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0693400" cy="7562850"/>
  <p:notesSz cx="10693400" cy="75628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Relationship Id="rId3" Type="http://schemas.openxmlformats.org/officeDocument/2006/relationships/image" Target="../media/image8.jpg"/><Relationship Id="rId4" Type="http://schemas.openxmlformats.org/officeDocument/2006/relationships/image" Target="../media/image9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58895" y="531367"/>
            <a:ext cx="29749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5">
                <a:latin typeface="Noto Sans Mono CJK JP Regular"/>
                <a:cs typeface="Noto Sans Mono CJK JP Regular"/>
              </a:rPr>
              <a:t>讀</a:t>
            </a:r>
            <a:r>
              <a:rPr dirty="0" sz="1600" spc="-5">
                <a:latin typeface="Noto Sans Mono CJK JP Regular"/>
                <a:cs typeface="Noto Sans Mono CJK JP Regular"/>
              </a:rPr>
              <a:t>書</a:t>
            </a:r>
            <a:r>
              <a:rPr dirty="0" sz="1600" spc="5">
                <a:latin typeface="Noto Sans Mono CJK JP Regular"/>
                <a:cs typeface="Noto Sans Mono CJK JP Regular"/>
              </a:rPr>
              <a:t>會</a:t>
            </a:r>
            <a:r>
              <a:rPr dirty="0" sz="1600" spc="-5">
                <a:latin typeface="Noto Sans Mono CJK JP Regular"/>
                <a:cs typeface="Noto Sans Mono CJK JP Regular"/>
              </a:rPr>
              <a:t>導</a:t>
            </a:r>
            <a:r>
              <a:rPr dirty="0" sz="1600" spc="5">
                <a:latin typeface="Noto Sans Mono CJK JP Regular"/>
                <a:cs typeface="Noto Sans Mono CJK JP Regular"/>
              </a:rPr>
              <a:t>讀</a:t>
            </a:r>
            <a:r>
              <a:rPr dirty="0" sz="1600" spc="-5">
                <a:latin typeface="Noto Sans Mono CJK JP Regular"/>
                <a:cs typeface="Noto Sans Mono CJK JP Regular"/>
              </a:rPr>
              <a:t>與帶</a:t>
            </a:r>
            <a:r>
              <a:rPr dirty="0" sz="1600" spc="5">
                <a:latin typeface="Noto Sans Mono CJK JP Regular"/>
                <a:cs typeface="Noto Sans Mono CJK JP Regular"/>
              </a:rPr>
              <a:t>領</a:t>
            </a:r>
            <a:r>
              <a:rPr dirty="0" sz="1600" spc="-5">
                <a:latin typeface="Noto Sans Mono CJK JP Regular"/>
                <a:cs typeface="Noto Sans Mono CJK JP Regular"/>
              </a:rPr>
              <a:t>技</a:t>
            </a:r>
            <a:r>
              <a:rPr dirty="0" sz="1600" spc="10">
                <a:latin typeface="Noto Sans Mono CJK JP Regular"/>
                <a:cs typeface="Noto Sans Mono CJK JP Regular"/>
              </a:rPr>
              <a:t>巧</a:t>
            </a:r>
            <a:r>
              <a:rPr dirty="0" sz="1600">
                <a:latin typeface="Noto Sans Mono CJK JP Regular"/>
                <a:cs typeface="Noto Sans Mono CJK JP Regular"/>
              </a:rPr>
              <a:t>-</a:t>
            </a:r>
            <a:r>
              <a:rPr dirty="0" sz="1600" spc="-5">
                <a:latin typeface="Noto Sans Mono CJK JP Regular"/>
                <a:cs typeface="Noto Sans Mono CJK JP Regular"/>
              </a:rPr>
              <a:t>參</a:t>
            </a:r>
            <a:r>
              <a:rPr dirty="0" sz="1600" spc="5">
                <a:latin typeface="Noto Sans Mono CJK JP Regular"/>
                <a:cs typeface="Noto Sans Mono CJK JP Regular"/>
              </a:rPr>
              <a:t>考</a:t>
            </a:r>
            <a:r>
              <a:rPr dirty="0" sz="1600" spc="-5">
                <a:latin typeface="Noto Sans Mono CJK JP Regular"/>
                <a:cs typeface="Noto Sans Mono CJK JP Regular"/>
              </a:rPr>
              <a:t>書籍</a:t>
            </a:r>
            <a:endParaRPr sz="1600">
              <a:latin typeface="Noto Sans Mono CJK JP Regular"/>
              <a:cs typeface="Noto Sans Mono CJK JP Regular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57200" y="914654"/>
          <a:ext cx="9490075" cy="50990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725"/>
                <a:gridCol w="1276985"/>
                <a:gridCol w="810260"/>
                <a:gridCol w="628650"/>
                <a:gridCol w="4500245"/>
                <a:gridCol w="1921509"/>
              </a:tblGrid>
              <a:tr h="469265">
                <a:tc>
                  <a:txBody>
                    <a:bodyPr/>
                    <a:lstStyle/>
                    <a:p>
                      <a:pPr marL="83820">
                        <a:lnSpc>
                          <a:spcPts val="1635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項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次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書名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作者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出版年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簡介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61087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書籍照片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</a:tr>
              <a:tr h="27298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553085" marR="92710" indent="-445770">
                        <a:lnSpc>
                          <a:spcPct val="10790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讀書會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專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業手 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冊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邱天助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1997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just" marL="22860">
                        <a:lnSpc>
                          <a:spcPct val="10840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《讀書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專業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手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冊</a:t>
                      </a:r>
                      <a:r>
                        <a:rPr dirty="0" sz="1400" spc="-615">
                          <a:latin typeface="Noto Sans Mono CJK JP Regular"/>
                          <a:cs typeface="Noto Sans Mono CJK JP Regular"/>
                        </a:rPr>
                        <a:t>》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是結合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理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論與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實務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的讀書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參考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用</a:t>
                      </a:r>
                      <a:r>
                        <a:rPr dirty="0" sz="1400" spc="-305">
                          <a:latin typeface="Noto Sans Mono CJK JP Regular"/>
                          <a:cs typeface="Noto Sans Mono CJK JP Regular"/>
                        </a:rPr>
                        <a:t>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  適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合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社會教育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、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成人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教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育工作者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研究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生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，以及讀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會的 領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導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人和成員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閱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讀。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本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書涵蓋理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念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、方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法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、技巧與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實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踐四 個部分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是邱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天助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教授多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年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來推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動讀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書會的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血結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晶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。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algn="just" marL="22860">
                        <a:lnSpc>
                          <a:spcPct val="10860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中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不但詳細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闡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明讀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會的理念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並且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對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讀書會的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成與 帶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領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，閱讀材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料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的解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毒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均有獨到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見解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。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實踐部分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除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了方 案設計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與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評鑑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之</a:t>
                      </a:r>
                      <a:r>
                        <a:rPr dirty="0" sz="1400" spc="-180">
                          <a:latin typeface="Noto Sans Mono CJK JP Regular"/>
                          <a:cs typeface="Noto Sans Mono CJK JP Regular"/>
                        </a:rPr>
                        <a:t>外</a:t>
                      </a:r>
                      <a:r>
                        <a:rPr dirty="0" sz="1400" spc="-195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另附活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動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設計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實</a:t>
                      </a:r>
                      <a:r>
                        <a:rPr dirty="0" sz="1400" spc="-180">
                          <a:latin typeface="Noto Sans Mono CJK JP Regular"/>
                          <a:cs typeface="Noto Sans Mono CJK JP Regular"/>
                        </a:rPr>
                        <a:t>例</a:t>
                      </a:r>
                      <a:r>
                        <a:rPr dirty="0" sz="1400" spc="-195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可供領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導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人參</a:t>
                      </a:r>
                      <a:r>
                        <a:rPr dirty="0" sz="1400" spc="-195">
                          <a:latin typeface="Noto Sans Mono CJK JP Regular"/>
                          <a:cs typeface="Noto Sans Mono CJK JP Regular"/>
                        </a:rPr>
                        <a:t>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。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929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 marL="107950" marR="92710" indent="1270">
                        <a:lnSpc>
                          <a:spcPct val="10790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不一樣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教 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室：如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何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推展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  <a:p>
                      <a:pPr algn="ctr" marL="198120" marR="180975">
                        <a:lnSpc>
                          <a:spcPct val="10860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「班級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 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會」？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王淑芬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1999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just" marL="22860">
                        <a:lnSpc>
                          <a:spcPct val="108400"/>
                        </a:lnSpc>
                        <a:spcBef>
                          <a:spcPts val="108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作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者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王淑芬老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師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以多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年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帶領孩子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閱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讀並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推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動班級讀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會的 經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驗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，具體詳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實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的收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如何推廣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班級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書會」的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步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驟與 方</a:t>
                      </a:r>
                      <a:r>
                        <a:rPr dirty="0" sz="1400" spc="-100">
                          <a:latin typeface="Noto Sans Mono CJK JP Regular"/>
                          <a:cs typeface="Noto Sans Mono CJK JP Regular"/>
                        </a:rPr>
                        <a:t>法</a:t>
                      </a:r>
                      <a:r>
                        <a:rPr dirty="0" sz="1400" spc="-85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包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括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如何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選</a:t>
                      </a:r>
                      <a:r>
                        <a:rPr dirty="0" sz="1400" spc="-85">
                          <a:latin typeface="Noto Sans Mono CJK JP Regular"/>
                          <a:cs typeface="Noto Sans Mono CJK JP Regular"/>
                        </a:rPr>
                        <a:t>書</a:t>
                      </a:r>
                      <a:r>
                        <a:rPr dirty="0" sz="1400" spc="-100">
                          <a:latin typeface="Noto Sans Mono CJK JP Regular"/>
                          <a:cs typeface="Noto Sans Mono CJK JP Regular"/>
                        </a:rPr>
                        <a:t>、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購</a:t>
                      </a:r>
                      <a:r>
                        <a:rPr dirty="0" sz="1400" spc="-100">
                          <a:latin typeface="Noto Sans Mono CJK JP Regular"/>
                          <a:cs typeface="Noto Sans Mono CJK JP Regular"/>
                        </a:rPr>
                        <a:t>書、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導</a:t>
                      </a:r>
                      <a:r>
                        <a:rPr dirty="0" sz="1400" spc="-100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 spc="-85">
                          <a:latin typeface="Noto Sans Mono CJK JP Regular"/>
                          <a:cs typeface="Noto Sans Mono CJK JP Regular"/>
                        </a:rPr>
                        <a:t>、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準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備活</a:t>
                      </a:r>
                      <a:r>
                        <a:rPr dirty="0" sz="1400" spc="-80">
                          <a:latin typeface="Noto Sans Mono CJK JP Regular"/>
                          <a:cs typeface="Noto Sans Mono CJK JP Regular"/>
                        </a:rPr>
                        <a:t>動</a:t>
                      </a:r>
                      <a:r>
                        <a:rPr dirty="0" sz="1400" spc="800">
                          <a:latin typeface="DejaVu Sans"/>
                          <a:cs typeface="DejaVu Sans"/>
                        </a:rPr>
                        <a:t>‧‧‧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書中有 實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例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成果、經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驗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談，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提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供有心推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動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「讀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」的老師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、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家長 相互配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合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指導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，重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建孩子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對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閱讀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的興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趣。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8288908" y="1775460"/>
            <a:ext cx="1379854" cy="19522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264525" y="4120896"/>
            <a:ext cx="1428750" cy="18851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57200" y="457200"/>
          <a:ext cx="9490075" cy="61480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725"/>
                <a:gridCol w="1276985"/>
                <a:gridCol w="810260"/>
                <a:gridCol w="628650"/>
                <a:gridCol w="4500245"/>
                <a:gridCol w="1921509"/>
              </a:tblGrid>
              <a:tr h="469265">
                <a:tc>
                  <a:txBody>
                    <a:bodyPr/>
                    <a:lstStyle/>
                    <a:p>
                      <a:pPr marL="83820">
                        <a:lnSpc>
                          <a:spcPts val="1635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項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次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書名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作者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出版年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簡介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61087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書籍照片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</a:tr>
              <a:tr h="23107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 marL="762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讀書會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任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我遊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林貴真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2001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just" marL="22860">
                        <a:lnSpc>
                          <a:spcPct val="108400"/>
                        </a:lnSpc>
                        <a:spcBef>
                          <a:spcPts val="90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本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除了可當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成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工具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方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法的書來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研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讀，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亦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可以文學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作品 來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細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細品味。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作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者林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貴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貞在讀書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帶領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中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發揮她天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馬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行空 的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幻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想本能，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由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內心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感動出發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如同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雲流水、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海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闊天 空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令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人驚豔；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透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過作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者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流暢的文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字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與抒</a:t>
                      </a:r>
                      <a:r>
                        <a:rPr dirty="0" sz="1400" spc="15">
                          <a:latin typeface="Noto Sans Mono CJK JP Regular"/>
                          <a:cs typeface="Noto Sans Mono CJK JP Regular"/>
                        </a:rPr>
                        <a:t>寫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，於是一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場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一場 讀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會，一篇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篇文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章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就這樣出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現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在你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我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的面前，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帶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我們 進入讀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會的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浩瀚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世界</a:t>
                      </a:r>
                      <a:r>
                        <a:rPr dirty="0" sz="1400" spc="-110">
                          <a:latin typeface="Noto Sans Mono CJK JP Regular"/>
                          <a:cs typeface="Noto Sans Mono CJK JP Regular"/>
                        </a:rPr>
                        <a:t>裡</a:t>
                      </a:r>
                      <a:r>
                        <a:rPr dirty="0" sz="1400" spc="-100">
                          <a:latin typeface="Noto Sans Mono CJK JP Regular"/>
                          <a:cs typeface="Noto Sans Mono CJK JP Regular"/>
                        </a:rPr>
                        <a:t>。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這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個世</a:t>
                      </a:r>
                      <a:r>
                        <a:rPr dirty="0" sz="1400" spc="-110">
                          <a:latin typeface="Noto Sans Mono CJK JP Regular"/>
                          <a:cs typeface="Noto Sans Mono CJK JP Regular"/>
                        </a:rPr>
                        <a:t>界：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豐</a:t>
                      </a:r>
                      <a:r>
                        <a:rPr dirty="0" sz="1400" spc="-110">
                          <a:latin typeface="Noto Sans Mono CJK JP Regular"/>
                          <a:cs typeface="Noto Sans Mono CJK JP Regular"/>
                        </a:rPr>
                        <a:t>富</a:t>
                      </a:r>
                      <a:r>
                        <a:rPr dirty="0" sz="1400" spc="-100">
                          <a:latin typeface="Noto Sans Mono CJK JP Regular"/>
                          <a:cs typeface="Noto Sans Mono CJK JP Regular"/>
                        </a:rPr>
                        <a:t>、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真</a:t>
                      </a:r>
                      <a:r>
                        <a:rPr dirty="0" sz="1400" spc="-110">
                          <a:latin typeface="Noto Sans Mono CJK JP Regular"/>
                          <a:cs typeface="Noto Sans Mono CJK JP Regular"/>
                        </a:rPr>
                        <a:t>實</a:t>
                      </a:r>
                      <a:r>
                        <a:rPr dirty="0" sz="1400" spc="-100">
                          <a:latin typeface="Noto Sans Mono CJK JP Regular"/>
                          <a:cs typeface="Noto Sans Mono CJK JP Regular"/>
                        </a:rPr>
                        <a:t>、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愉</a:t>
                      </a:r>
                      <a:r>
                        <a:rPr dirty="0" sz="1400" spc="-110">
                          <a:latin typeface="Noto Sans Mono CJK JP Regular"/>
                          <a:cs typeface="Noto Sans Mono CJK JP Regular"/>
                        </a:rPr>
                        <a:t>悅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、 有趣而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且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年輕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，您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要不要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放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下身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段也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來一起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玩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？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604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98120" marR="92710" indent="-90170">
                        <a:lnSpc>
                          <a:spcPct val="10790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以素直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精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神經 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營讀書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群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簡靜惠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2001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just" marL="22860">
                        <a:lnSpc>
                          <a:spcPct val="108300"/>
                        </a:lnSpc>
                        <a:spcBef>
                          <a:spcPts val="1280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作者簡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靜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惠從</a:t>
                      </a:r>
                      <a:r>
                        <a:rPr dirty="0" sz="1400" spc="-355">
                          <a:latin typeface="Noto Sans Mono CJK JP Regular"/>
                          <a:cs typeface="Noto Sans Mono CJK JP Regular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1987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年開</a:t>
                      </a:r>
                      <a:r>
                        <a:rPr dirty="0" sz="1400" spc="-280">
                          <a:latin typeface="Noto Sans Mono CJK JP Regular"/>
                          <a:cs typeface="Noto Sans Mono CJK JP Regular"/>
                        </a:rPr>
                        <a:t>始，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以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素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直精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神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經營讀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會群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機 </a:t>
                      </a:r>
                      <a:r>
                        <a:rPr dirty="0" sz="1400" spc="-40">
                          <a:latin typeface="Noto Sans Mono CJK JP Regular"/>
                          <a:cs typeface="Noto Sans Mono CJK JP Regular"/>
                        </a:rPr>
                        <a:t>緣、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動</a:t>
                      </a:r>
                      <a:r>
                        <a:rPr dirty="0" sz="1400" spc="-50">
                          <a:latin typeface="Noto Sans Mono CJK JP Regular"/>
                          <a:cs typeface="Noto Sans Mono CJK JP Regular"/>
                        </a:rPr>
                        <a:t>機</a:t>
                      </a:r>
                      <a:r>
                        <a:rPr dirty="0" sz="1400" spc="-40">
                          <a:latin typeface="Noto Sans Mono CJK JP Regular"/>
                          <a:cs typeface="Noto Sans Mono CJK JP Regular"/>
                        </a:rPr>
                        <a:t>、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歷</a:t>
                      </a:r>
                      <a:r>
                        <a:rPr dirty="0" sz="1400" spc="-50">
                          <a:latin typeface="Noto Sans Mono CJK JP Regular"/>
                          <a:cs typeface="Noto Sans Mono CJK JP Regular"/>
                        </a:rPr>
                        <a:t>程、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策略和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經</a:t>
                      </a:r>
                      <a:r>
                        <a:rPr dirty="0" sz="1400" spc="-40">
                          <a:latin typeface="Noto Sans Mono CJK JP Regular"/>
                          <a:cs typeface="Noto Sans Mono CJK JP Regular"/>
                        </a:rPr>
                        <a:t>驗</a:t>
                      </a:r>
                      <a:r>
                        <a:rPr dirty="0" sz="1400" spc="-50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是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松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下幸之助的</a:t>
                      </a:r>
                      <a:r>
                        <a:rPr dirty="0" sz="1400" spc="-345">
                          <a:latin typeface="Noto Sans Mono CJK JP Regular"/>
                          <a:cs typeface="Noto Sans Mono CJK JP Regular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PHP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和素 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直心最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佳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的實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驗典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範</a:t>
                      </a:r>
                      <a:r>
                        <a:rPr dirty="0" sz="1400" spc="-5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1987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年台灣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社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會繁榮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、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政治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解嚴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  她因著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工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作的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機緣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，比任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何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人更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能直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接了解</a:t>
                      </a:r>
                      <a:r>
                        <a:rPr dirty="0" sz="1400" spc="-350">
                          <a:latin typeface="Noto Sans Mono CJK JP Regular"/>
                          <a:cs typeface="Noto Sans Mono CJK JP Regular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PHP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的內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涵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  透過繁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榮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達到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人類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的和</a:t>
                      </a:r>
                      <a:r>
                        <a:rPr dirty="0" sz="1400" spc="-85">
                          <a:latin typeface="Noto Sans Mono CJK JP Regular"/>
                          <a:cs typeface="Noto Sans Mono CJK JP Regular"/>
                        </a:rPr>
                        <a:t>平、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幸福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與快</a:t>
                      </a:r>
                      <a:r>
                        <a:rPr dirty="0" sz="1400" spc="-85">
                          <a:latin typeface="Noto Sans Mono CJK JP Regular"/>
                          <a:cs typeface="Noto Sans Mono CJK JP Regular"/>
                        </a:rPr>
                        <a:t>樂，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及</a:t>
                      </a:r>
                      <a:r>
                        <a:rPr dirty="0" sz="1400" spc="-335">
                          <a:latin typeface="Noto Sans Mono CJK JP Regular"/>
                          <a:cs typeface="Noto Sans Mono CJK JP Regular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PHP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友會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倡 導的素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直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心真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誠純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樸的</a:t>
                      </a:r>
                      <a:r>
                        <a:rPr dirty="0" sz="1400" spc="-280">
                          <a:latin typeface="Noto Sans Mono CJK JP Regular"/>
                          <a:cs typeface="Noto Sans Mono CJK JP Regular"/>
                        </a:rPr>
                        <a:t>心，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這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正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是</a:t>
                      </a:r>
                      <a:r>
                        <a:rPr dirty="0" sz="1400" spc="-345">
                          <a:latin typeface="Noto Sans Mono CJK JP Regular"/>
                          <a:cs typeface="Noto Sans Mono CJK JP Regular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1987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年的台灣最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需要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  <a:p>
                      <a:pPr algn="just" marL="22860" marR="635">
                        <a:lnSpc>
                          <a:spcPct val="108400"/>
                        </a:lnSpc>
                        <a:spcBef>
                          <a:spcPts val="5"/>
                        </a:spcBef>
                      </a:pP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精神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食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糧，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她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因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為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深受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感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動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於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1988  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年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成立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素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直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友 會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」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，感動就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是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對自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己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以及對自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己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所做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事存乎真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誠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純樸 的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，她也真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是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透過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繁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榮達到和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平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與快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樂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的實踐者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她豐 衣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足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食卻能快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樂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和諧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她有效經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營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讀書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群，卻保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存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素直 真誠的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。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8307451" y="1141984"/>
            <a:ext cx="1342898" cy="1879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235950" y="3906773"/>
            <a:ext cx="1485646" cy="20269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57200" y="457200"/>
          <a:ext cx="9490075" cy="65671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725"/>
                <a:gridCol w="1276985"/>
                <a:gridCol w="810260"/>
                <a:gridCol w="628650"/>
                <a:gridCol w="4500245"/>
                <a:gridCol w="1921509"/>
              </a:tblGrid>
              <a:tr h="469265">
                <a:tc>
                  <a:txBody>
                    <a:bodyPr/>
                    <a:lstStyle/>
                    <a:p>
                      <a:pPr marL="83820">
                        <a:lnSpc>
                          <a:spcPts val="1635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項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次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書名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作者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出版年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簡介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61087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書籍照片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</a:tr>
              <a:tr h="3359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553085" marR="92710" indent="-445770">
                        <a:lnSpc>
                          <a:spcPct val="10860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讀書會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難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不倒 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你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沈惠芳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2002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algn="just" marL="22860">
                        <a:lnSpc>
                          <a:spcPct val="108300"/>
                        </a:lnSpc>
                        <a:spcBef>
                          <a:spcPts val="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精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七本童書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根據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中主題，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延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伸設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計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出活潑的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閱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讀教 學策略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與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活</a:t>
                      </a:r>
                      <a:r>
                        <a:rPr dirty="0" sz="1400" spc="-305">
                          <a:latin typeface="Noto Sans Mono CJK JP Regular"/>
                          <a:cs typeface="Noto Sans Mono CJK JP Regular"/>
                        </a:rPr>
                        <a:t>動；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內容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以培養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國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語文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領域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的閱讀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能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力為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核</a:t>
                      </a:r>
                      <a:r>
                        <a:rPr dirty="0" sz="1400" spc="-305">
                          <a:latin typeface="Noto Sans Mono CJK JP Regular"/>
                          <a:cs typeface="Noto Sans Mono CJK JP Regular"/>
                        </a:rPr>
                        <a:t>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  同時統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整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了綜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合活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動領域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中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的指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定單</a:t>
                      </a:r>
                      <a:r>
                        <a:rPr dirty="0" sz="1400" spc="-180">
                          <a:latin typeface="Noto Sans Mono CJK JP Regular"/>
                          <a:cs typeface="Noto Sans Mono CJK JP Regular"/>
                        </a:rPr>
                        <a:t>元，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以及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人</a:t>
                      </a:r>
                      <a:r>
                        <a:rPr dirty="0" sz="1400" spc="-180">
                          <a:latin typeface="Noto Sans Mono CJK JP Regular"/>
                          <a:cs typeface="Noto Sans Mono CJK JP Regular"/>
                        </a:rPr>
                        <a:t>權、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環</a:t>
                      </a:r>
                      <a:r>
                        <a:rPr dirty="0" sz="1400" spc="-195">
                          <a:latin typeface="Noto Sans Mono CJK JP Regular"/>
                          <a:cs typeface="Noto Sans Mono CJK JP Regular"/>
                        </a:rPr>
                        <a:t>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、 資訊教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育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等重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大議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題。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just" marL="22860" marR="2540" indent="358140">
                        <a:lnSpc>
                          <a:spcPct val="10840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學校教師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可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根據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中所定主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，搭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配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國語文教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，呼 應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課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內教材的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習，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有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效地建構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語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文環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；有心營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造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書香 社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的人士，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可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重建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自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己的閱讀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策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略，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並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經由閱讀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開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啟與 孩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子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的互動：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孩子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則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可在活動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中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，透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過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參預、討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論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或觀 察他人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討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論，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建構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起自己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閱讀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概念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與技能。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311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1230"/>
                        </a:spcBef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ctr" marL="107950" marR="92710" indent="1270">
                        <a:lnSpc>
                          <a:spcPct val="10820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讀書會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結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知 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己：實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務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運作 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手冊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方隆彰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  <a:spcBef>
                          <a:spcPts val="1230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2003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just" marL="22860" marR="1905">
                        <a:lnSpc>
                          <a:spcPct val="10860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十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五年，四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分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之一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個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世紀，</a:t>
                      </a:r>
                      <a:r>
                        <a:rPr dirty="0" sz="1400" spc="5">
                          <a:latin typeface="Noto Sans Mono CJK JP Regular"/>
                          <a:cs typeface="Noto Sans Mono CJK JP Regular"/>
                        </a:rPr>
                        <a:t>一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個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人能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在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同一崗位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上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奮力 向</a:t>
                      </a:r>
                      <a:r>
                        <a:rPr dirty="0" sz="1400" spc="-85">
                          <a:latin typeface="Noto Sans Mono CJK JP Regular"/>
                          <a:cs typeface="Noto Sans Mono CJK JP Regular"/>
                        </a:rPr>
                        <a:t>前</a:t>
                      </a:r>
                      <a:r>
                        <a:rPr dirty="0" sz="1400" spc="-75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矢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志不</a:t>
                      </a:r>
                      <a:r>
                        <a:rPr dirty="0" sz="1400" spc="-85">
                          <a:latin typeface="Noto Sans Mono CJK JP Regular"/>
                          <a:cs typeface="Noto Sans Mono CJK JP Regular"/>
                        </a:rPr>
                        <a:t>移，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這樣的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堅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毅確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實令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人佩</a:t>
                      </a:r>
                      <a:r>
                        <a:rPr dirty="0" sz="1400" spc="5">
                          <a:latin typeface="Noto Sans Mono CJK JP Regular"/>
                          <a:cs typeface="Noto Sans Mono CJK JP Regular"/>
                        </a:rPr>
                        <a:t>服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----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人稱方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哥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 方隆彰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就是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一位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推動「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書會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」不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遺餘力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推手。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just" marL="22860" marR="3175">
                        <a:lnSpc>
                          <a:spcPct val="10840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他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將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二十五年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來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帶領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書會的經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驗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，憑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他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一貫的細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密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思維 鉅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細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靡遺地，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把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實際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體悟化成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理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論，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把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已成的理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論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融入 實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際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的帶領，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書會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團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體欲知如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何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運作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並讓讀書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與生 活密切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結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合，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可將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本書視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為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加入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讀書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會的第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步。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8367014" y="1775460"/>
            <a:ext cx="1223645" cy="16662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302625" y="4682134"/>
            <a:ext cx="1343025" cy="1943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57200" y="457200"/>
          <a:ext cx="9490075" cy="6042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725"/>
                <a:gridCol w="1276985"/>
                <a:gridCol w="810260"/>
                <a:gridCol w="628650"/>
                <a:gridCol w="4500245"/>
                <a:gridCol w="1921509"/>
              </a:tblGrid>
              <a:tr h="469265">
                <a:tc>
                  <a:txBody>
                    <a:bodyPr/>
                    <a:lstStyle/>
                    <a:p>
                      <a:pPr marL="83820">
                        <a:lnSpc>
                          <a:spcPts val="1635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項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次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書名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作者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出版年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簡介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61087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書籍照片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</a:tr>
              <a:tr h="5302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2860" marR="139065">
                        <a:lnSpc>
                          <a:spcPct val="108600"/>
                        </a:lnSpc>
                        <a:spcBef>
                          <a:spcPts val="37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本書內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容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循序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漸進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的安</a:t>
                      </a:r>
                      <a:r>
                        <a:rPr dirty="0" sz="1400" spc="-305">
                          <a:latin typeface="Noto Sans Mono CJK JP Regular"/>
                          <a:cs typeface="Noto Sans Mono CJK JP Regular"/>
                        </a:rPr>
                        <a:t>排，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期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能協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助讀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者在閱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的過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程</a:t>
                      </a:r>
                      <a:r>
                        <a:rPr dirty="0" sz="1400" spc="-305">
                          <a:latin typeface="Noto Sans Mono CJK JP Regular"/>
                          <a:cs typeface="Noto Sans Mono CJK JP Regular"/>
                        </a:rPr>
                        <a:t>中 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做自我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求與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階段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性目標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理解。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476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79169"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111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悅讀讀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會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990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ts val="156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林振春、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詹明娟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2005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1112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algn="just" marL="22860" marR="3175">
                        <a:lnSpc>
                          <a:spcPct val="10820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本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編輯特色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在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於每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章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節綱要的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整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理與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智繪圖所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呈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現的 章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脈絡複習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圖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，方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便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培訓講師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應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用摘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要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授課及成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員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提綱 挈領，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方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便複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習與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回想。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29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22860">
                        <a:lnSpc>
                          <a:spcPct val="10000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本書以</a:t>
                      </a:r>
                      <a:r>
                        <a:rPr dirty="0" sz="1400" spc="-350">
                          <a:latin typeface="Noto Sans Mono CJK JP Regular"/>
                          <a:cs typeface="Noto Sans Mono CJK JP Regular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10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篇經典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童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話為主</a:t>
                      </a:r>
                      <a:r>
                        <a:rPr dirty="0" sz="1400" spc="-100">
                          <a:latin typeface="Noto Sans Mono CJK JP Regular"/>
                          <a:cs typeface="Noto Sans Mono CJK JP Regular"/>
                        </a:rPr>
                        <a:t>軸，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包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括白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雪公</a:t>
                      </a:r>
                      <a:r>
                        <a:rPr dirty="0" sz="1400" spc="-100">
                          <a:latin typeface="Noto Sans Mono CJK JP Regular"/>
                          <a:cs typeface="Noto Sans Mono CJK JP Regular"/>
                        </a:rPr>
                        <a:t>主、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灰姑</a:t>
                      </a:r>
                      <a:r>
                        <a:rPr dirty="0" sz="1400" spc="-100">
                          <a:latin typeface="Noto Sans Mono CJK JP Regular"/>
                          <a:cs typeface="Noto Sans Mono CJK JP Regular"/>
                        </a:rPr>
                        <a:t>娘、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美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2298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0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人</a:t>
                      </a:r>
                      <a:r>
                        <a:rPr dirty="0" sz="1400" spc="-110">
                          <a:latin typeface="Noto Sans Mono CJK JP Regular"/>
                          <a:cs typeface="Noto Sans Mono CJK JP Regular"/>
                        </a:rPr>
                        <a:t>魚、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青蛙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王</a:t>
                      </a:r>
                      <a:r>
                        <a:rPr dirty="0" sz="1400" spc="-110">
                          <a:latin typeface="Noto Sans Mono CJK JP Regular"/>
                          <a:cs typeface="Noto Sans Mono CJK JP Regular"/>
                        </a:rPr>
                        <a:t>子、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醜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小</a:t>
                      </a:r>
                      <a:r>
                        <a:rPr dirty="0" sz="1400" spc="-110">
                          <a:latin typeface="Noto Sans Mono CJK JP Regular"/>
                          <a:cs typeface="Noto Sans Mono CJK JP Regular"/>
                        </a:rPr>
                        <a:t>鴨、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穿長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靴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 spc="-110">
                          <a:latin typeface="Noto Sans Mono CJK JP Regular"/>
                          <a:cs typeface="Noto Sans Mono CJK JP Regular"/>
                        </a:rPr>
                        <a:t>貓</a:t>
                      </a:r>
                      <a:r>
                        <a:rPr dirty="0" sz="1400" spc="-120">
                          <a:latin typeface="Noto Sans Mono CJK JP Regular"/>
                          <a:cs typeface="Noto Sans Mono CJK JP Regular"/>
                        </a:rPr>
                        <a:t>、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小紅帽</a:t>
                      </a:r>
                      <a:r>
                        <a:rPr dirty="0" sz="1400" spc="-110">
                          <a:latin typeface="Noto Sans Mono CJK JP Regular"/>
                          <a:cs typeface="Noto Sans Mono CJK JP Regular"/>
                        </a:rPr>
                        <a:t>等，</a:t>
                      </a:r>
                      <a:r>
                        <a:rPr dirty="0" sz="1400" spc="-220">
                          <a:latin typeface="Noto Sans Mono CJK JP Regular"/>
                          <a:cs typeface="Noto Sans Mono CJK JP Regular"/>
                        </a:rPr>
                        <a:t>在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「故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924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 marL="8255">
                        <a:lnSpc>
                          <a:spcPct val="100000"/>
                        </a:lnSpc>
                        <a:spcBef>
                          <a:spcPts val="1030"/>
                        </a:spcBef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07950" marR="92710">
                        <a:lnSpc>
                          <a:spcPct val="108200"/>
                        </a:lnSpc>
                        <a:spcBef>
                          <a:spcPts val="70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童話可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以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這樣 看：經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童話 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讀書會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895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林玫伶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  <a:spcBef>
                          <a:spcPts val="1030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2005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14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事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概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覽」之後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各篇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均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涵蓋三個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討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論主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，並搭配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學習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  <a:p>
                      <a:pPr marL="22860" marR="3175">
                        <a:lnSpc>
                          <a:spcPct val="108200"/>
                        </a:lnSpc>
                        <a:spcBef>
                          <a:spcPts val="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單</a:t>
                      </a:r>
                      <a:r>
                        <a:rPr dirty="0" sz="1400" spc="-265">
                          <a:latin typeface="Noto Sans Mono CJK JP Regular"/>
                          <a:cs typeface="Noto Sans Mono CJK JP Regular"/>
                        </a:rPr>
                        <a:t>」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（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供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讀者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操作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思考</a:t>
                      </a:r>
                      <a:r>
                        <a:rPr dirty="0" sz="1400" spc="-204">
                          <a:latin typeface="Noto Sans Mono CJK JP Regular"/>
                          <a:cs typeface="Noto Sans Mono CJK JP Regular"/>
                        </a:rPr>
                        <a:t>）、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「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深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度導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 spc="-265">
                          <a:latin typeface="Noto Sans Mono CJK JP Regular"/>
                          <a:cs typeface="Noto Sans Mono CJK JP Regular"/>
                        </a:rPr>
                        <a:t>」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（給</a:t>
                      </a:r>
                      <a:r>
                        <a:rPr dirty="0" sz="1400" spc="-345">
                          <a:latin typeface="Noto Sans Mono CJK JP Regular"/>
                          <a:cs typeface="Noto Sans Mono CJK JP Regular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Leader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的話 以及</a:t>
                      </a:r>
                      <a:r>
                        <a:rPr dirty="0" sz="1400" spc="-340">
                          <a:latin typeface="Noto Sans Mono CJK JP Regular"/>
                          <a:cs typeface="Noto Sans Mono CJK JP Regular"/>
                        </a:rPr>
                        <a:t> </a:t>
                      </a:r>
                      <a:r>
                        <a:rPr dirty="0" sz="1400" spc="-135">
                          <a:latin typeface="Times New Roman"/>
                          <a:cs typeface="Times New Roman"/>
                        </a:rPr>
                        <a:t>Q&amp;A</a:t>
                      </a:r>
                      <a:r>
                        <a:rPr dirty="0" sz="1400" spc="-135">
                          <a:latin typeface="Noto Sans Mono CJK JP Regular"/>
                          <a:cs typeface="Noto Sans Mono CJK JP Regular"/>
                        </a:rPr>
                        <a:t>（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對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於現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場運作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可能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出現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的問題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或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狀況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提出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解 答</a:t>
                      </a:r>
                      <a:r>
                        <a:rPr dirty="0" sz="1400" spc="5">
                          <a:latin typeface="Noto Sans Mono CJK JP Regular"/>
                          <a:cs typeface="Noto Sans Mono CJK JP Regular"/>
                        </a:rPr>
                        <a:t>），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透過作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者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自身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帶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領讀書會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豐富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臨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場經驗，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訴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諸文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）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14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字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現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身說法，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讓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讀者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在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帶領讀書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時不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再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焦頭爛額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傷透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</a:tr>
              <a:tr h="4616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14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腦筋。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330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2860">
                        <a:lnSpc>
                          <a:spcPct val="10000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作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者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以「讀書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可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以培</a:t>
                      </a:r>
                      <a:r>
                        <a:rPr dirty="0" sz="1400" spc="15">
                          <a:latin typeface="Noto Sans Mono CJK JP Regular"/>
                          <a:cs typeface="Noto Sans Mono CJK JP Regular"/>
                        </a:rPr>
                        <a:t>養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…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的能力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」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思考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闡述讀書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與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溝通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8630"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44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讀書力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13664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7305">
                        <a:lnSpc>
                          <a:spcPts val="1664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齋藤孝著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;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陳昭蓉譯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2006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44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64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能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力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、理解他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人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的能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力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之間的關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係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，說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明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如何藉由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書塑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  <a:p>
                      <a:pPr marL="2286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造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自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我、鍛鍊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自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我、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拓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展自我，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重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新審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視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讀書的本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質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。書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407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1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中有許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多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話語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和精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心構思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方法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，都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將長留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者心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裡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。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8416925" y="932688"/>
            <a:ext cx="1115695" cy="15041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359520" y="2720086"/>
            <a:ext cx="1238884" cy="17520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374380" y="4755159"/>
            <a:ext cx="1204856" cy="17362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57200" y="457200"/>
          <a:ext cx="9490075" cy="66401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725"/>
                <a:gridCol w="1276985"/>
                <a:gridCol w="810260"/>
                <a:gridCol w="628650"/>
                <a:gridCol w="4500245"/>
                <a:gridCol w="1921509"/>
              </a:tblGrid>
              <a:tr h="469265">
                <a:tc>
                  <a:txBody>
                    <a:bodyPr/>
                    <a:lstStyle/>
                    <a:p>
                      <a:pPr marL="83820">
                        <a:lnSpc>
                          <a:spcPts val="1635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項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次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書名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作者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出版年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簡介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61087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書籍照片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</a:tr>
              <a:tr h="17494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 marL="7620">
                        <a:lnSpc>
                          <a:spcPct val="100000"/>
                        </a:lnSpc>
                      </a:pPr>
                      <a:r>
                        <a:rPr dirty="0" sz="1400" spc="5">
                          <a:latin typeface="Times New Roman"/>
                          <a:cs typeface="Times New Roman"/>
                        </a:rPr>
                        <a:t>10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 marL="7620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讀書會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加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油站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林貴真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2010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just" marL="22860" marR="3175">
                        <a:lnSpc>
                          <a:spcPct val="108400"/>
                        </a:lnSpc>
                        <a:spcBef>
                          <a:spcPts val="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繼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《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讀書會任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我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遊》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之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後，林貴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真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將十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年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走來的讀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會閱 讀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與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閱歷，都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真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實呈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現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在這本《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書會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加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油站》的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生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活寫 真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中。經由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百變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書會」帶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領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我們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進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入讀書會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多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角度 的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面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貌，在讀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會裡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培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養閱讀力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有閱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力就有思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力，  而創造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力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必也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在其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中。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57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228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本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是《讀書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錦囊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》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的增訂版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合計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九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十九則，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象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徵讀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264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dirty="0" sz="1400" spc="-55">
                          <a:latin typeface="Times New Roman"/>
                          <a:cs typeface="Times New Roman"/>
                        </a:rPr>
                        <a:t>11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ts val="1614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嚮往美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感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的讀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  <a:p>
                      <a:pPr algn="ctr" marL="86360" marR="69215">
                        <a:lnSpc>
                          <a:spcPct val="108200"/>
                        </a:lnSpc>
                        <a:spcBef>
                          <a:spcPts val="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書會</a:t>
                      </a:r>
                      <a:r>
                        <a:rPr dirty="0" sz="1400" spc="-5">
                          <a:latin typeface="Noto Sans Mono CJK JP Regular"/>
                          <a:cs typeface="Noto Sans Mono CJK JP Regular"/>
                        </a:rPr>
                        <a:t>：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99</a:t>
                      </a:r>
                      <a:r>
                        <a:rPr dirty="0" sz="1400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則經 營讀書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智慧 心法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方隆彰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2013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14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的智慧之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美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能在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人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生路上相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伴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久久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。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作者以二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十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多年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  <a:p>
                      <a:pPr algn="just" marL="22860" marR="3175">
                        <a:lnSpc>
                          <a:spcPct val="108200"/>
                        </a:lnSpc>
                        <a:spcBef>
                          <a:spcPts val="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參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與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讀書會實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務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運作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經驗，提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供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具體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解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套方法：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從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構思 創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造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讀書會，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如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何靈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活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思考及有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效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學習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到帶領討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論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及永 續經營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訣竅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......</a:t>
                      </a:r>
                      <a:r>
                        <a:rPr dirty="0" sz="1400" spc="-25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每一篇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都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藏滿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了大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家最想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知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道的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答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案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19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05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也讓人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人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都可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以構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思並創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造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屬於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自己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理想的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書會。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5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22860">
                        <a:lnSpc>
                          <a:spcPct val="10000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本書是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英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國卡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內基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文學獎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得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主艾</a:t>
                      </a:r>
                      <a:r>
                        <a:rPr dirty="0" sz="1400" spc="5">
                          <a:latin typeface="Noto Sans Mono CJK JP Regular"/>
                          <a:cs typeface="Noto Sans Mono CJK JP Regular"/>
                        </a:rPr>
                        <a:t>登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•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錢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伯斯所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執</a:t>
                      </a:r>
                      <a:r>
                        <a:rPr dirty="0" sz="1400" spc="-170">
                          <a:latin typeface="Noto Sans Mono CJK JP Regular"/>
                          <a:cs typeface="Noto Sans Mono CJK JP Regular"/>
                        </a:rPr>
                        <a:t>筆，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專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為推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98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0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廣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兒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童閱讀活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動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所寫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實用手冊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提供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家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長、老師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或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相關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1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14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專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業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人士具體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可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行的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指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導方法，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引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導孩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子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如何進行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閱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讀和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 marL="7620">
                        <a:lnSpc>
                          <a:spcPts val="1655"/>
                        </a:lnSpc>
                      </a:pPr>
                      <a:r>
                        <a:rPr dirty="0" sz="1400" spc="5">
                          <a:latin typeface="Times New Roman"/>
                          <a:cs typeface="Times New Roman"/>
                        </a:rPr>
                        <a:t>12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ts val="156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說來聽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聽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：兒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童、閱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與討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 marR="7620" indent="167640">
                        <a:lnSpc>
                          <a:spcPts val="1620"/>
                        </a:lnSpc>
                        <a:spcBef>
                          <a:spcPts val="165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Aidan 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Cha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er</a:t>
                      </a:r>
                      <a:r>
                        <a:rPr dirty="0" sz="1400" spc="5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/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09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 marL="8890">
                        <a:lnSpc>
                          <a:spcPts val="1655"/>
                        </a:lnSpc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2014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55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團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體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討論，從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中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激盪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並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演繹不同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角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度的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看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法，累積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並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加強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  <a:p>
                      <a:pPr marL="22860">
                        <a:lnSpc>
                          <a:spcPts val="1630"/>
                        </a:lnSpc>
                        <a:spcBef>
                          <a:spcPts val="140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閱讀印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象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。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30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ts val="1670"/>
                        </a:lnSpc>
                      </a:pP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論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三版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ts val="1455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蔡宜容譯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28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550"/>
                        </a:lnSpc>
                      </a:pPr>
                      <a:r>
                        <a:rPr dirty="0" sz="1400" spc="-254">
                          <a:latin typeface="Noto Sans Mono CJK JP Regular"/>
                          <a:cs typeface="Noto Sans Mono CJK JP Regular"/>
                        </a:rPr>
                        <a:t>與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《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打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造兒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童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閱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環境</a:t>
                      </a:r>
                      <a:r>
                        <a:rPr dirty="0" sz="1400" spc="-265">
                          <a:latin typeface="Noto Sans Mono CJK JP Regular"/>
                          <a:cs typeface="Noto Sans Mono CJK JP Regular"/>
                        </a:rPr>
                        <a:t>》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一書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是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姊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妹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作</a:t>
                      </a:r>
                      <a:r>
                        <a:rPr dirty="0" sz="1400" spc="-135">
                          <a:latin typeface="Noto Sans Mono CJK JP Regular"/>
                          <a:cs typeface="Noto Sans Mono CJK JP Regular"/>
                        </a:rPr>
                        <a:t>品，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兩書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輔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相</a:t>
                      </a:r>
                      <a:r>
                        <a:rPr dirty="0" sz="1400" spc="-135">
                          <a:latin typeface="Noto Sans Mono CJK JP Regular"/>
                          <a:cs typeface="Noto Sans Mono CJK JP Regular"/>
                        </a:rPr>
                        <a:t>成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11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14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有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效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幫助讀者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帶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領孩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子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如何閱讀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進而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愛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上閱讀，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從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閱讀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14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中汲取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生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活智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慧和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能量。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8340725" y="932688"/>
            <a:ext cx="1268095" cy="17420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326373" y="2729484"/>
            <a:ext cx="1304798" cy="1781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350250" y="4973282"/>
            <a:ext cx="1256957" cy="17164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57200" y="457200"/>
          <a:ext cx="9490075" cy="5684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725"/>
                <a:gridCol w="1276985"/>
                <a:gridCol w="810260"/>
                <a:gridCol w="628650"/>
                <a:gridCol w="4500245"/>
                <a:gridCol w="1921509"/>
              </a:tblGrid>
              <a:tr h="469265">
                <a:tc>
                  <a:txBody>
                    <a:bodyPr/>
                    <a:lstStyle/>
                    <a:p>
                      <a:pPr marL="83820">
                        <a:lnSpc>
                          <a:spcPts val="1635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項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次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書名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230504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作者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出版年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簡介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61087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書籍照片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</a:tr>
              <a:tr h="6635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22860">
                        <a:lnSpc>
                          <a:spcPct val="10000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本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作者蒙瑟</a:t>
                      </a:r>
                      <a:r>
                        <a:rPr dirty="0" sz="1400" spc="15">
                          <a:latin typeface="Noto Sans Mono CJK JP Regular"/>
                          <a:cs typeface="Noto Sans Mono CJK JP Regular"/>
                        </a:rPr>
                        <a:t>拉</a:t>
                      </a:r>
                      <a:r>
                        <a:rPr dirty="0" sz="1400" spc="955">
                          <a:latin typeface="DejaVu Sans"/>
                          <a:cs typeface="DejaVu Sans"/>
                        </a:rPr>
                        <a:t>‧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紗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爾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朵，身為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青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少年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雜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誌和童書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出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版社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rowSpan="1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0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14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總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編輯，長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期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關注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並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投入童書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出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版，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她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發現「閱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吧！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0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1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閱讀吧！</a:t>
                      </a:r>
                      <a:r>
                        <a:rPr dirty="0" sz="1400" spc="-375">
                          <a:latin typeface="Noto Sans Mono CJK JP Regular"/>
                          <a:cs typeface="Noto Sans Mono CJK JP Regular"/>
                        </a:rPr>
                        <a:t>」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的口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號即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使呼喊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已</a:t>
                      </a:r>
                      <a:r>
                        <a:rPr dirty="0" sz="1400" spc="-180">
                          <a:latin typeface="Noto Sans Mono CJK JP Regular"/>
                          <a:cs typeface="Noto Sans Mono CJK JP Regular"/>
                        </a:rPr>
                        <a:t>久，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還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是有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許多人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不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愛閱</a:t>
                      </a:r>
                      <a:r>
                        <a:rPr dirty="0" sz="1400" spc="-195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11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14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或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根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本還沒享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受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到閱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「興奮感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」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，所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以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於七十年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代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起發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14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起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讀書會心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作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戰活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動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」，與馬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德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里的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塔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達蘭多敦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店主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0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14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人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卡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爾曼、奧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利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佛在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大小讀書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現場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進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行各類閱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討論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0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1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活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動，並與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校老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師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合作，竭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盡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全力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培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育讀書會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活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動的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46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595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帶領人。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826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</a:pPr>
                      <a:r>
                        <a:rPr dirty="0" sz="1400" spc="5">
                          <a:latin typeface="Times New Roman"/>
                          <a:cs typeface="Times New Roman"/>
                        </a:rPr>
                        <a:t>13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64820" marR="48895" indent="-401320">
                        <a:lnSpc>
                          <a:spcPct val="108600"/>
                        </a:lnSpc>
                        <a:spcBef>
                          <a:spcPts val="61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讀書會</a:t>
                      </a:r>
                      <a:r>
                        <a:rPr dirty="0" sz="1400" spc="-390">
                          <a:latin typeface="Noto Sans Mono CJK JP Regular"/>
                          <a:cs typeface="Noto Sans Mono CJK JP Regular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75</a:t>
                      </a:r>
                      <a:r>
                        <a:rPr dirty="0" sz="14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個心 作戰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7810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8100" marR="22225" indent="4445">
                        <a:lnSpc>
                          <a:spcPts val="1630"/>
                        </a:lnSpc>
                        <a:spcBef>
                          <a:spcPts val="25"/>
                        </a:spcBef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erra 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dirty="0" sz="1400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Sarto</a:t>
                      </a:r>
                      <a:r>
                        <a:rPr dirty="0" sz="14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著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/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周姚萍譯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317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2016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2860" marR="2540">
                        <a:lnSpc>
                          <a:spcPct val="10860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《讀書會</a:t>
                      </a:r>
                      <a:r>
                        <a:rPr dirty="0" sz="1400" spc="-350">
                          <a:latin typeface="Noto Sans Mono CJK JP Regular"/>
                          <a:cs typeface="Noto Sans Mono CJK JP Regular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75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個心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作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戰</a:t>
                      </a:r>
                      <a:r>
                        <a:rPr dirty="0" sz="1400" spc="-545">
                          <a:latin typeface="Noto Sans Mono CJK JP Regular"/>
                          <a:cs typeface="Noto Sans Mono CJK JP Regular"/>
                        </a:rPr>
                        <a:t>》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集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結作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者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將近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十年的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書會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現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場 帶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領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經驗，整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理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彙整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十五個不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類型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讀書會活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動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，包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0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1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含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書會的閱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主題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、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文類、目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標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、時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間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、參加者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先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備經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14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驗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人數、材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料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、方</a:t>
                      </a:r>
                      <a:r>
                        <a:rPr dirty="0" sz="1400" spc="15">
                          <a:latin typeface="Noto Sans Mono CJK JP Regular"/>
                          <a:cs typeface="Noto Sans Mono CJK JP Regular"/>
                        </a:rPr>
                        <a:t>法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步驟和給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帶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領人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提醒與指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導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語，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14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甚至此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作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戰法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的難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度和分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析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。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以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貼近讀書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現場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角度，提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供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最實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際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又有趣的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書會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9334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0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14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活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動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和帶領方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法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，無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論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是圖書館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員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、讀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會帶領人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、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閱讀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305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1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教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師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，或是家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長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們，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皆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能在其中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找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到與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孩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童共享閱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的好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661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ts val="1614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點子、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妙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方法。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8245475" y="2589784"/>
            <a:ext cx="1466850" cy="1885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457200" y="457200"/>
          <a:ext cx="9490075" cy="57975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9725"/>
                <a:gridCol w="1276985"/>
                <a:gridCol w="810260"/>
                <a:gridCol w="628650"/>
                <a:gridCol w="4500245"/>
                <a:gridCol w="1921509"/>
              </a:tblGrid>
              <a:tr h="469265">
                <a:tc>
                  <a:txBody>
                    <a:bodyPr/>
                    <a:lstStyle/>
                    <a:p>
                      <a:pPr marL="83820">
                        <a:lnSpc>
                          <a:spcPts val="1635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項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次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書名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作者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出版年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簡介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61087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書籍照片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10985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D966"/>
                    </a:solidFill>
                  </a:tcPr>
                </a:tc>
              </a:tr>
              <a:tr h="53213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83820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400" spc="5">
                          <a:latin typeface="Times New Roman"/>
                          <a:cs typeface="Times New Roman"/>
                        </a:rPr>
                        <a:t>14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閱讀甜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甜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圈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呂嘉紋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400" spc="-5">
                          <a:latin typeface="Times New Roman"/>
                          <a:cs typeface="Times New Roman"/>
                        </a:rPr>
                        <a:t>2019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9730">
                        <a:lnSpc>
                          <a:spcPts val="1635"/>
                        </a:lnSpc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師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鐸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獎得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主呂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嘉</a:t>
                      </a:r>
                      <a:r>
                        <a:rPr dirty="0" sz="1400" spc="-280">
                          <a:latin typeface="Noto Sans Mono CJK JP Regular"/>
                          <a:cs typeface="Noto Sans Mono CJK JP Regular"/>
                        </a:rPr>
                        <a:t>紋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（紋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紋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阿桑</a:t>
                      </a:r>
                      <a:r>
                        <a:rPr dirty="0" sz="1400" spc="-280">
                          <a:latin typeface="Noto Sans Mono CJK JP Regular"/>
                          <a:cs typeface="Noto Sans Mono CJK JP Regular"/>
                        </a:rPr>
                        <a:t>）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在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教育現場</a:t>
                      </a:r>
                      <a:r>
                        <a:rPr dirty="0" sz="1400" spc="-355">
                          <a:latin typeface="Noto Sans Mono CJK JP Regular"/>
                          <a:cs typeface="Noto Sans Mono CJK JP Regular"/>
                        </a:rPr>
                        <a:t> 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16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年的寶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  <a:p>
                      <a:pPr algn="just" marL="22860" marR="3175">
                        <a:lnSpc>
                          <a:spcPts val="1820"/>
                        </a:lnSpc>
                        <a:spcBef>
                          <a:spcPts val="7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貴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經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驗，設計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出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「閱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甜甜圈」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書會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指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導工具書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。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活動 的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座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位排列方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式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，是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在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帶領人旁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邊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圍成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個大圓圈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整個 過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程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充滿了樂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趣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，可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以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讓人彷彿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了鬆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軟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可口的甜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甜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圈一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  <a:p>
                      <a:pPr algn="just" marL="22860" marR="3175">
                        <a:lnSpc>
                          <a:spcPts val="1810"/>
                        </a:lnSpc>
                        <a:spcBef>
                          <a:spcPts val="20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樣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留下齒頰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芳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香的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好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味道，所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以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，才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把這個共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聊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讀書 會的名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稱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，取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名為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「閱讀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甜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甜圈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」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。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  <a:p>
                      <a:pPr algn="just" marL="22860" marR="2540" indent="356870">
                        <a:lnSpc>
                          <a:spcPct val="108500"/>
                        </a:lnSpc>
                        <a:spcBef>
                          <a:spcPts val="825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在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舉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行共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聊讀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書會的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時</a:t>
                      </a:r>
                      <a:r>
                        <a:rPr dirty="0" sz="1400" spc="-220">
                          <a:latin typeface="Noto Sans Mono CJK JP Regular"/>
                          <a:cs typeface="Noto Sans Mono CJK JP Regular"/>
                        </a:rPr>
                        <a:t>候，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我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們一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定要清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楚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知</a:t>
                      </a:r>
                      <a:r>
                        <a:rPr dirty="0" sz="1400" spc="5">
                          <a:latin typeface="Noto Sans Mono CJK JP Regular"/>
                          <a:cs typeface="Noto Sans Mono CJK JP Regular"/>
                        </a:rPr>
                        <a:t>道</a:t>
                      </a:r>
                      <a:r>
                        <a:rPr dirty="0" sz="1400" spc="-15">
                          <a:latin typeface="Times New Roman"/>
                          <a:cs typeface="Times New Roman"/>
                        </a:rPr>
                        <a:t>──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這 是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個觀念溝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通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、想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法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交流、集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思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廣益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創意激盪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美好 過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程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，而不是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種思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想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的複製、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知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識的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輸或是某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種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知識 信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仰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的獨尊，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更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不可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能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像長官對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部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屬、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大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人對小孩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訓話 一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樣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，強勢的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方，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不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斷讓言語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像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滔滔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河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川一樣不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停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的怒 吼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而較弱勢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那一</a:t>
                      </a:r>
                      <a:r>
                        <a:rPr dirty="0" sz="1400" spc="15">
                          <a:latin typeface="Noto Sans Mono CJK JP Regular"/>
                          <a:cs typeface="Noto Sans Mono CJK JP Regular"/>
                        </a:rPr>
                        <a:t>方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，只能唯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唯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諾諾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、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不敢吭聲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低頭 默默承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受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。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  <a:p>
                      <a:pPr algn="just" marL="22860" marR="2540" indent="358140">
                        <a:lnSpc>
                          <a:spcPct val="108400"/>
                        </a:lnSpc>
                        <a:spcBef>
                          <a:spcPts val="890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而「閱讀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」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不只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是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「讀書」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已，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除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了書籍以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外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，舉 凡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張海報、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部電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影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、一首歌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曲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、一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朵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鮮花或是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路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邊的 一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棵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樹，全部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都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可以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變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成我們閱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的材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料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，而我們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也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應該 如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美國詩人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萊克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形容的：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在一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粒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沙中，我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看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到了 一個世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；在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一朵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花中，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我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看到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了一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個天堂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。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」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  <a:p>
                      <a:pPr algn="just" marL="22860" indent="358140">
                        <a:lnSpc>
                          <a:spcPct val="108700"/>
                        </a:lnSpc>
                        <a:spcBef>
                          <a:spcPts val="900"/>
                        </a:spcBef>
                      </a:pP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這個讀書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指導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工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具書，不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僅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可已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在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各大校園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內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複製 推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廣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，也適用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於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各種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類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型的讀書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、成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長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團體及工</a:t>
                      </a:r>
                      <a:r>
                        <a:rPr dirty="0" sz="1400" spc="10">
                          <a:latin typeface="Noto Sans Mono CJK JP Regular"/>
                          <a:cs typeface="Noto Sans Mono CJK JP Regular"/>
                        </a:rPr>
                        <a:t>作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坊，  甚至可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以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深入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到每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一個家</a:t>
                      </a:r>
                      <a:r>
                        <a:rPr dirty="0" sz="1400" spc="-305">
                          <a:latin typeface="Noto Sans Mono CJK JP Regular"/>
                          <a:cs typeface="Noto Sans Mono CJK JP Regular"/>
                        </a:rPr>
                        <a:t>庭</a:t>
                      </a:r>
                      <a:r>
                        <a:rPr dirty="0" sz="1400" spc="-315">
                          <a:latin typeface="Noto Sans Mono CJK JP Regular"/>
                          <a:cs typeface="Noto Sans Mono CJK JP Regular"/>
                        </a:rPr>
                        <a:t>，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建立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一個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學習型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的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書香</a:t>
                      </a:r>
                      <a:r>
                        <a:rPr dirty="0" sz="1400" spc="-15">
                          <a:latin typeface="Noto Sans Mono CJK JP Regular"/>
                          <a:cs typeface="Noto Sans Mono CJK JP Regular"/>
                        </a:rPr>
                        <a:t>社</a:t>
                      </a:r>
                      <a:r>
                        <a:rPr dirty="0" sz="1400" spc="-305">
                          <a:latin typeface="Noto Sans Mono CJK JP Regular"/>
                          <a:cs typeface="Noto Sans Mono CJK JP Regular"/>
                        </a:rPr>
                        <a:t>會</a:t>
                      </a:r>
                      <a:r>
                        <a:rPr dirty="0" sz="1400">
                          <a:latin typeface="Noto Sans Mono CJK JP Regular"/>
                          <a:cs typeface="Noto Sans Mono CJK JP Regular"/>
                        </a:rPr>
                        <a:t>。</a:t>
                      </a:r>
                      <a:endParaRPr sz="1400">
                        <a:latin typeface="Noto Sans Mono CJK JP Regular"/>
                        <a:cs typeface="Noto Sans Mono CJK JP Regular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444500" y="6345123"/>
            <a:ext cx="9048750" cy="696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Noto Sans Mono CJK JP Regular"/>
                <a:cs typeface="Noto Sans Mono CJK JP Regular"/>
              </a:rPr>
              <a:t>註</a:t>
            </a:r>
            <a:r>
              <a:rPr dirty="0" sz="1400" spc="-285">
                <a:latin typeface="Noto Sans Mono CJK JP Regular"/>
                <a:cs typeface="Noto Sans Mono CJK JP Regular"/>
              </a:rPr>
              <a:t> </a:t>
            </a:r>
            <a:r>
              <a:rPr dirty="0" sz="1400" spc="-5">
                <a:latin typeface="Noto Sans Mono CJK JP Regular"/>
                <a:cs typeface="Noto Sans Mono CJK JP Regular"/>
              </a:rPr>
              <a:t>1：</a:t>
            </a:r>
            <a:r>
              <a:rPr dirty="0" sz="1400">
                <a:latin typeface="Noto Sans Mono CJK JP Regular"/>
                <a:cs typeface="Noto Sans Mono CJK JP Regular"/>
              </a:rPr>
              <a:t>為增進</a:t>
            </a:r>
            <a:r>
              <a:rPr dirty="0" sz="1400" spc="-15">
                <a:latin typeface="Noto Sans Mono CJK JP Regular"/>
                <a:cs typeface="Noto Sans Mono CJK JP Regular"/>
              </a:rPr>
              <a:t>臺</a:t>
            </a:r>
            <a:r>
              <a:rPr dirty="0" sz="1400">
                <a:latin typeface="Noto Sans Mono CJK JP Regular"/>
                <a:cs typeface="Noto Sans Mono CJK JP Regular"/>
              </a:rPr>
              <a:t>中</a:t>
            </a:r>
            <a:r>
              <a:rPr dirty="0" sz="1400" spc="-15">
                <a:latin typeface="Noto Sans Mono CJK JP Regular"/>
                <a:cs typeface="Noto Sans Mono CJK JP Regular"/>
              </a:rPr>
              <a:t>市</a:t>
            </a:r>
            <a:r>
              <a:rPr dirty="0" sz="1400">
                <a:latin typeface="Noto Sans Mono CJK JP Regular"/>
                <a:cs typeface="Noto Sans Mono CJK JP Regular"/>
              </a:rPr>
              <a:t>各讀書</a:t>
            </a:r>
            <a:r>
              <a:rPr dirty="0" sz="1400" spc="-15">
                <a:latin typeface="Noto Sans Mono CJK JP Regular"/>
                <a:cs typeface="Noto Sans Mono CJK JP Regular"/>
              </a:rPr>
              <a:t>會</a:t>
            </a:r>
            <a:r>
              <a:rPr dirty="0" sz="1400">
                <a:latin typeface="Noto Sans Mono CJK JP Regular"/>
                <a:cs typeface="Noto Sans Mono CJK JP Regular"/>
              </a:rPr>
              <a:t>永續</a:t>
            </a:r>
            <a:r>
              <a:rPr dirty="0" sz="1400" spc="-15">
                <a:latin typeface="Noto Sans Mono CJK JP Regular"/>
                <a:cs typeface="Noto Sans Mono CJK JP Regular"/>
              </a:rPr>
              <a:t>發展</a:t>
            </a:r>
            <a:r>
              <a:rPr dirty="0" sz="1400" spc="5">
                <a:latin typeface="Noto Sans Mono CJK JP Regular"/>
                <a:cs typeface="Noto Sans Mono CJK JP Regular"/>
              </a:rPr>
              <a:t>，</a:t>
            </a:r>
            <a:r>
              <a:rPr dirty="0" sz="1400">
                <a:latin typeface="Noto Sans Mono CJK JP Regular"/>
                <a:cs typeface="Noto Sans Mono CJK JP Regular"/>
              </a:rPr>
              <a:t>中市</a:t>
            </a:r>
            <a:r>
              <a:rPr dirty="0" sz="1400" spc="-15">
                <a:latin typeface="Noto Sans Mono CJK JP Regular"/>
                <a:cs typeface="Noto Sans Mono CJK JP Regular"/>
              </a:rPr>
              <a:t>圖</a:t>
            </a:r>
            <a:r>
              <a:rPr dirty="0" sz="1400">
                <a:latin typeface="Noto Sans Mono CJK JP Regular"/>
                <a:cs typeface="Noto Sans Mono CJK JP Regular"/>
              </a:rPr>
              <a:t>整理</a:t>
            </a:r>
            <a:r>
              <a:rPr dirty="0" sz="1400" spc="-15">
                <a:latin typeface="Noto Sans Mono CJK JP Regular"/>
                <a:cs typeface="Noto Sans Mono CJK JP Regular"/>
              </a:rPr>
              <a:t>讀書</a:t>
            </a:r>
            <a:r>
              <a:rPr dirty="0" sz="1400">
                <a:latin typeface="Noto Sans Mono CJK JP Regular"/>
                <a:cs typeface="Noto Sans Mono CJK JP Regular"/>
              </a:rPr>
              <a:t>會帶領</a:t>
            </a:r>
            <a:r>
              <a:rPr dirty="0" sz="1400" spc="-15">
                <a:latin typeface="Noto Sans Mono CJK JP Regular"/>
                <a:cs typeface="Noto Sans Mono CJK JP Regular"/>
              </a:rPr>
              <a:t>及</a:t>
            </a:r>
            <a:r>
              <a:rPr dirty="0" sz="1400">
                <a:latin typeface="Noto Sans Mono CJK JP Regular"/>
                <a:cs typeface="Noto Sans Mono CJK JP Regular"/>
              </a:rPr>
              <a:t>導讀</a:t>
            </a:r>
            <a:r>
              <a:rPr dirty="0" sz="1400" spc="-15">
                <a:latin typeface="Noto Sans Mono CJK JP Regular"/>
                <a:cs typeface="Noto Sans Mono CJK JP Regular"/>
              </a:rPr>
              <a:t>技巧</a:t>
            </a:r>
            <a:r>
              <a:rPr dirty="0" sz="1400">
                <a:latin typeface="Noto Sans Mono CJK JP Regular"/>
                <a:cs typeface="Noto Sans Mono CJK JP Regular"/>
              </a:rPr>
              <a:t>相關書</a:t>
            </a:r>
            <a:r>
              <a:rPr dirty="0" sz="1400" spc="-15">
                <a:latin typeface="Noto Sans Mono CJK JP Regular"/>
                <a:cs typeface="Noto Sans Mono CJK JP Regular"/>
              </a:rPr>
              <a:t>籍</a:t>
            </a:r>
            <a:r>
              <a:rPr dirty="0" sz="1400">
                <a:latin typeface="Noto Sans Mono CJK JP Regular"/>
                <a:cs typeface="Noto Sans Mono CJK JP Regular"/>
              </a:rPr>
              <a:t>，提</a:t>
            </a:r>
            <a:r>
              <a:rPr dirty="0" sz="1400" spc="-15">
                <a:latin typeface="Noto Sans Mono CJK JP Regular"/>
                <a:cs typeface="Noto Sans Mono CJK JP Regular"/>
              </a:rPr>
              <a:t>供讀</a:t>
            </a:r>
            <a:r>
              <a:rPr dirty="0" sz="1400">
                <a:latin typeface="Noto Sans Mono CJK JP Regular"/>
                <a:cs typeface="Noto Sans Mono CJK JP Regular"/>
              </a:rPr>
              <a:t>書</a:t>
            </a:r>
            <a:r>
              <a:rPr dirty="0" sz="1400" spc="5">
                <a:latin typeface="Noto Sans Mono CJK JP Regular"/>
                <a:cs typeface="Noto Sans Mono CJK JP Regular"/>
              </a:rPr>
              <a:t>會</a:t>
            </a:r>
            <a:r>
              <a:rPr dirty="0" sz="1400">
                <a:latin typeface="Noto Sans Mono CJK JP Regular"/>
                <a:cs typeface="Noto Sans Mono CJK JP Regular"/>
              </a:rPr>
              <a:t>夥</a:t>
            </a:r>
            <a:r>
              <a:rPr dirty="0" sz="1400" spc="-15">
                <a:latin typeface="Noto Sans Mono CJK JP Regular"/>
                <a:cs typeface="Noto Sans Mono CJK JP Regular"/>
              </a:rPr>
              <a:t>伴</a:t>
            </a:r>
            <a:r>
              <a:rPr dirty="0" sz="1400">
                <a:latin typeface="Noto Sans Mono CJK JP Regular"/>
                <a:cs typeface="Noto Sans Mono CJK JP Regular"/>
              </a:rPr>
              <a:t>研讀</a:t>
            </a:r>
            <a:r>
              <a:rPr dirty="0" sz="1400" spc="-15">
                <a:latin typeface="Noto Sans Mono CJK JP Regular"/>
                <a:cs typeface="Noto Sans Mono CJK JP Regular"/>
              </a:rPr>
              <a:t>與參</a:t>
            </a:r>
            <a:r>
              <a:rPr dirty="0" sz="1400">
                <a:latin typeface="Noto Sans Mono CJK JP Regular"/>
                <a:cs typeface="Noto Sans Mono CJK JP Regular"/>
              </a:rPr>
              <a:t>考。</a:t>
            </a:r>
            <a:endParaRPr sz="1400">
              <a:latin typeface="Noto Sans Mono CJK JP Regular"/>
              <a:cs typeface="Noto Sans Mono CJK JP Regular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Noto Sans Mono CJK JP Regular"/>
                <a:cs typeface="Noto Sans Mono CJK JP Regular"/>
              </a:rPr>
              <a:t>註</a:t>
            </a:r>
            <a:r>
              <a:rPr dirty="0" sz="1400" spc="-355">
                <a:latin typeface="Noto Sans Mono CJK JP Regular"/>
                <a:cs typeface="Noto Sans Mono CJK JP Regular"/>
              </a:rPr>
              <a:t> </a:t>
            </a:r>
            <a:r>
              <a:rPr dirty="0" sz="1400" spc="-5">
                <a:latin typeface="Noto Sans Mono CJK JP Regular"/>
                <a:cs typeface="Noto Sans Mono CJK JP Regular"/>
              </a:rPr>
              <a:t>2：</a:t>
            </a:r>
            <a:r>
              <a:rPr dirty="0" sz="1400">
                <a:latin typeface="Noto Sans Mono CJK JP Regular"/>
                <a:cs typeface="Noto Sans Mono CJK JP Regular"/>
              </a:rPr>
              <a:t>本表按</a:t>
            </a:r>
            <a:r>
              <a:rPr dirty="0" sz="1400" spc="-15">
                <a:latin typeface="Noto Sans Mono CJK JP Regular"/>
                <a:cs typeface="Noto Sans Mono CJK JP Regular"/>
              </a:rPr>
              <a:t>出</a:t>
            </a:r>
            <a:r>
              <a:rPr dirty="0" sz="1400">
                <a:latin typeface="Noto Sans Mono CJK JP Regular"/>
                <a:cs typeface="Noto Sans Mono CJK JP Regular"/>
              </a:rPr>
              <a:t>版</a:t>
            </a:r>
            <a:r>
              <a:rPr dirty="0" sz="1400" spc="-15">
                <a:latin typeface="Noto Sans Mono CJK JP Regular"/>
                <a:cs typeface="Noto Sans Mono CJK JP Regular"/>
              </a:rPr>
              <a:t>年</a:t>
            </a:r>
            <a:r>
              <a:rPr dirty="0" sz="1400">
                <a:latin typeface="Noto Sans Mono CJK JP Regular"/>
                <a:cs typeface="Noto Sans Mono CJK JP Regular"/>
              </a:rPr>
              <a:t>排序，</a:t>
            </a:r>
            <a:r>
              <a:rPr dirty="0" sz="1400" spc="-15">
                <a:latin typeface="Noto Sans Mono CJK JP Regular"/>
                <a:cs typeface="Noto Sans Mono CJK JP Regular"/>
              </a:rPr>
              <a:t>資</a:t>
            </a:r>
            <a:r>
              <a:rPr dirty="0" sz="1400">
                <a:latin typeface="Noto Sans Mono CJK JP Regular"/>
                <a:cs typeface="Noto Sans Mono CJK JP Regular"/>
              </a:rPr>
              <a:t>料來</a:t>
            </a:r>
            <a:r>
              <a:rPr dirty="0" sz="1400" spc="-15">
                <a:latin typeface="Noto Sans Mono CJK JP Regular"/>
                <a:cs typeface="Noto Sans Mono CJK JP Regular"/>
              </a:rPr>
              <a:t>源參</a:t>
            </a:r>
            <a:r>
              <a:rPr dirty="0" sz="1400">
                <a:latin typeface="Noto Sans Mono CJK JP Regular"/>
                <a:cs typeface="Noto Sans Mono CJK JP Regular"/>
              </a:rPr>
              <a:t>考博客</a:t>
            </a:r>
            <a:r>
              <a:rPr dirty="0" sz="1400" spc="-15">
                <a:latin typeface="Noto Sans Mono CJK JP Regular"/>
                <a:cs typeface="Noto Sans Mono CJK JP Regular"/>
              </a:rPr>
              <a:t>來</a:t>
            </a:r>
            <a:r>
              <a:rPr dirty="0" sz="1400">
                <a:latin typeface="Noto Sans Mono CJK JP Regular"/>
                <a:cs typeface="Noto Sans Mono CJK JP Regular"/>
              </a:rPr>
              <a:t>網路</a:t>
            </a:r>
            <a:r>
              <a:rPr dirty="0" sz="1400" spc="-15">
                <a:latin typeface="Noto Sans Mono CJK JP Regular"/>
                <a:cs typeface="Noto Sans Mono CJK JP Regular"/>
              </a:rPr>
              <a:t>書店</a:t>
            </a:r>
            <a:r>
              <a:rPr dirty="0" sz="1400">
                <a:latin typeface="Noto Sans Mono CJK JP Regular"/>
                <a:cs typeface="Noto Sans Mono CJK JP Regular"/>
              </a:rPr>
              <a:t>及各</a:t>
            </a:r>
            <a:r>
              <a:rPr dirty="0" sz="1400" spc="5">
                <a:latin typeface="Noto Sans Mono CJK JP Regular"/>
                <a:cs typeface="Noto Sans Mono CJK JP Regular"/>
              </a:rPr>
              <a:t>書</a:t>
            </a:r>
            <a:r>
              <a:rPr dirty="0" sz="1400" spc="-15">
                <a:latin typeface="Noto Sans Mono CJK JP Regular"/>
                <a:cs typeface="Noto Sans Mono CJK JP Regular"/>
              </a:rPr>
              <a:t>序</a:t>
            </a:r>
            <a:r>
              <a:rPr dirty="0" sz="1400">
                <a:latin typeface="Noto Sans Mono CJK JP Regular"/>
                <a:cs typeface="Noto Sans Mono CJK JP Regular"/>
              </a:rPr>
              <a:t>文與</a:t>
            </a:r>
            <a:r>
              <a:rPr dirty="0" sz="1400" spc="-15">
                <a:latin typeface="Noto Sans Mono CJK JP Regular"/>
                <a:cs typeface="Noto Sans Mono CJK JP Regular"/>
              </a:rPr>
              <a:t>簡介。</a:t>
            </a:r>
            <a:endParaRPr sz="1400">
              <a:latin typeface="Noto Sans Mono CJK JP Regular"/>
              <a:cs typeface="Noto Sans Mono CJK JP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162857" y="2389378"/>
            <a:ext cx="1676086" cy="23996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dcterms:created xsi:type="dcterms:W3CDTF">2019-11-27T09:36:14Z</dcterms:created>
  <dcterms:modified xsi:type="dcterms:W3CDTF">2019-11-27T09:36:14Z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2019-06-19T00:00:00Z</vt:filetime>
  </property>
  <property fmtid="{D5CDD505-2E9C-101B-9397-08002B2CF9AE}" pid="3" name="Creator">
    <vt:lpwstr>Microsoft® Word 適用於 Office 365 的</vt:lpwstr>
  </property>
  <property fmtid="{D5CDD505-2E9C-101B-9397-08002B2CF9AE}" pid="4" name="LastSaved">
    <vt:filetime>2019-11-27T00:00:00Z</vt:filetime>
  </property>
</Properties>
</file>