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7556500" cy="10693400"/>
  <p:notesSz cx="7556500" cy="106934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3317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45"/>
              </a:lnSpc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45"/>
              </a:lnSpc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45"/>
              </a:lnSpc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45"/>
              </a:lnSpc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45"/>
              </a:lnSpc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538084" cy="8762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690746" y="10180649"/>
            <a:ext cx="17907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45"/>
              </a:lnSpc>
            </a:pP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5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g"/><Relationship Id="rId7" Type="http://schemas.openxmlformats.org/officeDocument/2006/relationships/image" Target="../media/image55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8.pn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6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1.png"/><Relationship Id="rId4" Type="http://schemas.openxmlformats.org/officeDocument/2006/relationships/image" Target="../media/image70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jpg"/><Relationship Id="rId7" Type="http://schemas.openxmlformats.org/officeDocument/2006/relationships/image" Target="../media/image77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jp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4.png"/><Relationship Id="rId4" Type="http://schemas.openxmlformats.org/officeDocument/2006/relationships/image" Target="../media/image84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jpg"/><Relationship Id="rId7" Type="http://schemas.openxmlformats.org/officeDocument/2006/relationships/image" Target="../media/image90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jp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png"/><Relationship Id="rId4" Type="http://schemas.openxmlformats.org/officeDocument/2006/relationships/image" Target="../media/image9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9.jpg"/><Relationship Id="rId4" Type="http://schemas.openxmlformats.org/officeDocument/2006/relationships/image" Target="../media/image9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7.png"/><Relationship Id="rId4" Type="http://schemas.openxmlformats.org/officeDocument/2006/relationships/image" Target="../media/image10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da.gov.tw/TC/index.aspx" TargetMode="Externa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jpg"/><Relationship Id="rId7" Type="http://schemas.openxmlformats.org/officeDocument/2006/relationships/image" Target="../media/image125.jp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4.png"/><Relationship Id="rId5" Type="http://schemas.openxmlformats.org/officeDocument/2006/relationships/image" Target="../media/image123.jpg"/><Relationship Id="rId4" Type="http://schemas.openxmlformats.org/officeDocument/2006/relationships/image" Target="../media/image122.png"/><Relationship Id="rId9" Type="http://schemas.openxmlformats.org/officeDocument/2006/relationships/image" Target="../media/image127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4.png"/><Relationship Id="rId4" Type="http://schemas.openxmlformats.org/officeDocument/2006/relationships/image" Target="../media/image133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jpg"/><Relationship Id="rId3" Type="http://schemas.openxmlformats.org/officeDocument/2006/relationships/image" Target="../media/image130.png"/><Relationship Id="rId7" Type="http://schemas.openxmlformats.org/officeDocument/2006/relationships/image" Target="../media/image139.jpg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1404" y="2006155"/>
            <a:ext cx="5297398" cy="3516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86673" y="2807398"/>
            <a:ext cx="3394583" cy="350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16354" y="7274509"/>
            <a:ext cx="4367530" cy="2248535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主撰：教育部</a:t>
            </a:r>
            <a:endParaRPr sz="1400">
              <a:latin typeface="Noto Sans CJK JP Regular"/>
              <a:cs typeface="Noto Sans CJK JP Regular"/>
            </a:endParaRPr>
          </a:p>
          <a:p>
            <a:pPr marL="621030" marR="5080" indent="-608965">
              <a:lnSpc>
                <a:spcPct val="148800"/>
              </a:lnSpc>
              <a:spcBef>
                <a:spcPts val="5"/>
              </a:spcBef>
            </a:pP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協撰：法務部、衛生福利</a:t>
            </a:r>
            <a:r>
              <a:rPr sz="14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、內政</a:t>
            </a:r>
            <a:r>
              <a:rPr sz="14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、國防</a:t>
            </a:r>
            <a:r>
              <a:rPr sz="14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、經濟部 交通部、勞動部、文化部、行政院海</a:t>
            </a:r>
            <a:r>
              <a:rPr sz="14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岸</a:t>
            </a: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巡防署 </a:t>
            </a:r>
            <a:r>
              <a:rPr sz="14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國</a:t>
            </a: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軍退除役官兵輔導委員會</a:t>
            </a:r>
            <a:r>
              <a:rPr sz="14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臺北市政府教育局 新北市政</a:t>
            </a:r>
            <a:r>
              <a:rPr sz="14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府</a:t>
            </a: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教育局</a:t>
            </a:r>
            <a:r>
              <a:rPr sz="14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桃園市政府教育局</a:t>
            </a:r>
            <a:endParaRPr sz="1400">
              <a:latin typeface="Noto Sans CJK JP Regular"/>
              <a:cs typeface="Noto Sans CJK JP Regular"/>
            </a:endParaRPr>
          </a:p>
          <a:p>
            <a:pPr marL="621030" marR="716280">
              <a:lnSpc>
                <a:spcPts val="2500"/>
              </a:lnSpc>
              <a:spcBef>
                <a:spcPts val="215"/>
              </a:spcBef>
            </a:pP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臺中市政</a:t>
            </a:r>
            <a:r>
              <a:rPr sz="14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府</a:t>
            </a: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教育局</a:t>
            </a:r>
            <a:r>
              <a:rPr sz="14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臺南市政府教育局 高雄市政</a:t>
            </a:r>
            <a:r>
              <a:rPr sz="14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府</a:t>
            </a:r>
            <a:r>
              <a:rPr sz="14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教育局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48435" y="4073297"/>
            <a:ext cx="4324858" cy="23227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78378" y="1765807"/>
            <a:ext cx="100393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1200" algn="l"/>
              </a:tabLst>
            </a:pPr>
            <a:r>
              <a:rPr sz="2200" dirty="0">
                <a:solidFill>
                  <a:srgbClr val="1F3864"/>
                </a:solidFill>
                <a:latin typeface="Noto Sans CJK JP Regular"/>
                <a:cs typeface="Noto Sans CJK JP Regular"/>
              </a:rPr>
              <a:t>目	錄</a:t>
            </a:r>
            <a:endParaRPr sz="22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06144" y="2946145"/>
            <a:ext cx="4749165" cy="33252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13910" algn="l"/>
              </a:tabLst>
            </a:pPr>
            <a:r>
              <a:rPr sz="1600" spc="-280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壹、</a:t>
            </a:r>
            <a:r>
              <a:rPr sz="1600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前</a:t>
            </a:r>
            <a:r>
              <a:rPr sz="1600" spc="-160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言</a:t>
            </a:r>
            <a:r>
              <a:rPr sz="1600" spc="-16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……………………………………………….........</a:t>
            </a:r>
            <a:r>
              <a:rPr sz="1600" spc="-6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.</a:t>
            </a:r>
            <a:r>
              <a:rPr lang="en-US" altLang="zh-TW" sz="1600" spc="-6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..............................</a:t>
            </a:r>
            <a:r>
              <a:rPr sz="16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	</a:t>
            </a:r>
            <a:r>
              <a:rPr sz="1600" spc="6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1</a:t>
            </a:r>
            <a:endParaRPr sz="1600" dirty="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614545" algn="l"/>
              </a:tabLst>
            </a:pPr>
            <a:r>
              <a:rPr sz="1600" spc="-225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貳、</a:t>
            </a:r>
            <a:r>
              <a:rPr sz="1600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工</a:t>
            </a:r>
            <a:r>
              <a:rPr sz="1600" spc="-135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作現況</a:t>
            </a:r>
            <a:r>
              <a:rPr sz="1600" spc="-13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..……………………………………….........</a:t>
            </a:r>
            <a:r>
              <a:rPr sz="1600" spc="-5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.</a:t>
            </a:r>
            <a:r>
              <a:rPr lang="en-US" altLang="zh-TW" sz="1600" spc="-5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........................</a:t>
            </a:r>
            <a:r>
              <a:rPr sz="16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	</a:t>
            </a:r>
            <a:r>
              <a:rPr sz="1600" spc="6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1</a:t>
            </a:r>
            <a:endParaRPr sz="1600" dirty="0">
              <a:latin typeface="Noto Sans CJK JP Regular"/>
              <a:cs typeface="Noto Sans CJK JP Regular"/>
            </a:endParaRPr>
          </a:p>
          <a:p>
            <a:pPr marL="241300" marR="5080">
              <a:lnSpc>
                <a:spcPct val="156300"/>
              </a:lnSpc>
              <a:tabLst>
                <a:tab pos="4614545" algn="l"/>
              </a:tabLst>
            </a:pPr>
            <a:r>
              <a:rPr sz="1600" spc="-175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一、</a:t>
            </a:r>
            <a:r>
              <a:rPr sz="1600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強</a:t>
            </a:r>
            <a:r>
              <a:rPr sz="1600" spc="-5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化社會大眾宣</a:t>
            </a:r>
            <a:r>
              <a:rPr sz="1600" spc="-175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導</a:t>
            </a:r>
            <a:r>
              <a:rPr sz="1600" spc="-185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，</a:t>
            </a:r>
            <a:r>
              <a:rPr sz="1600" spc="-55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喚起全民反毒意識</a:t>
            </a:r>
            <a:r>
              <a:rPr sz="1600" spc="-5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……</a:t>
            </a:r>
            <a:r>
              <a:rPr lang="en-US" altLang="zh-TW" sz="1600" spc="-1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…..</a:t>
            </a:r>
            <a:r>
              <a:rPr sz="160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	</a:t>
            </a:r>
            <a:r>
              <a:rPr sz="1600" spc="4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1 </a:t>
            </a:r>
            <a:r>
              <a:rPr sz="1600" spc="-19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二</a:t>
            </a:r>
            <a:r>
              <a:rPr sz="1600" spc="-18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、</a:t>
            </a:r>
            <a:r>
              <a:rPr sz="16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提供用藥高風險群體必要介</a:t>
            </a:r>
            <a:r>
              <a:rPr sz="1600" spc="-19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入</a:t>
            </a:r>
            <a:r>
              <a:rPr sz="1600" spc="-18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，</a:t>
            </a:r>
            <a:r>
              <a:rPr sz="1600" spc="-1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建</a:t>
            </a:r>
            <a:r>
              <a:rPr sz="1600" spc="-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構拒毒諮</a:t>
            </a:r>
            <a:endParaRPr sz="1600" dirty="0">
              <a:latin typeface="Noto Sans CJK JP Regular"/>
              <a:cs typeface="Noto Sans CJK JP Regular"/>
            </a:endParaRPr>
          </a:p>
          <a:p>
            <a:pPr marL="647065">
              <a:lnSpc>
                <a:spcPct val="100000"/>
              </a:lnSpc>
              <a:spcBef>
                <a:spcPts val="1080"/>
              </a:spcBef>
            </a:pPr>
            <a:r>
              <a:rPr sz="1600" spc="-204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詢 網 </a:t>
            </a:r>
            <a:r>
              <a:rPr sz="1600" spc="-18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………….……………………………………...</a:t>
            </a:r>
            <a:r>
              <a:rPr lang="en-US" altLang="zh-TW" sz="1600" spc="-18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........................................</a:t>
            </a:r>
            <a:r>
              <a:rPr sz="1600" spc="-15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 </a:t>
            </a:r>
            <a:r>
              <a:rPr lang="en-US" altLang="zh-TW" sz="1600" spc="-15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…</a:t>
            </a:r>
            <a:r>
              <a:rPr sz="1600" spc="6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28</a:t>
            </a:r>
            <a:endParaRPr sz="1600" dirty="0">
              <a:latin typeface="Noto Sans CJK JP Regular"/>
              <a:cs typeface="Noto Sans CJK JP Regular"/>
            </a:endParaRPr>
          </a:p>
          <a:p>
            <a:pPr marL="241300">
              <a:lnSpc>
                <a:spcPct val="100000"/>
              </a:lnSpc>
              <a:spcBef>
                <a:spcPts val="1080"/>
              </a:spcBef>
              <a:tabLst>
                <a:tab pos="4493260" algn="l"/>
              </a:tabLst>
            </a:pPr>
            <a:r>
              <a:rPr sz="1600" spc="-210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三、</a:t>
            </a:r>
            <a:r>
              <a:rPr sz="1600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公</a:t>
            </a:r>
            <a:r>
              <a:rPr sz="1600" spc="-5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私協</a:t>
            </a:r>
            <a:r>
              <a:rPr sz="1600" spc="-210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力，</a:t>
            </a:r>
            <a:r>
              <a:rPr sz="1600" spc="-10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共</a:t>
            </a:r>
            <a:r>
              <a:rPr sz="1600" spc="-75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同打造拒毒預防陣線</a:t>
            </a:r>
            <a:r>
              <a:rPr sz="1600" spc="-7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…………</a:t>
            </a:r>
            <a:r>
              <a:rPr lang="en-US" altLang="zh-TW" sz="1600" spc="-2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……..</a:t>
            </a:r>
            <a:r>
              <a:rPr sz="1600" spc="6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38</a:t>
            </a:r>
            <a:endParaRPr sz="1600" dirty="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360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参、</a:t>
            </a:r>
            <a:r>
              <a:rPr sz="1600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檢</a:t>
            </a:r>
            <a:r>
              <a:rPr sz="1600" spc="-185" dirty="0" err="1">
                <a:solidFill>
                  <a:srgbClr val="7E7E7E"/>
                </a:solidFill>
                <a:latin typeface="Noto Sans CJK JP Regular"/>
                <a:cs typeface="Noto Sans CJK JP Regular"/>
              </a:rPr>
              <a:t>討與策進</a:t>
            </a:r>
            <a:r>
              <a:rPr sz="1600" spc="-17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……………………………………………</a:t>
            </a:r>
            <a:r>
              <a:rPr lang="en-US" altLang="zh-TW" sz="1600" spc="-17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………………………</a:t>
            </a:r>
            <a:r>
              <a:rPr sz="1600" spc="-17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 </a:t>
            </a:r>
            <a:r>
              <a:rPr lang="en-US" altLang="zh-TW" sz="1600" spc="-17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..</a:t>
            </a:r>
            <a:r>
              <a:rPr sz="1600" spc="-12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 </a:t>
            </a:r>
            <a:r>
              <a:rPr sz="1600" spc="6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44</a:t>
            </a:r>
            <a:endParaRPr sz="1600" dirty="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31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肆</a:t>
            </a:r>
            <a:r>
              <a:rPr sz="1600" spc="-305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、</a:t>
            </a:r>
            <a:r>
              <a:rPr sz="1600" spc="-21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結語……………………………………………………… </a:t>
            </a:r>
            <a:r>
              <a:rPr lang="en-US" altLang="zh-TW" sz="1600" spc="-21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………………………….</a:t>
            </a:r>
            <a:r>
              <a:rPr sz="1600" spc="-21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 </a:t>
            </a:r>
            <a:r>
              <a:rPr lang="en-US" altLang="zh-TW" sz="1600" spc="-21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…..</a:t>
            </a:r>
            <a:r>
              <a:rPr sz="1600" spc="-114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 </a:t>
            </a:r>
            <a:r>
              <a:rPr lang="en-US" altLang="zh-TW" sz="1600" spc="-114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.</a:t>
            </a:r>
            <a:r>
              <a:rPr sz="1600" spc="60" dirty="0">
                <a:solidFill>
                  <a:srgbClr val="7E7E7E"/>
                </a:solidFill>
                <a:latin typeface="Noto Sans CJK JP Regular"/>
                <a:cs typeface="Noto Sans CJK JP Regular"/>
              </a:rPr>
              <a:t>48</a:t>
            </a:r>
            <a:endParaRPr sz="1600" dirty="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939799"/>
            <a:ext cx="5429250" cy="8615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382135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壹</a:t>
            </a:r>
            <a:r>
              <a:rPr sz="1600" spc="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、</a:t>
            </a:r>
            <a:r>
              <a:rPr sz="1600" spc="-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前言</a:t>
            </a:r>
            <a:endParaRPr sz="1600" dirty="0">
              <a:latin typeface="Noto Sans CJK JP Regular"/>
              <a:cs typeface="Noto Sans CJK JP Regular"/>
            </a:endParaRPr>
          </a:p>
          <a:p>
            <a:pPr marL="367665">
              <a:lnSpc>
                <a:spcPct val="100000"/>
              </a:lnSpc>
              <a:spcBef>
                <a:spcPts val="187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行政院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解決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當前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，於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</a:t>
            </a:r>
            <a:r>
              <a:rPr sz="1400" spc="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「新世代</a:t>
            </a:r>
            <a:endParaRPr sz="1400" dirty="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反毒策略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緝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關據以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擬</a:t>
            </a:r>
            <a:endParaRPr sz="1400" dirty="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「新世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行動綱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政院於</a:t>
            </a:r>
            <a:r>
              <a:rPr sz="14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</a:t>
            </a:r>
            <a:r>
              <a:rPr sz="1400" spc="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21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日核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endParaRPr sz="1400" dirty="0">
              <a:latin typeface="Noto Sans CJK JP Regular"/>
              <a:cs typeface="Noto Sans CJK JP Regular"/>
            </a:endParaRPr>
          </a:p>
          <a:p>
            <a:pPr marL="12700" marR="6985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期以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100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億元經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民安全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感、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衍生犯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有效 下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像建立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生人口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效控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目標。</a:t>
            </a:r>
            <a:endParaRPr sz="1400" dirty="0">
              <a:latin typeface="Noto Sans CJK JP Regular"/>
              <a:cs typeface="Noto Sans CJK JP Regular"/>
            </a:endParaRPr>
          </a:p>
          <a:p>
            <a:pPr marL="12700" indent="354965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為達毒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控制之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目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標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毒機關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極查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降低毒</a:t>
            </a:r>
            <a:endParaRPr sz="1400" dirty="0">
              <a:latin typeface="Noto Sans CJK JP Regular"/>
              <a:cs typeface="Noto Sans CJK JP Regular"/>
            </a:endParaRPr>
          </a:p>
          <a:p>
            <a:pPr marL="12700" marR="7620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品可近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須強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化民眾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之認知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技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巧</a:t>
            </a:r>
            <a:r>
              <a:rPr sz="1400" spc="-2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 過「人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環境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」的共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決新興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題。</a:t>
            </a:r>
            <a:endParaRPr sz="1400" dirty="0">
              <a:latin typeface="Noto Sans CJK JP Regular"/>
              <a:cs typeface="Noto Sans CJK JP Regular"/>
            </a:endParaRPr>
          </a:p>
          <a:p>
            <a:pPr marL="12700" indent="354965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行政院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制會</a:t>
            </a:r>
            <a:r>
              <a:rPr sz="1400" spc="-2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相關部會</a:t>
            </a:r>
            <a:endParaRPr sz="1400" dirty="0">
              <a:latin typeface="Noto Sans CJK JP Regular"/>
              <a:cs typeface="Noto Sans CJK JP Regular"/>
            </a:endParaRPr>
          </a:p>
          <a:p>
            <a:pPr marL="12700" marR="6985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及地方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同合</a:t>
            </a:r>
            <a:r>
              <a:rPr sz="1400" spc="-1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調民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運用各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道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續進行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 導，以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就各機關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成果與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來努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力方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明：</a:t>
            </a:r>
            <a:endParaRPr sz="1400" dirty="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貳</a:t>
            </a:r>
            <a:r>
              <a:rPr sz="1600" spc="-10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、</a:t>
            </a:r>
            <a:r>
              <a:rPr sz="1600" spc="-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工</a:t>
            </a:r>
            <a:r>
              <a:rPr sz="1600" spc="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作</a:t>
            </a:r>
            <a:r>
              <a:rPr sz="1600" spc="-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現況</a:t>
            </a:r>
            <a:endParaRPr sz="1600" dirty="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860"/>
              </a:spcBef>
            </a:pP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一</a:t>
            </a:r>
            <a:r>
              <a:rPr sz="1400" spc="-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強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化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社會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大眾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宣導，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喚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起全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民反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毒意識</a:t>
            </a:r>
            <a:endParaRPr sz="1400" dirty="0">
              <a:latin typeface="Noto Sans CJK JP Regular"/>
              <a:cs typeface="Noto Sans CJK JP Regular"/>
            </a:endParaRPr>
          </a:p>
          <a:p>
            <a:pPr marL="30480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（一）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育部</a:t>
            </a:r>
            <a:endParaRPr sz="1400" dirty="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規劃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多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元防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制宣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導活動</a:t>
            </a:r>
            <a:endParaRPr sz="1400" dirty="0">
              <a:latin typeface="Noto Sans CJK JP Regular"/>
              <a:cs typeface="Noto Sans CJK JP Regular"/>
            </a:endParaRPr>
          </a:p>
          <a:p>
            <a:pPr marL="457200" marR="8255" indent="-445134">
              <a:lnSpc>
                <a:spcPts val="2510"/>
              </a:lnSpc>
              <a:spcBef>
                <a:spcPts val="204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法人紙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金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金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力達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益慈善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金會共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合作推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「臺灣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拯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救浮士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德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畫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endParaRPr sz="1400" dirty="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595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市辦理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43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浮士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德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劇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藉由戲劇</a:t>
            </a:r>
            <a:endParaRPr sz="1400" dirty="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多元演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達反毒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意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累計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師生觀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看</a:t>
            </a:r>
            <a:r>
              <a:rPr sz="1400" spc="-8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1）</a:t>
            </a:r>
            <a:endParaRPr sz="1400" dirty="0">
              <a:latin typeface="Noto Sans CJK JP Regular"/>
              <a:cs typeface="Noto Sans CJK JP Regular"/>
            </a:endParaRPr>
          </a:p>
          <a:p>
            <a:pPr marL="457200" marR="5080" indent="-445134" algn="just">
              <a:lnSpc>
                <a:spcPct val="148800"/>
              </a:lnSpc>
              <a:spcBef>
                <a:spcPts val="10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信託反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會於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</a:t>
            </a:r>
            <a:r>
              <a:rPr sz="14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20</a:t>
            </a:r>
            <a:r>
              <a:rPr sz="1400" spc="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</a:t>
            </a:r>
            <a:r>
              <a:rPr sz="14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日在 臺北市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林科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育博物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癮的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</a:t>
            </a:r>
            <a:r>
              <a:rPr sz="1400" spc="-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 毒教育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展覽中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科技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心靈感受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個案生命 歷程等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毒的教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在觀展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展人數總 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4,000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2）</a:t>
            </a:r>
            <a:endParaRPr sz="1400" dirty="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製作反毒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海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公車車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體廣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告，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官網</a:t>
            </a:r>
            <a:endParaRPr sz="1400" dirty="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3077" y="964183"/>
            <a:ext cx="31349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及粉絲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7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6577049"/>
            <a:ext cx="5428615" cy="2882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0" marR="6985" indent="-445134">
              <a:lnSpc>
                <a:spcPct val="148600"/>
              </a:lnSpc>
              <a:spcBef>
                <a:spcPts val="9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視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播電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大苗栗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播電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寶島新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廣播 電臺及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ICRT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專訪，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導校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2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（5）本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絡處辦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工作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坊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記者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715" algn="just">
              <a:lnSpc>
                <a:spcPct val="148600"/>
              </a:lnSpc>
              <a:spcBef>
                <a:spcPts val="10"/>
              </a:spcBef>
            </a:pP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共計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90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餘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總人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達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27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萬餘人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7）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9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（6）推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用服務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勵大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專校院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務學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牽小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手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「學 生服務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預防效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</a:t>
            </a:r>
            <a:r>
              <a:rPr sz="1400" spc="-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97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院辦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宣導高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404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55725" y="1329816"/>
            <a:ext cx="2520061" cy="1583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54017" y="1323974"/>
            <a:ext cx="2520061" cy="1583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58467" y="3020567"/>
            <a:ext cx="2299716" cy="227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98422" y="3018790"/>
            <a:ext cx="2019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-15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1</a:t>
            </a:r>
            <a:r>
              <a:rPr sz="1200" spc="-10" dirty="0"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拯救浮士德青少年反毒劇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69079" y="3008375"/>
            <a:ext cx="2406396" cy="3947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57015" y="2987129"/>
            <a:ext cx="2351405" cy="43053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-40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2</a:t>
            </a:r>
            <a:r>
              <a:rPr sz="1200" dirty="0">
                <a:latin typeface="Noto Sans CJK JP Regular"/>
                <a:cs typeface="Noto Sans CJK JP Regular"/>
              </a:rPr>
              <a:t>「識毒</a:t>
            </a:r>
            <a:r>
              <a:rPr sz="1200" spc="95" dirty="0">
                <a:latin typeface="Noto Sans CJK JP Regular"/>
                <a:cs typeface="Noto Sans CJK JP Regular"/>
              </a:rPr>
              <a:t>-</a:t>
            </a:r>
            <a:r>
              <a:rPr sz="1200" dirty="0">
                <a:latin typeface="Noto Sans CJK JP Regular"/>
                <a:cs typeface="Noto Sans CJK JP Regular"/>
              </a:rPr>
              <a:t>揭開毒品上癮的真相」</a:t>
            </a:r>
            <a:endParaRPr sz="1200">
              <a:latin typeface="Noto Sans CJK JP Regular"/>
              <a:cs typeface="Noto Sans CJK JP Regular"/>
            </a:endParaRPr>
          </a:p>
          <a:p>
            <a:pPr marL="317500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latin typeface="Noto Sans CJK JP Regular"/>
                <a:cs typeface="Noto Sans CJK JP Regular"/>
              </a:rPr>
              <a:t>反毒特展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85900" y="3625849"/>
            <a:ext cx="1828800" cy="25190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84853" y="4591049"/>
            <a:ext cx="2519426" cy="158318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26179" y="6246875"/>
            <a:ext cx="2444496" cy="2362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168266" y="6225920"/>
            <a:ext cx="1562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公車車體反毒宣導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30679" y="6240779"/>
            <a:ext cx="1571244" cy="2575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782826" y="6239636"/>
            <a:ext cx="1269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拒毒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招海報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03650" y="3530599"/>
            <a:ext cx="2519679" cy="71945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13859" y="4328159"/>
            <a:ext cx="1572767" cy="2072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404740" y="4325238"/>
            <a:ext cx="1189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2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公車廣告</a:t>
            </a:r>
            <a:r>
              <a:rPr sz="12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-FB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6075" cy="66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080" indent="-445134">
              <a:lnSpc>
                <a:spcPct val="148700"/>
              </a:lnSpc>
              <a:spcBef>
                <a:spcPts val="100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（7）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等以下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校辦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教共 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2,015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加學生約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49.4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6118326"/>
            <a:ext cx="5427980" cy="3520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0" marR="5080" indent="-445134">
              <a:lnSpc>
                <a:spcPct val="149300"/>
              </a:lnSpc>
              <a:spcBef>
                <a:spcPts val="95"/>
              </a:spcBef>
            </a:pP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（1）5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 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日辦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認輔志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習及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105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 績優志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120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志工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</a:t>
            </a:r>
            <a:r>
              <a:rPr sz="1400" spc="-6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（2）6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觀摩會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，243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（3）11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究院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專校院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校園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新世代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略業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務研習，共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149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715" indent="-445134">
              <a:lnSpc>
                <a:spcPct val="148600"/>
              </a:lnSpc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（4）11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7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「愛與關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服務團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驗分 享會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，共有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160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參加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（5）12</a:t>
            </a:r>
            <a:r>
              <a:rPr sz="1400" spc="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1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</a:t>
            </a:r>
            <a:r>
              <a:rPr sz="1400" spc="1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理全國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能研習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共計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15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118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6350" indent="-445134">
              <a:lnSpc>
                <a:spcPts val="2510"/>
              </a:lnSpc>
              <a:spcBef>
                <a:spcPts val="204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（6）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等以下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校辦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知能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習共 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1,827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加教職員約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6.7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餘人次。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10228" y="3364991"/>
            <a:ext cx="2353055" cy="204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78248" y="3362070"/>
            <a:ext cx="2019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-15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7</a:t>
            </a:r>
            <a:r>
              <a:rPr sz="1200" spc="-10" dirty="0"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屏東縣反毒創意才藝競賽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61516" y="3364991"/>
            <a:ext cx="2270760" cy="2042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63954" y="3362070"/>
            <a:ext cx="18669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-15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6</a:t>
            </a:r>
            <a:r>
              <a:rPr sz="1200" spc="-10" dirty="0"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花蓮縣反毒路跑大會師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16375" y="1670684"/>
            <a:ext cx="2519679" cy="15836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81125" y="1683384"/>
            <a:ext cx="2519679" cy="15836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22725" y="3714114"/>
            <a:ext cx="2519679" cy="15836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6525" y="3720464"/>
            <a:ext cx="2519679" cy="15836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93519" y="5396483"/>
            <a:ext cx="2340863" cy="4069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68120" y="5375275"/>
            <a:ext cx="2676525" cy="770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1690" marR="5080" indent="-304800">
              <a:lnSpc>
                <a:spcPct val="1108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-20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8</a:t>
            </a:r>
            <a:r>
              <a:rPr sz="1200" spc="-15" dirty="0"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文藻外語大學學生至國小進 行藥物濫用防制宣導活動</a:t>
            </a:r>
            <a:endParaRPr sz="12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提升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育人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員反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毒知能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42232" y="5384291"/>
            <a:ext cx="2339340" cy="4267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221860" y="5361558"/>
            <a:ext cx="2171700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4800">
              <a:lnSpc>
                <a:spcPct val="1108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-20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9</a:t>
            </a:r>
            <a:r>
              <a:rPr sz="1200" spc="-15" dirty="0"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中原大學至國小進行藥物濫 用防制宣導活動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3262858"/>
            <a:ext cx="5473700" cy="2248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0800" indent="-445134">
              <a:lnSpc>
                <a:spcPct val="148700"/>
              </a:lnSpc>
              <a:spcBef>
                <a:spcPts val="100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中心諮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線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（412－8185）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功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供家長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 濫用相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印第</a:t>
            </a:r>
            <a:r>
              <a:rPr sz="1400" spc="2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「愛他</a:t>
            </a:r>
            <a:r>
              <a:rPr sz="1400" spc="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護他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長親職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冊</a:t>
            </a:r>
            <a:r>
              <a:rPr sz="1400" spc="2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千冊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地方毒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中心、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少年隊，  提供第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線人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家長會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長參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9530" indent="-445134">
              <a:lnSpc>
                <a:spcPts val="2510"/>
              </a:lnSpc>
              <a:spcBef>
                <a:spcPts val="210"/>
              </a:spcBef>
            </a:pP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製作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懶人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包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懶人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包，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臉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書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蘋果新聞網 影音插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式廣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網路媒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75003" y="2697479"/>
            <a:ext cx="2688336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8120" y="2715514"/>
            <a:ext cx="3013710" cy="572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160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20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10</a:t>
            </a:r>
            <a:r>
              <a:rPr sz="1200" spc="20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105 </a:t>
            </a:r>
            <a:r>
              <a:rPr sz="1200" dirty="0">
                <a:latin typeface="Noto Sans CJK JP Regular"/>
                <a:cs typeface="Noto Sans CJK JP Regular"/>
              </a:rPr>
              <a:t>年績優春暉認輔志工表揚</a:t>
            </a:r>
            <a:endParaRPr sz="1200">
              <a:latin typeface="Noto Sans CJK JP Regular"/>
              <a:cs typeface="Noto Sans CJK JP Regular"/>
            </a:endParaRPr>
          </a:p>
          <a:p>
            <a:pPr algn="ctr">
              <a:lnSpc>
                <a:spcPct val="100000"/>
              </a:lnSpc>
              <a:spcBef>
                <a:spcPts val="118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提升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長防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制子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女濫用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物諮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詢管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道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44955" y="1049400"/>
            <a:ext cx="2517520" cy="1583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08120" y="2720339"/>
            <a:ext cx="2377440" cy="2026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95013" y="2718561"/>
            <a:ext cx="180276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11</a:t>
            </a:r>
            <a:r>
              <a:rPr sz="1200" spc="-10" dirty="0"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愛與關懷經驗分享會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68673" y="1041399"/>
            <a:ext cx="2517013" cy="15821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60904" y="7333488"/>
            <a:ext cx="2299716" cy="228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68120" y="7330820"/>
            <a:ext cx="5427345" cy="2266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055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latin typeface="Noto Sans CJK JP Regular"/>
                <a:cs typeface="Noto Sans CJK JP Regular"/>
              </a:rPr>
              <a:t> 12</a:t>
            </a:r>
            <a:r>
              <a:rPr sz="1200" spc="30" dirty="0"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家長懶人包及學生懶人包</a:t>
            </a:r>
            <a:endParaRPr sz="12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（二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文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化部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連結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毒網站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 algn="just">
              <a:lnSpc>
                <a:spcPct val="148600"/>
              </a:lnSpc>
              <a:spcBef>
                <a:spcPts val="15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館於官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首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頁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置教育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用資 源網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站連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項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面，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設 置法務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本營」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館於機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頁對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同仁進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轉貼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46778" y="5668136"/>
            <a:ext cx="2519426" cy="15834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71600" y="5662266"/>
            <a:ext cx="2483127" cy="15834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8615" cy="478726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457200" algn="just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45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源網</a:t>
            </a:r>
            <a:r>
              <a:rPr sz="1400" spc="-45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等資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料，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擴大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毒訊</a:t>
            </a:r>
            <a:r>
              <a:rPr sz="1400" spc="-2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相關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刊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物宣導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父紀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館於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106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月及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9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12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版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演藝</a:t>
            </a:r>
            <a:endParaRPr sz="1400">
              <a:latin typeface="Noto Sans CJK JP Regular"/>
              <a:cs typeface="Noto Sans CJK JP Regular"/>
            </a:endParaRPr>
          </a:p>
          <a:p>
            <a:pPr marL="457200" algn="just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資訊》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紫錐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花運動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綱、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及目標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介，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各印製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endParaRPr sz="1400">
              <a:latin typeface="Noto Sans CJK JP Regular"/>
              <a:cs typeface="Noto Sans CJK JP Regular"/>
            </a:endParaRPr>
          </a:p>
          <a:p>
            <a:pPr marL="457200" algn="just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8,000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送。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研究發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出版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藝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季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於第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64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algn="just">
              <a:lnSpc>
                <a:spcPct val="148700"/>
              </a:lnSpc>
              <a:spcBef>
                <a:spcPts val="10"/>
              </a:spcBef>
            </a:pP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月號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至第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67 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（106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月號</a:t>
            </a:r>
            <a:r>
              <a:rPr sz="1400" spc="-1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於徵稿 版頁內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spc="-4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紫錐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運動</a:t>
            </a:r>
            <a:r>
              <a:rPr sz="1400" spc="-48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標誌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標</a:t>
            </a:r>
            <a:r>
              <a:rPr sz="1400" spc="-2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語，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每期出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發行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4,000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本，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6,000</a:t>
            </a:r>
            <a:r>
              <a:rPr sz="1400" spc="-2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 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文化博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館於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紫錐花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運動」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宣廣告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次數計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19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跑馬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燈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刊播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標語及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張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貼反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毒海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報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715" indent="-445134" algn="just">
              <a:lnSpc>
                <a:spcPct val="148600"/>
              </a:lnSpc>
              <a:spcBef>
                <a:spcPts val="10"/>
              </a:spcBef>
            </a:pP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博物館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斯土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斯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故事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常設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變 與新秩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序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警察廳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場域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陳設具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象海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呈現 拒毒與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護社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安的重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性。（圖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13）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61185" y="5821044"/>
            <a:ext cx="2025014" cy="26184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9090" y="5838189"/>
            <a:ext cx="1945004" cy="25930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85416" y="8580119"/>
            <a:ext cx="3634739" cy="2133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68120" y="8579357"/>
            <a:ext cx="5427345" cy="1198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490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30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10</a:t>
            </a:r>
            <a:r>
              <a:rPr sz="1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「斯土</a:t>
            </a:r>
            <a:r>
              <a:rPr sz="11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斯</a:t>
            </a:r>
            <a:r>
              <a:rPr sz="1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民：</a:t>
            </a:r>
            <a:r>
              <a:rPr sz="11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臺灣</a:t>
            </a:r>
            <a:r>
              <a:rPr sz="1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的故事</a:t>
            </a:r>
            <a:r>
              <a:rPr sz="11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常設</a:t>
            </a:r>
            <a:r>
              <a:rPr sz="11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</a:t>
            </a:r>
            <a:r>
              <a:rPr sz="1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「鉅</a:t>
            </a:r>
            <a:r>
              <a:rPr sz="11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變與</a:t>
            </a:r>
            <a:r>
              <a:rPr sz="1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新秩序」</a:t>
            </a:r>
            <a:endParaRPr sz="1100">
              <a:latin typeface="Noto Sans CJK JP Regular"/>
              <a:cs typeface="Noto Sans CJK JP Regular"/>
            </a:endParaRPr>
          </a:p>
          <a:p>
            <a:pPr marL="457200" marR="5080" indent="-445134" algn="just">
              <a:lnSpc>
                <a:spcPct val="148900"/>
              </a:lnSpc>
              <a:spcBef>
                <a:spcPts val="28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館運用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板，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月至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定期輪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「請家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注意</a:t>
            </a:r>
            <a:r>
              <a:rPr sz="1400" spc="2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+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毒專線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與行政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「毒品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容忍」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毒公益 宣導海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假期間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596890" cy="8420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172085" indent="-445134">
              <a:lnSpc>
                <a:spcPct val="148700"/>
              </a:lnSpc>
              <a:spcBef>
                <a:spcPts val="100"/>
              </a:spcBef>
            </a:pPr>
            <a:r>
              <a:rPr sz="1400" spc="-2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文化博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館自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年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起至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月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31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利用展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大廳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LED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跑馬燈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宣導次數計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237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174625" indent="-178435">
              <a:lnSpc>
                <a:spcPts val="2510"/>
              </a:lnSpc>
              <a:spcBef>
                <a:spcPts val="204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毒講</a:t>
            </a:r>
            <a:r>
              <a:rPr sz="1400" spc="-16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座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立國父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念館於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23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理國防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 院藥理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科黃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翊恭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副教授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講之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座。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imes New Roman"/>
              <a:cs typeface="Times New Roman"/>
            </a:endParaRPr>
          </a:p>
          <a:p>
            <a:pPr marL="3048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（三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防部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-3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(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3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)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成效</a:t>
            </a:r>
            <a:endParaRPr sz="1400">
              <a:latin typeface="Noto Sans CJK JP Regular"/>
              <a:cs typeface="Noto Sans CJK JP Regular"/>
            </a:endParaRPr>
          </a:p>
          <a:p>
            <a:pPr marL="12700" indent="1778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持恆運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視教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三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漢聲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各司令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173990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指揮部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屬報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文宣管</a:t>
            </a:r>
            <a:r>
              <a:rPr sz="1400" spc="-2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道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spc="-2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深化國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官 兵反毒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意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杜絕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毒品戕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計刊載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1,126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執行成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如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錐花運動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更新相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與知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；106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173355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年共刊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117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兵印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象，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軍反毒決 心，提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20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勝利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光月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奮鬥月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愛吾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家季刊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文宣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>
              <a:lnSpc>
                <a:spcPct val="1488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管道刊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毒相關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論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等計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273  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依據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精神教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指導要 旨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策頒「根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害，維護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心健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」、「杜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毒品戕害，  嚴肅部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紀律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「齊心拒絕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建立純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軍風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「拒絕毒 品侵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維護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純淨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4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則專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官兵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弟兄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毒品對自 身的傷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莫接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觸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並建立正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確的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防毒觀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解毒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品防治的 重要性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和自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身的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主動積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極態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拒絕毒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戕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172720" indent="-445134">
              <a:lnSpc>
                <a:spcPct val="148600"/>
              </a:lnSpc>
            </a:pP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視教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學製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「毒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High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拒毒反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珍愛生命</a:t>
            </a:r>
            <a:r>
              <a:rPr sz="1400" spc="-2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微電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的心</a:t>
            </a:r>
            <a:r>
              <a:rPr sz="1400" spc="-2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節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目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食毒品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129539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人身心健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與家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所造成的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使國軍官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具備拒毒、 反毒之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確認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175895" indent="-445134">
              <a:lnSpc>
                <a:spcPts val="2510"/>
              </a:lnSpc>
              <a:spcBef>
                <a:spcPts val="209"/>
              </a:spcBef>
            </a:pPr>
            <a:r>
              <a:rPr sz="1400" spc="-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聲電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透過調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頻、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調幅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國聯播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調幅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 漢聲短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人享平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直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「反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71795" cy="873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0800" algn="just">
              <a:lnSpc>
                <a:spcPct val="1487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毒圖騰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錐花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口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「建構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社會，軍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「向 毒品說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插播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節目計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729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軍紀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作成效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訂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106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軍紀教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-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畫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律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「拒絕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侵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維護部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9530" algn="just">
              <a:lnSpc>
                <a:spcPct val="148600"/>
              </a:lnSpc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隊純淨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</a:t>
            </a:r>
            <a:r>
              <a:rPr sz="1400" spc="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項教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育主題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並於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份排定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程，製 </a:t>
            </a:r>
            <a:r>
              <a:rPr sz="1400" spc="-45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「無毒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我</a:t>
            </a:r>
            <a:r>
              <a:rPr sz="1400" spc="-45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單元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劇，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光日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教學實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；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algn="just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另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一錄製「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紀輔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光碟」，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發所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各級，結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單位任務、 特性等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因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素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度軍紀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各項教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彈性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頒軍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「春節連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假期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紀維護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求事項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二二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和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260" algn="just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平紀念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連續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假期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3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維護要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項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3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 國慶連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假期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要求事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項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冬令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軍紀要求 事項</a:t>
            </a:r>
            <a:r>
              <a:rPr sz="1400" spc="-5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5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107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年元旦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紀安全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求事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項</a:t>
            </a:r>
            <a:r>
              <a:rPr sz="1400" spc="-5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則，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重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重申防制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害之重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各單位據 以宣教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維護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軍紀安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（3）106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日令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紀維護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修訂第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algn="just">
              <a:lnSpc>
                <a:spcPct val="148700"/>
              </a:lnSpc>
              <a:spcBef>
                <a:spcPts val="10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26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明確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訂各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組權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責，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訂定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毒工作 要領，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使下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以執行。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依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據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國軍軍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維護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督導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畫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年專案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訪計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260" algn="just">
              <a:lnSpc>
                <a:spcPct val="148600"/>
              </a:lnSpc>
              <a:spcBef>
                <a:spcPts val="10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61</a:t>
            </a:r>
            <a:r>
              <a:rPr sz="1400" spc="1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赴各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督導計</a:t>
            </a:r>
            <a:r>
              <a:rPr sz="1400" spc="1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，將賡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維護督 導等時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證改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進情形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肅紀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律。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法治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育成效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47625" indent="354965" algn="just">
              <a:lnSpc>
                <a:spcPct val="1489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律實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例案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件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潑法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育施教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容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班制教 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授課紀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錄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課對象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官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</a:t>
            </a:r>
            <a:r>
              <a:rPr sz="1400" spc="-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幕僚群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全體 官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兵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項集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會時機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法律議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執行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情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形，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 毒等相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法令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度法治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育授課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4,585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L="30480">
              <a:lnSpc>
                <a:spcPct val="100000"/>
              </a:lnSpc>
            </a:pP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四）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軍退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除役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官兵輔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委員會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本會「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雙周刊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」(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榮光電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榮民文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516245" cy="4470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0" marR="93345" algn="just">
              <a:lnSpc>
                <a:spcPct val="148800"/>
              </a:lnSpc>
              <a:spcBef>
                <a:spcPts val="9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站及漢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樹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目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如何正確 用藥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任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身經驗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邀請 榮民總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防治諮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治醫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現身說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 詢問答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撰寫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稿件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等方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配合宣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反毒共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 升拒毒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14）</a:t>
            </a:r>
            <a:endParaRPr sz="1400">
              <a:latin typeface="Noto Sans CJK JP Regular"/>
              <a:cs typeface="Noto Sans CJK JP Regular"/>
            </a:endParaRPr>
          </a:p>
          <a:p>
            <a:pPr marL="190500" indent="-178435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間醫療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戒癮門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個別心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談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蹤與住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等方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升成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癮者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態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復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順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歸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15）</a:t>
            </a:r>
            <a:endParaRPr sz="1400">
              <a:latin typeface="Noto Sans CJK JP Regular"/>
              <a:cs typeface="Noto Sans CJK JP Regular"/>
            </a:endParaRPr>
          </a:p>
          <a:p>
            <a:pPr marL="190500" indent="-178435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屬機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過社區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講座及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類型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等方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導反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94615" algn="just">
              <a:lnSpc>
                <a:spcPct val="148600"/>
              </a:lnSpc>
              <a:spcBef>
                <a:spcPts val="15"/>
              </a:spcBef>
            </a:pP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等資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品濫用共 識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陣線。</a:t>
            </a:r>
            <a:endParaRPr sz="1400">
              <a:latin typeface="Noto Sans CJK JP Regular"/>
              <a:cs typeface="Noto Sans CJK JP Regular"/>
            </a:endParaRPr>
          </a:p>
          <a:p>
            <a:pPr marL="190500" indent="-178435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布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欄、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替代役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令宣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道，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張貼反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毒文宣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93345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關政令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使本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會同仁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到會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洽公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民眾瞭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升 預防成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57350" y="5435556"/>
            <a:ext cx="1915444" cy="24242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16963" y="7984235"/>
            <a:ext cx="2100072" cy="225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22700" y="5731509"/>
            <a:ext cx="2519679" cy="15833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96867" y="7482840"/>
            <a:ext cx="2378964" cy="4663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8120" y="7463408"/>
            <a:ext cx="5427345" cy="213423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828925">
              <a:lnSpc>
                <a:spcPct val="100000"/>
              </a:lnSpc>
              <a:spcBef>
                <a:spcPts val="24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15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高榮臺南分院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慶園遊會設置</a:t>
            </a:r>
            <a:endParaRPr sz="1200">
              <a:latin typeface="Noto Sans CJK JP Regular"/>
              <a:cs typeface="Noto Sans CJK JP Regular"/>
            </a:endParaRPr>
          </a:p>
          <a:p>
            <a:pPr marL="3134360">
              <a:lnSpc>
                <a:spcPct val="100000"/>
              </a:lnSpc>
              <a:spcBef>
                <a:spcPts val="145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「毒品遠離我」反毒宣導攤位</a:t>
            </a:r>
            <a:endParaRPr sz="1200">
              <a:latin typeface="Noto Sans CJK JP Regular"/>
              <a:cs typeface="Noto Sans CJK JP Regular"/>
            </a:endParaRPr>
          </a:p>
          <a:p>
            <a:pPr marL="558165">
              <a:lnSpc>
                <a:spcPct val="100000"/>
              </a:lnSpc>
              <a:spcBef>
                <a:spcPts val="915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14</a:t>
            </a:r>
            <a:r>
              <a:rPr sz="12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榮光雙周刊登載反毒文宣</a:t>
            </a:r>
            <a:endParaRPr sz="12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（五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勞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動部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 algn="just">
              <a:lnSpc>
                <a:spcPct val="148900"/>
              </a:lnSpc>
              <a:spcBef>
                <a:spcPts val="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編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勞工在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須知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外文版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納入反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 導資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送外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籍勞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工參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考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勞動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力發展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室及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中彰投分 署於員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訓練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或職員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時播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「名人反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林義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傑篇</a:t>
            </a:r>
            <a:r>
              <a:rPr sz="1400" spc="-7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7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「刑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9250" cy="161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>
              <a:lnSpc>
                <a:spcPct val="1487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事警察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spc="-13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『</a:t>
            </a:r>
            <a:r>
              <a:rPr sz="1400" spc="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spc="3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敢的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』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導影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9,080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人次。</a:t>
            </a:r>
            <a:endParaRPr sz="1400">
              <a:latin typeface="Noto Sans CJK JP Regular"/>
              <a:cs typeface="Noto Sans CJK JP Regular"/>
            </a:endParaRPr>
          </a:p>
          <a:p>
            <a:pPr marL="190500" indent="-178435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衛生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全衛生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舍及勞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力發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7620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展署各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屬就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業中心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公佈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欄、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訊區或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現場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徵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才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業務 宣導及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摩等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張貼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海報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16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17）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807432"/>
            <a:ext cx="5429250" cy="47904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00" marR="6350" indent="-178435" algn="just">
              <a:lnSpc>
                <a:spcPct val="148900"/>
              </a:lnSpc>
              <a:spcBef>
                <a:spcPts val="10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署各分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嘉南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分署結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轄區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獄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地檢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更生 保護會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監就業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務宣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習課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程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應團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動及配合 其他機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設攤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點服務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210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場次，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7,026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 algn="just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4.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部勞動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發展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技能檢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中心於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理全國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技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術士技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檢定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科報名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明會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技能檢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印製反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標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語，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共計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18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次，計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802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與；各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座談會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講座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、就業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課程或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討會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動時，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160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場次，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5,403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90500" indent="-178435" algn="just">
              <a:lnSpc>
                <a:spcPct val="100000"/>
              </a:lnSpc>
              <a:spcBef>
                <a:spcPts val="815"/>
              </a:spcBef>
            </a:pP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5.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本部職業安全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生署辦理各類職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安全衛生宣導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放反毒宣導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短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>
              <a:lnSpc>
                <a:spcPct val="148700"/>
              </a:lnSpc>
              <a:spcBef>
                <a:spcPts val="10"/>
              </a:spcBef>
            </a:pP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159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納入反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17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 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18）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6.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勞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力發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展署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所屬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就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業中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勞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工保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險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spc="-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各辦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</a:t>
            </a:r>
            <a:r>
              <a:rPr sz="1400" spc="-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>
              <a:lnSpc>
                <a:spcPct val="148500"/>
              </a:lnSpc>
              <a:spcBef>
                <a:spcPts val="15"/>
              </a:spcBef>
            </a:pP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LED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跑馬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燈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「只要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功</a:t>
            </a:r>
            <a:r>
              <a:rPr sz="1400" spc="-7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8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離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我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健康跟著 我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型</a:t>
            </a:r>
            <a:r>
              <a:rPr sz="14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--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是王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種反毒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語</a:t>
            </a:r>
            <a:r>
              <a:rPr sz="1400" spc="-7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19）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14450" y="2641599"/>
            <a:ext cx="2519679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56050" y="2628899"/>
            <a:ext cx="2519679" cy="1583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4460" y="4315967"/>
            <a:ext cx="2360676" cy="4861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2013" y="4294758"/>
            <a:ext cx="2385060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4800">
              <a:lnSpc>
                <a:spcPct val="110800"/>
              </a:lnSpc>
              <a:spcBef>
                <a:spcPts val="100"/>
              </a:spcBef>
            </a:pPr>
            <a:r>
              <a:rPr sz="1200" spc="1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16</a:t>
            </a:r>
            <a:r>
              <a:rPr sz="1200" spc="-1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職業安全衛生署辦公廳舍張貼 反毒宣導海報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49267" y="4309871"/>
            <a:ext cx="2359152" cy="4861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37203" y="4288662"/>
            <a:ext cx="2385060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5435">
              <a:lnSpc>
                <a:spcPct val="110800"/>
              </a:lnSpc>
              <a:spcBef>
                <a:spcPts val="100"/>
              </a:spcBef>
            </a:pPr>
            <a:r>
              <a:rPr sz="1200" spc="1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17</a:t>
            </a:r>
            <a:r>
              <a:rPr sz="1200" spc="-1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勞動力發展署高屏澎東分署辦 理徵才活動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7980" cy="19297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0" marR="6350" indent="-178435" algn="just">
              <a:lnSpc>
                <a:spcPct val="148800"/>
              </a:lnSpc>
              <a:spcBef>
                <a:spcPts val="95"/>
              </a:spcBef>
            </a:pP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7.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本部勞動力發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署各分署所屬就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中心及技能檢定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務窗口運用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視播放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毒宣導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短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片，對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洽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公民眾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辦理失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給付民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 毒宣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毒意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練場所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開訓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典禮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暨新生宣 導播放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片，共計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193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8,073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 algn="just">
              <a:lnSpc>
                <a:spcPct val="148600"/>
              </a:lnSpc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民勞教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e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網設置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毒專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興濫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你 身邊」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喵知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多少」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，累計達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306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瀏覽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63650" y="2997199"/>
            <a:ext cx="2519679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92550" y="2990849"/>
            <a:ext cx="2519679" cy="1583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14372" y="4664963"/>
            <a:ext cx="3425952" cy="283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201926" y="4662042"/>
            <a:ext cx="3326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18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職業安全衛生署辦公廳舍張貼反毒宣導海報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44600" y="5022849"/>
            <a:ext cx="2519679" cy="15836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67150" y="5016499"/>
            <a:ext cx="2519679" cy="15836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78863" y="6665976"/>
            <a:ext cx="4233672" cy="283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68120" y="6663308"/>
            <a:ext cx="5472430" cy="293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246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19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勞動力發展署及勞工保險局運用跑馬燈進行反毒宣導</a:t>
            </a:r>
            <a:endParaRPr sz="12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/>
              <a:cs typeface="Times New Roman"/>
            </a:endParaRPr>
          </a:p>
          <a:p>
            <a:pPr marL="3048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（六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內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spc="1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役</a:t>
            </a:r>
            <a:r>
              <a:rPr sz="1400" spc="-15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署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配合政府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全民反毒之政策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內政部役政署平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除與教育部、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algn="just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法務部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訓各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役別管理 幹部及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男，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培訓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毒種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</a:t>
            </a:r>
            <a:r>
              <a:rPr sz="1400" spc="-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及學校協 助辦理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助辦理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110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宣導活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algn="just">
              <a:lnSpc>
                <a:spcPct val="148500"/>
              </a:lnSpc>
              <a:spcBef>
                <a:spcPts val="15"/>
              </a:spcBef>
            </a:pP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人次逾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2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萬人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望能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善用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替代役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力資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</a:t>
            </a: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增加反毒 工作的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20）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7980" cy="2882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0" marR="5080" indent="-445134" algn="just">
              <a:lnSpc>
                <a:spcPct val="148800"/>
              </a:lnSpc>
              <a:spcBef>
                <a:spcPts val="95"/>
              </a:spcBef>
            </a:pPr>
            <a:r>
              <a:rPr sz="1400" spc="-1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落實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用替代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資源組</a:t>
            </a:r>
            <a:r>
              <a:rPr sz="1400" spc="-5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「替 代役公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積極結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品危害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制中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教育部學 生校外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及替代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spc="-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5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無毒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有我」 為主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設計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生動的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劇，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蹈等方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並適時 透過媒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了解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遠離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 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500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21）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為提升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代役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家庭藥 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治觀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每梯次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礎訓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練期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間隨平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寄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 的話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蛻變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開始</a:t>
            </a:r>
            <a:r>
              <a:rPr sz="1400" spc="-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長參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閱，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提醒家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留意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孩子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有無藥 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況，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5941542"/>
            <a:ext cx="5472430" cy="383603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spc="1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警</a:t>
            </a:r>
            <a:r>
              <a:rPr sz="1400" spc="-15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署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山慈惠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堂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2017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北母娘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祭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，5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4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日至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6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日連續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舉辦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大型反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花車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 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輛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該 堂遶境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伍掃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街宣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民眾逾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萬人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22）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山慈惠堂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弘揚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母愛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音樂晚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9530" algn="just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於臺北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巨蛋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館播放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「勇敢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spc="2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2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萬多 名觀眾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23）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20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（3）106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14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家商舉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青春專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起跑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algn="just">
              <a:lnSpc>
                <a:spcPct val="148800"/>
              </a:lnSpc>
              <a:spcBef>
                <a:spcPts val="5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暨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校園反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宣導活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6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，內政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葉部長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程主持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親身帶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領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 與裕隆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球隊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球星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演，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合新北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政府警 察局各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導能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量，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題與新聞 性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24）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88740" y="3911599"/>
            <a:ext cx="2519680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6189" y="3905249"/>
            <a:ext cx="2519680" cy="1583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09116" y="5599175"/>
            <a:ext cx="2346960" cy="251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81658" y="5597778"/>
            <a:ext cx="18046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20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替代役反毒種子培訓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74008" y="5579363"/>
            <a:ext cx="2348484" cy="2514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23384" y="5577966"/>
            <a:ext cx="165036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21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替代役公益大使團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11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5293588"/>
            <a:ext cx="5471795" cy="4153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0" marR="48260" indent="-445134" algn="just">
              <a:lnSpc>
                <a:spcPct val="148800"/>
              </a:lnSpc>
              <a:spcBef>
                <a:spcPts val="95"/>
              </a:spcBef>
            </a:pP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刑事警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知與犯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預防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年度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青春專案於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7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月間向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生舉</a:t>
            </a:r>
            <a:r>
              <a:rPr sz="1400" spc="-40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罪預防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祥物設 計及反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/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象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LOGO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徵件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</a:t>
            </a:r>
            <a:r>
              <a:rPr sz="1400" spc="-9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預防詐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欺被害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做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起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，並透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設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傳達本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/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詐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騙之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決 心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25）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（5）106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專案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8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絕毒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礙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 短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創作徵選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請全國大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生及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中職生踴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發揮創意，  拍攝反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短片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，藉此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-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（6）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基金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1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PaGamO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線上遊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平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>
              <a:lnSpc>
                <a:spcPct val="148600"/>
              </a:lnSpc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目，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首創結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線上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遊戲宣導 反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各國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小學的學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師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透過免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上遊戲學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165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習平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以多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趣味方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及危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並勇敢拒 絕毒品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26）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71600" y="1015999"/>
            <a:ext cx="2519679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94150" y="1009649"/>
            <a:ext cx="2519679" cy="1583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46476" y="2689859"/>
            <a:ext cx="1737360" cy="2514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395598" y="2688081"/>
            <a:ext cx="1040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22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反毒花車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09700" y="3067049"/>
            <a:ext cx="2519679" cy="15836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32250" y="3060699"/>
            <a:ext cx="2519679" cy="15836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52372" y="4741163"/>
            <a:ext cx="2346960" cy="283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14602" y="4738242"/>
            <a:ext cx="22218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23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「勇敢的心」反毒電影撥放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45279" y="4728971"/>
            <a:ext cx="2346960" cy="3977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133215" y="4707762"/>
            <a:ext cx="2259965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5435">
              <a:lnSpc>
                <a:spcPct val="1108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24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青春專案起跑暨校園反毒宣 導活動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12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50950" y="1003299"/>
            <a:ext cx="2519679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76172" y="2671571"/>
            <a:ext cx="2289048" cy="2773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67150" y="1003299"/>
            <a:ext cx="2519679" cy="15836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66971" y="2677667"/>
            <a:ext cx="2289048" cy="2773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68120" y="2674365"/>
            <a:ext cx="5428615" cy="152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3880">
              <a:lnSpc>
                <a:spcPct val="100000"/>
              </a:lnSpc>
              <a:spcBef>
                <a:spcPts val="100"/>
              </a:spcBef>
              <a:tabLst>
                <a:tab pos="3460115" algn="l"/>
              </a:tabLst>
            </a:pPr>
            <a:r>
              <a:rPr sz="1800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800" spc="44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800" spc="37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25</a:t>
            </a:r>
            <a:r>
              <a:rPr sz="1800" spc="44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800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犯罪預防吉祥物徵件	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26</a:t>
            </a:r>
            <a:r>
              <a:rPr sz="12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青春反毒趣</a:t>
            </a:r>
            <a:endParaRPr sz="1200">
              <a:latin typeface="Noto Sans CJK JP Regular"/>
              <a:cs typeface="Noto Sans CJK JP Regular"/>
            </a:endParaRPr>
          </a:p>
          <a:p>
            <a:pPr marL="457200" marR="5080" indent="-445134" algn="just">
              <a:lnSpc>
                <a:spcPct val="148900"/>
              </a:lnSpc>
              <a:spcBef>
                <a:spcPts val="355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（7）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北區扶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輪社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日辦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輪萬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路跑 暨嘉年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9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警民共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響應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公益路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跑，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跑道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沿線設 置反毒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東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旗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跑者沿途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揚之關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旗加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深反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防毒 意識，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及人數約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萬人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27）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72539" y="4358004"/>
            <a:ext cx="2519553" cy="15834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81882" y="4379213"/>
            <a:ext cx="2519553" cy="15834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45307" y="6044183"/>
            <a:ext cx="2289047" cy="275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68120" y="6043040"/>
            <a:ext cx="5472430" cy="342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947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27</a:t>
            </a:r>
            <a:r>
              <a:rPr sz="12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萬人反毒公益路跑</a:t>
            </a:r>
            <a:endParaRPr sz="1200">
              <a:latin typeface="Noto Sans CJK JP Regular"/>
              <a:cs typeface="Noto Sans CJK JP Regular"/>
            </a:endParaRPr>
          </a:p>
          <a:p>
            <a:pPr marL="457200" marR="5715" indent="-445134" algn="just">
              <a:lnSpc>
                <a:spcPct val="148800"/>
              </a:lnSpc>
              <a:spcBef>
                <a:spcPts val="36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（8）於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半版廣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告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 強宣導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政部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106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春專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友建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立無毒 有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環境，並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暑假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間強力執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護少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案「霹靂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段緝藥頭、 菩薩心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護少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之相關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0" indent="-445134" algn="just">
              <a:lnSpc>
                <a:spcPct val="148600"/>
              </a:lnSpc>
              <a:spcBef>
                <a:spcPts val="10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（9）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隊指標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星呂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儒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周士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淵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德威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及前緯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體育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臺知名主播卓君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澤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無償拍攝反毒訪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談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</a:t>
            </a:r>
            <a:r>
              <a:rPr sz="1400" spc="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部，影片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上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本署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1435">
              <a:lnSpc>
                <a:spcPts val="2510"/>
              </a:lnSpc>
              <a:spcBef>
                <a:spcPts val="210"/>
              </a:spcBef>
            </a:pP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Youtube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帳號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運用其高人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星光環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輕族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群勇於 拒絕毒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（10）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子會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28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同辦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駕熱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舞、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百年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快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服務獅友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動員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宣導活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除有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舞比賽、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裝踩街外，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13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6075" cy="161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080">
              <a:lnSpc>
                <a:spcPct val="1487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並設攤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身對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小遊戲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達反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毒理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 人數約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3,000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28）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公司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106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份辦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泰公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關懷列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幸福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魔法教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派對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毒巡迴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於宜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苗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栗、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彰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雲林及新 竹縣等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提供反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資源進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宣傳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29）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807432"/>
            <a:ext cx="5472430" cy="4927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7200" marR="48895" indent="-445134" algn="just">
              <a:lnSpc>
                <a:spcPct val="148800"/>
              </a:lnSpc>
              <a:spcBef>
                <a:spcPts val="105"/>
              </a:spcBef>
            </a:pPr>
            <a:r>
              <a:rPr sz="1400" spc="-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促成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NBA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知名球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林書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公益參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過林書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錄製 反毒宣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呼籲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現身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說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宣揚反毒觀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希望憑藉 林書豪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厚的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力及個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魅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勵年輕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從自己做 起。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 algn="just">
              <a:lnSpc>
                <a:spcPct val="148800"/>
              </a:lnSpc>
              <a:spcBef>
                <a:spcPts val="10"/>
              </a:spcBef>
            </a:pPr>
            <a:r>
              <a:rPr sz="1400" spc="-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偶像陳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奕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拍攝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度媲</a:t>
            </a:r>
            <a:r>
              <a:rPr sz="1400" spc="-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徒</a:t>
            </a:r>
            <a:r>
              <a:rPr sz="1400" spc="-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之反 毒短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仁</a:t>
            </a:r>
            <a:r>
              <a:rPr sz="1400" spc="-8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及網路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廣活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除發表本 片及徵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優勝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短片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外，於臉書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CIB</a:t>
            </a:r>
            <a:r>
              <a:rPr sz="1400" spc="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長室同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直播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獎徵答，  此外於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YouTube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臉書及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口網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放前開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片廣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告，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並辦理按 讚分享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（14）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製作反毒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DIY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置物架宣導品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2,000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件夾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宣導品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30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4,000 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份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文宣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份、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500 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份、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撲克牌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550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份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及大型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導吉祥物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隻。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（七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法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務部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年族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群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改版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印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咩</a:t>
            </a:r>
            <a:r>
              <a:rPr sz="1400" spc="2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~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吸毒！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反毒手冊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5,000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簡單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諧文字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配插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傳遞拒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律責任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35095" y="2629534"/>
            <a:ext cx="2519679" cy="158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06194" y="2629534"/>
            <a:ext cx="2519680" cy="15836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8844" y="4317491"/>
            <a:ext cx="2289048" cy="403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06397" y="4293234"/>
            <a:ext cx="2259965" cy="434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4800">
              <a:lnSpc>
                <a:spcPct val="1117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28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反毒反酒駕熱舞、百年快樂 服務獅友總動員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41647" y="4297679"/>
            <a:ext cx="2289048" cy="2773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62069" y="4294758"/>
            <a:ext cx="165036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29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幸福魔法教學派對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14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71795" cy="288226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30）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48895" indent="-178435" algn="just">
              <a:lnSpc>
                <a:spcPct val="148600"/>
              </a:lnSpc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門反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毒資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置本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「反毒大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營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訊單 一入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口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面提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供政府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關及民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掌握毒品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資訊全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眾取得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關資訊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31）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49530" indent="-178435" algn="just">
              <a:lnSpc>
                <a:spcPct val="148600"/>
              </a:lnSpc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即時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更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動員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絲頁與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line@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群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遞政府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 訊息，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凝聚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共識。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 algn="just">
              <a:lnSpc>
                <a:spcPct val="148700"/>
              </a:lnSpc>
              <a:spcBef>
                <a:spcPts val="1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補助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1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計補助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31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案，  透過補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等方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大學法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服務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理毒品及 愛滋防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6734022"/>
            <a:ext cx="5428615" cy="283781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760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（八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衛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生福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利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食品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物管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署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780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離毒品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裝陷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阱，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編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毒防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algn="just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身五錦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囊</a:t>
            </a:r>
            <a:r>
              <a:rPr sz="1400" spc="-8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著糖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衣的毒藥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莫嘗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試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款拒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海報</a:t>
            </a:r>
            <a:r>
              <a:rPr sz="1400" spc="-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;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你能 拒絕毒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誘惑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術嗎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?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懶人包</a:t>
            </a:r>
            <a:r>
              <a:rPr sz="1400" spc="2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2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款，鼓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養正面之 生活習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奇嘗試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遠離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其誘惑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Droid Sans Fallback"/>
                <a:cs typeface="Droid Sans Fallback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32</a:t>
            </a:r>
            <a:r>
              <a:rPr sz="1400" spc="15" dirty="0">
                <a:solidFill>
                  <a:srgbClr val="585858"/>
                </a:solidFill>
                <a:latin typeface="Droid Sans Fallback"/>
                <a:cs typeface="Droid Sans Fallback"/>
              </a:rPr>
              <a:t>）</a:t>
            </a:r>
            <a:endParaRPr sz="1400">
              <a:latin typeface="Droid Sans Fallback"/>
              <a:cs typeface="Droid Sans Fallback"/>
            </a:endParaRPr>
          </a:p>
          <a:p>
            <a:pPr marL="457200" marR="5715" indent="-445134" algn="just">
              <a:lnSpc>
                <a:spcPct val="148600"/>
              </a:lnSpc>
              <a:spcBef>
                <a:spcPts val="10"/>
              </a:spcBef>
            </a:pP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集本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研編之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導教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材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如短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歌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曲、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廣播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帶、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懶 人包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除偽裝</a:t>
            </a:r>
            <a:r>
              <a:rPr sz="1400" spc="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誘惑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開創無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新世代</a:t>
            </a:r>
            <a:r>
              <a:rPr sz="1400" spc="-45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2017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 毒宣導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音集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錦，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供相關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考及宣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運用。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45614" y="3911599"/>
            <a:ext cx="1523238" cy="20967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5064" y="6132575"/>
            <a:ext cx="1825752" cy="455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42617" y="6113144"/>
            <a:ext cx="1726564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4800">
              <a:lnSpc>
                <a:spcPct val="11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</a:t>
            </a:r>
            <a:r>
              <a:rPr sz="1200" dirty="0">
                <a:latin typeface="Noto Sans CJK JP Regular"/>
                <a:cs typeface="Noto Sans CJK JP Regular"/>
              </a:rPr>
              <a:t>「咩</a:t>
            </a:r>
            <a:r>
              <a:rPr sz="1200" spc="215" dirty="0">
                <a:latin typeface="Noto Sans CJK JP Regular"/>
                <a:cs typeface="Noto Sans CJK JP Regular"/>
              </a:rPr>
              <a:t>~</a:t>
            </a:r>
            <a:r>
              <a:rPr sz="1200" dirty="0">
                <a:latin typeface="Noto Sans CJK JP Regular"/>
                <a:cs typeface="Noto Sans CJK JP Regular"/>
              </a:rPr>
              <a:t>我不吸毒！」 反毒手冊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94810" y="4444999"/>
            <a:ext cx="2519426" cy="15836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76471" y="6152387"/>
            <a:ext cx="2446020" cy="2362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764407" y="6131432"/>
            <a:ext cx="2378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31</a:t>
            </a:r>
            <a:r>
              <a:rPr sz="1200" dirty="0">
                <a:latin typeface="Noto Sans CJK JP Regular"/>
                <a:cs typeface="Noto Sans CJK JP Regular"/>
              </a:rPr>
              <a:t>「反毒大本營」網站入站畫面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07945" y="1054099"/>
            <a:ext cx="1259840" cy="15828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03245" y="1049273"/>
            <a:ext cx="1269365" cy="1592580"/>
          </a:xfrm>
          <a:custGeom>
            <a:avLst/>
            <a:gdLst/>
            <a:ahLst/>
            <a:cxnLst/>
            <a:rect l="l" t="t" r="r" b="b"/>
            <a:pathLst>
              <a:path w="1269364" h="1592580">
                <a:moveTo>
                  <a:pt x="0" y="1592326"/>
                </a:moveTo>
                <a:lnTo>
                  <a:pt x="1269365" y="1592326"/>
                </a:lnTo>
                <a:lnTo>
                  <a:pt x="1269365" y="0"/>
                </a:lnTo>
                <a:lnTo>
                  <a:pt x="0" y="0"/>
                </a:lnTo>
                <a:lnTo>
                  <a:pt x="0" y="1592326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50644" y="1054099"/>
            <a:ext cx="1259840" cy="1583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45946" y="1049273"/>
            <a:ext cx="1269365" cy="1593215"/>
          </a:xfrm>
          <a:custGeom>
            <a:avLst/>
            <a:gdLst/>
            <a:ahLst/>
            <a:cxnLst/>
            <a:rect l="l" t="t" r="r" b="b"/>
            <a:pathLst>
              <a:path w="1269364" h="1593214">
                <a:moveTo>
                  <a:pt x="0" y="1593215"/>
                </a:moveTo>
                <a:lnTo>
                  <a:pt x="1269365" y="1593215"/>
                </a:lnTo>
                <a:lnTo>
                  <a:pt x="1269365" y="0"/>
                </a:lnTo>
                <a:lnTo>
                  <a:pt x="0" y="0"/>
                </a:lnTo>
                <a:lnTo>
                  <a:pt x="0" y="1593215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60495" y="1054104"/>
            <a:ext cx="2517122" cy="1583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98648" y="2753867"/>
            <a:ext cx="2060448" cy="3017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68120" y="2782569"/>
            <a:ext cx="5471795" cy="695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070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32</a:t>
            </a:r>
            <a:r>
              <a:rPr sz="12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拒毒宣導海報及懶人包</a:t>
            </a:r>
            <a:endParaRPr sz="1200">
              <a:latin typeface="Noto Sans CJK JP Regular"/>
              <a:cs typeface="Noto Sans CJK JP Regular"/>
            </a:endParaRPr>
          </a:p>
          <a:p>
            <a:pPr marL="457200" marR="48260" indent="-445134" algn="just">
              <a:lnSpc>
                <a:spcPct val="149000"/>
              </a:lnSpc>
              <a:spcBef>
                <a:spcPts val="595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嘉義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路夜市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商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圈</a:t>
            </a:r>
            <a:r>
              <a:rPr sz="1400" spc="-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站前商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圈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雄瑞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豐夜市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圈之 戶外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LED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牆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面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威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秀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微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風、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中和環 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球、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林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口、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雄義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賓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共計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 放「毒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絕招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心提防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</a:t>
            </a:r>
            <a:r>
              <a:rPr sz="1400" spc="1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秒拒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短片。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信</a:t>
            </a:r>
            <a:r>
              <a:rPr sz="1400" spc="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MOD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電視之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影街</a:t>
            </a:r>
            <a:r>
              <a:rPr sz="1400" spc="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Barker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播放「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你敢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嗎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?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秒拒毒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短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手機插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蓋板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獎勵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型廣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告，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物濫用防 制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篇」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秒宣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短片，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化民眾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制認知。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260" indent="-445134" algn="just">
              <a:lnSpc>
                <a:spcPts val="2510"/>
              </a:lnSpc>
              <a:spcBef>
                <a:spcPts val="209"/>
              </a:spcBef>
            </a:pPr>
            <a:r>
              <a:rPr sz="1400" spc="-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北、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高雄之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運公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「青春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煩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車體海 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之危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害。另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臺灣大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隊刊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身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590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400" spc="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程車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海報，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達正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確拒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毒技巧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略高手網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2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咖電腦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桌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面，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「拒當新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老鼠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海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7625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反毒意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動精準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告，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反毒防身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Banner，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並連結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毒資源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</a:t>
            </a:r>
            <a:r>
              <a:rPr sz="1400" spc="-8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毒資源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8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33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34）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-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（5）</a:t>
            </a:r>
            <a:r>
              <a:rPr sz="1400" spc="-3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</a:t>
            </a:r>
            <a:r>
              <a:rPr sz="1400" spc="-3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料，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包括海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260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張、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秒短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廣播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帶、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人包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供有需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自行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下載參 考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閱次數為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19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7,773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9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（6）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鼓勵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經驗之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位人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algn="just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曾經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防制宣導 之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間團體教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員參與，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進宣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量能，本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於北、中、 南地區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理總</a:t>
            </a:r>
            <a:r>
              <a:rPr sz="1400" spc="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場次藥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課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程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總參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人數</a:t>
            </a:r>
            <a:r>
              <a:rPr sz="1400" spc="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153</a:t>
            </a:r>
            <a:r>
              <a:rPr sz="1400" spc="-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人。</a:t>
            </a:r>
            <a:endParaRPr sz="1400">
              <a:latin typeface="Noto Sans CJK JP Regular"/>
              <a:cs typeface="Noto Sans CJK JP Regular"/>
            </a:endParaRPr>
          </a:p>
          <a:p>
            <a:pPr marL="457200" algn="just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35）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16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8615" cy="1295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080" indent="-445134" algn="just">
              <a:lnSpc>
                <a:spcPct val="1486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（7）106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25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個民間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以寓教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樂方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包括相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聲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舞 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話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劇、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授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課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大型活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，吸引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藉此強 化民眾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</a:t>
            </a:r>
            <a:r>
              <a:rPr sz="1400" spc="-2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總計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1,566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導活</a:t>
            </a:r>
            <a:r>
              <a:rPr sz="1400" spc="-2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受益人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次約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27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0,304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36）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85895" y="2324099"/>
            <a:ext cx="2519679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6044" y="2324099"/>
            <a:ext cx="2519680" cy="1583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69136" y="4005071"/>
            <a:ext cx="2290572" cy="422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56689" y="3983863"/>
            <a:ext cx="2319020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marR="5080" indent="-304800">
              <a:lnSpc>
                <a:spcPct val="1108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33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「青春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不惹麻煩」公車車體 宣導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04132" y="3998975"/>
            <a:ext cx="2302764" cy="4358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092066" y="3977766"/>
            <a:ext cx="2328545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5435">
              <a:lnSpc>
                <a:spcPct val="1108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34</a:t>
            </a:r>
            <a:r>
              <a:rPr sz="1200" spc="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反毒防身</a:t>
            </a:r>
            <a:r>
              <a:rPr sz="12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2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計程車車體 宣導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71600" y="4514849"/>
            <a:ext cx="2519679" cy="15836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81450" y="4521199"/>
            <a:ext cx="2519679" cy="15836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70660" y="6164579"/>
            <a:ext cx="2290572" cy="4221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49267" y="6170675"/>
            <a:ext cx="2290572" cy="2956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68120" y="6155816"/>
            <a:ext cx="5429250" cy="336740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402590">
              <a:lnSpc>
                <a:spcPct val="100000"/>
              </a:lnSpc>
              <a:spcBef>
                <a:spcPts val="204"/>
              </a:spcBef>
              <a:tabLst>
                <a:tab pos="3161665" algn="l"/>
              </a:tabLst>
            </a:pPr>
            <a:r>
              <a:rPr sz="1800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800" spc="367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800" spc="37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35</a:t>
            </a:r>
            <a:r>
              <a:rPr sz="1800" spc="367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800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藥物濫用防制</a:t>
            </a:r>
            <a:r>
              <a:rPr sz="1800" spc="15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800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才培育課程	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36</a:t>
            </a:r>
            <a:r>
              <a:rPr sz="12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笑將說學逗唱相聲表演</a:t>
            </a:r>
            <a:endParaRPr sz="1200">
              <a:latin typeface="Noto Sans CJK JP Regular"/>
              <a:cs typeface="Noto Sans CJK JP Regular"/>
            </a:endParaRPr>
          </a:p>
          <a:p>
            <a:pPr marL="707390">
              <a:lnSpc>
                <a:spcPct val="100000"/>
              </a:lnSpc>
              <a:spcBef>
                <a:spcPts val="110"/>
              </a:spcBef>
            </a:pPr>
            <a:r>
              <a:rPr sz="1200" spc="-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北區</a:t>
            </a:r>
            <a:r>
              <a:rPr sz="12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</a:t>
            </a:r>
            <a:endParaRPr sz="1200">
              <a:latin typeface="Noto Sans CJK JP Regular"/>
              <a:cs typeface="Noto Sans CJK JP Regular"/>
            </a:endParaRPr>
          </a:p>
          <a:p>
            <a:pPr marL="457200" marR="5080" indent="-445134">
              <a:lnSpc>
                <a:spcPct val="149300"/>
              </a:lnSpc>
              <a:spcBef>
                <a:spcPts val="700"/>
              </a:spcBef>
            </a:pPr>
            <a:r>
              <a:rPr sz="1400" spc="-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（8）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造健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毒職場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環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境，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業熟悉的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P-D-C-A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管理工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於</a:t>
            </a:r>
            <a:r>
              <a:rPr sz="1400" spc="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36</a:t>
            </a:r>
            <a:r>
              <a:rPr sz="1400" spc="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推動藥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，總計</a:t>
            </a:r>
            <a:r>
              <a:rPr sz="1400" spc="2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21</a:t>
            </a:r>
            <a:r>
              <a:rPr sz="1400" spc="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場次，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15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4,426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（9）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菸拒檳毒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福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成癮物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715" algn="just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質預防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育宣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年共獲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152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業主管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持推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並於臺 北車站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二門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場舉辦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享推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動成癮物 質預防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，共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657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社會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救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助及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社工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司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會於辦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區於發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刊物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適時宣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596" y="860906"/>
            <a:ext cx="5584825" cy="873696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459105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排專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欄刊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登，將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植社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區。</a:t>
            </a:r>
            <a:endParaRPr sz="1400">
              <a:latin typeface="Noto Sans CJK JP Regular"/>
              <a:cs typeface="Noto Sans CJK JP Regular"/>
            </a:endParaRPr>
          </a:p>
          <a:p>
            <a:pPr marL="459105" marR="161290" indent="-445134">
              <a:lnSpc>
                <a:spcPct val="148600"/>
              </a:lnSpc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及民間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體辦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人毒癮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庭支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務方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 轄內各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理之各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入各場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域、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加強家</a:t>
            </a:r>
            <a:endParaRPr sz="1400">
              <a:latin typeface="Noto Sans CJK JP Regular"/>
              <a:cs typeface="Noto Sans CJK JP Regular"/>
            </a:endParaRPr>
          </a:p>
          <a:p>
            <a:pPr marL="459105" marR="160655" algn="just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庭支持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以提升服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近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大眾瞭解 毒品的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提升對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癮者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家庭之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接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納，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社區支持 網絡及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善環</a:t>
            </a:r>
            <a:r>
              <a:rPr sz="1400" spc="-2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境</a:t>
            </a:r>
            <a:r>
              <a:rPr sz="1400" spc="-2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辦理宣導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505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2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7,571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受</a:t>
            </a:r>
            <a:r>
              <a:rPr sz="1400" spc="-2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3970">
              <a:lnSpc>
                <a:spcPct val="100000"/>
              </a:lnSpc>
              <a:spcBef>
                <a:spcPts val="82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保護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服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務司</a:t>
            </a:r>
            <a:endParaRPr sz="1400">
              <a:latin typeface="Noto Sans CJK JP Regular"/>
              <a:cs typeface="Noto Sans CJK JP Regular"/>
            </a:endParaRPr>
          </a:p>
          <a:p>
            <a:pPr marL="459105" marR="161925" indent="-445134">
              <a:lnSpc>
                <a:spcPts val="2500"/>
              </a:lnSpc>
              <a:spcBef>
                <a:spcPts val="219"/>
              </a:spcBef>
            </a:pPr>
            <a:r>
              <a:rPr sz="1400" spc="-1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培力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用第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務社工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業知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 南共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，共計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87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9105" marR="161290" indent="-445134" algn="just">
              <a:lnSpc>
                <a:spcPts val="2500"/>
              </a:lnSpc>
              <a:spcBef>
                <a:spcPts val="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少第</a:t>
            </a:r>
            <a:r>
              <a:rPr sz="1400" spc="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1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邀請公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、醫 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域實務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方政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從個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家庭及社 區處遇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面向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本土防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交流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，共計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181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九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交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通部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1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阿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里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山森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林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鐵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路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管理處</a:t>
            </a:r>
            <a:endParaRPr sz="1400">
              <a:latin typeface="Noto Sans CJK JP Regular"/>
              <a:cs typeface="Noto Sans CJK JP Regular"/>
            </a:endParaRPr>
          </a:p>
          <a:p>
            <a:pPr marL="459105" marR="160655" indent="-445134">
              <a:lnSpc>
                <a:spcPts val="2500"/>
              </a:lnSpc>
              <a:spcBef>
                <a:spcPts val="215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山森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林鐵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路於所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輛、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廠、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佈告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欄</a:t>
            </a:r>
            <a:r>
              <a:rPr sz="1400" spc="-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LED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跑馬燈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登反 毒警語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張貼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海報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宣導。</a:t>
            </a:r>
            <a:endParaRPr sz="1400">
              <a:latin typeface="Noto Sans CJK JP Regular"/>
              <a:cs typeface="Noto Sans CJK JP Regular"/>
            </a:endParaRPr>
          </a:p>
          <a:p>
            <a:pPr marL="459105" marR="159385" indent="-445134" algn="just">
              <a:lnSpc>
                <a:spcPts val="2500"/>
              </a:lnSpc>
              <a:spcBef>
                <a:spcPts val="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現場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所明顯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張貼「拉</a:t>
            </a:r>
            <a:r>
              <a:rPr sz="1400" spc="1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K</a:t>
            </a:r>
            <a:r>
              <a:rPr sz="1400" spc="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本處新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務變動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工教育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練課程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入「電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菸防制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知能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，並於</a:t>
            </a:r>
            <a:r>
              <a:rPr sz="1400" spc="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23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24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講座。</a:t>
            </a:r>
            <a:endParaRPr sz="1400">
              <a:latin typeface="Noto Sans CJK JP Regular"/>
              <a:cs typeface="Noto Sans CJK JP Regular"/>
            </a:endParaRPr>
          </a:p>
          <a:p>
            <a:pPr marL="13970">
              <a:lnSpc>
                <a:spcPct val="100000"/>
              </a:lnSpc>
              <a:spcBef>
                <a:spcPts val="375"/>
              </a:spcBef>
            </a:pPr>
            <a:r>
              <a:rPr sz="1400" spc="1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交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部公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路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總局</a:t>
            </a:r>
            <a:endParaRPr sz="1400">
              <a:latin typeface="Noto Sans CJK JP Regular"/>
              <a:cs typeface="Noto Sans CJK JP Regular"/>
            </a:endParaRPr>
          </a:p>
          <a:p>
            <a:pPr marL="459105" marR="161925" indent="-445134">
              <a:lnSpc>
                <a:spcPct val="148600"/>
              </a:lnSpc>
              <a:spcBef>
                <a:spcPts val="225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工在藥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升，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育訓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練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選聘 專業講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課，讓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解毒品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危害。</a:t>
            </a:r>
            <a:endParaRPr sz="1400">
              <a:latin typeface="Noto Sans CJK JP Regular"/>
              <a:cs typeface="Noto Sans CJK JP Regular"/>
            </a:endParaRPr>
          </a:p>
          <a:p>
            <a:pPr marL="13970">
              <a:lnSpc>
                <a:spcPct val="100000"/>
              </a:lnSpc>
              <a:spcBef>
                <a:spcPts val="830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道提供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毒、拒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資訊</a:t>
            </a:r>
            <a:endParaRPr sz="1400">
              <a:latin typeface="Noto Sans CJK JP Regular"/>
              <a:cs typeface="Noto Sans CJK JP Regular"/>
            </a:endParaRPr>
          </a:p>
          <a:p>
            <a:pPr marL="497205" marR="161925" indent="-178435">
              <a:lnSpc>
                <a:spcPct val="148600"/>
              </a:lnSpc>
            </a:pP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A.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出頻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繁之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客運場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張貼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宣導海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置反毒文 宣供民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到良好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97205" marR="5080" indent="-178435">
              <a:lnSpc>
                <a:spcPct val="148500"/>
              </a:lnSpc>
              <a:spcBef>
                <a:spcPts val="15"/>
              </a:spcBef>
            </a:pP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B.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用車體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告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電子顯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器張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貼反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毒標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語、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 放反毒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片呼籲民眾重視毒品危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鼓勵民眾共同参與拒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18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89862"/>
            <a:ext cx="5472430" cy="888746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495300">
              <a:lnSpc>
                <a:spcPct val="100000"/>
              </a:lnSpc>
              <a:spcBef>
                <a:spcPts val="69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1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交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部觀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光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局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indent="-445134" algn="just">
              <a:lnSpc>
                <a:spcPct val="148800"/>
              </a:lnSpc>
              <a:spcBef>
                <a:spcPts val="22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傳資料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光局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民眾 及觀光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員閱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覽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遊、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練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加強毒 品危害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念宣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學員除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閱讀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訓測驗範 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39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人數計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3,922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人。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30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訓練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24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2,695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導遊訓練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15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1,227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〭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indent="-445134">
              <a:lnSpc>
                <a:spcPts val="2500"/>
              </a:lnSpc>
              <a:spcBef>
                <a:spcPts val="215"/>
              </a:spcBef>
            </a:pP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管理規則第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24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條</a:t>
            </a:r>
            <a:r>
              <a:rPr sz="1400" spc="-830" dirty="0">
                <a:solidFill>
                  <a:srgbClr val="585858"/>
                </a:solidFill>
                <a:latin typeface="Droid Sans Fallback"/>
                <a:cs typeface="Droid Sans Fallback"/>
              </a:rPr>
              <a:t>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客有下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情 形之一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必要之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當地警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施用煙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9530" algn="just">
              <a:lnSpc>
                <a:spcPts val="25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毒或其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麻醉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藥品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者。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另查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管理規則第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27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條</a:t>
            </a:r>
            <a:r>
              <a:rPr sz="1400" spc="-7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 知悉旅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形之一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即報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請當地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理或為必 要之處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-8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施觀光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期檢查時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algn="just">
              <a:lnSpc>
                <a:spcPts val="2500"/>
              </a:lnSpc>
            </a:pP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（106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計檢查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77</a:t>
            </a:r>
            <a:r>
              <a:rPr sz="1400" spc="1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規定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亦請業 者協助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，以防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（3）106</a:t>
            </a:r>
            <a:r>
              <a:rPr sz="1400" spc="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竹市、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投縣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栗縣、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林縣等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</a:t>
            </a:r>
            <a:r>
              <a:rPr sz="1400" spc="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市辦理</a:t>
            </a:r>
            <a:r>
              <a:rPr sz="1400" spc="1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</a:t>
            </a:r>
            <a:r>
              <a:rPr sz="1400" spc="1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館從業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練時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等相關措 施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囑請各旅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從業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員留意是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有疑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轟趴等住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異常行為，  並依規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單位處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數計有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1,270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1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灣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港務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股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份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限公司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0" indent="-445134">
              <a:lnSpc>
                <a:spcPct val="148600"/>
              </a:lnSpc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實施篩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發放拒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毒害 等文宣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同仁反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觀念。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0" indent="-445134">
              <a:lnSpc>
                <a:spcPct val="148600"/>
              </a:lnSpc>
              <a:spcBef>
                <a:spcPts val="10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司旅客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廳以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跑馬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燈方式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客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業者 循環播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標語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1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~12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12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>
              <a:lnSpc>
                <a:spcPts val="2510"/>
              </a:lnSpc>
              <a:spcBef>
                <a:spcPts val="210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結合基隆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醫院醫師至本分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司辦理港區定點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場巡迴服務，  加強反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（4）3</a:t>
            </a:r>
            <a:r>
              <a:rPr sz="14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23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慶公司成立</a:t>
            </a:r>
            <a:r>
              <a:rPr sz="14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，邀請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隆市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局、基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市中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9530" algn="just">
              <a:lnSpc>
                <a:spcPts val="2510"/>
              </a:lnSpc>
              <a:spcBef>
                <a:spcPts val="204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區衛生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及基隆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立醫院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同辦理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守護海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洋</a:t>
            </a:r>
            <a:r>
              <a:rPr sz="1400" spc="2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~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拾起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福」淨 灘無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菸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基隆市民計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123</a:t>
            </a:r>
            <a:r>
              <a:rPr sz="1400" spc="-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人參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19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71795" cy="256540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（5）3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5-6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用海軍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睦艦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臨臺中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時宣導。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165" indent="-445134" algn="just">
              <a:lnSpc>
                <a:spcPct val="148600"/>
              </a:lnSpc>
            </a:pPr>
            <a:r>
              <a:rPr sz="1400" spc="-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（6）4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臺中市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棲區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舉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愛上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棲鐵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采風</a:t>
            </a:r>
            <a:r>
              <a:rPr sz="1400" spc="-45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適時宣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 algn="just">
              <a:lnSpc>
                <a:spcPct val="148600"/>
              </a:lnSpc>
              <a:spcBef>
                <a:spcPts val="15"/>
              </a:spcBef>
            </a:pP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（8）106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年辦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微笑港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拒檳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齊步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走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健康週 暨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菸、檳榔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酒、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品活動，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請基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港區鄰近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關、企業、 民營機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</a:t>
            </a:r>
            <a:r>
              <a:rPr sz="1400" spc="1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領員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工、基隆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市市民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港灣拒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菸、檳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踩街活動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150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人參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2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37）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16050" y="3613149"/>
            <a:ext cx="2519679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06850" y="3619499"/>
            <a:ext cx="2519679" cy="1583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19072" y="5306567"/>
            <a:ext cx="4582668" cy="2072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68120" y="5303646"/>
            <a:ext cx="5429250" cy="4474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7305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37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「微笑港灣反菸拒檳毒</a:t>
            </a:r>
            <a:r>
              <a:rPr sz="12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安全健康齊步」健康安全週活動</a:t>
            </a:r>
            <a:endParaRPr sz="12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（9）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確用藥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避免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28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19"/>
              </a:spcBef>
            </a:pP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15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日及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瑞製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廠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楊森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隆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港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臺北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港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澳港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區共辦理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癮物質預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訓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練，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企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民營機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等共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180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人參加。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20"/>
              </a:spcBef>
            </a:pP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（10）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紓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室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商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穴道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按摩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紓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員工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8255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壓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司員工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心大門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視牆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循環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撥放毒品 宣導影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20"/>
              </a:spcBef>
            </a:pP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（11）106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12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港務分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公廳舍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馬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8255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燈播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珍愛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命，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7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品遠離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我，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著我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 反毒宣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標語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強員工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者等反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認知。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1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5.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桃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園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機場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公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司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及機場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站單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利用機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示器刊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20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8615" cy="1929764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4572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38）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 algn="just">
              <a:lnSpc>
                <a:spcPct val="148600"/>
              </a:lnSpc>
            </a:pP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部員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利用公司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告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欄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E-mail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line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 導，並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獎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答。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6350" indent="-445134" algn="just">
              <a:lnSpc>
                <a:spcPct val="148600"/>
              </a:lnSpc>
              <a:spcBef>
                <a:spcPts val="15"/>
              </a:spcBef>
            </a:pP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（3）7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請壢新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育資源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陳佳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藥師主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酒精 及新興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仁相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關認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避免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 部員工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駐站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單位計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47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實體教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訓練（圖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39）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5180812"/>
            <a:ext cx="5428615" cy="447357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雄市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政府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教育局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6350" indent="-178435">
              <a:lnSpc>
                <a:spcPct val="148700"/>
              </a:lnSpc>
              <a:spcBef>
                <a:spcPts val="10"/>
              </a:spcBef>
            </a:pPr>
            <a:r>
              <a:rPr sz="1400" spc="-1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識毒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金會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 反毒教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動全民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聯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盟：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檢察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官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師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陸續於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>
              <a:lnSpc>
                <a:spcPct val="148600"/>
              </a:lnSpc>
              <a:spcBef>
                <a:spcPts val="15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3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半年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港區高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小舉辦超過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20</a:t>
            </a:r>
            <a:r>
              <a:rPr sz="1400" spc="3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講座，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 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離校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毒校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40）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 algn="just">
              <a:lnSpc>
                <a:spcPct val="148600"/>
              </a:lnSpc>
              <a:spcBef>
                <a:spcPts val="1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鄉地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毒意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識：</a:t>
            </a:r>
            <a:r>
              <a:rPr sz="1400" spc="-3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路的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雁全人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懷協會</a:t>
            </a:r>
            <a:r>
              <a:rPr sz="1400" spc="-3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3D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電影車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工作經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來人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身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份</a:t>
            </a:r>
            <a:r>
              <a:rPr sz="1400" spc="-2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幫助 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生命力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量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41）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 indent="-178435">
              <a:lnSpc>
                <a:spcPct val="148600"/>
              </a:lnSpc>
              <a:spcBef>
                <a:spcPts val="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摺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頁：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印制防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摺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提供家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考運用。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 indent="-178435">
              <a:lnSpc>
                <a:spcPts val="2510"/>
              </a:lnSpc>
              <a:spcBef>
                <a:spcPts val="209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國小培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說故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事媽</a:t>
            </a:r>
            <a:r>
              <a:rPr sz="1400" spc="-1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媽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志工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由每 學期班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親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型集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會或晨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入班服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另結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合家長會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31594" y="2940049"/>
            <a:ext cx="2519680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0847" y="4588763"/>
            <a:ext cx="2289048" cy="423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438402" y="4566030"/>
            <a:ext cx="2315845" cy="434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marR="5080" indent="-304800">
              <a:lnSpc>
                <a:spcPct val="1117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38</a:t>
            </a:r>
            <a:r>
              <a:rPr sz="1200" spc="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桃園機場電子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顯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示器刊登反 毒宣導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60495" y="2933699"/>
            <a:ext cx="2519679" cy="15836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98035" y="4588763"/>
            <a:ext cx="2290572" cy="4236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85971" y="4566030"/>
            <a:ext cx="2316480" cy="434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5435">
              <a:lnSpc>
                <a:spcPct val="1117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39</a:t>
            </a:r>
            <a:r>
              <a:rPr sz="1200" spc="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藥師主講酒精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新興毒品之 危害，提升同仁反毒認知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21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6428" y="964183"/>
            <a:ext cx="39370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功能加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3536416"/>
            <a:ext cx="5428615" cy="415607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一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桃園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市政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府教育局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 algn="just">
              <a:lnSpc>
                <a:spcPct val="148900"/>
              </a:lnSpc>
              <a:spcBef>
                <a:spcPts val="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運用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多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元媒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體素</a:t>
            </a:r>
            <a:r>
              <a:rPr sz="1400" spc="-15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材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孩子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毒觀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體素材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行反毒 宣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教，如：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PPT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相聲劇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戲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劇、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紅布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條、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海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 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袋、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筆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…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-1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有國中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毒影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</a:t>
            </a:r>
            <a:r>
              <a:rPr sz="1400" spc="-8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棉花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糖真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滋味</a:t>
            </a:r>
            <a:r>
              <a:rPr sz="1400" spc="-8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》</a:t>
            </a:r>
            <a:r>
              <a:rPr sz="1400" spc="-8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20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42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43）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善用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多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元管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道宣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巡迴宣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如：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世代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車活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endParaRPr sz="1400">
              <a:latin typeface="Noto Sans CJK JP Regular"/>
              <a:cs typeface="Noto Sans CJK JP Regular"/>
            </a:endParaRPr>
          </a:p>
          <a:p>
            <a:pPr marL="495300" marR="5715" indent="-178435">
              <a:lnSpc>
                <a:spcPts val="2510"/>
              </a:lnSpc>
              <a:spcBef>
                <a:spcPts val="210"/>
              </a:spcBef>
            </a:pP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A.106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毒劇團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迴表演:106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年度計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37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41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所高國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參與，約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5,500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賞受惠。</a:t>
            </a:r>
            <a:endParaRPr sz="1400">
              <a:latin typeface="Noto Sans CJK JP Regular"/>
              <a:cs typeface="Noto Sans CJK JP Regular"/>
            </a:endParaRPr>
          </a:p>
          <a:p>
            <a:pPr marL="316865">
              <a:lnSpc>
                <a:spcPct val="100000"/>
              </a:lnSpc>
              <a:spcBef>
                <a:spcPts val="595"/>
              </a:spcBef>
            </a:pP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B.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陽光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懷協會</a:t>
            </a:r>
            <a:r>
              <a:rPr sz="1400" spc="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young</a:t>
            </a:r>
            <a:r>
              <a:rPr sz="1400" spc="1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光小小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巡演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：106</a:t>
            </a:r>
            <a:r>
              <a:rPr sz="1400" spc="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市計辦理</a:t>
            </a:r>
            <a:endParaRPr sz="1400">
              <a:latin typeface="Noto Sans CJK JP Regular"/>
              <a:cs typeface="Noto Sans CJK JP Regular"/>
            </a:endParaRPr>
          </a:p>
          <a:p>
            <a:pPr marL="495300">
              <a:lnSpc>
                <a:spcPct val="100000"/>
              </a:lnSpc>
              <a:spcBef>
                <a:spcPts val="815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/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，約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7,650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賞受惠。</a:t>
            </a:r>
            <a:endParaRPr sz="1400">
              <a:latin typeface="Noto Sans CJK JP Regular"/>
              <a:cs typeface="Noto Sans CJK JP Regular"/>
            </a:endParaRPr>
          </a:p>
          <a:p>
            <a:pPr marL="316865">
              <a:lnSpc>
                <a:spcPct val="100000"/>
              </a:lnSpc>
              <a:spcBef>
                <a:spcPts val="83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C.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蔡瑞月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金會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失色的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草莓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演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：106</a:t>
            </a:r>
            <a:r>
              <a:rPr sz="1400" spc="2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計辦理</a:t>
            </a:r>
            <a:r>
              <a:rPr sz="1400" spc="2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</a:t>
            </a:r>
            <a:endParaRPr sz="1400">
              <a:latin typeface="Noto Sans CJK JP Regular"/>
              <a:cs typeface="Noto Sans CJK JP Regular"/>
            </a:endParaRPr>
          </a:p>
          <a:p>
            <a:pPr marL="4953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場次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/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，約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5,600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賞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惠。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43222" y="7872145"/>
            <a:ext cx="2519806" cy="15839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39850" y="7878495"/>
            <a:ext cx="2510298" cy="15839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56360" y="9534143"/>
            <a:ext cx="2473452" cy="2514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6586" y="9533331"/>
            <a:ext cx="2412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42</a:t>
            </a:r>
            <a:r>
              <a:rPr sz="1200" spc="-10" dirty="0"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桃園市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國中學生自製反毒動畫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69079" y="9528047"/>
            <a:ext cx="2225040" cy="2499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71315" y="9527234"/>
            <a:ext cx="2020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latin typeface="Noto Sans CJK JP Regular"/>
                <a:cs typeface="Noto Sans CJK JP Regular"/>
              </a:rPr>
              <a:t>43</a:t>
            </a:r>
            <a:r>
              <a:rPr sz="1200" spc="-10" dirty="0"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反毒動畫</a:t>
            </a:r>
            <a:r>
              <a:rPr sz="1200" spc="95" dirty="0">
                <a:latin typeface="Noto Sans CJK JP Regular"/>
                <a:cs typeface="Noto Sans CJK JP Regular"/>
              </a:rPr>
              <a:t>-</a:t>
            </a:r>
            <a:r>
              <a:rPr sz="1200" dirty="0">
                <a:latin typeface="Noto Sans CJK JP Regular"/>
                <a:cs typeface="Noto Sans CJK JP Regular"/>
              </a:rPr>
              <a:t>棉花糖真滋味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97939" y="1326514"/>
            <a:ext cx="2519680" cy="15836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07790" y="1320164"/>
            <a:ext cx="2519680" cy="15836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03019" y="3022091"/>
            <a:ext cx="2467356" cy="4053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382013" y="2997801"/>
            <a:ext cx="2310765" cy="43370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1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40</a:t>
            </a:r>
            <a:r>
              <a:rPr sz="1200" spc="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教育局范局長</a:t>
            </a:r>
            <a:r>
              <a:rPr sz="1200" spc="-15" dirty="0">
                <a:latin typeface="Noto Sans CJK JP Regular"/>
                <a:cs typeface="Noto Sans CJK JP Regular"/>
              </a:rPr>
              <a:t>主</a:t>
            </a:r>
            <a:r>
              <a:rPr sz="1200" dirty="0">
                <a:latin typeface="Noto Sans CJK JP Regular"/>
                <a:cs typeface="Noto Sans CJK JP Regular"/>
              </a:rPr>
              <a:t>持「檢醫育</a:t>
            </a:r>
            <a:endParaRPr sz="1200">
              <a:latin typeface="Noto Sans CJK JP Regular"/>
              <a:cs typeface="Noto Sans CJK JP Regular"/>
            </a:endParaRPr>
          </a:p>
          <a:p>
            <a:pPr marL="635" algn="ctr">
              <a:lnSpc>
                <a:spcPct val="100000"/>
              </a:lnSpc>
              <a:spcBef>
                <a:spcPts val="165"/>
              </a:spcBef>
            </a:pPr>
            <a:r>
              <a:rPr sz="1200" spc="-5" dirty="0">
                <a:latin typeface="Noto Sans CJK JP Regular"/>
                <a:cs typeface="Noto Sans CJK JP Regular"/>
              </a:rPr>
              <a:t>聯盟」入班反毒宣教活動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950208" y="3008375"/>
            <a:ext cx="2429256" cy="4267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029583" y="2987129"/>
            <a:ext cx="2272665" cy="43053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41</a:t>
            </a:r>
            <a:r>
              <a:rPr sz="1200" spc="10" dirty="0">
                <a:latin typeface="Noto Sans CJK JP Regular"/>
                <a:cs typeface="Noto Sans CJK JP Regular"/>
              </a:rPr>
              <a:t>「趕</a:t>
            </a:r>
            <a:r>
              <a:rPr sz="1200" dirty="0">
                <a:latin typeface="Noto Sans CJK JP Regular"/>
                <a:cs typeface="Noto Sans CJK JP Regular"/>
              </a:rPr>
              <a:t>路</a:t>
            </a:r>
            <a:r>
              <a:rPr sz="1200" spc="10" dirty="0">
                <a:latin typeface="Noto Sans CJK JP Regular"/>
                <a:cs typeface="Noto Sans CJK JP Regular"/>
              </a:rPr>
              <a:t>的雁</a:t>
            </a:r>
            <a:r>
              <a:rPr sz="1200" dirty="0">
                <a:latin typeface="Noto Sans CJK JP Regular"/>
                <a:cs typeface="Noto Sans CJK JP Regular"/>
              </a:rPr>
              <a:t>全人</a:t>
            </a:r>
            <a:r>
              <a:rPr sz="1200" spc="10" dirty="0">
                <a:latin typeface="Noto Sans CJK JP Regular"/>
                <a:cs typeface="Noto Sans CJK JP Regular"/>
              </a:rPr>
              <a:t>關懷協會</a:t>
            </a:r>
            <a:r>
              <a:rPr sz="1200" dirty="0">
                <a:latin typeface="Noto Sans CJK JP Regular"/>
                <a:cs typeface="Noto Sans CJK JP Regular"/>
              </a:rPr>
              <a:t>」</a:t>
            </a:r>
            <a:endParaRPr sz="1200">
              <a:latin typeface="Noto Sans CJK JP Regular"/>
              <a:cs typeface="Noto Sans CJK JP Regular"/>
            </a:endParaRPr>
          </a:p>
          <a:p>
            <a:pPr marL="317500">
              <a:lnSpc>
                <a:spcPct val="100000"/>
              </a:lnSpc>
              <a:spcBef>
                <a:spcPts val="160"/>
              </a:spcBef>
            </a:pPr>
            <a:r>
              <a:rPr sz="1200" spc="50" dirty="0">
                <a:latin typeface="Noto Sans CJK JP Regular"/>
                <a:cs typeface="Noto Sans CJK JP Regular"/>
              </a:rPr>
              <a:t>3D</a:t>
            </a:r>
            <a:r>
              <a:rPr sz="1200" spc="145" dirty="0">
                <a:latin typeface="Noto Sans CJK JP Regular"/>
                <a:cs typeface="Noto Sans CJK JP Regular"/>
              </a:rPr>
              <a:t> </a:t>
            </a:r>
            <a:r>
              <a:rPr sz="1200" spc="-5" dirty="0">
                <a:latin typeface="Noto Sans CJK JP Regular"/>
                <a:cs typeface="Noto Sans CJK JP Regular"/>
              </a:rPr>
              <a:t>移動式電影車反毒宣導活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22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516245" cy="574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92075" indent="-445134" algn="just">
              <a:lnSpc>
                <a:spcPct val="148600"/>
              </a:lnSpc>
              <a:spcBef>
                <a:spcPts val="100"/>
              </a:spcBef>
            </a:pPr>
            <a:r>
              <a:rPr sz="1400" spc="-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圓光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金會到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 反毒宣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園市家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3D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「趕路的 雁」觀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93980" indent="-445134" algn="just">
              <a:lnSpc>
                <a:spcPct val="148600"/>
              </a:lnSpc>
              <a:spcBef>
                <a:spcPts val="10"/>
              </a:spcBef>
            </a:pP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園志工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手反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--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 用培訓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門員知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研討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並規劃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世代反毒 策略家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，讓學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課程外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得反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91440" indent="-178435">
              <a:lnSpc>
                <a:spcPct val="148600"/>
              </a:lnSpc>
              <a:spcBef>
                <a:spcPts val="1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普及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民反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毒宣</a:t>
            </a:r>
            <a:r>
              <a:rPr sz="1400" spc="-3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等單位 共同投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94615" indent="-445134" algn="just">
              <a:lnSpc>
                <a:spcPts val="2510"/>
              </a:lnSpc>
              <a:spcBef>
                <a:spcPts val="215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合教</a:t>
            </a: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</a:t>
            </a:r>
            <a:r>
              <a:rPr sz="1400" spc="-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偏鄉暨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風險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桌遊 育樂營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結合教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、衛政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民間機構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理無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親子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長營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44）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94615" indent="-445134" algn="just">
              <a:lnSpc>
                <a:spcPts val="2510"/>
              </a:lnSpc>
              <a:spcBef>
                <a:spcPts val="209"/>
              </a:spcBef>
            </a:pPr>
            <a:r>
              <a:rPr sz="1400" spc="-1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校外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察局及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彈協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動高中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</a:t>
            </a:r>
            <a:r>
              <a:rPr sz="1400" spc="-5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用」 打擊毒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漆彈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競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賽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45）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理神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堂競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賽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衛生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警察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社會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間藥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師、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劑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西藥商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壢新醫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93980" algn="just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院、長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際獅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2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300G2</a:t>
            </a:r>
            <a:r>
              <a:rPr sz="1400" spc="2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區等單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農小學堂 正確用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競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賽，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讓各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知識性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趣味性的 競賽活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升自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我對毒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用的防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確觀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60495" y="6779894"/>
            <a:ext cx="2519679" cy="158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68140" y="8467343"/>
            <a:ext cx="2176272" cy="251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31594" y="6773544"/>
            <a:ext cx="2519680" cy="15836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44752" y="8461247"/>
            <a:ext cx="2346960" cy="2514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8120" y="8466581"/>
            <a:ext cx="5427345" cy="1311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7365">
              <a:lnSpc>
                <a:spcPct val="100000"/>
              </a:lnSpc>
              <a:spcBef>
                <a:spcPts val="100"/>
              </a:spcBef>
              <a:tabLst>
                <a:tab pos="3147695" algn="l"/>
              </a:tabLst>
            </a:pPr>
            <a:r>
              <a:rPr sz="1800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800" spc="44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800" spc="37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44</a:t>
            </a:r>
            <a:r>
              <a:rPr sz="1800" spc="44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800" baseline="23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桃園無毒有我親子成長營	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45</a:t>
            </a:r>
            <a:r>
              <a:rPr sz="12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桃園市打擊毒品漆彈競賽</a:t>
            </a:r>
            <a:endParaRPr sz="12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強化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校及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校長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防毒責</a:t>
            </a:r>
            <a:r>
              <a:rPr sz="1400" spc="-1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任</a:t>
            </a:r>
            <a:r>
              <a:rPr sz="1400" spc="12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-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（1）建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用春暉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制表</a:t>
            </a:r>
            <a:r>
              <a:rPr sz="1400" spc="-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--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求各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於校長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建置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暉輔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導人數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每月更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時掌握及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23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7980" cy="270383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4572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關注。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715" indent="-445134">
              <a:lnSpc>
                <a:spcPct val="148600"/>
              </a:lnSpc>
            </a:pP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局督學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導項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目</a:t>
            </a:r>
            <a:r>
              <a:rPr sz="14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--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毒責任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制之 執行策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任督學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二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新北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市政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府教育局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080" indent="354965" algn="just">
              <a:lnSpc>
                <a:spcPct val="1488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持續辦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知能研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</a:t>
            </a:r>
            <a:r>
              <a:rPr sz="1400" spc="-9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生藥物 濫用校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講</a:t>
            </a:r>
            <a:r>
              <a:rPr sz="1400" spc="-7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用班會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視反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毒動畫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微電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春暉認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志工 入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設攤實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反毒宣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等活動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迄今辦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各類研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及宣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 動計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483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餘場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約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14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參加</a:t>
            </a:r>
            <a:r>
              <a:rPr sz="1400" spc="-6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46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47）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5996406"/>
            <a:ext cx="5429250" cy="351726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臺中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市政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府教育局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全國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首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創成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立春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暉教育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導團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推動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反毒工作</a:t>
            </a:r>
            <a:endParaRPr sz="1400">
              <a:latin typeface="Noto Sans CJK JP Regular"/>
              <a:cs typeface="Noto Sans CJK JP Regular"/>
            </a:endParaRPr>
          </a:p>
          <a:p>
            <a:pPr marL="215265" marR="5080">
              <a:lnSpc>
                <a:spcPts val="2510"/>
              </a:lnSpc>
              <a:spcBef>
                <a:spcPts val="209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已完成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課程教材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24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入式課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簡案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25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共計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49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案教材。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校園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一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級強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化教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育宣導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方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面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6350" indent="-445134">
              <a:lnSpc>
                <a:spcPts val="2510"/>
              </a:lnSpc>
              <a:spcBef>
                <a:spcPts val="209"/>
              </a:spcBef>
            </a:pP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興毒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校園反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476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場次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48）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學輔人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師資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培訓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：於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22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</a:t>
            </a:r>
            <a:r>
              <a:rPr sz="1400" spc="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24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本市高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8255">
              <a:lnSpc>
                <a:spcPts val="2510"/>
              </a:lnSpc>
              <a:spcBef>
                <a:spcPts val="204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中職以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務與輔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為對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象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藥物濫用 輔導師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研習，計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391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參加。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提倡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正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當休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閒運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動，培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養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正確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人生觀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03019" y="5426963"/>
            <a:ext cx="2476500" cy="445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382013" y="5406098"/>
            <a:ext cx="2319020" cy="43053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46</a:t>
            </a:r>
            <a:r>
              <a:rPr sz="1200" spc="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春暉志工於新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泰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國小實施反</a:t>
            </a:r>
            <a:endParaRPr sz="1200">
              <a:latin typeface="Noto Sans CJK JP Regular"/>
              <a:cs typeface="Noto Sans CJK JP Regular"/>
            </a:endParaRPr>
          </a:p>
          <a:p>
            <a:pPr marL="317500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毒設攤宣導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93820" y="5426963"/>
            <a:ext cx="2561844" cy="388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973195" y="5406098"/>
            <a:ext cx="2404745" cy="43053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47</a:t>
            </a:r>
            <a:r>
              <a:rPr sz="12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朱市長主</a:t>
            </a:r>
            <a:r>
              <a:rPr sz="12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「友善校園－響應</a:t>
            </a:r>
            <a:endParaRPr sz="1200">
              <a:latin typeface="Noto Sans CJK JP Regular"/>
              <a:cs typeface="Noto Sans CJK JP Regular"/>
            </a:endParaRPr>
          </a:p>
          <a:p>
            <a:pPr marL="317500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毒品零容忍」宣示活動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27475" y="3719194"/>
            <a:ext cx="2519679" cy="15836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98575" y="3750944"/>
            <a:ext cx="2519679" cy="15836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24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72430" cy="2247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1170" marR="48895" indent="-459105" algn="just">
              <a:lnSpc>
                <a:spcPct val="148800"/>
              </a:lnSpc>
              <a:spcBef>
                <a:spcPts val="9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比賽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：3</a:t>
            </a:r>
            <a:r>
              <a:rPr sz="1400" spc="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18</a:t>
            </a:r>
            <a:r>
              <a:rPr sz="1400" spc="1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於文心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林公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理「紫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花運 動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意寫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各校學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職人員 參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生活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教於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樂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加人員心 中，參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人數約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300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 algn="just">
              <a:lnSpc>
                <a:spcPct val="148600"/>
              </a:lnSpc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結合家長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訓反毒宣導種子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長入班宣導：本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為前導縣市，  已培訓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完成</a:t>
            </a:r>
            <a:r>
              <a:rPr sz="1400" spc="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入班宣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良好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計宣導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約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300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49）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5444210"/>
            <a:ext cx="5428615" cy="4290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5080" indent="-445134">
              <a:lnSpc>
                <a:spcPct val="148700"/>
              </a:lnSpc>
              <a:spcBef>
                <a:spcPts val="100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錦標賽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：7</a:t>
            </a:r>
            <a:r>
              <a:rPr sz="1400" spc="1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28</a:t>
            </a:r>
            <a:r>
              <a:rPr sz="1400" spc="1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於雅環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齡球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理「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1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 度暑期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春專案第</a:t>
            </a:r>
            <a:r>
              <a:rPr sz="1400" spc="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2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屆紫錐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盃青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年保齡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錦標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賽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高中各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動場面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烈，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人數約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500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訪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為強化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識特規劃於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日至晨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基金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2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會苗栗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，參加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數約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40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 algn="just">
              <a:lnSpc>
                <a:spcPct val="148600"/>
              </a:lnSpc>
              <a:spcBef>
                <a:spcPts val="10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（5）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動劇團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演宣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導活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表演藝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科辦 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「深化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錐花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演</a:t>
            </a:r>
            <a:r>
              <a:rPr sz="1400" spc="-1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分的代價</a:t>
            </a:r>
            <a:r>
              <a:rPr sz="1400" spc="-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劇場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演宣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 巡迴列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次，約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3,000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四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臺南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市政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府教育局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學校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育活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動宣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導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師辦</a:t>
            </a:r>
            <a:r>
              <a:rPr sz="1400" spc="-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spc="-3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研習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193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，6,792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>
              <a:lnSpc>
                <a:spcPct val="148500"/>
              </a:lnSpc>
              <a:spcBef>
                <a:spcPts val="5"/>
              </a:spcBef>
            </a:pPr>
            <a:r>
              <a:rPr sz="1400" spc="-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「防制學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用校園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-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194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，29,191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 參加。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27150" y="3270249"/>
            <a:ext cx="2519679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43350" y="3270249"/>
            <a:ext cx="2519679" cy="1583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50263" y="4933187"/>
            <a:ext cx="2467356" cy="2026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06041" y="4931790"/>
            <a:ext cx="195516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48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200" dirty="0">
                <a:latin typeface="Noto Sans CJK JP Regular"/>
                <a:cs typeface="Noto Sans CJK JP Regular"/>
              </a:rPr>
              <a:t>園仿真毒品巡迴列車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85259" y="4920995"/>
            <a:ext cx="2487167" cy="4267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64634" y="4901310"/>
            <a:ext cx="225996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5435">
              <a:lnSpc>
                <a:spcPct val="11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49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結合家長會培訓反毒宣導種 子家長入班宣導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25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71160" cy="891667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宣教共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8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，1,086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indent="-445134">
              <a:lnSpc>
                <a:spcPct val="148600"/>
              </a:lnSpc>
            </a:pP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升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旗、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集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善校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週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 校教職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反毒宣導共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3,993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，96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8,609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次參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民間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團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體整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合宣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導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260" indent="-445134">
              <a:lnSpc>
                <a:spcPct val="148600"/>
              </a:lnSpc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舞蹈團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巡迴反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演出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spc="1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</a:t>
            </a:r>
            <a:r>
              <a:rPr sz="1400" spc="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場次 宣導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，5,070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>
              <a:lnSpc>
                <a:spcPct val="148600"/>
              </a:lnSpc>
              <a:spcBef>
                <a:spcPts val="10"/>
              </a:spcBef>
            </a:pP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市政府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中國信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基金會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趕路 的雁基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3D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賞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共約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400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9"/>
              </a:spcBef>
            </a:pP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獅子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會於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24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麻豆國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6990" algn="just">
              <a:lnSpc>
                <a:spcPct val="1488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臺南市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麻豆區公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麻豆衛生 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豆國中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舉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瀛獅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第六屆反 毒書法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賽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｣，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約</a:t>
            </a:r>
            <a:r>
              <a:rPr sz="1400" spc="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500</a:t>
            </a:r>
            <a:r>
              <a:rPr sz="1400" spc="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長參與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spc="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54</a:t>
            </a:r>
            <a:r>
              <a:rPr sz="1400" spc="1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學生獲 獎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50）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局處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作反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毒宣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導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國中軟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球隊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一獅職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市民一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奔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6990" algn="just">
              <a:lnSpc>
                <a:spcPct val="148800"/>
              </a:lnSpc>
              <a:spcBef>
                <a:spcPts val="10"/>
              </a:spcBef>
            </a:pP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FUN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擊毒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！於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15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政府勞 工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育局等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關單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共同進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藉由正 當休閒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讓青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減少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可能接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到危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心健康的 行為。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165" indent="-445134">
              <a:lnSpc>
                <a:spcPct val="148600"/>
              </a:lnSpc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生局與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濟大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臺南市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活輔導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 南市政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南市政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社會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南市私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慈濟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慈濟北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聯誼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會等相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23</a:t>
            </a:r>
            <a:r>
              <a:rPr sz="1400" spc="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「無毒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algn="just">
              <a:lnSpc>
                <a:spcPts val="2500"/>
              </a:lnSpc>
              <a:spcBef>
                <a:spcPts val="2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有我，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我無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子成長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見習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營｣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動，約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400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名親子參 加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51）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影視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數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位媒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體宣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導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過本市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4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有線電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計約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35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頻道跑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燈刊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登宣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 </a:t>
            </a:r>
            <a:r>
              <a:rPr sz="1400" spc="-3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過本市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4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有線電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頻道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播放宣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影片，共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際網路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手機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宣導：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26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2869" y="860906"/>
            <a:ext cx="5123180" cy="1295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8435">
              <a:lnSpc>
                <a:spcPct val="148700"/>
              </a:lnSpc>
              <a:spcBef>
                <a:spcPts val="100"/>
              </a:spcBef>
            </a:pP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A.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府網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市政新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聞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新消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息、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Line</a:t>
            </a:r>
            <a:r>
              <a:rPr sz="1400" spc="-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FB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粉 絲頁露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書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路宣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，共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91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B.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輸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公車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火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廂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、各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關及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廟宇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25"/>
              </a:spcBef>
            </a:pP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LED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燈、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看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板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紙、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燈等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促進反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意識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的建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4488916"/>
            <a:ext cx="5472430" cy="428815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5.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各式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平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面及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多媒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體文宣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>
              <a:lnSpc>
                <a:spcPct val="149300"/>
              </a:lnSpc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平面宣導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相關單位透過市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市政新聞及最新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息發布新聞，  共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51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99695" indent="-445134">
              <a:lnSpc>
                <a:spcPts val="2500"/>
              </a:lnSpc>
              <a:spcBef>
                <a:spcPts val="21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新興毒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戰毒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」製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教材及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擬真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互動式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材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4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真毒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反毒教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60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育展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，共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1,025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6350" indent="-445134">
              <a:lnSpc>
                <a:spcPct val="148600"/>
              </a:lnSpc>
            </a:pP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的互動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材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如：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夾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樂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毒摩天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輪、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 識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興毒品、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毒九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格、反毒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珠檯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反毒拼圖等多元教材。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五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臺北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市政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府教育局</a:t>
            </a:r>
            <a:endParaRPr sz="1400">
              <a:latin typeface="Noto Sans CJK JP Regular"/>
              <a:cs typeface="Noto Sans CJK JP Regular"/>
            </a:endParaRPr>
          </a:p>
          <a:p>
            <a:pPr marL="12700" indent="354965">
              <a:lnSpc>
                <a:spcPct val="100000"/>
              </a:lnSpc>
              <a:spcBef>
                <a:spcPts val="815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深化拒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預防作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，持續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理校園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線篩檢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員反毒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技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5880">
              <a:lnSpc>
                <a:spcPct val="148800"/>
              </a:lnSpc>
              <a:spcBef>
                <a:spcPts val="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巧研習，並透過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跨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局處合作及配合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間團體共同辦理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類反毒宣教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 競賽活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過多元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道將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意涵深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人心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、圖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52）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200" dirty="0">
                <a:latin typeface="Noto Sans CJK JP Regular"/>
                <a:cs typeface="Noto Sans CJK JP Regular"/>
              </a:rPr>
              <a:t>表</a:t>
            </a:r>
            <a:r>
              <a:rPr sz="1200" spc="25" dirty="0">
                <a:latin typeface="Noto Sans CJK JP Regular"/>
                <a:cs typeface="Noto Sans CJK JP Regular"/>
              </a:rPr>
              <a:t> </a:t>
            </a:r>
            <a:r>
              <a:rPr sz="1200" spc="10" dirty="0">
                <a:latin typeface="Noto Sans CJK JP Regular"/>
                <a:cs typeface="Noto Sans CJK JP Regular"/>
              </a:rPr>
              <a:t>1</a:t>
            </a:r>
            <a:r>
              <a:rPr sz="1200" spc="10" dirty="0">
                <a:latin typeface="Droid Sans Fallback"/>
                <a:cs typeface="Droid Sans Fallback"/>
              </a:rPr>
              <a:t>：</a:t>
            </a:r>
            <a:r>
              <a:rPr sz="1200" dirty="0">
                <a:latin typeface="Noto Sans CJK JP Regular"/>
                <a:cs typeface="Noto Sans CJK JP Regular"/>
              </a:rPr>
              <a:t>臺北市政府</a:t>
            </a:r>
            <a:r>
              <a:rPr sz="1200" spc="30" dirty="0">
                <a:latin typeface="Noto Sans CJK JP Regular"/>
                <a:cs typeface="Noto Sans CJK JP Regular"/>
              </a:rPr>
              <a:t> </a:t>
            </a:r>
            <a:r>
              <a:rPr sz="1200" spc="-5" dirty="0">
                <a:latin typeface="Noto Sans CJK JP Regular"/>
                <a:cs typeface="Noto Sans CJK JP Regular"/>
              </a:rPr>
              <a:t>106</a:t>
            </a:r>
            <a:r>
              <a:rPr sz="1200" spc="-50" dirty="0">
                <a:latin typeface="Noto Sans CJK JP Regular"/>
                <a:cs typeface="Noto Sans CJK JP Regular"/>
              </a:rPr>
              <a:t> </a:t>
            </a:r>
            <a:r>
              <a:rPr sz="1200" spc="-100" dirty="0">
                <a:latin typeface="Noto Sans CJK JP Regular"/>
                <a:cs typeface="Noto Sans CJK JP Regular"/>
              </a:rPr>
              <a:t>年度辦</a:t>
            </a:r>
            <a:r>
              <a:rPr sz="1200" spc="-110" dirty="0">
                <a:latin typeface="Noto Sans CJK JP Regular"/>
                <a:cs typeface="Noto Sans CJK JP Regular"/>
              </a:rPr>
              <a:t>理</a:t>
            </a:r>
            <a:r>
              <a:rPr sz="1200" spc="-100" dirty="0">
                <a:latin typeface="Noto Sans CJK JP Regular"/>
                <a:cs typeface="Noto Sans CJK JP Regular"/>
              </a:rPr>
              <a:t>各類</a:t>
            </a:r>
            <a:r>
              <a:rPr sz="1200" spc="-110" dirty="0">
                <a:latin typeface="Noto Sans CJK JP Regular"/>
                <a:cs typeface="Noto Sans CJK JP Regular"/>
              </a:rPr>
              <a:t>宣</a:t>
            </a:r>
            <a:r>
              <a:rPr sz="1200" spc="-100" dirty="0">
                <a:latin typeface="Noto Sans CJK JP Regular"/>
                <a:cs typeface="Noto Sans CJK JP Regular"/>
              </a:rPr>
              <a:t>導活</a:t>
            </a:r>
            <a:r>
              <a:rPr sz="1200" spc="-110" dirty="0">
                <a:latin typeface="Noto Sans CJK JP Regular"/>
                <a:cs typeface="Noto Sans CJK JP Regular"/>
              </a:rPr>
              <a:t>動統</a:t>
            </a:r>
            <a:r>
              <a:rPr sz="1200" spc="-100" dirty="0">
                <a:latin typeface="Noto Sans CJK JP Regular"/>
                <a:cs typeface="Noto Sans CJK JP Regular"/>
              </a:rPr>
              <a:t>計</a:t>
            </a:r>
            <a:r>
              <a:rPr sz="1200" dirty="0">
                <a:latin typeface="Noto Sans CJK JP Regular"/>
                <a:cs typeface="Noto Sans CJK JP Regular"/>
              </a:rPr>
              <a:t>表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2187" y="8800845"/>
            <a:ext cx="1143635" cy="405765"/>
          </a:xfrm>
          <a:custGeom>
            <a:avLst/>
            <a:gdLst/>
            <a:ahLst/>
            <a:cxnLst/>
            <a:rect l="l" t="t" r="r" b="b"/>
            <a:pathLst>
              <a:path w="1143635" h="405765">
                <a:moveTo>
                  <a:pt x="0" y="0"/>
                </a:moveTo>
                <a:lnTo>
                  <a:pt x="1143254" y="405384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39140" y="8797797"/>
          <a:ext cx="6087110" cy="862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6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0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08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08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08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08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211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08305">
                <a:tc>
                  <a:txBody>
                    <a:bodyPr/>
                    <a:lstStyle/>
                    <a:p>
                      <a:pPr marL="6292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單位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  <a:p>
                      <a:pPr marL="19685">
                        <a:lnSpc>
                          <a:spcPts val="1425"/>
                        </a:lnSpc>
                        <a:spcBef>
                          <a:spcPts val="15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項目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206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29539" marR="43180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教育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29539" marR="4508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衛生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4381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警察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0810" marR="43180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民政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1445" marR="4254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社會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2080" marR="4381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兵役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2715" marR="4000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勞動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2715" marR="4000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觀傳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4620" marR="39370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產發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3873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文化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58419" marR="3937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毒防 中心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合計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1239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政府機關內部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181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252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185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4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622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各級學校學生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356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4769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298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213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60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955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918584" y="2284094"/>
            <a:ext cx="2519680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20311" y="3973067"/>
            <a:ext cx="2279904" cy="457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008246" y="3953382"/>
            <a:ext cx="2302510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635">
              <a:lnSpc>
                <a:spcPct val="110000"/>
              </a:lnSpc>
              <a:spcBef>
                <a:spcPts val="100"/>
              </a:spcBef>
            </a:pPr>
            <a:r>
              <a:rPr sz="12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2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2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無毒有我有我</a:t>
            </a:r>
            <a:r>
              <a:rPr sz="12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無</a:t>
            </a:r>
            <a:r>
              <a:rPr sz="12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毒反毒教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 親子營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96035" y="2290444"/>
            <a:ext cx="2519679" cy="15836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97508" y="3954779"/>
            <a:ext cx="2305812" cy="4312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85061" y="3933570"/>
            <a:ext cx="2331720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>
              <a:lnSpc>
                <a:spcPct val="1108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0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「南瀛獅子盃第六屆反毒書法 比賽｣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27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2187" y="903731"/>
            <a:ext cx="1143635" cy="407670"/>
          </a:xfrm>
          <a:custGeom>
            <a:avLst/>
            <a:gdLst/>
            <a:ahLst/>
            <a:cxnLst/>
            <a:rect l="l" t="t" r="r" b="b"/>
            <a:pathLst>
              <a:path w="1143635" h="407669">
                <a:moveTo>
                  <a:pt x="0" y="0"/>
                </a:moveTo>
                <a:lnTo>
                  <a:pt x="1143254" y="407161"/>
                </a:lnTo>
              </a:path>
            </a:pathLst>
          </a:custGeom>
          <a:ln w="6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39140" y="900683"/>
          <a:ext cx="6087110" cy="4324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6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0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08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08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08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95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08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211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marL="6292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單位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  <a:p>
                      <a:pPr marL="19685">
                        <a:lnSpc>
                          <a:spcPts val="1435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項目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206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29539" marR="43180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教育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29539" marR="4508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衛生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4381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警察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0810" marR="43180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民政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1445" marR="4254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社會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2080" marR="4381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兵役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2715" marR="4000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勞動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2715" marR="4000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觀傳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4620" marR="39370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產發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38735" indent="-7620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文化 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58419" marR="39370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毒防 中心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合計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1430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家長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74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74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補習班業者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一般民眾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356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945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335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42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1694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職場勞工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66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323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415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140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spc="55" dirty="0">
                          <a:latin typeface="Noto Sans CJK JP Regular"/>
                          <a:cs typeface="Noto Sans CJK JP Regular"/>
                        </a:rPr>
                        <a:t>違反毒</a:t>
                      </a:r>
                      <a:r>
                        <a:rPr sz="1200" spc="45" dirty="0">
                          <a:latin typeface="Noto Sans CJK JP Regular"/>
                          <a:cs typeface="Noto Sans CJK JP Regular"/>
                        </a:rPr>
                        <a:t>品</a:t>
                      </a:r>
                      <a:r>
                        <a:rPr sz="1200" spc="55" dirty="0">
                          <a:latin typeface="Noto Sans CJK JP Regular"/>
                          <a:cs typeface="Noto Sans CJK JP Regular"/>
                        </a:rPr>
                        <a:t>危害</a:t>
                      </a: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防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  <a:p>
                      <a:pPr marL="19685" marR="8255">
                        <a:lnSpc>
                          <a:spcPct val="110800"/>
                        </a:lnSpc>
                        <a:spcBef>
                          <a:spcPts val="10"/>
                        </a:spcBef>
                      </a:pPr>
                      <a:r>
                        <a:rPr sz="1200" spc="55" dirty="0">
                          <a:latin typeface="Noto Sans CJK JP Regular"/>
                          <a:cs typeface="Noto Sans CJK JP Regular"/>
                        </a:rPr>
                        <a:t>制條例</a:t>
                      </a:r>
                      <a:r>
                        <a:rPr sz="1200" spc="45" dirty="0">
                          <a:latin typeface="Noto Sans CJK JP Regular"/>
                          <a:cs typeface="Noto Sans CJK JP Regular"/>
                        </a:rPr>
                        <a:t>裁</a:t>
                      </a:r>
                      <a:r>
                        <a:rPr sz="1200" spc="55" dirty="0">
                          <a:latin typeface="Noto Sans CJK JP Regular"/>
                          <a:cs typeface="Noto Sans CJK JP Regular"/>
                        </a:rPr>
                        <a:t>罰講</a:t>
                      </a: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習 者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206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高關懷學生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高危險家庭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18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18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209">
                <a:tc>
                  <a:txBody>
                    <a:bodyPr/>
                    <a:lstStyle/>
                    <a:p>
                      <a:pPr marL="19685" marR="825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200" spc="55" dirty="0">
                          <a:latin typeface="Noto Sans CJK JP Regular"/>
                          <a:cs typeface="Noto Sans CJK JP Regular"/>
                        </a:rPr>
                        <a:t>毒防中</a:t>
                      </a:r>
                      <a:r>
                        <a:rPr sz="1200" spc="45" dirty="0">
                          <a:latin typeface="Noto Sans CJK JP Regular"/>
                          <a:cs typeface="Noto Sans CJK JP Regular"/>
                        </a:rPr>
                        <a:t>心</a:t>
                      </a:r>
                      <a:r>
                        <a:rPr sz="1200" spc="55" dirty="0">
                          <a:latin typeface="Noto Sans CJK JP Regular"/>
                          <a:cs typeface="Noto Sans CJK JP Regular"/>
                        </a:rPr>
                        <a:t>列管</a:t>
                      </a: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追 蹤個案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3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356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1430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356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1430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監所受刑人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32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八大行業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241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261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網咖電子遊樂場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74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117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82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273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旅館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39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39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09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marL="19685" marR="8255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spc="55" dirty="0">
                          <a:latin typeface="Noto Sans CJK JP Regular"/>
                          <a:cs typeface="Noto Sans CJK JP Regular"/>
                        </a:rPr>
                        <a:t>撞球間</a:t>
                      </a:r>
                      <a:r>
                        <a:rPr sz="1200" spc="45" dirty="0">
                          <a:latin typeface="Noto Sans CJK JP Regular"/>
                          <a:cs typeface="Noto Sans CJK JP Regular"/>
                        </a:rPr>
                        <a:t>等</a:t>
                      </a:r>
                      <a:r>
                        <a:rPr sz="1200" spc="55" dirty="0">
                          <a:latin typeface="Noto Sans CJK JP Regular"/>
                          <a:cs typeface="Noto Sans CJK JP Regular"/>
                        </a:rPr>
                        <a:t>休閒</a:t>
                      </a: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場 館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532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1239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532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1239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5425"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合計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1255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1109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213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0" algn="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1130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66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335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42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685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471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5338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28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350644" y="5446394"/>
            <a:ext cx="2519680" cy="158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60495" y="5446394"/>
            <a:ext cx="2519679" cy="15836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93976" y="7141464"/>
            <a:ext cx="3555491" cy="286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8120" y="7138796"/>
            <a:ext cx="5427980" cy="2593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252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52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臺北市政府與國際扶輪社合辦反毒路跑活動</a:t>
            </a:r>
            <a:endParaRPr sz="12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二</a:t>
            </a:r>
            <a:r>
              <a:rPr sz="1400" spc="-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提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供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用藥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高風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險群體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必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要介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入，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建構拒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諮詢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絡</a:t>
            </a:r>
            <a:endParaRPr sz="1400">
              <a:latin typeface="Noto Sans CJK JP Regular"/>
              <a:cs typeface="Noto Sans CJK JP Regular"/>
            </a:endParaRPr>
          </a:p>
          <a:p>
            <a:pPr marL="85725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（一）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育部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綿密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絡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等級及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制分析</a:t>
            </a:r>
            <a:endParaRPr sz="1400">
              <a:latin typeface="Noto Sans CJK JP Regular"/>
              <a:cs typeface="Noto Sans CJK JP Regular"/>
            </a:endParaRPr>
          </a:p>
          <a:p>
            <a:pPr marL="367665">
              <a:lnSpc>
                <a:spcPct val="100000"/>
              </a:lnSpc>
              <a:spcBef>
                <a:spcPts val="960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物濫用個案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1,022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人，較</a:t>
            </a:r>
            <a:r>
              <a:rPr sz="14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105</a:t>
            </a:r>
            <a:r>
              <a:rPr sz="1400" spc="1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年增加</a:t>
            </a:r>
            <a:r>
              <a:rPr sz="1400" spc="1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16</a:t>
            </a:r>
            <a:r>
              <a:rPr sz="1400" spc="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080">
              <a:lnSpc>
                <a:spcPct val="148500"/>
              </a:lnSpc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增加原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為本部</a:t>
            </a:r>
            <a:r>
              <a:rPr sz="1400" spc="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自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起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spc="2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18-24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歲涉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嫌疑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資料勾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勾稽後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學籍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校依規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原有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專與高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28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964183"/>
            <a:ext cx="3997960" cy="688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未知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悉個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案，逐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找出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（表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2）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Noto Sans CJK JP Regular"/>
                <a:cs typeface="Noto Sans CJK JP Regular"/>
              </a:rPr>
              <a:t>表</a:t>
            </a:r>
            <a:r>
              <a:rPr sz="1200" spc="20" dirty="0">
                <a:latin typeface="Noto Sans CJK JP Regular"/>
                <a:cs typeface="Noto Sans CJK JP Regular"/>
              </a:rPr>
              <a:t>2：102</a:t>
            </a:r>
            <a:r>
              <a:rPr sz="1200" dirty="0">
                <a:latin typeface="Noto Sans CJK JP Regular"/>
                <a:cs typeface="Noto Sans CJK JP Regular"/>
              </a:rPr>
              <a:t>年至</a:t>
            </a:r>
            <a:r>
              <a:rPr sz="1200" spc="25" dirty="0">
                <a:latin typeface="Noto Sans CJK JP Regular"/>
                <a:cs typeface="Noto Sans CJK JP Regular"/>
              </a:rPr>
              <a:t>106</a:t>
            </a:r>
            <a:r>
              <a:rPr sz="1200" dirty="0">
                <a:latin typeface="Noto Sans CJK JP Regular"/>
                <a:cs typeface="Noto Sans CJK JP Regular"/>
              </a:rPr>
              <a:t>年不同學制學生藥物濫用通報人數表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29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82344" y="1673605"/>
          <a:ext cx="5399405" cy="1647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9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7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97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2415">
                <a:tc>
                  <a:txBody>
                    <a:bodyPr/>
                    <a:lstStyle/>
                    <a:p>
                      <a:pPr marR="211454" algn="r">
                        <a:lnSpc>
                          <a:spcPct val="100000"/>
                        </a:lnSpc>
                        <a:spcBef>
                          <a:spcPts val="465"/>
                        </a:spcBef>
                        <a:tabLst>
                          <a:tab pos="304165" algn="l"/>
                        </a:tabLst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學	制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90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國小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90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國中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90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高中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90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大專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90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R="288290" algn="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合計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90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102</a:t>
                      </a:r>
                      <a:r>
                        <a:rPr sz="1200" spc="-6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年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905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85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641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85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1,257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85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113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85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015" algn="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2,021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85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103</a:t>
                      </a:r>
                      <a:r>
                        <a:rPr sz="1200" spc="-6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年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096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8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85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582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85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1,031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85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79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85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015" algn="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1,700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85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104</a:t>
                      </a:r>
                      <a:r>
                        <a:rPr sz="1200" spc="-6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年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334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7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334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600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334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1,029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334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113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334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0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1,749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334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105</a:t>
                      </a:r>
                      <a:r>
                        <a:rPr sz="1200" spc="-6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年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361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583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57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015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1,006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 marR="213360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106</a:t>
                      </a:r>
                      <a:r>
                        <a:rPr sz="1200" spc="-6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年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143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4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254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260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254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498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254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260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254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7015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1,022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254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68120" y="3360165"/>
            <a:ext cx="5427980" cy="1680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394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資料來源：教育部校安中心</a:t>
            </a:r>
            <a:endParaRPr sz="1200">
              <a:latin typeface="Noto Sans CJK JP Regular"/>
              <a:cs typeface="Noto Sans CJK JP Regular"/>
            </a:endParaRPr>
          </a:p>
          <a:p>
            <a:pPr marL="12700" marR="5080" indent="354965" algn="just">
              <a:lnSpc>
                <a:spcPct val="148900"/>
              </a:lnSpc>
              <a:spcBef>
                <a:spcPts val="1019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自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105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使用第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數持續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析可能是 近期毒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混合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性包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裝</a:t>
            </a:r>
            <a:r>
              <a:rPr sz="1400" spc="-2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經查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獲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以高階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 統計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（表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3）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Noto Sans CJK JP Regular"/>
                <a:cs typeface="Noto Sans CJK JP Regular"/>
              </a:rPr>
              <a:t>表</a:t>
            </a:r>
            <a:r>
              <a:rPr sz="1200" spc="20" dirty="0">
                <a:latin typeface="Noto Sans CJK JP Regular"/>
                <a:cs typeface="Noto Sans CJK JP Regular"/>
              </a:rPr>
              <a:t>3：102</a:t>
            </a:r>
            <a:r>
              <a:rPr sz="1200" dirty="0">
                <a:latin typeface="Noto Sans CJK JP Regular"/>
                <a:cs typeface="Noto Sans CJK JP Regular"/>
              </a:rPr>
              <a:t>年至</a:t>
            </a:r>
            <a:r>
              <a:rPr sz="1200" spc="25" dirty="0">
                <a:latin typeface="Noto Sans CJK JP Regular"/>
                <a:cs typeface="Noto Sans CJK JP Regular"/>
              </a:rPr>
              <a:t>106</a:t>
            </a:r>
            <a:r>
              <a:rPr sz="1200" dirty="0">
                <a:latin typeface="Noto Sans CJK JP Regular"/>
                <a:cs typeface="Noto Sans CJK JP Regular"/>
              </a:rPr>
              <a:t>年學生藥物濫用類別分級統計表</a:t>
            </a:r>
            <a:endParaRPr sz="1200">
              <a:latin typeface="Noto Sans CJK JP Regular"/>
              <a:cs typeface="Noto Sans CJK JP Regular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35100" y="5067934"/>
          <a:ext cx="5494020" cy="1647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5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4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4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27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46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241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60"/>
                        </a:spcBef>
                        <a:tabLst>
                          <a:tab pos="306070" algn="l"/>
                        </a:tabLst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區	分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一級毒品</a:t>
                      </a:r>
                      <a:r>
                        <a:rPr sz="1200" spc="-10" dirty="0"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spc="-20" dirty="0">
                          <a:latin typeface="Noto Sans CJK JP Regular"/>
                          <a:cs typeface="Noto Sans CJK JP Regular"/>
                        </a:rPr>
                        <a:t>a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二級毒品</a:t>
                      </a:r>
                      <a:r>
                        <a:rPr sz="1200" spc="-15" dirty="0"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spc="15" dirty="0">
                          <a:latin typeface="Noto Sans CJK JP Regular"/>
                          <a:cs typeface="Noto Sans CJK JP Regular"/>
                        </a:rPr>
                        <a:t>b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三級毒品</a:t>
                      </a:r>
                      <a:r>
                        <a:rPr sz="1200" spc="-10" dirty="0"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spc="-15" dirty="0">
                          <a:latin typeface="Noto Sans CJK JP Regular"/>
                          <a:cs typeface="Noto Sans CJK JP Regular"/>
                        </a:rPr>
                        <a:t>c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四級毒品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其他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合計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102</a:t>
                      </a: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年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201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1,819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2,021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103</a:t>
                      </a: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年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241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1,453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1,700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104</a:t>
                      </a: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年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263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1,485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1,749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105</a:t>
                      </a: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年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323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676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4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1,006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106</a:t>
                      </a: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 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年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5016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4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381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414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381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594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381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381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25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381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1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1,022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381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068120" y="6693788"/>
            <a:ext cx="5464175" cy="303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571240">
              <a:lnSpc>
                <a:spcPct val="127499"/>
              </a:lnSpc>
              <a:spcBef>
                <a:spcPts val="100"/>
              </a:spcBef>
            </a:pPr>
            <a:r>
              <a:rPr sz="1200" dirty="0">
                <a:latin typeface="Noto Sans CJK JP Regular"/>
                <a:cs typeface="Noto Sans CJK JP Regular"/>
              </a:rPr>
              <a:t>資料來源：教育部校安中心 註</a:t>
            </a:r>
            <a:r>
              <a:rPr sz="1200" spc="-5" dirty="0">
                <a:latin typeface="Noto Sans CJK JP Regular"/>
                <a:cs typeface="Noto Sans CJK JP Regular"/>
              </a:rPr>
              <a:t>：</a:t>
            </a:r>
            <a:r>
              <a:rPr sz="1200" spc="-20" dirty="0">
                <a:latin typeface="Noto Sans CJK JP Regular"/>
                <a:cs typeface="Noto Sans CJK JP Regular"/>
              </a:rPr>
              <a:t>a</a:t>
            </a:r>
            <a:r>
              <a:rPr sz="1200" dirty="0">
                <a:latin typeface="Noto Sans CJK JP Regular"/>
                <a:cs typeface="Noto Sans CJK JP Regular"/>
              </a:rPr>
              <a:t>：包含海洛因、嗎啡等毒品；</a:t>
            </a:r>
            <a:r>
              <a:rPr sz="1200" spc="10" dirty="0">
                <a:latin typeface="Noto Sans CJK JP Regular"/>
                <a:cs typeface="Noto Sans CJK JP Regular"/>
              </a:rPr>
              <a:t>b</a:t>
            </a:r>
            <a:r>
              <a:rPr sz="1200" dirty="0">
                <a:latin typeface="Noto Sans CJK JP Regular"/>
                <a:cs typeface="Noto Sans CJK JP Regular"/>
              </a:rPr>
              <a:t>：包含安非他命、搖頭丸、大麻等毒品</a:t>
            </a:r>
            <a:r>
              <a:rPr sz="1200" spc="5" dirty="0">
                <a:latin typeface="Noto Sans CJK JP Regular"/>
                <a:cs typeface="Noto Sans CJK JP Regular"/>
              </a:rPr>
              <a:t>；</a:t>
            </a:r>
            <a:r>
              <a:rPr sz="1200" spc="-15" dirty="0">
                <a:latin typeface="Noto Sans CJK JP Regular"/>
                <a:cs typeface="Noto Sans CJK JP Regular"/>
              </a:rPr>
              <a:t>c</a:t>
            </a:r>
            <a:r>
              <a:rPr sz="1200" dirty="0">
                <a:latin typeface="Noto Sans CJK JP Regular"/>
                <a:cs typeface="Noto Sans CJK JP Regular"/>
              </a:rPr>
              <a:t>：</a:t>
            </a:r>
            <a:endParaRPr sz="1200">
              <a:latin typeface="Noto Sans CJK JP Regular"/>
              <a:cs typeface="Noto Sans CJK JP Regular"/>
            </a:endParaRPr>
          </a:p>
          <a:p>
            <a:pPr marL="316865">
              <a:lnSpc>
                <a:spcPct val="100000"/>
              </a:lnSpc>
              <a:spcBef>
                <a:spcPts val="155"/>
              </a:spcBef>
            </a:pPr>
            <a:r>
              <a:rPr sz="1200" dirty="0">
                <a:latin typeface="Noto Sans CJK JP Regular"/>
                <a:cs typeface="Noto Sans CJK JP Regular"/>
              </a:rPr>
              <a:t>包含愷他命、</a:t>
            </a:r>
            <a:r>
              <a:rPr sz="1200" spc="55" dirty="0">
                <a:latin typeface="Noto Sans CJK JP Regular"/>
                <a:cs typeface="Noto Sans CJK JP Regular"/>
              </a:rPr>
              <a:t>FM2</a:t>
            </a:r>
            <a:r>
              <a:rPr sz="1200" dirty="0">
                <a:latin typeface="Noto Sans CJK JP Regular"/>
                <a:cs typeface="Noto Sans CJK JP Regular"/>
              </a:rPr>
              <a:t>、一粒眠等毒品。</a:t>
            </a:r>
            <a:endParaRPr sz="12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籍勾稽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41275" indent="354965" algn="just">
              <a:lnSpc>
                <a:spcPct val="1490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為找出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用黑數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措施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部自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年起，與 警政署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月進行</a:t>
            </a:r>
            <a:r>
              <a:rPr sz="14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18-24</a:t>
            </a:r>
            <a:r>
              <a:rPr sz="1400" spc="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涉毒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嫌疑人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籍資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料勾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稽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年警 方提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6,226</a:t>
            </a:r>
            <a:r>
              <a:rPr sz="14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籍者計</a:t>
            </a:r>
            <a:r>
              <a:rPr sz="1400" spc="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736</a:t>
            </a:r>
            <a:r>
              <a:rPr sz="14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占查驗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41910">
              <a:lnSpc>
                <a:spcPts val="2510"/>
              </a:lnSpc>
              <a:spcBef>
                <a:spcPts val="209"/>
              </a:spcBef>
            </a:pPr>
            <a:r>
              <a:rPr sz="1400" spc="-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4.54％（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高中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381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355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4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稽出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 進行校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案輔導。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篩檢</a:t>
            </a:r>
            <a:endParaRPr sz="1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73065" cy="82810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165" indent="354965" algn="just">
              <a:lnSpc>
                <a:spcPct val="148800"/>
              </a:lnSpc>
              <a:spcBef>
                <a:spcPts val="95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年度各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據「各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學校特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人員尿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篩檢及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 要點」</a:t>
            </a:r>
            <a:r>
              <a:rPr sz="1400" spc="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規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名冊計</a:t>
            </a:r>
            <a:r>
              <a:rPr sz="1400" spc="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1,058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篩檢 共計</a:t>
            </a:r>
            <a:r>
              <a:rPr sz="1400" spc="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2,316</a:t>
            </a:r>
            <a:r>
              <a:rPr sz="1400" spc="1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出陽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115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陽性率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0.9%，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檢出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之個案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三級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流程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通報、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</a:t>
            </a:r>
            <a:endParaRPr sz="1400">
              <a:latin typeface="Noto Sans CJK JP Regular"/>
              <a:cs typeface="Noto Sans CJK JP Regular"/>
            </a:endParaRPr>
          </a:p>
          <a:p>
            <a:pPr marL="12700" indent="354965">
              <a:lnSpc>
                <a:spcPct val="100000"/>
              </a:lnSpc>
              <a:spcBef>
                <a:spcPts val="82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為降低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年之可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自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起，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市高級中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0165" algn="just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等以下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機關已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步建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點巡邏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自行清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 外聯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邏線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以及巡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箱設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置等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常聚集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 風險場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密度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，減少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觸毒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品之可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；截至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1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2,493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所學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5,373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熱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占高級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下學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校總數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74.5%，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107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底前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，依需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再持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大完成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邏網之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置。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20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（5）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位查緝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頭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布「教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165" algn="just">
              <a:lnSpc>
                <a:spcPct val="148600"/>
              </a:lnSpc>
              <a:spcBef>
                <a:spcPts val="10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協助檢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緝毒溯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通報作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spc="-6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修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訂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點在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賦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 校及校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極通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報責</a:t>
            </a:r>
            <a:r>
              <a:rPr sz="1400" spc="-3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任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調情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資通報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全保</a:t>
            </a:r>
            <a:r>
              <a:rPr sz="1400" spc="-2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護</a:t>
            </a:r>
            <a:r>
              <a:rPr sz="1400" spc="-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；106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年學校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報情資計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148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件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153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破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90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件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94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（61.4%），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進而查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販賣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毒品犯罪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56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件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63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6985" indent="-445134">
              <a:lnSpc>
                <a:spcPct val="148600"/>
              </a:lnSpc>
              <a:spcBef>
                <a:spcPts val="5"/>
              </a:spcBef>
            </a:pP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（6）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案件之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 夜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店</a:t>
            </a: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KTV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納入校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聯合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青春專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重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並加強</a:t>
            </a:r>
            <a:endParaRPr sz="1400">
              <a:latin typeface="Noto Sans CJK JP Regular"/>
              <a:cs typeface="Noto Sans CJK JP Regular"/>
            </a:endParaRPr>
          </a:p>
          <a:p>
            <a:pPr marL="457200" algn="just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查緝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18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在外遊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追蹤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algn="just">
              <a:lnSpc>
                <a:spcPct val="100000"/>
              </a:lnSpc>
              <a:spcBef>
                <a:spcPts val="820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9,485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動員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4,228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導違規</a:t>
            </a:r>
            <a:endParaRPr sz="1400">
              <a:latin typeface="Noto Sans CJK JP Regular"/>
              <a:cs typeface="Noto Sans CJK JP Regular"/>
            </a:endParaRPr>
          </a:p>
          <a:p>
            <a:pPr marL="457200" algn="just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少年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1,446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涉藥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種營業場</a:t>
            </a:r>
            <a:endParaRPr sz="1400">
              <a:latin typeface="Noto Sans CJK JP Regular"/>
              <a:cs typeface="Noto Sans CJK JP Regular"/>
            </a:endParaRPr>
          </a:p>
          <a:p>
            <a:pPr marL="457200" algn="just">
              <a:lnSpc>
                <a:spcPct val="100000"/>
              </a:lnSpc>
              <a:spcBef>
                <a:spcPts val="825"/>
              </a:spcBef>
            </a:pP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非許可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遊樂場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夜在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遊蕩學生計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3,302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>
              <a:lnSpc>
                <a:spcPts val="2500"/>
              </a:lnSpc>
              <a:spcBef>
                <a:spcPts val="219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絡服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畫，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探 索教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外冒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險、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職業試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探、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（含家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商</a:t>
            </a:r>
            <a:r>
              <a:rPr sz="1400" spc="-81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醫療戒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165">
              <a:lnSpc>
                <a:spcPts val="25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個案會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訪服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等類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別</a:t>
            </a:r>
            <a:r>
              <a:rPr sz="1400" spc="-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高關懷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519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53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54）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30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3151606"/>
            <a:ext cx="5469890" cy="651319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（二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法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務部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、校）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容人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尿液篩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21</a:t>
            </a:r>
            <a:r>
              <a:rPr sz="1400" spc="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1,748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45720">
              <a:lnSpc>
                <a:spcPts val="2510"/>
              </a:lnSpc>
              <a:spcBef>
                <a:spcPts val="2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戒人採驗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3,724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4,710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調查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局依</a:t>
            </a:r>
            <a:r>
              <a:rPr sz="1400" spc="-6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spc="-6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規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對象包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括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毒品專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庫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保管人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、毒品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驗人員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外勤單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46355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與查緝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122</a:t>
            </a:r>
            <a:r>
              <a:rPr sz="1400" spc="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，抽籤受 檢人數計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13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10.66%，受檢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檢驗結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均呈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陰性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反應。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（三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防部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45720" indent="-178435">
              <a:lnSpc>
                <a:spcPct val="148600"/>
              </a:lnSpc>
              <a:spcBef>
                <a:spcPts val="1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心輔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作成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效</a:t>
            </a:r>
            <a:r>
              <a:rPr sz="1400" spc="25" dirty="0">
                <a:solidFill>
                  <a:srgbClr val="4471C4"/>
                </a:solidFill>
                <a:latin typeface="Droid Sans Fallback"/>
                <a:cs typeface="Droid Sans Fallback"/>
              </a:rPr>
              <a:t>：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「涉毒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為問題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1,829</a:t>
            </a:r>
            <a:r>
              <a:rPr sz="1400" spc="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 次。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保防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作成效</a:t>
            </a:r>
            <a:endParaRPr sz="1400">
              <a:latin typeface="Noto Sans CJK JP Regular"/>
              <a:cs typeface="Noto Sans CJK JP Regular"/>
            </a:endParaRPr>
          </a:p>
          <a:p>
            <a:pPr marL="367665">
              <a:lnSpc>
                <a:spcPct val="100000"/>
              </a:lnSpc>
              <a:spcBef>
                <a:spcPts val="815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專案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區會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力掌蒐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兵疑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涉毒預警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48260">
              <a:lnSpc>
                <a:spcPts val="2510"/>
              </a:lnSpc>
              <a:spcBef>
                <a:spcPts val="204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情資，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計蒐獲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247</a:t>
            </a:r>
            <a:r>
              <a:rPr sz="1400" spc="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保防工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執行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」機制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協請 各情治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握通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報國軍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兵涉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法約詢計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898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關分析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如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</a:t>
            </a:r>
            <a:r>
              <a:rPr sz="1400" dirty="0">
                <a:solidFill>
                  <a:srgbClr val="585858"/>
                </a:solidFill>
                <a:latin typeface="Droid Sans Fallback"/>
                <a:cs typeface="Droid Sans Fallback"/>
              </a:rPr>
              <a:t>：</a:t>
            </a:r>
            <a:endParaRPr sz="1400">
              <a:latin typeface="Droid Sans Fallback"/>
              <a:cs typeface="Droid Sans Fallback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400" spc="-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責由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部門審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安全調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役前具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毒前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6990">
              <a:lnSpc>
                <a:spcPts val="2510"/>
              </a:lnSpc>
              <a:spcBef>
                <a:spcPts val="2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科人員計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348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均提請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重點輔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強尿液篩 檢及生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輔考。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-2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淨無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虞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判違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條例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之確定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2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每月實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統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內累計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236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指導各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腦建儲作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03655" y="1001394"/>
            <a:ext cx="2519680" cy="1583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26204" y="1001394"/>
            <a:ext cx="2519679" cy="15835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31920" y="2651759"/>
            <a:ext cx="2407920" cy="2849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06722" y="2680461"/>
            <a:ext cx="2260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54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花</a:t>
            </a:r>
            <a:r>
              <a:rPr sz="1200" dirty="0">
                <a:latin typeface="Noto Sans CJK JP Regular"/>
                <a:cs typeface="Noto Sans CJK JP Regular"/>
              </a:rPr>
              <a:t>蓮縣諮詢服務團玉石課程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53311" y="2651759"/>
            <a:ext cx="2371343" cy="220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407922" y="2680461"/>
            <a:ext cx="2259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53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花</a:t>
            </a:r>
            <a:r>
              <a:rPr sz="1200" dirty="0">
                <a:latin typeface="Noto Sans CJK JP Regular"/>
                <a:cs typeface="Noto Sans CJK JP Regular"/>
              </a:rPr>
              <a:t>蓮縣諮詢服務團木雕課程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31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513070" cy="404495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4572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業，以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查管控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>
              <a:lnSpc>
                <a:spcPct val="148600"/>
              </a:lnSpc>
            </a:pPr>
            <a:r>
              <a:rPr sz="1400" spc="-1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依</a:t>
            </a:r>
            <a:r>
              <a:rPr sz="1400" spc="-5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「從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調查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及其執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 等相關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規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類入營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核機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招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88900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志願役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士兵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招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募</a:t>
            </a:r>
            <a:r>
              <a:rPr sz="1400" spc="-5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「工</a:t>
            </a:r>
            <a:r>
              <a:rPr sz="1400" spc="-3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勞務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spc="-3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入營</a:t>
            </a:r>
            <a:r>
              <a:rPr sz="1400" spc="-3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3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「招</a:t>
            </a:r>
            <a:r>
              <a:rPr sz="1400" spc="-3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雇</a:t>
            </a:r>
            <a:r>
              <a:rPr sz="1400" spc="-3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 等對象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調查作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，計執行</a:t>
            </a:r>
            <a:r>
              <a:rPr sz="1400" spc="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70,978</a:t>
            </a:r>
            <a:r>
              <a:rPr sz="1400" spc="2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過篩具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前科紀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4,800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影響單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純淨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四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軍退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除役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官兵輔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委員會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46990" indent="354965" algn="just">
              <a:lnSpc>
                <a:spcPct val="1489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本會所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皆為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105-107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衛生福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癮戒治機 構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項目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</a:t>
            </a:r>
            <a:r>
              <a:rPr sz="14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4)，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施用毒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評估、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院、 心理諮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商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後續追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癮治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效介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高風險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 構拒毒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詢網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34925">
              <a:lnSpc>
                <a:spcPct val="100000"/>
              </a:lnSpc>
              <a:spcBef>
                <a:spcPts val="162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4：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榮民醫療體系介入戒除藥、酒癮體系表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32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29004" y="4932298"/>
          <a:ext cx="5507355" cy="4783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0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9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2415">
                <a:tc rowSpan="2">
                  <a:txBody>
                    <a:bodyPr/>
                    <a:lstStyle/>
                    <a:p>
                      <a:pPr marL="415925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指定類別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828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14655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醫療院所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828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服務項目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28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288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藥癮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30226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酒癮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15">
                <a:tc rowSpan="2"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藥癮戒治核心醫院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8097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臺北榮總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0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097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臺中榮總嘉義分院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門診、住院、替代治療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415">
                <a:tc row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63525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藥癮戒治醫院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臺中榮總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門診、住院、替代治療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高雄榮總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門診、替代治療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臺北榮總桃園分院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替代治療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無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5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臺北榮總新竹分院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1430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0325">
                        <a:lnSpc>
                          <a:spcPts val="160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</a:t>
                      </a:r>
                      <a:r>
                        <a:rPr sz="1200" spc="-204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診、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住</a:t>
                      </a:r>
                      <a:r>
                        <a:rPr sz="1200" spc="-204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院、</a:t>
                      </a: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丁基原啡因 替代治療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317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1430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臺北榮總員山分院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臺北榮總蘇澳分院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699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699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699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臺中榮總埔里分院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門診、替代治療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無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臺中榮總灣橋分院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門診、住院、替代治療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0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高雄榮總臺南分院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門診、替代治療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高雄榮總屏東分院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241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263525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藥癮戒治診所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44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臺北榮總玉里分院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59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5719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6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臺北榮總玉里分院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699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699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門診、住院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4699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24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臺北榮總臺東分院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門診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solidFill>
                            <a:srgbClr val="585858"/>
                          </a:solidFill>
                          <a:latin typeface="Noto Sans CJK JP Regular"/>
                          <a:cs typeface="Noto Sans CJK JP Regular"/>
                        </a:rPr>
                        <a:t>無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8615" cy="428561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四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經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濟部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715" indent="354965">
              <a:lnSpc>
                <a:spcPct val="148600"/>
              </a:lnSpc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為配合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制政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據行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政院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液採驗 辦法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規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訂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經濟部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屬機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尿液採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作業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080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要點</a:t>
            </a:r>
            <a:r>
              <a:rPr sz="1400" spc="-7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行篩檢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年所屬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從事公 共安全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8,248</a:t>
            </a:r>
            <a:r>
              <a:rPr sz="1400" spc="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採驗人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計有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11,352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含承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商僱用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spc="-8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</a:t>
            </a:r>
            <a:r>
              <a:rPr sz="1400" spc="-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公司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人呈現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性反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8890">
              <a:lnSpc>
                <a:spcPct val="148600"/>
              </a:lnSpc>
              <a:spcBef>
                <a:spcPts val="10"/>
              </a:spcBef>
            </a:pP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應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解釋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受檢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員期間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冒藥或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燒 等藥物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都有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可能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呈陽性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應，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該名員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25</a:t>
            </a:r>
            <a:r>
              <a:rPr sz="1400" spc="1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日及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29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因急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桃線炎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急性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上呼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吸道感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就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判應為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療藥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080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物所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致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該員狀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況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；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司初檢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陽性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者為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19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 </a:t>
            </a:r>
            <a:r>
              <a:rPr sz="1400" spc="-3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均為承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商僱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用人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禁止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廠，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採驗結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均為 陰性（表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5）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</a:pPr>
            <a:r>
              <a:rPr sz="1200" dirty="0">
                <a:latin typeface="Noto Sans CJK JP Regular"/>
                <a:cs typeface="Noto Sans CJK JP Regular"/>
              </a:rPr>
              <a:t>表</a:t>
            </a:r>
            <a:r>
              <a:rPr sz="1200" spc="25" dirty="0">
                <a:latin typeface="Noto Sans CJK JP Regular"/>
                <a:cs typeface="Noto Sans CJK JP Regular"/>
              </a:rPr>
              <a:t> </a:t>
            </a:r>
            <a:r>
              <a:rPr sz="1200" spc="10" dirty="0">
                <a:latin typeface="Noto Sans CJK JP Regular"/>
                <a:cs typeface="Noto Sans CJK JP Regular"/>
              </a:rPr>
              <a:t>5：</a:t>
            </a:r>
            <a:r>
              <a:rPr sz="1200" dirty="0">
                <a:latin typeface="Noto Sans CJK JP Regular"/>
                <a:cs typeface="Noto Sans CJK JP Regular"/>
              </a:rPr>
              <a:t>經濟部所屬機關特定人員尿篩檢驗結果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33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99692" y="5166994"/>
          <a:ext cx="5166360" cy="1844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0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4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4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2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984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區分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54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150495" marR="66040" indent="-76200">
                        <a:lnSpc>
                          <a:spcPct val="111700"/>
                        </a:lnSpc>
                        <a:spcBef>
                          <a:spcPts val="72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經濟部所屬各 機關、機構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9144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臺電公司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54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中油公司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254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tc>
                  <a:txBody>
                    <a:bodyPr/>
                    <a:lstStyle/>
                    <a:p>
                      <a:pPr marL="77470" marR="64135" algn="just">
                        <a:lnSpc>
                          <a:spcPts val="1600"/>
                        </a:lnSpc>
                        <a:spcBef>
                          <a:spcPts val="1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業務涉及前三 款之承包廠商 或僱用人員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90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  <a:solidFill>
                      <a:srgbClr val="CEE4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050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特定人員數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318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10" dirty="0">
                          <a:latin typeface="Noto Sans CJK JP Regular"/>
                          <a:cs typeface="Noto Sans CJK JP Regular"/>
                        </a:rPr>
                        <a:t>3,000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806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-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206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採驗人數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283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10" dirty="0">
                          <a:latin typeface="Noto Sans CJK JP Regular"/>
                          <a:cs typeface="Noto Sans CJK JP Regular"/>
                        </a:rPr>
                        <a:t>1,805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165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10" dirty="0">
                          <a:latin typeface="Noto Sans CJK JP Regular"/>
                          <a:cs typeface="Noto Sans CJK JP Regular"/>
                        </a:rPr>
                        <a:t>9,099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41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檢驗結果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1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0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19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0"/>
                        </a:spcBef>
                        <a:tabLst>
                          <a:tab pos="527050" algn="l"/>
                        </a:tabLst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說	明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1430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5397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200" spc="20" dirty="0">
                          <a:latin typeface="Noto Sans CJK JP Regular"/>
                          <a:cs typeface="Noto Sans CJK JP Regular"/>
                        </a:rPr>
                        <a:t>陽性人</a:t>
                      </a:r>
                      <a:r>
                        <a:rPr sz="1200" spc="25" dirty="0">
                          <a:latin typeface="Noto Sans CJK JP Regular"/>
                          <a:cs typeface="Noto Sans CJK JP Regular"/>
                        </a:rPr>
                        <a:t>員</a:t>
                      </a:r>
                      <a:r>
                        <a:rPr sz="1200" spc="20" dirty="0">
                          <a:latin typeface="Noto Sans CJK JP Regular"/>
                          <a:cs typeface="Noto Sans CJK JP Regular"/>
                        </a:rPr>
                        <a:t>為服 </a:t>
                      </a: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用感冒藥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3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-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1430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-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114300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7048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Noto Sans CJK JP Regular"/>
                          <a:cs typeface="Noto Sans CJK JP Regular"/>
                        </a:rPr>
                        <a:t>陽性人員已禁 止入廠</a:t>
                      </a:r>
                      <a:endParaRPr sz="1200">
                        <a:latin typeface="Noto Sans CJK JP Regular"/>
                        <a:cs typeface="Noto Sans CJK JP Regular"/>
                      </a:endParaRPr>
                    </a:p>
                  </a:txBody>
                  <a:tcPr marL="0" marR="0" marT="635" marB="0">
                    <a:lnL w="3175">
                      <a:solidFill>
                        <a:srgbClr val="009999"/>
                      </a:solidFill>
                      <a:prstDash val="solid"/>
                    </a:lnL>
                    <a:lnR w="3175">
                      <a:solidFill>
                        <a:srgbClr val="009999"/>
                      </a:solidFill>
                      <a:prstDash val="solid"/>
                    </a:lnR>
                    <a:lnT w="3175">
                      <a:solidFill>
                        <a:srgbClr val="009999"/>
                      </a:solidFill>
                      <a:prstDash val="solid"/>
                    </a:lnT>
                    <a:lnB w="3175">
                      <a:solidFill>
                        <a:srgbClr val="0099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068120" y="7107401"/>
            <a:ext cx="5426075" cy="224980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五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交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通部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080" indent="354965" algn="just">
              <a:lnSpc>
                <a:spcPct val="1488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本部為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反毒政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優先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 供反毒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關資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並依據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政院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辦法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訂 </a:t>
            </a:r>
            <a:r>
              <a:rPr sz="1400" spc="-6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「陸運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液採驗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spc="-101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航空人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作業要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spc="-101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督導所屬落實辦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特定人員實施不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期尿液檢驗，定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陳報特定人員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尿液採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執行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情形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，俾維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交通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安全。</a:t>
            </a:r>
            <a:endParaRPr sz="1400">
              <a:latin typeface="Noto Sans CJK JP Regular"/>
              <a:cs typeface="Noto Sans CJK JP Regular"/>
            </a:endParaRPr>
          </a:p>
          <a:p>
            <a:pPr marL="367665">
              <a:lnSpc>
                <a:spcPct val="100000"/>
              </a:lnSpc>
              <a:spcBef>
                <a:spcPts val="815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業特定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測成效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下：</a:t>
            </a:r>
            <a:endParaRPr sz="1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60495" y="7842250"/>
            <a:ext cx="2519679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79747" y="9535667"/>
            <a:ext cx="2346960" cy="2514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8120" y="860906"/>
            <a:ext cx="5428615" cy="8882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6350" indent="-178435">
              <a:lnSpc>
                <a:spcPct val="148700"/>
              </a:lnSpc>
              <a:spcBef>
                <a:spcPts val="10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局採驗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2,276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初篩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(0.1%)，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後確定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陰 性。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6350" indent="-178435">
              <a:lnSpc>
                <a:spcPts val="2510"/>
              </a:lnSpc>
              <a:spcBef>
                <a:spcPts val="204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農業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委員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會林務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阿里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山森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林鐵路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240</a:t>
            </a:r>
            <a:r>
              <a:rPr sz="14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次，檢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結果 全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速鐵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路公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司抽檢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108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檢驗結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合格。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路管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採驗人數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294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檢驗結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5.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管人數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11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人數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果全部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空局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領有民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證照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液檢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合計</a:t>
            </a:r>
            <a:r>
              <a:rPr sz="1400" spc="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1,052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>
              <a:lnSpc>
                <a:spcPts val="2510"/>
              </a:lnSpc>
              <a:spcBef>
                <a:spcPts val="2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可待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確認檢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陽性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(0.28%)，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驗陽性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 醫療評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無濫用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份有限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司採驗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662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驗結果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部合格。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六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內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spc="1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警</a:t>
            </a:r>
            <a:r>
              <a:rPr sz="1400" spc="-15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署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6350" indent="354965" algn="just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位協調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繫機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由聯合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視及多 元預防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spc="-7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預防學生違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法犯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罪，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並請教育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8255">
              <a:lnSpc>
                <a:spcPct val="148600"/>
              </a:lnSpc>
              <a:spcBef>
                <a:spcPts val="1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部鼓勵各級學校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現學生疑似有施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毒品等行為者，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強輔導並通報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警方據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查上源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頭，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絕校園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1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役</a:t>
            </a:r>
            <a:r>
              <a:rPr sz="1400" spc="-15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2D74B5"/>
                </a:solidFill>
                <a:latin typeface="Noto Sans CJK JP Regular"/>
                <a:cs typeface="Noto Sans CJK JP Regular"/>
              </a:rPr>
              <a:t>署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715" indent="354965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替代役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男入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營人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8,392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，安排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濫用防制 宣導課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程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級預防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目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面實施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液篩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予以造 冊列管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</a:t>
            </a:r>
            <a:r>
              <a:rPr sz="1400" spc="3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癮戒治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2609215" algn="just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醫院諮商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商方 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，提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心理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復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藥癮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 助，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諮商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113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案次，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2639695">
              <a:lnSpc>
                <a:spcPts val="2500"/>
              </a:lnSpc>
              <a:spcBef>
                <a:spcPts val="229"/>
              </a:spcBef>
            </a:pP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請各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替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代役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勤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位針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 用列管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男每</a:t>
            </a:r>
            <a:r>
              <a:rPr sz="1400" spc="1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</a:t>
            </a:r>
            <a:r>
              <a:rPr sz="1400" spc="1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endParaRPr sz="1400">
              <a:latin typeface="Noto Sans CJK JP Regular"/>
              <a:cs typeface="Noto Sans CJK JP Regular"/>
            </a:endParaRPr>
          </a:p>
          <a:p>
            <a:pPr marL="3220720">
              <a:lnSpc>
                <a:spcPts val="925"/>
              </a:lnSpc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55</a:t>
            </a:r>
            <a:r>
              <a:rPr sz="12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替代役男入營尿液篩檢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34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8615" cy="818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7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期尿液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嚇阻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役男用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，若連續</a:t>
            </a:r>
            <a:r>
              <a:rPr sz="1400" spc="2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2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次檢驗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均呈陰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反應 且諮商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函報內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予以解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列管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55）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（七）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衛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生福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利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社會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家庭署</a:t>
            </a:r>
            <a:endParaRPr sz="1400">
              <a:latin typeface="Noto Sans CJK JP Regular"/>
              <a:cs typeface="Noto Sans CJK JP Regular"/>
            </a:endParaRPr>
          </a:p>
          <a:p>
            <a:pPr marL="367665">
              <a:lnSpc>
                <a:spcPct val="100000"/>
              </a:lnSpc>
              <a:spcBef>
                <a:spcPts val="790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</a:t>
            </a:r>
            <a:r>
              <a:rPr sz="14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童及少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母、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監護人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照顧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者有違反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條例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童及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年福利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權益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保障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法第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54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080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查訪機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適當照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之虞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通報直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轄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市、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主管機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 開案服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960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保護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服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務司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715" indent="354965">
              <a:lnSpc>
                <a:spcPts val="2500"/>
              </a:lnSpc>
              <a:spcBef>
                <a:spcPts val="190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補助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體辦</a:t>
            </a:r>
            <a:r>
              <a:rPr sz="1400" spc="-3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童及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社區拒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spc="-8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』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43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項計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畫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好奇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誤用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非在學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童及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受理通報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445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名，辦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追蹤輔導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418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比例達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93%。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八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桃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園市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</a:t>
            </a:r>
            <a:endParaRPr sz="1400">
              <a:latin typeface="Noto Sans CJK JP Regular"/>
              <a:cs typeface="Noto Sans CJK JP Regular"/>
            </a:endParaRPr>
          </a:p>
          <a:p>
            <a:pPr marL="367665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離誘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惑挑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戰自我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探索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6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Droid Sans Fallback"/>
                <a:cs typeface="Droid Sans Fallback"/>
              </a:rPr>
              <a:t>：</a:t>
            </a:r>
            <a:endParaRPr sz="1400">
              <a:latin typeface="Droid Sans Fallback"/>
              <a:cs typeface="Droid Sans Fallback"/>
            </a:endParaRPr>
          </a:p>
          <a:p>
            <a:pPr marL="190500" marR="6350" indent="-178435">
              <a:lnSpc>
                <a:spcPts val="2500"/>
              </a:lnSpc>
              <a:spcBef>
                <a:spcPts val="219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攀登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紀奇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峰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使藥物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離週遭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良誘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惑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會與 春暉志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攀登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大霸尖</a:t>
            </a:r>
            <a:r>
              <a:rPr sz="1400" spc="-1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山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萊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山、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雪山等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山活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迎向遠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60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品侵浸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光明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人生未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6350" indent="-178435">
              <a:lnSpc>
                <a:spcPct val="148600"/>
              </a:lnSpc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2.FUN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夏巔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戰士計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引導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正當 休閒娛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樂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在的誘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惑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題解決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正確學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觀與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7620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人生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孩子一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勇於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接受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挑戰的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新認識自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己的機會、一個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感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受生命價值及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感受不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的經驗。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2690495" indent="-178435" algn="just">
              <a:lnSpc>
                <a:spcPct val="148700"/>
              </a:lnSpc>
              <a:spcBef>
                <a:spcPts val="10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.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自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環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島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 由冒險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創造一</a:t>
            </a:r>
            <a:r>
              <a:rPr sz="1400" spc="-5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重 新燃起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火花</a:t>
            </a:r>
            <a:r>
              <a:rPr sz="1400" spc="-8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6428" y="9025025"/>
            <a:ext cx="2566035" cy="659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500"/>
              </a:lnSpc>
              <a:spcBef>
                <a:spcPts val="100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由此項有意義的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動，協助高關 懷學生克服自我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身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心障礙，戰勝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09059" y="7694929"/>
            <a:ext cx="2457450" cy="1517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51732" y="9293352"/>
            <a:ext cx="2631948" cy="4358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939666" y="9274250"/>
            <a:ext cx="256476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5435">
              <a:lnSpc>
                <a:spcPct val="11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56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桃園市長為高關懷學生自行車環 島打氣鼓勵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35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964183"/>
            <a:ext cx="5427980" cy="813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外在的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誘惑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進而降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偏差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spc="-3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找回自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我</a:t>
            </a:r>
            <a:r>
              <a:rPr sz="1400" spc="-3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定自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我</a:t>
            </a:r>
            <a:r>
              <a:rPr sz="1400" spc="-10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 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56）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九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雄市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政府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教育局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 algn="just">
              <a:lnSpc>
                <a:spcPct val="148900"/>
              </a:lnSpc>
              <a:spcBef>
                <a:spcPts val="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導工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難個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 業諮商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志工關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索教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商、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家庭扶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 醫療支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略，建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網絡。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6350" indent="-178435">
              <a:lnSpc>
                <a:spcPct val="148600"/>
              </a:lnSpc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及網絡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位資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對施用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導採分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處遇 模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兒少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局實施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暉輔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因故失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介至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社會局關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懷輔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非在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用第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少則進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遇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建置零缺 口之戒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90500" indent="-178435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用兒少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導網絡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少之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6350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家長至少</a:t>
            </a:r>
            <a:r>
              <a:rPr sz="1400" spc="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升家長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養功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能，共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陪 伴兒少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離毒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惑。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>
              <a:lnSpc>
                <a:spcPts val="2510"/>
              </a:lnSpc>
              <a:spcBef>
                <a:spcPts val="21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確毒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品危害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「非鴉片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類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者成癮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 學校協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轉介醫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以有效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用等情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結合市警局少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會「課後技職教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：為避免少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於放學後遊蕩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6350">
              <a:lnSpc>
                <a:spcPts val="2510"/>
              </a:lnSpc>
              <a:spcBef>
                <a:spcPts val="2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在外等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樂場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生吸毒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情事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組成輔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較高度關 懷之少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課後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生校安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作為。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北市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政府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教育局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 indent="-178435" algn="just">
              <a:lnSpc>
                <a:spcPct val="148600"/>
              </a:lnSpc>
              <a:spcBef>
                <a:spcPts val="15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清查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臨機性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計畫 性尿液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每月平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spc="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3,527</a:t>
            </a:r>
            <a:r>
              <a:rPr sz="14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另主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協助申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 暉協同役男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 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並透過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業訓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2686050" indent="177800">
              <a:lnSpc>
                <a:spcPct val="1488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練提升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男專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能。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暉認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工現有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62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人，協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2669540">
              <a:lnSpc>
                <a:spcPts val="2510"/>
              </a:lnSpc>
              <a:spcBef>
                <a:spcPts val="2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助關</a:t>
            </a:r>
            <a:r>
              <a:rPr sz="1400" spc="-45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暉小組</a:t>
            </a:r>
            <a:r>
              <a:rPr sz="1400" spc="-4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定人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員，執行陪同藥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濫用學生送醫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6428" y="9178290"/>
            <a:ext cx="25844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戒治、入校陪伴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導及設攤反毒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79164" y="9317735"/>
            <a:ext cx="2404872" cy="388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58539" y="9297110"/>
            <a:ext cx="2247900" cy="431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5435">
              <a:lnSpc>
                <a:spcPct val="1108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57</a:t>
            </a:r>
            <a:r>
              <a:rPr sz="12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200" dirty="0">
                <a:latin typeface="Noto Sans CJK JP Regular"/>
                <a:cs typeface="Noto Sans CJK JP Regular"/>
              </a:rPr>
              <a:t>制學生藥物濫用諮詢服務 團戶外冒險訓練活動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24300" y="7622540"/>
            <a:ext cx="2519679" cy="15836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36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8615" cy="869442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時數計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469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小時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57）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6985" indent="-178435">
              <a:lnSpc>
                <a:spcPct val="148600"/>
              </a:lnSpc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制中心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詢委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員會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議，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前執行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現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況，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 徵詢委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寶貴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建議供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務參考。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6350" indent="-178435">
              <a:lnSpc>
                <a:spcPct val="148600"/>
              </a:lnSpc>
              <a:spcBef>
                <a:spcPts val="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詢服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提供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13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師諮 商輔導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認輔志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陪伴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一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臺中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市政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府教育局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6350" indent="354965" algn="just">
              <a:lnSpc>
                <a:spcPct val="1490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本局結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警察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青春專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緝、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衛生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導戒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 市校外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等工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緝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 毒」四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面通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制與輔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，針對</a:t>
            </a:r>
            <a:r>
              <a:rPr sz="1400" spc="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1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列管春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8255">
              <a:lnSpc>
                <a:spcPts val="2510"/>
              </a:lnSpc>
              <a:spcBef>
                <a:spcPts val="209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82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28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皆轉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介本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府社會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 追蹤輔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握個案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況、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遏止少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二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臺北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市政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府教育局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>
              <a:lnSpc>
                <a:spcPct val="148600"/>
              </a:lnSpc>
              <a:spcBef>
                <a:spcPts val="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清查工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度採購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K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他命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/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他命二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一簡 易快速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劑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3,500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劑、大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快速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劑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300</a:t>
            </a:r>
            <a:r>
              <a:rPr sz="1400" spc="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劑及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新興毒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7620">
              <a:lnSpc>
                <a:spcPts val="2510"/>
              </a:lnSpc>
              <a:spcBef>
                <a:spcPts val="204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檢試劑</a:t>
            </a:r>
            <a:r>
              <a:rPr sz="1400" spc="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2,360</a:t>
            </a:r>
            <a:r>
              <a:rPr sz="1400" spc="2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供學校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續假期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 行尿篩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2.106</a:t>
            </a:r>
            <a:r>
              <a:rPr sz="1400" spc="1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學生計</a:t>
            </a:r>
            <a:r>
              <a:rPr sz="1400" spc="1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124</a:t>
            </a:r>
            <a:r>
              <a:rPr sz="1400" spc="1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數依規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組成春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小組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中斷者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作業。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 algn="just">
              <a:lnSpc>
                <a:spcPct val="148600"/>
              </a:lnSpc>
              <a:spcBef>
                <a:spcPts val="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因應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代反毒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略行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動綱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領，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各局處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 醫療資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絡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訂資源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合方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擬定策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略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81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「積極 清查」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俾能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校園藥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工作。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臺南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市政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府教育局</a:t>
            </a:r>
            <a:endParaRPr sz="1400">
              <a:latin typeface="Noto Sans CJK JP Regular"/>
              <a:cs typeface="Noto Sans CJK JP Regular"/>
            </a:endParaRPr>
          </a:p>
          <a:p>
            <a:pPr marL="102235">
              <a:lnSpc>
                <a:spcPct val="100000"/>
              </a:lnSpc>
              <a:spcBef>
                <a:spcPts val="820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落實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特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定人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員清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查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715" indent="354965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本市於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106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購簡易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劑種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類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K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命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/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丸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/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嗎啡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/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鎮 靜安眠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/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他命」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1,500</a:t>
            </a:r>
            <a:r>
              <a:rPr sz="1400" spc="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供學校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假日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及連續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期過 後，針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。另採購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500</a:t>
            </a:r>
            <a:r>
              <a:rPr sz="1400" spc="1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篩試劑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供學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37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73065" cy="859790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生家長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取。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高關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懷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個案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導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會春暉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休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退學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藥癮戒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需求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9530" algn="just">
              <a:lnSpc>
                <a:spcPct val="148800"/>
              </a:lnSpc>
              <a:spcBef>
                <a:spcPts val="10"/>
              </a:spcBef>
            </a:pP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轉介至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會局提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及關懷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追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蹤，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知本市毒 防中心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管追蹤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關懷協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內容包含 醫療戒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學輔導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治諮詢服 務。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9530" indent="-445134">
              <a:lnSpc>
                <a:spcPts val="2500"/>
              </a:lnSpc>
              <a:spcBef>
                <a:spcPts val="215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第一聯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詢服務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 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供高關懷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生陶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藝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學習體驗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spc="-6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青春騎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蹟</a:t>
            </a:r>
            <a:r>
              <a:rPr sz="1400" spc="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單車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自我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挑戰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1435" algn="just">
              <a:lnSpc>
                <a:spcPts val="25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9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帆挑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平老街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禮體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驗教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探與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生涯輔 導課程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165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參加。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非鴉片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藥癮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260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者醫療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畫</a:t>
            </a:r>
            <a:r>
              <a:rPr sz="1400" spc="-5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,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顯有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慣性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向或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家庭功能 不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彰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背景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雜之春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年共轉 介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跨域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服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務網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絡建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構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>
              <a:lnSpc>
                <a:spcPct val="148600"/>
              </a:lnSpc>
              <a:spcBef>
                <a:spcPts val="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使專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合警察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管中少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貧 困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行為偏差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中輟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非行少年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逃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象辦理個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訪視關懷、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協助返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復學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服務，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計服務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61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>
              <a:lnSpc>
                <a:spcPct val="148600"/>
              </a:lnSpc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社區生活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營專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案，結合臺南地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署反起訴處分金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本市自籌款，  利用多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化課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程，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高需關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興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趣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態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適應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spc="-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2,923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三</a:t>
            </a:r>
            <a:r>
              <a:rPr sz="1400" spc="-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公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私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協力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，共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同打造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毒預</a:t>
            </a:r>
            <a:r>
              <a:rPr sz="1400" spc="-15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防陣</a:t>
            </a:r>
            <a:r>
              <a:rPr sz="1400" dirty="0">
                <a:solidFill>
                  <a:srgbClr val="008080"/>
                </a:solidFill>
                <a:latin typeface="Noto Sans CJK JP Regular"/>
                <a:cs typeface="Noto Sans CJK JP Regular"/>
              </a:rPr>
              <a:t>線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（一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法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務部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、教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育部、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衛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生福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利</a:t>
            </a:r>
            <a:r>
              <a:rPr sz="1400" spc="-1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  <a:hlinkClick r:id="rId2"/>
              </a:rPr>
              <a:t>食品藥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  <a:hlinkClick r:id="rId2"/>
              </a:rPr>
              <a:t>物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  <a:hlinkClick r:id="rId2"/>
              </a:rPr>
              <a:t>管理署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1435" indent="-178435">
              <a:lnSpc>
                <a:spcPct val="148600"/>
              </a:lnSpc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市政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跨局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處資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反毒師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前進 社區鄰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講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區民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瞭解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38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8615" cy="224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algn="just">
              <a:lnSpc>
                <a:spcPct val="1487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途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徑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防毒網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絡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度有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19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響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應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計辦 理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687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58）</a:t>
            </a:r>
            <a:endParaRPr sz="1400">
              <a:latin typeface="Noto Sans CJK JP Regular"/>
              <a:cs typeface="Noto Sans CJK JP Regular"/>
            </a:endParaRPr>
          </a:p>
          <a:p>
            <a:pPr marL="190500" indent="-178435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慈濟大學及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市政府共同辦理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親子成長暨觀摩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習計畫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，以觀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 algn="just">
              <a:lnSpc>
                <a:spcPct val="1488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摩教學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形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培訓在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影片欣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賞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劇 團表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演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館分享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課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程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請親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區民眾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同參 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老師瞭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的危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</a:t>
            </a:r>
            <a:r>
              <a:rPr sz="1400" spc="-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計辦理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 與人數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2,886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7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59）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46632" y="5027675"/>
            <a:ext cx="2531364" cy="2194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13814" y="3315334"/>
            <a:ext cx="2519680" cy="15836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45052" y="5027675"/>
            <a:ext cx="2679192" cy="185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68120" y="5026278"/>
            <a:ext cx="5428615" cy="157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1190">
              <a:lnSpc>
                <a:spcPct val="100000"/>
              </a:lnSpc>
              <a:spcBef>
                <a:spcPts val="100"/>
              </a:spcBef>
              <a:tabLst>
                <a:tab pos="2949575" algn="l"/>
              </a:tabLst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58</a:t>
            </a:r>
            <a:r>
              <a:rPr sz="12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前進社區反毒宣講	圖</a:t>
            </a:r>
            <a:r>
              <a:rPr sz="12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59</a:t>
            </a:r>
            <a:r>
              <a:rPr sz="12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親子成長暨觀摩見習</a:t>
            </a:r>
            <a:r>
              <a:rPr sz="1200" spc="-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基隆市</a:t>
            </a:r>
            <a:r>
              <a:rPr sz="12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</a:t>
            </a:r>
            <a:endParaRPr sz="1200">
              <a:latin typeface="Noto Sans CJK JP Regular"/>
              <a:cs typeface="Noto Sans CJK JP Regular"/>
            </a:endParaRPr>
          </a:p>
          <a:p>
            <a:pPr marL="190500" marR="5080" indent="-178435" algn="just">
              <a:lnSpc>
                <a:spcPct val="148800"/>
              </a:lnSpc>
              <a:spcBef>
                <a:spcPts val="75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運用國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版面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發行</a:t>
            </a:r>
            <a:r>
              <a:rPr sz="14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2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大丈夫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漫畫 專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愛的漫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像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與販毒形 式層出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窮的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狀況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下，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得辨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行防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範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發行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13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後續 並將連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編印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成冊，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送相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位推廣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60）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05630" y="3302634"/>
            <a:ext cx="2520061" cy="15839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07891" y="8653271"/>
            <a:ext cx="2592324" cy="464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35704" y="6953250"/>
            <a:ext cx="2519679" cy="15836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24583" y="9110471"/>
            <a:ext cx="1930907" cy="2011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68120" y="8632697"/>
            <a:ext cx="5426710" cy="114490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2731770">
              <a:lnSpc>
                <a:spcPct val="100000"/>
              </a:lnSpc>
              <a:spcBef>
                <a:spcPts val="254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61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「創意說故</a:t>
            </a:r>
            <a:r>
              <a:rPr sz="12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事」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數位繪本競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賽</a:t>
            </a:r>
            <a:endParaRPr sz="1200">
              <a:latin typeface="Noto Sans CJK JP Regular"/>
              <a:cs typeface="Noto Sans CJK JP Regular"/>
            </a:endParaRPr>
          </a:p>
          <a:p>
            <a:pPr marL="3036570">
              <a:lnSpc>
                <a:spcPct val="100000"/>
              </a:lnSpc>
              <a:spcBef>
                <a:spcPts val="155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「反毒創作組」</a:t>
            </a:r>
            <a:endParaRPr sz="1200">
              <a:latin typeface="Noto Sans CJK JP Regular"/>
              <a:cs typeface="Noto Sans CJK JP Regular"/>
            </a:endParaRPr>
          </a:p>
          <a:p>
            <a:pPr marL="647700">
              <a:lnSpc>
                <a:spcPct val="100000"/>
              </a:lnSpc>
              <a:spcBef>
                <a:spcPts val="565"/>
              </a:spcBef>
            </a:pPr>
            <a:r>
              <a:rPr sz="1200" spc="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60</a:t>
            </a:r>
            <a:r>
              <a:rPr sz="1200" spc="-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無毒大丈夫漫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畫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手冊</a:t>
            </a:r>
            <a:endParaRPr sz="12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與智趣王公司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理「創意說故事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數位繪本競賽「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毒創作組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，讓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98954" y="6781800"/>
            <a:ext cx="1605280" cy="22066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39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30520" cy="859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7620">
              <a:lnSpc>
                <a:spcPct val="1487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參賽的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朋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友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揮想像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及創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意，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自製反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數位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繪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活潑生 動的表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呈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現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76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名參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後續並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得獎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製作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APP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PDF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與影片檔，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廣運用</a:t>
            </a:r>
            <a:r>
              <a:rPr sz="1400" spc="-7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61）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7620" indent="-178435">
              <a:lnSpc>
                <a:spcPct val="148600"/>
              </a:lnSpc>
              <a:spcBef>
                <a:spcPts val="1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告託播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電台播出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30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帶共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2,405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檔 次，藉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增進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目標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群體對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認識，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益。</a:t>
            </a:r>
            <a:endParaRPr sz="1400">
              <a:latin typeface="Noto Sans CJK JP Regular"/>
              <a:cs typeface="Noto Sans CJK JP Regular"/>
            </a:endParaRPr>
          </a:p>
          <a:p>
            <a:pPr marL="545465" indent="-5334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（二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法務</a:t>
            </a:r>
            <a:r>
              <a:rPr sz="1400" spc="-12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-11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衛生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福利</a:t>
            </a:r>
            <a:r>
              <a:rPr sz="1400" spc="-12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藥師公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聯合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承生活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10795" algn="just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藥業公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品危害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社區設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保衛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 懷與諮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據點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之聯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繫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大毒 品防制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絡。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目前計有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1,026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社區藥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參與。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9525" indent="-533400" algn="just">
              <a:lnSpc>
                <a:spcPct val="1488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（三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法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務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部法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醫研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究所與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教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育部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結合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國立自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然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科學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博物</a:t>
            </a:r>
            <a:r>
              <a:rPr sz="1400" spc="1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今 法醫傳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罪體驗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</a:t>
            </a:r>
            <a:r>
              <a:rPr sz="1400" spc="-7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古今法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鑑識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的故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模 擬展示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操作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模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將反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觀念傳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給民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未來並 規劃反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系列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1F3863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3863"/>
                </a:solidFill>
                <a:latin typeface="Noto Sans CJK JP Regular"/>
                <a:cs typeface="Noto Sans CJK JP Regular"/>
              </a:rPr>
              <a:t>四</a:t>
            </a:r>
            <a:r>
              <a:rPr sz="1400" dirty="0">
                <a:solidFill>
                  <a:srgbClr val="1F3863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3863"/>
                </a:solidFill>
                <a:latin typeface="Noto Sans CJK JP Regular"/>
                <a:cs typeface="Noto Sans CJK JP Regular"/>
              </a:rPr>
              <a:t>內</a:t>
            </a:r>
            <a:r>
              <a:rPr sz="1400" dirty="0">
                <a:solidFill>
                  <a:srgbClr val="1F3863"/>
                </a:solidFill>
                <a:latin typeface="Noto Sans CJK JP Regular"/>
                <a:cs typeface="Noto Sans CJK JP Regular"/>
              </a:rPr>
              <a:t>政部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役政署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10795" indent="354965" algn="just">
              <a:lnSpc>
                <a:spcPct val="1488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為使役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追蹤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法務部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退役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勵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役男轉介，經役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男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簽署同意書即上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資料至法務部毒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成癮者總歸戶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管理系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統，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縣市毒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接續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 作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，106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轉介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警政署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關及結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源整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當前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9525" algn="just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多樣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提醒民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來路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不明之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吃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包，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避 免掉入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興毒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阱。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為落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防制青少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遭受毒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要求各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轄市、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縣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)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政府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7620" algn="just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警察局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場所落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緝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結合教育 單位加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執行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聯合巡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勤務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另強化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鼓勵青少 年從事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當休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閒活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動並灌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觀念，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免接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觸毒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40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603240" cy="478726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五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北市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181610" indent="-178435" algn="just">
              <a:lnSpc>
                <a:spcPct val="148600"/>
              </a:lnSpc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「高關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年通報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庫的建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與運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擴大關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層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面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，並與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府警察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持續強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校內外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作機制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市府跨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處分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協處，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極導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少年偏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179705" indent="-178435" algn="just">
              <a:lnSpc>
                <a:spcPct val="148600"/>
              </a:lnSpc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治辦公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室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預防宣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整合教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 警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勞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局處及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調單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強年輕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群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>
              <a:lnSpc>
                <a:spcPct val="148700"/>
              </a:lnSpc>
              <a:spcBef>
                <a:spcPts val="10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藥物濫用危害與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毒技巧之宣導並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對各種場域規劃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同宣導策略，  另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市亦要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求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各校對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案主動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助瞭解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關情資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 本市檢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追查上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179070" indent="-178435" algn="just">
              <a:lnSpc>
                <a:spcPct val="148700"/>
              </a:lnSpc>
              <a:spcBef>
                <a:spcPts val="1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依本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民間團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體或相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立機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（部門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資源，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對不同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制及年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齡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之學生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別規劃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理多元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 或文宣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石馬拉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設攤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創意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舞蹈大賽 全國總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決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賽、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法人中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趕路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全人關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協會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45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AGP 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入校宣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等活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53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加人數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萬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8,523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人次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62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63）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7981797"/>
            <a:ext cx="5427980" cy="161607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六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中市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政府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教育局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 indent="-178435" algn="just">
              <a:lnSpc>
                <a:spcPct val="148900"/>
              </a:lnSpc>
              <a:spcBef>
                <a:spcPts val="10"/>
              </a:spcBef>
            </a:pP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本局結合社團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人中華民國心道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門釋迦功德會為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了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鼓勵青少年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從 事正當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閒育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樂活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4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29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國立中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附屬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臺中高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農 業職業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烈舉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辦街舞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賽，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受益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人數約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800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64）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中科扶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首，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號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西屯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扶輪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社等共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400" spc="3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個扶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98575" y="5778499"/>
            <a:ext cx="2519679" cy="1583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21125" y="5772256"/>
            <a:ext cx="2519711" cy="15835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99032" y="7434071"/>
            <a:ext cx="2371344" cy="4358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6586" y="7414641"/>
            <a:ext cx="2259965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4800">
              <a:lnSpc>
                <a:spcPct val="11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62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全國反毒創意舞蹈大賽全國 總決賽活動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52315" y="7434071"/>
            <a:ext cx="2372867" cy="4358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40251" y="7414641"/>
            <a:ext cx="2386330" cy="427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5435">
              <a:lnSpc>
                <a:spcPct val="11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63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本市學生校園</a:t>
            </a:r>
            <a:r>
              <a:rPr sz="12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3D</a:t>
            </a:r>
            <a:r>
              <a:rPr sz="12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反毒電影體 驗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41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8615" cy="351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algn="just">
              <a:lnSpc>
                <a:spcPct val="1486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輪社攜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民廣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舉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飛揚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 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</a:t>
            </a:r>
            <a:r>
              <a:rPr sz="1400" spc="1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人生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箏象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將愛與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望 放飛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向彩色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積極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落實反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約</a:t>
            </a:r>
            <a:r>
              <a:rPr sz="1400" spc="11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900</a:t>
            </a:r>
            <a:r>
              <a:rPr sz="1400" spc="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人參加</a:t>
            </a:r>
            <a:endParaRPr sz="1400">
              <a:latin typeface="Noto Sans CJK JP Regular"/>
              <a:cs typeface="Noto Sans CJK JP Regular"/>
            </a:endParaRPr>
          </a:p>
          <a:p>
            <a:pPr marL="190500" algn="just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2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65）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都扶輪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2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2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」微電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徵選</a:t>
            </a:r>
            <a:endParaRPr sz="1400">
              <a:latin typeface="Noto Sans CJK JP Regular"/>
              <a:cs typeface="Noto Sans CJK JP Regular"/>
            </a:endParaRPr>
          </a:p>
          <a:p>
            <a:pPr marL="190500" algn="just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比賽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11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14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日假臺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大樓集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堂舉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獎典禮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約</a:t>
            </a:r>
            <a:endParaRPr sz="1400">
              <a:latin typeface="Noto Sans CJK JP Regular"/>
              <a:cs typeface="Noto Sans CJK JP Regular"/>
            </a:endParaRPr>
          </a:p>
          <a:p>
            <a:pPr marL="190500" algn="just">
              <a:lnSpc>
                <a:spcPct val="100000"/>
              </a:lnSpc>
              <a:spcBef>
                <a:spcPts val="825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150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參加。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 indent="-178435">
              <a:lnSpc>
                <a:spcPts val="2500"/>
              </a:lnSpc>
              <a:spcBef>
                <a:spcPts val="219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無毒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園並結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藝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委請五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園掌 中劇團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spc="-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統藝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術校園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迴反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劇</a:t>
            </a:r>
            <a:r>
              <a:rPr sz="1400" spc="-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《史艷文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 </a:t>
            </a:r>
            <a:r>
              <a:rPr sz="1400" spc="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遠離</a:t>
            </a:r>
            <a:endParaRPr sz="1400">
              <a:latin typeface="Noto Sans CJK JP Regular"/>
              <a:cs typeface="Noto Sans CJK JP Regular"/>
            </a:endParaRPr>
          </a:p>
          <a:p>
            <a:pPr marL="190500" algn="just">
              <a:lnSpc>
                <a:spcPct val="100000"/>
              </a:lnSpc>
              <a:spcBef>
                <a:spcPts val="60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表演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東高中等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校辦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</a:t>
            </a:r>
            <a:endParaRPr sz="1400">
              <a:latin typeface="Noto Sans CJK JP Regular"/>
              <a:cs typeface="Noto Sans CJK JP Regular"/>
            </a:endParaRPr>
          </a:p>
          <a:p>
            <a:pPr marL="190500" algn="just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以寓教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樂的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建立反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，約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5,000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6948906"/>
            <a:ext cx="5427980" cy="2564765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七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雄市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>
              <a:lnSpc>
                <a:spcPct val="148600"/>
              </a:lnSpc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陣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線：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刑警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 海巡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恩之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晨曦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雄醫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>
              <a:lnSpc>
                <a:spcPct val="1488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毒講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座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迴宣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以建立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反毒之 正確觀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升對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毒害之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知。</a:t>
            </a:r>
            <a:endParaRPr sz="1400">
              <a:latin typeface="Noto Sans CJK JP Regular"/>
              <a:cs typeface="Noto Sans CJK JP Regular"/>
            </a:endParaRPr>
          </a:p>
          <a:p>
            <a:pPr marL="190500" indent="-178435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友善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建立學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意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結合民間及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青年團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>
              <a:lnSpc>
                <a:spcPct val="1485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各校辦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互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潑教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落實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民拒毒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毒運 動，使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根於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校園，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12747" y="6254495"/>
            <a:ext cx="2371343" cy="435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00302" y="6232016"/>
            <a:ext cx="2259965" cy="434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 marR="5080" indent="-304800">
              <a:lnSpc>
                <a:spcPct val="1117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64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結合「釋迦功德會」辦理反 毒反飆車舞蹈大賽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50334" y="4548504"/>
            <a:ext cx="2519680" cy="15835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27785" y="4554854"/>
            <a:ext cx="2519679" cy="15835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80688" y="6222491"/>
            <a:ext cx="2494788" cy="6126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968622" y="6200013"/>
            <a:ext cx="256476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00" marR="5080" indent="-305435" algn="just">
              <a:lnSpc>
                <a:spcPct val="111200"/>
              </a:lnSpc>
              <a:spcBef>
                <a:spcPts val="105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65</a:t>
            </a:r>
            <a:r>
              <a:rPr sz="12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結合「以臺中中科扶輪社為首」 辦理飛揚的青春</a:t>
            </a:r>
            <a:r>
              <a:rPr sz="1200" spc="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-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拒絕毒</a:t>
            </a:r>
            <a:r>
              <a:rPr sz="12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品、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彩色 人生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42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8615" cy="19297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5080" indent="-178435" algn="just">
              <a:lnSpc>
                <a:spcPct val="148700"/>
              </a:lnSpc>
              <a:spcBef>
                <a:spcPts val="10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精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詢服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功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策略行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綱 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領，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用問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學校為 本位</a:t>
            </a:r>
            <a:r>
              <a:rPr sz="1400" spc="-3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絡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主動提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適性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輔導策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專業團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合作模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以投注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更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多的資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於高關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學生之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 導工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遠離施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品等偏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困難個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重建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秩</a:t>
            </a:r>
            <a:r>
              <a:rPr sz="1400" spc="-2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序</a:t>
            </a:r>
            <a:r>
              <a:rPr sz="1400" spc="-9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66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67）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8120" y="5264632"/>
            <a:ext cx="5427345" cy="1296670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八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北市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 algn="just">
              <a:lnSpc>
                <a:spcPct val="148600"/>
              </a:lnSpc>
              <a:spcBef>
                <a:spcPts val="1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信託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會辦理</a:t>
            </a:r>
            <a:r>
              <a:rPr sz="1400" spc="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3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梯次體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材暨學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暑期 營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學生團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際互動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服務學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 強學生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信並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且懂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得感恩，計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60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關懷學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參加</a:t>
            </a:r>
            <a:r>
              <a:rPr sz="1400" spc="-7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（圖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68）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08100" y="2984499"/>
            <a:ext cx="2519553" cy="15836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6172" y="4634483"/>
            <a:ext cx="2371343" cy="4358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63725" y="4611751"/>
            <a:ext cx="2437765" cy="434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marR="5080" indent="-304800">
              <a:lnSpc>
                <a:spcPct val="1117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66</a:t>
            </a:r>
            <a:r>
              <a:rPr sz="12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獅出有愛</a:t>
            </a:r>
            <a:r>
              <a:rPr sz="12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無毒有我公益健</a:t>
            </a:r>
            <a:r>
              <a:rPr sz="1200" spc="-3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走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全民響應反毒活動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03471" y="2991484"/>
            <a:ext cx="2519553" cy="15836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85259" y="4640579"/>
            <a:ext cx="2371343" cy="3017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17975" y="4637658"/>
            <a:ext cx="2107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67</a:t>
            </a:r>
            <a:r>
              <a:rPr sz="12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200" dirty="0">
                <a:latin typeface="Noto Sans CJK JP Regular"/>
                <a:cs typeface="Noto Sans CJK JP Regular"/>
              </a:rPr>
              <a:t>培訓說故事媽媽入班宣導</a:t>
            </a:r>
            <a:endParaRPr sz="1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13560" y="8427719"/>
            <a:ext cx="4216908" cy="2941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68120" y="8426957"/>
            <a:ext cx="5426075" cy="992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9789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2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68 </a:t>
            </a:r>
            <a:r>
              <a:rPr sz="12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中國信託反毒教育基金會體驗式反毒教材暨暑期營隊</a:t>
            </a:r>
            <a:endParaRPr sz="1200">
              <a:latin typeface="Noto Sans CJK JP Regular"/>
              <a:cs typeface="Noto Sans CJK JP Regular"/>
            </a:endParaRPr>
          </a:p>
          <a:p>
            <a:pPr marL="190500" marR="5080" indent="-178435">
              <a:lnSpc>
                <a:spcPct val="148600"/>
              </a:lnSpc>
              <a:spcBef>
                <a:spcPts val="118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團法人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伯他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茲教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育基金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假曾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庫辦</a:t>
            </a:r>
            <a:r>
              <a:rPr sz="1400" spc="-6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擁抱大 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闖山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林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暑期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生態體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營活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藉由心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然體驗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23010" y="6732269"/>
            <a:ext cx="2519553" cy="1583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32352" y="6725284"/>
            <a:ext cx="2519553" cy="15833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43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28615" cy="873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6985">
              <a:lnSpc>
                <a:spcPct val="1487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及學習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隊合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養高風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青少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元興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趣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向思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考能力肯 定自我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值與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激發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自我潛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，計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76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高關懷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金會合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市國中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迴演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「拯救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士德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計辦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16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，6,050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人參加。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 indent="-178435">
              <a:lnSpc>
                <a:spcPct val="148600"/>
              </a:lnSpc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股份有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際獅子會</a:t>
            </a:r>
            <a:r>
              <a:rPr sz="1400" spc="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300A1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300A3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及國際 扶輪社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毒熱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舞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路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跑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球鬥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賽及變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踩街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及競賽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獲社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士及各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層學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生、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九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南市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府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715" indent="-178435">
              <a:lnSpc>
                <a:spcPct val="148600"/>
              </a:lnSpc>
              <a:spcBef>
                <a:spcPts val="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區公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據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社區藥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等地 方資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熱區進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講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招募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毒守門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30"/>
              </a:spcBef>
            </a:pP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5-9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場說明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35</a:t>
            </a:r>
            <a:r>
              <a:rPr sz="1400" spc="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場講座，共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42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懷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協會參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共有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1,357</a:t>
            </a:r>
            <a:r>
              <a:rPr sz="1400" spc="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次參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講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共招募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74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名反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守門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90500" indent="-178435">
              <a:lnSpc>
                <a:spcPct val="100000"/>
              </a:lnSpc>
              <a:spcBef>
                <a:spcPts val="815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品危害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合臺南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</a:t>
            </a:r>
            <a:r>
              <a:rPr sz="1400" spc="-2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署</a:t>
            </a:r>
            <a:r>
              <a:rPr sz="1400" spc="-3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更生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6350" algn="just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保護會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同彙整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編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陪伴</a:t>
            </a:r>
            <a:r>
              <a:rPr sz="1400" spc="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教手冊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 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予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市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民及各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藉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此讓社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大眾瞭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解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戒除藥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癮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就像治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慢性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病 一樣，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的陪伴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療程。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600" spc="-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参</a:t>
            </a:r>
            <a:r>
              <a:rPr sz="1600" spc="-10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、</a:t>
            </a:r>
            <a:r>
              <a:rPr sz="1600" spc="-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檢</a:t>
            </a:r>
            <a:r>
              <a:rPr sz="1600" spc="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討</a:t>
            </a:r>
            <a:r>
              <a:rPr sz="1600" spc="-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與策進</a:t>
            </a:r>
            <a:endParaRPr sz="16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一、教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6985" indent="-533400" algn="just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（一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代反毒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略</a:t>
            </a:r>
            <a:r>
              <a:rPr sz="1400" spc="-7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動綱領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略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體作 為及相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會議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重要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裁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示</a:t>
            </a:r>
            <a:r>
              <a:rPr sz="1400" spc="-2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修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防制學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實施計 畫</a:t>
            </a: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，於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106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8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日函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關處配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辦理。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6350" indent="-533400">
              <a:lnSpc>
                <a:spcPct val="1487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（二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修</a:t>
            </a: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單位協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緝毒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溯源通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spc="-7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賦予學校及 校外會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極通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任，並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調情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報者之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545465" indent="-5334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三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）106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12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修訂完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dirty="0">
                <a:solidFill>
                  <a:srgbClr val="585858"/>
                </a:solidFill>
                <a:latin typeface="Droid Sans Fallback"/>
                <a:cs typeface="Droid Sans Fallback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成春暉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程</a:t>
            </a:r>
            <a:r>
              <a:rPr sz="1400" spc="-135" dirty="0">
                <a:solidFill>
                  <a:srgbClr val="585858"/>
                </a:solidFill>
                <a:latin typeface="Droid Sans Fallback"/>
                <a:cs typeface="Droid Sans Fallback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6985">
              <a:lnSpc>
                <a:spcPct val="1485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獎懲措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獎勵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增列個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以及其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並增 加獎勵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激勵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工作士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44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64175" cy="844550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（四）</a:t>
            </a:r>
            <a:r>
              <a:rPr sz="1400" spc="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訂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107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量能提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方案</a:t>
            </a:r>
            <a:endParaRPr sz="1400">
              <a:latin typeface="Noto Sans CJK JP Regular"/>
              <a:cs typeface="Noto Sans CJK JP Regular"/>
            </a:endParaRPr>
          </a:p>
          <a:p>
            <a:pPr marL="545465">
              <a:lnSpc>
                <a:spcPct val="100000"/>
              </a:lnSpc>
              <a:spcBef>
                <a:spcPts val="819"/>
              </a:spcBef>
            </a:pPr>
            <a:r>
              <a:rPr sz="1400" spc="-7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得妥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適輔導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避免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5080" indent="-533400">
              <a:lnSpc>
                <a:spcPts val="2510"/>
              </a:lnSpc>
              <a:spcBef>
                <a:spcPts val="204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五</a:t>
            </a: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修</a:t>
            </a:r>
            <a:r>
              <a:rPr sz="1400" spc="-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篩檢及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spc="-7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人員第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類</a:t>
            </a:r>
            <a:r>
              <a:rPr sz="1400" spc="-7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：</a:t>
            </a:r>
            <a:r>
              <a:rPr sz="1400" dirty="0">
                <a:solidFill>
                  <a:srgbClr val="585858"/>
                </a:solidFill>
                <a:latin typeface="Droid Sans Fallback"/>
                <a:cs typeface="Droid Sans Fallback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實足認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品嫌疑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585858"/>
                </a:solidFill>
                <a:latin typeface="Droid Sans Fallback"/>
                <a:cs typeface="Droid Sans Fallback"/>
              </a:rPr>
              <a:t>」</a:t>
            </a:r>
            <a:endParaRPr sz="1400">
              <a:latin typeface="Droid Sans Fallback"/>
              <a:cs typeface="Droid Sans Fallback"/>
            </a:endParaRPr>
          </a:p>
          <a:p>
            <a:pPr marL="545465">
              <a:lnSpc>
                <a:spcPct val="100000"/>
              </a:lnSpc>
              <a:spcBef>
                <a:spcPts val="595"/>
              </a:spcBef>
            </a:pP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增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實認定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議原</a:t>
            </a:r>
            <a:r>
              <a:rPr sz="1400" spc="-1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則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以落實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查作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另經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40640">
              <a:lnSpc>
                <a:spcPts val="2510"/>
              </a:lnSpc>
              <a:spcBef>
                <a:spcPts val="204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確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認檢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尿液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含有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濫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用藥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代謝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限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濃 度，均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春暉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小組進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輔導。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400" dirty="0">
                <a:latin typeface="Noto Sans CJK JP Regular"/>
                <a:cs typeface="Noto Sans CJK JP Regular"/>
              </a:rPr>
              <a:t>二</a:t>
            </a:r>
            <a:r>
              <a:rPr sz="1400" spc="-5" dirty="0"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衛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生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福利部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43180" indent="-533400">
              <a:lnSpc>
                <a:spcPts val="2500"/>
              </a:lnSpc>
              <a:spcBef>
                <a:spcPts val="14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</a:t>
            </a:r>
            <a:r>
              <a:rPr sz="1400" spc="-3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物濫用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況及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趨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勢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材，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媒 體通路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強化民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認知。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43180" indent="-533400">
              <a:lnSpc>
                <a:spcPts val="25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二</a:t>
            </a:r>
            <a:r>
              <a:rPr sz="1400" spc="-3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現有資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各縣市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制中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 體等宣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涵蓋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面。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三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家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庭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學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校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毒網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絡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地專業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endParaRPr sz="1400">
              <a:latin typeface="Noto Sans CJK JP Regular"/>
              <a:cs typeface="Noto Sans CJK JP Regular"/>
            </a:endParaRPr>
          </a:p>
          <a:p>
            <a:pPr marL="545465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夥伴，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落實於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落。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三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法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務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42545" indent="354965">
              <a:lnSpc>
                <a:spcPts val="2500"/>
              </a:lnSpc>
              <a:spcBef>
                <a:spcPts val="14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凝聚政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府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毒意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跨部會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作方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整合部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 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管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道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事與社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氛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圍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強運用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體宣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導，使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植社會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階層。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四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國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endParaRPr sz="1400">
              <a:latin typeface="Noto Sans CJK JP Regular"/>
              <a:cs typeface="Noto Sans CJK JP Regular"/>
            </a:endParaRPr>
          </a:p>
          <a:p>
            <a:pPr marL="34925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（一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戰局</a:t>
            </a:r>
            <a:endParaRPr sz="1400">
              <a:latin typeface="Noto Sans CJK JP Regular"/>
              <a:cs typeface="Noto Sans CJK JP Regular"/>
            </a:endParaRPr>
          </a:p>
          <a:p>
            <a:pPr marL="190500" indent="-178435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知</a:t>
            </a:r>
            <a:r>
              <a:rPr sz="1400" spc="-1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供官兵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務品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質，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對各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40640">
              <a:lnSpc>
                <a:spcPct val="148600"/>
              </a:lnSpc>
              <a:spcBef>
                <a:spcPts val="10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輔人</a:t>
            </a: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辦在職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育研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習及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專業督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等訓練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期提升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渠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 理論與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務本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能，其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業能量。</a:t>
            </a:r>
            <a:endParaRPr sz="1400">
              <a:latin typeface="Noto Sans CJK JP Regular"/>
              <a:cs typeface="Noto Sans CJK JP Regular"/>
            </a:endParaRPr>
          </a:p>
          <a:p>
            <a:pPr marL="190500" indent="-178435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各類心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鼓勵官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兵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用正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當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正向方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紓解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41275">
              <a:lnSpc>
                <a:spcPct val="1486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壓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力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焦慮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空虛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感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榮譽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及法紀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堅定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理意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防範危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肇生。</a:t>
            </a:r>
            <a:endParaRPr sz="1400">
              <a:latin typeface="Noto Sans CJK JP Regular"/>
              <a:cs typeface="Noto Sans CJK JP Regular"/>
            </a:endParaRPr>
          </a:p>
          <a:p>
            <a:pPr marL="34925">
              <a:lnSpc>
                <a:spcPct val="100000"/>
              </a:lnSpc>
              <a:spcBef>
                <a:spcPts val="82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（二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督察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長室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（軍紀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察處）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45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580380" cy="8814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marR="157480" indent="-178435" algn="just">
              <a:lnSpc>
                <a:spcPct val="148600"/>
              </a:lnSpc>
              <a:spcBef>
                <a:spcPts val="10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制宣教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</a:t>
            </a:r>
            <a:r>
              <a:rPr sz="1400" spc="-3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兵反毒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意</a:t>
            </a:r>
            <a:r>
              <a:rPr sz="1400" spc="-3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</a:t>
            </a:r>
            <a:r>
              <a:rPr sz="1400" spc="-6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「命令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徹」 時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級確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官兵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篩檢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規定</a:t>
            </a:r>
            <a:r>
              <a:rPr sz="1400" spc="-7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落實 尿液篩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工作。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5080" indent="-178435">
              <a:lnSpc>
                <a:spcPct val="148600"/>
              </a:lnSpc>
              <a:spcBef>
                <a:spcPts val="1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案任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重大演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訓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預警軍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維護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督</a:t>
            </a:r>
            <a:r>
              <a:rPr sz="1400" spc="-17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訪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並置重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於偏 遠獨立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營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生違反毒品案件單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驗證單位防制毒品相關作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  期藉深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督訪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考管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，提升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軍各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級部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五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文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化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（一）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元媒體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網路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連結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作：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父紀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持續協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運動相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訊息。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術館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每月持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網頁，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進行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反毒宣導。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（二）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或出版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載反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毒相關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息：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父紀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持續配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關活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節目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簡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介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資訊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刊登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157480" indent="177800">
              <a:lnSpc>
                <a:spcPts val="2510"/>
              </a:lnSpc>
              <a:spcBef>
                <a:spcPts val="204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檔」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標章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，持續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理宣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傳拒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毒工作。 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藝研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究發展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出版發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spc="-5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《臺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藝</a:t>
            </a:r>
            <a:r>
              <a:rPr sz="1400" spc="-55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季</a:t>
            </a:r>
            <a:r>
              <a:rPr sz="1400" spc="-2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spc="-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，107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59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年第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68 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（107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號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至第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71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</a:t>
            </a:r>
            <a:r>
              <a:rPr sz="1400" spc="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（107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12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號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</a:t>
            </a:r>
            <a:r>
              <a:rPr sz="1400" spc="-18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endParaRPr sz="1400">
              <a:latin typeface="Noto Sans CJK JP Regular"/>
              <a:cs typeface="Noto Sans CJK JP Regular"/>
            </a:endParaRPr>
          </a:p>
          <a:p>
            <a:pPr marL="1905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毒圖檔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拒毒行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毒宣教。</a:t>
            </a:r>
            <a:endParaRPr sz="1400">
              <a:latin typeface="Noto Sans CJK JP Regular"/>
              <a:cs typeface="Noto Sans CJK JP Regular"/>
            </a:endParaRPr>
          </a:p>
          <a:p>
            <a:pPr marL="190500" marR="159385" indent="-178435">
              <a:lnSpc>
                <a:spcPct val="148600"/>
              </a:lnSpc>
              <a:spcBef>
                <a:spcPts val="10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灣史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前文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化博物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院訂</a:t>
            </a:r>
            <a:r>
              <a:rPr sz="1400" spc="-20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月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將相關活 動或宣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該館電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刊物。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六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國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軍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退除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役官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兵輔導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委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員會</a:t>
            </a:r>
            <a:endParaRPr sz="1400">
              <a:latin typeface="Noto Sans CJK JP Regular"/>
              <a:cs typeface="Noto Sans CJK JP Regular"/>
            </a:endParaRPr>
          </a:p>
          <a:p>
            <a:pPr marL="545465" indent="-53340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機關保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密切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連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繫，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先期掌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濫用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與違法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157480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狀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況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區醫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療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榮民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務機</a:t>
            </a:r>
            <a:r>
              <a:rPr sz="1400" spc="-3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道德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勸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 諮詢、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措施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，建構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藥與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周延拒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境。</a:t>
            </a:r>
            <a:endParaRPr sz="1400">
              <a:latin typeface="Noto Sans CJK JP Regular"/>
              <a:cs typeface="Noto Sans CJK JP Regular"/>
            </a:endParaRPr>
          </a:p>
          <a:p>
            <a:pPr marL="545465" indent="-5334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（二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會與民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象不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妥採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先期防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158750">
              <a:lnSpc>
                <a:spcPct val="148800"/>
              </a:lnSpc>
              <a:spcBef>
                <a:spcPts val="10"/>
              </a:spcBef>
            </a:pP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範、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輔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正等機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完整拒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境與健 康用藥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念。</a:t>
            </a:r>
            <a:endParaRPr sz="1400">
              <a:latin typeface="Noto Sans CJK JP Regular"/>
              <a:cs typeface="Noto Sans CJK JP Regular"/>
            </a:endParaRPr>
          </a:p>
          <a:p>
            <a:pPr marL="131445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七、內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部警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署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158750" indent="-533400">
              <a:lnSpc>
                <a:spcPct val="148500"/>
              </a:lnSpc>
              <a:spcBef>
                <a:spcPts val="1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一</a:t>
            </a:r>
            <a:r>
              <a:rPr sz="1400" spc="-254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蹤觀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品犯罪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</a:t>
            </a:r>
            <a:r>
              <a:rPr sz="1400" spc="-1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適時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採取因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運用網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 廣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告託播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更多元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式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更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46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72430" cy="8597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5465" marR="50800" algn="just">
              <a:lnSpc>
                <a:spcPct val="1486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貼近青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年的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另加強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關與校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園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構、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 等民間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源結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擴大宣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益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針對不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族群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 達事半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功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倍成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545465" marR="50800" indent="-533400" algn="just">
              <a:lnSpc>
                <a:spcPct val="148800"/>
              </a:lnSpc>
              <a:spcBef>
                <a:spcPts val="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（二</a:t>
            </a:r>
            <a:r>
              <a:rPr sz="1400" spc="-3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察團隊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品效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能，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會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察及治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機關 間之橫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聯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繫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向整合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隊緝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毒情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溯 源追查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源及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其脈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絡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擊販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毒集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瓦解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品供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給網 絡，並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絕毒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境外，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健全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身心健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八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勞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endParaRPr sz="1400">
              <a:latin typeface="Noto Sans CJK JP Regular"/>
              <a:cs typeface="Noto Sans CJK JP Regular"/>
            </a:endParaRPr>
          </a:p>
          <a:p>
            <a:pPr marL="12700" indent="354965">
              <a:lnSpc>
                <a:spcPct val="100000"/>
              </a:lnSpc>
              <a:spcBef>
                <a:spcPts val="815"/>
              </a:spcBef>
            </a:pP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部未來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透過多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媒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體設施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放、反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資訊文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及於動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態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活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2069">
              <a:lnSpc>
                <a:spcPct val="148600"/>
              </a:lnSpc>
              <a:spcBef>
                <a:spcPts val="15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加強拒毒宣導等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多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方管道持續推廣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毒概念，使求職</a:t>
            </a:r>
            <a:r>
              <a:rPr sz="1400" spc="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及就業者均能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認識毒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並建立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識，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創造無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場環境。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九、經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濟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endParaRPr sz="1400">
              <a:latin typeface="Noto Sans CJK JP Regular"/>
              <a:cs typeface="Noto Sans CJK JP Regular"/>
            </a:endParaRPr>
          </a:p>
          <a:p>
            <a:pPr marL="12700" marR="52069" indent="266065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本部將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據特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員尿液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驗辦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賡續加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 液篩檢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如採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果為陽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予以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禁止入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廠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或解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十</a:t>
            </a:r>
            <a:r>
              <a:rPr sz="1400" spc="-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交</a:t>
            </a:r>
            <a:r>
              <a:rPr sz="1400" spc="-15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1F4E79"/>
                </a:solidFill>
                <a:latin typeface="Noto Sans CJK JP Regular"/>
                <a:cs typeface="Noto Sans CJK JP Regular"/>
              </a:rPr>
              <a:t>部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spc="1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1.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交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部公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路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總局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0" indent="-445134" algn="just">
              <a:lnSpc>
                <a:spcPct val="148800"/>
              </a:lnSpc>
              <a:spcBef>
                <a:spcPts val="229"/>
              </a:spcBef>
            </a:pP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（1）依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據行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院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「特定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驗辦法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訂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運特 定人員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施要點</a:t>
            </a:r>
            <a:r>
              <a:rPr sz="1400" spc="-19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客運落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辦理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人員實施 不定期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液檢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定期陳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特定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尿液採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執行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情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形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俾維護 公共交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安全。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乘大眾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輸之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信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將於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屬客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運特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期尿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液採驗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後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發布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新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聞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（稿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結</a:t>
            </a:r>
            <a:r>
              <a:rPr sz="1400" spc="-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搭乘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 運輸，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作之推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1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2.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交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部台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灣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鐵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路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管理局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5080" indent="-445134" algn="just">
              <a:lnSpc>
                <a:spcPct val="148600"/>
              </a:lnSpc>
              <a:spcBef>
                <a:spcPts val="240"/>
              </a:spcBef>
            </a:pP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配合政府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毒反毒宣導活動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擴大反毒宣導，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合反毒資源，  利用各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顯示器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顯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示有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題並以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宣傳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布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條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在 全省三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展出及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分班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車內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LED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顯示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語。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47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0906"/>
            <a:ext cx="5470525" cy="8916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0" marR="48895" indent="-445134">
              <a:lnSpc>
                <a:spcPct val="148700"/>
              </a:lnSpc>
              <a:spcBef>
                <a:spcPts val="100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教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誘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惑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高危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險群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尿液篩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檢驗 制度，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極達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成目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標。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1400" spc="1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3.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交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部觀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光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局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indent="-445134">
              <a:lnSpc>
                <a:spcPct val="148600"/>
              </a:lnSpc>
              <a:spcBef>
                <a:spcPts val="240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相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位之反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宣導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文</a:t>
            </a:r>
            <a:r>
              <a:rPr sz="1400" spc="-8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件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函請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請領隊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導遊 人員協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助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向旅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客宣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indent="-445134">
              <a:lnSpc>
                <a:spcPts val="2510"/>
              </a:lnSpc>
              <a:spcBef>
                <a:spcPts val="209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寒、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假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期間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布之旅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消費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資訊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中，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旅客 出國旅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遊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勿攜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帶毒品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違禁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以免觸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法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函請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行業者於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團前往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外旅遊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(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尤其是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南亞地區)，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必</a:t>
            </a:r>
            <a:endParaRPr sz="1400">
              <a:latin typeface="Noto Sans CJK JP Regular"/>
              <a:cs typeface="Noto Sans CJK JP Regular"/>
            </a:endParaRPr>
          </a:p>
          <a:p>
            <a:pPr marL="457200">
              <a:lnSpc>
                <a:spcPct val="100000"/>
              </a:lnSpc>
              <a:spcBef>
                <a:spcPts val="819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要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求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領隊提醒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客於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遊行程中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勿受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託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攜帶行李或運送毒品。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indent="-445134">
              <a:lnSpc>
                <a:spcPct val="148600"/>
              </a:lnSpc>
              <a:spcBef>
                <a:spcPts val="10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（4）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函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及民宿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營者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對從業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員宣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導教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育，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疑似 吸毒行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之住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客迅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速通報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當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地警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政單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位處理。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spc="1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4.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交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部民</a:t>
            </a:r>
            <a:r>
              <a:rPr sz="1400" spc="-15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航</a:t>
            </a:r>
            <a:r>
              <a:rPr sz="1400" dirty="0">
                <a:solidFill>
                  <a:srgbClr val="4471C4"/>
                </a:solidFill>
                <a:latin typeface="Noto Sans CJK JP Regular"/>
                <a:cs typeface="Noto Sans CJK JP Regular"/>
              </a:rPr>
              <a:t>局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6355" indent="-445134" algn="just">
              <a:lnSpc>
                <a:spcPct val="148700"/>
              </a:lnSpc>
              <a:spcBef>
                <a:spcPts val="235"/>
              </a:spcBef>
            </a:pPr>
            <a:r>
              <a:rPr sz="1400" spc="-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（1）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領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航證照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局除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依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「航空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員尿 液採驗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業要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點</a:t>
            </a:r>
            <a:r>
              <a:rPr sz="1400" spc="-10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並參酌國際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組織</a:t>
            </a:r>
            <a:r>
              <a:rPr sz="1400" spc="4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ICAO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規定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及我國衛 生福利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示濫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用藥物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行趨</a:t>
            </a:r>
            <a:r>
              <a:rPr sz="1400" spc="-1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勢</a:t>
            </a:r>
            <a:r>
              <a:rPr sz="1400" spc="-1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辨理現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航空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毒品檢 驗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外，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同時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醫務中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於執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行航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空人員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年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度體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時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加強本 項反毒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念之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導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並配合交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部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品防制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執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行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全面落 實反毒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執行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8895" indent="-445134">
              <a:lnSpc>
                <a:spcPct val="148600"/>
              </a:lnSpc>
              <a:spcBef>
                <a:spcPts val="15"/>
              </a:spcBef>
            </a:pPr>
            <a:r>
              <a:rPr sz="1400" spc="-3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（2）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定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期陳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人員尿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採驗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執行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情</a:t>
            </a:r>
            <a:r>
              <a:rPr sz="1400" spc="-7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形，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將年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度尿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檢之相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執行 情形與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驗結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果，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發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布新聞</a:t>
            </a:r>
            <a:r>
              <a:rPr sz="1400" spc="-3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稿，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以強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化民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眾搭乘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眾運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輸之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信</a:t>
            </a:r>
            <a:r>
              <a:rPr sz="1400" spc="-3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心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1400">
              <a:latin typeface="Noto Sans CJK JP Regular"/>
              <a:cs typeface="Noto Sans CJK JP Regular"/>
            </a:endParaRPr>
          </a:p>
          <a:p>
            <a:pPr marL="457200" indent="-445134">
              <a:lnSpc>
                <a:spcPct val="100000"/>
              </a:lnSpc>
              <a:spcBef>
                <a:spcPts val="815"/>
              </a:spcBef>
            </a:pPr>
            <a:r>
              <a:rPr sz="1400" spc="-22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（3）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本局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所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屬航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站可配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主管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機關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提供之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毒文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宣資</a:t>
            </a:r>
            <a:r>
              <a:rPr sz="1400" spc="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料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利用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LED</a:t>
            </a:r>
            <a:r>
              <a:rPr sz="1400" spc="3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 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跑</a:t>
            </a:r>
            <a:endParaRPr sz="1400">
              <a:latin typeface="Noto Sans CJK JP Regular"/>
              <a:cs typeface="Noto Sans CJK JP Regular"/>
            </a:endParaRPr>
          </a:p>
          <a:p>
            <a:pPr marL="457200" marR="45720">
              <a:lnSpc>
                <a:spcPct val="148600"/>
              </a:lnSpc>
              <a:spcBef>
                <a:spcPts val="1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馬燈刊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廣</a:t>
            </a:r>
            <a:r>
              <a:rPr sz="1400" spc="-6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告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警語及以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電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視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播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放反毒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短</a:t>
            </a:r>
            <a:r>
              <a:rPr sz="1400" spc="-5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片，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配</a:t>
            </a:r>
            <a:r>
              <a:rPr sz="1400" spc="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強化一 般民眾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對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的基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本認知。</a:t>
            </a:r>
            <a:endParaRPr sz="14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600" spc="-10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肆</a:t>
            </a:r>
            <a:r>
              <a:rPr sz="1600" spc="-5" dirty="0">
                <a:solidFill>
                  <a:srgbClr val="006666"/>
                </a:solidFill>
                <a:latin typeface="Noto Sans CJK JP Regular"/>
                <a:cs typeface="Noto Sans CJK JP Regular"/>
              </a:rPr>
              <a:t>、結語</a:t>
            </a:r>
            <a:endParaRPr sz="1600">
              <a:latin typeface="Noto Sans CJK JP Regular"/>
              <a:cs typeface="Noto Sans CJK JP Regular"/>
            </a:endParaRPr>
          </a:p>
          <a:p>
            <a:pPr marL="12700" marR="47625" indent="354965">
              <a:lnSpc>
                <a:spcPts val="2500"/>
              </a:lnSpc>
              <a:spcBef>
                <a:spcPts val="175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為有效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控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品新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生人</a:t>
            </a:r>
            <a:r>
              <a:rPr sz="1400" spc="-229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口</a:t>
            </a:r>
            <a:r>
              <a:rPr sz="1400" spc="-22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拒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毒預</a:t>
            </a:r>
            <a:r>
              <a:rPr sz="1400" spc="-1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組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內各機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關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將持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續配</a:t>
            </a:r>
            <a:r>
              <a:rPr sz="1400" spc="-4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「新世 代反毒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策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略行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領</a:t>
            </a:r>
            <a:r>
              <a:rPr sz="1400" spc="-29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」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滾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動修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正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各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項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作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並結</a:t>
            </a:r>
            <a:r>
              <a:rPr sz="1400" spc="-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合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民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間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團</a:t>
            </a:r>
            <a:r>
              <a:rPr sz="1400" spc="-14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體</a:t>
            </a:r>
            <a:r>
              <a:rPr sz="1400" spc="-16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建構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預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防</a:t>
            </a:r>
            <a:endParaRPr sz="1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支持網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絡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，共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同防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制毒品</a:t>
            </a:r>
            <a:r>
              <a:rPr sz="1400" spc="-15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危</a:t>
            </a:r>
            <a:r>
              <a:rPr sz="1400" dirty="0">
                <a:solidFill>
                  <a:srgbClr val="585858"/>
                </a:solidFill>
                <a:latin typeface="Noto Sans CJK JP Regular"/>
                <a:cs typeface="Noto Sans CJK JP Regular"/>
              </a:rPr>
              <a:t>害。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45"/>
              </a:lnSpc>
            </a:pPr>
            <a:r>
              <a:rPr spc="-20" dirty="0"/>
              <a:t>48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E7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7476</Words>
  <Application>Microsoft Office PowerPoint</Application>
  <PresentationFormat>自訂</PresentationFormat>
  <Paragraphs>1021</Paragraphs>
  <Slides>50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50</vt:i4>
      </vt:variant>
    </vt:vector>
  </HeadingPairs>
  <TitlesOfParts>
    <vt:vector size="56" baseType="lpstr">
      <vt:lpstr>Droid Sans Fallback</vt:lpstr>
      <vt:lpstr>Noto Sans CJK JP Regular</vt:lpstr>
      <vt:lpstr>Calibri</vt:lpstr>
      <vt:lpstr>Times New Roman</vt:lpstr>
      <vt:lpstr>Trebuchet MS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高志璋</dc:creator>
  <cp:lastModifiedBy>明智 高</cp:lastModifiedBy>
  <cp:revision>1</cp:revision>
  <dcterms:created xsi:type="dcterms:W3CDTF">2019-11-24T06:25:31Z</dcterms:created>
  <dcterms:modified xsi:type="dcterms:W3CDTF">2019-11-24T06:29:18Z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2018-02-13T00:00:00Z</vt:filetime>
  </property>
  <property fmtid="{D5CDD505-2E9C-101B-9397-08002B2CF9AE}" pid="3" name="Creator">
    <vt:lpwstr>Adobe Acrobat Pro 10.1.16</vt:lpwstr>
  </property>
  <property fmtid="{D5CDD505-2E9C-101B-9397-08002B2CF9AE}" pid="4" name="LastSaved">
    <vt:filetime>2019-11-24T00:00:00Z</vt:filetime>
  </property>
</Properties>
</file>