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3"/>
  </p:notesMasterIdLst>
  <p:sldIdLst>
    <p:sldId id="256" r:id="rId2"/>
    <p:sldId id="275" r:id="rId3"/>
    <p:sldId id="276" r:id="rId4"/>
    <p:sldId id="277" r:id="rId5"/>
    <p:sldId id="278" r:id="rId6"/>
    <p:sldId id="280" r:id="rId7"/>
    <p:sldId id="281" r:id="rId8"/>
    <p:sldId id="282" r:id="rId9"/>
    <p:sldId id="283" r:id="rId10"/>
    <p:sldId id="257" r:id="rId11"/>
    <p:sldId id="259" r:id="rId12"/>
    <p:sldId id="284" r:id="rId13"/>
    <p:sldId id="286" r:id="rId14"/>
    <p:sldId id="287" r:id="rId15"/>
    <p:sldId id="285" r:id="rId16"/>
    <p:sldId id="258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FE1893-3005-45F6-A6FB-21264C98D842}" type="doc">
      <dgm:prSet loTypeId="urn:microsoft.com/office/officeart/2005/8/layout/gear1" loCatId="process" qsTypeId="urn:microsoft.com/office/officeart/2005/8/quickstyle/simple1" qsCatId="simple" csTypeId="urn:microsoft.com/office/officeart/2005/8/colors/colorful1#3" csCatId="colorful" phldr="1"/>
      <dgm:spPr/>
    </dgm:pt>
    <dgm:pt modelId="{4FC2BBFE-3F40-4EA7-A965-AF7F7A0D03E2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法喜多分享</a:t>
          </a:r>
        </a:p>
      </dgm:t>
    </dgm:pt>
    <dgm:pt modelId="{9C59A6EC-3382-4B03-966F-06032D5921F3}" type="parTrans" cxnId="{9DA192BD-F03F-47E4-992D-358CFCC6906F}">
      <dgm:prSet/>
      <dgm:spPr/>
      <dgm:t>
        <a:bodyPr/>
        <a:lstStyle/>
        <a:p>
          <a:endParaRPr lang="zh-TW" altLang="en-US"/>
        </a:p>
      </dgm:t>
    </dgm:pt>
    <dgm:pt modelId="{93595A42-FFFE-4CA1-B43A-F10B36F89867}" type="sibTrans" cxnId="{9DA192BD-F03F-47E4-992D-358CFCC6906F}">
      <dgm:prSet/>
      <dgm:spPr/>
      <dgm:t>
        <a:bodyPr/>
        <a:lstStyle/>
        <a:p>
          <a:endParaRPr lang="zh-TW" altLang="en-US"/>
        </a:p>
      </dgm:t>
    </dgm:pt>
    <dgm:pt modelId="{1A8B624E-1133-4025-B0D9-2E59AC75D83E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隨喜轉教</a:t>
          </a:r>
        </a:p>
      </dgm:t>
    </dgm:pt>
    <dgm:pt modelId="{FFF3DA36-4831-43D4-BF0B-1AA5B025D7DB}" type="parTrans" cxnId="{20633EC0-96DE-40B3-99AE-49AFFDFB283C}">
      <dgm:prSet/>
      <dgm:spPr/>
      <dgm:t>
        <a:bodyPr/>
        <a:lstStyle/>
        <a:p>
          <a:endParaRPr lang="zh-TW" altLang="en-US"/>
        </a:p>
      </dgm:t>
    </dgm:pt>
    <dgm:pt modelId="{011E6E2D-C89D-485E-88DD-B8000AD2C9EB}" type="sibTrans" cxnId="{20633EC0-96DE-40B3-99AE-49AFFDFB283C}">
      <dgm:prSet/>
      <dgm:spPr/>
      <dgm:t>
        <a:bodyPr/>
        <a:lstStyle/>
        <a:p>
          <a:endParaRPr lang="zh-TW" altLang="en-US"/>
        </a:p>
      </dgm:t>
    </dgm:pt>
    <dgm:pt modelId="{F49692D1-2F45-4853-935D-99049E327F82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勤修精進</a:t>
          </a:r>
        </a:p>
      </dgm:t>
    </dgm:pt>
    <dgm:pt modelId="{C846AF88-EA0C-4086-8370-B41A2FDF42B9}" type="parTrans" cxnId="{78F03689-3B1B-424D-A4CD-03D57A9AF197}">
      <dgm:prSet/>
      <dgm:spPr/>
      <dgm:t>
        <a:bodyPr/>
        <a:lstStyle/>
        <a:p>
          <a:endParaRPr lang="zh-TW" altLang="en-US"/>
        </a:p>
      </dgm:t>
    </dgm:pt>
    <dgm:pt modelId="{57F80EC4-F341-4810-8048-0730DD370764}" type="sibTrans" cxnId="{78F03689-3B1B-424D-A4CD-03D57A9AF197}">
      <dgm:prSet/>
      <dgm:spPr/>
      <dgm:t>
        <a:bodyPr/>
        <a:lstStyle/>
        <a:p>
          <a:endParaRPr lang="zh-TW" altLang="en-US"/>
        </a:p>
      </dgm:t>
    </dgm:pt>
    <dgm:pt modelId="{77231432-0453-4331-8E1D-2CCA42AB843C}" type="pres">
      <dgm:prSet presAssocID="{22FE1893-3005-45F6-A6FB-21264C98D84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544CBCF-B429-4752-8A5F-59D60878F4D0}" type="pres">
      <dgm:prSet presAssocID="{4FC2BBFE-3F40-4EA7-A965-AF7F7A0D03E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D7CB5BA-3878-423A-ACCA-62B1765E5403}" type="pres">
      <dgm:prSet presAssocID="{4FC2BBFE-3F40-4EA7-A965-AF7F7A0D03E2}" presName="gear1srcNode" presStyleLbl="node1" presStyleIdx="0" presStyleCnt="3"/>
      <dgm:spPr/>
      <dgm:t>
        <a:bodyPr/>
        <a:lstStyle/>
        <a:p>
          <a:endParaRPr lang="zh-TW" altLang="en-US"/>
        </a:p>
      </dgm:t>
    </dgm:pt>
    <dgm:pt modelId="{83E8CFEF-E8ED-49BA-8BB8-D9272256523F}" type="pres">
      <dgm:prSet presAssocID="{4FC2BBFE-3F40-4EA7-A965-AF7F7A0D03E2}" presName="gear1dstNode" presStyleLbl="node1" presStyleIdx="0" presStyleCnt="3"/>
      <dgm:spPr/>
      <dgm:t>
        <a:bodyPr/>
        <a:lstStyle/>
        <a:p>
          <a:endParaRPr lang="zh-TW" altLang="en-US"/>
        </a:p>
      </dgm:t>
    </dgm:pt>
    <dgm:pt modelId="{EF904EB2-D91A-411E-A09D-2A453EF653CC}" type="pres">
      <dgm:prSet presAssocID="{1A8B624E-1133-4025-B0D9-2E59AC75D83E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12429D-ECA4-4C23-91EA-69F6768CF2D4}" type="pres">
      <dgm:prSet presAssocID="{1A8B624E-1133-4025-B0D9-2E59AC75D83E}" presName="gear2srcNode" presStyleLbl="node1" presStyleIdx="1" presStyleCnt="3"/>
      <dgm:spPr/>
      <dgm:t>
        <a:bodyPr/>
        <a:lstStyle/>
        <a:p>
          <a:endParaRPr lang="zh-TW" altLang="en-US"/>
        </a:p>
      </dgm:t>
    </dgm:pt>
    <dgm:pt modelId="{440AB583-C5EB-4A09-9891-8D13804F328C}" type="pres">
      <dgm:prSet presAssocID="{1A8B624E-1133-4025-B0D9-2E59AC75D83E}" presName="gear2dstNode" presStyleLbl="node1" presStyleIdx="1" presStyleCnt="3"/>
      <dgm:spPr/>
      <dgm:t>
        <a:bodyPr/>
        <a:lstStyle/>
        <a:p>
          <a:endParaRPr lang="zh-TW" altLang="en-US"/>
        </a:p>
      </dgm:t>
    </dgm:pt>
    <dgm:pt modelId="{B395F41F-204C-4B48-8CB2-66997C9A5468}" type="pres">
      <dgm:prSet presAssocID="{F49692D1-2F45-4853-935D-99049E327F82}" presName="gear3" presStyleLbl="node1" presStyleIdx="2" presStyleCnt="3"/>
      <dgm:spPr/>
      <dgm:t>
        <a:bodyPr/>
        <a:lstStyle/>
        <a:p>
          <a:endParaRPr lang="zh-TW" altLang="en-US"/>
        </a:p>
      </dgm:t>
    </dgm:pt>
    <dgm:pt modelId="{13BAE72E-33E9-4253-9411-74E1B2D41729}" type="pres">
      <dgm:prSet presAssocID="{F49692D1-2F45-4853-935D-99049E327F82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43F3D32-6D1E-4C83-898D-AC80FBB901D6}" type="pres">
      <dgm:prSet presAssocID="{F49692D1-2F45-4853-935D-99049E327F82}" presName="gear3srcNode" presStyleLbl="node1" presStyleIdx="2" presStyleCnt="3"/>
      <dgm:spPr/>
      <dgm:t>
        <a:bodyPr/>
        <a:lstStyle/>
        <a:p>
          <a:endParaRPr lang="zh-TW" altLang="en-US"/>
        </a:p>
      </dgm:t>
    </dgm:pt>
    <dgm:pt modelId="{8DE59B3F-881A-43F4-803C-2AE68041FE1E}" type="pres">
      <dgm:prSet presAssocID="{F49692D1-2F45-4853-935D-99049E327F82}" presName="gear3dstNode" presStyleLbl="node1" presStyleIdx="2" presStyleCnt="3"/>
      <dgm:spPr/>
      <dgm:t>
        <a:bodyPr/>
        <a:lstStyle/>
        <a:p>
          <a:endParaRPr lang="zh-TW" altLang="en-US"/>
        </a:p>
      </dgm:t>
    </dgm:pt>
    <dgm:pt modelId="{8A6C1B15-9E98-4C1E-AB93-1440576D1825}" type="pres">
      <dgm:prSet presAssocID="{93595A42-FFFE-4CA1-B43A-F10B36F89867}" presName="connector1" presStyleLbl="sibTrans2D1" presStyleIdx="0" presStyleCnt="3"/>
      <dgm:spPr/>
      <dgm:t>
        <a:bodyPr/>
        <a:lstStyle/>
        <a:p>
          <a:endParaRPr lang="zh-TW" altLang="en-US"/>
        </a:p>
      </dgm:t>
    </dgm:pt>
    <dgm:pt modelId="{8D33C174-AF53-4B85-94E7-6FD9FEF6358F}" type="pres">
      <dgm:prSet presAssocID="{011E6E2D-C89D-485E-88DD-B8000AD2C9EB}" presName="connector2" presStyleLbl="sibTrans2D1" presStyleIdx="1" presStyleCnt="3"/>
      <dgm:spPr/>
      <dgm:t>
        <a:bodyPr/>
        <a:lstStyle/>
        <a:p>
          <a:endParaRPr lang="zh-TW" altLang="en-US"/>
        </a:p>
      </dgm:t>
    </dgm:pt>
    <dgm:pt modelId="{0E8B7881-93E2-4919-B98D-F357BE87BF51}" type="pres">
      <dgm:prSet presAssocID="{57F80EC4-F341-4810-8048-0730DD370764}" presName="connector3" presStyleLbl="sibTrans2D1" presStyleIdx="2" presStyleCnt="3"/>
      <dgm:spPr/>
      <dgm:t>
        <a:bodyPr/>
        <a:lstStyle/>
        <a:p>
          <a:endParaRPr lang="zh-TW" altLang="en-US"/>
        </a:p>
      </dgm:t>
    </dgm:pt>
  </dgm:ptLst>
  <dgm:cxnLst>
    <dgm:cxn modelId="{AF0700B5-D146-4561-8E44-E58254287BC4}" type="presOf" srcId="{93595A42-FFFE-4CA1-B43A-F10B36F89867}" destId="{8A6C1B15-9E98-4C1E-AB93-1440576D1825}" srcOrd="0" destOrd="0" presId="urn:microsoft.com/office/officeart/2005/8/layout/gear1"/>
    <dgm:cxn modelId="{84CDA4EB-F1E3-4077-A3C6-F22C0E635350}" type="presOf" srcId="{1A8B624E-1133-4025-B0D9-2E59AC75D83E}" destId="{EF904EB2-D91A-411E-A09D-2A453EF653CC}" srcOrd="0" destOrd="0" presId="urn:microsoft.com/office/officeart/2005/8/layout/gear1"/>
    <dgm:cxn modelId="{7CA33346-3AB5-43EF-BE51-01755966C30E}" type="presOf" srcId="{57F80EC4-F341-4810-8048-0730DD370764}" destId="{0E8B7881-93E2-4919-B98D-F357BE87BF51}" srcOrd="0" destOrd="0" presId="urn:microsoft.com/office/officeart/2005/8/layout/gear1"/>
    <dgm:cxn modelId="{0467133D-1B8D-497A-8DD3-38AD0042BA69}" type="presOf" srcId="{F49692D1-2F45-4853-935D-99049E327F82}" destId="{B395F41F-204C-4B48-8CB2-66997C9A5468}" srcOrd="0" destOrd="0" presId="urn:microsoft.com/office/officeart/2005/8/layout/gear1"/>
    <dgm:cxn modelId="{9DA192BD-F03F-47E4-992D-358CFCC6906F}" srcId="{22FE1893-3005-45F6-A6FB-21264C98D842}" destId="{4FC2BBFE-3F40-4EA7-A965-AF7F7A0D03E2}" srcOrd="0" destOrd="0" parTransId="{9C59A6EC-3382-4B03-966F-06032D5921F3}" sibTransId="{93595A42-FFFE-4CA1-B43A-F10B36F89867}"/>
    <dgm:cxn modelId="{1B44D8B3-97C5-4328-84EB-27F81473FD9C}" type="presOf" srcId="{22FE1893-3005-45F6-A6FB-21264C98D842}" destId="{77231432-0453-4331-8E1D-2CCA42AB843C}" srcOrd="0" destOrd="0" presId="urn:microsoft.com/office/officeart/2005/8/layout/gear1"/>
    <dgm:cxn modelId="{FCFB7C78-0EF7-404B-A85D-6C97E407848C}" type="presOf" srcId="{F49692D1-2F45-4853-935D-99049E327F82}" destId="{13BAE72E-33E9-4253-9411-74E1B2D41729}" srcOrd="1" destOrd="0" presId="urn:microsoft.com/office/officeart/2005/8/layout/gear1"/>
    <dgm:cxn modelId="{8E7E04E9-B897-4EEE-A9EF-F7DB37C08A5A}" type="presOf" srcId="{4FC2BBFE-3F40-4EA7-A965-AF7F7A0D03E2}" destId="{C544CBCF-B429-4752-8A5F-59D60878F4D0}" srcOrd="0" destOrd="0" presId="urn:microsoft.com/office/officeart/2005/8/layout/gear1"/>
    <dgm:cxn modelId="{D9880A4E-D17B-4745-9AE8-6EC8B997F4A7}" type="presOf" srcId="{F49692D1-2F45-4853-935D-99049E327F82}" destId="{8DE59B3F-881A-43F4-803C-2AE68041FE1E}" srcOrd="3" destOrd="0" presId="urn:microsoft.com/office/officeart/2005/8/layout/gear1"/>
    <dgm:cxn modelId="{78F03689-3B1B-424D-A4CD-03D57A9AF197}" srcId="{22FE1893-3005-45F6-A6FB-21264C98D842}" destId="{F49692D1-2F45-4853-935D-99049E327F82}" srcOrd="2" destOrd="0" parTransId="{C846AF88-EA0C-4086-8370-B41A2FDF42B9}" sibTransId="{57F80EC4-F341-4810-8048-0730DD370764}"/>
    <dgm:cxn modelId="{B3D4AB0A-A152-4D8D-8D9F-9CAA81B4F1BE}" type="presOf" srcId="{011E6E2D-C89D-485E-88DD-B8000AD2C9EB}" destId="{8D33C174-AF53-4B85-94E7-6FD9FEF6358F}" srcOrd="0" destOrd="0" presId="urn:microsoft.com/office/officeart/2005/8/layout/gear1"/>
    <dgm:cxn modelId="{B989B0C6-67C2-4945-B7A3-B0A414618D27}" type="presOf" srcId="{4FC2BBFE-3F40-4EA7-A965-AF7F7A0D03E2}" destId="{FD7CB5BA-3878-423A-ACCA-62B1765E5403}" srcOrd="1" destOrd="0" presId="urn:microsoft.com/office/officeart/2005/8/layout/gear1"/>
    <dgm:cxn modelId="{40776ECA-5382-4092-92B4-3F6A5465D2F9}" type="presOf" srcId="{4FC2BBFE-3F40-4EA7-A965-AF7F7A0D03E2}" destId="{83E8CFEF-E8ED-49BA-8BB8-D9272256523F}" srcOrd="2" destOrd="0" presId="urn:microsoft.com/office/officeart/2005/8/layout/gear1"/>
    <dgm:cxn modelId="{FDBBF0C6-92BF-4A03-A59A-46BA3F174B84}" type="presOf" srcId="{F49692D1-2F45-4853-935D-99049E327F82}" destId="{E43F3D32-6D1E-4C83-898D-AC80FBB901D6}" srcOrd="2" destOrd="0" presId="urn:microsoft.com/office/officeart/2005/8/layout/gear1"/>
    <dgm:cxn modelId="{BD5B049E-17E7-49BD-A11A-91CF790F47A1}" type="presOf" srcId="{1A8B624E-1133-4025-B0D9-2E59AC75D83E}" destId="{440AB583-C5EB-4A09-9891-8D13804F328C}" srcOrd="2" destOrd="0" presId="urn:microsoft.com/office/officeart/2005/8/layout/gear1"/>
    <dgm:cxn modelId="{20633EC0-96DE-40B3-99AE-49AFFDFB283C}" srcId="{22FE1893-3005-45F6-A6FB-21264C98D842}" destId="{1A8B624E-1133-4025-B0D9-2E59AC75D83E}" srcOrd="1" destOrd="0" parTransId="{FFF3DA36-4831-43D4-BF0B-1AA5B025D7DB}" sibTransId="{011E6E2D-C89D-485E-88DD-B8000AD2C9EB}"/>
    <dgm:cxn modelId="{79916AD2-897F-4C17-8167-06017688BA16}" type="presOf" srcId="{1A8B624E-1133-4025-B0D9-2E59AC75D83E}" destId="{EC12429D-ECA4-4C23-91EA-69F6768CF2D4}" srcOrd="1" destOrd="0" presId="urn:microsoft.com/office/officeart/2005/8/layout/gear1"/>
    <dgm:cxn modelId="{E33BA905-0217-43B6-95FD-B75032E3EF1C}" type="presParOf" srcId="{77231432-0453-4331-8E1D-2CCA42AB843C}" destId="{C544CBCF-B429-4752-8A5F-59D60878F4D0}" srcOrd="0" destOrd="0" presId="urn:microsoft.com/office/officeart/2005/8/layout/gear1"/>
    <dgm:cxn modelId="{08564550-2F82-4D79-A512-F8975F66D97E}" type="presParOf" srcId="{77231432-0453-4331-8E1D-2CCA42AB843C}" destId="{FD7CB5BA-3878-423A-ACCA-62B1765E5403}" srcOrd="1" destOrd="0" presId="urn:microsoft.com/office/officeart/2005/8/layout/gear1"/>
    <dgm:cxn modelId="{49A02B8E-CED8-4B6F-B519-BD55EF2F1FE0}" type="presParOf" srcId="{77231432-0453-4331-8E1D-2CCA42AB843C}" destId="{83E8CFEF-E8ED-49BA-8BB8-D9272256523F}" srcOrd="2" destOrd="0" presId="urn:microsoft.com/office/officeart/2005/8/layout/gear1"/>
    <dgm:cxn modelId="{A37B7BC2-6449-4247-AA29-F03240DBBAFC}" type="presParOf" srcId="{77231432-0453-4331-8E1D-2CCA42AB843C}" destId="{EF904EB2-D91A-411E-A09D-2A453EF653CC}" srcOrd="3" destOrd="0" presId="urn:microsoft.com/office/officeart/2005/8/layout/gear1"/>
    <dgm:cxn modelId="{AD9E43BD-274E-49DE-9ECC-E9C7100252F9}" type="presParOf" srcId="{77231432-0453-4331-8E1D-2CCA42AB843C}" destId="{EC12429D-ECA4-4C23-91EA-69F6768CF2D4}" srcOrd="4" destOrd="0" presId="urn:microsoft.com/office/officeart/2005/8/layout/gear1"/>
    <dgm:cxn modelId="{E5E4EB76-0EFC-4E48-8D88-82CB7414FF3E}" type="presParOf" srcId="{77231432-0453-4331-8E1D-2CCA42AB843C}" destId="{440AB583-C5EB-4A09-9891-8D13804F328C}" srcOrd="5" destOrd="0" presId="urn:microsoft.com/office/officeart/2005/8/layout/gear1"/>
    <dgm:cxn modelId="{E03D7F91-AB77-4317-894B-5C32DDB3F5AC}" type="presParOf" srcId="{77231432-0453-4331-8E1D-2CCA42AB843C}" destId="{B395F41F-204C-4B48-8CB2-66997C9A5468}" srcOrd="6" destOrd="0" presId="urn:microsoft.com/office/officeart/2005/8/layout/gear1"/>
    <dgm:cxn modelId="{D8213830-64AD-4724-AEBF-C76A0697D9BB}" type="presParOf" srcId="{77231432-0453-4331-8E1D-2CCA42AB843C}" destId="{13BAE72E-33E9-4253-9411-74E1B2D41729}" srcOrd="7" destOrd="0" presId="urn:microsoft.com/office/officeart/2005/8/layout/gear1"/>
    <dgm:cxn modelId="{E38A59BC-CE2D-416A-8B5D-3915FFAD4409}" type="presParOf" srcId="{77231432-0453-4331-8E1D-2CCA42AB843C}" destId="{E43F3D32-6D1E-4C83-898D-AC80FBB901D6}" srcOrd="8" destOrd="0" presId="urn:microsoft.com/office/officeart/2005/8/layout/gear1"/>
    <dgm:cxn modelId="{45A66F09-1AB4-408C-A249-5E59D61F866E}" type="presParOf" srcId="{77231432-0453-4331-8E1D-2CCA42AB843C}" destId="{8DE59B3F-881A-43F4-803C-2AE68041FE1E}" srcOrd="9" destOrd="0" presId="urn:microsoft.com/office/officeart/2005/8/layout/gear1"/>
    <dgm:cxn modelId="{590FB9EA-E805-4388-807A-BE19EAA631B9}" type="presParOf" srcId="{77231432-0453-4331-8E1D-2CCA42AB843C}" destId="{8A6C1B15-9E98-4C1E-AB93-1440576D1825}" srcOrd="10" destOrd="0" presId="urn:microsoft.com/office/officeart/2005/8/layout/gear1"/>
    <dgm:cxn modelId="{AAA5A8B7-E487-4C7A-8498-96CD819E80F2}" type="presParOf" srcId="{77231432-0453-4331-8E1D-2CCA42AB843C}" destId="{8D33C174-AF53-4B85-94E7-6FD9FEF6358F}" srcOrd="11" destOrd="0" presId="urn:microsoft.com/office/officeart/2005/8/layout/gear1"/>
    <dgm:cxn modelId="{5BE6375C-DAB8-48C5-BF35-9FA991506A4F}" type="presParOf" srcId="{77231432-0453-4331-8E1D-2CCA42AB843C}" destId="{0E8B7881-93E2-4919-B98D-F357BE87BF5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4CBCF-B429-4752-8A5F-59D60878F4D0}">
      <dsp:nvSpPr>
        <dsp:cNvPr id="0" name=""/>
        <dsp:cNvSpPr/>
      </dsp:nvSpPr>
      <dsp:spPr>
        <a:xfrm>
          <a:off x="4891216" y="2613451"/>
          <a:ext cx="3194219" cy="3194219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法喜多分享</a:t>
          </a:r>
        </a:p>
      </dsp:txBody>
      <dsp:txXfrm>
        <a:off x="5533396" y="3361682"/>
        <a:ext cx="1909859" cy="1641894"/>
      </dsp:txXfrm>
    </dsp:sp>
    <dsp:sp modelId="{EF904EB2-D91A-411E-A09D-2A453EF653CC}">
      <dsp:nvSpPr>
        <dsp:cNvPr id="0" name=""/>
        <dsp:cNvSpPr/>
      </dsp:nvSpPr>
      <dsp:spPr>
        <a:xfrm>
          <a:off x="3032761" y="1858454"/>
          <a:ext cx="2323068" cy="2323068"/>
        </a:xfrm>
        <a:prstGeom prst="gear6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隨喜轉教</a:t>
          </a:r>
        </a:p>
      </dsp:txBody>
      <dsp:txXfrm>
        <a:off x="3617600" y="2446828"/>
        <a:ext cx="1153390" cy="1146320"/>
      </dsp:txXfrm>
    </dsp:sp>
    <dsp:sp modelId="{B395F41F-204C-4B48-8CB2-66997C9A5468}">
      <dsp:nvSpPr>
        <dsp:cNvPr id="0" name=""/>
        <dsp:cNvSpPr/>
      </dsp:nvSpPr>
      <dsp:spPr>
        <a:xfrm rot="20700000">
          <a:off x="4333917" y="255774"/>
          <a:ext cx="2276132" cy="2276132"/>
        </a:xfrm>
        <a:prstGeom prst="gear6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勤修精進</a:t>
          </a:r>
        </a:p>
      </dsp:txBody>
      <dsp:txXfrm rot="-20700000">
        <a:off x="4833139" y="754997"/>
        <a:ext cx="1277687" cy="1277687"/>
      </dsp:txXfrm>
    </dsp:sp>
    <dsp:sp modelId="{8A6C1B15-9E98-4C1E-AB93-1440576D1825}">
      <dsp:nvSpPr>
        <dsp:cNvPr id="0" name=""/>
        <dsp:cNvSpPr/>
      </dsp:nvSpPr>
      <dsp:spPr>
        <a:xfrm>
          <a:off x="4663705" y="2121084"/>
          <a:ext cx="4088600" cy="4088600"/>
        </a:xfrm>
        <a:prstGeom prst="circularArrow">
          <a:avLst>
            <a:gd name="adj1" fmla="val 4687"/>
            <a:gd name="adj2" fmla="val 299029"/>
            <a:gd name="adj3" fmla="val 2544780"/>
            <a:gd name="adj4" fmla="val 15800956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33C174-AF53-4B85-94E7-6FD9FEF6358F}">
      <dsp:nvSpPr>
        <dsp:cNvPr id="0" name=""/>
        <dsp:cNvSpPr/>
      </dsp:nvSpPr>
      <dsp:spPr>
        <a:xfrm>
          <a:off x="2621350" y="1337523"/>
          <a:ext cx="2970623" cy="297062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8B7881-93E2-4919-B98D-F357BE87BF51}">
      <dsp:nvSpPr>
        <dsp:cNvPr id="0" name=""/>
        <dsp:cNvSpPr/>
      </dsp:nvSpPr>
      <dsp:spPr>
        <a:xfrm>
          <a:off x="3807424" y="-249707"/>
          <a:ext cx="3202930" cy="320293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D34D9-0EF5-40FD-825D-2792570A2277}" type="datetimeFigureOut">
              <a:rPr lang="zh-TW" altLang="en-US" smtClean="0"/>
              <a:t>2025/3/30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7B2AF-9A57-4652-8A25-8875DBEC9C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740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勤修精進，譬喻品第三</a:t>
            </a:r>
            <a:endParaRPr lang="en-US" altLang="zh-TW" dirty="0"/>
          </a:p>
          <a:p>
            <a:r>
              <a:rPr lang="zh-TW" altLang="en-US" dirty="0"/>
              <a:t>隨喜轉教，隨喜功德品第十八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3014F-26BE-4EE4-8515-02EEB3DCD8BD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3104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32964" y="188260"/>
            <a:ext cx="9283401" cy="1882588"/>
          </a:xfrm>
        </p:spPr>
        <p:txBody>
          <a:bodyPr>
            <a:noAutofit/>
          </a:bodyPr>
          <a:lstStyle/>
          <a:p>
            <a:r>
              <a:rPr lang="zh-TW" altLang="en-US" sz="6000" dirty="0"/>
              <a:t>三十七道</a:t>
            </a:r>
            <a:r>
              <a:rPr lang="zh-TW" altLang="en-US" sz="6000" dirty="0" smtClean="0"/>
              <a:t>品</a:t>
            </a: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zh-TW" altLang="en-US" sz="6000" dirty="0" smtClean="0"/>
              <a:t>五根五力</a:t>
            </a:r>
            <a:endParaRPr lang="zh-TW" altLang="en-US" sz="6000" dirty="0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909545" y="2232211"/>
            <a:ext cx="10762502" cy="4531660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信根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力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精進根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力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念根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力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定根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力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慧根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力</a:t>
            </a:r>
            <a:r>
              <a:rPr lang="en-US" altLang="zh-TW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 </a:t>
            </a:r>
            <a:endParaRPr lang="zh-TW" altLang="zh-TW" sz="4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4018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2" y="550429"/>
            <a:ext cx="11662239" cy="586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9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11702" y="1046357"/>
            <a:ext cx="7950618" cy="4125916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把愛</a:t>
            </a:r>
            <a:r>
              <a:rPr lang="en-US" altLang="zh-TW" sz="80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/>
            </a:r>
            <a:br>
              <a:rPr lang="en-US" altLang="zh-TW" sz="80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</a:br>
            <a:r>
              <a:rPr lang="zh-TW" altLang="en-US" sz="8000" dirty="0" smtClean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找</a:t>
            </a:r>
            <a:r>
              <a:rPr lang="en-US" altLang="zh-TW" sz="8000" dirty="0" smtClean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/>
            </a:r>
            <a:br>
              <a:rPr lang="en-US" altLang="zh-TW" sz="8000" dirty="0" smtClean="0">
                <a:latin typeface="Adobe 楷体 Std R" panose="02020400000000000000" pitchFamily="18" charset="-128"/>
                <a:ea typeface="Adobe 楷体 Std R" panose="02020400000000000000" pitchFamily="18" charset="-128"/>
              </a:rPr>
            </a:br>
            <a:r>
              <a:rPr lang="zh-TW" altLang="en-US" sz="8000" dirty="0" smtClean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回來</a:t>
            </a:r>
            <a:endParaRPr lang="zh-TW" altLang="en-US" sz="8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78523" y="5493375"/>
            <a:ext cx="850884" cy="878804"/>
          </a:xfrm>
        </p:spPr>
        <p:txBody>
          <a:bodyPr>
            <a:noAutofit/>
          </a:bodyPr>
          <a:lstStyle/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4" name="副標題 2"/>
          <p:cNvSpPr txBox="1">
            <a:spLocks/>
          </p:cNvSpPr>
          <p:nvPr/>
        </p:nvSpPr>
        <p:spPr>
          <a:xfrm>
            <a:off x="1078523" y="2151267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smtClean="0"/>
              <a:t>?</a:t>
            </a:r>
            <a:endParaRPr lang="zh-TW" altLang="en-US" sz="6000" dirty="0"/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5930916" y="5915591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6" name="副標題 2"/>
          <p:cNvSpPr txBox="1">
            <a:spLocks/>
          </p:cNvSpPr>
          <p:nvPr/>
        </p:nvSpPr>
        <p:spPr>
          <a:xfrm>
            <a:off x="9844391" y="5759824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7" name="副標題 2"/>
          <p:cNvSpPr txBox="1">
            <a:spLocks/>
          </p:cNvSpPr>
          <p:nvPr/>
        </p:nvSpPr>
        <p:spPr>
          <a:xfrm>
            <a:off x="10269833" y="676173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smtClean="0"/>
              <a:t>?</a:t>
            </a:r>
            <a:endParaRPr lang="zh-TW" altLang="en-US" sz="6000" dirty="0"/>
          </a:p>
        </p:txBody>
      </p:sp>
      <p:sp>
        <p:nvSpPr>
          <p:cNvPr id="8" name="副標題 2"/>
          <p:cNvSpPr txBox="1">
            <a:spLocks/>
          </p:cNvSpPr>
          <p:nvPr/>
        </p:nvSpPr>
        <p:spPr>
          <a:xfrm>
            <a:off x="10971499" y="4386278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9" name="副標題 2"/>
          <p:cNvSpPr txBox="1">
            <a:spLocks/>
          </p:cNvSpPr>
          <p:nvPr/>
        </p:nvSpPr>
        <p:spPr>
          <a:xfrm>
            <a:off x="9862320" y="3084774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smtClean="0"/>
              <a:t>?</a:t>
            </a:r>
            <a:endParaRPr lang="zh-TW" altLang="en-US" sz="6000" dirty="0"/>
          </a:p>
        </p:txBody>
      </p:sp>
      <p:sp>
        <p:nvSpPr>
          <p:cNvPr id="10" name="副標題 2"/>
          <p:cNvSpPr txBox="1">
            <a:spLocks/>
          </p:cNvSpPr>
          <p:nvPr/>
        </p:nvSpPr>
        <p:spPr>
          <a:xfrm>
            <a:off x="8765431" y="1266790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11" name="副標題 2"/>
          <p:cNvSpPr txBox="1">
            <a:spLocks/>
          </p:cNvSpPr>
          <p:nvPr/>
        </p:nvSpPr>
        <p:spPr>
          <a:xfrm>
            <a:off x="7914547" y="5755211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smtClean="0"/>
              <a:t>?</a:t>
            </a:r>
            <a:endParaRPr lang="zh-TW" altLang="en-US" sz="6000" dirty="0"/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2339407" y="506586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smtClean="0"/>
              <a:t>?</a:t>
            </a:r>
            <a:endParaRPr lang="zh-TW" altLang="en-US" sz="6000" dirty="0"/>
          </a:p>
        </p:txBody>
      </p:sp>
      <p:sp>
        <p:nvSpPr>
          <p:cNvPr id="13" name="副標題 2"/>
          <p:cNvSpPr txBox="1">
            <a:spLocks/>
          </p:cNvSpPr>
          <p:nvPr/>
        </p:nvSpPr>
        <p:spPr>
          <a:xfrm>
            <a:off x="395973" y="3822321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14" name="副標題 2"/>
          <p:cNvSpPr txBox="1">
            <a:spLocks/>
          </p:cNvSpPr>
          <p:nvPr/>
        </p:nvSpPr>
        <p:spPr>
          <a:xfrm>
            <a:off x="2429435" y="3030071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15" name="副標題 2"/>
          <p:cNvSpPr txBox="1">
            <a:spLocks/>
          </p:cNvSpPr>
          <p:nvPr/>
        </p:nvSpPr>
        <p:spPr>
          <a:xfrm>
            <a:off x="2017823" y="4572417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16" name="副標題 2"/>
          <p:cNvSpPr txBox="1">
            <a:spLocks/>
          </p:cNvSpPr>
          <p:nvPr/>
        </p:nvSpPr>
        <p:spPr>
          <a:xfrm>
            <a:off x="3548737" y="5506692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17" name="副標題 2"/>
          <p:cNvSpPr txBox="1">
            <a:spLocks/>
          </p:cNvSpPr>
          <p:nvPr/>
        </p:nvSpPr>
        <p:spPr>
          <a:xfrm>
            <a:off x="736322" y="436936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18" name="副標題 2"/>
          <p:cNvSpPr txBox="1">
            <a:spLocks/>
          </p:cNvSpPr>
          <p:nvPr/>
        </p:nvSpPr>
        <p:spPr>
          <a:xfrm>
            <a:off x="9085954" y="4358816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smtClean="0"/>
              <a:t>?</a:t>
            </a:r>
            <a:endParaRPr lang="zh-TW" altLang="en-US" sz="6000" dirty="0"/>
          </a:p>
        </p:txBody>
      </p:sp>
      <p:sp>
        <p:nvSpPr>
          <p:cNvPr id="19" name="副標題 2"/>
          <p:cNvSpPr txBox="1">
            <a:spLocks/>
          </p:cNvSpPr>
          <p:nvPr/>
        </p:nvSpPr>
        <p:spPr>
          <a:xfrm>
            <a:off x="7489105" y="236771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dirty="0" smtClean="0"/>
              <a:t>?</a:t>
            </a:r>
            <a:endParaRPr lang="zh-TW" altLang="en-US" sz="6000" dirty="0"/>
          </a:p>
        </p:txBody>
      </p:sp>
      <p:sp>
        <p:nvSpPr>
          <p:cNvPr id="20" name="副標題 2"/>
          <p:cNvSpPr txBox="1">
            <a:spLocks/>
          </p:cNvSpPr>
          <p:nvPr/>
        </p:nvSpPr>
        <p:spPr>
          <a:xfrm>
            <a:off x="4025733" y="363085"/>
            <a:ext cx="850884" cy="8788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6000" smtClean="0"/>
              <a:t>?</a:t>
            </a:r>
            <a:endParaRPr lang="zh-TW" altLang="en-US" sz="6000" dirty="0"/>
          </a:p>
        </p:txBody>
      </p:sp>
    </p:spTree>
    <p:extLst>
      <p:ext uri="{BB962C8B-B14F-4D97-AF65-F5344CB8AC3E}">
        <p14:creationId xmlns:p14="http://schemas.microsoft.com/office/powerpoint/2010/main" val="95458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98" y="231401"/>
            <a:ext cx="4303059" cy="241018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512" y="231401"/>
            <a:ext cx="4179794" cy="237356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795" y="2997887"/>
            <a:ext cx="2870385" cy="378139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724" y="2997887"/>
            <a:ext cx="2529029" cy="380996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712" y="2943245"/>
            <a:ext cx="2579594" cy="383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7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80114" y="672353"/>
            <a:ext cx="9955756" cy="5540188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FFFF00"/>
                </a:solidFill>
              </a:rPr>
              <a:t>九歲</a:t>
            </a:r>
            <a:r>
              <a:rPr lang="zh-TW" altLang="en-US" dirty="0">
                <a:solidFill>
                  <a:srgbClr val="FFFF00"/>
                </a:solidFill>
              </a:rPr>
              <a:t>孩童勸</a:t>
            </a:r>
            <a:r>
              <a:rPr lang="zh-TW" altLang="en-US" dirty="0" smtClean="0">
                <a:solidFill>
                  <a:srgbClr val="FFFF00"/>
                </a:solidFill>
              </a:rPr>
              <a:t>素</a:t>
            </a:r>
            <a:r>
              <a:rPr lang="en-US" altLang="zh-TW" dirty="0" smtClean="0">
                <a:solidFill>
                  <a:srgbClr val="FFFF00"/>
                </a:solidFill>
              </a:rPr>
              <a:t/>
            </a:r>
            <a:br>
              <a:rPr lang="en-US" altLang="zh-TW" dirty="0" smtClean="0">
                <a:solidFill>
                  <a:srgbClr val="FFFF00"/>
                </a:solidFill>
              </a:rPr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solidFill>
                  <a:srgbClr val="FFFF00"/>
                </a:solidFill>
              </a:rPr>
              <a:t>七十師伯師姑做不到</a:t>
            </a:r>
            <a:r>
              <a:rPr lang="en-US" altLang="zh-TW" dirty="0">
                <a:solidFill>
                  <a:srgbClr val="FFFF00"/>
                </a:solidFill>
              </a:rPr>
              <a:t/>
            </a:r>
            <a:br>
              <a:rPr lang="en-US" altLang="zh-TW" dirty="0">
                <a:solidFill>
                  <a:srgbClr val="FFFF00"/>
                </a:solidFill>
              </a:rPr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2400" dirty="0" smtClean="0"/>
              <a:t>2008</a:t>
            </a:r>
            <a:r>
              <a:rPr lang="zh-TW" altLang="en-US" sz="2400" dirty="0" smtClean="0"/>
              <a:t> 案例一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dirty="0" smtClean="0"/>
              <a:t>金融風暴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dirty="0"/>
              <a:t>扶助安親計畫</a:t>
            </a:r>
            <a:r>
              <a:rPr lang="zh-TW" altLang="en-US" sz="2400" dirty="0" smtClean="0"/>
              <a:t> 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dirty="0" smtClean="0"/>
              <a:t>妥瑞氏症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zh-TW" altLang="en-US" sz="2400" dirty="0"/>
              <a:t>趙承恩</a:t>
            </a:r>
          </a:p>
        </p:txBody>
      </p:sp>
      <p:sp>
        <p:nvSpPr>
          <p:cNvPr id="4" name="矩形 3"/>
          <p:cNvSpPr/>
          <p:nvPr/>
        </p:nvSpPr>
        <p:spPr>
          <a:xfrm>
            <a:off x="620379" y="672353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dirty="0"/>
              <a:t>成功案例</a:t>
            </a:r>
          </a:p>
        </p:txBody>
      </p:sp>
    </p:spTree>
    <p:extLst>
      <p:ext uri="{BB962C8B-B14F-4D97-AF65-F5344CB8AC3E}">
        <p14:creationId xmlns:p14="http://schemas.microsoft.com/office/powerpoint/2010/main" val="3917584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54928" y="295834"/>
            <a:ext cx="8839649" cy="1210235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信根</a:t>
            </a:r>
            <a:r>
              <a:rPr lang="en-US" altLang="zh-TW" dirty="0" smtClean="0"/>
              <a:t>/ </a:t>
            </a:r>
            <a:r>
              <a:rPr lang="zh-TW" altLang="en-US" dirty="0" smtClean="0"/>
              <a:t>信力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3</a:t>
            </a:r>
            <a:r>
              <a:rPr lang="zh-TW" altLang="en-US" dirty="0" smtClean="0"/>
              <a:t>分鐘 </a:t>
            </a:r>
            <a:r>
              <a:rPr lang="en-US" altLang="zh-TW" dirty="0" smtClean="0"/>
              <a:t>/ </a:t>
            </a:r>
            <a:r>
              <a:rPr lang="zh-TW" altLang="en-US" dirty="0" smtClean="0"/>
              <a:t>一輩子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928" y="1626789"/>
            <a:ext cx="8839649" cy="49243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6209" y="295834"/>
            <a:ext cx="14670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緣起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50031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95269" y="699247"/>
            <a:ext cx="9001462" cy="1183622"/>
          </a:xfrm>
        </p:spPr>
        <p:txBody>
          <a:bodyPr/>
          <a:lstStyle/>
          <a:p>
            <a:r>
              <a:rPr lang="zh-TW" altLang="en-US" dirty="0" smtClean="0"/>
              <a:t>精進根</a:t>
            </a:r>
            <a:r>
              <a:rPr lang="en-US" altLang="zh-TW" dirty="0" smtClean="0"/>
              <a:t>/</a:t>
            </a:r>
            <a:r>
              <a:rPr lang="zh-TW" altLang="en-US" dirty="0" smtClean="0"/>
              <a:t>力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818951" y="2472484"/>
            <a:ext cx="6244367" cy="3551797"/>
          </a:xfrm>
        </p:spPr>
        <p:txBody>
          <a:bodyPr>
            <a:noAutofit/>
          </a:bodyPr>
          <a:lstStyle/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勸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素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家人</a:t>
            </a:r>
            <a:endParaRPr lang="en-US" altLang="zh-TW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分享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法親</a:t>
            </a:r>
            <a:endParaRPr lang="en-US" altLang="zh-TW" sz="5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趕場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道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親</a:t>
            </a:r>
          </a:p>
        </p:txBody>
      </p:sp>
    </p:spTree>
    <p:extLst>
      <p:ext uri="{BB962C8B-B14F-4D97-AF65-F5344CB8AC3E}">
        <p14:creationId xmlns:p14="http://schemas.microsoft.com/office/powerpoint/2010/main" val="3859085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135564"/>
            <a:ext cx="4074459" cy="1357060"/>
          </a:xfrm>
        </p:spPr>
        <p:txBody>
          <a:bodyPr>
            <a:normAutofit/>
          </a:bodyPr>
          <a:lstStyle/>
          <a:p>
            <a:r>
              <a:rPr lang="zh-TW" altLang="en-US" sz="5400" dirty="0" smtClean="0"/>
              <a:t>念根</a:t>
            </a:r>
            <a:r>
              <a:rPr lang="en-US" altLang="zh-TW" sz="5400" dirty="0" smtClean="0"/>
              <a:t>(</a:t>
            </a:r>
            <a:r>
              <a:rPr lang="zh-TW" altLang="en-US" sz="5400" dirty="0" smtClean="0"/>
              <a:t>力</a:t>
            </a:r>
            <a:r>
              <a:rPr lang="en-US" altLang="zh-TW" sz="5400" dirty="0" smtClean="0"/>
              <a:t>)</a:t>
            </a:r>
            <a:endParaRPr lang="zh-TW" altLang="en-US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9540" y="2017059"/>
            <a:ext cx="7279790" cy="3079376"/>
          </a:xfrm>
        </p:spPr>
        <p:txBody>
          <a:bodyPr/>
          <a:lstStyle/>
          <a:p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師生共同面對一波波</a:t>
            </a:r>
            <a:endParaRPr lang="en-US" altLang="zh-TW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考驗</a:t>
            </a:r>
            <a: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質疑</a:t>
            </a:r>
            <a:r>
              <a:rPr lang="en-US" altLang="zh-TW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6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限制</a:t>
            </a:r>
            <a:endParaRPr lang="en-US" altLang="zh-TW" sz="6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4" name="圖片 3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6619" y="2998695"/>
            <a:ext cx="4865132" cy="385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5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47363" y="215153"/>
            <a:ext cx="6078071" cy="2001834"/>
          </a:xfrm>
        </p:spPr>
        <p:txBody>
          <a:bodyPr>
            <a:normAutofit/>
          </a:bodyPr>
          <a:lstStyle/>
          <a:p>
            <a:r>
              <a:rPr lang="zh-TW" altLang="en-US" sz="6000" dirty="0" smtClean="0"/>
              <a:t>定  </a:t>
            </a:r>
            <a:r>
              <a:rPr lang="en-US" altLang="zh-TW" sz="6000" dirty="0" smtClean="0"/>
              <a:t>&amp;</a:t>
            </a:r>
            <a:r>
              <a:rPr lang="zh-TW" altLang="en-US" sz="6000" dirty="0" smtClean="0"/>
              <a:t>  慧</a:t>
            </a:r>
            <a:r>
              <a:rPr lang="en-US" altLang="zh-TW" sz="6000" dirty="0" smtClean="0"/>
              <a:t/>
            </a:r>
            <a:br>
              <a:rPr lang="en-US" altLang="zh-TW" sz="6000" dirty="0" smtClean="0"/>
            </a:br>
            <a:r>
              <a:rPr lang="en-US" altLang="zh-TW" sz="6000" dirty="0" smtClean="0"/>
              <a:t>(</a:t>
            </a:r>
            <a:r>
              <a:rPr lang="zh-TW" altLang="en-US" sz="6000" dirty="0" smtClean="0"/>
              <a:t>根 力</a:t>
            </a:r>
            <a:r>
              <a:rPr lang="en-US" altLang="zh-TW" sz="6000" dirty="0" smtClean="0"/>
              <a:t>)</a:t>
            </a:r>
            <a:endParaRPr lang="zh-TW" altLang="en-US" sz="6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58153" y="2312894"/>
            <a:ext cx="10833848" cy="4545106"/>
          </a:xfrm>
        </p:spPr>
        <p:txBody>
          <a:bodyPr>
            <a:noAutofit/>
          </a:bodyPr>
          <a:lstStyle/>
          <a:p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找方法 </a:t>
            </a:r>
            <a: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科學 環保 健康</a:t>
            </a:r>
            <a:endParaRPr lang="en-US" altLang="zh-TW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上網 </a:t>
            </a:r>
            <a: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 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諮詢  陪伴</a:t>
            </a:r>
            <a:endParaRPr lang="en-US" altLang="zh-TW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團結 結合 </a:t>
            </a:r>
            <a: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力量大</a:t>
            </a:r>
            <a:endParaRPr lang="en-US" altLang="zh-TW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有愛最幸福</a:t>
            </a:r>
            <a:endParaRPr lang="zh-TW" altLang="en-US" sz="54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539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/>
              <a:t>三十七道品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07435" y="1604797"/>
            <a:ext cx="10574965" cy="4813792"/>
          </a:xfrm>
        </p:spPr>
        <p:txBody>
          <a:bodyPr>
            <a:noAutofit/>
          </a:bodyPr>
          <a:lstStyle/>
          <a:p>
            <a:pPr algn="ctr"/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佛事，成正覺之事。</a:t>
            </a:r>
          </a:p>
          <a:p>
            <a:pPr algn="ctr"/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身心無礙之修持。</a:t>
            </a:r>
          </a:p>
          <a:p>
            <a:pPr algn="ctr"/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福慧雙修的人生路。</a:t>
            </a:r>
          </a:p>
          <a:p>
            <a:pPr algn="ctr"/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法喜充滿的指導原則。</a:t>
            </a:r>
          </a:p>
          <a:p>
            <a:pPr algn="ctr"/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是生命的智慧。</a:t>
            </a:r>
          </a:p>
        </p:txBody>
      </p:sp>
    </p:spTree>
    <p:extLst>
      <p:ext uri="{BB962C8B-B14F-4D97-AF65-F5344CB8AC3E}">
        <p14:creationId xmlns:p14="http://schemas.microsoft.com/office/powerpoint/2010/main" val="2403925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9750612"/>
              </p:ext>
            </p:extLst>
          </p:nvPr>
        </p:nvGraphicFramePr>
        <p:xfrm>
          <a:off x="815789" y="589022"/>
          <a:ext cx="10363200" cy="5807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13244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7880" y="2353235"/>
            <a:ext cx="9733512" cy="1734951"/>
          </a:xfrm>
        </p:spPr>
        <p:txBody>
          <a:bodyPr>
            <a:normAutofit/>
          </a:bodyPr>
          <a:lstStyle/>
          <a:p>
            <a:r>
              <a:rPr lang="zh-TW" altLang="en-US" sz="9600" dirty="0" smtClean="0"/>
              <a:t>感恩</a:t>
            </a:r>
            <a:endParaRPr lang="zh-TW" altLang="en-US" sz="9600" dirty="0"/>
          </a:p>
        </p:txBody>
      </p:sp>
    </p:spTree>
    <p:extLst>
      <p:ext uri="{BB962C8B-B14F-4D97-AF65-F5344CB8AC3E}">
        <p14:creationId xmlns:p14="http://schemas.microsoft.com/office/powerpoint/2010/main" val="3207620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466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0897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95269" y="2124635"/>
            <a:ext cx="9001462" cy="1385328"/>
          </a:xfrm>
        </p:spPr>
        <p:txBody>
          <a:bodyPr/>
          <a:lstStyle/>
          <a:p>
            <a:r>
              <a:rPr lang="zh-TW" altLang="en-US" dirty="0" smtClean="0"/>
              <a:t>複習重點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65150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1424" y="138952"/>
            <a:ext cx="10353761" cy="1326321"/>
          </a:xfrm>
        </p:spPr>
        <p:txBody>
          <a:bodyPr/>
          <a:lstStyle/>
          <a:p>
            <a:r>
              <a:rPr lang="zh-TW" altLang="en-US" dirty="0"/>
              <a:t>三十七助道品</a:t>
            </a:r>
            <a:r>
              <a:rPr lang="en-US" altLang="zh-TW" dirty="0"/>
              <a:t>(</a:t>
            </a:r>
            <a:r>
              <a:rPr lang="zh-TW" altLang="en-US" dirty="0"/>
              <a:t>證嚴上人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80245" y="1290461"/>
            <a:ext cx="11016117" cy="5392727"/>
          </a:xfrm>
        </p:spPr>
        <p:txBody>
          <a:bodyPr>
            <a:noAutofit/>
          </a:bodyPr>
          <a:lstStyle/>
          <a:p>
            <a:r>
              <a:rPr lang="zh-TW" altLang="en-US" sz="2667" dirty="0">
                <a:latin typeface="標楷體" panose="03000509000000000000" pitchFamily="65" charset="-120"/>
                <a:ea typeface="標楷體" panose="03000509000000000000" pitchFamily="65" charset="-120"/>
              </a:rPr>
              <a:t>佛陀就是這樣告訴我們，要斷無明。所以時時一直要我們斷無明。無明的源頭我們若能斷除，才能進入靜寂清澄，涅槃的境界。這樣，我們就能永遠安逸。不過，尚未能永遠安逸之前，那我們就要修行。</a:t>
            </a:r>
            <a:endParaRPr lang="en-US" altLang="zh-TW" sz="2667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67" dirty="0">
                <a:latin typeface="標楷體" panose="03000509000000000000" pitchFamily="65" charset="-120"/>
                <a:ea typeface="標楷體" panose="03000509000000000000" pitchFamily="65" charset="-120"/>
              </a:rPr>
              <a:t>之前也說過了八聖道，就是八正道法。這八正道法還不夠，還有其他來幫助的法，所以就是三十七道品。</a:t>
            </a:r>
            <a:br>
              <a:rPr lang="zh-TW" altLang="en-US" sz="2667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667" dirty="0">
                <a:latin typeface="標楷體" panose="03000509000000000000" pitchFamily="65" charset="-120"/>
                <a:ea typeface="標楷體" panose="03000509000000000000" pitchFamily="65" charset="-120"/>
              </a:rPr>
              <a:t>這三十七道品，又有一個名稱叫做「</a:t>
            </a:r>
            <a:r>
              <a:rPr lang="zh-TW" altLang="en-US" sz="2667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三十七助道品</a:t>
            </a:r>
            <a:r>
              <a:rPr lang="zh-TW" altLang="en-US" sz="2667" dirty="0">
                <a:latin typeface="標楷體" panose="03000509000000000000" pitchFamily="65" charset="-120"/>
                <a:ea typeface="標楷體" panose="03000509000000000000" pitchFamily="65" charset="-120"/>
              </a:rPr>
              <a:t>」，就是來</a:t>
            </a:r>
            <a:r>
              <a:rPr lang="zh-TW" altLang="en-US" sz="2667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幫助我們，讓我們很容易能了解，幫助我們如何看世間，如何來看身心，所以讓我們更清楚。</a:t>
            </a:r>
            <a:endParaRPr lang="en-US" altLang="zh-TW" sz="2667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667" dirty="0">
                <a:latin typeface="標楷體" panose="03000509000000000000" pitchFamily="65" charset="-120"/>
                <a:ea typeface="標楷體" panose="03000509000000000000" pitchFamily="65" charset="-120"/>
              </a:rPr>
              <a:t>還有一個名稱叫做，「三十七菩提分」。「菩提」就是覺，就是有三十七種，</a:t>
            </a:r>
            <a:r>
              <a:rPr lang="zh-TW" altLang="en-US" sz="2667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幫助我們覺悟之道</a:t>
            </a:r>
            <a:r>
              <a:rPr lang="zh-TW" altLang="en-US" sz="2667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47405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00348" y="278476"/>
            <a:ext cx="10353761" cy="1326321"/>
          </a:xfrm>
        </p:spPr>
        <p:txBody>
          <a:bodyPr/>
          <a:lstStyle/>
          <a:p>
            <a:r>
              <a:rPr lang="zh-TW" altLang="en-US" dirty="0"/>
              <a:t>四念處</a:t>
            </a:r>
            <a:r>
              <a:rPr lang="en-US" altLang="zh-TW" dirty="0"/>
              <a:t>(</a:t>
            </a:r>
            <a:r>
              <a:rPr lang="zh-TW" altLang="en-US" dirty="0"/>
              <a:t>上人叮嚀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05753" y="1241726"/>
            <a:ext cx="10541429" cy="5074440"/>
          </a:xfrm>
        </p:spPr>
        <p:txBody>
          <a:bodyPr>
            <a:noAutofit/>
          </a:bodyPr>
          <a:lstStyle/>
          <a:p>
            <a:r>
              <a:rPr lang="zh-TW" altLang="en-US" sz="2667" dirty="0"/>
              <a:t>「以戒德為師」，真正佛陀在世，他也有入滅的時候，阿難就問佛陀說：「佛啊！您在世時，就還有六群比丘難調伏，佛陀入滅之後，這個僧團要怎麼辦呢？我們大家心靈的依靠，要以誰為師呢？」</a:t>
            </a:r>
            <a:br>
              <a:rPr lang="zh-TW" altLang="en-US" sz="2667" dirty="0"/>
            </a:br>
            <a:r>
              <a:rPr lang="zh-TW" altLang="en-US" sz="2667" dirty="0"/>
              <a:t>佛陀就說：「以戒為師；人人要依照戒律，這就是我們最好的老師。」</a:t>
            </a:r>
            <a:br>
              <a:rPr lang="zh-TW" altLang="en-US" sz="2667" dirty="0"/>
            </a:br>
            <a:r>
              <a:rPr lang="zh-TW" altLang="en-US" sz="2667" dirty="0"/>
              <a:t>所以常常說，人人要守好制度，守好戒律，這樣我們就不會偏差掉了，我們還要了解大乘法，佛陀</a:t>
            </a:r>
            <a:r>
              <a:rPr lang="en-US" altLang="zh-TW" sz="2667" dirty="0"/>
              <a:t>(</a:t>
            </a:r>
            <a:r>
              <a:rPr lang="zh-TW" altLang="en-US" sz="2667" dirty="0"/>
              <a:t>講</a:t>
            </a:r>
            <a:r>
              <a:rPr lang="en-US" altLang="zh-TW" sz="2667" dirty="0"/>
              <a:t>)《</a:t>
            </a:r>
            <a:r>
              <a:rPr lang="zh-TW" altLang="en-US" sz="2667" dirty="0"/>
              <a:t>法華經</a:t>
            </a:r>
            <a:r>
              <a:rPr lang="en-US" altLang="zh-TW" sz="2667" dirty="0"/>
              <a:t>》</a:t>
            </a:r>
            <a:r>
              <a:rPr lang="zh-TW" altLang="en-US" sz="2667" dirty="0"/>
              <a:t>，就是要捨方便，要顯真實法，真實法就是大乘法，所以我們要用心了解，大乘的正法，這才是佛陀來人間，一大事因緣，微妙的道理。</a:t>
            </a:r>
            <a:endParaRPr lang="en-US" altLang="zh-TW" sz="2667" dirty="0"/>
          </a:p>
          <a:p>
            <a:r>
              <a:rPr lang="zh-TW" altLang="en-US" sz="2667" b="1" dirty="0">
                <a:solidFill>
                  <a:srgbClr val="FFC000"/>
                </a:solidFill>
              </a:rPr>
              <a:t>依四念處住，以戒德為師，解大乘法妙，行入人群中，弘揚菩薩法。</a:t>
            </a:r>
            <a:r>
              <a:rPr lang="zh-TW" altLang="en-US" sz="2667" dirty="0"/>
              <a:t/>
            </a:r>
            <a:br>
              <a:rPr lang="zh-TW" altLang="en-US" sz="2667" dirty="0"/>
            </a:br>
            <a:r>
              <a:rPr lang="zh-TW" altLang="en-US" sz="2667" dirty="0"/>
              <a:t/>
            </a:r>
            <a:br>
              <a:rPr lang="zh-TW" altLang="en-US" sz="2667" dirty="0"/>
            </a:br>
            <a:endParaRPr lang="zh-TW" altLang="en-US" sz="2667" dirty="0"/>
          </a:p>
        </p:txBody>
      </p:sp>
    </p:spTree>
    <p:extLst>
      <p:ext uri="{BB962C8B-B14F-4D97-AF65-F5344CB8AC3E}">
        <p14:creationId xmlns:p14="http://schemas.microsoft.com/office/powerpoint/2010/main" val="1366063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918798" y="53752"/>
            <a:ext cx="5856651" cy="1143000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四念處</a:t>
            </a:r>
            <a:r>
              <a:rPr lang="en-US" altLang="zh-TW" sz="4000" dirty="0"/>
              <a:t>—</a:t>
            </a:r>
            <a:r>
              <a:rPr lang="zh-TW" altLang="en-US" sz="4000" dirty="0"/>
              <a:t>觀身不淨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03445" y="1196752"/>
            <a:ext cx="10363200" cy="5445224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生活上不會處處斤斤計較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願意多了解自己自我觀照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願意修行多聞法與入經藏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認清天堂地獄只在一念間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體認身體只是一個載道器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愛惜自己的身體發揮良能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人人具足佛性智慧和慈悲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理解減少慾望是修行基礎</a:t>
            </a:r>
          </a:p>
        </p:txBody>
      </p:sp>
    </p:spTree>
    <p:extLst>
      <p:ext uri="{BB962C8B-B14F-4D97-AF65-F5344CB8AC3E}">
        <p14:creationId xmlns:p14="http://schemas.microsoft.com/office/powerpoint/2010/main" val="2246093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01008" y="13411"/>
            <a:ext cx="9840416" cy="1143000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四念處</a:t>
            </a:r>
            <a:r>
              <a:rPr lang="en-US" altLang="zh-TW" sz="4000" dirty="0"/>
              <a:t>—</a:t>
            </a:r>
            <a:r>
              <a:rPr lang="zh-TW" altLang="en-US" sz="4000" dirty="0"/>
              <a:t>觀受是苦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99456" y="1196752"/>
            <a:ext cx="10363200" cy="5445224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完全接受人生不如意的事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真正地用心感受什麼是苦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了解苦是源於自己的欲望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快樂與痛苦都是一種空幻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不論生命與物質都要珍惜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清楚身體與感受是苦的本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理解佛性被五陰塵勞障蔽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能用心付出甘願做歡喜受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7621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04996" y="125760"/>
            <a:ext cx="9936427" cy="1143000"/>
          </a:xfrm>
        </p:spPr>
        <p:txBody>
          <a:bodyPr>
            <a:normAutofit/>
          </a:bodyPr>
          <a:lstStyle/>
          <a:p>
            <a:r>
              <a:rPr lang="zh-TW" altLang="en-US" sz="4400" dirty="0"/>
              <a:t>四念處</a:t>
            </a:r>
            <a:r>
              <a:rPr lang="en-US" altLang="zh-TW" sz="4400" dirty="0"/>
              <a:t>—</a:t>
            </a:r>
            <a:r>
              <a:rPr lang="zh-TW" altLang="en-US" sz="4400" dirty="0"/>
              <a:t>觀心無常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99456" y="1268760"/>
            <a:ext cx="10363200" cy="540060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接受世事無常多變的事實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理解世間事不能事事如意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不對的念頭生起就丟掉它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常觀照自己不要妄想執著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相信心可以轉境不被境轉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提醒自己要了解自性清淨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深入經藏修練判斷的智慧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用心中的法面對生住異滅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</a:pPr>
            <a:endParaRPr lang="zh-TW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869762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1926" y="125760"/>
            <a:ext cx="9936427" cy="1143000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四念處</a:t>
            </a:r>
            <a:r>
              <a:rPr lang="en-US" altLang="zh-TW" sz="4000" dirty="0"/>
              <a:t>—</a:t>
            </a:r>
            <a:r>
              <a:rPr lang="zh-TW" altLang="en-US" sz="4000" dirty="0"/>
              <a:t>觀法無我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99456" y="1268760"/>
            <a:ext cx="10363200" cy="540060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不要以事情的表象當真理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不要像父子騎驢三心二意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無私無我無慾則剛才是法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經常妥善照顧好自己的心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團體能歡喜快樂合和互協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無習氣心念純行事無偏差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能夠放下自己讓悲智浮現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了解萬物道理不聞聲起舞</a:t>
            </a:r>
          </a:p>
        </p:txBody>
      </p:sp>
    </p:spTree>
    <p:extLst>
      <p:ext uri="{BB962C8B-B14F-4D97-AF65-F5344CB8AC3E}">
        <p14:creationId xmlns:p14="http://schemas.microsoft.com/office/powerpoint/2010/main" val="2687321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1850175"/>
            <a:ext cx="9001462" cy="2387600"/>
          </a:xfrm>
        </p:spPr>
        <p:txBody>
          <a:bodyPr/>
          <a:lstStyle/>
          <a:p>
            <a:r>
              <a:rPr lang="zh-TW" altLang="en-US" dirty="0"/>
              <a:t>法華心香讀書會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三十七助道品</a:t>
            </a:r>
            <a:r>
              <a:rPr lang="en-US" altLang="zh-TW" dirty="0"/>
              <a:t>(02)</a:t>
            </a:r>
            <a:endParaRPr lang="zh-TW" altLang="en-US" dirty="0"/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>
          <a:xfrm>
            <a:off x="129539" y="5065656"/>
            <a:ext cx="9001462" cy="1655762"/>
          </a:xfrm>
        </p:spPr>
        <p:txBody>
          <a:bodyPr/>
          <a:lstStyle/>
          <a:p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2025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03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日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主講人： 高明智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惟智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D1EADFF3-E4F3-416C-BD27-AC3FCE085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394" y="560642"/>
            <a:ext cx="2966337" cy="4091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8271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81866" y="209579"/>
            <a:ext cx="9019051" cy="810344"/>
          </a:xfrm>
        </p:spPr>
        <p:txBody>
          <a:bodyPr>
            <a:normAutofit/>
          </a:bodyPr>
          <a:lstStyle/>
          <a:p>
            <a:r>
              <a:rPr lang="zh-TW" altLang="zh-TW" dirty="0"/>
              <a:t>四正勤</a:t>
            </a:r>
            <a:r>
              <a:rPr lang="en-US" altLang="zh-TW" dirty="0"/>
              <a:t>(</a:t>
            </a:r>
            <a:r>
              <a:rPr lang="zh-TW" altLang="en-US" dirty="0"/>
              <a:t>修行的基本功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815414" y="1241376"/>
            <a:ext cx="10862997" cy="5427984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4800" b="1" dirty="0">
                <a:solidFill>
                  <a:schemeClr val="bg1"/>
                </a:solidFill>
              </a:rPr>
              <a:t>已生惡令速斷</a:t>
            </a:r>
            <a:endParaRPr lang="en-US" altLang="zh-TW" sz="4800" b="1" dirty="0">
              <a:solidFill>
                <a:schemeClr val="bg1"/>
              </a:solidFill>
            </a:endParaRPr>
          </a:p>
          <a:p>
            <a:r>
              <a:rPr lang="zh-TW" altLang="zh-TW" sz="4800" b="1" dirty="0">
                <a:solidFill>
                  <a:schemeClr val="bg1"/>
                </a:solidFill>
              </a:rPr>
              <a:t>未生惡令不生</a:t>
            </a:r>
            <a:endParaRPr lang="en-US" altLang="zh-TW" sz="4800" b="1" dirty="0">
              <a:solidFill>
                <a:schemeClr val="bg1"/>
              </a:solidFill>
            </a:endParaRPr>
          </a:p>
          <a:p>
            <a:r>
              <a:rPr lang="zh-TW" altLang="zh-TW" sz="4800" b="1" dirty="0">
                <a:solidFill>
                  <a:schemeClr val="bg1"/>
                </a:solidFill>
              </a:rPr>
              <a:t>未生善令速生</a:t>
            </a:r>
            <a:endParaRPr lang="en-US" altLang="zh-TW" sz="4800" b="1" dirty="0">
              <a:solidFill>
                <a:schemeClr val="bg1"/>
              </a:solidFill>
            </a:endParaRPr>
          </a:p>
          <a:p>
            <a:r>
              <a:rPr lang="zh-TW" altLang="zh-TW" sz="48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4800" b="1" dirty="0">
                <a:solidFill>
                  <a:schemeClr val="bg1"/>
                </a:solidFill>
              </a:rPr>
              <a:t> </a:t>
            </a:r>
            <a:endParaRPr lang="zh-TW" altLang="zh-TW" sz="4800" b="1" dirty="0">
              <a:solidFill>
                <a:schemeClr val="bg1"/>
              </a:solidFill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8477267" y="857232"/>
            <a:ext cx="3264363" cy="1512168"/>
          </a:xfrm>
          <a:prstGeom prst="wedgeRoundRectCallout">
            <a:avLst>
              <a:gd name="adj1" fmla="val -143995"/>
              <a:gd name="adj2" fmla="val 4467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zh-TW" altLang="en-US" sz="4267" b="1" dirty="0">
                <a:solidFill>
                  <a:prstClr val="white"/>
                </a:solidFill>
                <a:latin typeface="Times New Roman"/>
                <a:ea typeface="新細明體" panose="02020500000000000000" pitchFamily="18" charset="-120"/>
              </a:rPr>
              <a:t>修行的因：破惡</a:t>
            </a:r>
          </a:p>
        </p:txBody>
      </p:sp>
      <p:pic>
        <p:nvPicPr>
          <p:cNvPr id="9" name="圖片 8" descr="images1Q2DG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7505" y="2952747"/>
            <a:ext cx="3443868" cy="2286016"/>
          </a:xfrm>
          <a:prstGeom prst="rect">
            <a:avLst/>
          </a:prstGeom>
        </p:spPr>
      </p:pic>
      <p:sp>
        <p:nvSpPr>
          <p:cNvPr id="7" name="圓角矩形圖說文字 6"/>
          <p:cNvSpPr/>
          <p:nvPr/>
        </p:nvSpPr>
        <p:spPr>
          <a:xfrm>
            <a:off x="1775520" y="5424704"/>
            <a:ext cx="8448939" cy="1152128"/>
          </a:xfrm>
          <a:prstGeom prst="wedgeRoundRectCallout">
            <a:avLst>
              <a:gd name="adj1" fmla="val -42878"/>
              <a:gd name="adj2" fmla="val -11769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zh-TW" altLang="en-US" sz="3733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清淨在源頭，八識田中的種子要清淨，從四正勤開始</a:t>
            </a:r>
            <a:r>
              <a:rPr lang="en-US" altLang="zh-TW" sz="3733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733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耕耘與除草</a:t>
            </a:r>
            <a:r>
              <a:rPr lang="en-US" altLang="zh-TW" sz="3733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733" dirty="0">
              <a:solidFill>
                <a:prstClr val="white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1965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1AE8714-01DD-DAC9-74A3-F6E118E59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05C22E35-DCFD-534E-2995-35A3148F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514"/>
            <a:ext cx="10353761" cy="1326321"/>
          </a:xfrm>
        </p:spPr>
        <p:txBody>
          <a:bodyPr/>
          <a:lstStyle/>
          <a:p>
            <a:r>
              <a:rPr lang="zh-TW" altLang="en-US" dirty="0"/>
              <a:t>四正勤的重要</a:t>
            </a:r>
            <a:r>
              <a:rPr lang="en-US" altLang="zh-TW" dirty="0" smtClean="0"/>
              <a:t>-</a:t>
            </a:r>
            <a:r>
              <a:rPr lang="zh-TW" altLang="en-US" dirty="0"/>
              <a:t>老師</a:t>
            </a:r>
            <a:r>
              <a:rPr lang="zh-TW" altLang="en-US" dirty="0" smtClean="0"/>
              <a:t>的</a:t>
            </a:r>
            <a:r>
              <a:rPr lang="zh-TW" altLang="en-US" dirty="0"/>
              <a:t>體悟</a:t>
            </a:r>
            <a:r>
              <a:rPr lang="en-US" altLang="zh-TW" dirty="0"/>
              <a:t>(</a:t>
            </a:r>
            <a:r>
              <a:rPr lang="zh-TW" altLang="en-US" dirty="0"/>
              <a:t>行動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21910C6-9335-8035-8FAC-0C9930D91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494" y="1438835"/>
            <a:ext cx="9008858" cy="5325036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2800" dirty="0"/>
              <a:t>看到時間 過秒關 觀自身 自修自得</a:t>
            </a:r>
            <a:endParaRPr lang="en-US" altLang="zh-TW" sz="2800" dirty="0"/>
          </a:p>
          <a:p>
            <a:r>
              <a:rPr lang="zh-TW" altLang="en-US" sz="2800" dirty="0"/>
              <a:t>看到方向 聞大法 善知識 明師指引</a:t>
            </a:r>
            <a:endParaRPr lang="en-US" altLang="zh-TW" sz="2800" dirty="0"/>
          </a:p>
          <a:p>
            <a:r>
              <a:rPr lang="zh-TW" altLang="en-US" sz="2800" dirty="0"/>
              <a:t>及時懺悔 天天懺悔 發露懺悔 功德簿</a:t>
            </a:r>
            <a:endParaRPr lang="en-US" altLang="zh-TW" sz="2800" dirty="0"/>
          </a:p>
          <a:p>
            <a:r>
              <a:rPr lang="zh-TW" altLang="en-US" sz="2800" dirty="0"/>
              <a:t>設定目標 定課 標竿學習 發揮功能</a:t>
            </a:r>
            <a:endParaRPr lang="en-US" altLang="zh-TW" sz="2800" dirty="0"/>
          </a:p>
          <a:p>
            <a:r>
              <a:rPr lang="zh-TW" altLang="en-US" sz="2800" dirty="0"/>
              <a:t>盤點自己 定時盤點 年度盤點 一生盤點</a:t>
            </a:r>
            <a:endParaRPr lang="en-US" altLang="zh-TW" sz="2800" dirty="0"/>
          </a:p>
          <a:p>
            <a:r>
              <a:rPr lang="zh-TW" altLang="en-US" sz="2800" dirty="0"/>
              <a:t>殷勤精進 精進 勤精進 勇猛精進</a:t>
            </a:r>
            <a:endParaRPr lang="en-US" altLang="zh-TW" sz="2800" dirty="0"/>
          </a:p>
          <a:p>
            <a:r>
              <a:rPr lang="zh-TW" altLang="en-US" sz="2800" dirty="0"/>
              <a:t>慎勿放逸 持戒 少欲 正定三昧</a:t>
            </a:r>
            <a:endParaRPr lang="en-US" altLang="zh-TW" sz="2800" dirty="0"/>
          </a:p>
          <a:p>
            <a:r>
              <a:rPr lang="zh-TW" altLang="en-US" sz="2800" dirty="0"/>
              <a:t>做就對了 去做 去嘗試 記得要修正</a:t>
            </a:r>
            <a:endParaRPr lang="en-US" altLang="zh-TW" sz="2800" dirty="0"/>
          </a:p>
          <a:p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C3C3DE8-6177-AEC4-BD84-D0B56D8C550F}"/>
              </a:ext>
            </a:extLst>
          </p:cNvPr>
          <p:cNvSpPr/>
          <p:nvPr/>
        </p:nvSpPr>
        <p:spPr>
          <a:xfrm>
            <a:off x="9840416" y="1790629"/>
            <a:ext cx="2208245" cy="45553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733" dirty="0">
                <a:latin typeface="標楷體" panose="03000509000000000000" pitchFamily="65" charset="-120"/>
                <a:ea typeface="標楷體" panose="03000509000000000000" pitchFamily="65" charset="-120"/>
              </a:rPr>
              <a:t>及時付出</a:t>
            </a:r>
            <a:endParaRPr lang="en-US" altLang="zh-TW" sz="3733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733" dirty="0">
                <a:latin typeface="標楷體" panose="03000509000000000000" pitchFamily="65" charset="-120"/>
                <a:ea typeface="標楷體" panose="03000509000000000000" pitchFamily="65" charset="-120"/>
              </a:rPr>
              <a:t>把握因緣</a:t>
            </a:r>
            <a:endParaRPr lang="en-US" altLang="zh-TW" sz="3733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733" dirty="0">
                <a:latin typeface="標楷體" panose="03000509000000000000" pitchFamily="65" charset="-120"/>
                <a:ea typeface="標楷體" panose="03000509000000000000" pitchFamily="65" charset="-120"/>
              </a:rPr>
              <a:t>投入深入</a:t>
            </a:r>
            <a:endParaRPr lang="en-US" altLang="zh-TW" sz="3733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733" dirty="0">
                <a:latin typeface="標楷體" panose="03000509000000000000" pitchFamily="65" charset="-120"/>
                <a:ea typeface="標楷體" panose="03000509000000000000" pitchFamily="65" charset="-120"/>
              </a:rPr>
              <a:t>度化人間</a:t>
            </a:r>
            <a:endParaRPr lang="en-US" altLang="zh-TW" sz="3733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733" dirty="0">
                <a:latin typeface="標楷體" panose="03000509000000000000" pitchFamily="65" charset="-120"/>
                <a:ea typeface="標楷體" panose="03000509000000000000" pitchFamily="65" charset="-120"/>
              </a:rPr>
              <a:t>法在人間</a:t>
            </a:r>
            <a:endParaRPr lang="en-US" altLang="zh-TW" sz="3733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733" dirty="0">
                <a:latin typeface="標楷體" panose="03000509000000000000" pitchFamily="65" charset="-120"/>
                <a:ea typeface="標楷體" panose="03000509000000000000" pitchFamily="65" charset="-120"/>
              </a:rPr>
              <a:t>造福人間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箭號: 向右 4">
            <a:extLst>
              <a:ext uri="{FF2B5EF4-FFF2-40B4-BE49-F238E27FC236}">
                <a16:creationId xmlns:a16="http://schemas.microsoft.com/office/drawing/2014/main" xmlns="" id="{A92F20DF-ADDD-73F6-6E4B-6C1177606827}"/>
              </a:ext>
            </a:extLst>
          </p:cNvPr>
          <p:cNvSpPr/>
          <p:nvPr/>
        </p:nvSpPr>
        <p:spPr>
          <a:xfrm>
            <a:off x="9264352" y="3621022"/>
            <a:ext cx="480053" cy="1056117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</p:spTree>
    <p:extLst>
      <p:ext uri="{BB962C8B-B14F-4D97-AF65-F5344CB8AC3E}">
        <p14:creationId xmlns:p14="http://schemas.microsoft.com/office/powerpoint/2010/main" val="1698929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40689" y="158463"/>
            <a:ext cx="10353761" cy="1326321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四正勤已</a:t>
            </a:r>
            <a:r>
              <a:rPr lang="en-US" altLang="zh-TW" sz="4000" dirty="0"/>
              <a:t>—</a:t>
            </a:r>
            <a:r>
              <a:rPr lang="zh-TW" altLang="en-US" sz="4000" dirty="0"/>
              <a:t>已生惡令速斷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03445" y="1484784"/>
            <a:ext cx="10363200" cy="5040560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修行前先確認自己走在正道上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害人的心罵人的惡意都能斷除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生活中已經做到不比較與計較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可以原諒別人挑惕與中傷的話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可以做到聲色柔和不給人臉色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知道自己的錯誤過失即時改正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懺悔無始貪瞋癡願意快速改過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日日反省自己將不好習氣除去</a:t>
            </a:r>
          </a:p>
        </p:txBody>
      </p:sp>
    </p:spTree>
    <p:extLst>
      <p:ext uri="{BB962C8B-B14F-4D97-AF65-F5344CB8AC3E}">
        <p14:creationId xmlns:p14="http://schemas.microsoft.com/office/powerpoint/2010/main" val="3591206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6901" y="158463"/>
            <a:ext cx="10353761" cy="1326321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四正勤</a:t>
            </a:r>
            <a:r>
              <a:rPr lang="en-US" altLang="zh-TW" sz="4000" dirty="0"/>
              <a:t>—</a:t>
            </a:r>
            <a:r>
              <a:rPr lang="zh-TW" altLang="en-US" sz="4000" dirty="0"/>
              <a:t>未生惡令不生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03445" y="1484784"/>
            <a:ext cx="10363200" cy="5040560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知道自己有不好的念頭能懺悔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不斷地反省與掃除心中的愚癡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做好禮節與禮貌不會熟不拘禮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人與人之間互敬互讓的平等心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能夠做到平常心遇事不起漣漪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守好自己的身口意避免造惡業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持種種戒防非止惡避禍於無形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知道人生誘惑多時時戒慎虔誠</a:t>
            </a:r>
          </a:p>
        </p:txBody>
      </p:sp>
    </p:spTree>
    <p:extLst>
      <p:ext uri="{BB962C8B-B14F-4D97-AF65-F5344CB8AC3E}">
        <p14:creationId xmlns:p14="http://schemas.microsoft.com/office/powerpoint/2010/main" val="3203466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348" y="158463"/>
            <a:ext cx="10353761" cy="1326321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四正勤</a:t>
            </a:r>
            <a:r>
              <a:rPr lang="en-US" altLang="zh-TW" sz="4000" dirty="0"/>
              <a:t>—</a:t>
            </a:r>
            <a:r>
              <a:rPr lang="zh-TW" altLang="en-US" sz="4000" dirty="0"/>
              <a:t>未生善令速生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03445" y="1484784"/>
            <a:ext cx="10363200" cy="5040560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隨時想到自己還可以做的善事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自己對於做好事助人非常渴望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理解無緣大慈與同體大悲的心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隨時隨地要求自己把握結善緣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能鼓勵他人體解大道發無上心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培養自己的大慈悲心多做善事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多關心較少人關心的弱勢族群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知福惜福再造福願意多做多得</a:t>
            </a:r>
          </a:p>
        </p:txBody>
      </p:sp>
    </p:spTree>
    <p:extLst>
      <p:ext uri="{BB962C8B-B14F-4D97-AF65-F5344CB8AC3E}">
        <p14:creationId xmlns:p14="http://schemas.microsoft.com/office/powerpoint/2010/main" val="3965381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62466" y="158463"/>
            <a:ext cx="10353761" cy="1326321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四正勤</a:t>
            </a:r>
            <a:r>
              <a:rPr lang="en-US" altLang="zh-TW" sz="4000" dirty="0"/>
              <a:t>—</a:t>
            </a:r>
            <a:r>
              <a:rPr lang="zh-TW" altLang="en-US" sz="4000" dirty="0"/>
              <a:t>已生善令增長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2623" y="1686490"/>
            <a:ext cx="10363200" cy="5040560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對於已經在做的善事願意多做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對於善事願意多一點投入時間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對於不認識的人也能給予協助</a:t>
            </a: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以大慈悲智慧心滋養增長自己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將自己愛的能量不斷擴散出去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積極鼓勵他人能愛心綿延不斷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自己保持長期精進心行菩薩道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鼓勵他人也行十善精進菩薩</a:t>
            </a:r>
            <a:r>
              <a:rPr lang="zh-TW" altLang="en-US" sz="4800" dirty="0"/>
              <a:t>道</a:t>
            </a:r>
            <a:endParaRPr lang="en-US" altLang="zh-TW" sz="4800" dirty="0"/>
          </a:p>
          <a:p>
            <a:pPr>
              <a:lnSpc>
                <a:spcPct val="90000"/>
              </a:lnSpc>
            </a:pPr>
            <a:endParaRPr lang="en-US" altLang="zh-TW" sz="4800" dirty="0"/>
          </a:p>
        </p:txBody>
      </p:sp>
    </p:spTree>
    <p:extLst>
      <p:ext uri="{BB962C8B-B14F-4D97-AF65-F5344CB8AC3E}">
        <p14:creationId xmlns:p14="http://schemas.microsoft.com/office/powerpoint/2010/main" val="737584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06203" y="485176"/>
            <a:ext cx="10390716" cy="1143000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FFFF00"/>
                </a:solidFill>
                <a:latin typeface="Times New Roman" pitchFamily="18" charset="0"/>
              </a:rPr>
              <a:t>四種使事情如意的修練</a:t>
            </a:r>
            <a:endParaRPr lang="zh-TW" altLang="en-US" sz="4400" dirty="0">
              <a:solidFill>
                <a:srgbClr val="FFFF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5520" y="1988840"/>
            <a:ext cx="7721600" cy="411480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滿足心願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願大志堅菩提現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照顧心念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誠正信實道可證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不斷精修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拔苦予樂重力行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正確思惟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kumimoji="0"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慈悲喜捨放長情</a:t>
            </a: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54575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94940F9-377F-036A-7E6B-783942EC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C8AEB88-3113-4A35-1315-8BC7A9DE4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60" y="0"/>
            <a:ext cx="5648369" cy="1896035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dirty="0"/>
              <a:t>三十七道品</a:t>
            </a:r>
            <a:r>
              <a:rPr lang="en-US" altLang="zh-TW" sz="4000" dirty="0"/>
              <a:t>-1</a:t>
            </a:r>
            <a:endParaRPr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404BD6B5-382C-F36F-1D5F-11037E161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836" y="1514619"/>
            <a:ext cx="10363200" cy="4909803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要快速證悟並除滅煩惱，可以整理出三十七類通往涅槃的方法，稱為「三十七道品」，包括：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四念處：專注於當前的四種目標之一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身念處、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受念處、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心念處、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法念處。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四正勤：正確的勤奮於四個層面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已生惡令斷滅、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未生惡令不生、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未生善令生起、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已生善令增長。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四如意足：基於四種因素產生禪定、成就神通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欲定斷行成就如意足、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精進定斷行成就如意足、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意定斷行成就如意足、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思惟定斷行成就如意足。</a:t>
            </a:r>
          </a:p>
        </p:txBody>
      </p:sp>
    </p:spTree>
    <p:extLst>
      <p:ext uri="{BB962C8B-B14F-4D97-AF65-F5344CB8AC3E}">
        <p14:creationId xmlns:p14="http://schemas.microsoft.com/office/powerpoint/2010/main" val="3813252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23635CE-1636-FD86-2D11-A67C7B8CF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7" y="0"/>
            <a:ext cx="3671652" cy="1666980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三十七道品</a:t>
            </a:r>
            <a:r>
              <a:rPr lang="en-US" altLang="zh-TW" sz="4000" dirty="0"/>
              <a:t>-2</a:t>
            </a:r>
            <a:endParaRPr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920CD260-20A2-E58D-D450-8354F0A37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41" y="1452282"/>
            <a:ext cx="11084859" cy="5124501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五根：如同根生莖葉般能增上其他善法的五個根本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信根、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精進根、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念根、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定根、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(5)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慧根。（佛經中另外有定義的「五根」為「眼、耳、鼻、舌、身」，與這裡的「五根」意義不同。）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五力：由五根進修而產生的力量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信力、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精進力、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念力、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定力、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(5)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慧力。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七覺支：覺悟的七個要素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念覺分、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擇法覺分、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精進覺分、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喜覺分、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(5)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輕安覺分、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(6)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定覺分、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(7)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捨覺分。</a:t>
            </a: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八正道：邁向解脫的八個正確途徑 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正見、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正志、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正語、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正業、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(5)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正命、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(6)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正精進、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(7)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正念、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(8)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正定。</a:t>
            </a:r>
          </a:p>
        </p:txBody>
      </p:sp>
    </p:spTree>
    <p:extLst>
      <p:ext uri="{BB962C8B-B14F-4D97-AF65-F5344CB8AC3E}">
        <p14:creationId xmlns:p14="http://schemas.microsoft.com/office/powerpoint/2010/main" val="1446342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TM04033921[[fn=大馬士革風]]</Template>
  <TotalTime>159</TotalTime>
  <Words>1613</Words>
  <Application>Microsoft Office PowerPoint</Application>
  <PresentationFormat>寬螢幕</PresentationFormat>
  <Paragraphs>174</Paragraphs>
  <Slides>31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40" baseType="lpstr">
      <vt:lpstr>Adobe 楷体 Std R</vt:lpstr>
      <vt:lpstr>新細明體</vt:lpstr>
      <vt:lpstr>標楷體</vt:lpstr>
      <vt:lpstr>Arial</vt:lpstr>
      <vt:lpstr>Bookman Old Style</vt:lpstr>
      <vt:lpstr>Calibri</vt:lpstr>
      <vt:lpstr>Rockwell</vt:lpstr>
      <vt:lpstr>Times New Roman</vt:lpstr>
      <vt:lpstr>Damask</vt:lpstr>
      <vt:lpstr>三十七道品 五根五力</vt:lpstr>
      <vt:lpstr>PowerPoint 簡報</vt:lpstr>
      <vt:lpstr>把愛 找 回來</vt:lpstr>
      <vt:lpstr>PowerPoint 簡報</vt:lpstr>
      <vt:lpstr>九歲孩童勸素  七十師伯師姑做不到  2008 案例一 金融風暴 扶助安親計畫  妥瑞氏症 趙承恩</vt:lpstr>
      <vt:lpstr>信根/ 信力 3分鐘 / 一輩子</vt:lpstr>
      <vt:lpstr>精進根/力</vt:lpstr>
      <vt:lpstr>念根(力)</vt:lpstr>
      <vt:lpstr>定  &amp;  慧 (根 力)</vt:lpstr>
      <vt:lpstr>三十七道品</vt:lpstr>
      <vt:lpstr>PowerPoint 簡報</vt:lpstr>
      <vt:lpstr>感恩</vt:lpstr>
      <vt:lpstr>PowerPoint 簡報</vt:lpstr>
      <vt:lpstr>PowerPoint 簡報</vt:lpstr>
      <vt:lpstr>複習重點</vt:lpstr>
      <vt:lpstr>三十七助道品(證嚴上人)</vt:lpstr>
      <vt:lpstr>四念處(上人叮嚀)</vt:lpstr>
      <vt:lpstr>四念處—觀身不淨</vt:lpstr>
      <vt:lpstr>四念處—觀受是苦</vt:lpstr>
      <vt:lpstr>四念處—觀心無常</vt:lpstr>
      <vt:lpstr>四念處—觀法無我</vt:lpstr>
      <vt:lpstr>法華心香讀書會 三十七助道品(02)</vt:lpstr>
      <vt:lpstr>四正勤(修行的基本功)</vt:lpstr>
      <vt:lpstr>四正勤的重要-老師的體悟(行動)</vt:lpstr>
      <vt:lpstr>四正勤已—已生惡令速斷</vt:lpstr>
      <vt:lpstr>四正勤—未生惡令不生</vt:lpstr>
      <vt:lpstr>四正勤—未生善令速生</vt:lpstr>
      <vt:lpstr>四正勤—已生善令增長</vt:lpstr>
      <vt:lpstr>四種使事情如意的修練</vt:lpstr>
      <vt:lpstr>三十七道品-1</vt:lpstr>
      <vt:lpstr>三十七道品-2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AMY</dc:creator>
  <cp:lastModifiedBy>AMY</cp:lastModifiedBy>
  <cp:revision>17</cp:revision>
  <dcterms:created xsi:type="dcterms:W3CDTF">2025-03-30T04:37:09Z</dcterms:created>
  <dcterms:modified xsi:type="dcterms:W3CDTF">2025-03-30T07:16:50Z</dcterms:modified>
</cp:coreProperties>
</file>