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8"/>
  </p:notesMasterIdLst>
  <p:sldIdLst>
    <p:sldId id="348" r:id="rId2"/>
    <p:sldId id="685" r:id="rId3"/>
    <p:sldId id="679" r:id="rId4"/>
    <p:sldId id="680" r:id="rId5"/>
    <p:sldId id="681" r:id="rId6"/>
    <p:sldId id="682" r:id="rId7"/>
    <p:sldId id="522" r:id="rId8"/>
    <p:sldId id="527" r:id="rId9"/>
    <p:sldId id="347" r:id="rId10"/>
    <p:sldId id="574" r:id="rId11"/>
    <p:sldId id="514" r:id="rId12"/>
    <p:sldId id="515" r:id="rId13"/>
    <p:sldId id="516" r:id="rId14"/>
    <p:sldId id="517" r:id="rId15"/>
    <p:sldId id="537" r:id="rId16"/>
    <p:sldId id="518" r:id="rId17"/>
    <p:sldId id="519" r:id="rId18"/>
    <p:sldId id="520" r:id="rId19"/>
    <p:sldId id="521" r:id="rId20"/>
    <p:sldId id="599" r:id="rId21"/>
    <p:sldId id="341" r:id="rId22"/>
    <p:sldId id="466" r:id="rId23"/>
    <p:sldId id="547" r:id="rId24"/>
    <p:sldId id="533" r:id="rId25"/>
    <p:sldId id="296" r:id="rId26"/>
    <p:sldId id="393" r:id="rId27"/>
    <p:sldId id="394" r:id="rId28"/>
    <p:sldId id="684" r:id="rId29"/>
    <p:sldId id="575" r:id="rId30"/>
    <p:sldId id="412" r:id="rId31"/>
    <p:sldId id="413" r:id="rId32"/>
    <p:sldId id="414" r:id="rId33"/>
    <p:sldId id="415" r:id="rId34"/>
    <p:sldId id="416" r:id="rId35"/>
    <p:sldId id="559" r:id="rId36"/>
    <p:sldId id="560" r:id="rId37"/>
  </p:sldIdLst>
  <p:sldSz cx="9144000" cy="5143500" type="screen16x9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DC"/>
    <a:srgbClr val="70C12D"/>
    <a:srgbClr val="5C9929"/>
    <a:srgbClr val="C5F3FF"/>
    <a:srgbClr val="435FAA"/>
    <a:srgbClr val="001132"/>
    <a:srgbClr val="001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5383B2-D44B-4A5A-B333-511D3B5148DD}" v="1" dt="2025-04-07T08:00:09.8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987" y="30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9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F3EDBC4F-6F30-4557-B008-7D90F36AA5D8}"/>
    <pc:docChg chg="undo custSel addSld delSld modSld sldOrd">
      <pc:chgData name="明智 高" userId="13106cc9a47d8e8b" providerId="LiveId" clId="{F3EDBC4F-6F30-4557-B008-7D90F36AA5D8}" dt="2019-03-05T08:38:28.142" v="86" actId="2696"/>
      <pc:docMkLst>
        <pc:docMk/>
      </pc:docMkLst>
      <pc:sldChg chg="del">
        <pc:chgData name="明智 高" userId="13106cc9a47d8e8b" providerId="LiveId" clId="{F3EDBC4F-6F30-4557-B008-7D90F36AA5D8}" dt="2019-03-05T08:22:25.602" v="0" actId="2696"/>
        <pc:sldMkLst>
          <pc:docMk/>
          <pc:sldMk cId="0" sldId="306"/>
        </pc:sldMkLst>
      </pc:sldChg>
      <pc:sldChg chg="modSp">
        <pc:chgData name="明智 高" userId="13106cc9a47d8e8b" providerId="LiveId" clId="{F3EDBC4F-6F30-4557-B008-7D90F36AA5D8}" dt="2019-03-05T08:23:09.545" v="6"/>
        <pc:sldMkLst>
          <pc:docMk/>
          <pc:sldMk cId="0" sldId="458"/>
        </pc:sldMkLst>
      </pc:sldChg>
      <pc:sldChg chg="modSp">
        <pc:chgData name="明智 高" userId="13106cc9a47d8e8b" providerId="LiveId" clId="{F3EDBC4F-6F30-4557-B008-7D90F36AA5D8}" dt="2019-03-05T08:26:20.369" v="12" actId="113"/>
        <pc:sldMkLst>
          <pc:docMk/>
          <pc:sldMk cId="0" sldId="465"/>
        </pc:sldMkLst>
      </pc:sldChg>
      <pc:sldChg chg="modSp">
        <pc:chgData name="明智 高" userId="13106cc9a47d8e8b" providerId="LiveId" clId="{F3EDBC4F-6F30-4557-B008-7D90F36AA5D8}" dt="2019-03-05T08:28:04.685" v="15" actId="207"/>
        <pc:sldMkLst>
          <pc:docMk/>
          <pc:sldMk cId="0" sldId="488"/>
        </pc:sldMkLst>
      </pc:sldChg>
      <pc:sldChg chg="modSp">
        <pc:chgData name="明智 高" userId="13106cc9a47d8e8b" providerId="LiveId" clId="{F3EDBC4F-6F30-4557-B008-7D90F36AA5D8}" dt="2019-03-05T08:24:09.917" v="7" actId="113"/>
        <pc:sldMkLst>
          <pc:docMk/>
          <pc:sldMk cId="0" sldId="536"/>
        </pc:sldMkLst>
      </pc:sldChg>
      <pc:sldChg chg="ord">
        <pc:chgData name="明智 高" userId="13106cc9a47d8e8b" providerId="LiveId" clId="{F3EDBC4F-6F30-4557-B008-7D90F36AA5D8}" dt="2019-03-05T08:28:33.085" v="16"/>
        <pc:sldMkLst>
          <pc:docMk/>
          <pc:sldMk cId="0" sldId="617"/>
        </pc:sldMkLst>
      </pc:sldChg>
      <pc:sldChg chg="del">
        <pc:chgData name="明智 高" userId="13106cc9a47d8e8b" providerId="LiveId" clId="{F3EDBC4F-6F30-4557-B008-7D90F36AA5D8}" dt="2019-03-05T08:38:28.142" v="86" actId="2696"/>
        <pc:sldMkLst>
          <pc:docMk/>
          <pc:sldMk cId="0" sldId="640"/>
        </pc:sldMkLst>
      </pc:sldChg>
      <pc:sldChg chg="addSp modSp add">
        <pc:chgData name="明智 高" userId="13106cc9a47d8e8b" providerId="LiveId" clId="{F3EDBC4F-6F30-4557-B008-7D90F36AA5D8}" dt="2019-03-05T08:36:33.625" v="85" actId="113"/>
        <pc:sldMkLst>
          <pc:docMk/>
          <pc:sldMk cId="2956600280" sldId="685"/>
        </pc:sldMkLst>
      </pc:sldChg>
    </pc:docChg>
  </pc:docChgLst>
  <pc:docChgLst>
    <pc:chgData name="明智 高" userId="13106cc9a47d8e8b" providerId="LiveId" clId="{655383B2-D44B-4A5A-B333-511D3B5148DD}"/>
    <pc:docChg chg="delSld modSld">
      <pc:chgData name="明智 高" userId="13106cc9a47d8e8b" providerId="LiveId" clId="{655383B2-D44B-4A5A-B333-511D3B5148DD}" dt="2025-04-07T08:01:28.823" v="86" actId="47"/>
      <pc:docMkLst>
        <pc:docMk/>
      </pc:docMkLst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7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7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7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1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2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3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4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5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8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1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2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3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5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29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0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04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05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0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1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12"/>
        </pc:sldMkLst>
      </pc:sldChg>
      <pc:sldChg chg="modSp mod">
        <pc:chgData name="明智 高" userId="13106cc9a47d8e8b" providerId="LiveId" clId="{655383B2-D44B-4A5A-B333-511D3B5148DD}" dt="2025-04-07T08:00:47.293" v="83" actId="20577"/>
        <pc:sldMkLst>
          <pc:docMk/>
          <pc:sldMk cId="2613412511" sldId="347"/>
        </pc:sldMkLst>
        <pc:spChg chg="mod">
          <ac:chgData name="明智 高" userId="13106cc9a47d8e8b" providerId="LiveId" clId="{655383B2-D44B-4A5A-B333-511D3B5148DD}" dt="2025-04-07T08:00:47.293" v="83" actId="20577"/>
          <ac:spMkLst>
            <pc:docMk/>
            <pc:sldMk cId="2613412511" sldId="347"/>
            <ac:spMk id="6" creationId="{00000000-0000-0000-0000-000000000000}"/>
          </ac:spMkLst>
        </pc:spChg>
      </pc:sldChg>
      <pc:sldChg chg="modSp mod">
        <pc:chgData name="明智 高" userId="13106cc9a47d8e8b" providerId="LiveId" clId="{655383B2-D44B-4A5A-B333-511D3B5148DD}" dt="2025-04-07T07:59:25.684" v="7" actId="20577"/>
        <pc:sldMkLst>
          <pc:docMk/>
          <pc:sldMk cId="0" sldId="348"/>
        </pc:sldMkLst>
        <pc:spChg chg="mod">
          <ac:chgData name="明智 高" userId="13106cc9a47d8e8b" providerId="LiveId" clId="{655383B2-D44B-4A5A-B333-511D3B5148DD}" dt="2025-04-07T07:59:25.684" v="7" actId="20577"/>
          <ac:spMkLst>
            <pc:docMk/>
            <pc:sldMk cId="0" sldId="348"/>
            <ac:spMk id="2" creationId="{00000000-0000-0000-0000-000000000000}"/>
          </ac:spMkLst>
        </pc:spChg>
        <pc:spChg chg="mod">
          <ac:chgData name="明智 高" userId="13106cc9a47d8e8b" providerId="LiveId" clId="{655383B2-D44B-4A5A-B333-511D3B5148DD}" dt="2025-04-07T07:58:44.079" v="5" actId="20577"/>
          <ac:spMkLst>
            <pc:docMk/>
            <pc:sldMk cId="0" sldId="348"/>
            <ac:spMk id="4" creationId="{00000000-0000-0000-0000-000000000000}"/>
          </ac:spMkLst>
        </pc:spChg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4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380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395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396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397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398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399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401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402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403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404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406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407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408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40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5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5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62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63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64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65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72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73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8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9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9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49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0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01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03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0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0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31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32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3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43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553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554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555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556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557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558"/>
        </pc:sldMkLst>
      </pc:sldChg>
      <pc:sldChg chg="del">
        <pc:chgData name="明智 高" userId="13106cc9a47d8e8b" providerId="LiveId" clId="{655383B2-D44B-4A5A-B333-511D3B5148DD}" dt="2025-04-07T08:01:23.908" v="85" actId="47"/>
        <pc:sldMkLst>
          <pc:docMk/>
          <pc:sldMk cId="0" sldId="576"/>
        </pc:sldMkLst>
      </pc:sldChg>
      <pc:sldChg chg="del">
        <pc:chgData name="明智 高" userId="13106cc9a47d8e8b" providerId="LiveId" clId="{655383B2-D44B-4A5A-B333-511D3B5148DD}" dt="2025-04-07T08:01:28.823" v="86" actId="47"/>
        <pc:sldMkLst>
          <pc:docMk/>
          <pc:sldMk cId="0" sldId="57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8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8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94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9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59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04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1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1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1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35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3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4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5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57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3579927687" sldId="658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3579927687" sldId="659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60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0" sldId="676"/>
        </pc:sldMkLst>
      </pc:sldChg>
      <pc:sldChg chg="del">
        <pc:chgData name="明智 高" userId="13106cc9a47d8e8b" providerId="LiveId" clId="{655383B2-D44B-4A5A-B333-511D3B5148DD}" dt="2025-04-07T08:01:02.018" v="84" actId="47"/>
        <pc:sldMkLst>
          <pc:docMk/>
          <pc:sldMk cId="2244077207" sldId="683"/>
        </pc:sldMkLst>
      </pc:sldChg>
      <pc:sldMasterChg chg="delSldLayout">
        <pc:chgData name="明智 高" userId="13106cc9a47d8e8b" providerId="LiveId" clId="{655383B2-D44B-4A5A-B333-511D3B5148DD}" dt="2025-04-07T08:01:02.018" v="84" actId="47"/>
        <pc:sldMasterMkLst>
          <pc:docMk/>
          <pc:sldMasterMk cId="0" sldId="2147483708"/>
        </pc:sldMasterMkLst>
        <pc:sldLayoutChg chg="del">
          <pc:chgData name="明智 高" userId="13106cc9a47d8e8b" providerId="LiveId" clId="{655383B2-D44B-4A5A-B333-511D3B5148DD}" dt="2025-04-07T08:01:02.018" v="84" actId="47"/>
          <pc:sldLayoutMkLst>
            <pc:docMk/>
            <pc:sldMasterMk cId="0" sldId="2147483708"/>
            <pc:sldLayoutMk cId="0" sldId="2147483722"/>
          </pc:sldLayoutMkLst>
        </pc:sldLayoutChg>
      </pc:sldMasterChg>
    </pc:docChg>
  </pc:docChgLst>
  <pc:docChgLst>
    <pc:chgData name="明智 高" userId="13106cc9a47d8e8b" providerId="LiveId" clId="{3221571E-4A6A-49C3-A408-096908E51751}"/>
    <pc:docChg chg="addSld delSld">
      <pc:chgData name="明智 高" userId="13106cc9a47d8e8b" providerId="LiveId" clId="{3221571E-4A6A-49C3-A408-096908E51751}" dt="2025-03-19T22:27:03.354" v="1" actId="47"/>
      <pc:docMkLst>
        <pc:docMk/>
      </pc:docMkLst>
      <pc:sldChg chg="new del">
        <pc:chgData name="明智 高" userId="13106cc9a47d8e8b" providerId="LiveId" clId="{3221571E-4A6A-49C3-A408-096908E51751}" dt="2025-03-19T22:27:03.354" v="1" actId="47"/>
        <pc:sldMkLst>
          <pc:docMk/>
          <pc:sldMk cId="1694948925" sldId="6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45047B-A088-4EC3-9E6A-5B2ABD8F5F50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3014F-26BE-4EE4-8515-02EEB3DCD8B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3257550"/>
            <a:ext cx="7772400" cy="1481328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125980"/>
            <a:ext cx="7772400" cy="113157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標楷體" pitchFamily="65" charset="-120"/>
                <a:ea typeface="標楷體" pitchFamily="65" charset="-120"/>
              </a:defRPr>
            </a:lvl1pPr>
            <a:extLst/>
          </a:lstStyle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805416"/>
            <a:ext cx="4322136" cy="4343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496149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976478" y="964110"/>
            <a:ext cx="30861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3200400"/>
            <a:ext cx="3200400" cy="8572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3200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4" y="3184923"/>
            <a:ext cx="2090737" cy="195857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3200400"/>
            <a:ext cx="16002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028700"/>
            <a:ext cx="3200400" cy="21717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314450"/>
            <a:ext cx="3200400" cy="18859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3200400"/>
            <a:ext cx="4953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3200400"/>
            <a:ext cx="53340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1828800"/>
            <a:ext cx="5638800" cy="1371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1600200"/>
            <a:ext cx="5638800" cy="1600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3200400"/>
            <a:ext cx="1371600" cy="19431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013754"/>
            <a:ext cx="5718048" cy="733115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301698"/>
            <a:ext cx="850392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384048"/>
            <a:ext cx="8156448" cy="58293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pic>
        <p:nvPicPr>
          <p:cNvPr id="28" name="圖片 2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84048"/>
            <a:ext cx="8229600" cy="68580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327876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94883"/>
            <a:ext cx="8867080" cy="664699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384048"/>
            <a:ext cx="7772400" cy="6858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57312"/>
            <a:ext cx="4040188" cy="47982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6" y="1357312"/>
            <a:ext cx="4041775" cy="47982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1844278"/>
            <a:ext cx="4040188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44278"/>
            <a:ext cx="4041775" cy="296951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11" name="圖片 10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6" name="圖片 5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5" name="圖片 4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04787"/>
            <a:ext cx="8229600" cy="871538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076325"/>
            <a:ext cx="2514600" cy="3429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076325"/>
            <a:ext cx="5486400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8" name="圖片 7" descr="logo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線接點 8"/>
          <p:cNvCxnSpPr/>
          <p:nvPr/>
        </p:nvCxnSpPr>
        <p:spPr>
          <a:xfrm flipV="1">
            <a:off x="363195" y="1413771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330939"/>
            <a:ext cx="6858000" cy="526312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420336"/>
            <a:ext cx="8778240" cy="3720108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862608"/>
            <a:ext cx="6858000" cy="51435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41624"/>
            <a:ext cx="2133600" cy="273844"/>
          </a:xfrm>
        </p:spPr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41624"/>
            <a:ext cx="5562600" cy="273844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41624"/>
            <a:ext cx="457200" cy="273844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1981200" cy="4388644"/>
          </a:xfrm>
        </p:spPr>
        <p:txBody>
          <a:bodyPr vert="eaVert" anchor="ctr"/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05979"/>
            <a:ext cx="5867400" cy="43886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 descr="圖片1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51408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3785546"/>
            <a:ext cx="73152" cy="126873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3597614"/>
            <a:ext cx="73152" cy="17145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3478264"/>
            <a:ext cx="73152" cy="10287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3406919"/>
            <a:ext cx="73152" cy="5486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510358"/>
            <a:ext cx="45720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510358"/>
            <a:ext cx="27432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510358"/>
            <a:ext cx="9144" cy="27432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384048"/>
            <a:ext cx="7772400" cy="6858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337670"/>
            <a:ext cx="7772400" cy="3429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4812507"/>
            <a:ext cx="21336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2025/4/7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4812507"/>
            <a:ext cx="55626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48125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endParaRPr lang="zh-TW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0"/>
            <a:ext cx="395536" cy="1059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 userDrawn="1"/>
        </p:nvSpPr>
        <p:spPr>
          <a:xfrm>
            <a:off x="0" y="1059582"/>
            <a:ext cx="395536" cy="14485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 userDrawn="1"/>
        </p:nvSpPr>
        <p:spPr>
          <a:xfrm>
            <a:off x="0" y="2499742"/>
            <a:ext cx="395536" cy="26437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9" name="圖片 18" descr="logo1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539553" y="-20538"/>
            <a:ext cx="1008111" cy="504056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法華心香讀書會</a:t>
            </a:r>
            <a:br>
              <a:rPr lang="en-US" altLang="zh-TW" dirty="0"/>
            </a:br>
            <a:r>
              <a:rPr lang="zh-TW" altLang="en-US" dirty="0"/>
              <a:t>三十七助道品</a:t>
            </a:r>
            <a:r>
              <a:rPr lang="en-US" altLang="zh-TW" dirty="0"/>
              <a:t>(03)</a:t>
            </a:r>
            <a:endParaRPr lang="zh-TW" altLang="en-US" dirty="0"/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2019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04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日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主講人： 高明智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惟智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1EADFF3-E4F3-416C-BD27-AC3FCE085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47" y="1563638"/>
            <a:ext cx="2224753" cy="3068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C421EE-83E5-47DD-A21D-84D5C2D07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三十七助道品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90B2A9C-E517-4A42-8C30-20CB24E31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37670"/>
            <a:ext cx="2721496" cy="3538336"/>
          </a:xfrm>
        </p:spPr>
        <p:txBody>
          <a:bodyPr>
            <a:normAutofit fontScale="92500" lnSpcReduction="10000"/>
          </a:bodyPr>
          <a:lstStyle/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四念處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四正勤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四如意足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五根</a:t>
            </a:r>
            <a:endParaRPr lang="en-US" altLang="zh-TW" b="1" dirty="0">
              <a:solidFill>
                <a:srgbClr val="FFC000"/>
              </a:solidFill>
            </a:endParaRP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五力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七覺支</a:t>
            </a:r>
          </a:p>
          <a:p>
            <a:pPr fontAlgn="ctr"/>
            <a:r>
              <a:rPr lang="zh-TW" altLang="zh-TW" b="1" dirty="0">
                <a:solidFill>
                  <a:srgbClr val="FFC000"/>
                </a:solidFill>
              </a:rPr>
              <a:t>八正道</a:t>
            </a:r>
          </a:p>
          <a:p>
            <a:endParaRPr lang="zh-TW" altLang="en-US" dirty="0"/>
          </a:p>
        </p:txBody>
      </p:sp>
      <p:pic>
        <p:nvPicPr>
          <p:cNvPr id="1026" name="Picture 2" descr="ç¸éåç">
            <a:extLst>
              <a:ext uri="{FF2B5EF4-FFF2-40B4-BE49-F238E27FC236}">
                <a16:creationId xmlns:a16="http://schemas.microsoft.com/office/drawing/2014/main" id="{164F67A6-71C3-4173-9F52-8F4CCA4DF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9622"/>
            <a:ext cx="30289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6600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05232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四念處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C5F3FF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觀身不淨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觀受是苦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觀心無常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觀法無我</a:t>
            </a:r>
          </a:p>
        </p:txBody>
      </p:sp>
      <p:pic>
        <p:nvPicPr>
          <p:cNvPr id="5" name="圖片 4" descr="images43A154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071684"/>
            <a:ext cx="2857520" cy="2315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725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63688" y="141480"/>
            <a:ext cx="6836296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四正勤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FF99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已生惡令速斷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未生惡令不生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未生善令速生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已生善令增長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5" name="圖片 4" descr="images1Q2DGS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2214560"/>
            <a:ext cx="2582901" cy="171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12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43042" y="141480"/>
            <a:ext cx="695694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四如意足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66CC"/>
          </a:solidFill>
        </p:spPr>
        <p:txBody>
          <a:bodyPr>
            <a:noAutofit/>
          </a:bodyPr>
          <a:lstStyle/>
          <a:p>
            <a:r>
              <a:rPr lang="zh-TW" altLang="zh-TW" sz="3600" b="1" dirty="0"/>
              <a:t>欲如意足</a:t>
            </a:r>
            <a:endParaRPr lang="en-US" altLang="zh-TW" sz="3600" b="1" dirty="0"/>
          </a:p>
          <a:p>
            <a:r>
              <a:rPr lang="zh-TW" altLang="zh-TW" sz="3600" b="1" dirty="0"/>
              <a:t>念如意足</a:t>
            </a:r>
            <a:endParaRPr lang="en-US" altLang="zh-TW" sz="3600" b="1" dirty="0"/>
          </a:p>
          <a:p>
            <a:r>
              <a:rPr lang="zh-TW" altLang="zh-TW" sz="3600" b="1" dirty="0"/>
              <a:t>進如意足</a:t>
            </a:r>
            <a:endParaRPr lang="en-US" altLang="zh-TW" sz="3600" b="1" dirty="0"/>
          </a:p>
          <a:p>
            <a:r>
              <a:rPr lang="zh-TW" altLang="zh-TW" sz="3600" b="1" dirty="0"/>
              <a:t>慧如意足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6" name="圖片 5" descr="imagesGJO3Z8B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15029" y="2357436"/>
            <a:ext cx="2686061" cy="20145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3968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r>
              <a:rPr lang="en-US" altLang="zh-TW" dirty="0"/>
              <a:t>(</a:t>
            </a:r>
            <a:r>
              <a:rPr lang="zh-TW" altLang="en-US" dirty="0"/>
              <a:t>力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 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5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195486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sz="3600" dirty="0"/>
              <a:t>七覺支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2664296" cy="408899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zh-TW" altLang="zh-TW" sz="3200" b="1" dirty="0"/>
              <a:t>擇法覺支</a:t>
            </a:r>
            <a:endParaRPr lang="en-US" altLang="zh-TW" sz="3200" b="1" dirty="0"/>
          </a:p>
          <a:p>
            <a:r>
              <a:rPr lang="zh-TW" altLang="zh-TW" sz="3200" b="1" dirty="0"/>
              <a:t>精進覺支</a:t>
            </a:r>
            <a:endParaRPr lang="en-US" altLang="zh-TW" sz="3200" b="1" dirty="0"/>
          </a:p>
          <a:p>
            <a:r>
              <a:rPr lang="zh-TW" altLang="zh-TW" sz="3200" b="1" dirty="0"/>
              <a:t>喜覺支</a:t>
            </a:r>
            <a:endParaRPr lang="en-US" altLang="zh-TW" sz="3200" b="1" dirty="0"/>
          </a:p>
          <a:p>
            <a:r>
              <a:rPr lang="zh-TW" altLang="zh-TW" sz="3200" b="1" dirty="0"/>
              <a:t>輕安覺支</a:t>
            </a:r>
            <a:endParaRPr lang="en-US" altLang="zh-TW" sz="3200" b="1" dirty="0"/>
          </a:p>
          <a:p>
            <a:r>
              <a:rPr lang="zh-TW" altLang="zh-TW" sz="3200" b="1" dirty="0"/>
              <a:t>捨覺支</a:t>
            </a:r>
            <a:endParaRPr lang="en-US" altLang="zh-TW" sz="3200" b="1" dirty="0"/>
          </a:p>
          <a:p>
            <a:r>
              <a:rPr lang="zh-TW" altLang="zh-TW" sz="3200" b="1" dirty="0"/>
              <a:t>定覺支</a:t>
            </a:r>
            <a:endParaRPr lang="en-US" altLang="zh-TW" sz="3200" b="1" dirty="0"/>
          </a:p>
          <a:p>
            <a:r>
              <a:rPr lang="zh-TW" altLang="zh-TW" sz="3200" b="1" dirty="0"/>
              <a:t>念覺支</a:t>
            </a:r>
            <a:r>
              <a:rPr lang="en-US" altLang="zh-TW" sz="3200" b="1" dirty="0"/>
              <a:t> </a:t>
            </a:r>
            <a:endParaRPr lang="zh-TW" altLang="zh-TW" sz="3200" b="1" dirty="0"/>
          </a:p>
        </p:txBody>
      </p:sp>
      <p:pic>
        <p:nvPicPr>
          <p:cNvPr id="7" name="圖片 6" descr="imagesPIBDAEI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43636" y="3214692"/>
            <a:ext cx="2592397" cy="14582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31640" y="303498"/>
            <a:ext cx="7128792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八正道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576" y="1059582"/>
            <a:ext cx="2520280" cy="3744416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zh-TW" altLang="zh-TW" sz="2400" b="1" dirty="0">
                <a:solidFill>
                  <a:schemeClr val="bg1"/>
                </a:solidFill>
              </a:rPr>
              <a:t>正見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正思惟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正語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正業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正命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正精進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正念</a:t>
            </a:r>
            <a:endParaRPr lang="en-US" altLang="zh-TW" sz="2400" b="1" dirty="0">
              <a:solidFill>
                <a:schemeClr val="bg1"/>
              </a:solidFill>
            </a:endParaRPr>
          </a:p>
          <a:p>
            <a:r>
              <a:rPr lang="zh-TW" altLang="zh-TW" sz="2400" b="1" dirty="0">
                <a:solidFill>
                  <a:schemeClr val="bg1"/>
                </a:solidFill>
              </a:rPr>
              <a:t>正定</a:t>
            </a:r>
            <a:endParaRPr lang="zh-TW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6" name="圖片 15" descr="imagesPOJQ632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911256"/>
            <a:ext cx="3910310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大綱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idx="1"/>
          </p:nvPr>
        </p:nvSpPr>
        <p:spPr>
          <a:xfrm>
            <a:off x="899592" y="1302990"/>
            <a:ext cx="7772400" cy="3429000"/>
          </a:xfrm>
        </p:spPr>
        <p:txBody>
          <a:bodyPr/>
          <a:lstStyle/>
          <a:p>
            <a:r>
              <a:rPr lang="zh-TW" altLang="en-US" dirty="0"/>
              <a:t>複習三十七道品</a:t>
            </a:r>
            <a:endParaRPr lang="en-US" altLang="zh-TW" dirty="0"/>
          </a:p>
          <a:p>
            <a:r>
              <a:rPr lang="zh-TW" altLang="en-US" dirty="0"/>
              <a:t>五根五力案例分享</a:t>
            </a:r>
            <a:endParaRPr lang="en-US" altLang="zh-TW" dirty="0"/>
          </a:p>
          <a:p>
            <a:r>
              <a:rPr lang="zh-TW" altLang="en-US" dirty="0"/>
              <a:t>五根五力案例分享</a:t>
            </a:r>
            <a:endParaRPr lang="en-US" altLang="zh-TW" dirty="0"/>
          </a:p>
          <a:p>
            <a:r>
              <a:rPr lang="zh-TW" altLang="en-US" dirty="0"/>
              <a:t>雙向交流</a:t>
            </a:r>
            <a:r>
              <a:rPr lang="en-US" altLang="zh-TW" dirty="0"/>
              <a:t>-</a:t>
            </a:r>
            <a:r>
              <a:rPr lang="zh-TW" altLang="en-US" dirty="0"/>
              <a:t>破疑解惑</a:t>
            </a:r>
            <a:endParaRPr lang="en-US" altLang="zh-TW" dirty="0"/>
          </a:p>
        </p:txBody>
      </p:sp>
      <p:pic>
        <p:nvPicPr>
          <p:cNvPr id="4" name="圖片 3" descr="imagesG558L1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4497" y="1914530"/>
            <a:ext cx="2819403" cy="1585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13412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r>
              <a:rPr lang="en-US" altLang="zh-TW" dirty="0"/>
              <a:t>(</a:t>
            </a:r>
            <a:r>
              <a:rPr lang="zh-TW" altLang="en-US" dirty="0"/>
              <a:t>力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 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9" name="圖片 8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71604" y="141480"/>
            <a:ext cx="724886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9" name="圓角矩形圖說文字 8"/>
          <p:cNvSpPr/>
          <p:nvPr/>
        </p:nvSpPr>
        <p:spPr>
          <a:xfrm>
            <a:off x="3995936" y="699542"/>
            <a:ext cx="4392488" cy="1890210"/>
          </a:xfrm>
          <a:prstGeom prst="wedgeRoundRectCallout">
            <a:avLst>
              <a:gd name="adj1" fmla="val -88943"/>
              <a:gd name="adj2" fmla="val -19048"/>
              <a:gd name="adj3" fmla="val 1666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信願行，信解行證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做就對了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精進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algn="ctr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照顧好自己的一念心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定慧包藏一切思惟，修定智慧，無所缺少</a:t>
            </a:r>
          </a:p>
        </p:txBody>
      </p:sp>
      <p:pic>
        <p:nvPicPr>
          <p:cNvPr id="11" name="圖片 10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2545" y="3000378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19672" y="141480"/>
            <a:ext cx="7200800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10" name="圖片 9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938478"/>
            <a:ext cx="2466975" cy="1847850"/>
          </a:xfrm>
          <a:prstGeom prst="rect">
            <a:avLst/>
          </a:prstGeom>
        </p:spPr>
      </p:pic>
      <p:sp>
        <p:nvSpPr>
          <p:cNvPr id="9" name="雲朵形圖說文字 8"/>
          <p:cNvSpPr/>
          <p:nvPr/>
        </p:nvSpPr>
        <p:spPr>
          <a:xfrm>
            <a:off x="3275856" y="141480"/>
            <a:ext cx="5544616" cy="2700300"/>
          </a:xfrm>
          <a:prstGeom prst="cloudCallout">
            <a:avLst>
              <a:gd name="adj1" fmla="val -58057"/>
              <a:gd name="adj2" fmla="val 4919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根，有生長護持之義，若修此五根之法，能護持道念，令不退失，日益增長道心，不被諸境所惑動，是修習佛法的根本。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sz="3600" dirty="0"/>
              <a:t>五根</a:t>
            </a:r>
            <a:r>
              <a:rPr lang="en-US" altLang="zh-TW" sz="3600" dirty="0"/>
              <a:t>(</a:t>
            </a:r>
            <a:r>
              <a:rPr lang="zh-TW" altLang="en-US" sz="3600" dirty="0"/>
              <a:t>確保成就的種子、成功的基因</a:t>
            </a:r>
            <a:r>
              <a:rPr lang="en-US" altLang="zh-TW" sz="3600" dirty="0"/>
              <a:t>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9" name="圖片 8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sz="3200" dirty="0"/>
              <a:t>根，有生長護持之義，若修此五根之法，能護持道念，令不退失，日益增長道心，不被諸境所惑動，是修習佛法的根本。</a:t>
            </a:r>
            <a:endParaRPr lang="en-US" altLang="zh-TW" sz="3200" dirty="0"/>
          </a:p>
          <a:p>
            <a:r>
              <a:rPr lang="zh-TW" altLang="en-US" sz="3200" dirty="0"/>
              <a:t>力是修道增長力量，能排除一切業力障礙，不為他法所伏，而能摧伏他法，故以力為名。由五根的修持，而得到的五種力量。</a:t>
            </a:r>
          </a:p>
          <a:p>
            <a:endParaRPr lang="zh-TW" altLang="en-US" sz="2400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流程圖: 排序 14"/>
          <p:cNvSpPr/>
          <p:nvPr/>
        </p:nvSpPr>
        <p:spPr>
          <a:xfrm>
            <a:off x="6012160" y="2355726"/>
            <a:ext cx="360040" cy="1134126"/>
          </a:xfrm>
          <a:prstGeom prst="flowChartSor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流程圖: 排序 13"/>
          <p:cNvSpPr/>
          <p:nvPr/>
        </p:nvSpPr>
        <p:spPr>
          <a:xfrm>
            <a:off x="4932040" y="2409732"/>
            <a:ext cx="360040" cy="1134126"/>
          </a:xfrm>
          <a:prstGeom prst="flowChartSor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流程圖: 排序 12"/>
          <p:cNvSpPr/>
          <p:nvPr/>
        </p:nvSpPr>
        <p:spPr>
          <a:xfrm>
            <a:off x="3923928" y="2463738"/>
            <a:ext cx="360040" cy="1134126"/>
          </a:xfrm>
          <a:prstGeom prst="flowChartSor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流程圖: 排序 11"/>
          <p:cNvSpPr/>
          <p:nvPr/>
        </p:nvSpPr>
        <p:spPr>
          <a:xfrm>
            <a:off x="2915816" y="2463738"/>
            <a:ext cx="360040" cy="1134126"/>
          </a:xfrm>
          <a:prstGeom prst="flowChartSor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流程圖: 排序 10"/>
          <p:cNvSpPr/>
          <p:nvPr/>
        </p:nvSpPr>
        <p:spPr>
          <a:xfrm>
            <a:off x="1979712" y="2463738"/>
            <a:ext cx="360040" cy="1134126"/>
          </a:xfrm>
          <a:prstGeom prst="flowChartSor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1371600" y="205978"/>
            <a:ext cx="7772400" cy="857250"/>
          </a:xfrm>
        </p:spPr>
        <p:txBody>
          <a:bodyPr/>
          <a:lstStyle/>
          <a:p>
            <a:r>
              <a:rPr lang="zh-TW" altLang="en-US" dirty="0"/>
              <a:t>五根與五力的關係</a:t>
            </a:r>
          </a:p>
        </p:txBody>
      </p:sp>
      <p:cxnSp>
        <p:nvCxnSpPr>
          <p:cNvPr id="5" name="直線單箭頭接點 4"/>
          <p:cNvCxnSpPr/>
          <p:nvPr/>
        </p:nvCxnSpPr>
        <p:spPr>
          <a:xfrm flipV="1">
            <a:off x="1475656" y="2679762"/>
            <a:ext cx="6552728" cy="540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向上箭號 5"/>
          <p:cNvSpPr/>
          <p:nvPr/>
        </p:nvSpPr>
        <p:spPr>
          <a:xfrm>
            <a:off x="1835696" y="1977684"/>
            <a:ext cx="648072" cy="75608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上箭號 6"/>
          <p:cNvSpPr/>
          <p:nvPr/>
        </p:nvSpPr>
        <p:spPr>
          <a:xfrm>
            <a:off x="2771800" y="1977684"/>
            <a:ext cx="648072" cy="75608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上箭號 7"/>
          <p:cNvSpPr/>
          <p:nvPr/>
        </p:nvSpPr>
        <p:spPr>
          <a:xfrm>
            <a:off x="3779912" y="1977684"/>
            <a:ext cx="648072" cy="75608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上箭號 8"/>
          <p:cNvSpPr/>
          <p:nvPr/>
        </p:nvSpPr>
        <p:spPr>
          <a:xfrm>
            <a:off x="4788024" y="1923678"/>
            <a:ext cx="648072" cy="75608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向上箭號 9"/>
          <p:cNvSpPr/>
          <p:nvPr/>
        </p:nvSpPr>
        <p:spPr>
          <a:xfrm>
            <a:off x="5868144" y="1923678"/>
            <a:ext cx="648072" cy="756084"/>
          </a:xfrm>
          <a:prstGeom prst="up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圖說文字 15"/>
          <p:cNvSpPr/>
          <p:nvPr/>
        </p:nvSpPr>
        <p:spPr>
          <a:xfrm>
            <a:off x="1907704" y="4191930"/>
            <a:ext cx="5760640" cy="648072"/>
          </a:xfrm>
          <a:prstGeom prst="wedgeRectCallout">
            <a:avLst>
              <a:gd name="adj1" fmla="val -41047"/>
              <a:gd name="adj2" fmla="val -10715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 dirty="0">
                <a:solidFill>
                  <a:sysClr val="windowText" lastClr="000000"/>
                </a:solidFill>
              </a:rPr>
              <a:t>五根： 吸收大地土壤的養分</a:t>
            </a:r>
          </a:p>
        </p:txBody>
      </p:sp>
      <p:sp>
        <p:nvSpPr>
          <p:cNvPr id="18" name="橢圓形圖說文字 17"/>
          <p:cNvSpPr/>
          <p:nvPr/>
        </p:nvSpPr>
        <p:spPr>
          <a:xfrm>
            <a:off x="6012160" y="303498"/>
            <a:ext cx="2880320" cy="1134126"/>
          </a:xfrm>
          <a:prstGeom prst="wedgeEllipseCallout">
            <a:avLst>
              <a:gd name="adj1" fmla="val -38888"/>
              <a:gd name="adj2" fmla="val 885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dirty="0">
                <a:solidFill>
                  <a:sysClr val="windowText" lastClr="000000"/>
                </a:solidFill>
              </a:rPr>
              <a:t>五力：努力向上成長的力量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1680" y="141480"/>
            <a:ext cx="6908304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五</a:t>
            </a:r>
            <a:r>
              <a:rPr lang="zh-TW" altLang="en-US" dirty="0"/>
              <a:t>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慧力</a:t>
            </a:r>
            <a:r>
              <a:rPr lang="en-US" altLang="zh-TW" sz="3600" b="1" dirty="0"/>
              <a:t> </a:t>
            </a:r>
            <a:endParaRPr lang="zh-TW" altLang="zh-TW" sz="3600" b="1" dirty="0"/>
          </a:p>
        </p:txBody>
      </p:sp>
      <p:pic>
        <p:nvPicPr>
          <p:cNvPr id="9" name="圖片 8" descr="images23KFWY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2786064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1680" y="141480"/>
            <a:ext cx="6908304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五</a:t>
            </a:r>
            <a:r>
              <a:rPr lang="zh-TW" altLang="en-US" dirty="0"/>
              <a:t>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慧力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sp>
        <p:nvSpPr>
          <p:cNvPr id="9" name="雲朵形圖說文字 8"/>
          <p:cNvSpPr/>
          <p:nvPr/>
        </p:nvSpPr>
        <p:spPr>
          <a:xfrm>
            <a:off x="3599384" y="0"/>
            <a:ext cx="5544616" cy="2592288"/>
          </a:xfrm>
          <a:prstGeom prst="cloudCallout">
            <a:avLst>
              <a:gd name="adj1" fmla="val -69565"/>
              <a:gd name="adj2" fmla="val 6285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力是修道增長力量，能排除一切業力障礙，不為他法所伏，而能摧伏他法，故以力為名。由五根的修持，而得到的五種力量。</a:t>
            </a:r>
          </a:p>
        </p:txBody>
      </p:sp>
      <p:pic>
        <p:nvPicPr>
          <p:cNvPr id="10" name="圖片 9" descr="images23KFWY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2786064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696" y="141480"/>
            <a:ext cx="6764288" cy="607758"/>
          </a:xfrm>
        </p:spPr>
        <p:txBody>
          <a:bodyPr>
            <a:normAutofit fontScale="90000"/>
          </a:bodyPr>
          <a:lstStyle/>
          <a:p>
            <a:r>
              <a:rPr lang="zh-TW" altLang="zh-TW" sz="3600" dirty="0"/>
              <a:t>五</a:t>
            </a:r>
            <a:r>
              <a:rPr lang="zh-TW" altLang="en-US" sz="3600" dirty="0"/>
              <a:t>力</a:t>
            </a:r>
            <a:r>
              <a:rPr lang="en-US" altLang="zh-TW" sz="3600" dirty="0"/>
              <a:t>(</a:t>
            </a:r>
            <a:r>
              <a:rPr lang="zh-TW" altLang="en-US" sz="3600" dirty="0"/>
              <a:t>確保成就的力量、成功的驅動力</a:t>
            </a:r>
            <a:r>
              <a:rPr lang="en-US" altLang="zh-TW" sz="3600" dirty="0"/>
              <a:t>)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定力</a:t>
            </a:r>
            <a:endParaRPr lang="en-US" altLang="zh-TW" sz="3600" b="1" dirty="0">
              <a:solidFill>
                <a:schemeClr val="bg1"/>
              </a:solidFill>
            </a:endParaRP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慧力</a:t>
            </a:r>
            <a:r>
              <a:rPr lang="en-US" altLang="zh-TW" sz="3600" b="1" dirty="0">
                <a:solidFill>
                  <a:schemeClr val="bg1"/>
                </a:solidFill>
              </a:rPr>
              <a:t>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9" name="圖片 8" descr="images23KFWY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2786064"/>
            <a:ext cx="2582901" cy="17145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五根五力與前三科的不同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精進、念、慧，在前面均已出現</a:t>
            </a:r>
            <a:endParaRPr lang="en-US" altLang="zh-TW" dirty="0"/>
          </a:p>
          <a:p>
            <a:r>
              <a:rPr lang="zh-TW" altLang="en-US" dirty="0"/>
              <a:t>信與定第一次出現，要再強化這兩項</a:t>
            </a:r>
            <a:endParaRPr lang="en-US" altLang="zh-TW" dirty="0"/>
          </a:p>
          <a:p>
            <a:r>
              <a:rPr lang="zh-TW" altLang="en-US" dirty="0"/>
              <a:t>五根五力都重要，但信與定有其特殊的重要性，特別是在接受更艱難的考驗與磨難時，唯有信根力與定根力特別強才能過關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馬來西亞百萬好菩薩</a:t>
            </a:r>
            <a:endParaRPr lang="en-US" altLang="zh-TW" dirty="0"/>
          </a:p>
        </p:txBody>
      </p:sp>
      <p:pic>
        <p:nvPicPr>
          <p:cNvPr id="4" name="圖片 3" descr="imagesSFAAI1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2067694"/>
            <a:ext cx="2376264" cy="23762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</a:t>
            </a:r>
            <a:r>
              <a:rPr lang="en-US" altLang="zh-TW" dirty="0"/>
              <a:t>(</a:t>
            </a:r>
            <a:r>
              <a:rPr lang="zh-TW" altLang="en-US" dirty="0"/>
              <a:t>上人開示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zh-TW" altLang="en-US" sz="3600" dirty="0"/>
              <a:t>五根：即能生一切善法。</a:t>
            </a:r>
            <a:endParaRPr lang="en-US" altLang="zh-TW" sz="3600" dirty="0"/>
          </a:p>
          <a:p>
            <a:r>
              <a:rPr lang="zh-TW" altLang="en-US" sz="3600" dirty="0"/>
              <a:t>信根：信於正道也。</a:t>
            </a:r>
            <a:endParaRPr lang="en-US" altLang="zh-TW" sz="3600" dirty="0"/>
          </a:p>
          <a:p>
            <a:r>
              <a:rPr lang="zh-TW" altLang="en-US" sz="3600" dirty="0"/>
              <a:t>精進根：修正法無雜。</a:t>
            </a:r>
            <a:endParaRPr lang="en-US" altLang="zh-TW" sz="3600" dirty="0"/>
          </a:p>
          <a:p>
            <a:r>
              <a:rPr lang="zh-TW" altLang="en-US" sz="3600" dirty="0"/>
              <a:t>念根：正法記憶不忘。</a:t>
            </a:r>
            <a:endParaRPr lang="en-US" altLang="zh-TW" sz="3600" dirty="0"/>
          </a:p>
          <a:p>
            <a:r>
              <a:rPr lang="zh-TW" altLang="en-US" sz="3600" dirty="0"/>
              <a:t>定根：攝心不散也。</a:t>
            </a:r>
            <a:endParaRPr lang="en-US" altLang="zh-TW" sz="3600" dirty="0"/>
          </a:p>
          <a:p>
            <a:r>
              <a:rPr lang="zh-TW" altLang="en-US" sz="3600" dirty="0"/>
              <a:t>慧根：諸法觀照明了。</a:t>
            </a:r>
            <a:endParaRPr lang="en-US" altLang="zh-TW" sz="3600" dirty="0"/>
          </a:p>
          <a:p>
            <a:r>
              <a:rPr lang="zh-TW" altLang="en-US" sz="3600" dirty="0"/>
              <a:t>此五法是生聖道的根本，故名五根。</a:t>
            </a:r>
            <a:br>
              <a:rPr lang="zh-TW" altLang="en-US" sz="3600" dirty="0"/>
            </a:br>
            <a:endParaRPr lang="zh-TW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  <a:r>
              <a:rPr lang="en-US" altLang="zh-TW" dirty="0"/>
              <a:t>(</a:t>
            </a:r>
            <a:r>
              <a:rPr lang="zh-TW" altLang="en-US" dirty="0"/>
              <a:t>上人叮嚀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337670"/>
            <a:ext cx="8208912" cy="3429000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dirty="0">
                <a:solidFill>
                  <a:srgbClr val="FFC000"/>
                </a:solidFill>
              </a:rPr>
              <a:t>信根</a:t>
            </a:r>
            <a:r>
              <a:rPr lang="zh-TW" altLang="en-US" dirty="0"/>
              <a:t>增長為信力，能</a:t>
            </a:r>
            <a:r>
              <a:rPr lang="zh-TW" altLang="en-US" dirty="0">
                <a:solidFill>
                  <a:srgbClr val="FFC000"/>
                </a:solidFill>
              </a:rPr>
              <a:t>破諸邪信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>
                <a:solidFill>
                  <a:srgbClr val="FFC000"/>
                </a:solidFill>
              </a:rPr>
              <a:t>精進</a:t>
            </a:r>
            <a:r>
              <a:rPr lang="zh-TW" altLang="en-US" dirty="0"/>
              <a:t>根增長為精進力，能</a:t>
            </a:r>
            <a:r>
              <a:rPr lang="zh-TW" altLang="en-US" dirty="0">
                <a:solidFill>
                  <a:srgbClr val="FFC000"/>
                </a:solidFill>
              </a:rPr>
              <a:t>治身心懈怠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>
                <a:solidFill>
                  <a:srgbClr val="FFC000"/>
                </a:solidFill>
              </a:rPr>
              <a:t>念根</a:t>
            </a:r>
            <a:r>
              <a:rPr lang="zh-TW" altLang="en-US" dirty="0"/>
              <a:t>增長為念力，能</a:t>
            </a:r>
            <a:r>
              <a:rPr lang="zh-TW" altLang="en-US" dirty="0">
                <a:solidFill>
                  <a:srgbClr val="FFC000"/>
                </a:solidFill>
              </a:rPr>
              <a:t>除諸邪念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>
                <a:solidFill>
                  <a:srgbClr val="FFC000"/>
                </a:solidFill>
              </a:rPr>
              <a:t>定根</a:t>
            </a:r>
            <a:r>
              <a:rPr lang="zh-TW" altLang="en-US" dirty="0"/>
              <a:t>增長為定力，能</a:t>
            </a:r>
            <a:r>
              <a:rPr lang="zh-TW" altLang="en-US" dirty="0">
                <a:solidFill>
                  <a:srgbClr val="FFC000"/>
                </a:solidFill>
              </a:rPr>
              <a:t>破諸亂想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>
                <a:solidFill>
                  <a:srgbClr val="FFC000"/>
                </a:solidFill>
              </a:rPr>
              <a:t>慧根</a:t>
            </a:r>
            <a:r>
              <a:rPr lang="zh-TW" altLang="en-US" dirty="0"/>
              <a:t>增長為慧力，能破三界迷惑，</a:t>
            </a:r>
            <a:r>
              <a:rPr lang="zh-TW" altLang="en-US" dirty="0">
                <a:solidFill>
                  <a:srgbClr val="FFC000"/>
                </a:solidFill>
              </a:rPr>
              <a:t>生起清淨智慧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五根必須平衡發展，五力方能增長。</a:t>
            </a:r>
            <a:br>
              <a:rPr lang="zh-TW" altLang="en-US" dirty="0"/>
            </a:br>
            <a:r>
              <a:rPr lang="zh-TW" altLang="en-US" dirty="0"/>
              <a:t>根與力修習圓滿，能成聖道。</a:t>
            </a:r>
            <a:br>
              <a:rPr lang="zh-TW" altLang="en-US" dirty="0"/>
            </a:br>
            <a:endParaRPr lang="zh-TW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7" name="Content Placeholder 2"/>
          <p:cNvSpPr>
            <a:spLocks noGrp="1"/>
          </p:cNvSpPr>
          <p:nvPr>
            <p:ph idx="4294967295"/>
          </p:nvPr>
        </p:nvSpPr>
        <p:spPr>
          <a:xfrm>
            <a:off x="0" y="685801"/>
            <a:ext cx="8229600" cy="3394472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</a:pPr>
            <a:endParaRPr lang="en-US" altLang="zh-CN" sz="8800" dirty="0"/>
          </a:p>
          <a:p>
            <a:pPr algn="ctr" eaLnBrk="1" hangingPunct="1">
              <a:buFont typeface="Arial" pitchFamily="34" charset="0"/>
              <a:buNone/>
            </a:pPr>
            <a:r>
              <a:rPr lang="zh-CN" altLang="en-US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無限感恩</a:t>
            </a:r>
            <a:r>
              <a:rPr lang="en-US" altLang="zh-CN" sz="8800" dirty="0">
                <a:solidFill>
                  <a:srgbClr val="FFFF00"/>
                </a:solidFill>
                <a:latin typeface="華康行楷體W5" pitchFamily="65" charset="-120"/>
                <a:ea typeface="華康行楷體W5" pitchFamily="65" charset="-120"/>
              </a:rPr>
              <a:t>~</a:t>
            </a:r>
            <a:endParaRPr lang="zh-CN" altLang="en-US" sz="8800" dirty="0">
              <a:solidFill>
                <a:srgbClr val="FFFF00"/>
              </a:solidFill>
              <a:latin typeface="華康行楷體W5" pitchFamily="65" charset="-120"/>
              <a:ea typeface="華康行楷體W5" pitchFamily="65" charset="-12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三十七道品的檢核</a:t>
            </a:r>
            <a:br>
              <a:rPr lang="en-US" altLang="zh-TW" dirty="0"/>
            </a:br>
            <a:endParaRPr lang="zh-TW" altLang="en-US" dirty="0"/>
          </a:p>
        </p:txBody>
      </p:sp>
      <p:pic>
        <p:nvPicPr>
          <p:cNvPr id="4" name="內容版面配置區 3" descr="images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15816" y="1779662"/>
            <a:ext cx="3307571" cy="2477486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6064" y="379816"/>
            <a:ext cx="7772400" cy="607758"/>
          </a:xfrm>
        </p:spPr>
        <p:txBody>
          <a:bodyPr>
            <a:normAutofit fontScale="90000"/>
          </a:bodyPr>
          <a:lstStyle/>
          <a:p>
            <a:r>
              <a:rPr lang="zh-TW" altLang="zh-TW" dirty="0"/>
              <a:t>三十七道品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539552" y="1131590"/>
            <a:ext cx="8424936" cy="374441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zh-TW" altLang="zh-TW" sz="2000" b="1" dirty="0"/>
              <a:t>四念處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觀身不淨，觀受是苦，觀心無常，觀法無我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四正勤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已生惡令速斷，未生惡令不生，未生善令速生，已生善令</a:t>
            </a:r>
            <a:r>
              <a:rPr lang="en-US" altLang="zh-TW" sz="2000" b="1" dirty="0"/>
              <a:t> </a:t>
            </a:r>
            <a:r>
              <a:rPr lang="zh-TW" altLang="zh-TW" sz="2000" b="1" dirty="0"/>
              <a:t>增長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四如意足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欲如意足，念如意足，進如意足，慧如意足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五根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信根，精進根，念根，定根，慧根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五力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信力，精進力，念力，定力，慧力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七覺支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擇法覺支，精進覺支，喜覺支，輕安覺支，捨覺支，定覺支，念覺支</a:t>
            </a:r>
            <a:r>
              <a:rPr lang="en-US" altLang="zh-TW" sz="2000" b="1" dirty="0"/>
              <a:t> </a:t>
            </a:r>
            <a:endParaRPr lang="zh-TW" altLang="zh-TW" sz="2000" b="1" dirty="0"/>
          </a:p>
          <a:p>
            <a:r>
              <a:rPr lang="zh-TW" altLang="zh-TW" sz="2000" b="1" dirty="0"/>
              <a:t>八正道</a:t>
            </a:r>
            <a:r>
              <a:rPr lang="en-US" altLang="zh-TW" sz="2000" b="1" dirty="0"/>
              <a:t>	</a:t>
            </a:r>
            <a:r>
              <a:rPr lang="zh-TW" altLang="zh-TW" sz="2000" b="1" dirty="0"/>
              <a:t>正見，正思惟，正語，正業，正命，正精進，正念，正定</a:t>
            </a:r>
            <a:endParaRPr lang="zh-TW" altLang="en-US" sz="20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三十七道品</a:t>
            </a:r>
            <a:r>
              <a:rPr lang="zh-TW" altLang="en-US" dirty="0"/>
              <a:t>自我檢核表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862164"/>
          </a:xfrm>
        </p:spPr>
        <p:txBody>
          <a:bodyPr>
            <a:normAutofit fontScale="70000" lnSpcReduction="20000"/>
          </a:bodyPr>
          <a:lstStyle/>
          <a:p>
            <a:r>
              <a:rPr lang="zh-TW" altLang="zh-TW" dirty="0"/>
              <a:t>三十七道品</a:t>
            </a:r>
            <a:r>
              <a:rPr lang="zh-TW" altLang="en-US" dirty="0"/>
              <a:t>有七個科門共三十七品，是協助修行的基礎功夫。</a:t>
            </a:r>
            <a:r>
              <a:rPr lang="en-US" altLang="zh-TW" dirty="0"/>
              <a:t>(</a:t>
            </a:r>
            <a:r>
              <a:rPr lang="zh-TW" altLang="en-US" b="1" dirty="0"/>
              <a:t>給大乘行者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現依每一道品的精神意義，製作出五個行為或觀念或能力的敘述。請根據這些文字的描述來進行自我檢核，誠實面對自己。把這些話當成一面智慧的鏡子，看看自己的修行情形。</a:t>
            </a:r>
            <a:r>
              <a:rPr lang="en-US" altLang="zh-TW" dirty="0"/>
              <a:t>(</a:t>
            </a:r>
            <a:r>
              <a:rPr lang="zh-TW" altLang="en-US" b="1" dirty="0"/>
              <a:t>自我觀照、自我覺察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每一個敘述，以三分量表自評，最高</a:t>
            </a:r>
            <a:r>
              <a:rPr lang="en-US" altLang="zh-TW" dirty="0"/>
              <a:t>2</a:t>
            </a:r>
            <a:r>
              <a:rPr lang="zh-TW" altLang="en-US" dirty="0"/>
              <a:t>分，最低</a:t>
            </a:r>
            <a:r>
              <a:rPr lang="en-US" altLang="zh-TW" dirty="0"/>
              <a:t>0</a:t>
            </a:r>
            <a:r>
              <a:rPr lang="zh-TW" altLang="en-US" dirty="0"/>
              <a:t>分。如果你自己覺得自己的言行想法與該描述非常吻合，大部份做到了，給</a:t>
            </a:r>
            <a:r>
              <a:rPr lang="en-US" altLang="zh-TW" dirty="0"/>
              <a:t>2</a:t>
            </a:r>
            <a:r>
              <a:rPr lang="zh-TW" altLang="en-US" dirty="0"/>
              <a:t>分。有時有，有時沒有，做的普通，給</a:t>
            </a:r>
            <a:r>
              <a:rPr lang="en-US" altLang="zh-TW" dirty="0"/>
              <a:t>1</a:t>
            </a:r>
            <a:r>
              <a:rPr lang="zh-TW" altLang="en-US" dirty="0"/>
              <a:t>分，如果</a:t>
            </a:r>
            <a:r>
              <a:rPr lang="en-US" altLang="zh-TW" dirty="0"/>
              <a:t>(</a:t>
            </a:r>
            <a:r>
              <a:rPr lang="zh-TW" altLang="en-US" dirty="0"/>
              <a:t>大部份</a:t>
            </a:r>
            <a:r>
              <a:rPr lang="en-US" altLang="zh-TW" dirty="0"/>
              <a:t>)</a:t>
            </a:r>
            <a:r>
              <a:rPr lang="zh-TW" altLang="en-US" dirty="0"/>
              <a:t>沒做到，給</a:t>
            </a:r>
            <a:r>
              <a:rPr lang="en-US" altLang="zh-TW" dirty="0"/>
              <a:t>0</a:t>
            </a:r>
            <a:r>
              <a:rPr lang="zh-TW" altLang="en-US" dirty="0"/>
              <a:t>分。</a:t>
            </a:r>
            <a:r>
              <a:rPr lang="en-US" altLang="zh-TW" dirty="0"/>
              <a:t>(</a:t>
            </a:r>
            <a:r>
              <a:rPr lang="zh-TW" altLang="en-US" b="1" dirty="0"/>
              <a:t>給分原則</a:t>
            </a:r>
            <a:r>
              <a:rPr lang="en-US" altLang="zh-TW" dirty="0"/>
              <a:t>)</a:t>
            </a:r>
          </a:p>
          <a:p>
            <a:r>
              <a:rPr lang="zh-TW" altLang="en-US" dirty="0"/>
              <a:t>這屬於自我檢核，非常模測驗，不要在意別人的分數，也沒有常模平均值的問題。每個人努力朝向滿分去追求與實踐即可。</a:t>
            </a:r>
            <a:r>
              <a:rPr lang="en-US" altLang="zh-TW" dirty="0"/>
              <a:t>(</a:t>
            </a:r>
            <a:r>
              <a:rPr lang="zh-TW" altLang="en-US" b="1" dirty="0"/>
              <a:t>追求慧命成長</a:t>
            </a:r>
            <a:r>
              <a:rPr lang="en-US" altLang="zh-TW" dirty="0"/>
              <a:t>)</a:t>
            </a:r>
            <a:endParaRPr lang="zh-TW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D7B379-1310-49A0-BBED-4C3A4FE39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給分原則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5DB9BF-FC14-46D1-BE24-60608A8E5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4400" dirty="0"/>
              <a:t>大部份做到</a:t>
            </a:r>
            <a:r>
              <a:rPr lang="en-US" altLang="zh-TW" sz="4400" dirty="0"/>
              <a:t>(</a:t>
            </a:r>
            <a:r>
              <a:rPr lang="zh-TW" altLang="en-US" sz="4400" dirty="0"/>
              <a:t>滿意</a:t>
            </a:r>
            <a:r>
              <a:rPr lang="en-US" altLang="zh-TW" sz="4400" dirty="0"/>
              <a:t>)</a:t>
            </a:r>
            <a:r>
              <a:rPr lang="zh-TW" altLang="en-US" sz="4400" dirty="0"/>
              <a:t>，</a:t>
            </a:r>
            <a:r>
              <a:rPr lang="zh-TW" altLang="en-US" sz="4400" dirty="0">
                <a:solidFill>
                  <a:srgbClr val="FFC000"/>
                </a:solidFill>
              </a:rPr>
              <a:t>給</a:t>
            </a:r>
            <a:r>
              <a:rPr lang="en-US" altLang="zh-TW" sz="4400" dirty="0">
                <a:solidFill>
                  <a:srgbClr val="FFC000"/>
                </a:solidFill>
              </a:rPr>
              <a:t>2</a:t>
            </a:r>
            <a:r>
              <a:rPr lang="zh-TW" altLang="en-US" sz="4400" dirty="0">
                <a:solidFill>
                  <a:srgbClr val="FFC000"/>
                </a:solidFill>
              </a:rPr>
              <a:t>分</a:t>
            </a:r>
            <a:endParaRPr lang="en-US" altLang="zh-TW" sz="4400" dirty="0"/>
          </a:p>
          <a:p>
            <a:r>
              <a:rPr lang="zh-TW" altLang="en-US" sz="4400" dirty="0"/>
              <a:t>做的普通，</a:t>
            </a:r>
            <a:r>
              <a:rPr lang="zh-TW" altLang="en-US" sz="4400" dirty="0">
                <a:solidFill>
                  <a:srgbClr val="FFC000"/>
                </a:solidFill>
              </a:rPr>
              <a:t>給</a:t>
            </a:r>
            <a:r>
              <a:rPr lang="en-US" altLang="zh-TW" sz="4400" dirty="0">
                <a:solidFill>
                  <a:srgbClr val="FFC000"/>
                </a:solidFill>
              </a:rPr>
              <a:t>1</a:t>
            </a:r>
            <a:r>
              <a:rPr lang="zh-TW" altLang="en-US" sz="4400" dirty="0">
                <a:solidFill>
                  <a:srgbClr val="FFC000"/>
                </a:solidFill>
              </a:rPr>
              <a:t>分</a:t>
            </a:r>
            <a:endParaRPr lang="en-US" altLang="zh-TW" sz="4400" dirty="0"/>
          </a:p>
          <a:p>
            <a:r>
              <a:rPr lang="zh-TW" altLang="en-US" sz="4400" dirty="0"/>
              <a:t>沒做到</a:t>
            </a:r>
            <a:r>
              <a:rPr lang="en-US" altLang="zh-TW" sz="4400" dirty="0"/>
              <a:t>(</a:t>
            </a:r>
            <a:r>
              <a:rPr lang="zh-TW" altLang="en-US" sz="4400" dirty="0"/>
              <a:t>不滿意</a:t>
            </a:r>
            <a:r>
              <a:rPr lang="en-US" altLang="zh-TW" sz="4400" dirty="0"/>
              <a:t>)</a:t>
            </a:r>
            <a:r>
              <a:rPr lang="zh-TW" altLang="en-US" sz="4400" dirty="0"/>
              <a:t>，</a:t>
            </a:r>
            <a:r>
              <a:rPr lang="zh-TW" altLang="en-US" sz="4400" dirty="0">
                <a:solidFill>
                  <a:srgbClr val="FFC000"/>
                </a:solidFill>
              </a:rPr>
              <a:t>給</a:t>
            </a:r>
            <a:r>
              <a:rPr lang="en-US" altLang="zh-TW" sz="4400" dirty="0">
                <a:solidFill>
                  <a:srgbClr val="FFC000"/>
                </a:solidFill>
              </a:rPr>
              <a:t>0</a:t>
            </a:r>
            <a:r>
              <a:rPr lang="zh-TW" altLang="en-US" sz="4400" dirty="0">
                <a:solidFill>
                  <a:srgbClr val="FFC000"/>
                </a:solidFill>
              </a:rPr>
              <a:t>分</a:t>
            </a:r>
            <a:endParaRPr lang="en-US" altLang="zh-TW" sz="44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498364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47664" y="141480"/>
            <a:ext cx="7272808" cy="607758"/>
          </a:xfrm>
        </p:spPr>
        <p:txBody>
          <a:bodyPr>
            <a:noAutofit/>
          </a:bodyPr>
          <a:lstStyle/>
          <a:p>
            <a:r>
              <a:rPr lang="zh-TW" altLang="zh-TW" dirty="0"/>
              <a:t>五根</a:t>
            </a:r>
            <a:r>
              <a:rPr lang="en-US" altLang="zh-TW" dirty="0"/>
              <a:t>(</a:t>
            </a:r>
            <a:r>
              <a:rPr lang="zh-TW" altLang="en-US" dirty="0"/>
              <a:t>力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11560" y="931032"/>
            <a:ext cx="8147248" cy="4070988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zh-TW" altLang="zh-TW" sz="3600" b="1" dirty="0">
                <a:solidFill>
                  <a:schemeClr val="bg1"/>
                </a:solidFill>
              </a:rPr>
              <a:t>信根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精進根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念根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定根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</a:t>
            </a:r>
          </a:p>
          <a:p>
            <a:r>
              <a:rPr lang="zh-TW" altLang="zh-TW" sz="3600" b="1" dirty="0">
                <a:solidFill>
                  <a:schemeClr val="bg1"/>
                </a:solidFill>
              </a:rPr>
              <a:t>慧根</a:t>
            </a:r>
            <a:r>
              <a:rPr lang="en-US" altLang="zh-TW" sz="3600" b="1" dirty="0">
                <a:solidFill>
                  <a:schemeClr val="bg1"/>
                </a:solidFill>
              </a:rPr>
              <a:t>(</a:t>
            </a:r>
            <a:r>
              <a:rPr lang="zh-TW" altLang="en-US" sz="3600" b="1" dirty="0">
                <a:solidFill>
                  <a:schemeClr val="bg1"/>
                </a:solidFill>
              </a:rPr>
              <a:t>力</a:t>
            </a:r>
            <a:r>
              <a:rPr lang="en-US" altLang="zh-TW" sz="3600" b="1" dirty="0">
                <a:solidFill>
                  <a:schemeClr val="bg1"/>
                </a:solidFill>
              </a:rPr>
              <a:t>)  </a:t>
            </a:r>
            <a:endParaRPr lang="zh-TW" altLang="zh-TW" sz="3600" b="1" dirty="0">
              <a:solidFill>
                <a:schemeClr val="bg1"/>
              </a:solidFill>
            </a:endParaRPr>
          </a:p>
        </p:txBody>
      </p:sp>
      <p:pic>
        <p:nvPicPr>
          <p:cNvPr id="4" name="圖片 3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2571750"/>
            <a:ext cx="2466975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  <a:r>
              <a:rPr lang="en-US" altLang="zh-TW" dirty="0"/>
              <a:t>—</a:t>
            </a:r>
            <a:r>
              <a:rPr lang="zh-TW" altLang="en-US" dirty="0"/>
              <a:t>信根（力）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167594"/>
            <a:ext cx="7772400" cy="380815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能夠信任自己有自信心 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能夠完完全全信任別人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不執著自己的意見立場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確保自己信念契合正道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能做到付出無所求的心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能夠割捨自己成就他人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真心誠意地對待每個人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理解真理後會付諸行動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信解後能心安腳踏實地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堅信一定可以達成目標</a:t>
            </a:r>
            <a:endParaRPr lang="en-US" altLang="zh-TW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五根五力</a:t>
            </a:r>
            <a:r>
              <a:rPr lang="en-US" altLang="zh-TW"/>
              <a:t>—</a:t>
            </a:r>
            <a:r>
              <a:rPr lang="zh-TW" altLang="en-US"/>
              <a:t>精進根（力）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7772400" cy="3672408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zh-TW" altLang="en-US" sz="2600" dirty="0"/>
              <a:t>能了解自修自得的道理</a:t>
            </a:r>
            <a:endParaRPr lang="en-US" altLang="zh-TW" sz="2600" dirty="0"/>
          </a:p>
          <a:p>
            <a:pPr>
              <a:lnSpc>
                <a:spcPct val="70000"/>
              </a:lnSpc>
            </a:pPr>
            <a:r>
              <a:rPr lang="zh-TW" altLang="en-US" sz="2600" dirty="0"/>
              <a:t>願意挑戰志業的企圖心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能夠勇敢發大心立大願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能善用積沙成塔的方法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能夠殷勤不停息不懈怠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能夠承擔應該承擔的事</a:t>
            </a:r>
            <a:endParaRPr lang="en-US" altLang="zh-TW" sz="2600" dirty="0"/>
          </a:p>
          <a:p>
            <a:pPr>
              <a:lnSpc>
                <a:spcPct val="70000"/>
              </a:lnSpc>
            </a:pPr>
            <a:r>
              <a:rPr lang="zh-TW" altLang="en-US" sz="2600" dirty="0"/>
              <a:t>能夠珍惜時間把握當下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能夠做好自己應盡責任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要求自己每天不斷進步</a:t>
            </a:r>
          </a:p>
          <a:p>
            <a:pPr>
              <a:lnSpc>
                <a:spcPct val="70000"/>
              </a:lnSpc>
            </a:pPr>
            <a:r>
              <a:rPr lang="zh-TW" altLang="en-US" sz="2600" dirty="0"/>
              <a:t>凡事認真懂得自我修正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五根五力</a:t>
            </a:r>
            <a:r>
              <a:rPr lang="en-US" altLang="zh-TW"/>
              <a:t>—</a:t>
            </a:r>
            <a:r>
              <a:rPr lang="zh-TW" altLang="en-US"/>
              <a:t>念根（力）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7772400" cy="367240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念念淳善不令邪妄得入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能夠事事用心時時用心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能夠尊重不同性格的人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心中保持正向思考信念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保護心念預防情緒動亂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主動關心讚美親人伙伴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願意多多回饋分享訊息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有疑惑時能夠主動詢問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遇事能</a:t>
            </a:r>
            <a:r>
              <a:rPr lang="zh-TW" altLang="zh-TW" sz="2800" dirty="0"/>
              <a:t>守住最初一念心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培養自己的慈悲仁德心</a:t>
            </a:r>
            <a:endParaRPr lang="en-US" altLang="zh-TW" sz="2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  <a:r>
              <a:rPr lang="en-US" altLang="zh-TW" dirty="0"/>
              <a:t>—</a:t>
            </a:r>
            <a:r>
              <a:rPr lang="zh-TW" altLang="en-US" dirty="0"/>
              <a:t>定根（力）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7772400" cy="367240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外緣干擾時能心不散亂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能夠專注在當下的主題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能夠時時做好自我觀照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快速融入工作生活情境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面對人事物能超然客觀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能夠無私無我不受傷害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能夠扮演好自己的角色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遇挫折猶能堅固初發心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做事有恆心不一曝十寒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修練行住坐臥都在定中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五根五力</a:t>
            </a:r>
            <a:r>
              <a:rPr lang="en-US" altLang="zh-TW"/>
              <a:t>—</a:t>
            </a:r>
            <a:r>
              <a:rPr lang="zh-TW" altLang="en-US"/>
              <a:t>慧根（力）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99592" y="1221600"/>
            <a:ext cx="7772400" cy="372641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永遠保持謙虛的心學習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能夠尋找出適當的方法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能夠轉識成智正確判斷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擁有能觀照全局的見地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能以平等心對待每個人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懂得收集整理運用資料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能夠運用團隊智慧成事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智慧穩固諸法觀照明了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遠離不義捨私利近有義</a:t>
            </a: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願意把自己的智慧分享</a:t>
            </a:r>
          </a:p>
          <a:p>
            <a:pPr>
              <a:lnSpc>
                <a:spcPct val="90000"/>
              </a:lnSpc>
            </a:pPr>
            <a:endParaRPr lang="zh-TW" altLang="en-US" sz="2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五根五力</a:t>
            </a:r>
            <a:r>
              <a:rPr lang="en-US" altLang="zh-TW" dirty="0"/>
              <a:t>(</a:t>
            </a:r>
            <a:r>
              <a:rPr lang="zh-TW" altLang="en-US" dirty="0"/>
              <a:t>總分</a:t>
            </a:r>
            <a:r>
              <a:rPr lang="en-US" altLang="zh-TW" dirty="0"/>
              <a:t>:____)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</p:nvPr>
        </p:nvGraphicFramePr>
        <p:xfrm>
          <a:off x="914400" y="1338263"/>
          <a:ext cx="7772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96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No.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得分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高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(20-17)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中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(16-12)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低</a:t>
                      </a:r>
                      <a:r>
                        <a:rPr lang="en-US" altLang="zh-TW" sz="2400" dirty="0">
                          <a:latin typeface="標楷體" pitchFamily="65" charset="-120"/>
                          <a:ea typeface="標楷體" pitchFamily="65" charset="-120"/>
                        </a:rPr>
                        <a:t>(12-0)</a:t>
                      </a:r>
                      <a:endParaRPr lang="zh-TW" altLang="en-US" sz="2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信根（力）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精進根（力）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念根（力）</a:t>
                      </a:r>
                      <a:endParaRPr lang="en-US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定根（力）</a:t>
                      </a:r>
                      <a:endParaRPr lang="zh-TW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dirty="0"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lang="zh-TW" altLang="en-US" sz="18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latin typeface="標楷體" pitchFamily="65" charset="-120"/>
                          <a:ea typeface="標楷體" pitchFamily="65" charset="-120"/>
                        </a:rPr>
                        <a:t>慧根（力）</a:t>
                      </a:r>
                      <a:endParaRPr lang="zh-TW" altLang="zh-TW" sz="2400" b="0" dirty="0">
                        <a:solidFill>
                          <a:schemeClr val="bg1"/>
                        </a:solidFill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Note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914400" y="1085850"/>
            <a:ext cx="7772400" cy="3484122"/>
          </a:xfrm>
        </p:spPr>
        <p:txBody>
          <a:bodyPr>
            <a:normAutofit fontScale="92500" lnSpcReduction="20000"/>
          </a:bodyPr>
          <a:lstStyle/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</a:p>
          <a:p>
            <a:r>
              <a:rPr lang="en-US" altLang="zh-TW" sz="3200" dirty="0"/>
              <a:t>_________________________________</a:t>
            </a:r>
            <a:endParaRPr lang="zh-TW" alt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地鐵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古典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地鐵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2690</TotalTime>
  <Words>1705</Words>
  <Application>Microsoft Office PowerPoint</Application>
  <PresentationFormat>如螢幕大小 (16:9)</PresentationFormat>
  <Paragraphs>240</Paragraphs>
  <Slides>36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6" baseType="lpstr">
      <vt:lpstr>華康行楷體W5</vt:lpstr>
      <vt:lpstr>微軟正黑體</vt:lpstr>
      <vt:lpstr>標楷體</vt:lpstr>
      <vt:lpstr>Arial</vt:lpstr>
      <vt:lpstr>Calibri</vt:lpstr>
      <vt:lpstr>Times New Roman</vt:lpstr>
      <vt:lpstr>Wingdings</vt:lpstr>
      <vt:lpstr>Wingdings 2</vt:lpstr>
      <vt:lpstr>Wingdings 3</vt:lpstr>
      <vt:lpstr>地鐵</vt:lpstr>
      <vt:lpstr>法華心香讀書會 三十七助道品(03)</vt:lpstr>
      <vt:lpstr>三十七助道品</vt:lpstr>
      <vt:lpstr>四念處</vt:lpstr>
      <vt:lpstr>四正勤</vt:lpstr>
      <vt:lpstr>四如意足</vt:lpstr>
      <vt:lpstr>五根(力)</vt:lpstr>
      <vt:lpstr>七覺支</vt:lpstr>
      <vt:lpstr>八正道</vt:lpstr>
      <vt:lpstr>大綱</vt:lpstr>
      <vt:lpstr>五根(力)</vt:lpstr>
      <vt:lpstr>五根</vt:lpstr>
      <vt:lpstr>五根</vt:lpstr>
      <vt:lpstr>五根</vt:lpstr>
      <vt:lpstr>五根(確保成就的種子、成功的基因)</vt:lpstr>
      <vt:lpstr>五根五力</vt:lpstr>
      <vt:lpstr>五根與五力的關係</vt:lpstr>
      <vt:lpstr>五力</vt:lpstr>
      <vt:lpstr>五力</vt:lpstr>
      <vt:lpstr>五力(確保成就的力量、成功的驅動力)</vt:lpstr>
      <vt:lpstr>五根五力與前三科的不同</vt:lpstr>
      <vt:lpstr>五根五力</vt:lpstr>
      <vt:lpstr>五根(上人開示)</vt:lpstr>
      <vt:lpstr>五根五力(上人叮嚀)</vt:lpstr>
      <vt:lpstr>PowerPoint 簡報</vt:lpstr>
      <vt:lpstr>三十七道品的檢核 </vt:lpstr>
      <vt:lpstr>三十七道品</vt:lpstr>
      <vt:lpstr>三十七道品自我檢核表</vt:lpstr>
      <vt:lpstr>給分原則</vt:lpstr>
      <vt:lpstr>五根(力)</vt:lpstr>
      <vt:lpstr>五根五力—信根（力）</vt:lpstr>
      <vt:lpstr>五根五力—精進根（力）</vt:lpstr>
      <vt:lpstr>五根五力—念根（力）</vt:lpstr>
      <vt:lpstr>五根五力—定根（力）</vt:lpstr>
      <vt:lpstr>五根五力—慧根（力）</vt:lpstr>
      <vt:lpstr>五根五力(總分:____)</vt:lpstr>
      <vt:lpstr>Note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Jack Kao</dc:creator>
  <cp:lastModifiedBy>明智 高</cp:lastModifiedBy>
  <cp:revision>271</cp:revision>
  <dcterms:created xsi:type="dcterms:W3CDTF">2013-04-27T01:29:21Z</dcterms:created>
  <dcterms:modified xsi:type="dcterms:W3CDTF">2025-04-07T08:01:33Z</dcterms:modified>
</cp:coreProperties>
</file>