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4" r:id="rId2"/>
  </p:sldMasterIdLst>
  <p:notesMasterIdLst>
    <p:notesMasterId r:id="rId17"/>
  </p:notesMasterIdLst>
  <p:sldIdLst>
    <p:sldId id="305" r:id="rId3"/>
    <p:sldId id="283" r:id="rId4"/>
    <p:sldId id="285" r:id="rId5"/>
    <p:sldId id="287" r:id="rId6"/>
    <p:sldId id="264" r:id="rId7"/>
    <p:sldId id="293" r:id="rId8"/>
    <p:sldId id="300" r:id="rId9"/>
    <p:sldId id="301" r:id="rId10"/>
    <p:sldId id="309" r:id="rId11"/>
    <p:sldId id="303" r:id="rId12"/>
    <p:sldId id="308" r:id="rId13"/>
    <p:sldId id="304" r:id="rId14"/>
    <p:sldId id="271" r:id="rId15"/>
    <p:sldId id="266" r:id="rId16"/>
  </p:sldIdLst>
  <p:sldSz cx="18288000" cy="10287000"/>
  <p:notesSz cx="6858000" cy="9144000"/>
  <p:embeddedFontLst>
    <p:embeddedFont>
      <p:font typeface="華康楷書體W5(P)" panose="03000500000000000000" pitchFamily="66" charset="-120"/>
      <p:regular r:id="rId18"/>
    </p:embeddedFont>
    <p:embeddedFont>
      <p:font typeface="Arial Unicode Bold" panose="02020500000000000000" charset="-120"/>
      <p:regular r:id="rId19"/>
    </p:embeddedFont>
    <p:embeddedFont>
      <p:font typeface="標楷體" panose="03000509000000000000" pitchFamily="65" charset="-120"/>
      <p:regular r:id="rId20"/>
    </p:embeddedFont>
    <p:embeddedFont>
      <p:font typeface="Garamond" panose="02020404030301010803" pitchFamily="18" charset="0"/>
      <p:regular r:id="rId21"/>
      <p:bold r:id="rId22"/>
      <p:italic r:id="rId23"/>
    </p:embeddedFont>
    <p:embeddedFont>
      <p:font typeface="微軟正黑體" panose="020B0604030504040204" pitchFamily="34" charset="-120"/>
      <p:regular r:id="rId24"/>
      <p:bold r:id="rId25"/>
    </p:embeddedFont>
    <p:embeddedFont>
      <p:font typeface="文鼎中粗隸" panose="020B0609010101010101" pitchFamily="49" charset="-12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可画动感隶书" panose="020B0604020202020204" charset="0"/>
      <p:regular r:id="rId31"/>
    </p:embeddedFont>
    <p:embeddedFont>
      <p:font typeface="可画汤圆" panose="02020500000000000000" charset="-120"/>
      <p:regular r:id="rId32"/>
    </p:embeddedFont>
  </p:embeddedFontLst>
  <p:defaultTextStyle>
    <a:defPPr>
      <a:defRPr lang="en-US"/>
    </a:defPPr>
    <a:lvl1pPr marL="0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5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4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7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72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81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6082" autoAdjust="0"/>
  </p:normalViewPr>
  <p:slideViewPr>
    <p:cSldViewPr>
      <p:cViewPr varScale="1">
        <p:scale>
          <a:sx n="31" d="100"/>
          <a:sy n="31" d="100"/>
        </p:scale>
        <p:origin x="-1300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6F5F8-A8B4-4187-B897-B96B967389B9}" type="datetimeFigureOut">
              <a:rPr lang="zh-TW" altLang="en-US" smtClean="0"/>
              <a:t>2025/5/22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0A957-E5DB-4C30-83F6-89AC61EFF6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969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5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6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7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72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1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tzuchiculture.org.tw/?s=2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eb.tzuchiculture.org.tw/?book=509&amp;ma=35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課前作業</a:t>
            </a:r>
          </a:p>
          <a:p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請寫出一個解脫得自在的故事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案例</a:t>
            </a:r>
          </a:p>
          <a:p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依照下列的內容結構而寫，必須涵蓋這些內容結構，至於呈現方式或書寫方法都可以自在，依自己習慣的方法表達。</a:t>
            </a:r>
          </a:p>
          <a:p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zh-TW" altLang="zh-TW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+mj-lt"/>
              <a:buNone/>
            </a:pP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事件，你被什麼事情，或人事物所束縛，覺得困擾與煩惱，甚至是痛苦。</a:t>
            </a:r>
          </a:p>
          <a:p>
            <a:pPr marL="0" indent="0">
              <a:buFont typeface="+mj-lt"/>
              <a:buNone/>
            </a:pP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困擾，給你帶來的困擾是什麼？持續多久？影響層面有那些？</a:t>
            </a:r>
          </a:p>
          <a:p>
            <a:pPr marL="0" indent="0">
              <a:buFont typeface="+mj-lt"/>
              <a:buNone/>
            </a:pP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身心狀態，給你造成的身心煩惱，身體與心情的變化是什麼？</a:t>
            </a:r>
          </a:p>
          <a:p>
            <a:pPr marL="0" indent="0">
              <a:buFont typeface="+mj-lt"/>
              <a:buNone/>
            </a:pP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解藥，你轉變的解藥，或是法樂，或是信念，想法是什麼？為什麼會有此轉折？</a:t>
            </a:r>
          </a:p>
          <a:p>
            <a:pPr marL="0" indent="0">
              <a:buFont typeface="+mj-lt"/>
              <a:buNone/>
            </a:pP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身心狀態，解脫後的身心狀態又是如何？請加以簡單描述。</a:t>
            </a:r>
          </a:p>
          <a:p>
            <a:pPr marL="0" indent="0">
              <a:buFont typeface="+mj-lt"/>
              <a:buNone/>
            </a:pP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心得總結，你的學習與體悟是什麼？</a:t>
            </a:r>
          </a:p>
          <a:p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zh-TW" altLang="zh-TW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要寫你自己過去所遭遇的真實案例，以符合以上幾個重點的方式寫出來即可。</a:t>
            </a:r>
          </a:p>
          <a:p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寫重點即可，表時間不要太長，</a:t>
            </a:r>
            <a:r>
              <a:rPr lang="en-US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6-8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分鐘。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0A957-E5DB-4C30-83F6-89AC61EFF68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2350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FB263-4A63-4B6C-A1C2-9EAB75511A8B}" type="slidenum">
              <a:rPr lang="zh-TW" altLang="en-US" smtClean="0">
                <a:solidFill>
                  <a:prstClr val="black"/>
                </a:solidFill>
              </a:rPr>
              <a:pPr/>
              <a:t>2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586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FB263-4A63-4B6C-A1C2-9EAB75511A8B}" type="slidenum">
              <a:rPr lang="zh-TW" altLang="en-US" smtClean="0">
                <a:solidFill>
                  <a:prstClr val="black"/>
                </a:solidFill>
              </a:rPr>
              <a:pPr/>
              <a:t>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586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9A9B7-3F59-464B-A636-FAB83AAC1CC6}" type="slidenum">
              <a:rPr lang="zh-TW" altLang="en-US" smtClean="0">
                <a:solidFill>
                  <a:prstClr val="black"/>
                </a:solidFill>
              </a:rPr>
              <a:pPr/>
              <a:t>4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265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FB263-4A63-4B6C-A1C2-9EAB75511A8B}" type="slidenum">
              <a:rPr lang="zh-TW" altLang="en-US" smtClean="0">
                <a:solidFill>
                  <a:prstClr val="black"/>
                </a:solidFill>
              </a:rPr>
              <a:pPr/>
              <a:t>6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586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FB263-4A63-4B6C-A1C2-9EAB75511A8B}" type="slidenum">
              <a:rPr lang="zh-TW" altLang="en-US" smtClean="0">
                <a:solidFill>
                  <a:prstClr val="black"/>
                </a:solidFill>
              </a:rPr>
              <a:pPr/>
              <a:t>7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5866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FB263-4A63-4B6C-A1C2-9EAB75511A8B}" type="slidenum">
              <a:rPr lang="zh-TW" altLang="en-US" smtClean="0">
                <a:solidFill>
                  <a:prstClr val="black"/>
                </a:solidFill>
              </a:rPr>
              <a:pPr/>
              <a:t>8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586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0A957-E5DB-4C30-83F6-89AC61EFF684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6343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9A9B7-3F59-464B-A636-FAB83AAC1CC6}" type="slidenum">
              <a:rPr lang="zh-TW" altLang="en-US" smtClean="0">
                <a:solidFill>
                  <a:prstClr val="black"/>
                </a:solidFill>
              </a:rPr>
              <a:pPr/>
              <a:t>10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265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 smtClean="0">
                <a:latin typeface="文鼎粗魏碑" panose="020B0609010101010101" pitchFamily="49" charset="-120"/>
                <a:ea typeface="文鼎粗魏碑" panose="020B0609010101010101" pitchFamily="49" charset="-120"/>
              </a:rPr>
              <a:t>20090101</a:t>
            </a:r>
            <a:r>
              <a:rPr lang="zh-TW" altLang="en-US" sz="1200" dirty="0" smtClean="0">
                <a:latin typeface="文鼎粗魏碑" panose="020B0609010101010101" pitchFamily="49" charset="-120"/>
                <a:ea typeface="文鼎粗魏碑" panose="020B0609010101010101" pitchFamily="49" charset="-120"/>
              </a:rPr>
              <a:t>受證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0A957-E5DB-4C30-83F6-89AC61EFF684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4024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 smtClean="0">
                <a:latin typeface="文鼎粗魏碑" panose="020B0609010101010101" pitchFamily="49" charset="-120"/>
                <a:ea typeface="文鼎粗魏碑" panose="020B0609010101010101" pitchFamily="49" charset="-120"/>
              </a:rPr>
              <a:t>體會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0A957-E5DB-4C30-83F6-89AC61EFF684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4024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慈濟月刊</a:t>
            </a:r>
            <a: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altLang="zh-TW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第</a:t>
            </a:r>
            <a:r>
              <a:rPr lang="en-US" altLang="zh-TW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509</a:t>
            </a:r>
            <a:r>
              <a:rPr lang="zh-TW" alt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期</a:t>
            </a:r>
            <a:endParaRPr lang="en-US" altLang="zh-TW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TW" dirty="0" smtClean="0"/>
              <a:t>https://web.tzuchiculture.org.tw/?book=509&amp;mp=1028#.X5g2AogzY4U</a:t>
            </a: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86E66-7122-443B-9031-4DD190E3702A}" type="slidenum">
              <a:rPr lang="zh-TW" altLang="en-US" smtClean="0">
                <a:solidFill>
                  <a:prstClr val="black"/>
                </a:solidFill>
              </a:rPr>
              <a:pPr/>
              <a:t>13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923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4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4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4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5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4" indent="0">
              <a:buNone/>
              <a:defRPr sz="1700" b="1"/>
            </a:lvl4pPr>
            <a:lvl5pPr marL="1828617" indent="0">
              <a:buNone/>
              <a:defRPr sz="1700" b="1"/>
            </a:lvl5pPr>
            <a:lvl6pPr marL="2285772" indent="0">
              <a:buNone/>
              <a:defRPr sz="1700" b="1"/>
            </a:lvl6pPr>
            <a:lvl7pPr marL="2742926" indent="0">
              <a:buNone/>
              <a:defRPr sz="1700" b="1"/>
            </a:lvl7pPr>
            <a:lvl8pPr marL="3200081" indent="0">
              <a:buNone/>
              <a:defRPr sz="1700" b="1"/>
            </a:lvl8pPr>
            <a:lvl9pPr marL="3657234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5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4" indent="0">
              <a:buNone/>
              <a:defRPr sz="1700" b="1"/>
            </a:lvl4pPr>
            <a:lvl5pPr marL="1828617" indent="0">
              <a:buNone/>
              <a:defRPr sz="1700" b="1"/>
            </a:lvl5pPr>
            <a:lvl6pPr marL="2285772" indent="0">
              <a:buNone/>
              <a:defRPr sz="1700" b="1"/>
            </a:lvl6pPr>
            <a:lvl7pPr marL="2742926" indent="0">
              <a:buNone/>
              <a:defRPr sz="1700" b="1"/>
            </a:lvl7pPr>
            <a:lvl8pPr marL="3200081" indent="0">
              <a:buNone/>
              <a:defRPr sz="1700" b="1"/>
            </a:lvl8pPr>
            <a:lvl9pPr marL="3657234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5" indent="0">
              <a:buNone/>
              <a:defRPr sz="1200"/>
            </a:lvl2pPr>
            <a:lvl3pPr marL="914309" indent="0">
              <a:buNone/>
              <a:defRPr sz="1100"/>
            </a:lvl3pPr>
            <a:lvl4pPr marL="1371464" indent="0">
              <a:buNone/>
              <a:defRPr sz="900"/>
            </a:lvl4pPr>
            <a:lvl5pPr marL="1828617" indent="0">
              <a:buNone/>
              <a:defRPr sz="900"/>
            </a:lvl5pPr>
            <a:lvl6pPr marL="2285772" indent="0">
              <a:buNone/>
              <a:defRPr sz="900"/>
            </a:lvl6pPr>
            <a:lvl7pPr marL="2742926" indent="0">
              <a:buNone/>
              <a:defRPr sz="900"/>
            </a:lvl7pPr>
            <a:lvl8pPr marL="3200081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5" indent="0">
              <a:buNone/>
              <a:defRPr sz="2900"/>
            </a:lvl2pPr>
            <a:lvl3pPr marL="914309" indent="0">
              <a:buNone/>
              <a:defRPr sz="2400"/>
            </a:lvl3pPr>
            <a:lvl4pPr marL="1371464" indent="0">
              <a:buNone/>
              <a:defRPr sz="2000"/>
            </a:lvl4pPr>
            <a:lvl5pPr marL="1828617" indent="0">
              <a:buNone/>
              <a:defRPr sz="2000"/>
            </a:lvl5pPr>
            <a:lvl6pPr marL="2285772" indent="0">
              <a:buNone/>
              <a:defRPr sz="2000"/>
            </a:lvl6pPr>
            <a:lvl7pPr marL="2742926" indent="0">
              <a:buNone/>
              <a:defRPr sz="2000"/>
            </a:lvl7pPr>
            <a:lvl8pPr marL="3200081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55" indent="0">
              <a:buNone/>
              <a:defRPr sz="1200"/>
            </a:lvl2pPr>
            <a:lvl3pPr marL="914309" indent="0">
              <a:buNone/>
              <a:defRPr sz="1100"/>
            </a:lvl3pPr>
            <a:lvl4pPr marL="1371464" indent="0">
              <a:buNone/>
              <a:defRPr sz="900"/>
            </a:lvl4pPr>
            <a:lvl5pPr marL="1828617" indent="0">
              <a:buNone/>
              <a:defRPr sz="900"/>
            </a:lvl5pPr>
            <a:lvl6pPr marL="2285772" indent="0">
              <a:buNone/>
              <a:defRPr sz="900"/>
            </a:lvl6pPr>
            <a:lvl7pPr marL="2742926" indent="0">
              <a:buNone/>
              <a:defRPr sz="900"/>
            </a:lvl7pPr>
            <a:lvl8pPr marL="3200081" indent="0">
              <a:buNone/>
              <a:defRPr sz="900"/>
            </a:lvl8pPr>
            <a:lvl9pPr marL="365723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499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4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320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0501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22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578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564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179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486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892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72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1" tIns="45716" rIns="91431" bIns="4571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4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6"/>
          </a:xfrm>
          <a:prstGeom prst="rect">
            <a:avLst/>
          </a:prstGeom>
        </p:spPr>
        <p:txBody>
          <a:bodyPr vert="horz" lIns="91431" tIns="45716" rIns="91431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6"/>
          </a:xfrm>
          <a:prstGeom prst="rect">
            <a:avLst/>
          </a:prstGeom>
        </p:spPr>
        <p:txBody>
          <a:bodyPr vert="horz" lIns="91431" tIns="45716" rIns="91431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6"/>
          </a:xfrm>
          <a:prstGeom prst="rect">
            <a:avLst/>
          </a:prstGeom>
        </p:spPr>
        <p:txBody>
          <a:bodyPr vert="horz" lIns="91431" tIns="45716" rIns="91431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0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6" indent="-342866" algn="l" defTabSz="91430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5" indent="-285722" algn="l" defTabSz="914309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8" algn="l" defTabSz="91430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8" algn="l" defTabSz="91430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5" indent="-228578" algn="l" defTabSz="91430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8" indent="-228578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8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8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2" indent="-228578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2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5/22/2025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06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0.svg"/><Relationship Id="rId5" Type="http://schemas.openxmlformats.org/officeDocument/2006/relationships/image" Target="../media/image2.png"/><Relationship Id="rId15" Type="http://schemas.openxmlformats.org/officeDocument/2006/relationships/image" Target="../media/image14.svg"/><Relationship Id="rId10" Type="http://schemas.openxmlformats.org/officeDocument/2006/relationships/image" Target="../media/image4.png"/><Relationship Id="rId4" Type="http://schemas.openxmlformats.org/officeDocument/2006/relationships/image" Target="../media/image2.svg"/><Relationship Id="rId9" Type="http://schemas.openxmlformats.org/officeDocument/2006/relationships/image" Target="../media/image8.svg"/><Relationship Id="rId1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10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65.svg"/><Relationship Id="rId35" Type="http://schemas.openxmlformats.org/officeDocument/2006/relationships/image" Target="../media/image1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65.svg"/><Relationship Id="rId36" Type="http://schemas.openxmlformats.org/officeDocument/2006/relationships/image" Target="../media/image10.png"/><Relationship Id="rId35" Type="http://schemas.openxmlformats.org/officeDocument/2006/relationships/image" Target="../media/image1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15" Type="http://schemas.openxmlformats.org/officeDocument/2006/relationships/image" Target="../media/image4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13" Type="http://schemas.openxmlformats.org/officeDocument/2006/relationships/image" Target="../media/image100.svg"/><Relationship Id="rId3" Type="http://schemas.openxmlformats.org/officeDocument/2006/relationships/image" Target="../media/image90.svg"/><Relationship Id="rId12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98.svg"/><Relationship Id="rId5" Type="http://schemas.openxmlformats.org/officeDocument/2006/relationships/image" Target="../media/image92.sv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9.png"/><Relationship Id="rId3" Type="http://schemas.openxmlformats.org/officeDocument/2006/relationships/image" Target="../media/image11.png"/><Relationship Id="rId17" Type="http://schemas.openxmlformats.org/officeDocument/2006/relationships/image" Target="../media/image18.jpeg"/><Relationship Id="rId12" Type="http://schemas.openxmlformats.org/officeDocument/2006/relationships/image" Target="../media/image29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15" Type="http://schemas.openxmlformats.org/officeDocument/2006/relationships/image" Target="../media/image48.sv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8" Type="http://schemas.openxmlformats.org/officeDocument/2006/relationships/image" Target="../media/image36.svg"/><Relationship Id="rId3" Type="http://schemas.openxmlformats.org/officeDocument/2006/relationships/image" Target="../media/image20.jpeg"/><Relationship Id="rId12" Type="http://schemas.openxmlformats.org/officeDocument/2006/relationships/image" Target="../media/image8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15" Type="http://schemas.openxmlformats.org/officeDocument/2006/relationships/image" Target="../media/image100.svg"/><Relationship Id="rId4" Type="http://schemas.openxmlformats.org/officeDocument/2006/relationships/image" Target="../media/image21.jpeg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12" Type="http://schemas.openxmlformats.org/officeDocument/2006/relationships/image" Target="../media/image2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19.png"/><Relationship Id="rId4" Type="http://schemas.openxmlformats.org/officeDocument/2006/relationships/image" Target="../media/image36.svg"/><Relationship Id="rId9" Type="http://schemas.openxmlformats.org/officeDocument/2006/relationships/image" Target="../media/image28.jpeg"/><Relationship Id="rId1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svg"/><Relationship Id="rId13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svg"/><Relationship Id="rId5" Type="http://schemas.openxmlformats.org/officeDocument/2006/relationships/image" Target="../media/image31.png"/><Relationship Id="rId4" Type="http://schemas.openxmlformats.org/officeDocument/2006/relationships/image" Target="../media/image31.svg"/><Relationship Id="rId9" Type="http://schemas.openxmlformats.org/officeDocument/2006/relationships/image" Target="../media/image29.png"/><Relationship Id="rId14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13" Type="http://schemas.openxmlformats.org/officeDocument/2006/relationships/image" Target="../media/image100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svg"/><Relationship Id="rId11" Type="http://schemas.openxmlformats.org/officeDocument/2006/relationships/image" Target="../media/image98.svg"/><Relationship Id="rId5" Type="http://schemas.openxmlformats.org/officeDocument/2006/relationships/image" Target="../media/image13.png"/><Relationship Id="rId4" Type="http://schemas.openxmlformats.org/officeDocument/2006/relationships/image" Target="../media/image90.sv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svg"/><Relationship Id="rId11" Type="http://schemas.openxmlformats.org/officeDocument/2006/relationships/image" Target="../media/image35.png"/><Relationship Id="rId5" Type="http://schemas.openxmlformats.org/officeDocument/2006/relationships/image" Target="../media/image13.png"/><Relationship Id="rId10" Type="http://schemas.openxmlformats.org/officeDocument/2006/relationships/image" Target="../media/image24.svg"/><Relationship Id="rId4" Type="http://schemas.openxmlformats.org/officeDocument/2006/relationships/image" Target="../media/image90.sv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15" Type="http://schemas.openxmlformats.org/officeDocument/2006/relationships/image" Target="../media/image4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112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110.sv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3333" y="0"/>
            <a:ext cx="18471333" cy="10384716"/>
          </a:xfrm>
          <a:custGeom>
            <a:avLst/>
            <a:gdLst/>
            <a:ahLst/>
            <a:cxnLst/>
            <a:rect l="l" t="t" r="r" b="b"/>
            <a:pathLst>
              <a:path w="18471333" h="10384716">
                <a:moveTo>
                  <a:pt x="0" y="0"/>
                </a:moveTo>
                <a:lnTo>
                  <a:pt x="18471333" y="0"/>
                </a:lnTo>
                <a:lnTo>
                  <a:pt x="18471333" y="10384716"/>
                </a:lnTo>
                <a:lnTo>
                  <a:pt x="0" y="10384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851836" y="1693607"/>
            <a:ext cx="12965328" cy="7280789"/>
          </a:xfrm>
          <a:custGeom>
            <a:avLst/>
            <a:gdLst/>
            <a:ahLst/>
            <a:cxnLst/>
            <a:rect l="l" t="t" r="r" b="b"/>
            <a:pathLst>
              <a:path w="12965328" h="7280789">
                <a:moveTo>
                  <a:pt x="0" y="0"/>
                </a:moveTo>
                <a:lnTo>
                  <a:pt x="12965328" y="0"/>
                </a:lnTo>
                <a:lnTo>
                  <a:pt x="12965328" y="7280790"/>
                </a:lnTo>
                <a:lnTo>
                  <a:pt x="0" y="72807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661336" y="1503107"/>
            <a:ext cx="12965328" cy="7280789"/>
          </a:xfrm>
          <a:custGeom>
            <a:avLst/>
            <a:gdLst/>
            <a:ahLst/>
            <a:cxnLst/>
            <a:rect l="l" t="t" r="r" b="b"/>
            <a:pathLst>
              <a:path w="12965328" h="7280789">
                <a:moveTo>
                  <a:pt x="0" y="0"/>
                </a:moveTo>
                <a:lnTo>
                  <a:pt x="12965328" y="0"/>
                </a:lnTo>
                <a:lnTo>
                  <a:pt x="12965328" y="7280790"/>
                </a:lnTo>
                <a:lnTo>
                  <a:pt x="0" y="72807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119770" y="2643174"/>
            <a:ext cx="10429463" cy="5476985"/>
            <a:chOff x="0" y="-76200"/>
            <a:chExt cx="13905951" cy="7302647"/>
          </a:xfrm>
        </p:grpSpPr>
        <p:sp>
          <p:nvSpPr>
            <p:cNvPr id="7" name="TextBox 7"/>
            <p:cNvSpPr txBox="1"/>
            <p:nvPr/>
          </p:nvSpPr>
          <p:spPr>
            <a:xfrm>
              <a:off x="0" y="1447819"/>
              <a:ext cx="13905951" cy="42404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449"/>
                </a:lnSpc>
              </a:pPr>
              <a:r>
                <a:rPr lang="zh-TW" altLang="en-US" sz="15000" dirty="0">
                  <a:solidFill>
                    <a:srgbClr val="333034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解脫得自在的</a:t>
              </a:r>
              <a:r>
                <a:rPr lang="zh-TW" altLang="en-US" sz="15000" dirty="0" smtClean="0">
                  <a:solidFill>
                    <a:srgbClr val="333034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故事</a:t>
              </a:r>
              <a:endParaRPr lang="en-US" sz="15000" dirty="0">
                <a:solidFill>
                  <a:srgbClr val="333034"/>
                </a:solidFill>
                <a:latin typeface="可画汤圆"/>
                <a:ea typeface="可画汤圆"/>
                <a:cs typeface="可画汤圆"/>
                <a:sym typeface="可画汤圆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521097" y="6388611"/>
              <a:ext cx="8863754" cy="8378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zh-TW" altLang="en-US" sz="3500" dirty="0" smtClean="0">
                  <a:solidFill>
                    <a:srgbClr val="333034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莊凰圓 </a:t>
              </a:r>
              <a:r>
                <a:rPr lang="en-US" altLang="zh-TW" sz="3500" dirty="0" smtClean="0">
                  <a:solidFill>
                    <a:srgbClr val="333034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20250528</a:t>
              </a:r>
              <a:endParaRPr lang="en-US" sz="3500" dirty="0">
                <a:solidFill>
                  <a:srgbClr val="333034"/>
                </a:solidFill>
                <a:latin typeface="可画汤圆"/>
                <a:ea typeface="可画汤圆"/>
                <a:cs typeface="可画汤圆"/>
                <a:sym typeface="可画汤圆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521098" y="-76200"/>
              <a:ext cx="8863753" cy="846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zh-TW" altLang="en-US" sz="3500" dirty="0">
                  <a:solidFill>
                    <a:srgbClr val="333034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八正道課前</a:t>
              </a:r>
              <a:r>
                <a:rPr lang="zh-TW" altLang="en-US" sz="3500" dirty="0" smtClean="0">
                  <a:solidFill>
                    <a:srgbClr val="333034"/>
                  </a:solidFill>
                  <a:latin typeface="可画汤圆"/>
                  <a:ea typeface="可画汤圆"/>
                  <a:cs typeface="可画汤圆"/>
                  <a:sym typeface="可画汤圆"/>
                </a:rPr>
                <a:t>作業</a:t>
              </a:r>
              <a:endParaRPr lang="en-US" sz="3500" dirty="0">
                <a:solidFill>
                  <a:srgbClr val="333034"/>
                </a:solidFill>
                <a:latin typeface="可画汤圆"/>
                <a:ea typeface="可画汤圆"/>
                <a:cs typeface="可画汤圆"/>
                <a:sym typeface="可画汤圆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 rot="-304817">
            <a:off x="7766009" y="1062149"/>
            <a:ext cx="2755983" cy="881915"/>
          </a:xfrm>
          <a:custGeom>
            <a:avLst/>
            <a:gdLst/>
            <a:ahLst/>
            <a:cxnLst/>
            <a:rect l="l" t="t" r="r" b="b"/>
            <a:pathLst>
              <a:path w="2755983" h="881915">
                <a:moveTo>
                  <a:pt x="0" y="0"/>
                </a:moveTo>
                <a:lnTo>
                  <a:pt x="2755984" y="0"/>
                </a:lnTo>
                <a:lnTo>
                  <a:pt x="2755984" y="881915"/>
                </a:lnTo>
                <a:lnTo>
                  <a:pt x="0" y="8819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9954227">
            <a:off x="1632874" y="390613"/>
            <a:ext cx="3660170" cy="3660170"/>
          </a:xfrm>
          <a:custGeom>
            <a:avLst/>
            <a:gdLst/>
            <a:ahLst/>
            <a:cxnLst/>
            <a:rect l="l" t="t" r="r" b="b"/>
            <a:pathLst>
              <a:path w="3660170" h="3660170">
                <a:moveTo>
                  <a:pt x="0" y="0"/>
                </a:moveTo>
                <a:lnTo>
                  <a:pt x="3660170" y="0"/>
                </a:lnTo>
                <a:lnTo>
                  <a:pt x="3660170" y="3660170"/>
                </a:lnTo>
                <a:lnTo>
                  <a:pt x="0" y="36601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817164" y="1062149"/>
            <a:ext cx="1777368" cy="1496222"/>
          </a:xfrm>
          <a:custGeom>
            <a:avLst/>
            <a:gdLst/>
            <a:ahLst/>
            <a:cxnLst/>
            <a:rect l="l" t="t" r="r" b="b"/>
            <a:pathLst>
              <a:path w="1777368" h="1496221">
                <a:moveTo>
                  <a:pt x="0" y="0"/>
                </a:moveTo>
                <a:lnTo>
                  <a:pt x="1777368" y="0"/>
                </a:lnTo>
                <a:lnTo>
                  <a:pt x="1777368" y="1496221"/>
                </a:lnTo>
                <a:lnTo>
                  <a:pt x="0" y="149622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9749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4"/>
          <p:cNvSpPr/>
          <p:nvPr/>
        </p:nvSpPr>
        <p:spPr>
          <a:xfrm>
            <a:off x="838200" y="2095500"/>
            <a:ext cx="16611600" cy="6910649"/>
          </a:xfrm>
          <a:custGeom>
            <a:avLst/>
            <a:gdLst/>
            <a:ahLst/>
            <a:cxnLst/>
            <a:rect l="l" t="t" r="r" b="b"/>
            <a:pathLst>
              <a:path w="7932114" h="4471879">
                <a:moveTo>
                  <a:pt x="0" y="0"/>
                </a:moveTo>
                <a:lnTo>
                  <a:pt x="7932114" y="0"/>
                </a:lnTo>
                <a:lnTo>
                  <a:pt x="7932114" y="4471879"/>
                </a:lnTo>
                <a:lnTo>
                  <a:pt x="0" y="44718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8"/>
          <p:cNvSpPr txBox="1"/>
          <p:nvPr/>
        </p:nvSpPr>
        <p:spPr>
          <a:xfrm>
            <a:off x="1447800" y="3533229"/>
            <a:ext cx="15730423" cy="41293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ts val="8910"/>
              </a:lnSpc>
            </a:pP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生苦、老苦、病苦、死苦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、</a:t>
            </a:r>
            <a:endParaRPr lang="en-US" altLang="zh-TW" sz="56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  <a:p>
            <a:pPr algn="ctr" defTabSz="914400">
              <a:lnSpc>
                <a:spcPts val="8910"/>
              </a:lnSpc>
            </a:pP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愛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別離苦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、怨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憎會苦、求不得苦、五陰熾盛苦。</a:t>
            </a:r>
          </a:p>
          <a:p>
            <a:pPr algn="ctr" defTabSz="914400" fontAlgn="base">
              <a:spcAft>
                <a:spcPct val="0"/>
              </a:spcAft>
            </a:pPr>
            <a:endParaRPr kumimoji="1" lang="en-US" altLang="zh-TW" sz="6000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defTabSz="914400" fontAlgn="base">
              <a:spcAft>
                <a:spcPct val="0"/>
              </a:spcAft>
            </a:pPr>
            <a:r>
              <a:rPr kumimoji="1" lang="zh-TW" altLang="en-US" sz="6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八</a:t>
            </a:r>
            <a:r>
              <a:rPr kumimoji="1" lang="zh-TW" altLang="en-US" sz="6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苦之中，病苦為最！</a:t>
            </a:r>
            <a:endParaRPr kumimoji="1" lang="en-US" altLang="zh-TW" sz="6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2312933" y="597322"/>
            <a:ext cx="13662133" cy="1207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00">
              <a:lnSpc>
                <a:spcPts val="11000"/>
              </a:lnSpc>
            </a:pPr>
            <a:r>
              <a:rPr lang="zh-TW" altLang="en-US" sz="8000" dirty="0"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人生八苦</a:t>
            </a:r>
          </a:p>
        </p:txBody>
      </p:sp>
      <p:sp>
        <p:nvSpPr>
          <p:cNvPr id="7" name="Freeform 6"/>
          <p:cNvSpPr/>
          <p:nvPr/>
        </p:nvSpPr>
        <p:spPr>
          <a:xfrm rot="1096744">
            <a:off x="1569622" y="7823283"/>
            <a:ext cx="3167384" cy="1059635"/>
          </a:xfrm>
          <a:custGeom>
            <a:avLst/>
            <a:gdLst/>
            <a:ahLst/>
            <a:cxnLst/>
            <a:rect l="l" t="t" r="r" b="b"/>
            <a:pathLst>
              <a:path w="3167384" h="1059634">
                <a:moveTo>
                  <a:pt x="0" y="0"/>
                </a:moveTo>
                <a:lnTo>
                  <a:pt x="3167383" y="0"/>
                </a:lnTo>
                <a:lnTo>
                  <a:pt x="3167383" y="1059634"/>
                </a:lnTo>
                <a:lnTo>
                  <a:pt x="0" y="10596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23"/>
          <p:cNvSpPr/>
          <p:nvPr/>
        </p:nvSpPr>
        <p:spPr>
          <a:xfrm>
            <a:off x="14630400" y="2748469"/>
            <a:ext cx="1520971" cy="1402058"/>
          </a:xfrm>
          <a:custGeom>
            <a:avLst/>
            <a:gdLst/>
            <a:ahLst/>
            <a:cxnLst/>
            <a:rect l="l" t="t" r="r" b="b"/>
            <a:pathLst>
              <a:path w="1520971" h="1402058">
                <a:moveTo>
                  <a:pt x="0" y="0"/>
                </a:moveTo>
                <a:lnTo>
                  <a:pt x="1520971" y="0"/>
                </a:lnTo>
                <a:lnTo>
                  <a:pt x="1520971" y="1402058"/>
                </a:lnTo>
                <a:lnTo>
                  <a:pt x="0" y="14020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3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4974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4"/>
          <p:cNvSpPr/>
          <p:nvPr/>
        </p:nvSpPr>
        <p:spPr>
          <a:xfrm>
            <a:off x="838200" y="2095500"/>
            <a:ext cx="16611600" cy="7315200"/>
          </a:xfrm>
          <a:custGeom>
            <a:avLst/>
            <a:gdLst/>
            <a:ahLst/>
            <a:cxnLst/>
            <a:rect l="l" t="t" r="r" b="b"/>
            <a:pathLst>
              <a:path w="7932114" h="4471879">
                <a:moveTo>
                  <a:pt x="0" y="0"/>
                </a:moveTo>
                <a:lnTo>
                  <a:pt x="7932114" y="0"/>
                </a:lnTo>
                <a:lnTo>
                  <a:pt x="7932114" y="4471879"/>
                </a:lnTo>
                <a:lnTo>
                  <a:pt x="0" y="44718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8"/>
          <p:cNvSpPr txBox="1"/>
          <p:nvPr/>
        </p:nvSpPr>
        <p:spPr>
          <a:xfrm>
            <a:off x="1447800" y="3086100"/>
            <a:ext cx="15730423" cy="5706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440000" indent="-685800" defTabSz="914400">
              <a:lnSpc>
                <a:spcPts val="8910"/>
              </a:lnSpc>
              <a:buFont typeface="Arial" panose="020B0604020202020204" pitchFamily="34" charset="0"/>
              <a:buChar char="•"/>
            </a:pPr>
            <a:r>
              <a:rPr lang="zh-TW" altLang="en-US" sz="5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生理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：行、住、坐、臥</a:t>
            </a:r>
          </a:p>
          <a:p>
            <a:pPr marL="1440000" indent="-685800" defTabSz="914400">
              <a:lnSpc>
                <a:spcPts val="8910"/>
              </a:lnSpc>
              <a:buFont typeface="Arial" panose="020B0604020202020204" pitchFamily="34" charset="0"/>
              <a:buChar char="•"/>
            </a:pPr>
            <a:r>
              <a:rPr lang="zh-TW" altLang="en-US" sz="5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心理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：脾氣不好、沒自信</a:t>
            </a:r>
            <a:r>
              <a:rPr lang="en-US" altLang="zh-TW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…</a:t>
            </a:r>
          </a:p>
          <a:p>
            <a:pPr marL="1440000" indent="-685800" defTabSz="914400">
              <a:lnSpc>
                <a:spcPts val="8910"/>
              </a:lnSpc>
              <a:buFont typeface="Arial" panose="020B0604020202020204" pitchFamily="34" charset="0"/>
              <a:buChar char="•"/>
            </a:pPr>
            <a:r>
              <a:rPr lang="zh-TW" altLang="en-US" sz="5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生活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：家庭、人際關係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，群體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生活</a:t>
            </a:r>
            <a:r>
              <a:rPr lang="en-US" altLang="zh-TW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…</a:t>
            </a:r>
          </a:p>
          <a:p>
            <a:pPr marL="1440000" indent="-685800" defTabSz="914400">
              <a:lnSpc>
                <a:spcPts val="8910"/>
              </a:lnSpc>
              <a:buFont typeface="Arial" panose="020B0604020202020204" pitchFamily="34" charset="0"/>
              <a:buChar char="•"/>
            </a:pP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對外人很客氣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，把</a:t>
            </a:r>
            <a:r>
              <a:rPr lang="zh-TW" altLang="en-US" sz="5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負面情緒都留給我家師兄，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因此兩個人很常吵架。</a:t>
            </a:r>
            <a:endParaRPr lang="zh-TW" altLang="en-US" sz="5600" b="1" dirty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2312933" y="597322"/>
            <a:ext cx="13662133" cy="1207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00">
              <a:lnSpc>
                <a:spcPts val="11000"/>
              </a:lnSpc>
            </a:pPr>
            <a:r>
              <a:rPr lang="zh-TW" altLang="en-US" sz="8000" dirty="0"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影響層面</a:t>
            </a:r>
          </a:p>
        </p:txBody>
      </p:sp>
      <p:sp>
        <p:nvSpPr>
          <p:cNvPr id="10" name="Freeform 23"/>
          <p:cNvSpPr/>
          <p:nvPr/>
        </p:nvSpPr>
        <p:spPr>
          <a:xfrm>
            <a:off x="14097000" y="2857500"/>
            <a:ext cx="1520971" cy="1402058"/>
          </a:xfrm>
          <a:custGeom>
            <a:avLst/>
            <a:gdLst/>
            <a:ahLst/>
            <a:cxnLst/>
            <a:rect l="l" t="t" r="r" b="b"/>
            <a:pathLst>
              <a:path w="1520971" h="1402058">
                <a:moveTo>
                  <a:pt x="0" y="0"/>
                </a:moveTo>
                <a:lnTo>
                  <a:pt x="1520971" y="0"/>
                </a:lnTo>
                <a:lnTo>
                  <a:pt x="1520971" y="1402058"/>
                </a:lnTo>
                <a:lnTo>
                  <a:pt x="0" y="14020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3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0081003">
            <a:off x="328246" y="1167277"/>
            <a:ext cx="2771117" cy="642644"/>
          </a:xfrm>
          <a:custGeom>
            <a:avLst/>
            <a:gdLst/>
            <a:ahLst/>
            <a:cxnLst/>
            <a:rect l="l" t="t" r="r" b="b"/>
            <a:pathLst>
              <a:path w="2771117" h="642644">
                <a:moveTo>
                  <a:pt x="0" y="0"/>
                </a:moveTo>
                <a:lnTo>
                  <a:pt x="2771116" y="0"/>
                </a:lnTo>
                <a:lnTo>
                  <a:pt x="2771116" y="642644"/>
                </a:lnTo>
                <a:lnTo>
                  <a:pt x="0" y="642644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6555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18016" y="9029700"/>
            <a:ext cx="18649922" cy="1257300"/>
          </a:xfrm>
          <a:prstGeom prst="rect">
            <a:avLst/>
          </a:prstGeom>
          <a:solidFill>
            <a:srgbClr val="927AD4"/>
          </a:solidFill>
        </p:spPr>
      </p:sp>
      <p:sp>
        <p:nvSpPr>
          <p:cNvPr id="16" name="TextBox 8"/>
          <p:cNvSpPr txBox="1"/>
          <p:nvPr/>
        </p:nvSpPr>
        <p:spPr>
          <a:xfrm>
            <a:off x="2312933" y="647700"/>
            <a:ext cx="13662133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00">
              <a:lnSpc>
                <a:spcPts val="11000"/>
              </a:lnSpc>
            </a:pPr>
            <a:r>
              <a:rPr lang="zh-TW" altLang="en-US" sz="8000" dirty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轉變的解</a:t>
            </a:r>
            <a:r>
              <a:rPr lang="zh-TW" altLang="en-US" sz="8000" dirty="0" smtClean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藥</a:t>
            </a:r>
            <a:r>
              <a:rPr lang="en-US" altLang="zh-TW" sz="8000" dirty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—</a:t>
            </a:r>
            <a:r>
              <a:rPr lang="zh-TW" altLang="en-US" sz="8000" dirty="0" smtClean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慈</a:t>
            </a:r>
            <a:r>
              <a:rPr lang="zh-TW" altLang="en-US" sz="8000" dirty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濟</a:t>
            </a:r>
            <a:r>
              <a:rPr lang="zh-TW" altLang="en-US" sz="8000" dirty="0" smtClean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因緣  </a:t>
            </a:r>
            <a:endParaRPr lang="zh-TW" altLang="en-US" sz="8000" dirty="0">
              <a:solidFill>
                <a:srgbClr val="0000CC"/>
              </a:solidFill>
              <a:latin typeface="文鼎中粗隸" panose="020B0609010101010101" pitchFamily="49" charset="-120"/>
              <a:ea typeface="文鼎中粗隸" panose="020B0609010101010101" pitchFamily="49" charset="-120"/>
              <a:cs typeface="華康楷書體W5(P)" panose="03000500000000000000" pitchFamily="66" charset="-120"/>
              <a:sym typeface="可画动感隶书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1447800" y="2450678"/>
            <a:ext cx="15730423" cy="6014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440000" indent="-914400" defTabSz="914400">
              <a:lnSpc>
                <a:spcPts val="8910"/>
              </a:lnSpc>
              <a:buFont typeface="+mj-lt"/>
              <a:buAutoNum type="arabicPeriod"/>
            </a:pP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大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愛戲劇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：認識慈濟</a:t>
            </a:r>
            <a:r>
              <a:rPr lang="en-US" altLang="zh-TW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~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智慧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花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開</a:t>
            </a:r>
            <a:r>
              <a:rPr lang="en-US" altLang="zh-TW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(2003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年</a:t>
            </a:r>
            <a:r>
              <a:rPr lang="en-US" altLang="zh-TW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)</a:t>
            </a:r>
            <a:endParaRPr lang="zh-TW" altLang="en-US" sz="5600" b="1" dirty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  <a:p>
            <a:pPr marL="1440000" indent="-914400" defTabSz="914400">
              <a:lnSpc>
                <a:spcPts val="891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大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愛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新聞：當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災難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發生，</a:t>
            </a:r>
            <a:endParaRPr lang="en-US" altLang="zh-TW" sz="5600" b="1" dirty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  <a:p>
            <a:pPr marL="1080000" defTabSz="914400">
              <a:lnSpc>
                <a:spcPts val="8910"/>
              </a:lnSpc>
            </a:pPr>
            <a:r>
              <a:rPr lang="en-US" altLang="zh-TW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                      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慈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濟人總是第一個抵達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現場。</a:t>
            </a:r>
            <a:endParaRPr lang="en-US" altLang="zh-TW" sz="5600" b="1" dirty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  <a:p>
            <a:pPr marL="1440000" indent="-914400" defTabSz="914400">
              <a:lnSpc>
                <a:spcPts val="8910"/>
              </a:lnSpc>
              <a:spcBef>
                <a:spcPts val="1200"/>
              </a:spcBef>
              <a:buAutoNum type="arabicPeriod" startAt="3"/>
            </a:pP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善念生起：也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想付出自己的一點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力量，怎樣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才</a:t>
            </a:r>
            <a:endParaRPr lang="en-US" altLang="zh-TW" sz="56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  <a:p>
            <a:pPr marL="1080000" defTabSz="914400">
              <a:lnSpc>
                <a:spcPts val="8910"/>
              </a:lnSpc>
            </a:pPr>
            <a:r>
              <a:rPr lang="en-US" altLang="zh-TW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 </a:t>
            </a:r>
            <a:r>
              <a:rPr lang="en-US" altLang="zh-TW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                     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能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認識慈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濟人？</a:t>
            </a:r>
            <a:endParaRPr lang="zh-TW" altLang="en-US" sz="5600" b="1" dirty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</p:txBody>
      </p:sp>
      <p:sp>
        <p:nvSpPr>
          <p:cNvPr id="25" name="Freeform 8"/>
          <p:cNvSpPr/>
          <p:nvPr/>
        </p:nvSpPr>
        <p:spPr>
          <a:xfrm>
            <a:off x="15113418" y="892483"/>
            <a:ext cx="1723296" cy="1629298"/>
          </a:xfrm>
          <a:custGeom>
            <a:avLst/>
            <a:gdLst/>
            <a:ahLst/>
            <a:cxnLst/>
            <a:rect l="l" t="t" r="r" b="b"/>
            <a:pathLst>
              <a:path w="1723296" h="1629298">
                <a:moveTo>
                  <a:pt x="0" y="0"/>
                </a:moveTo>
                <a:lnTo>
                  <a:pt x="1723297" y="0"/>
                </a:lnTo>
                <a:lnTo>
                  <a:pt x="1723297" y="1629299"/>
                </a:lnTo>
                <a:lnTo>
                  <a:pt x="0" y="16292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8431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3333" y="0"/>
            <a:ext cx="18471333" cy="10384716"/>
          </a:xfrm>
          <a:custGeom>
            <a:avLst/>
            <a:gdLst/>
            <a:ahLst/>
            <a:cxnLst/>
            <a:rect l="l" t="t" r="r" b="b"/>
            <a:pathLst>
              <a:path w="18471333" h="10384716">
                <a:moveTo>
                  <a:pt x="0" y="0"/>
                </a:moveTo>
                <a:lnTo>
                  <a:pt x="18471333" y="0"/>
                </a:lnTo>
                <a:lnTo>
                  <a:pt x="18471333" y="10384716"/>
                </a:lnTo>
                <a:lnTo>
                  <a:pt x="0" y="10384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2" y="762000"/>
            <a:ext cx="10579685" cy="5648382"/>
          </a:xfrm>
          <a:custGeom>
            <a:avLst/>
            <a:gdLst/>
            <a:ahLst/>
            <a:cxnLst/>
            <a:rect l="l" t="t" r="r" b="b"/>
            <a:pathLst>
              <a:path w="10579685" h="5648382">
                <a:moveTo>
                  <a:pt x="0" y="0"/>
                </a:moveTo>
                <a:lnTo>
                  <a:pt x="10579685" y="0"/>
                </a:lnTo>
                <a:lnTo>
                  <a:pt x="10579685" y="5648382"/>
                </a:lnTo>
                <a:lnTo>
                  <a:pt x="0" y="5648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940259" y="4267200"/>
            <a:ext cx="10579685" cy="5648382"/>
          </a:xfrm>
          <a:custGeom>
            <a:avLst/>
            <a:gdLst/>
            <a:ahLst/>
            <a:cxnLst/>
            <a:rect l="l" t="t" r="r" b="b"/>
            <a:pathLst>
              <a:path w="10579685" h="5648382">
                <a:moveTo>
                  <a:pt x="0" y="0"/>
                </a:moveTo>
                <a:lnTo>
                  <a:pt x="10579684" y="0"/>
                </a:lnTo>
                <a:lnTo>
                  <a:pt x="10579684" y="5648382"/>
                </a:lnTo>
                <a:lnTo>
                  <a:pt x="0" y="56483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124200" y="2506320"/>
            <a:ext cx="6325417" cy="1207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ts val="11000"/>
              </a:lnSpc>
            </a:pPr>
            <a:r>
              <a:rPr lang="zh-TW" altLang="en-US" sz="8000" dirty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有願就有力</a:t>
            </a:r>
          </a:p>
        </p:txBody>
      </p:sp>
      <p:sp>
        <p:nvSpPr>
          <p:cNvPr id="11" name="Freeform 11"/>
          <p:cNvSpPr/>
          <p:nvPr/>
        </p:nvSpPr>
        <p:spPr>
          <a:xfrm rot="721410">
            <a:off x="1871186" y="7797271"/>
            <a:ext cx="1583226" cy="2922062"/>
          </a:xfrm>
          <a:custGeom>
            <a:avLst/>
            <a:gdLst/>
            <a:ahLst/>
            <a:cxnLst/>
            <a:rect l="l" t="t" r="r" b="b"/>
            <a:pathLst>
              <a:path w="1583226" h="2922061">
                <a:moveTo>
                  <a:pt x="0" y="0"/>
                </a:moveTo>
                <a:lnTo>
                  <a:pt x="1583225" y="0"/>
                </a:lnTo>
                <a:lnTo>
                  <a:pt x="1583225" y="2922060"/>
                </a:lnTo>
                <a:lnTo>
                  <a:pt x="0" y="29220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756729" y="762001"/>
            <a:ext cx="2502572" cy="2452520"/>
          </a:xfrm>
          <a:custGeom>
            <a:avLst/>
            <a:gdLst/>
            <a:ahLst/>
            <a:cxnLst/>
            <a:rect l="l" t="t" r="r" b="b"/>
            <a:pathLst>
              <a:path w="2502572" h="2452520">
                <a:moveTo>
                  <a:pt x="0" y="0"/>
                </a:moveTo>
                <a:lnTo>
                  <a:pt x="2502572" y="0"/>
                </a:lnTo>
                <a:lnTo>
                  <a:pt x="2502572" y="2452520"/>
                </a:lnTo>
                <a:lnTo>
                  <a:pt x="0" y="24525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8"/>
          <p:cNvSpPr txBox="1"/>
          <p:nvPr/>
        </p:nvSpPr>
        <p:spPr>
          <a:xfrm>
            <a:off x="7772400" y="5453286"/>
            <a:ext cx="8991600" cy="34240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25600" defTabSz="914400">
              <a:lnSpc>
                <a:spcPts val="8910"/>
              </a:lnSpc>
            </a:pP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想認識慈濟人的念頭一起，就有同事邀約我參加慈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濟讀書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會。</a:t>
            </a:r>
            <a:endParaRPr lang="zh-TW" altLang="en-US" sz="5600" b="1" dirty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8"/>
          <p:cNvSpPr/>
          <p:nvPr/>
        </p:nvSpPr>
        <p:spPr>
          <a:xfrm>
            <a:off x="1676400" y="7082935"/>
            <a:ext cx="1723296" cy="1629298"/>
          </a:xfrm>
          <a:custGeom>
            <a:avLst/>
            <a:gdLst/>
            <a:ahLst/>
            <a:cxnLst/>
            <a:rect l="l" t="t" r="r" b="b"/>
            <a:pathLst>
              <a:path w="1723296" h="1629298">
                <a:moveTo>
                  <a:pt x="0" y="0"/>
                </a:moveTo>
                <a:lnTo>
                  <a:pt x="1723297" y="0"/>
                </a:lnTo>
                <a:lnTo>
                  <a:pt x="1723297" y="1629299"/>
                </a:lnTo>
                <a:lnTo>
                  <a:pt x="0" y="16292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2" name="標題 1"/>
          <p:cNvSpPr txBox="1">
            <a:spLocks/>
          </p:cNvSpPr>
          <p:nvPr/>
        </p:nvSpPr>
        <p:spPr>
          <a:xfrm>
            <a:off x="9658066" y="760264"/>
            <a:ext cx="8187050" cy="224963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72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  <a:t>利用午休時間</a:t>
            </a:r>
            <a:r>
              <a:rPr lang="en-US" altLang="zh-TW" sz="72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  <a:t/>
            </a:r>
            <a:br>
              <a:rPr lang="en-US" altLang="zh-TW" sz="72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</a:br>
            <a:r>
              <a:rPr lang="zh-TW" altLang="en-US" sz="72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  <a:t>辦慈濟讀書會</a:t>
            </a:r>
            <a:endParaRPr lang="zh-TW" altLang="en-US" sz="7200" dirty="0">
              <a:latin typeface="文鼎中粗隸" panose="020B0609010101010101" pitchFamily="49" charset="-120"/>
              <a:ea typeface="文鼎中粗隸" panose="020B0609010101010101" pitchFamily="49" charset="-120"/>
            </a:endParaRPr>
          </a:p>
        </p:txBody>
      </p:sp>
      <p:sp>
        <p:nvSpPr>
          <p:cNvPr id="23" name="標題 1"/>
          <p:cNvSpPr txBox="1">
            <a:spLocks/>
          </p:cNvSpPr>
          <p:nvPr/>
        </p:nvSpPr>
        <p:spPr bwMode="auto">
          <a:xfrm>
            <a:off x="2252350" y="8229600"/>
            <a:ext cx="81870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47" tIns="68573" rIns="137147" bIns="68573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r" defTabSz="1371464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20080924-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小讀書會</a:t>
            </a:r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84" b="3123"/>
          <a:stretch/>
        </p:blipFill>
        <p:spPr>
          <a:xfrm>
            <a:off x="533400" y="689719"/>
            <a:ext cx="10010258" cy="5825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5" name="圖片 2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0" t="17266" r="3394" b="5962"/>
          <a:stretch/>
        </p:blipFill>
        <p:spPr>
          <a:xfrm>
            <a:off x="10744200" y="4383455"/>
            <a:ext cx="6807200" cy="5359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6" name="Freeform 9"/>
          <p:cNvSpPr/>
          <p:nvPr/>
        </p:nvSpPr>
        <p:spPr>
          <a:xfrm rot="1347550">
            <a:off x="15481631" y="3423855"/>
            <a:ext cx="2312984" cy="1724225"/>
          </a:xfrm>
          <a:custGeom>
            <a:avLst/>
            <a:gdLst/>
            <a:ahLst/>
            <a:cxnLst/>
            <a:rect l="l" t="t" r="r" b="b"/>
            <a:pathLst>
              <a:path w="2312983" h="1724224">
                <a:moveTo>
                  <a:pt x="0" y="0"/>
                </a:moveTo>
                <a:lnTo>
                  <a:pt x="2312983" y="0"/>
                </a:lnTo>
                <a:lnTo>
                  <a:pt x="2312983" y="1724224"/>
                </a:lnTo>
                <a:lnTo>
                  <a:pt x="0" y="172422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5781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 txBox="1">
            <a:spLocks/>
          </p:cNvSpPr>
          <p:nvPr/>
        </p:nvSpPr>
        <p:spPr>
          <a:xfrm>
            <a:off x="8272150" y="626291"/>
            <a:ext cx="8187050" cy="224963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72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  <a:t>利用午休時間</a:t>
            </a:r>
            <a:r>
              <a:rPr lang="en-US" altLang="zh-TW" sz="72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  <a:t/>
            </a:r>
            <a:br>
              <a:rPr lang="en-US" altLang="zh-TW" sz="72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</a:br>
            <a:r>
              <a:rPr lang="zh-TW" altLang="en-US" sz="72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  <a:t>在公司做環保</a:t>
            </a:r>
            <a:endParaRPr lang="zh-TW" altLang="en-US" sz="7200" dirty="0">
              <a:latin typeface="文鼎中粗隸" panose="020B0609010101010101" pitchFamily="49" charset="-120"/>
              <a:ea typeface="文鼎中粗隸" panose="020B0609010101010101" pitchFamily="49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20"/>
          <a:stretch/>
        </p:blipFill>
        <p:spPr>
          <a:xfrm>
            <a:off x="8143240" y="3390900"/>
            <a:ext cx="9557337" cy="61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" t="28551" r="17055"/>
          <a:stretch/>
        </p:blipFill>
        <p:spPr>
          <a:xfrm>
            <a:off x="345440" y="1343269"/>
            <a:ext cx="7762240" cy="523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2" name="標題 1"/>
          <p:cNvSpPr txBox="1">
            <a:spLocks/>
          </p:cNvSpPr>
          <p:nvPr/>
        </p:nvSpPr>
        <p:spPr bwMode="auto">
          <a:xfrm>
            <a:off x="-400387" y="8192846"/>
            <a:ext cx="81870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r" defTabSz="1371600"/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20081226-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小環保</a:t>
            </a:r>
          </a:p>
        </p:txBody>
      </p:sp>
      <p:sp>
        <p:nvSpPr>
          <p:cNvPr id="19" name="Freeform 9"/>
          <p:cNvSpPr/>
          <p:nvPr/>
        </p:nvSpPr>
        <p:spPr>
          <a:xfrm>
            <a:off x="16133358" y="2609054"/>
            <a:ext cx="1986830" cy="2146869"/>
          </a:xfrm>
          <a:custGeom>
            <a:avLst/>
            <a:gdLst/>
            <a:ahLst/>
            <a:cxnLst/>
            <a:rect l="l" t="t" r="r" b="b"/>
            <a:pathLst>
              <a:path w="1986830" h="2146869">
                <a:moveTo>
                  <a:pt x="0" y="0"/>
                </a:moveTo>
                <a:lnTo>
                  <a:pt x="1986830" y="0"/>
                </a:lnTo>
                <a:lnTo>
                  <a:pt x="1986830" y="2146869"/>
                </a:lnTo>
                <a:lnTo>
                  <a:pt x="0" y="21468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2"/>
          <p:cNvSpPr/>
          <p:nvPr/>
        </p:nvSpPr>
        <p:spPr>
          <a:xfrm rot="20036415">
            <a:off x="1208013" y="443830"/>
            <a:ext cx="777725" cy="2117569"/>
          </a:xfrm>
          <a:custGeom>
            <a:avLst/>
            <a:gdLst/>
            <a:ahLst/>
            <a:cxnLst/>
            <a:rect l="l" t="t" r="r" b="b"/>
            <a:pathLst>
              <a:path w="777725" h="2117569">
                <a:moveTo>
                  <a:pt x="0" y="0"/>
                </a:moveTo>
                <a:lnTo>
                  <a:pt x="777726" y="0"/>
                </a:lnTo>
                <a:lnTo>
                  <a:pt x="777726" y="2117568"/>
                </a:lnTo>
                <a:lnTo>
                  <a:pt x="0" y="211756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2"/>
          <p:cNvSpPr>
            <a:spLocks noChangeAspect="1"/>
          </p:cNvSpPr>
          <p:nvPr/>
        </p:nvSpPr>
        <p:spPr>
          <a:xfrm>
            <a:off x="5949928" y="6099900"/>
            <a:ext cx="1836735" cy="1800000"/>
          </a:xfrm>
          <a:custGeom>
            <a:avLst/>
            <a:gdLst/>
            <a:ahLst/>
            <a:cxnLst/>
            <a:rect l="l" t="t" r="r" b="b"/>
            <a:pathLst>
              <a:path w="2502572" h="2452520">
                <a:moveTo>
                  <a:pt x="0" y="0"/>
                </a:moveTo>
                <a:lnTo>
                  <a:pt x="2502572" y="0"/>
                </a:lnTo>
                <a:lnTo>
                  <a:pt x="2502572" y="2452520"/>
                </a:lnTo>
                <a:lnTo>
                  <a:pt x="0" y="245252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34547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2"/>
          <p:cNvSpPr/>
          <p:nvPr/>
        </p:nvSpPr>
        <p:spPr>
          <a:xfrm rot="1013836">
            <a:off x="10958955" y="1282215"/>
            <a:ext cx="777725" cy="2117569"/>
          </a:xfrm>
          <a:custGeom>
            <a:avLst/>
            <a:gdLst/>
            <a:ahLst/>
            <a:cxnLst/>
            <a:rect l="l" t="t" r="r" b="b"/>
            <a:pathLst>
              <a:path w="777725" h="2117569">
                <a:moveTo>
                  <a:pt x="0" y="0"/>
                </a:moveTo>
                <a:lnTo>
                  <a:pt x="777726" y="0"/>
                </a:lnTo>
                <a:lnTo>
                  <a:pt x="777726" y="2117568"/>
                </a:lnTo>
                <a:lnTo>
                  <a:pt x="0" y="21175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標題 1"/>
          <p:cNvSpPr txBox="1">
            <a:spLocks/>
          </p:cNvSpPr>
          <p:nvPr/>
        </p:nvSpPr>
        <p:spPr>
          <a:xfrm>
            <a:off x="1441351" y="114300"/>
            <a:ext cx="15343322" cy="1962893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60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  <a:t>慈濟川緬膚苦難</a:t>
            </a:r>
            <a:r>
              <a:rPr lang="en-US" altLang="zh-TW" sz="60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  <a:t>‧</a:t>
            </a:r>
            <a:r>
              <a:rPr lang="zh-TW" altLang="en-US" sz="60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  <a:t>大愛善行聚福緣</a:t>
            </a:r>
            <a:r>
              <a:rPr lang="en-US" altLang="zh-TW" sz="60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  <a:t/>
            </a:r>
            <a:br>
              <a:rPr lang="en-US" altLang="zh-TW" sz="6000" dirty="0" smtClean="0">
                <a:latin typeface="文鼎中粗隸" panose="020B0609010101010101" pitchFamily="49" charset="-120"/>
                <a:ea typeface="文鼎中粗隸" panose="020B0609010101010101" pitchFamily="49" charset="-120"/>
              </a:rPr>
            </a:br>
            <a:r>
              <a:rPr kumimoji="1" lang="zh-TW" altLang="en-US" sz="5000" b="1" dirty="0" smtClean="0">
                <a:solidFill>
                  <a:srgbClr val="000099"/>
                </a:solidFill>
                <a:latin typeface="Garamond" pitchFamily="18" charset="0"/>
                <a:ea typeface="標楷體" pitchFamily="65" charset="-120"/>
                <a:cs typeface="+mn-cs"/>
              </a:rPr>
              <a:t>食素齋送祝福</a:t>
            </a:r>
            <a:endParaRPr kumimoji="1" lang="zh-TW" altLang="en-US" sz="5000" b="1" dirty="0">
              <a:solidFill>
                <a:srgbClr val="000099"/>
              </a:solidFill>
              <a:latin typeface="Garamond" pitchFamily="18" charset="0"/>
              <a:ea typeface="標楷體" pitchFamily="65" charset="-120"/>
              <a:cs typeface="+mn-cs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0" t="43428" r="16707" b="5744"/>
          <a:stretch/>
        </p:blipFill>
        <p:spPr>
          <a:xfrm>
            <a:off x="6705600" y="2072661"/>
            <a:ext cx="4676729" cy="8167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78"/>
          <a:stretch/>
        </p:blipFill>
        <p:spPr>
          <a:xfrm>
            <a:off x="11434423" y="1621730"/>
            <a:ext cx="6402056" cy="421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5600" y="5923581"/>
            <a:ext cx="5328000" cy="399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圖片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6" r="7448"/>
          <a:stretch/>
        </p:blipFill>
        <p:spPr>
          <a:xfrm>
            <a:off x="685800" y="5982479"/>
            <a:ext cx="6043616" cy="42036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13" y="1882578"/>
            <a:ext cx="5472000" cy="4104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Freeform 9"/>
          <p:cNvSpPr>
            <a:spLocks noChangeAspect="1"/>
          </p:cNvSpPr>
          <p:nvPr/>
        </p:nvSpPr>
        <p:spPr>
          <a:xfrm rot="1515525">
            <a:off x="16221835" y="5062886"/>
            <a:ext cx="1690243" cy="1260000"/>
          </a:xfrm>
          <a:custGeom>
            <a:avLst/>
            <a:gdLst/>
            <a:ahLst/>
            <a:cxnLst/>
            <a:rect l="l" t="t" r="r" b="b"/>
            <a:pathLst>
              <a:path w="2312983" h="1724224">
                <a:moveTo>
                  <a:pt x="0" y="0"/>
                </a:moveTo>
                <a:lnTo>
                  <a:pt x="2312983" y="0"/>
                </a:lnTo>
                <a:lnTo>
                  <a:pt x="2312983" y="1724224"/>
                </a:lnTo>
                <a:lnTo>
                  <a:pt x="0" y="17242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7"/>
          <p:cNvSpPr>
            <a:spLocks noChangeAspect="1"/>
          </p:cNvSpPr>
          <p:nvPr/>
        </p:nvSpPr>
        <p:spPr>
          <a:xfrm rot="-1180231">
            <a:off x="150946" y="9133128"/>
            <a:ext cx="1056436" cy="1080000"/>
          </a:xfrm>
          <a:custGeom>
            <a:avLst/>
            <a:gdLst/>
            <a:ahLst/>
            <a:cxnLst/>
            <a:rect l="l" t="t" r="r" b="b"/>
            <a:pathLst>
              <a:path w="1223634" h="1250927">
                <a:moveTo>
                  <a:pt x="0" y="0"/>
                </a:moveTo>
                <a:lnTo>
                  <a:pt x="1223635" y="0"/>
                </a:lnTo>
                <a:lnTo>
                  <a:pt x="1223635" y="1250927"/>
                </a:lnTo>
                <a:lnTo>
                  <a:pt x="0" y="12509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00332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3333" y="0"/>
            <a:ext cx="18471333" cy="10384716"/>
          </a:xfrm>
          <a:custGeom>
            <a:avLst/>
            <a:gdLst/>
            <a:ahLst/>
            <a:cxnLst/>
            <a:rect l="l" t="t" r="r" b="b"/>
            <a:pathLst>
              <a:path w="18471333" h="10384716">
                <a:moveTo>
                  <a:pt x="0" y="0"/>
                </a:moveTo>
                <a:lnTo>
                  <a:pt x="18471333" y="0"/>
                </a:lnTo>
                <a:lnTo>
                  <a:pt x="18471333" y="10384716"/>
                </a:lnTo>
                <a:lnTo>
                  <a:pt x="0" y="10384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184868">
            <a:off x="8116573" y="1330265"/>
            <a:ext cx="6264866" cy="8789990"/>
          </a:xfrm>
          <a:custGeom>
            <a:avLst/>
            <a:gdLst/>
            <a:ahLst/>
            <a:cxnLst/>
            <a:rect l="l" t="t" r="r" b="b"/>
            <a:pathLst>
              <a:path w="6264866" h="8789990">
                <a:moveTo>
                  <a:pt x="0" y="0"/>
                </a:moveTo>
                <a:lnTo>
                  <a:pt x="6264866" y="0"/>
                </a:lnTo>
                <a:lnTo>
                  <a:pt x="6264866" y="8789990"/>
                </a:lnTo>
                <a:lnTo>
                  <a:pt x="0" y="87899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55131" y="2324100"/>
            <a:ext cx="11577741" cy="6509840"/>
          </a:xfrm>
          <a:custGeom>
            <a:avLst/>
            <a:gdLst/>
            <a:ahLst/>
            <a:cxnLst/>
            <a:rect l="l" t="t" r="r" b="b"/>
            <a:pathLst>
              <a:path w="11577741" h="6509840">
                <a:moveTo>
                  <a:pt x="0" y="0"/>
                </a:moveTo>
                <a:lnTo>
                  <a:pt x="11577740" y="0"/>
                </a:lnTo>
                <a:lnTo>
                  <a:pt x="11577740" y="6509840"/>
                </a:lnTo>
                <a:lnTo>
                  <a:pt x="0" y="65098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內容版面配置區 2"/>
          <p:cNvSpPr txBox="1">
            <a:spLocks/>
          </p:cNvSpPr>
          <p:nvPr/>
        </p:nvSpPr>
        <p:spPr>
          <a:xfrm>
            <a:off x="4419600" y="4133599"/>
            <a:ext cx="9541178" cy="2859219"/>
          </a:xfrm>
          <a:prstGeom prst="rect">
            <a:avLst/>
          </a:prstGeom>
        </p:spPr>
        <p:txBody>
          <a:bodyPr vert="horz" lIns="137133" tIns="68567" rIns="137133" bIns="68567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9999"/>
              </a:lnSpc>
              <a:spcBef>
                <a:spcPts val="3000"/>
              </a:spcBef>
              <a:buNone/>
              <a:defRPr/>
            </a:pPr>
            <a:r>
              <a:rPr kumimoji="1" lang="zh-TW" altLang="en-US" sz="72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華康明體 Std W12"/>
              </a:rPr>
              <a:t>知足  </a:t>
            </a:r>
            <a:r>
              <a:rPr kumimoji="1" lang="zh-TW" altLang="en-US" sz="7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華康明體 Std W12"/>
              </a:rPr>
              <a:t>感恩 </a:t>
            </a:r>
          </a:p>
          <a:p>
            <a:pPr marL="0" indent="0" algn="ctr">
              <a:lnSpc>
                <a:spcPts val="9999"/>
              </a:lnSpc>
              <a:spcBef>
                <a:spcPts val="3000"/>
              </a:spcBef>
              <a:buNone/>
              <a:defRPr/>
            </a:pPr>
            <a:r>
              <a:rPr kumimoji="1" lang="zh-TW" altLang="en-US" sz="72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華康明體 Std W12"/>
              </a:rPr>
              <a:t>善解  包容</a:t>
            </a:r>
          </a:p>
        </p:txBody>
      </p:sp>
      <p:sp>
        <p:nvSpPr>
          <p:cNvPr id="12" name="Freeform 27"/>
          <p:cNvSpPr/>
          <p:nvPr/>
        </p:nvSpPr>
        <p:spPr>
          <a:xfrm rot="-1180231">
            <a:off x="3523746" y="7510184"/>
            <a:ext cx="1223634" cy="1250927"/>
          </a:xfrm>
          <a:custGeom>
            <a:avLst/>
            <a:gdLst/>
            <a:ahLst/>
            <a:cxnLst/>
            <a:rect l="l" t="t" r="r" b="b"/>
            <a:pathLst>
              <a:path w="1223634" h="1250927">
                <a:moveTo>
                  <a:pt x="0" y="0"/>
                </a:moveTo>
                <a:lnTo>
                  <a:pt x="1223635" y="0"/>
                </a:lnTo>
                <a:lnTo>
                  <a:pt x="1223635" y="1250927"/>
                </a:lnTo>
                <a:lnTo>
                  <a:pt x="0" y="125092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3"/>
          <p:cNvSpPr/>
          <p:nvPr/>
        </p:nvSpPr>
        <p:spPr>
          <a:xfrm>
            <a:off x="13348682" y="2558982"/>
            <a:ext cx="1101434" cy="1079405"/>
          </a:xfrm>
          <a:custGeom>
            <a:avLst/>
            <a:gdLst/>
            <a:ahLst/>
            <a:cxnLst/>
            <a:rect l="l" t="t" r="r" b="b"/>
            <a:pathLst>
              <a:path w="1101434" h="1079405">
                <a:moveTo>
                  <a:pt x="0" y="0"/>
                </a:moveTo>
                <a:lnTo>
                  <a:pt x="1101434" y="0"/>
                </a:lnTo>
                <a:lnTo>
                  <a:pt x="1101434" y="1079405"/>
                </a:lnTo>
                <a:lnTo>
                  <a:pt x="0" y="107940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標題 1"/>
          <p:cNvSpPr txBox="1">
            <a:spLocks/>
          </p:cNvSpPr>
          <p:nvPr/>
        </p:nvSpPr>
        <p:spPr>
          <a:xfrm>
            <a:off x="2514600" y="723900"/>
            <a:ext cx="13335000" cy="1143000"/>
          </a:xfrm>
          <a:prstGeom prst="rect">
            <a:avLst/>
          </a:prstGeom>
        </p:spPr>
        <p:txBody>
          <a:bodyPr/>
          <a:lstStyle>
            <a:lvl1pPr algn="ctr" defTabSz="91430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0000"/>
              </a:lnSpc>
            </a:pPr>
            <a:r>
              <a:rPr lang="zh-TW" altLang="en-US" sz="8000" dirty="0">
                <a:solidFill>
                  <a:schemeClr val="accent6">
                    <a:lumMod val="75000"/>
                  </a:schemeClr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可画动感隶书"/>
              </a:rPr>
              <a:t>用四神湯</a:t>
            </a:r>
            <a:r>
              <a:rPr lang="zh-TW" altLang="en-US" sz="8000" dirty="0" smtClean="0">
                <a:solidFill>
                  <a:schemeClr val="accent6">
                    <a:lumMod val="75000"/>
                  </a:schemeClr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可画动感隶书"/>
              </a:rPr>
              <a:t>改善夫妻關係</a:t>
            </a:r>
            <a:endParaRPr lang="zh-TW" altLang="en-US" sz="8000" dirty="0">
              <a:solidFill>
                <a:schemeClr val="accent6">
                  <a:lumMod val="75000"/>
                </a:schemeClr>
              </a:solidFill>
              <a:latin typeface="文鼎中粗隸" panose="020B0609010101010101" pitchFamily="49" charset="-120"/>
              <a:ea typeface="文鼎中粗隸" panose="020B0609010101010101" pitchFamily="49" charset="-120"/>
              <a:cs typeface="可画动感隶书"/>
            </a:endParaRPr>
          </a:p>
        </p:txBody>
      </p:sp>
    </p:spTree>
    <p:extLst>
      <p:ext uri="{BB962C8B-B14F-4D97-AF65-F5344CB8AC3E}">
        <p14:creationId xmlns:p14="http://schemas.microsoft.com/office/powerpoint/2010/main" val="192999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18016" y="9029700"/>
            <a:ext cx="18649922" cy="1257300"/>
          </a:xfrm>
          <a:prstGeom prst="rect">
            <a:avLst/>
          </a:prstGeom>
          <a:solidFill>
            <a:srgbClr val="927AD4"/>
          </a:solidFill>
        </p:spPr>
      </p:sp>
      <p:sp>
        <p:nvSpPr>
          <p:cNvPr id="16" name="TextBox 8"/>
          <p:cNvSpPr txBox="1"/>
          <p:nvPr/>
        </p:nvSpPr>
        <p:spPr>
          <a:xfrm>
            <a:off x="2312933" y="495300"/>
            <a:ext cx="13662133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00">
              <a:lnSpc>
                <a:spcPts val="11000"/>
              </a:lnSpc>
            </a:pPr>
            <a:r>
              <a:rPr lang="zh-TW" altLang="en-US" sz="8000" dirty="0" smtClean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假久會成真  </a:t>
            </a:r>
            <a:endParaRPr lang="zh-TW" altLang="en-US" sz="8000" dirty="0">
              <a:solidFill>
                <a:srgbClr val="0000CC"/>
              </a:solidFill>
              <a:latin typeface="文鼎中粗隸" panose="020B0609010101010101" pitchFamily="49" charset="-120"/>
              <a:ea typeface="文鼎中粗隸" panose="020B0609010101010101" pitchFamily="49" charset="-120"/>
              <a:cs typeface="華康楷書體W5(P)" panose="03000500000000000000" pitchFamily="66" charset="-120"/>
              <a:sym typeface="可画动感隶书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1447800" y="2095500"/>
            <a:ext cx="15730423" cy="6848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00">
              <a:lnSpc>
                <a:spcPts val="8900"/>
              </a:lnSpc>
            </a:pP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每當要生氣時，就不斷的告訴自己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：</a:t>
            </a:r>
            <a:endParaRPr lang="en-US" altLang="zh-TW" sz="56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  <a:p>
            <a:pPr defTabSz="914400">
              <a:lnSpc>
                <a:spcPts val="8900"/>
              </a:lnSpc>
            </a:pP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師兄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對我很好，我</a:t>
            </a:r>
            <a:r>
              <a:rPr lang="zh-TW" altLang="en-US" sz="56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要感恩、要知足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，不要生氣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。</a:t>
            </a:r>
            <a:endParaRPr lang="en-US" altLang="zh-TW" sz="56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  <a:p>
            <a:pPr defTabSz="914400">
              <a:lnSpc>
                <a:spcPts val="8900"/>
              </a:lnSpc>
            </a:pP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但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真的不容易，只能</a:t>
            </a:r>
            <a:r>
              <a:rPr lang="zh-TW" altLang="en-US" sz="56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一次又一次的練習</a:t>
            </a: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，一次又一次的</a:t>
            </a:r>
            <a:r>
              <a:rPr lang="zh-TW" altLang="en-US" sz="56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自我對話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。</a:t>
            </a:r>
            <a:endParaRPr lang="en-US" altLang="zh-TW" sz="56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  <a:p>
            <a:pPr defTabSz="914400">
              <a:lnSpc>
                <a:spcPts val="8900"/>
              </a:lnSpc>
            </a:pP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漸漸地，生氣的次數變少了、每次生氣的時間變短了，兩人的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互動愈來愈和諧，身、心越來越健康。</a:t>
            </a:r>
            <a:endParaRPr lang="zh-TW" altLang="en-US" sz="5600" b="1" dirty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</p:txBody>
      </p:sp>
    </p:spTree>
    <p:extLst>
      <p:ext uri="{BB962C8B-B14F-4D97-AF65-F5344CB8AC3E}">
        <p14:creationId xmlns:p14="http://schemas.microsoft.com/office/powerpoint/2010/main" val="196241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3333" y="0"/>
            <a:ext cx="18471333" cy="10384716"/>
          </a:xfrm>
          <a:custGeom>
            <a:avLst/>
            <a:gdLst/>
            <a:ahLst/>
            <a:cxnLst/>
            <a:rect l="l" t="t" r="r" b="b"/>
            <a:pathLst>
              <a:path w="18471333" h="10384716">
                <a:moveTo>
                  <a:pt x="0" y="0"/>
                </a:moveTo>
                <a:lnTo>
                  <a:pt x="18471333" y="0"/>
                </a:lnTo>
                <a:lnTo>
                  <a:pt x="18471333" y="10384716"/>
                </a:lnTo>
                <a:lnTo>
                  <a:pt x="0" y="10384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2" y="762000"/>
            <a:ext cx="10579685" cy="5648382"/>
          </a:xfrm>
          <a:custGeom>
            <a:avLst/>
            <a:gdLst/>
            <a:ahLst/>
            <a:cxnLst/>
            <a:rect l="l" t="t" r="r" b="b"/>
            <a:pathLst>
              <a:path w="10579685" h="5648382">
                <a:moveTo>
                  <a:pt x="0" y="0"/>
                </a:moveTo>
                <a:lnTo>
                  <a:pt x="10579685" y="0"/>
                </a:lnTo>
                <a:lnTo>
                  <a:pt x="10579685" y="5648382"/>
                </a:lnTo>
                <a:lnTo>
                  <a:pt x="0" y="5648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940259" y="4267200"/>
            <a:ext cx="10579685" cy="5648382"/>
          </a:xfrm>
          <a:custGeom>
            <a:avLst/>
            <a:gdLst/>
            <a:ahLst/>
            <a:cxnLst/>
            <a:rect l="l" t="t" r="r" b="b"/>
            <a:pathLst>
              <a:path w="10579685" h="5648382">
                <a:moveTo>
                  <a:pt x="0" y="0"/>
                </a:moveTo>
                <a:lnTo>
                  <a:pt x="10579684" y="0"/>
                </a:lnTo>
                <a:lnTo>
                  <a:pt x="10579684" y="5648382"/>
                </a:lnTo>
                <a:lnTo>
                  <a:pt x="0" y="5648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124200" y="1839996"/>
            <a:ext cx="6325417" cy="2617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ts val="11000"/>
              </a:lnSpc>
            </a:pPr>
            <a:r>
              <a:rPr lang="zh-TW" altLang="en-US" sz="8000" dirty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要改變別人</a:t>
            </a:r>
          </a:p>
          <a:p>
            <a:pPr algn="ctr" defTabSz="914400">
              <a:lnSpc>
                <a:spcPts val="11000"/>
              </a:lnSpc>
            </a:pPr>
            <a:r>
              <a:rPr lang="zh-TW" altLang="en-US" sz="8000" dirty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先改變自己</a:t>
            </a:r>
          </a:p>
        </p:txBody>
      </p:sp>
      <p:sp>
        <p:nvSpPr>
          <p:cNvPr id="11" name="Freeform 11"/>
          <p:cNvSpPr/>
          <p:nvPr/>
        </p:nvSpPr>
        <p:spPr>
          <a:xfrm rot="721410">
            <a:off x="1871186" y="7797271"/>
            <a:ext cx="1583226" cy="2922062"/>
          </a:xfrm>
          <a:custGeom>
            <a:avLst/>
            <a:gdLst/>
            <a:ahLst/>
            <a:cxnLst/>
            <a:rect l="l" t="t" r="r" b="b"/>
            <a:pathLst>
              <a:path w="1583226" h="2922061">
                <a:moveTo>
                  <a:pt x="0" y="0"/>
                </a:moveTo>
                <a:lnTo>
                  <a:pt x="1583225" y="0"/>
                </a:lnTo>
                <a:lnTo>
                  <a:pt x="1583225" y="2922060"/>
                </a:lnTo>
                <a:lnTo>
                  <a:pt x="0" y="29220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756729" y="762001"/>
            <a:ext cx="2502572" cy="2452520"/>
          </a:xfrm>
          <a:custGeom>
            <a:avLst/>
            <a:gdLst/>
            <a:ahLst/>
            <a:cxnLst/>
            <a:rect l="l" t="t" r="r" b="b"/>
            <a:pathLst>
              <a:path w="2502572" h="2452520">
                <a:moveTo>
                  <a:pt x="0" y="0"/>
                </a:moveTo>
                <a:lnTo>
                  <a:pt x="2502572" y="0"/>
                </a:lnTo>
                <a:lnTo>
                  <a:pt x="2502572" y="2452520"/>
                </a:lnTo>
                <a:lnTo>
                  <a:pt x="0" y="24525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8"/>
          <p:cNvSpPr txBox="1"/>
          <p:nvPr/>
        </p:nvSpPr>
        <p:spPr>
          <a:xfrm>
            <a:off x="7772400" y="5372100"/>
            <a:ext cx="8991600" cy="34240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25600" defTabSz="914400">
              <a:lnSpc>
                <a:spcPts val="8910"/>
              </a:lnSpc>
            </a:pPr>
            <a:r>
              <a:rPr lang="zh-TW" altLang="en-US" sz="5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培訓</a:t>
            </a: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家訪，我家師兄說：</a:t>
            </a:r>
            <a:endParaRPr lang="en-US" altLang="zh-TW" sz="56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  <a:p>
            <a:pPr marL="525600" defTabSz="914400">
              <a:lnSpc>
                <a:spcPts val="8910"/>
              </a:lnSpc>
            </a:pPr>
            <a:r>
              <a:rPr lang="zh-TW" altLang="en-US" sz="56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可画动感隶书" panose="020B0604020202020204" charset="-122"/>
                <a:sym typeface="Arial Unicode Bold"/>
              </a:rPr>
              <a:t>因為我脾氣變好，不跟他吵架，他也就吵不起來了。</a:t>
            </a:r>
            <a:endParaRPr lang="zh-TW" altLang="en-US" sz="5600" b="1" dirty="0">
              <a:latin typeface="微軟正黑體" panose="020B0604030504040204" pitchFamily="34" charset="-120"/>
              <a:ea typeface="微軟正黑體" panose="020B0604030504040204" pitchFamily="34" charset="-120"/>
              <a:cs typeface="可画动感隶书" panose="020B0604020202020204" charset="-122"/>
              <a:sym typeface="Arial Unicode Bold"/>
            </a:endParaRPr>
          </a:p>
        </p:txBody>
      </p:sp>
    </p:spTree>
    <p:extLst>
      <p:ext uri="{BB962C8B-B14F-4D97-AF65-F5344CB8AC3E}">
        <p14:creationId xmlns:p14="http://schemas.microsoft.com/office/powerpoint/2010/main" val="280609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3333" y="0"/>
            <a:ext cx="18471333" cy="10384716"/>
          </a:xfrm>
          <a:custGeom>
            <a:avLst/>
            <a:gdLst/>
            <a:ahLst/>
            <a:cxnLst/>
            <a:rect l="l" t="t" r="r" b="b"/>
            <a:pathLst>
              <a:path w="18471333" h="10384716">
                <a:moveTo>
                  <a:pt x="0" y="0"/>
                </a:moveTo>
                <a:lnTo>
                  <a:pt x="18471333" y="0"/>
                </a:lnTo>
                <a:lnTo>
                  <a:pt x="18471333" y="10384716"/>
                </a:lnTo>
                <a:lnTo>
                  <a:pt x="0" y="10384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2" y="762000"/>
            <a:ext cx="10579685" cy="5648382"/>
          </a:xfrm>
          <a:custGeom>
            <a:avLst/>
            <a:gdLst/>
            <a:ahLst/>
            <a:cxnLst/>
            <a:rect l="l" t="t" r="r" b="b"/>
            <a:pathLst>
              <a:path w="10579685" h="5648382">
                <a:moveTo>
                  <a:pt x="0" y="0"/>
                </a:moveTo>
                <a:lnTo>
                  <a:pt x="10579685" y="0"/>
                </a:lnTo>
                <a:lnTo>
                  <a:pt x="10579685" y="5648382"/>
                </a:lnTo>
                <a:lnTo>
                  <a:pt x="0" y="56483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940259" y="4267200"/>
            <a:ext cx="10579685" cy="5648382"/>
          </a:xfrm>
          <a:custGeom>
            <a:avLst/>
            <a:gdLst/>
            <a:ahLst/>
            <a:cxnLst/>
            <a:rect l="l" t="t" r="r" b="b"/>
            <a:pathLst>
              <a:path w="10579685" h="5648382">
                <a:moveTo>
                  <a:pt x="0" y="0"/>
                </a:moveTo>
                <a:lnTo>
                  <a:pt x="10579684" y="0"/>
                </a:lnTo>
                <a:lnTo>
                  <a:pt x="10579684" y="5648382"/>
                </a:lnTo>
                <a:lnTo>
                  <a:pt x="0" y="56483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752600" y="1714500"/>
            <a:ext cx="9160000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00">
              <a:lnSpc>
                <a:spcPts val="11000"/>
              </a:lnSpc>
            </a:pPr>
            <a:r>
              <a:rPr lang="zh-TW" altLang="en-US" sz="8000" dirty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法譬如水</a:t>
            </a:r>
            <a:r>
              <a:rPr lang="zh-TW" altLang="en-US" sz="8000" dirty="0" smtClean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，</a:t>
            </a:r>
            <a:endParaRPr lang="en-US" altLang="zh-TW" sz="8000" dirty="0" smtClean="0">
              <a:solidFill>
                <a:srgbClr val="0000CC"/>
              </a:solidFill>
              <a:latin typeface="文鼎中粗隸" panose="020B0609010101010101" pitchFamily="49" charset="-120"/>
              <a:ea typeface="文鼎中粗隸" panose="020B0609010101010101" pitchFamily="49" charset="-120"/>
              <a:cs typeface="華康楷書體W5(P)" panose="03000500000000000000" pitchFamily="66" charset="-120"/>
              <a:sym typeface="可画动感隶书"/>
            </a:endParaRPr>
          </a:p>
          <a:p>
            <a:pPr algn="ctr" defTabSz="914400">
              <a:lnSpc>
                <a:spcPts val="11000"/>
              </a:lnSpc>
            </a:pPr>
            <a:r>
              <a:rPr lang="zh-TW" altLang="en-US" sz="8000" dirty="0" smtClean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能</a:t>
            </a:r>
            <a:r>
              <a:rPr lang="zh-TW" altLang="en-US" sz="8000" dirty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可画动感隶书"/>
              </a:rPr>
              <a:t>洗眾生諸煩惱垢。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7772400" y="5453286"/>
            <a:ext cx="8991600" cy="2617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25600" algn="ctr" defTabSz="914400">
              <a:lnSpc>
                <a:spcPts val="11000"/>
              </a:lnSpc>
            </a:pPr>
            <a:r>
              <a:rPr lang="zh-TW" altLang="en-US" sz="8000" dirty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Arial Unicode Bold"/>
              </a:rPr>
              <a:t>法無大小、深淺，</a:t>
            </a:r>
            <a:endParaRPr lang="en-US" altLang="zh-TW" sz="8000" dirty="0">
              <a:solidFill>
                <a:srgbClr val="0000CC"/>
              </a:solidFill>
              <a:latin typeface="文鼎中粗隸" panose="020B0609010101010101" pitchFamily="49" charset="-120"/>
              <a:ea typeface="文鼎中粗隸" panose="020B0609010101010101" pitchFamily="49" charset="-120"/>
              <a:cs typeface="華康楷書體W5(P)" panose="03000500000000000000" pitchFamily="66" charset="-120"/>
              <a:sym typeface="Arial Unicode Bold"/>
            </a:endParaRPr>
          </a:p>
          <a:p>
            <a:pPr marL="525600" algn="ctr" defTabSz="914400">
              <a:lnSpc>
                <a:spcPts val="11000"/>
              </a:lnSpc>
            </a:pPr>
            <a:r>
              <a:rPr lang="zh-TW" altLang="en-US" sz="8000" dirty="0">
                <a:solidFill>
                  <a:srgbClr val="0000CC"/>
                </a:solidFill>
                <a:latin typeface="文鼎中粗隸" panose="020B0609010101010101" pitchFamily="49" charset="-120"/>
                <a:ea typeface="文鼎中粗隸" panose="020B0609010101010101" pitchFamily="49" charset="-120"/>
                <a:cs typeface="華康楷書體W5(P)" panose="03000500000000000000" pitchFamily="66" charset="-120"/>
                <a:sym typeface="Arial Unicode Bold"/>
              </a:rPr>
              <a:t>應機就是妙法。</a:t>
            </a:r>
          </a:p>
        </p:txBody>
      </p:sp>
      <p:sp>
        <p:nvSpPr>
          <p:cNvPr id="10" name="Freeform 9"/>
          <p:cNvSpPr>
            <a:spLocks noChangeAspect="1"/>
          </p:cNvSpPr>
          <p:nvPr/>
        </p:nvSpPr>
        <p:spPr>
          <a:xfrm rot="1641772">
            <a:off x="14173200" y="650933"/>
            <a:ext cx="2843346" cy="2880000"/>
          </a:xfrm>
          <a:custGeom>
            <a:avLst/>
            <a:gdLst/>
            <a:ahLst/>
            <a:cxnLst/>
            <a:rect l="l" t="t" r="r" b="b"/>
            <a:pathLst>
              <a:path w="4590817" h="4649999">
                <a:moveTo>
                  <a:pt x="0" y="0"/>
                </a:moveTo>
                <a:lnTo>
                  <a:pt x="4590818" y="0"/>
                </a:lnTo>
                <a:lnTo>
                  <a:pt x="4590818" y="4650000"/>
                </a:lnTo>
                <a:lnTo>
                  <a:pt x="0" y="4650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6"/>
          <p:cNvSpPr>
            <a:spLocks noChangeAspect="1"/>
          </p:cNvSpPr>
          <p:nvPr/>
        </p:nvSpPr>
        <p:spPr>
          <a:xfrm>
            <a:off x="-170632" y="5070149"/>
            <a:ext cx="2833527" cy="3240000"/>
          </a:xfrm>
          <a:custGeom>
            <a:avLst/>
            <a:gdLst/>
            <a:ahLst/>
            <a:cxnLst/>
            <a:rect l="l" t="t" r="r" b="b"/>
            <a:pathLst>
              <a:path w="3290815" h="3762886">
                <a:moveTo>
                  <a:pt x="0" y="0"/>
                </a:moveTo>
                <a:lnTo>
                  <a:pt x="3290815" y="0"/>
                </a:lnTo>
                <a:lnTo>
                  <a:pt x="3290815" y="3762886"/>
                </a:lnTo>
                <a:lnTo>
                  <a:pt x="0" y="37628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66914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66700"/>
            <a:ext cx="16459200" cy="1714500"/>
          </a:xfrm>
        </p:spPr>
        <p:txBody>
          <a:bodyPr>
            <a:normAutofit/>
          </a:bodyPr>
          <a:lstStyle/>
          <a:p>
            <a:r>
              <a:rPr lang="zh-TW" altLang="en-US" sz="8000" dirty="0">
                <a:solidFill>
                  <a:schemeClr val="accent6">
                    <a:lumMod val="75000"/>
                  </a:schemeClr>
                </a:solidFill>
                <a:latin typeface="文鼎中粗隸" panose="020B0609010101010101" pitchFamily="49" charset="-120"/>
                <a:ea typeface="文鼎中粗隸" panose="020B0609010101010101" pitchFamily="49" charset="-120"/>
              </a:rPr>
              <a:t>化苦為福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573284" y="2191727"/>
            <a:ext cx="15165636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137133" tIns="68567" rIns="137133" bIns="68567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r>
              <a:rPr kumimoji="1" lang="zh-TW" altLang="en-US" sz="6000" dirty="0">
                <a:latin typeface="Garamond" pitchFamily="18" charset="0"/>
                <a:ea typeface="文鼎粗魏碑"/>
              </a:rPr>
              <a:t>人生多苦，苦從何來？</a:t>
            </a:r>
          </a:p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r>
              <a:rPr kumimoji="1" lang="zh-TW" altLang="en-US" sz="6000" dirty="0">
                <a:latin typeface="Garamond" pitchFamily="18" charset="0"/>
                <a:ea typeface="文鼎粗魏碑"/>
              </a:rPr>
              <a:t>無明糾結，纏縛自心，</a:t>
            </a:r>
            <a:endParaRPr kumimoji="1" lang="en-US" altLang="zh-TW" sz="6000" dirty="0">
              <a:latin typeface="Garamond" pitchFamily="18" charset="0"/>
              <a:ea typeface="文鼎粗魏碑"/>
            </a:endParaRPr>
          </a:p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r>
              <a:rPr kumimoji="1" lang="zh-TW" altLang="en-US" sz="6000" dirty="0">
                <a:latin typeface="Garamond" pitchFamily="18" charset="0"/>
                <a:ea typeface="文鼎粗魏碑"/>
              </a:rPr>
              <a:t>造無量苦。</a:t>
            </a:r>
            <a:endParaRPr kumimoji="1" lang="en-US" altLang="zh-TW" sz="6000" dirty="0">
              <a:latin typeface="Garamond" pitchFamily="18" charset="0"/>
              <a:ea typeface="文鼎粗魏碑"/>
            </a:endParaRPr>
          </a:p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endParaRPr kumimoji="1" lang="zh-TW" altLang="en-US" sz="6000" dirty="0">
              <a:solidFill>
                <a:srgbClr val="F79646">
                  <a:lumMod val="75000"/>
                </a:srgbClr>
              </a:solidFill>
              <a:latin typeface="Garamond" pitchFamily="18" charset="0"/>
              <a:ea typeface="文鼎粗魏碑"/>
            </a:endParaRPr>
          </a:p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r>
              <a:rPr kumimoji="1" lang="zh-TW" altLang="en-US" sz="6000" dirty="0">
                <a:solidFill>
                  <a:srgbClr val="000099"/>
                </a:solidFill>
                <a:latin typeface="Garamond" pitchFamily="18" charset="0"/>
                <a:ea typeface="文鼎粗魏碑"/>
              </a:rPr>
              <a:t>心轉，境就轉</a:t>
            </a:r>
            <a:r>
              <a:rPr kumimoji="1" lang="en-US" altLang="zh-TW" sz="6000" dirty="0">
                <a:solidFill>
                  <a:srgbClr val="000099"/>
                </a:solidFill>
                <a:latin typeface="Garamond" pitchFamily="18" charset="0"/>
                <a:ea typeface="文鼎粗魏碑"/>
              </a:rPr>
              <a:t>—— </a:t>
            </a:r>
          </a:p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r>
              <a:rPr kumimoji="1" lang="zh-TW" altLang="en-US" sz="6000" dirty="0">
                <a:solidFill>
                  <a:srgbClr val="000099"/>
                </a:solidFill>
                <a:latin typeface="Garamond" pitchFamily="18" charset="0"/>
                <a:ea typeface="文鼎粗魏碑"/>
              </a:rPr>
              <a:t>時時清淨自心，</a:t>
            </a:r>
            <a:endParaRPr kumimoji="1" lang="en-US" altLang="zh-TW" sz="6000" dirty="0">
              <a:solidFill>
                <a:srgbClr val="000099"/>
              </a:solidFill>
              <a:latin typeface="Garamond" pitchFamily="18" charset="0"/>
              <a:ea typeface="文鼎粗魏碑"/>
            </a:endParaRPr>
          </a:p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r>
              <a:rPr kumimoji="1" lang="zh-TW" altLang="en-US" sz="6000" dirty="0">
                <a:solidFill>
                  <a:srgbClr val="000099"/>
                </a:solidFill>
                <a:latin typeface="Garamond" pitchFamily="18" charset="0"/>
                <a:ea typeface="文鼎粗魏碑"/>
              </a:rPr>
              <a:t>化怨嘆為感恩；</a:t>
            </a:r>
          </a:p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r>
              <a:rPr kumimoji="1" lang="zh-TW" altLang="en-US" sz="6000" dirty="0">
                <a:solidFill>
                  <a:srgbClr val="000099"/>
                </a:solidFill>
                <a:latin typeface="Garamond" pitchFamily="18" charset="0"/>
                <a:ea typeface="文鼎粗魏碑"/>
              </a:rPr>
              <a:t>日日珍惜所有，</a:t>
            </a:r>
            <a:endParaRPr kumimoji="1" lang="en-US" altLang="zh-TW" sz="6000" dirty="0">
              <a:solidFill>
                <a:srgbClr val="000099"/>
              </a:solidFill>
              <a:latin typeface="Garamond" pitchFamily="18" charset="0"/>
              <a:ea typeface="文鼎粗魏碑"/>
            </a:endParaRPr>
          </a:p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r>
              <a:rPr kumimoji="1" lang="zh-TW" altLang="en-US" sz="6000" dirty="0">
                <a:solidFill>
                  <a:srgbClr val="000099"/>
                </a:solidFill>
                <a:latin typeface="Garamond" pitchFamily="18" charset="0"/>
                <a:ea typeface="文鼎粗魏碑"/>
              </a:rPr>
              <a:t>知足且能付出。</a:t>
            </a:r>
          </a:p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r>
              <a:rPr kumimoji="1" lang="zh-TW" altLang="en-US" sz="6000" dirty="0">
                <a:solidFill>
                  <a:srgbClr val="000099"/>
                </a:solidFill>
                <a:latin typeface="Garamond" pitchFamily="18" charset="0"/>
                <a:ea typeface="文鼎粗魏碑"/>
              </a:rPr>
              <a:t>見苦知福，更造福緣，</a:t>
            </a:r>
          </a:p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r>
              <a:rPr kumimoji="1" lang="zh-TW" altLang="en-US" sz="6000" dirty="0">
                <a:solidFill>
                  <a:srgbClr val="000099"/>
                </a:solidFill>
                <a:latin typeface="Garamond" pitchFamily="18" charset="0"/>
                <a:ea typeface="文鼎粗魏碑"/>
              </a:rPr>
              <a:t>就能化「心苦」</a:t>
            </a:r>
            <a:endParaRPr kumimoji="1" lang="en-US" altLang="zh-TW" sz="6000" dirty="0">
              <a:solidFill>
                <a:srgbClr val="000099"/>
              </a:solidFill>
              <a:latin typeface="Garamond" pitchFamily="18" charset="0"/>
              <a:ea typeface="文鼎粗魏碑"/>
            </a:endParaRPr>
          </a:p>
          <a:p>
            <a:pPr defTabSz="1371327" eaLnBrk="1" fontAlgn="base" hangingPunct="1">
              <a:spcBef>
                <a:spcPts val="2700"/>
              </a:spcBef>
              <a:spcAft>
                <a:spcPct val="0"/>
              </a:spcAft>
              <a:buNone/>
            </a:pPr>
            <a:r>
              <a:rPr kumimoji="1" lang="zh-TW" altLang="en-US" sz="6000" dirty="0">
                <a:solidFill>
                  <a:srgbClr val="000099"/>
                </a:solidFill>
                <a:latin typeface="Garamond" pitchFamily="18" charset="0"/>
                <a:ea typeface="文鼎粗魏碑"/>
              </a:rPr>
              <a:t>為「幸福」。</a:t>
            </a:r>
            <a:endParaRPr kumimoji="1" lang="en-US" altLang="zh-TW" sz="6000" dirty="0">
              <a:solidFill>
                <a:srgbClr val="000099"/>
              </a:solidFill>
              <a:latin typeface="Garamond" pitchFamily="18" charset="0"/>
              <a:ea typeface="文鼎粗魏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0837" y="9563101"/>
            <a:ext cx="9628964" cy="630929"/>
          </a:xfrm>
          <a:prstGeom prst="rect">
            <a:avLst/>
          </a:prstGeom>
        </p:spPr>
        <p:txBody>
          <a:bodyPr wrap="square" lIns="137133" tIns="68567" rIns="137133" bIns="68567">
            <a:spAutoFit/>
          </a:bodyPr>
          <a:lstStyle/>
          <a:p>
            <a:pPr defTabSz="1371327" fontAlgn="base">
              <a:spcBef>
                <a:spcPts val="2700"/>
              </a:spcBef>
              <a:spcAft>
                <a:spcPct val="0"/>
              </a:spcAft>
            </a:pPr>
            <a:r>
              <a:rPr kumimoji="1" lang="zh-TW" altLang="en-US" sz="3200" b="1" dirty="0">
                <a:solidFill>
                  <a:prstClr val="black"/>
                </a:solidFill>
                <a:latin typeface="Garamond" pitchFamily="18" charset="0"/>
                <a:ea typeface="標楷體" pitchFamily="65" charset="-120"/>
              </a:rPr>
              <a:t>恭錄自  慈濟月刊 第</a:t>
            </a:r>
            <a:r>
              <a:rPr kumimoji="1" lang="en-US" altLang="zh-TW" sz="3200" b="1" dirty="0">
                <a:solidFill>
                  <a:prstClr val="black"/>
                </a:solidFill>
                <a:latin typeface="Garamond" pitchFamily="18" charset="0"/>
                <a:ea typeface="標楷體" pitchFamily="65" charset="-120"/>
              </a:rPr>
              <a:t>509</a:t>
            </a:r>
            <a:r>
              <a:rPr kumimoji="1" lang="zh-TW" altLang="en-US" sz="3200" b="1" dirty="0">
                <a:solidFill>
                  <a:prstClr val="black"/>
                </a:solidFill>
                <a:latin typeface="Garamond" pitchFamily="18" charset="0"/>
                <a:ea typeface="標楷體" pitchFamily="65" charset="-120"/>
              </a:rPr>
              <a:t>期</a:t>
            </a:r>
            <a:r>
              <a:rPr kumimoji="1" lang="en-US" altLang="zh-TW" sz="3200" b="1" dirty="0">
                <a:solidFill>
                  <a:prstClr val="black"/>
                </a:solidFill>
                <a:latin typeface="Garamond" pitchFamily="18" charset="0"/>
                <a:ea typeface="標楷體" pitchFamily="65" charset="-120"/>
              </a:rPr>
              <a:t>【</a:t>
            </a:r>
            <a:r>
              <a:rPr kumimoji="1" lang="zh-TW" altLang="en-US" sz="3200" b="1" dirty="0">
                <a:solidFill>
                  <a:prstClr val="black"/>
                </a:solidFill>
                <a:latin typeface="Garamond" pitchFamily="18" charset="0"/>
                <a:ea typeface="標楷體" pitchFamily="65" charset="-120"/>
              </a:rPr>
              <a:t>靜思晨語</a:t>
            </a:r>
            <a:r>
              <a:rPr kumimoji="1" lang="en-US" altLang="zh-TW" sz="3200" b="1" dirty="0">
                <a:solidFill>
                  <a:prstClr val="black"/>
                </a:solidFill>
                <a:latin typeface="Garamond" pitchFamily="18" charset="0"/>
                <a:ea typeface="標楷體" pitchFamily="65" charset="-120"/>
              </a:rPr>
              <a:t>】  </a:t>
            </a:r>
            <a:r>
              <a:rPr kumimoji="1" lang="zh-TW" altLang="en-US" sz="3200" b="1" dirty="0">
                <a:solidFill>
                  <a:prstClr val="black"/>
                </a:solidFill>
                <a:latin typeface="Garamond" pitchFamily="18" charset="0"/>
                <a:ea typeface="標楷體" pitchFamily="65" charset="-120"/>
              </a:rPr>
              <a:t>證嚴上人</a:t>
            </a:r>
          </a:p>
        </p:txBody>
      </p:sp>
      <p:sp>
        <p:nvSpPr>
          <p:cNvPr id="7" name="Freeform 8"/>
          <p:cNvSpPr/>
          <p:nvPr/>
        </p:nvSpPr>
        <p:spPr>
          <a:xfrm>
            <a:off x="711608" y="7124701"/>
            <a:ext cx="1723296" cy="1629299"/>
          </a:xfrm>
          <a:custGeom>
            <a:avLst/>
            <a:gdLst/>
            <a:ahLst/>
            <a:cxnLst/>
            <a:rect l="l" t="t" r="r" b="b"/>
            <a:pathLst>
              <a:path w="1723296" h="1629298">
                <a:moveTo>
                  <a:pt x="0" y="0"/>
                </a:moveTo>
                <a:lnTo>
                  <a:pt x="1723297" y="0"/>
                </a:lnTo>
                <a:lnTo>
                  <a:pt x="1723297" y="1629299"/>
                </a:lnTo>
                <a:lnTo>
                  <a:pt x="0" y="16292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9436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3333" y="0"/>
            <a:ext cx="18471333" cy="10384716"/>
          </a:xfrm>
          <a:custGeom>
            <a:avLst/>
            <a:gdLst/>
            <a:ahLst/>
            <a:cxnLst/>
            <a:rect l="l" t="t" r="r" b="b"/>
            <a:pathLst>
              <a:path w="18471333" h="10384716">
                <a:moveTo>
                  <a:pt x="0" y="0"/>
                </a:moveTo>
                <a:lnTo>
                  <a:pt x="18471333" y="0"/>
                </a:lnTo>
                <a:lnTo>
                  <a:pt x="18471333" y="10384716"/>
                </a:lnTo>
                <a:lnTo>
                  <a:pt x="0" y="10384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184868">
            <a:off x="8116573" y="943603"/>
            <a:ext cx="6264866" cy="8789990"/>
          </a:xfrm>
          <a:custGeom>
            <a:avLst/>
            <a:gdLst/>
            <a:ahLst/>
            <a:cxnLst/>
            <a:rect l="l" t="t" r="r" b="b"/>
            <a:pathLst>
              <a:path w="6264866" h="8789990">
                <a:moveTo>
                  <a:pt x="0" y="0"/>
                </a:moveTo>
                <a:lnTo>
                  <a:pt x="6264866" y="0"/>
                </a:lnTo>
                <a:lnTo>
                  <a:pt x="6264866" y="8789990"/>
                </a:lnTo>
                <a:lnTo>
                  <a:pt x="0" y="87899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55131" y="1937438"/>
            <a:ext cx="11577741" cy="6509840"/>
          </a:xfrm>
          <a:custGeom>
            <a:avLst/>
            <a:gdLst/>
            <a:ahLst/>
            <a:cxnLst/>
            <a:rect l="l" t="t" r="r" b="b"/>
            <a:pathLst>
              <a:path w="11577741" h="6509840">
                <a:moveTo>
                  <a:pt x="0" y="0"/>
                </a:moveTo>
                <a:lnTo>
                  <a:pt x="11577740" y="0"/>
                </a:lnTo>
                <a:lnTo>
                  <a:pt x="11577740" y="6509840"/>
                </a:lnTo>
                <a:lnTo>
                  <a:pt x="0" y="65098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776824" y="3314700"/>
            <a:ext cx="8734355" cy="405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38"/>
              </a:lnSpc>
            </a:pPr>
            <a:endParaRPr dirty="0"/>
          </a:p>
          <a:p>
            <a:pPr algn="ctr">
              <a:lnSpc>
                <a:spcPts val="14000"/>
              </a:lnSpc>
            </a:pPr>
            <a:r>
              <a:rPr lang="zh-TW" altLang="en-US" sz="12000" dirty="0" smtClean="0">
                <a:solidFill>
                  <a:srgbClr val="FDFCF7"/>
                </a:solidFill>
                <a:latin typeface="可画汤圆"/>
                <a:ea typeface="可画汤圆"/>
                <a:cs typeface="可画汤圆"/>
                <a:sym typeface="可画汤圆"/>
              </a:rPr>
              <a:t>感恩聆聽</a:t>
            </a:r>
            <a:endParaRPr lang="en-US" sz="12000" dirty="0">
              <a:solidFill>
                <a:srgbClr val="FDFCF7"/>
              </a:solidFill>
              <a:latin typeface="可画汤圆"/>
              <a:ea typeface="可画汤圆"/>
              <a:cs typeface="可画汤圆"/>
              <a:sym typeface="可画汤圆"/>
            </a:endParaRPr>
          </a:p>
          <a:p>
            <a:pPr algn="ctr">
              <a:lnSpc>
                <a:spcPts val="8838"/>
              </a:lnSpc>
            </a:pPr>
            <a:endParaRPr lang="en-US" sz="10700" dirty="0">
              <a:solidFill>
                <a:srgbClr val="FDFCF7"/>
              </a:solidFill>
              <a:latin typeface="可画汤圆"/>
              <a:ea typeface="可画汤圆"/>
              <a:cs typeface="可画汤圆"/>
              <a:sym typeface="可画汤圆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511</Words>
  <Application>Microsoft Office PowerPoint</Application>
  <PresentationFormat>自訂</PresentationFormat>
  <Paragraphs>87</Paragraphs>
  <Slides>14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14</vt:i4>
      </vt:variant>
    </vt:vector>
  </HeadingPairs>
  <TitlesOfParts>
    <vt:vector size="29" baseType="lpstr">
      <vt:lpstr>Arial</vt:lpstr>
      <vt:lpstr>新細明體</vt:lpstr>
      <vt:lpstr>華康楷書體W5(P)</vt:lpstr>
      <vt:lpstr>華康明體 Std W12</vt:lpstr>
      <vt:lpstr>Arial Unicode Bold</vt:lpstr>
      <vt:lpstr>標楷體</vt:lpstr>
      <vt:lpstr>Garamond</vt:lpstr>
      <vt:lpstr>微軟正黑體</vt:lpstr>
      <vt:lpstr>文鼎中粗隸</vt:lpstr>
      <vt:lpstr>Calibri</vt:lpstr>
      <vt:lpstr>可画动感隶书</vt:lpstr>
      <vt:lpstr>文鼎粗魏碑</vt:lpstr>
      <vt:lpstr>可画汤圆</vt:lpstr>
      <vt:lpstr>Office Theme</vt:lpstr>
      <vt:lpstr>2_Office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化苦為福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慈圓</dc:creator>
  <cp:lastModifiedBy>User</cp:lastModifiedBy>
  <cp:revision>39</cp:revision>
  <dcterms:created xsi:type="dcterms:W3CDTF">2006-08-16T00:00:00Z</dcterms:created>
  <dcterms:modified xsi:type="dcterms:W3CDTF">2025-05-21T17:28:29Z</dcterms:modified>
  <dc:identifier>DAGiMPKo6X8</dc:identifier>
</cp:coreProperties>
</file>