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3" r:id="rId9"/>
  </p:sldIdLst>
  <p:sldSz cx="12192000" cy="6858000"/>
  <p:notesSz cx="6858000" cy="9144000"/>
  <p:embeddedFontLst>
    <p:embeddedFont>
      <p:font typeface="王漢宗顏楷體繁" panose="02000500000000000000" pitchFamily="2" charset="-120"/>
      <p:regular r:id="rId10"/>
    </p:embeddedFont>
    <p:embeddedFont>
      <p:font typeface="王漢宗中隸書繁" panose="02000500000000000000" pitchFamily="2" charset="-120"/>
      <p:regular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華康細圓體" panose="020F0309000000000000" pitchFamily="49" charset="-12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31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6431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309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50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69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10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82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76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88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85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56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5D647-5263-45FF-A606-40895AD7F0C2}" type="datetimeFigureOut">
              <a:rPr lang="zh-TW" altLang="en-US" smtClean="0"/>
              <a:t>2025/5/6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647E9-3697-44D0-8D87-C58B779467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16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60320" y="1716257"/>
            <a:ext cx="6560234" cy="1315403"/>
          </a:xfrm>
        </p:spPr>
        <p:txBody>
          <a:bodyPr/>
          <a:lstStyle/>
          <a:p>
            <a:r>
              <a:rPr lang="zh-TW" altLang="en-US" dirty="0" smtClean="0">
                <a:latin typeface="王漢宗中隸書繁" panose="02000500000000000000" pitchFamily="2" charset="-120"/>
                <a:ea typeface="王漢宗中隸書繁" panose="02000500000000000000" pitchFamily="2" charset="-120"/>
              </a:rPr>
              <a:t>八正道課前作業</a:t>
            </a:r>
            <a:endParaRPr lang="zh-TW" altLang="en-US" dirty="0"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982351" y="3686444"/>
            <a:ext cx="5716172" cy="1655762"/>
          </a:xfrm>
        </p:spPr>
        <p:txBody>
          <a:bodyPr/>
          <a:lstStyle/>
          <a:p>
            <a:endParaRPr lang="en-US" altLang="zh-TW" dirty="0" smtClean="0"/>
          </a:p>
          <a:p>
            <a:r>
              <a:rPr lang="zh-TW" altLang="en-US" sz="2800" dirty="0" smtClean="0">
                <a:latin typeface="王漢宗中隸書繁" panose="02000500000000000000" pitchFamily="2" charset="-120"/>
                <a:ea typeface="王漢宗中隸書繁" panose="02000500000000000000" pitchFamily="2" charset="-120"/>
              </a:rPr>
              <a:t>黃麗鳳</a:t>
            </a:r>
            <a:endParaRPr lang="en-US" altLang="zh-TW" sz="2800" dirty="0" smtClean="0"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  <a:p>
            <a:r>
              <a:rPr lang="en-US" altLang="zh-TW" sz="1600" dirty="0" smtClean="0">
                <a:latin typeface="王漢宗中隸書繁" panose="02000500000000000000" pitchFamily="2" charset="-120"/>
                <a:ea typeface="王漢宗中隸書繁" panose="02000500000000000000" pitchFamily="2" charset="-120"/>
              </a:rPr>
              <a:t>2025-05-08</a:t>
            </a:r>
            <a:endParaRPr lang="zh-TW" altLang="en-US" sz="1600" dirty="0">
              <a:latin typeface="王漢宗中隸書繁" panose="02000500000000000000" pitchFamily="2" charset="-120"/>
              <a:ea typeface="王漢宗中隸書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928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08296" y="1628676"/>
            <a:ext cx="9847386" cy="2057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0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八正道中的「正念」</a:t>
            </a:r>
            <a:endParaRPr lang="en-US" altLang="zh-TW" sz="40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sz="40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意指對身、受、心、法四念處的清楚覺知，是修行中非常關鍵的一環。</a:t>
            </a:r>
            <a:endParaRPr lang="en-US" altLang="zh-TW" sz="40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endParaRPr lang="en-US" altLang="zh-TW" sz="10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sz="40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若正念薄弱、分數低，代表在日常生活中缺乏覺察，容易陷入煩惱、習氣、妄念的牽引中。</a:t>
            </a:r>
            <a:endParaRPr lang="zh-TW" altLang="en-US" sz="40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70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75211" y="1431730"/>
            <a:ext cx="10449281" cy="4800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習慣性分心：經常被手機、社群媒體、雜事打斷注意力，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</a:t>
            </a:r>
            <a:r>
              <a:rPr lang="en-US" altLang="zh-TW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         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 心念難以集中。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情緒波動大：憤怒、憂鬱、焦慮等情緒強烈時，容易失去覺察。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</a:t>
            </a:r>
            <a:r>
              <a:rPr lang="en-US" altLang="zh-TW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          </a:t>
            </a:r>
          </a:p>
          <a:p>
            <a:pPr marL="0" indent="0">
              <a:buNone/>
            </a:pPr>
            <a:r>
              <a:rPr lang="en-US" altLang="zh-TW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生活節奏過快：忙碌導致身心疲憊，缺乏內觀與靜心的時間。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</a:t>
            </a:r>
            <a:r>
              <a:rPr lang="en-US" altLang="zh-TW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            </a:t>
            </a:r>
          </a:p>
          <a:p>
            <a:pPr marL="0" indent="0">
              <a:buNone/>
            </a:pPr>
            <a:r>
              <a:rPr lang="en-US" altLang="zh-TW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缺乏禪修習慣：沒有定期進行靜坐、呼吸覺察等培養正念的方法。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執著於過去與未來：常陷入回憶或擔憂，忽略當下。</a:t>
            </a:r>
            <a:endParaRPr lang="zh-TW" altLang="en-US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23764" y="405764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為何</a:t>
            </a:r>
            <a:r>
              <a:rPr lang="zh-TW" altLang="en-US" sz="3600" dirty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正念會低</a:t>
            </a:r>
            <a:r>
              <a:rPr lang="zh-TW" altLang="en-US" sz="36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分的原因：</a:t>
            </a:r>
            <a:endParaRPr lang="en-US" altLang="zh-TW" sz="36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258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80063" y="300445"/>
            <a:ext cx="6058989" cy="815477"/>
          </a:xfrm>
        </p:spPr>
        <p:txBody>
          <a:bodyPr>
            <a:normAutofit/>
          </a:bodyPr>
          <a:lstStyle/>
          <a:p>
            <a:r>
              <a:rPr lang="zh-TW" altLang="en-US" sz="36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若不改善，可能導致的後果：</a:t>
            </a:r>
            <a:endParaRPr lang="zh-TW" altLang="en-US" sz="36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55766" y="156436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容易情緒失控：不知情緒升起，無法對治煩惱，導致人際衝突。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慣性反應而非覺知行動：凡事照舊反射反應，容易後悔。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煩惱纏身，心無寧靜：貪嗔癡不斷生起，苦多於樂。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修行無法深入：無正念為基礎，定與慧難以開展。</a:t>
            </a:r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endParaRPr lang="en-US" altLang="zh-TW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做錯決定：缺乏覺知時，判斷力下降，容易誤事或誤人。</a:t>
            </a:r>
            <a:endParaRPr lang="zh-TW" altLang="en-US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262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40875" y="287383"/>
            <a:ext cx="6189616" cy="841602"/>
          </a:xfrm>
        </p:spPr>
        <p:txBody>
          <a:bodyPr>
            <a:noAutofit/>
          </a:bodyPr>
          <a:lstStyle/>
          <a:p>
            <a:r>
              <a:rPr lang="zh-TW" altLang="en-US" sz="36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如何改正？正念的修練對策：</a:t>
            </a:r>
            <a:endParaRPr lang="zh-TW" altLang="en-US" sz="36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4954" y="1449977"/>
            <a:ext cx="10239103" cy="4831489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日常生活中練習「覺知當下」：</a:t>
            </a:r>
            <a:endParaRPr lang="en-US" altLang="zh-TW" dirty="0" smtClean="0">
              <a:solidFill>
                <a:srgbClr val="002060"/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</a:t>
            </a:r>
            <a:r>
              <a:rPr lang="zh-TW" altLang="en-US" dirty="0" smtClean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如走路時覺察腳步、吃飯時專注咀嚼、洗澡時感受水流。</a:t>
            </a:r>
            <a:endParaRPr lang="en-US" altLang="zh-TW" dirty="0" smtClean="0">
              <a:solidFill>
                <a:srgbClr val="002060"/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不需要多餘分析，只是覺知正在發生的事。</a:t>
            </a:r>
            <a:endParaRPr lang="en-US" altLang="zh-TW" dirty="0" smtClean="0">
              <a:solidFill>
                <a:srgbClr val="002060"/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情緒來時先觀，不急反應：</a:t>
            </a:r>
            <a:endParaRPr lang="en-US" altLang="zh-TW" dirty="0" smtClean="0">
              <a:solidFill>
                <a:schemeClr val="accent2">
                  <a:lumMod val="50000"/>
                </a:schemeClr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當生氣、緊張、難過時，先觀察：「這是憤怒」，然後深呼吸。</a:t>
            </a:r>
            <a:endParaRPr lang="en-US" altLang="zh-TW" dirty="0" smtClean="0">
              <a:solidFill>
                <a:schemeClr val="accent2">
                  <a:lumMod val="50000"/>
                </a:schemeClr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練習「看見它，而不是變成它」。</a:t>
            </a:r>
            <a:endParaRPr lang="en-US" altLang="zh-TW" dirty="0" smtClean="0">
              <a:solidFill>
                <a:schemeClr val="accent2">
                  <a:lumMod val="50000"/>
                </a:schemeClr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dirty="0" smtClean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減少多工、刻意慢下來：一次做一件事，減少滑手機的時間。</a:t>
            </a:r>
            <a:endParaRPr lang="en-US" altLang="zh-TW" dirty="0" smtClean="0">
              <a:solidFill>
                <a:srgbClr val="002060"/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 </a:t>
            </a:r>
            <a:r>
              <a:rPr lang="zh-TW" altLang="en-US" dirty="0" smtClean="0">
                <a:solidFill>
                  <a:srgbClr val="002060"/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生活安排不要太擁擠，留有覺察與喘息的空間。</a:t>
            </a:r>
            <a:endParaRPr lang="en-US" altLang="zh-TW" dirty="0" smtClean="0">
              <a:solidFill>
                <a:srgbClr val="002060"/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pPr marL="0" indent="0">
              <a:buNone/>
            </a:pPr>
            <a:r>
              <a:rPr lang="en-US" altLang="zh-TW" dirty="0" smtClean="0">
                <a:solidFill>
                  <a:schemeClr val="accent2">
                    <a:lumMod val="50000"/>
                  </a:schemeClr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·</a:t>
            </a: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參加共修或正念課程：有團體支持，更容易持續。</a:t>
            </a:r>
            <a:endParaRPr lang="en-US" altLang="zh-TW" dirty="0" smtClean="0">
              <a:solidFill>
                <a:schemeClr val="accent2">
                  <a:lumMod val="50000"/>
                </a:schemeClr>
              </a:solidFill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794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28257" y="209005"/>
            <a:ext cx="4961709" cy="906917"/>
          </a:xfrm>
        </p:spPr>
        <p:txBody>
          <a:bodyPr>
            <a:normAutofit/>
          </a:bodyPr>
          <a:lstStyle/>
          <a:p>
            <a:r>
              <a:rPr lang="zh-TW" altLang="en-US" sz="36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改正之後的好處：</a:t>
            </a:r>
            <a:endParaRPr lang="zh-TW" altLang="en-US" sz="36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52155" y="1681934"/>
            <a:ext cx="9520646" cy="4351338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心情平穩，減少煩惱。</a:t>
            </a:r>
            <a:endParaRPr lang="en-US" altLang="zh-TW" sz="32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與人互動更有智慧與慈悲，不易衝動反應。</a:t>
            </a:r>
            <a:endParaRPr lang="en-US" altLang="zh-TW" sz="32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增強專注力，提升工作效率與創造力。</a:t>
            </a:r>
            <a:endParaRPr lang="en-US" altLang="zh-TW" sz="32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面對困難更有力量與清明的心境。</a:t>
            </a:r>
            <a:endParaRPr lang="en-US" altLang="zh-TW" sz="3200" dirty="0" smtClean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  <a:p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為修</a:t>
            </a:r>
            <a:r>
              <a:rPr lang="zh-TW" altLang="en-US" sz="3200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「</a:t>
            </a:r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定</a:t>
            </a:r>
            <a:r>
              <a:rPr lang="zh-TW" altLang="en-US" sz="3200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」</a:t>
            </a:r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與觀</a:t>
            </a:r>
            <a:r>
              <a:rPr lang="zh-TW" altLang="en-US" sz="3200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「</a:t>
            </a:r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慧</a:t>
            </a:r>
            <a:r>
              <a:rPr lang="zh-TW" altLang="en-US" sz="3200" dirty="0" smtClean="0">
                <a:latin typeface="華康細圓體" panose="020F0309000000000000" pitchFamily="49" charset="-120"/>
                <a:ea typeface="華康細圓體" panose="020F0309000000000000" pitchFamily="49" charset="-120"/>
              </a:rPr>
              <a:t>」</a:t>
            </a:r>
            <a:r>
              <a:rPr lang="zh-TW" altLang="en-US" sz="3200" dirty="0" smtClean="0">
                <a:latin typeface="王漢宗顏楷體繁" panose="02000500000000000000" pitchFamily="2" charset="-120"/>
                <a:ea typeface="王漢宗顏楷體繁" panose="02000500000000000000" pitchFamily="2" charset="-120"/>
              </a:rPr>
              <a:t>打下穩固基礎，真正能入內觀，破除無明。</a:t>
            </a:r>
            <a:endParaRPr lang="zh-TW" altLang="en-US" sz="3200" dirty="0">
              <a:latin typeface="王漢宗顏楷體繁" panose="02000500000000000000" pitchFamily="2" charset="-120"/>
              <a:ea typeface="王漢宗顏楷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530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60" y="1"/>
            <a:ext cx="12100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2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446" y="1041009"/>
            <a:ext cx="9805182" cy="549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477</Words>
  <Application>Microsoft Office PowerPoint</Application>
  <PresentationFormat>寬螢幕</PresentationFormat>
  <Paragraphs>44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6" baseType="lpstr">
      <vt:lpstr>Arial</vt:lpstr>
      <vt:lpstr>王漢宗顏楷體繁</vt:lpstr>
      <vt:lpstr>王漢宗中隸書繁</vt:lpstr>
      <vt:lpstr>Calibri Light</vt:lpstr>
      <vt:lpstr>華康細圓體</vt:lpstr>
      <vt:lpstr>Calibri</vt:lpstr>
      <vt:lpstr>新細明體</vt:lpstr>
      <vt:lpstr>Office 佈景主題</vt:lpstr>
      <vt:lpstr>八正道課前作業</vt:lpstr>
      <vt:lpstr>PowerPoint 簡報</vt:lpstr>
      <vt:lpstr>PowerPoint 簡報</vt:lpstr>
      <vt:lpstr>若不改善，可能導致的後果：</vt:lpstr>
      <vt:lpstr>如何改正？正念的修練對策：</vt:lpstr>
      <vt:lpstr>改正之後的好處：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八正道課前作業</dc:title>
  <dc:creator>潘品安</dc:creator>
  <cp:lastModifiedBy>潘品安</cp:lastModifiedBy>
  <cp:revision>11</cp:revision>
  <dcterms:created xsi:type="dcterms:W3CDTF">2025-05-06T01:45:19Z</dcterms:created>
  <dcterms:modified xsi:type="dcterms:W3CDTF">2025-05-06T04:25:08Z</dcterms:modified>
</cp:coreProperties>
</file>