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
 <Relationship Id="rId3" Type="http://schemas.openxmlformats.org/package/2006/relationships/metadata/core-properties" Target="docProps/core.xml" />
 <Relationship Id="rId1" Type="http://schemas.openxmlformats.org/officeDocument/2006/relationships/officeDocument" Target="ppt/presentation.xml" />
 <Relationship Id="rId4" Type="http://schemas.openxmlformats.org/officeDocument/2006/relationships/extended-properties" Target="docProps/app.xml" 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</p:sldIdLst>
  <p:sldSz cx="9144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14" y="-72"/>
      </p:cViewPr>
      <p:guideLst>
        <p:guide orient="horz" pos="3016"/>
        <p:guide pos="2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
<Relationships xmlns="http://schemas.openxmlformats.org/package/2006/relationships">
 <Relationship Id="rId1" Type="http://schemas.openxmlformats.org/officeDocument/2006/relationships/slideMaster" Target="slideMasters/slideMaster1.xml" />
 <Relationship Id="rId2" Type="http://schemas.openxmlformats.org/officeDocument/2006/relationships/slide" Target="slides/slide1.xml" />
 <Relationship Id="rId3" Type="http://schemas.openxmlformats.org/officeDocument/2006/relationships/slide" Target="slides/slide2.xml" />
 <Relationship Id="rId4" Type="http://schemas.openxmlformats.org/officeDocument/2006/relationships/slide" Target="slides/slide3.xml" />
 <Relationship Id="rId5" Type="http://schemas.openxmlformats.org/officeDocument/2006/relationships/slide" Target="slides/slide4.xml" />
 <Relationship Id="rId6" Type="http://schemas.openxmlformats.org/officeDocument/2006/relationships/slide" Target="slides/slide5.xml" />
 <Relationship Id="rId7" Type="http://schemas.openxmlformats.org/officeDocument/2006/relationships/slide" Target="slides/slide6.xml" />
 <Relationship Id="rId8" Type="http://schemas.openxmlformats.org/officeDocument/2006/relationships/slide" Target="slides/slide7.xml" />
 <Relationship Id="rId9" Type="http://schemas.openxmlformats.org/officeDocument/2006/relationships/slide" Target="slides/slide8.xml" />
 <Relationship Id="rId10" Type="http://schemas.openxmlformats.org/officeDocument/2006/relationships/slide" Target="slides/slide9.xml" />
 <Relationship Id="rId11" Type="http://schemas.openxmlformats.org/officeDocument/2006/relationships/slide" Target="slides/slide10.xml" />
 <Relationship Id="rId12" Type="http://schemas.openxmlformats.org/officeDocument/2006/relationships/slide" Target="slides/slide11.xml" />
 <Relationship Id="rId13" Type="http://schemas.openxmlformats.org/officeDocument/2006/relationships/slide" Target="slides/slide12.xml" />
 <Relationship Id="rId14" Type="http://schemas.openxmlformats.org/officeDocument/2006/relationships/slide" Target="slides/slide13.xml" />
 <Relationship Id="rId15" Type="http://schemas.openxmlformats.org/officeDocument/2006/relationships/slide" Target="slides/slide14.xml" />
 <Relationship Id="rId16" Type="http://schemas.openxmlformats.org/officeDocument/2006/relationships/slide" Target="slides/slide15.xml" />
 <Relationship Id="rId17" Type="http://schemas.openxmlformats.org/officeDocument/2006/relationships/slide" Target="slides/slide16.xml" />
 <Relationship Id="rId18" Type="http://schemas.openxmlformats.org/officeDocument/2006/relationships/slide" Target="slides/slide17.xml" />
 <Relationship Id="rId19" Type="http://schemas.openxmlformats.org/officeDocument/2006/relationships/slide" Target="slides/slide18.xml" />
 <Relationship Id="rId20" Type="http://schemas.openxmlformats.org/officeDocument/2006/relationships/slide" Target="slides/slide19.xml" />
 <Relationship Id="rId21" Type="http://schemas.openxmlformats.org/officeDocument/2006/relationships/slide" Target="slides/slide20.xml" />
 <Relationship Id="rId22" Type="http://schemas.openxmlformats.org/officeDocument/2006/relationships/slide" Target="slides/slide21.xml" />
 <Relationship Id="rId23" Type="http://schemas.openxmlformats.org/officeDocument/2006/relationships/slide" Target="slides/slide22.xml" />
 <Relationship Id="rId24" Type="http://schemas.openxmlformats.org/officeDocument/2006/relationships/slide" Target="slides/slide23.xml" />
 <Relationship Id="rId25" Type="http://schemas.openxmlformats.org/officeDocument/2006/relationships/slide" Target="slides/slide24.xml" />
 <Relationship Id="rId26" Type="http://schemas.openxmlformats.org/officeDocument/2006/relationships/slide" Target="slides/slide25.xml" />
 <Relationship Id="rId27" Type="http://schemas.openxmlformats.org/officeDocument/2006/relationships/slide" Target="slides/slide26.xml" />
 <Relationship Id="rId28" Type="http://schemas.openxmlformats.org/officeDocument/2006/relationships/slide" Target="slides/slide27.xml" />
 <Relationship Id="rId29" Type="http://schemas.openxmlformats.org/officeDocument/2006/relationships/slide" Target="slides/slide28.xml" />
 <Relationship Id="rId30" Type="http://schemas.openxmlformats.org/officeDocument/2006/relationships/slide" Target="slides/slide29.xml" />
 <Relationship Id="rId31" Type="http://schemas.openxmlformats.org/officeDocument/2006/relationships/slide" Target="slides/slide30.xml" />
 <Relationship Id="rId32" Type="http://schemas.openxmlformats.org/officeDocument/2006/relationships/slide" Target="slides/slide31.xml" />
 <Relationship Id="rId33" Type="http://schemas.openxmlformats.org/officeDocument/2006/relationships/slide" Target="slides/slide32.xml" />
 <Relationship Id="rId34" Type="http://schemas.openxmlformats.org/officeDocument/2006/relationships/slide" Target="slides/slide33.xml" />
 <Relationship Id="rId35" Type="http://schemas.openxmlformats.org/officeDocument/2006/relationships/slide" Target="slides/slide34.xml" />
 <Relationship Id="rId36" Type="http://schemas.openxmlformats.org/officeDocument/2006/relationships/slide" Target="slides/slide35.xml" />
 <Relationship Id="rId37" Type="http://schemas.openxmlformats.org/officeDocument/2006/relationships/slide" Target="slides/slide36.xml" />
 <Relationship Id="rId38" Type="http://schemas.openxmlformats.org/officeDocument/2006/relationships/slide" Target="slides/slide37.xml" />
 <Relationship Id="rId39" Type="http://schemas.openxmlformats.org/officeDocument/2006/relationships/slide" Target="slides/slide38.xml" />
 <Relationship Id="rId40" Type="http://schemas.openxmlformats.org/officeDocument/2006/relationships/slide" Target="slides/slide39.xml" />
 <Relationship Id="rId41" Type="http://schemas.openxmlformats.org/officeDocument/2006/relationships/slide" Target="slides/slide40.xml" />
 <Relationship Id="rId42" Type="http://schemas.openxmlformats.org/officeDocument/2006/relationships/slide" Target="slides/slide41.xml" />
 <Relationship Id="rId43" Type="http://schemas.openxmlformats.org/officeDocument/2006/relationships/slide" Target="slides/slide42.xml" />
 <Relationship Id="rId44" Type="http://schemas.openxmlformats.org/officeDocument/2006/relationships/slide" Target="slides/slide43.xml" />
 <Relationship Id="rId45" Type="http://schemas.openxmlformats.org/officeDocument/2006/relationships/slide" Target="slides/slide44.xml" />
 <Relationship Id="rId46" Type="http://schemas.openxmlformats.org/officeDocument/2006/relationships/slide" Target="slides/slide45.xml" />
 <Relationship Id="rId47" Type="http://schemas.openxmlformats.org/officeDocument/2006/relationships/slide" Target="slides/slide46.xml" />
 <Relationship Id="rId48" Type="http://schemas.openxmlformats.org/officeDocument/2006/relationships/slide" Target="slides/slide47.xml" />
 <Relationship Id="rId49" Type="http://schemas.openxmlformats.org/officeDocument/2006/relationships/slide" Target="slides/slide48.xml" />
 <Relationship Id="rId50" Type="http://schemas.openxmlformats.org/officeDocument/2006/relationships/slide" Target="slides/slide49.xml" />
 <Relationship Id="rId51" Type="http://schemas.openxmlformats.org/officeDocument/2006/relationships/slide" Target="slides/slide50.xml" />
 <Relationship Id="rId52" Type="http://schemas.openxmlformats.org/officeDocument/2006/relationships/slide" Target="slides/slide51.xml" />
 <Relationship Id="rId53" Type="http://schemas.openxmlformats.org/officeDocument/2006/relationships/slide" Target="slides/slide52.xml" />
 <Relationship Id="rId54" Type="http://schemas.openxmlformats.org/officeDocument/2006/relationships/slide" Target="slides/slide53.xml" />
 <Relationship Id="rId55" Type="http://schemas.openxmlformats.org/officeDocument/2006/relationships/slide" Target="slides/slide54.xml" />
 <Relationship Id="rId56" Type="http://schemas.openxmlformats.org/officeDocument/2006/relationships/slide" Target="slides/slide55.xml" />
 <Relationship Id="rId57" Type="http://schemas.openxmlformats.org/officeDocument/2006/relationships/slide" Target="slides/slide56.xml" />
 <Relationship Id="rId58" Type="http://schemas.openxmlformats.org/officeDocument/2006/relationships/slide" Target="slides/slide57.xml" />
 <Relationship Id="rId59" Type="http://schemas.openxmlformats.org/officeDocument/2006/relationships/slide" Target="slides/slide58.xml" />
 <Relationship Id="rId60" Type="http://schemas.openxmlformats.org/officeDocument/2006/relationships/slide" Target="slides/slide59.xml" />
 <Relationship Id="rId61" Type="http://schemas.openxmlformats.org/officeDocument/2006/relationships/slide" Target="slides/slide60.xml" />
 <Relationship Id="rId62" Type="http://schemas.openxmlformats.org/officeDocument/2006/relationships/slide" Target="slides/slide61.xml" />
 <Relationship Id="rId63" Type="http://schemas.openxmlformats.org/officeDocument/2006/relationships/slide" Target="slides/slide62.xml" />
 <Relationship Id="rId64" Type="http://schemas.openxmlformats.org/officeDocument/2006/relationships/slide" Target="slides/slide63.xml" />
 <Relationship Id="rId65" Type="http://schemas.openxmlformats.org/officeDocument/2006/relationships/slide" Target="slides/slide64.xml" />
 <Relationship Id="rId66" Type="http://schemas.openxmlformats.org/officeDocument/2006/relationships/slide" Target="slides/slide65.xml" />
 <Relationship Id="rId67" Type="http://schemas.openxmlformats.org/officeDocument/2006/relationships/slide" Target="slides/slide66.xml" />
 <Relationship Id="rId68" Type="http://schemas.openxmlformats.org/officeDocument/2006/relationships/slide" Target="slides/slide67.xml" />
 <Relationship Id="rId69" Type="http://schemas.openxmlformats.org/officeDocument/2006/relationships/slide" Target="slides/slide68.xml" />
 <Relationship Id="rId70" Type="http://schemas.openxmlformats.org/officeDocument/2006/relationships/slide" Target="slides/slide69.xml" />
 <Relationship Id="rId71" Type="http://schemas.openxmlformats.org/officeDocument/2006/relationships/slide" Target="slides/slide70.xml" />
 <Relationship Id="rId72" Type="http://schemas.openxmlformats.org/officeDocument/2006/relationships/slide" Target="slides/slide71.xml" />
 <Relationship Id="rId73" Type="http://schemas.openxmlformats.org/officeDocument/2006/relationships/slide" Target="slides/slide72.xml" />
 <Relationship Id="rId74" Type="http://schemas.openxmlformats.org/officeDocument/2006/relationships/slide" Target="slides/slide73.xml" />
 <Relationship Id="rId75" Type="http://schemas.openxmlformats.org/officeDocument/2006/relationships/slide" Target="slides/slide74.xml" />
 <Relationship Id="rId76" Type="http://schemas.openxmlformats.org/officeDocument/2006/relationships/slide" Target="slides/slide75.xml" />
 <Relationship Id="rId77" Type="http://schemas.openxmlformats.org/officeDocument/2006/relationships/slide" Target="slides/slide76.xml" />
 <Relationship Id="rId78" Type="http://schemas.openxmlformats.org/officeDocument/2006/relationships/slide" Target="slides/slide77.xml" />
 <Relationship Id="rId79" Type="http://schemas.openxmlformats.org/officeDocument/2006/relationships/slide" Target="slides/slide78.xml" />
 <Relationship Id="rId80" Type="http://schemas.openxmlformats.org/officeDocument/2006/relationships/slide" Target="slides/slide79.xml" />
 <Relationship Id="rId81" Type="http://schemas.openxmlformats.org/officeDocument/2006/relationships/slide" Target="slides/slide80.xml" />
 <Relationship Id="rId82" Type="http://schemas.openxmlformats.org/officeDocument/2006/relationships/slide" Target="slides/slide81.xml" />
 <Relationship Id="rId83" Type="http://schemas.openxmlformats.org/officeDocument/2006/relationships/slide" Target="slides/slide82.xml" />
 <Relationship Id="rId84" Type="http://schemas.openxmlformats.org/officeDocument/2006/relationships/slide" Target="slides/slide83.xml" />
 <Relationship Id="rId85" Type="http://schemas.openxmlformats.org/officeDocument/2006/relationships/slide" Target="slides/slide84.xml" />
 <Relationship Id="rId86" Type="http://schemas.openxmlformats.org/officeDocument/2006/relationships/slide" Target="slides/slide85.xml" />
 <Relationship Id="rId87" Type="http://schemas.openxmlformats.org/officeDocument/2006/relationships/slide" Target="slides/slide86.xml" />
 <Relationship Id="rId88" Type="http://schemas.openxmlformats.org/officeDocument/2006/relationships/slide" Target="slides/slide87.xml" />
 <Relationship Id="rId89" Type="http://schemas.openxmlformats.org/officeDocument/2006/relationships/slide" Target="slides/slide88.xml" />
 <Relationship Id="rId90" Type="http://schemas.openxmlformats.org/officeDocument/2006/relationships/slide" Target="slides/slide89.xml" />
 <Relationship Id="rId91" Type="http://schemas.openxmlformats.org/officeDocument/2006/relationships/slide" Target="slides/slide90.xml" />
 <Relationship Id="rId92" Type="http://schemas.openxmlformats.org/officeDocument/2006/relationships/slide" Target="slides/slide91.xml" />
 <Relationship Id="rId93" Type="http://schemas.openxmlformats.org/officeDocument/2006/relationships/slide" Target="slides/slide92.xml" />
 <Relationship Id="rId94" Type="http://schemas.openxmlformats.org/officeDocument/2006/relationships/slide" Target="slides/slide93.xml" />
 <Relationship Id="rId95" Type="http://schemas.openxmlformats.org/officeDocument/2006/relationships/slide" Target="slides/slide94.xml" />
 <Relationship Id="rId96" Type="http://schemas.openxmlformats.org/officeDocument/2006/relationships/slide" Target="slides/slide95.xml" />
 <Relationship Id="rId97" Type="http://schemas.openxmlformats.org/officeDocument/2006/relationships/slide" Target="slides/slide96.xml" />
 <Relationship Id="rId98" Type="http://schemas.openxmlformats.org/officeDocument/2006/relationships/slide" Target="slides/slide97.xml" />
 <Relationship Id="rId99" Type="http://schemas.openxmlformats.org/officeDocument/2006/relationships/slide" Target="slides/slide98.xml" />
 <Relationship Id="rId100" Type="http://schemas.openxmlformats.org/officeDocument/2006/relationships/slide" Target="slides/slide99.xml" />
 <Relationship Id="rId101" Type="http://schemas.openxmlformats.org/officeDocument/2006/relationships/slide" Target="slides/slide100.xml" />
 <Relationship Id="rId102" Type="http://schemas.openxmlformats.org/officeDocument/2006/relationships/slide" Target="slides/slide101.xml" />
 <Relationship Id="rId103" Type="http://schemas.openxmlformats.org/officeDocument/2006/relationships/slide" Target="slides/slide102.xml" />
 <Relationship Id="rId104" Type="http://schemas.openxmlformats.org/officeDocument/2006/relationships/slide" Target="slides/slide103.xml" />
 <Relationship Id="rId105" Type="http://schemas.openxmlformats.org/officeDocument/2006/relationships/slide" Target="slides/slide104.xml" />
 <Relationship Id="rId106" Type="http://schemas.openxmlformats.org/officeDocument/2006/relationships/slide" Target="slides/slide105.xml" />
 <Relationship Id="rId107" Type="http://schemas.openxmlformats.org/officeDocument/2006/relationships/slide" Target="slides/slide106.xml" />
 <Relationship Id="rId108" Type="http://schemas.openxmlformats.org/officeDocument/2006/relationships/slide" Target="slides/slide107.xml" />
 <Relationship Id="rId109" Type="http://schemas.openxmlformats.org/officeDocument/2006/relationships/slide" Target="slides/slide108.xml" />
 <Relationship Id="rId110" Type="http://schemas.openxmlformats.org/officeDocument/2006/relationships/slide" Target="slides/slide109.xml" />
 <Relationship Id="rId111" Type="http://schemas.openxmlformats.org/officeDocument/2006/relationships/slide" Target="slides/slide110.xml" />
 <Relationship Id="rId112" Type="http://schemas.openxmlformats.org/officeDocument/2006/relationships/slide" Target="slides/slide111.xml" />
 <Relationship Id="rId113" Type="http://schemas.openxmlformats.org/officeDocument/2006/relationships/slide" Target="slides/slide112.xml" />
 <Relationship Id="rId114" Type="http://schemas.openxmlformats.org/officeDocument/2006/relationships/slide" Target="slides/slide113.xml" />
 <Relationship Id="rId115" Type="http://schemas.openxmlformats.org/officeDocument/2006/relationships/slide" Target="slides/slide114.xml" />
 <Relationship Id="rId116" Type="http://schemas.openxmlformats.org/officeDocument/2006/relationships/slide" Target="slides/slide115.xml" />
 <Relationship Id="rId117" Type="http://schemas.openxmlformats.org/officeDocument/2006/relationships/slide" Target="slides/slide116.xml" />
 <Relationship Id="rId118" Type="http://schemas.openxmlformats.org/officeDocument/2006/relationships/slide" Target="slides/slide117.xml" />
 <Relationship Id="rId119" Type="http://schemas.openxmlformats.org/officeDocument/2006/relationships/slide" Target="slides/slide118.xml" />
 <Relationship Id="rId120" Type="http://schemas.openxmlformats.org/officeDocument/2006/relationships/slide" Target="slides/slide119.xml" />
 <Relationship Id="rId121" Type="http://schemas.openxmlformats.org/officeDocument/2006/relationships/slide" Target="slides/slide120.xml" />
 <Relationship Id="rId122" Type="http://schemas.openxmlformats.org/officeDocument/2006/relationships/slide" Target="slides/slide121.xml" />
 <Relationship Id="rId123" Type="http://schemas.openxmlformats.org/officeDocument/2006/relationships/slide" Target="slides/slide122.xml" />
 <Relationship Id="rId124" Type="http://schemas.openxmlformats.org/officeDocument/2006/relationships/slide" Target="slides/slide123.xml" />
 <Relationship Id="rId125" Type="http://schemas.openxmlformats.org/officeDocument/2006/relationships/slide" Target="slides/slide124.xml" />
 <Relationship Id="rId126" Type="http://schemas.openxmlformats.org/officeDocument/2006/relationships/slide" Target="slides/slide125.xml" />
 <Relationship Id="rId127" Type="http://schemas.openxmlformats.org/officeDocument/2006/relationships/slide" Target="slides/slide126.xml" />
 <Relationship Id="rId128" Type="http://schemas.openxmlformats.org/officeDocument/2006/relationships/slide" Target="slides/slide127.xml" />
 <Relationship Id="rId129" Type="http://schemas.openxmlformats.org/officeDocument/2006/relationships/slide" Target="slides/slide128.xml" />
 <Relationship Id="rId130" Type="http://schemas.openxmlformats.org/officeDocument/2006/relationships/slide" Target="slides/slide129.xml" />
 <Relationship Id="rId131" Type="http://schemas.openxmlformats.org/officeDocument/2006/relationships/slide" Target="slides/slide130.xml" />
 <Relationship Id="rId132" Type="http://schemas.openxmlformats.org/officeDocument/2006/relationships/slide" Target="slides/slide131.xml" />
 <Relationship Id="rId133" Type="http://schemas.openxmlformats.org/officeDocument/2006/relationships/slide" Target="slides/slide132.xml" />
 <Relationship Id="rId134" Type="http://schemas.openxmlformats.org/officeDocument/2006/relationships/slide" Target="slides/slide133.xml" />
 <Relationship Id="rId135" Type="http://schemas.openxmlformats.org/officeDocument/2006/relationships/slide" Target="slides/slide134.xml" />
 <Relationship Id="rId136" Type="http://schemas.openxmlformats.org/officeDocument/2006/relationships/slide" Target="slides/slide135.xml" />
 <Relationship Id="rId137" Type="http://schemas.openxmlformats.org/officeDocument/2006/relationships/slide" Target="slides/slide136.xml" />
 <Relationship Id="rId138" Type="http://schemas.openxmlformats.org/officeDocument/2006/relationships/slide" Target="slides/slide137.xml" />
 <Relationship Id="rId139" Type="http://schemas.openxmlformats.org/officeDocument/2006/relationships/slide" Target="slides/slide138.xml" />
 <Relationship Id="rId140" Type="http://schemas.openxmlformats.org/officeDocument/2006/relationships/slide" Target="slides/slide139.xml" />
 <Relationship Id="rId141" Type="http://schemas.openxmlformats.org/officeDocument/2006/relationships/slide" Target="slides/slide140.xml" />
 <Relationship Id="rId142" Type="http://schemas.openxmlformats.org/officeDocument/2006/relationships/slide" Target="slides/slide141.xml" />
 <Relationship Id="rId143" Type="http://schemas.openxmlformats.org/officeDocument/2006/relationships/slide" Target="slides/slide142.xml" />
 <Relationship Id="rId144" Type="http://schemas.openxmlformats.org/officeDocument/2006/relationships/slide" Target="slides/slide143.xml" />
 <Relationship Id="rId145" Type="http://schemas.openxmlformats.org/officeDocument/2006/relationships/slide" Target="slides/slide144.xml" />
 <Relationship Id="rId146" Type="http://schemas.openxmlformats.org/officeDocument/2006/relationships/slide" Target="slides/slide145.xml" />
 <Relationship Id="rId147" Type="http://schemas.openxmlformats.org/officeDocument/2006/relationships/slide" Target="slides/slide146.xml" />
 <Relationship Id="rId148" Type="http://schemas.openxmlformats.org/officeDocument/2006/relationships/slide" Target="slides/slide147.xml" />
 <Relationship Id="rId149" Type="http://schemas.openxmlformats.org/officeDocument/2006/relationships/slide" Target="slides/slide148.xml" />
 <Relationship Id="rId150" Type="http://schemas.openxmlformats.org/officeDocument/2006/relationships/slide" Target="slides/slide149.xml" />
 <Relationship Id="rId151" Type="http://schemas.openxmlformats.org/officeDocument/2006/relationships/slide" Target="slides/slide150.xml" />
 <Relationship Id="rId152" Type="http://schemas.openxmlformats.org/officeDocument/2006/relationships/slide" Target="slides/slide151.xml" />
 <Relationship Id="rId153" Type="http://schemas.openxmlformats.org/officeDocument/2006/relationships/slide" Target="slides/slide152.xml" />
 <Relationship Id="rId154" Type="http://schemas.openxmlformats.org/officeDocument/2006/relationships/slide" Target="slides/slide153.xml" />
 <Relationship Id="rId155" Type="http://schemas.openxmlformats.org/officeDocument/2006/relationships/slide" Target="slides/slide154.xml" />
 <Relationship Id="rId156" Type="http://schemas.openxmlformats.org/officeDocument/2006/relationships/slide" Target="slides/slide155.xml" />
 <Relationship Id="rId157" Type="http://schemas.openxmlformats.org/officeDocument/2006/relationships/slide" Target="slides/slide156.xml" />
 <Relationship Id="rId158" Type="http://schemas.openxmlformats.org/officeDocument/2006/relationships/slide" Target="slides/slide157.xml" />
 <Relationship Id="rId159" Type="http://schemas.openxmlformats.org/officeDocument/2006/relationships/slide" Target="slides/slide158.xml" />
 <Relationship Id="rId160" Type="http://schemas.openxmlformats.org/officeDocument/2006/relationships/slide" Target="slides/slide159.xml" />
 <Relationship Id="rId161" Type="http://schemas.openxmlformats.org/officeDocument/2006/relationships/slide" Target="slides/slide160.xml" />
 <Relationship Id="rId162" Type="http://schemas.openxmlformats.org/officeDocument/2006/relationships/slide" Target="slides/slide161.xml" />
 <Relationship Id="rId163" Type="http://schemas.openxmlformats.org/officeDocument/2006/relationships/slide" Target="slides/slide162.xml" />
 <Relationship Id="rId164" Type="http://schemas.openxmlformats.org/officeDocument/2006/relationships/slide" Target="slides/slide163.xml" />
 <Relationship Id="rId165" Type="http://schemas.openxmlformats.org/officeDocument/2006/relationships/slide" Target="slides/slide164.xml" />
 <Relationship Id="rId166" Type="http://schemas.openxmlformats.org/officeDocument/2006/relationships/slide" Target="slides/slide165.xml" />
 <Relationship Id="rId167" Type="http://schemas.openxmlformats.org/officeDocument/2006/relationships/slide" Target="slides/slide166.xml" />
 <Relationship Id="rId168" Type="http://schemas.openxmlformats.org/officeDocument/2006/relationships/slide" Target="slides/slide167.xml" />
 <Relationship Id="rId169" Type="http://schemas.openxmlformats.org/officeDocument/2006/relationships/slide" Target="slides/slide168.xml" />
 <Relationship Id="rId170" Type="http://schemas.openxmlformats.org/officeDocument/2006/relationships/slide" Target="slides/slide169.xml" />
 <Relationship Id="rId171" Type="http://schemas.openxmlformats.org/officeDocument/2006/relationships/slide" Target="slides/slide170.xml" />
 <Relationship Id="rId172" Type="http://schemas.openxmlformats.org/officeDocument/2006/relationships/slide" Target="slides/slide171.xml" />
 <Relationship Id="rId173" Type="http://schemas.openxmlformats.org/officeDocument/2006/relationships/slide" Target="slides/slide172.xml" />
 <Relationship Id="rId174" Type="http://schemas.openxmlformats.org/officeDocument/2006/relationships/slide" Target="slides/slide173.xml" />
 <Relationship Id="rId175" Type="http://schemas.openxmlformats.org/officeDocument/2006/relationships/slide" Target="slides/slide174.xml" />
 <Relationship Id="rId176" Type="http://schemas.openxmlformats.org/officeDocument/2006/relationships/slide" Target="slides/slide175.xml" />
 <Relationship Id="rId177" Type="http://schemas.openxmlformats.org/officeDocument/2006/relationships/slide" Target="slides/slide176.xml" />
 <Relationship Id="rId178" Type="http://schemas.openxmlformats.org/officeDocument/2006/relationships/slide" Target="slides/slide177.xml" />
 <Relationship Id="rId179" Type="http://schemas.openxmlformats.org/officeDocument/2006/relationships/slide" Target="slides/slide178.xml" />
 <Relationship Id="rId180" Type="http://schemas.openxmlformats.org/officeDocument/2006/relationships/slide" Target="slides/slide179.xml" />
 <Relationship Id="rId181" Type="http://schemas.openxmlformats.org/officeDocument/2006/relationships/slide" Target="slides/slide180.xml" />
 <Relationship Id="rId182" Type="http://schemas.openxmlformats.org/officeDocument/2006/relationships/slide" Target="slides/slide181.xml" />
 <Relationship Id="rId183" Type="http://schemas.openxmlformats.org/officeDocument/2006/relationships/slide" Target="slides/slide182.xml" />
 <Relationship Id="rId184" Type="http://schemas.openxmlformats.org/officeDocument/2006/relationships/slide" Target="slides/slide183.xml" />
 <Relationship Id="rId185" Type="http://schemas.openxmlformats.org/officeDocument/2006/relationships/slide" Target="slides/slide184.xml" />
 <Relationship Id="rId186" Type="http://schemas.openxmlformats.org/officeDocument/2006/relationships/slide" Target="slides/slide185.xml" />
 <Relationship Id="rId187" Type="http://schemas.openxmlformats.org/officeDocument/2006/relationships/slide" Target="slides/slide186.xml" />
 <Relationship Id="rId188" Type="http://schemas.openxmlformats.org/officeDocument/2006/relationships/slide" Target="slides/slide187.xml" />
 <Relationship Id="rId189" Type="http://schemas.openxmlformats.org/officeDocument/2006/relationships/slide" Target="slides/slide188.xml" />
 <Relationship Id="rId190" Type="http://schemas.openxmlformats.org/officeDocument/2006/relationships/slide" Target="slides/slide189.xml" />
 <Relationship Id="rId191" Type="http://schemas.openxmlformats.org/officeDocument/2006/relationships/slide" Target="slides/slide190.xml" />
 <Relationship Id="rId192" Type="http://schemas.openxmlformats.org/officeDocument/2006/relationships/slide" Target="slides/slide191.xml" />
 <Relationship Id="rId193" Type="http://schemas.openxmlformats.org/officeDocument/2006/relationships/presProps" Target="presProps.xml" />
 <Relationship Id="rId194" Type="http://schemas.openxmlformats.org/officeDocument/2006/relationships/viewProps" Target="viewProps.xml" />
 <Relationship Id="rId195" Type="http://schemas.openxmlformats.org/officeDocument/2006/relationships/theme" Target="theme/theme1.xml" />
 <Relationship Id="rId196" Type="http://schemas.openxmlformats.org/officeDocument/2006/relationships/tableStyles" Target="tableStyles.xml" />
</Relationships>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" y="2974705"/>
            <a:ext cx="6261100" cy="20525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5426288"/>
            <a:ext cx="5156200" cy="24471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40350" y="536423"/>
            <a:ext cx="1657350" cy="11406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0" y="536423"/>
            <a:ext cx="4849283" cy="11406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63" y="6153339"/>
            <a:ext cx="6261100" cy="19018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863" y="4058633"/>
            <a:ext cx="6261100" cy="20947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383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143474"/>
            <a:ext cx="3254596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" y="3036771"/>
            <a:ext cx="3254596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41827" y="2143474"/>
            <a:ext cx="3255874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41827" y="3036771"/>
            <a:ext cx="3255874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1" y="381259"/>
            <a:ext cx="2423363" cy="16225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901" y="381259"/>
            <a:ext cx="4117799" cy="81726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1" y="2003825"/>
            <a:ext cx="2423363" cy="65501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8" y="6703060"/>
            <a:ext cx="4419600" cy="7913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3788" y="855615"/>
            <a:ext cx="4419600" cy="5745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788" y="7494394"/>
            <a:ext cx="4419600" cy="11238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383477"/>
            <a:ext cx="6629400" cy="1595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234355"/>
            <a:ext cx="6629400" cy="631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0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523B-E035-4CAE-A96A-58211FC229D1}" type="datetimeFigureOut">
              <a:rPr lang="en-US" smtClean="0"/>
              <a:t>3/1/2011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6717" y="8875350"/>
            <a:ext cx="2332567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78967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.jpeg" />
</Relationships>

</file>

<file path=ppt/slides/_rels/slide1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.jpeg" />
</Relationships>

</file>

<file path=ppt/slides/_rels/slide10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0.jpeg" />
</Relationships>

</file>

<file path=ppt/slides/_rels/slide10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1.jpeg" />
</Relationships>

</file>

<file path=ppt/slides/_rels/slide10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2.jpeg" />
</Relationships>

</file>

<file path=ppt/slides/_rels/slide10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3.jpeg" />
</Relationships>

</file>

<file path=ppt/slides/_rels/slide10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4.jpeg" />
</Relationships>

</file>

<file path=ppt/slides/_rels/slide10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5.jpeg" />
</Relationships>

</file>

<file path=ppt/slides/_rels/slide10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6.jpeg" />
</Relationships>

</file>

<file path=ppt/slides/_rels/slide10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7.jpeg" />
</Relationships>

</file>

<file path=ppt/slides/_rels/slide10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8.jpeg" />
</Relationships>

</file>

<file path=ppt/slides/_rels/slide10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09.jpeg" />
</Relationships>

</file>

<file path=ppt/slides/_rels/slide1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.jpeg" />
</Relationships>

</file>

<file path=ppt/slides/_rels/slide11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0.jpeg" />
</Relationships>

</file>

<file path=ppt/slides/_rels/slide11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1.jpeg" />
</Relationships>

</file>

<file path=ppt/slides/_rels/slide11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2.jpeg" />
</Relationships>

</file>

<file path=ppt/slides/_rels/slide11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3.jpeg" />
</Relationships>

</file>

<file path=ppt/slides/_rels/slide11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4.jpeg" />
</Relationships>

</file>

<file path=ppt/slides/_rels/slide11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5.jpeg" />
</Relationships>

</file>

<file path=ppt/slides/_rels/slide11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6.jpeg" />
</Relationships>

</file>

<file path=ppt/slides/_rels/slide11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7.jpeg" />
</Relationships>

</file>

<file path=ppt/slides/_rels/slide11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8.jpeg" />
</Relationships>

</file>

<file path=ppt/slides/_rels/slide11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19.jpeg" />
</Relationships>

</file>

<file path=ppt/slides/_rels/slide1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.jpeg" />
</Relationships>

</file>

<file path=ppt/slides/_rels/slide12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0.jpeg" />
</Relationships>

</file>

<file path=ppt/slides/_rels/slide12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1.jpeg" />
</Relationships>

</file>

<file path=ppt/slides/_rels/slide12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2.jpeg" />
</Relationships>

</file>

<file path=ppt/slides/_rels/slide12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3.jpeg" />
</Relationships>

</file>

<file path=ppt/slides/_rels/slide12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4.jpeg" />
</Relationships>

</file>

<file path=ppt/slides/_rels/slide12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5.jpeg" />
</Relationships>

</file>

<file path=ppt/slides/_rels/slide12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6.jpeg" />
</Relationships>

</file>

<file path=ppt/slides/_rels/slide12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7.jpeg" />
</Relationships>

</file>

<file path=ppt/slides/_rels/slide12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8.jpeg" />
</Relationships>

</file>

<file path=ppt/slides/_rels/slide12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29.jpeg" />
</Relationships>

</file>

<file path=ppt/slides/_rels/slide1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.jpeg" />
</Relationships>

</file>

<file path=ppt/slides/_rels/slide13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0.jpeg" />
</Relationships>

</file>

<file path=ppt/slides/_rels/slide13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1.jpeg" />
</Relationships>

</file>

<file path=ppt/slides/_rels/slide13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2.jpeg" />
</Relationships>

</file>

<file path=ppt/slides/_rels/slide13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3.jpeg" />
</Relationships>

</file>

<file path=ppt/slides/_rels/slide13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4.jpeg" />
</Relationships>

</file>

<file path=ppt/slides/_rels/slide13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5.jpeg" />
</Relationships>

</file>

<file path=ppt/slides/_rels/slide13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6.jpeg" />
</Relationships>

</file>

<file path=ppt/slides/_rels/slide13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7.jpeg" />
</Relationships>

</file>

<file path=ppt/slides/_rels/slide13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8.jpeg" />
</Relationships>

</file>

<file path=ppt/slides/_rels/slide13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39.jpeg" />
</Relationships>

</file>

<file path=ppt/slides/_rels/slide1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.jpeg" />
</Relationships>

</file>

<file path=ppt/slides/_rels/slide14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0.jpeg" />
</Relationships>

</file>

<file path=ppt/slides/_rels/slide14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1.jpeg" />
</Relationships>

</file>

<file path=ppt/slides/_rels/slide14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2.jpeg" />
</Relationships>

</file>

<file path=ppt/slides/_rels/slide14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3.jpeg" />
</Relationships>

</file>

<file path=ppt/slides/_rels/slide14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4.jpeg" />
</Relationships>

</file>

<file path=ppt/slides/_rels/slide14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5.jpeg" />
</Relationships>

</file>

<file path=ppt/slides/_rels/slide14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6.jpeg" />
</Relationships>

</file>

<file path=ppt/slides/_rels/slide14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7.jpeg" />
</Relationships>

</file>

<file path=ppt/slides/_rels/slide14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8.jpeg" />
</Relationships>

</file>

<file path=ppt/slides/_rels/slide14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49.jpeg" />
</Relationships>

</file>

<file path=ppt/slides/_rels/slide1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.jpeg" />
</Relationships>

</file>

<file path=ppt/slides/_rels/slide15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0.jpeg" />
</Relationships>

</file>

<file path=ppt/slides/_rels/slide15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1.jpeg" />
</Relationships>

</file>

<file path=ppt/slides/_rels/slide15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2.jpeg" />
</Relationships>

</file>

<file path=ppt/slides/_rels/slide15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3.jpeg" />
</Relationships>

</file>

<file path=ppt/slides/_rels/slide15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4.jpeg" />
</Relationships>

</file>

<file path=ppt/slides/_rels/slide15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5.jpeg" />
</Relationships>

</file>

<file path=ppt/slides/_rels/slide15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6.jpeg" />
</Relationships>

</file>

<file path=ppt/slides/_rels/slide15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7.jpeg" />
</Relationships>

</file>

<file path=ppt/slides/_rels/slide15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8.jpeg" />
</Relationships>

</file>

<file path=ppt/slides/_rels/slide15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59.jpeg" />
</Relationships>

</file>

<file path=ppt/slides/_rels/slide1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.jpeg" />
</Relationships>

</file>

<file path=ppt/slides/_rels/slide16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0.jpeg" />
</Relationships>

</file>

<file path=ppt/slides/_rels/slide16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1.jpeg" />
</Relationships>

</file>

<file path=ppt/slides/_rels/slide16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2.jpeg" />
</Relationships>

</file>

<file path=ppt/slides/_rels/slide16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3.jpeg" />
</Relationships>

</file>

<file path=ppt/slides/_rels/slide16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4.jpeg" />
</Relationships>

</file>

<file path=ppt/slides/_rels/slide16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5.jpeg" />
</Relationships>

</file>

<file path=ppt/slides/_rels/slide16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6.jpeg" />
</Relationships>

</file>

<file path=ppt/slides/_rels/slide16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7.jpeg" />
</Relationships>

</file>

<file path=ppt/slides/_rels/slide16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8.jpeg" />
</Relationships>

</file>

<file path=ppt/slides/_rels/slide16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69.jpeg" />
</Relationships>

</file>

<file path=ppt/slides/_rels/slide1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.jpeg" />
</Relationships>

</file>

<file path=ppt/slides/_rels/slide17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0.jpeg" />
</Relationships>

</file>

<file path=ppt/slides/_rels/slide17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1.jpeg" />
</Relationships>

</file>

<file path=ppt/slides/_rels/slide17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2.jpeg" />
</Relationships>

</file>

<file path=ppt/slides/_rels/slide17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3.jpeg" />
</Relationships>

</file>

<file path=ppt/slides/_rels/slide17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4.jpeg" />
</Relationships>

</file>

<file path=ppt/slides/_rels/slide17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5.jpeg" />
</Relationships>

</file>

<file path=ppt/slides/_rels/slide17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6.jpeg" />
</Relationships>

</file>

<file path=ppt/slides/_rels/slide17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7.jpeg" />
</Relationships>

</file>

<file path=ppt/slides/_rels/slide17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8.jpeg" />
</Relationships>

</file>

<file path=ppt/slides/_rels/slide17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79.jpeg" />
</Relationships>

</file>

<file path=ppt/slides/_rels/slide1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.jpeg" />
</Relationships>

</file>

<file path=ppt/slides/_rels/slide18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0.jpeg" />
</Relationships>

</file>

<file path=ppt/slides/_rels/slide18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1.jpeg" />
</Relationships>

</file>

<file path=ppt/slides/_rels/slide18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2.jpeg" />
</Relationships>

</file>

<file path=ppt/slides/_rels/slide18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3.jpeg" />
</Relationships>

</file>

<file path=ppt/slides/_rels/slide18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4.jpeg" />
</Relationships>

</file>

<file path=ppt/slides/_rels/slide18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5.jpeg" />
</Relationships>

</file>

<file path=ppt/slides/_rels/slide18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6.jpeg" />
</Relationships>

</file>

<file path=ppt/slides/_rels/slide18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7.jpeg" />
</Relationships>

</file>

<file path=ppt/slides/_rels/slide18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8.jpeg" />
</Relationships>

</file>

<file path=ppt/slides/_rels/slide18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89.jpeg" />
</Relationships>

</file>

<file path=ppt/slides/_rels/slide1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9.jpeg" />
</Relationships>

</file>

<file path=ppt/slides/_rels/slide19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90.jpeg" />
</Relationships>

</file>

<file path=ppt/slides/_rels/slide19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191.jpeg" />
</Relationships>

</file>

<file path=ppt/slides/_rels/slide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.jpeg" />
</Relationships>

</file>

<file path=ppt/slides/_rels/slide2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0.jpeg" />
</Relationships>

</file>

<file path=ppt/slides/_rels/slide2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1.jpeg" />
</Relationships>

</file>

<file path=ppt/slides/_rels/slide2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2.jpeg" />
</Relationships>

</file>

<file path=ppt/slides/_rels/slide2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3.jpeg" />
</Relationships>

</file>

<file path=ppt/slides/_rels/slide2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4.jpeg" />
</Relationships>

</file>

<file path=ppt/slides/_rels/slide2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5.jpeg" />
</Relationships>

</file>

<file path=ppt/slides/_rels/slide2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6.jpeg" />
</Relationships>

</file>

<file path=ppt/slides/_rels/slide2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7.jpeg" />
</Relationships>

</file>

<file path=ppt/slides/_rels/slide2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8.jpeg" />
</Relationships>

</file>

<file path=ppt/slides/_rels/slide2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29.jpeg" />
</Relationships>

</file>

<file path=ppt/slides/_rels/slide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.jpeg" />
</Relationships>

</file>

<file path=ppt/slides/_rels/slide3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0.jpeg" />
</Relationships>

</file>

<file path=ppt/slides/_rels/slide3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1.jpeg" />
</Relationships>

</file>

<file path=ppt/slides/_rels/slide3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2.jpeg" />
</Relationships>

</file>

<file path=ppt/slides/_rels/slide3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3.jpeg" />
</Relationships>

</file>

<file path=ppt/slides/_rels/slide3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4.jpeg" />
</Relationships>

</file>

<file path=ppt/slides/_rels/slide3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5.jpeg" />
</Relationships>

</file>

<file path=ppt/slides/_rels/slide3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6.jpeg" />
</Relationships>

</file>

<file path=ppt/slides/_rels/slide3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7.jpeg" />
</Relationships>

</file>

<file path=ppt/slides/_rels/slide3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8.jpeg" />
</Relationships>

</file>

<file path=ppt/slides/_rels/slide3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39.jpeg" />
</Relationships>

</file>

<file path=ppt/slides/_rels/slide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.jpeg" />
</Relationships>

</file>

<file path=ppt/slides/_rels/slide4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0.jpeg" />
</Relationships>

</file>

<file path=ppt/slides/_rels/slide4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1.jpeg" />
</Relationships>

</file>

<file path=ppt/slides/_rels/slide4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2.jpeg" />
</Relationships>

</file>

<file path=ppt/slides/_rels/slide4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3.jpeg" />
</Relationships>

</file>

<file path=ppt/slides/_rels/slide4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4.jpeg" />
</Relationships>

</file>

<file path=ppt/slides/_rels/slide4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5.jpeg" />
</Relationships>

</file>

<file path=ppt/slides/_rels/slide4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6.jpeg" />
</Relationships>

</file>

<file path=ppt/slides/_rels/slide4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7.jpeg" />
</Relationships>

</file>

<file path=ppt/slides/_rels/slide4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8.jpeg" />
</Relationships>

</file>

<file path=ppt/slides/_rels/slide4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49.jpeg" />
</Relationships>

</file>

<file path=ppt/slides/_rels/slide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.jpeg" />
</Relationships>

</file>

<file path=ppt/slides/_rels/slide5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0.jpeg" />
</Relationships>

</file>

<file path=ppt/slides/_rels/slide5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1.jpeg" />
</Relationships>

</file>

<file path=ppt/slides/_rels/slide5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2.jpeg" />
</Relationships>

</file>

<file path=ppt/slides/_rels/slide5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3.jpeg" />
</Relationships>

</file>

<file path=ppt/slides/_rels/slide5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4.jpeg" />
</Relationships>

</file>

<file path=ppt/slides/_rels/slide5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5.jpeg" />
</Relationships>

</file>

<file path=ppt/slides/_rels/slide5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6.jpeg" />
</Relationships>

</file>

<file path=ppt/slides/_rels/slide5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7.jpeg" />
</Relationships>

</file>

<file path=ppt/slides/_rels/slide5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8.jpeg" />
</Relationships>

</file>

<file path=ppt/slides/_rels/slide5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59.jpeg" />
</Relationships>

</file>

<file path=ppt/slides/_rels/slide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.jpeg" />
</Relationships>

</file>

<file path=ppt/slides/_rels/slide6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0.jpeg" />
</Relationships>

</file>

<file path=ppt/slides/_rels/slide6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1.jpeg" />
</Relationships>

</file>

<file path=ppt/slides/_rels/slide6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2.jpeg" />
</Relationships>

</file>

<file path=ppt/slides/_rels/slide6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3.jpeg" />
</Relationships>

</file>

<file path=ppt/slides/_rels/slide6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4.jpeg" />
</Relationships>

</file>

<file path=ppt/slides/_rels/slide6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5.jpeg" />
</Relationships>

</file>

<file path=ppt/slides/_rels/slide6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6.jpeg" />
</Relationships>

</file>

<file path=ppt/slides/_rels/slide6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7.jpeg" />
</Relationships>

</file>

<file path=ppt/slides/_rels/slide6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8.jpeg" />
</Relationships>

</file>

<file path=ppt/slides/_rels/slide6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69.jpeg" />
</Relationships>

</file>

<file path=ppt/slides/_rels/slide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.jpeg" />
</Relationships>

</file>

<file path=ppt/slides/_rels/slide7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0.jpeg" />
</Relationships>

</file>

<file path=ppt/slides/_rels/slide7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1.jpeg" />
</Relationships>

</file>

<file path=ppt/slides/_rels/slide7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2.jpeg" />
</Relationships>

</file>

<file path=ppt/slides/_rels/slide7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3.jpeg" />
</Relationships>

</file>

<file path=ppt/slides/_rels/slide7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4.jpeg" />
</Relationships>

</file>

<file path=ppt/slides/_rels/slide7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5.jpeg" />
</Relationships>

</file>

<file path=ppt/slides/_rels/slide7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6.jpeg" />
</Relationships>

</file>

<file path=ppt/slides/_rels/slide7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7.jpeg" />
</Relationships>

</file>

<file path=ppt/slides/_rels/slide7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8.jpeg" />
</Relationships>

</file>

<file path=ppt/slides/_rels/slide7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79.jpeg" />
</Relationships>

</file>

<file path=ppt/slides/_rels/slide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.jpeg" />
</Relationships>

</file>

<file path=ppt/slides/_rels/slide8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0.jpeg" />
</Relationships>

</file>

<file path=ppt/slides/_rels/slide8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1.jpeg" />
</Relationships>

</file>

<file path=ppt/slides/_rels/slide8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2.jpeg" />
</Relationships>

</file>

<file path=ppt/slides/_rels/slide8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3.jpeg" />
</Relationships>

</file>

<file path=ppt/slides/_rels/slide8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4.jpeg" />
</Relationships>

</file>

<file path=ppt/slides/_rels/slide8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5.jpeg" />
</Relationships>

</file>

<file path=ppt/slides/_rels/slide8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6.jpeg" />
</Relationships>

</file>

<file path=ppt/slides/_rels/slide8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7.jpeg" />
</Relationships>

</file>

<file path=ppt/slides/_rels/slide8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8.jpeg" />
</Relationships>

</file>

<file path=ppt/slides/_rels/slide8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89.jpeg" />
</Relationships>

</file>

<file path=ppt/slides/_rels/slide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.jpeg" />
</Relationships>

</file>

<file path=ppt/slides/_rels/slide90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0.jpeg" />
</Relationships>

</file>

<file path=ppt/slides/_rels/slide91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1.jpeg" />
</Relationships>

</file>

<file path=ppt/slides/_rels/slide92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2.jpeg" />
</Relationships>

</file>

<file path=ppt/slides/_rels/slide93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3.jpeg" />
</Relationships>

</file>

<file path=ppt/slides/_rels/slide94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4.jpeg" />
</Relationships>

</file>

<file path=ppt/slides/_rels/slide95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5.jpeg" />
</Relationships>

</file>

<file path=ppt/slides/_rels/slide96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6.jpeg" />
</Relationships>

</file>

<file path=ppt/slides/_rels/slide97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7.jpeg" />
</Relationships>

</file>

<file path=ppt/slides/_rels/slide98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8.jpeg" />
</Relationships>

</file>

<file path=ppt/slides/_rels/slide99.xml.rels><?xml version="1.0" encoding="UTF-8" standalone="yes"?>
<Relationships xmlns="http://schemas.openxmlformats.org/package/2006/relationships">
 <Relationship Id="rId1" Type="http://schemas.openxmlformats.org/officeDocument/2006/relationships/slideLayout" Target="../slideLayouts/slideLayout7.xml" />
 <Relationship Id="rId2" Type="http://schemas.openxmlformats.org/officeDocument/2006/relationships/image" Target="../media/image99.jpeg" 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086100" y="1270000"/>
            <a:ext cx="60579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0" smtClean="0">
                <a:solidFill>
                  <a:srgbClr val="000000"/>
                </a:solidFill>
                <a:latin typeface="Arial Unicode MS"/>
                <a:cs typeface="Arial Unicode MS"/>
              </a:rPr>
              <a:t>讀書會帶領技巧</a:t>
            </a:r>
          </a:p>
          <a:p>
            <a:pPr>
              <a:lnSpc>
                <a:spcPts val="6900"/>
              </a:lnSpc>
            </a:pPr>
            <a:endParaRPr lang="en-CA" sz="6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56100" y="2184400"/>
            <a:ext cx="47879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000000"/>
                </a:solidFill>
                <a:latin typeface="Arial Unicode MS"/>
                <a:cs typeface="Arial Unicode MS"/>
              </a:rPr>
              <a:t>傾聽與對話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13200" y="3581400"/>
            <a:ext cx="51308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圖書館學科服務與推廣閱讀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分享研討會</a:t>
            </a:r>
          </a:p>
          <a:p>
            <a:pPr>
              <a:lnSpc>
                <a:spcPts val="40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13200" y="5156200"/>
            <a:ext cx="5130800" cy="660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25"/>
              </a:lnSpc>
            </a:pP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主講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：</a:t>
            </a:r>
            <a:r>
              <a:rPr lang="en-CA" sz="2656" spc="-10" smtClean="0">
                <a:solidFill>
                  <a:srgbClr val="000000"/>
                </a:solidFill>
                <a:latin typeface="Arial"/>
                <a:cs typeface="Arial"/>
              </a:rPr>
              <a:t>       </a:t>
            </a:r>
            <a:r>
              <a:rPr lang="en-CA" sz="332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黃莉莉</a:t>
            </a:r>
          </a:p>
          <a:p>
            <a:pPr>
              <a:lnSpc>
                <a:spcPts val="4025"/>
              </a:lnSpc>
            </a:pPr>
            <a:endParaRPr lang="en-CA" sz="2959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13200" y="5740400"/>
            <a:ext cx="5130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洪建全基金會素直友會種籽講師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帶領人的提問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06500" y="2006600"/>
            <a:ext cx="7937500" cy="1409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CA" sz="2131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 運用</a:t>
            </a:r>
            <a:r>
              <a:rPr lang="en-CA" sz="4183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四層次提問法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設計問題</a:t>
            </a:r>
            <a:r>
              <a:rPr lang="en-CA" sz="2850" spc="-10" smtClean="0">
                <a:solidFill>
                  <a:srgbClr val="000000"/>
                </a:solidFill>
                <a:latin typeface="MingLiU"/>
                <a:cs typeface="MingLiU"/>
              </a:rPr>
              <a:t>，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引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發思考與回應</a:t>
            </a:r>
          </a:p>
          <a:p>
            <a:pPr>
              <a:lnSpc>
                <a:spcPts val="45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06500" y="3378200"/>
            <a:ext cx="7937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10"/>
              </a:lnSpc>
            </a:pPr>
            <a:r>
              <a:rPr lang="en-CA" sz="2394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 盡量用</a:t>
            </a:r>
            <a:r>
              <a:rPr lang="en-CA" sz="4183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開放式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問題</a:t>
            </a:r>
          </a:p>
          <a:p>
            <a:pPr>
              <a:lnSpc>
                <a:spcPts val="4310"/>
              </a:lnSpc>
            </a:pPr>
            <a:endParaRPr lang="en-CA" sz="3733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6500" y="4064000"/>
            <a:ext cx="7937500" cy="2273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450"/>
              </a:lnSpc>
            </a:pPr>
            <a:r>
              <a:rPr lang="en-CA" sz="252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 由淺入深</a:t>
            </a:r>
            <a:r>
              <a:rPr lang="en-CA" sz="3000" smtClean="0">
                <a:solidFill>
                  <a:srgbClr val="000000"/>
                </a:solidFill>
                <a:latin typeface="Arial Unicode MS"/>
                <a:cs typeface="Arial Unicode MS"/>
              </a:rPr>
              <a:t>、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由外而內、慢慢</a:t>
            </a:r>
            <a:r>
              <a:rPr lang="en-CA" sz="4404" smtClean="0">
                <a:solidFill>
                  <a:srgbClr val="FF0000"/>
                </a:solidFill>
                <a:latin typeface="Arial Unicode MS"/>
                <a:cs typeface="Arial Unicode MS"/>
              </a:rPr>
              <a:t>聚焦</a:t>
            </a:r>
            <a:br>
              <a:rPr lang="en-CA" sz="3733" smtClean="0">
                <a:solidFill>
                  <a:srgbClr val="000000"/>
                </a:solidFill>
                <a:latin typeface="Times New Roman"/>
              </a:rPr>
            </a:br>
            <a:r>
              <a:rPr lang="en-CA" sz="2394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419" spc="-1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4183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相信團體</a:t>
            </a:r>
            <a:r>
              <a:rPr lang="en-CA" sz="3419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相信人具有的直覺、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直觀、抽象、轉化的能力</a:t>
            </a:r>
          </a:p>
          <a:p>
            <a:pPr>
              <a:lnSpc>
                <a:spcPts val="545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572000" y="317500"/>
            <a:ext cx="4572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800000"/>
                </a:solidFill>
                <a:latin typeface="Arial Unicode MS"/>
                <a:cs typeface="Arial Unicode MS"/>
              </a:rPr>
              <a:t>緣</a:t>
            </a:r>
            <a:r>
              <a:rPr lang="en-CA" sz="4406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CA" sz="4406" smtClean="0">
                <a:solidFill>
                  <a:srgbClr val="800000"/>
                </a:solidFill>
                <a:latin typeface="Arial Unicode MS"/>
                <a:cs typeface="Arial Unicode MS"/>
              </a:rPr>
              <a:t>起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54100" y="2082800"/>
            <a:ext cx="8089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</a:t>
            </a:r>
            <a:r>
              <a:rPr lang="en-CA" sz="2656" spc="-10" smtClean="0">
                <a:solidFill>
                  <a:srgbClr val="C0504D"/>
                </a:solidFill>
                <a:latin typeface="Arial"/>
                <a:cs typeface="Arial"/>
              </a:rPr>
              <a:t> 88</a:t>
            </a: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學年上學期構思</a:t>
            </a:r>
            <a:r>
              <a:rPr lang="en-CA" sz="2656" spc="-10" smtClean="0">
                <a:solidFill>
                  <a:srgbClr val="C0504D"/>
                </a:solidFill>
                <a:latin typeface="Arial"/>
                <a:cs typeface="Arial"/>
              </a:rPr>
              <a:t>；</a:t>
            </a: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下學期開始執行。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54100" y="2514600"/>
            <a:ext cx="8089900" cy="283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75"/>
              </a:lnSpc>
              <a:tabLst>
                <a:tab pos="444500" algn="l"/>
                <a:tab pos="444500" algn="l"/>
              </a:tabLst>
            </a:pPr>
            <a:r>
              <a:rPr lang="en-CA" sz="265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 當時本校邁入第</a:t>
            </a:r>
            <a:r>
              <a:rPr lang="en-CA" sz="2658" spc="-10" smtClean="0">
                <a:solidFill>
                  <a:srgbClr val="C0504D"/>
                </a:solidFill>
                <a:latin typeface="Arial"/>
                <a:cs typeface="Arial"/>
              </a:rPr>
              <a:t>ϳ</a:t>
            </a:r>
            <a:r>
              <a:rPr lang="en-CA" sz="265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年</a:t>
            </a:r>
            <a:r>
              <a:rPr lang="en-CA" sz="2658" spc="-10" smtClean="0">
                <a:solidFill>
                  <a:srgbClr val="C0504D"/>
                </a:solidFill>
                <a:latin typeface="Arial"/>
                <a:cs typeface="Arial"/>
              </a:rPr>
              <a:t>，</a:t>
            </a:r>
            <a:r>
              <a:rPr lang="en-CA" sz="265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及圖書館࡛築落成啟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C0504D"/>
                </a:solidFill>
                <a:latin typeface="Arial"/>
                <a:cs typeface="Arial"/>
              </a:rPr>
              <a:t>	ң，</a:t>
            </a: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提供基本功能的階段性任務已完成。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色。ِ 圖書館積極</a:t>
            </a:r>
            <a:r>
              <a:rPr lang="en-CA" sz="2656" spc="-10" smtClean="0">
                <a:solidFill>
                  <a:srgbClr val="C0504D"/>
                </a:solidFill>
                <a:latin typeface="Arial"/>
                <a:cs typeface="Arial"/>
              </a:rPr>
              <a:t>扮</a:t>
            </a: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演輔է</a:t>
            </a:r>
            <a:r>
              <a:rPr lang="en-CA" sz="2656" spc="-10" smtClean="0">
                <a:solidFill>
                  <a:srgbClr val="C0504D"/>
                </a:solidFill>
                <a:latin typeface="Arial"/>
                <a:cs typeface="Arial"/>
              </a:rPr>
              <a:t>學</a:t>
            </a: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習的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 教৲們的個別專長</a:t>
            </a:r>
            <a:r>
              <a:rPr lang="en-CA" sz="2656" spc="-10" smtClean="0">
                <a:solidFill>
                  <a:srgbClr val="C0504D"/>
                </a:solidFill>
                <a:latin typeface="Arial"/>
                <a:cs typeface="Arial"/>
              </a:rPr>
              <a:t>，</a:t>
            </a: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可提供全校৲生豐富的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	學習資源。</a:t>
            </a:r>
          </a:p>
          <a:p>
            <a:pPr>
              <a:lnSpc>
                <a:spcPts val="4375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965700" y="6388100"/>
            <a:ext cx="41783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4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25500" y="977900"/>
            <a:ext cx="83185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2" smtClean="0">
                <a:solidFill>
                  <a:srgbClr val="000000"/>
                </a:solidFill>
                <a:latin typeface="Arial Unicode MS"/>
                <a:cs typeface="Arial Unicode MS"/>
              </a:rPr>
              <a:t>學科指導教授服務櫃台</a:t>
            </a:r>
          </a:p>
          <a:p>
            <a:pPr>
              <a:lnSpc>
                <a:spcPts val="6900"/>
              </a:lnSpc>
            </a:pPr>
            <a:endParaRPr lang="en-CA" sz="60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87400" y="1968500"/>
            <a:ext cx="8356600" cy="698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210"/>
              </a:lnSpc>
            </a:pPr>
            <a:r>
              <a:rPr lang="en-CA" sz="5402" smtClean="0">
                <a:solidFill>
                  <a:srgbClr val="000000"/>
                </a:solidFill>
                <a:latin typeface="Arial Unicode MS"/>
                <a:cs typeface="Arial Unicode MS"/>
              </a:rPr>
              <a:t>學科指導教授服務時間表</a:t>
            </a:r>
          </a:p>
          <a:p>
            <a:pPr>
              <a:lnSpc>
                <a:spcPts val="6210"/>
              </a:lnSpc>
            </a:pPr>
            <a:endParaRPr lang="en-CA" sz="54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965700" y="6388100"/>
            <a:ext cx="41783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6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54400" y="228600"/>
            <a:ext cx="56896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0" smtClean="0">
                <a:solidFill>
                  <a:srgbClr val="800000"/>
                </a:solidFill>
                <a:latin typeface="Arial Unicode MS"/>
                <a:cs typeface="Arial Unicode MS"/>
              </a:rPr>
              <a:t>服務方式</a:t>
            </a:r>
          </a:p>
          <a:p>
            <a:pPr>
              <a:lnSpc>
                <a:spcPts val="6900"/>
              </a:lnSpc>
            </a:pPr>
            <a:endParaRPr lang="en-CA" sz="6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06500" y="2120900"/>
            <a:ext cx="7937500" cy="622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10"/>
              </a:lnSpc>
            </a:pPr>
            <a:r>
              <a:rPr lang="en-CA" sz="322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 每學期初公開招募志᜺參與之老</a:t>
            </a:r>
          </a:p>
          <a:p>
            <a:pPr>
              <a:lnSpc>
                <a:spcPts val="3910"/>
              </a:lnSpc>
            </a:pPr>
            <a:endParaRPr lang="en-CA" sz="33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39900" y="2794000"/>
            <a:ext cx="7404100" cy="622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10"/>
              </a:lnSpc>
            </a:pPr>
            <a:r>
              <a:rPr lang="en-CA" sz="3226" smtClean="0">
                <a:solidFill>
                  <a:srgbClr val="C0504D"/>
                </a:solidFill>
                <a:latin typeface="Arial Unicode MS"/>
                <a:cs typeface="Arial Unicode MS"/>
              </a:rPr>
              <a:t>৲。</a:t>
            </a:r>
          </a:p>
          <a:p>
            <a:pPr>
              <a:lnSpc>
                <a:spcPts val="3910"/>
              </a:lnSpc>
            </a:pPr>
            <a:endParaRPr lang="en-CA" sz="33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6500" y="3467100"/>
            <a:ext cx="7937500" cy="622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10"/>
              </a:lnSpc>
            </a:pPr>
            <a:r>
              <a:rPr lang="en-CA" sz="3228" smtClean="0">
                <a:solidFill>
                  <a:srgbClr val="C0504D"/>
                </a:solidFill>
                <a:latin typeface="Arial Unicode MS"/>
                <a:cs typeface="Arial Unicode MS"/>
              </a:rPr>
              <a:t> 服務時間</a:t>
            </a:r>
            <a:r>
              <a:rPr lang="en-CA" sz="3228" smtClean="0">
                <a:solidFill>
                  <a:srgbClr val="C0504D"/>
                </a:solidFill>
                <a:latin typeface="Arial"/>
                <a:cs typeface="Arial"/>
              </a:rPr>
              <a:t>Ȉ</a:t>
            </a:r>
            <a:r>
              <a:rPr lang="en-CA" sz="3228" smtClean="0">
                <a:solidFill>
                  <a:srgbClr val="C0504D"/>
                </a:solidFill>
                <a:latin typeface="Arial Unicode MS"/>
                <a:cs typeface="Arial Unicode MS"/>
              </a:rPr>
              <a:t>每週一小時。</a:t>
            </a:r>
          </a:p>
          <a:p>
            <a:pPr>
              <a:lnSpc>
                <a:spcPts val="3910"/>
              </a:lnSpc>
            </a:pPr>
            <a:endParaRPr lang="en-CA" sz="339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06500" y="4000500"/>
            <a:ext cx="7937500" cy="143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300"/>
              </a:lnSpc>
              <a:tabLst>
                <a:tab pos="533400" algn="l"/>
              </a:tabLst>
            </a:pPr>
            <a:r>
              <a:rPr lang="en-CA" sz="3226" smtClean="0">
                <a:solidFill>
                  <a:srgbClr val="C0504D"/>
                </a:solidFill>
                <a:latin typeface="Arial Unicode MS"/>
                <a:cs typeface="Arial Unicode MS"/>
              </a:rPr>
              <a:t> 服務地點</a:t>
            </a:r>
            <a:r>
              <a:rPr lang="en-CA" sz="3226" smtClean="0">
                <a:solidFill>
                  <a:srgbClr val="C0504D"/>
                </a:solidFill>
                <a:latin typeface="Arial"/>
                <a:cs typeface="Arial"/>
              </a:rPr>
              <a:t>Ȉ</a:t>
            </a:r>
            <a:r>
              <a:rPr lang="en-CA" sz="3226" smtClean="0">
                <a:solidFill>
                  <a:srgbClr val="C0504D"/>
                </a:solidFill>
                <a:latin typeface="Arial Unicode MS"/>
                <a:cs typeface="Arial Unicode MS"/>
              </a:rPr>
              <a:t>圖書館學科指導教授</a:t>
            </a:r>
            <a:br>
              <a:rPr lang="en-CA" sz="3398" smtClean="0">
                <a:solidFill>
                  <a:srgbClr val="000000"/>
                </a:solidFill>
                <a:latin typeface="Times New Roman"/>
              </a:rPr>
            </a:br>
            <a:r>
              <a:rPr lang="en-CA" sz="322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	服務台。</a:t>
            </a:r>
          </a:p>
          <a:p>
            <a:pPr>
              <a:lnSpc>
                <a:spcPts val="5300"/>
              </a:lnSpc>
            </a:pPr>
            <a:endParaRPr lang="en-CA" sz="3398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65700" y="6388100"/>
            <a:ext cx="41783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7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79800" y="342900"/>
            <a:ext cx="56642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2" smtClean="0">
                <a:solidFill>
                  <a:srgbClr val="800000"/>
                </a:solidFill>
                <a:latin typeface="Arial Unicode MS"/>
                <a:cs typeface="Arial Unicode MS"/>
              </a:rPr>
              <a:t>服務內容</a:t>
            </a:r>
          </a:p>
          <a:p>
            <a:pPr>
              <a:lnSpc>
                <a:spcPts val="6900"/>
              </a:lnSpc>
            </a:pPr>
            <a:endParaRPr lang="en-CA" sz="60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2300" y="1981200"/>
            <a:ext cx="20828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228" spc="-20" smtClean="0">
                <a:solidFill>
                  <a:srgbClr val="C0504D"/>
                </a:solidFill>
                <a:latin typeface="Arial Unicode MS"/>
                <a:cs typeface="Arial Unicode MS"/>
              </a:rPr>
              <a:t>學業諮詢</a:t>
            </a:r>
          </a:p>
          <a:p>
            <a:pPr>
              <a:lnSpc>
                <a:spcPts val="3910"/>
              </a:lnSpc>
            </a:pPr>
            <a:endParaRPr lang="en-CA" sz="33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2300" y="2654300"/>
            <a:ext cx="20828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226" spc="-20" smtClean="0">
                <a:solidFill>
                  <a:srgbClr val="C0504D"/>
                </a:solidFill>
                <a:latin typeface="Arial Unicode MS"/>
                <a:cs typeface="Arial Unicode MS"/>
              </a:rPr>
              <a:t>學習指導</a:t>
            </a:r>
          </a:p>
          <a:p>
            <a:pPr>
              <a:lnSpc>
                <a:spcPts val="3910"/>
              </a:lnSpc>
            </a:pPr>
            <a:endParaRPr lang="en-CA" sz="33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30500" y="2082800"/>
            <a:ext cx="62992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之專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業諮詢等ق--課இ</a:t>
            </a: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之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外的</a:t>
            </a: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延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伸學習，及跨</a:t>
            </a:r>
          </a:p>
          <a:p>
            <a:pPr>
              <a:lnSpc>
                <a:spcPts val="2530"/>
              </a:lnSpc>
            </a:pPr>
            <a:endParaRPr lang="en-CA" sz="21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30500" y="2743200"/>
            <a:ext cx="62992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--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指導學生學習的要領</a:t>
            </a: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，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讓學生的學習可事半功倍</a:t>
            </a:r>
          </a:p>
          <a:p>
            <a:pPr>
              <a:lnSpc>
                <a:spcPts val="2530"/>
              </a:lnSpc>
            </a:pPr>
            <a:endParaRPr lang="en-CA" sz="21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81400" y="3327400"/>
            <a:ext cx="5448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--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由教৲群中有教授「生涯規劃」課程之教</a:t>
            </a:r>
          </a:p>
          <a:p>
            <a:pPr>
              <a:lnSpc>
                <a:spcPts val="2530"/>
              </a:lnSpc>
            </a:pPr>
            <a:endParaRPr lang="en-CA" sz="21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22300" y="3454400"/>
            <a:ext cx="31115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322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生涯規劃諮詢</a:t>
            </a:r>
          </a:p>
          <a:p>
            <a:pPr>
              <a:lnSpc>
                <a:spcPts val="2720"/>
              </a:lnSpc>
            </a:pPr>
            <a:endParaRPr lang="en-CA" sz="3398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48100" y="3708400"/>
            <a:ext cx="51816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৲提供諮詢</a:t>
            </a:r>
          </a:p>
          <a:p>
            <a:pPr>
              <a:lnSpc>
                <a:spcPts val="1760"/>
              </a:lnSpc>
            </a:pPr>
            <a:endParaRPr lang="en-CA" sz="2195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22300" y="4000500"/>
            <a:ext cx="20701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226" spc="-20" smtClean="0">
                <a:solidFill>
                  <a:srgbClr val="C0504D"/>
                </a:solidFill>
                <a:latin typeface="Arial Unicode MS"/>
                <a:cs typeface="Arial Unicode MS"/>
              </a:rPr>
              <a:t>就業諮詢</a:t>
            </a:r>
          </a:p>
          <a:p>
            <a:pPr>
              <a:lnSpc>
                <a:spcPts val="3910"/>
              </a:lnSpc>
            </a:pPr>
            <a:endParaRPr lang="en-CA" sz="3395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2300" y="4673600"/>
            <a:ext cx="20701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226" spc="-20" smtClean="0">
                <a:solidFill>
                  <a:srgbClr val="C0504D"/>
                </a:solidFill>
                <a:latin typeface="Arial Unicode MS"/>
                <a:cs typeface="Arial Unicode MS"/>
              </a:rPr>
              <a:t>升學諮詢</a:t>
            </a:r>
          </a:p>
          <a:p>
            <a:pPr>
              <a:lnSpc>
                <a:spcPts val="3910"/>
              </a:lnSpc>
            </a:pPr>
            <a:endParaRPr lang="en-CA" sz="3395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717800" y="4089400"/>
            <a:ext cx="63119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--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由具業界實務經驗的教৲提供諮詢</a:t>
            </a:r>
          </a:p>
          <a:p>
            <a:pPr>
              <a:lnSpc>
                <a:spcPts val="2530"/>
              </a:lnSpc>
            </a:pPr>
            <a:endParaRPr lang="en-CA" sz="2195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30500" y="4660900"/>
            <a:ext cx="6299200" cy="889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  <a:tabLst>
                <a:tab pos="266700" algn="l"/>
              </a:tabLst>
            </a:pP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--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國內外研究所升學諮詢</a:t>
            </a:r>
            <a:r>
              <a:rPr lang="en-CA" sz="2195" smtClean="0">
                <a:solidFill>
                  <a:srgbClr val="6C6C6C"/>
                </a:solidFill>
                <a:latin typeface="Arial"/>
                <a:cs typeface="Arial"/>
              </a:rPr>
              <a:t>，</a:t>
            </a: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皆由具實戰經驗的老৲</a:t>
            </a:r>
            <a:br>
              <a:rPr lang="en-CA" sz="2195" smtClean="0">
                <a:solidFill>
                  <a:srgbClr val="000000"/>
                </a:solidFill>
                <a:latin typeface="Times New Roman"/>
              </a:rPr>
            </a:br>
            <a:r>
              <a:rPr lang="en-CA" sz="2195" smtClean="0">
                <a:solidFill>
                  <a:srgbClr val="6C6C6C"/>
                </a:solidFill>
                <a:latin typeface="Arial Unicode MS"/>
                <a:cs typeface="Arial Unicode MS"/>
              </a:rPr>
              <a:t>	們提供經驗分享</a:t>
            </a:r>
          </a:p>
          <a:p>
            <a:pPr>
              <a:lnSpc>
                <a:spcPts val="3430"/>
              </a:lnSpc>
            </a:pPr>
            <a:endParaRPr lang="en-CA" sz="2195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74900" y="5676900"/>
            <a:ext cx="6769100" cy="622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10"/>
              </a:lnSpc>
            </a:pPr>
            <a:r>
              <a:rPr lang="en-CA" sz="3395" smtClean="0">
                <a:solidFill>
                  <a:srgbClr val="000000"/>
                </a:solidFill>
                <a:latin typeface="Arial Unicode MS"/>
                <a:cs typeface="Arial Unicode MS"/>
              </a:rPr>
              <a:t>延伸項目</a:t>
            </a:r>
            <a:r>
              <a:rPr lang="en-CA" sz="3395" smtClean="0">
                <a:solidFill>
                  <a:srgbClr val="000000"/>
                </a:solidFill>
                <a:latin typeface="Arial"/>
                <a:cs typeface="Arial"/>
              </a:rPr>
              <a:t>Ȉ</a:t>
            </a:r>
            <a:r>
              <a:rPr lang="en-CA" sz="3395" smtClean="0">
                <a:solidFill>
                  <a:srgbClr val="0000FF"/>
                </a:solidFill>
                <a:latin typeface="Arial Unicode MS"/>
                <a:cs typeface="Arial Unicode MS"/>
              </a:rPr>
              <a:t>教৲多元服務</a:t>
            </a:r>
          </a:p>
          <a:p>
            <a:pPr>
              <a:lnSpc>
                <a:spcPts val="3910"/>
              </a:lnSpc>
            </a:pPr>
            <a:endParaRPr lang="en-CA" sz="3395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65700" y="6388100"/>
            <a:ext cx="41783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8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97200" y="444500"/>
            <a:ext cx="6146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8" spc="-10" smtClean="0">
                <a:solidFill>
                  <a:srgbClr val="993300"/>
                </a:solidFill>
                <a:latin typeface="Arial Unicode MS"/>
                <a:cs typeface="Arial Unicode MS"/>
              </a:rPr>
              <a:t>ጤ上瀏覽教師班表及簡介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39800" y="4864100"/>
            <a:ext cx="82042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2" smtClean="0">
                <a:solidFill>
                  <a:srgbClr val="993300"/>
                </a:solidFill>
                <a:latin typeface="Arial Unicode MS"/>
                <a:cs typeface="Arial Unicode MS"/>
              </a:rPr>
              <a:t>教৲班ߓ</a:t>
            </a:r>
            <a:r>
              <a:rPr lang="en-CA" sz="6002" smtClean="0">
                <a:solidFill>
                  <a:srgbClr val="993300"/>
                </a:solidFill>
                <a:latin typeface="Arial"/>
                <a:cs typeface="Arial"/>
              </a:rPr>
              <a:t> </a:t>
            </a:r>
            <a:r>
              <a:rPr lang="en-CA" sz="6000" smtClean="0">
                <a:solidFill>
                  <a:srgbClr val="993300"/>
                </a:solidFill>
                <a:latin typeface="Arial"/>
                <a:cs typeface="Arial"/>
              </a:rPr>
              <a:t>   </a:t>
            </a:r>
            <a:r>
              <a:rPr lang="en-CA" sz="6000" smtClean="0">
                <a:solidFill>
                  <a:srgbClr val="993300"/>
                </a:solidFill>
                <a:latin typeface="Arial Unicode MS"/>
                <a:cs typeface="Arial Unicode MS"/>
              </a:rPr>
              <a:t>教৲簡介</a:t>
            </a:r>
          </a:p>
          <a:p>
            <a:pPr>
              <a:lnSpc>
                <a:spcPts val="6900"/>
              </a:lnSpc>
            </a:pPr>
            <a:endParaRPr lang="en-CA" sz="6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65700" y="6388100"/>
            <a:ext cx="41783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9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79800" y="342900"/>
            <a:ext cx="56642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5582" spc="-20" smtClean="0">
                <a:solidFill>
                  <a:srgbClr val="993300"/>
                </a:solidFill>
                <a:latin typeface="Arial Unicode MS"/>
                <a:cs typeface="Arial Unicode MS"/>
              </a:rPr>
              <a:t>ጤ上預約</a:t>
            </a:r>
          </a:p>
          <a:p>
            <a:pPr>
              <a:lnSpc>
                <a:spcPts val="6900"/>
              </a:lnSpc>
            </a:pPr>
            <a:endParaRPr lang="en-CA" sz="60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543300" y="203200"/>
            <a:ext cx="56007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2" smtClean="0">
                <a:solidFill>
                  <a:srgbClr val="800000"/>
                </a:solidFill>
                <a:latin typeface="Arial Unicode MS"/>
                <a:cs typeface="Arial Unicode MS"/>
              </a:rPr>
              <a:t>行政措施</a:t>
            </a:r>
          </a:p>
          <a:p>
            <a:pPr>
              <a:lnSpc>
                <a:spcPts val="6900"/>
              </a:lnSpc>
            </a:pPr>
            <a:endParaRPr lang="en-CA" sz="60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70000" y="2235200"/>
            <a:ext cx="7874000" cy="622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95"/>
              </a:lnSpc>
            </a:pPr>
            <a:r>
              <a:rPr lang="en-CA" sz="3135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禮遇</a:t>
            </a:r>
            <a:r>
              <a:rPr lang="en-CA" sz="3135" spc="-10" smtClean="0">
                <a:solidFill>
                  <a:srgbClr val="BB3E00"/>
                </a:solidFill>
                <a:latin typeface="Arial"/>
                <a:cs typeface="Arial"/>
              </a:rPr>
              <a:t>--</a:t>
            </a:r>
            <a:r>
              <a:rPr lang="en-CA" sz="3135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提高借閱冊數及期限。</a:t>
            </a:r>
          </a:p>
          <a:p>
            <a:pPr>
              <a:lnSpc>
                <a:spcPts val="3795"/>
              </a:lnSpc>
            </a:pPr>
            <a:endParaRPr lang="en-CA" sz="33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70000" y="2984500"/>
            <a:ext cx="7874000" cy="622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95"/>
              </a:lnSpc>
            </a:pPr>
            <a:r>
              <a:rPr lang="en-CA" sz="3137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環境</a:t>
            </a:r>
            <a:r>
              <a:rPr lang="en-CA" sz="3137" spc="-10" smtClean="0">
                <a:solidFill>
                  <a:srgbClr val="BB3E00"/>
                </a:solidFill>
                <a:latin typeface="Arial"/>
                <a:cs typeface="Arial"/>
              </a:rPr>
              <a:t>--</a:t>
            </a:r>
            <a:r>
              <a:rPr lang="en-CA" sz="3137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獨立但開放的服務空間。</a:t>
            </a:r>
          </a:p>
          <a:p>
            <a:pPr>
              <a:lnSpc>
                <a:spcPts val="3795"/>
              </a:lnSpc>
            </a:pPr>
            <a:endParaRPr lang="en-CA" sz="33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70000" y="3517900"/>
            <a:ext cx="7874000" cy="153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900"/>
              </a:lnSpc>
            </a:pPr>
            <a:r>
              <a:rPr lang="en-CA" sz="3135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--</a:t>
            </a:r>
            <a:r>
              <a:rPr lang="en-CA" sz="3135" spc="-10" smtClean="0">
                <a:solidFill>
                  <a:srgbClr val="BB3E00"/>
                </a:solidFill>
                <a:latin typeface="Arial"/>
                <a:cs typeface="Arial"/>
              </a:rPr>
              <a:t>出席簽</a:t>
            </a:r>
            <a:r>
              <a:rPr lang="en-CA" sz="3135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到簽退及記錄諮詢΢次。</a:t>
            </a:r>
            <a:r>
              <a:rPr lang="en-CA" sz="3135" spc="-10" smtClean="0">
                <a:solidFill>
                  <a:srgbClr val="BB3E00"/>
                </a:solidFill>
                <a:latin typeface="Arial"/>
                <a:cs typeface="Arial"/>
              </a:rPr>
              <a:t>ؒ</a:t>
            </a:r>
            <a:r>
              <a:rPr lang="en-CA" sz="3135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要</a:t>
            </a:r>
            <a:br>
              <a:rPr lang="en-CA" sz="3302" smtClean="0">
                <a:solidFill>
                  <a:srgbClr val="000000"/>
                </a:solidFill>
                <a:latin typeface="Times New Roman"/>
              </a:rPr>
            </a:br>
            <a:r>
              <a:rPr lang="en-CA" sz="3137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回饋</a:t>
            </a:r>
            <a:r>
              <a:rPr lang="en-CA" sz="3137" spc="-10" smtClean="0">
                <a:solidFill>
                  <a:srgbClr val="BB3E00"/>
                </a:solidFill>
                <a:latin typeface="Arial"/>
                <a:cs typeface="Arial"/>
              </a:rPr>
              <a:t>--</a:t>
            </a:r>
            <a:r>
              <a:rPr lang="en-CA" sz="3137" spc="-10" smtClean="0">
                <a:solidFill>
                  <a:srgbClr val="BB3E00"/>
                </a:solidFill>
                <a:latin typeface="Arial Unicode MS"/>
                <a:cs typeface="Arial Unicode MS"/>
              </a:rPr>
              <a:t>學期結束ਰ發服務證明。</a:t>
            </a:r>
          </a:p>
          <a:p>
            <a:pPr>
              <a:lnSpc>
                <a:spcPts val="5900"/>
              </a:lnSpc>
            </a:pPr>
            <a:endParaRPr lang="en-CA" sz="3302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11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362200" y="508000"/>
            <a:ext cx="6781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186" spc="-10" smtClean="0">
                <a:solidFill>
                  <a:srgbClr val="993300"/>
                </a:solidFill>
                <a:latin typeface="Arial Unicode MS"/>
                <a:cs typeface="Arial Unicode MS"/>
              </a:rPr>
              <a:t>延伸項目</a:t>
            </a:r>
            <a:r>
              <a:rPr lang="en-CA" sz="4186" spc="-10" smtClean="0">
                <a:solidFill>
                  <a:srgbClr val="993300"/>
                </a:solidFill>
                <a:latin typeface="Arial"/>
                <a:cs typeface="Arial"/>
              </a:rPr>
              <a:t>：</a:t>
            </a:r>
            <a:r>
              <a:rPr lang="en-CA" sz="4186" spc="-10" smtClean="0">
                <a:solidFill>
                  <a:srgbClr val="993300"/>
                </a:solidFill>
                <a:latin typeface="Arial Unicode MS"/>
                <a:cs typeface="Arial Unicode MS"/>
              </a:rPr>
              <a:t>教師多元服務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90600" y="1689100"/>
            <a:ext cx="815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BB3E00"/>
                </a:solidFill>
                <a:latin typeface="Arial Unicode MS"/>
                <a:cs typeface="Arial Unicode MS"/>
              </a:rPr>
              <a:t>善</a:t>
            </a:r>
            <a:r>
              <a:rPr lang="en-CA" sz="3206" smtClean="0">
                <a:solidFill>
                  <a:srgbClr val="BB3E00"/>
                </a:solidFill>
                <a:latin typeface="Arial"/>
                <a:cs typeface="Arial"/>
              </a:rPr>
              <a:t>ң</a:t>
            </a:r>
            <a:r>
              <a:rPr lang="en-CA" sz="3206" smtClean="0">
                <a:solidFill>
                  <a:srgbClr val="BB3E00"/>
                </a:solidFill>
                <a:latin typeface="Arial Unicode MS"/>
                <a:cs typeface="Arial Unicode MS"/>
              </a:rPr>
              <a:t>教৲資源</a:t>
            </a:r>
            <a:r>
              <a:rPr lang="en-CA" sz="3206" smtClean="0">
                <a:solidFill>
                  <a:srgbClr val="BB3E00"/>
                </a:solidFill>
                <a:latin typeface="Arial"/>
                <a:cs typeface="Arial"/>
              </a:rPr>
              <a:t>，</a:t>
            </a:r>
            <a:r>
              <a:rPr lang="en-CA" sz="3206" smtClean="0">
                <a:solidFill>
                  <a:srgbClr val="BB3E00"/>
                </a:solidFill>
                <a:latin typeface="Arial Unicode MS"/>
                <a:cs typeface="Arial Unicode MS"/>
              </a:rPr>
              <a:t>邀請教৲參與圖書館服務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38300" y="2857500"/>
            <a:ext cx="3149600" cy="1028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600"/>
              </a:lnSpc>
            </a:pPr>
            <a:r>
              <a:rPr lang="en-CA" sz="4895" smtClean="0">
                <a:solidFill>
                  <a:srgbClr val="FFFFFF"/>
                </a:solidFill>
                <a:latin typeface="Arial Unicode MS"/>
                <a:cs typeface="Arial Unicode MS"/>
              </a:rPr>
              <a:t>進行中</a:t>
            </a:r>
          </a:p>
          <a:p>
            <a:pPr>
              <a:lnSpc>
                <a:spcPts val="5635"/>
              </a:lnSpc>
            </a:pPr>
            <a:endParaRPr lang="en-CA" sz="48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5200" y="3987800"/>
            <a:ext cx="382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0000FF"/>
                </a:solidFill>
                <a:latin typeface="Arial"/>
                <a:cs typeface="Arial"/>
              </a:rPr>
              <a:t>•</a:t>
            </a:r>
            <a:r>
              <a:rPr lang="en-CA" sz="2400" smtClean="0">
                <a:solidFill>
                  <a:srgbClr val="0000FF"/>
                </a:solidFill>
                <a:latin typeface="Arial Unicode MS"/>
                <a:cs typeface="Arial Unicode MS"/>
              </a:rPr>
              <a:t>推廣電子資源館藏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5200" y="4406900"/>
            <a:ext cx="382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2" smtClean="0">
                <a:solidFill>
                  <a:srgbClr val="0000FF"/>
                </a:solidFill>
                <a:latin typeface="Arial"/>
                <a:cs typeface="Arial"/>
              </a:rPr>
              <a:t>•</a:t>
            </a:r>
            <a:r>
              <a:rPr lang="en-CA" sz="2402" smtClean="0">
                <a:solidFill>
                  <a:srgbClr val="0000FF"/>
                </a:solidFill>
                <a:latin typeface="Arial Unicode MS"/>
                <a:cs typeface="Arial Unicode MS"/>
              </a:rPr>
              <a:t>外籍生口語ྜྷ通練習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65200" y="4826000"/>
            <a:ext cx="382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0000FF"/>
                </a:solidFill>
                <a:latin typeface="Arial"/>
                <a:cs typeface="Arial"/>
              </a:rPr>
              <a:t>•</a:t>
            </a:r>
            <a:r>
              <a:rPr lang="en-CA" sz="2400" smtClean="0">
                <a:solidFill>
                  <a:srgbClr val="0000FF"/>
                </a:solidFill>
                <a:latin typeface="Arial Unicode MS"/>
                <a:cs typeface="Arial Unicode MS"/>
              </a:rPr>
              <a:t>波錠影展座談分享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88000" y="2882900"/>
            <a:ext cx="3441700" cy="1028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600"/>
              </a:lnSpc>
            </a:pPr>
            <a:r>
              <a:rPr lang="en-CA" sz="4895" smtClean="0">
                <a:solidFill>
                  <a:srgbClr val="FFFFFF"/>
                </a:solidFill>
                <a:latin typeface="Arial Unicode MS"/>
                <a:cs typeface="Arial Unicode MS"/>
              </a:rPr>
              <a:t>努力中</a:t>
            </a:r>
          </a:p>
          <a:p>
            <a:pPr>
              <a:lnSpc>
                <a:spcPts val="5635"/>
              </a:lnSpc>
            </a:pPr>
            <a:endParaRPr lang="en-CA" sz="489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14900" y="4038600"/>
            <a:ext cx="4114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C00000"/>
                </a:solidFill>
                <a:latin typeface="Arial"/>
                <a:cs typeface="Arial"/>
              </a:rPr>
              <a:t>•</a:t>
            </a:r>
            <a:r>
              <a:rPr lang="en-CA" sz="2400" smtClean="0">
                <a:solidFill>
                  <a:srgbClr val="C00000"/>
                </a:solidFill>
                <a:latin typeface="Arial Unicode MS"/>
                <a:cs typeface="Arial Unicode MS"/>
              </a:rPr>
              <a:t> 撰ቹ電子報主題報導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914900" y="4457700"/>
            <a:ext cx="4114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C00000"/>
                </a:solidFill>
                <a:latin typeface="Arial"/>
                <a:cs typeface="Arial"/>
              </a:rPr>
              <a:t>•</a:t>
            </a:r>
            <a:r>
              <a:rPr lang="en-CA" sz="2400" smtClean="0">
                <a:solidFill>
                  <a:srgbClr val="C00000"/>
                </a:solidFill>
                <a:latin typeface="Arial Unicode MS"/>
                <a:cs typeface="Arial Unicode MS"/>
              </a:rPr>
              <a:t> 撰ቹ書評推薦館藏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914900" y="4864100"/>
            <a:ext cx="4114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2" smtClean="0">
                <a:solidFill>
                  <a:srgbClr val="C00000"/>
                </a:solidFill>
                <a:latin typeface="Arial"/>
                <a:cs typeface="Arial"/>
              </a:rPr>
              <a:t>•</a:t>
            </a:r>
            <a:r>
              <a:rPr lang="en-CA" sz="2402" smtClean="0">
                <a:solidFill>
                  <a:srgbClr val="C00000"/>
                </a:solidFill>
                <a:latin typeface="Arial Unicode MS"/>
                <a:cs typeface="Arial Unicode MS"/>
              </a:rPr>
              <a:t> 與圖書館合作主題書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283200" y="5219700"/>
            <a:ext cx="37465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C00000"/>
                </a:solidFill>
                <a:latin typeface="Arial Unicode MS"/>
                <a:cs typeface="Arial Unicode MS"/>
              </a:rPr>
              <a:t>展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89500" y="6388100"/>
            <a:ext cx="41402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12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帶領人的傾聽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955800"/>
            <a:ext cx="7531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600" smtClean="0">
                <a:solidFill>
                  <a:srgbClr val="205868"/>
                </a:solidFill>
                <a:latin typeface="Arial Unicode MS"/>
                <a:cs typeface="Arial Unicode MS"/>
              </a:rPr>
              <a:t>〈一〉</a:t>
            </a:r>
            <a:r>
              <a:rPr lang="en-CA" sz="3600" smtClean="0">
                <a:solidFill>
                  <a:srgbClr val="205868"/>
                </a:solidFill>
                <a:latin typeface="Times New Roman"/>
                <a:cs typeface="Times New Roman"/>
              </a:rPr>
              <a:t>    </a:t>
            </a:r>
            <a:r>
              <a:rPr lang="en-CA" sz="3995" smtClean="0">
                <a:solidFill>
                  <a:srgbClr val="205868"/>
                </a:solidFill>
                <a:latin typeface="Arial Unicode MS"/>
                <a:cs typeface="Arial Unicode MS"/>
              </a:rPr>
              <a:t>聽的層次</a:t>
            </a:r>
          </a:p>
          <a:p>
            <a:pPr>
              <a:lnSpc>
                <a:spcPts val="4600"/>
              </a:lnSpc>
            </a:pPr>
            <a:endParaRPr lang="en-CA" sz="3743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92500" y="2667000"/>
            <a:ext cx="5651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348" spc="-10" smtClean="0">
                <a:solidFill>
                  <a:srgbClr val="205868"/>
                </a:solidFill>
                <a:latin typeface="Times New Roman"/>
                <a:cs typeface="Times New Roman"/>
              </a:rPr>
              <a:t>‧</a:t>
            </a:r>
            <a:r>
              <a:rPr lang="en-CA" sz="3348" spc="-10" smtClean="0">
                <a:solidFill>
                  <a:srgbClr val="205868"/>
                </a:solidFill>
                <a:latin typeface="Arial Unicode MS"/>
                <a:cs typeface="Arial Unicode MS"/>
              </a:rPr>
              <a:t>完全漠視的聽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41700" y="3327400"/>
            <a:ext cx="57023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348" spc="-10" smtClean="0">
                <a:solidFill>
                  <a:srgbClr val="205868"/>
                </a:solidFill>
                <a:latin typeface="Times New Roman"/>
                <a:cs typeface="Times New Roman"/>
              </a:rPr>
              <a:t>‧</a:t>
            </a:r>
            <a:r>
              <a:rPr lang="en-CA" sz="3348" spc="-10" smtClean="0">
                <a:solidFill>
                  <a:srgbClr val="205868"/>
                </a:solidFill>
                <a:latin typeface="Arial Unicode MS"/>
                <a:cs typeface="Arial Unicode MS"/>
              </a:rPr>
              <a:t>假裝在聽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41700" y="3987800"/>
            <a:ext cx="57023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348" spc="-10" smtClean="0">
                <a:solidFill>
                  <a:srgbClr val="205868"/>
                </a:solidFill>
                <a:latin typeface="Times New Roman"/>
                <a:cs typeface="Times New Roman"/>
              </a:rPr>
              <a:t>‧</a:t>
            </a:r>
            <a:r>
              <a:rPr lang="en-CA" sz="3348" spc="-10" smtClean="0">
                <a:solidFill>
                  <a:srgbClr val="205868"/>
                </a:solidFill>
                <a:latin typeface="Arial Unicode MS"/>
                <a:cs typeface="Arial Unicode MS"/>
              </a:rPr>
              <a:t>選擇性的聽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41700" y="4648200"/>
            <a:ext cx="57023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348" spc="-10" smtClean="0">
                <a:solidFill>
                  <a:srgbClr val="205868"/>
                </a:solidFill>
                <a:latin typeface="Times New Roman"/>
                <a:cs typeface="Times New Roman"/>
              </a:rPr>
              <a:t>‧</a:t>
            </a:r>
            <a:r>
              <a:rPr lang="en-CA" sz="3348" spc="-10" smtClean="0">
                <a:solidFill>
                  <a:srgbClr val="205868"/>
                </a:solidFill>
                <a:latin typeface="Arial Unicode MS"/>
                <a:cs typeface="Arial Unicode MS"/>
              </a:rPr>
              <a:t>積極同理心的聽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517900" y="381000"/>
            <a:ext cx="56261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5702" spc="-10" smtClean="0">
                <a:solidFill>
                  <a:srgbClr val="800000"/>
                </a:solidFill>
                <a:latin typeface="Arial Unicode MS"/>
                <a:cs typeface="Arial Unicode MS"/>
              </a:rPr>
              <a:t>ጤ上調查問卷</a:t>
            </a:r>
          </a:p>
          <a:p>
            <a:pPr>
              <a:lnSpc>
                <a:spcPts val="6900"/>
              </a:lnSpc>
            </a:pPr>
            <a:endParaRPr lang="en-CA" sz="60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55900" y="381000"/>
            <a:ext cx="63881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2" smtClean="0">
                <a:solidFill>
                  <a:srgbClr val="800000"/>
                </a:solidFill>
                <a:latin typeface="Arial Unicode MS"/>
                <a:cs typeface="Arial Unicode MS"/>
              </a:rPr>
              <a:t>波錠影展座談分享</a:t>
            </a:r>
          </a:p>
          <a:p>
            <a:pPr>
              <a:lnSpc>
                <a:spcPts val="6900"/>
              </a:lnSpc>
            </a:pPr>
            <a:endParaRPr lang="en-CA" sz="60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8200" y="5029200"/>
            <a:ext cx="3225800" cy="35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79" smtClean="0">
                <a:solidFill>
                  <a:srgbClr val="C00000"/>
                </a:solidFill>
                <a:latin typeface="Arial Unicode MS"/>
                <a:cs typeface="Arial Unicode MS"/>
              </a:rPr>
              <a:t>楊維</a:t>
            </a:r>
            <a:r>
              <a:rPr lang="en-CA" sz="2279" smtClean="0">
                <a:solidFill>
                  <a:srgbClr val="C00000"/>
                </a:solidFill>
                <a:latin typeface="Arial"/>
                <a:cs typeface="Arial"/>
              </a:rPr>
              <a:t>如</a:t>
            </a:r>
            <a:r>
              <a:rPr lang="en-CA" sz="2279" smtClean="0">
                <a:solidFill>
                  <a:srgbClr val="C00000"/>
                </a:solidFill>
                <a:latin typeface="Arial Unicode MS"/>
                <a:cs typeface="Arial Unicode MS"/>
              </a:rPr>
              <a:t>老৲分享ق會計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5092700" y="5029200"/>
            <a:ext cx="3225800" cy="35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79" smtClean="0">
                <a:solidFill>
                  <a:srgbClr val="C00000"/>
                </a:solidFill>
                <a:latin typeface="Arial Unicode MS"/>
                <a:cs typeface="Arial Unicode MS"/>
              </a:rPr>
              <a:t>錢偉</a:t>
            </a:r>
            <a:r>
              <a:rPr lang="en-CA" sz="2279" smtClean="0">
                <a:solidFill>
                  <a:srgbClr val="C00000"/>
                </a:solidFill>
                <a:latin typeface="Arial"/>
                <a:cs typeface="Arial"/>
              </a:rPr>
              <a:t>鈞</a:t>
            </a:r>
            <a:r>
              <a:rPr lang="en-CA" sz="2279" smtClean="0">
                <a:solidFill>
                  <a:srgbClr val="C00000"/>
                </a:solidFill>
                <a:latin typeface="Arial Unicode MS"/>
                <a:cs typeface="Arial Unicode MS"/>
              </a:rPr>
              <a:t>老৲分享ق應化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1600200" y="5397500"/>
            <a:ext cx="2362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《真愛挑日子》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5854700" y="5397500"/>
            <a:ext cx="2057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《逆光飛๣》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14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21000" y="266700"/>
            <a:ext cx="6223000" cy="698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210"/>
              </a:lnSpc>
            </a:pPr>
            <a:r>
              <a:rPr lang="en-CA" sz="5400" smtClean="0">
                <a:solidFill>
                  <a:srgbClr val="800000"/>
                </a:solidFill>
                <a:latin typeface="Arial Unicode MS"/>
                <a:cs typeface="Arial Unicode MS"/>
              </a:rPr>
              <a:t>善用教師資源</a:t>
            </a:r>
          </a:p>
          <a:p>
            <a:pPr>
              <a:lnSpc>
                <a:spcPts val="6210"/>
              </a:lnSpc>
            </a:pPr>
            <a:endParaRPr lang="en-CA" sz="5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2600" y="1981200"/>
            <a:ext cx="86614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419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針對特定事項</a:t>
            </a:r>
            <a:r>
              <a:rPr lang="en-CA" sz="3419" spc="-10" smtClean="0">
                <a:solidFill>
                  <a:srgbClr val="C0504D"/>
                </a:solidFill>
                <a:latin typeface="Arial"/>
                <a:cs typeface="Arial"/>
              </a:rPr>
              <a:t>，</a:t>
            </a:r>
            <a:r>
              <a:rPr lang="en-CA" sz="3419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請教৲提供࡛議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39800" y="2552700"/>
            <a:ext cx="82042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</a:t>
            </a:r>
            <a:r>
              <a:rPr lang="en-CA" sz="2282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新購</a:t>
            </a:r>
            <a:r>
              <a:rPr lang="en-CA" sz="2282" smtClean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擬停購電子資源之適</a:t>
            </a:r>
            <a:r>
              <a:rPr lang="en-CA" sz="2282" smtClean="0">
                <a:solidFill>
                  <a:srgbClr val="C00000"/>
                </a:solidFill>
                <a:latin typeface="Arial"/>
                <a:cs typeface="Arial"/>
              </a:rPr>
              <a:t>ң</a:t>
            </a: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性評估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C00000"/>
                </a:solidFill>
                <a:latin typeface="Arial Unicode MS"/>
                <a:cs typeface="Arial Unicode MS"/>
              </a:rPr>
              <a:t></a:t>
            </a:r>
            <a:r>
              <a:rPr lang="en-CA" sz="2279" spc="-1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CA" sz="2279" spc="-10" smtClean="0">
                <a:solidFill>
                  <a:srgbClr val="C00000"/>
                </a:solidFill>
                <a:latin typeface="Arial Unicode MS"/>
                <a:cs typeface="Arial Unicode MS"/>
              </a:rPr>
              <a:t>期刊淘汰原則</a:t>
            </a:r>
          </a:p>
          <a:p>
            <a:pPr>
              <a:lnSpc>
                <a:spcPts val="38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39800" y="3606800"/>
            <a:ext cx="8204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79" smtClean="0">
                <a:solidFill>
                  <a:srgbClr val="C00000"/>
                </a:solidFill>
                <a:latin typeface="Arial Unicode MS"/>
                <a:cs typeface="Arial Unicode MS"/>
              </a:rPr>
              <a:t></a:t>
            </a:r>
            <a:r>
              <a:rPr lang="en-CA" sz="2279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CA" sz="2279" smtClean="0">
                <a:solidFill>
                  <a:srgbClr val="C00000"/>
                </a:solidFill>
                <a:latin typeface="Arial Unicode MS"/>
                <a:cs typeface="Arial Unicode MS"/>
              </a:rPr>
              <a:t>法律諮詢</a:t>
            </a:r>
            <a:r>
              <a:rPr lang="en-CA" sz="2279" smtClean="0">
                <a:solidFill>
                  <a:srgbClr val="C00000"/>
                </a:solidFill>
                <a:latin typeface="Arial"/>
                <a:cs typeface="Arial"/>
              </a:rPr>
              <a:t>Ȉ</a:t>
            </a:r>
            <a:r>
              <a:rPr lang="en-CA" sz="2279" smtClean="0">
                <a:solidFill>
                  <a:srgbClr val="C00000"/>
                </a:solidFill>
                <a:latin typeface="Arial Unicode MS"/>
                <a:cs typeface="Arial Unicode MS"/>
              </a:rPr>
              <a:t>圖書館內相關法規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2600" y="3848100"/>
            <a:ext cx="8661400" cy="1270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457200">
              <a:lnSpc>
                <a:spcPts val="5100"/>
              </a:lnSpc>
            </a:pP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</a:t>
            </a:r>
            <a:r>
              <a:rPr lang="en-CA" sz="2282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活動評審</a:t>
            </a:r>
            <a:r>
              <a:rPr lang="en-CA" sz="2282" smtClean="0">
                <a:solidFill>
                  <a:srgbClr val="C00000"/>
                </a:solidFill>
                <a:latin typeface="Arial"/>
                <a:cs typeface="Arial"/>
              </a:rPr>
              <a:t>Ȉ</a:t>
            </a:r>
            <a:r>
              <a:rPr lang="en-CA" sz="2282" smtClean="0">
                <a:solidFill>
                  <a:srgbClr val="C00000"/>
                </a:solidFill>
                <a:latin typeface="Arial Unicode MS"/>
                <a:cs typeface="Arial Unicode MS"/>
              </a:rPr>
              <a:t>書籤設計、傘架設計</a:t>
            </a:r>
            <a:r>
              <a:rPr lang="en-CA" sz="2282" smtClean="0">
                <a:solidFill>
                  <a:srgbClr val="C00000"/>
                </a:solidFill>
                <a:latin typeface="Arial"/>
                <a:cs typeface="Arial"/>
              </a:rPr>
              <a:t>…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600" smtClean="0">
                <a:solidFill>
                  <a:srgbClr val="C0504D"/>
                </a:solidFill>
                <a:latin typeface="Arial"/>
                <a:cs typeface="Arial"/>
              </a:rPr>
              <a:t>他</a:t>
            </a:r>
            <a:r>
              <a:rPr lang="en-CA" sz="3600" smtClean="0">
                <a:solidFill>
                  <a:srgbClr val="C0504D"/>
                </a:solidFill>
                <a:latin typeface="Arial Unicode MS"/>
                <a:cs typeface="Arial Unicode MS"/>
              </a:rPr>
              <a:t>任何需要教৲意見時ڐ</a:t>
            </a:r>
          </a:p>
          <a:p>
            <a:pPr>
              <a:lnSpc>
                <a:spcPts val="51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15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14600" y="317500"/>
            <a:ext cx="6629400" cy="1028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690"/>
              </a:lnSpc>
            </a:pPr>
            <a:r>
              <a:rPr lang="en-CA" sz="5400" smtClean="0">
                <a:solidFill>
                  <a:srgbClr val="800000"/>
                </a:solidFill>
                <a:latin typeface="Arial Unicode MS"/>
                <a:cs typeface="Arial Unicode MS"/>
              </a:rPr>
              <a:t>服務統計</a:t>
            </a:r>
            <a:r>
              <a:rPr lang="en-CA" sz="5400" smtClean="0">
                <a:solidFill>
                  <a:srgbClr val="800000"/>
                </a:solidFill>
                <a:latin typeface="Arial"/>
                <a:cs typeface="Arial"/>
              </a:rPr>
              <a:t>- </a:t>
            </a:r>
            <a:r>
              <a:rPr lang="en-CA" sz="4404" smtClean="0">
                <a:solidFill>
                  <a:srgbClr val="006FC0"/>
                </a:solidFill>
                <a:latin typeface="Arial Unicode MS"/>
                <a:cs typeface="Arial Unicode MS"/>
              </a:rPr>
              <a:t>參與教師數</a:t>
            </a:r>
          </a:p>
          <a:p>
            <a:pPr>
              <a:lnSpc>
                <a:spcPts val="5690"/>
              </a:lnSpc>
            </a:pPr>
            <a:endParaRPr lang="en-CA" sz="4947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89300" y="2057400"/>
            <a:ext cx="5854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10" b="1" smtClean="0">
                <a:solidFill>
                  <a:srgbClr val="000000"/>
                </a:solidFill>
                <a:latin typeface="Arial Bold"/>
                <a:cs typeface="Arial Bold"/>
              </a:rPr>
              <a:t>88-103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學年參與教師人數統計圖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95400" y="2336800"/>
            <a:ext cx="78486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6" smtClean="0">
                <a:solidFill>
                  <a:srgbClr val="000000"/>
                </a:solidFill>
                <a:latin typeface="Calibri"/>
                <a:cs typeface="Calibri"/>
              </a:rPr>
              <a:t>270</a:t>
            </a:r>
          </a:p>
          <a:p>
            <a:pPr>
              <a:lnSpc>
                <a:spcPts val="1610"/>
              </a:lnSpc>
            </a:pPr>
            <a:endParaRPr lang="en-CA" sz="1406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95400" y="26670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240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5400" y="29972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210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5400" y="33274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180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5400" y="36576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150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95400" y="39878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120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84300" y="4318000"/>
            <a:ext cx="215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90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90600" y="4533900"/>
            <a:ext cx="609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386" spc="-30" smtClean="0">
                <a:solidFill>
                  <a:srgbClr val="000000"/>
                </a:solidFill>
                <a:latin typeface="Arial"/>
                <a:cs typeface="Arial"/>
              </a:rPr>
              <a:t>΢</a:t>
            </a:r>
          </a:p>
          <a:p>
            <a:pPr>
              <a:lnSpc>
                <a:spcPts val="161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84300" y="4711700"/>
            <a:ext cx="215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60</a:t>
            </a:r>
          </a:p>
          <a:p>
            <a:pPr>
              <a:lnSpc>
                <a:spcPts val="112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0600" y="4826000"/>
            <a:ext cx="609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數</a:t>
            </a:r>
          </a:p>
          <a:p>
            <a:pPr>
              <a:lnSpc>
                <a:spcPts val="144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84300" y="5016500"/>
            <a:ext cx="215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30</a:t>
            </a:r>
          </a:p>
          <a:p>
            <a:pPr>
              <a:lnSpc>
                <a:spcPts val="126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73200" y="5321300"/>
            <a:ext cx="1270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89100" y="5041900"/>
            <a:ext cx="2540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638300" y="55499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88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63800" y="4483100"/>
            <a:ext cx="2921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57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57400" y="4813300"/>
            <a:ext cx="698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27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057400" y="5549900"/>
            <a:ext cx="698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  <a:tabLst>
                <a:tab pos="406400" algn="l"/>
              </a:tabLst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89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90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870200" y="44450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61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2870200" y="55499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91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89300" y="4495800"/>
            <a:ext cx="14859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  <a:tabLst>
                <a:tab pos="406400" algn="l"/>
                <a:tab pos="812800" algn="l"/>
                <a:tab pos="1219200" algn="l"/>
              </a:tabLst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56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54</a:t>
            </a:r>
            <a:r>
              <a:rPr lang="en-CA" sz="1406" smtClean="0">
                <a:solidFill>
                  <a:srgbClr val="000000"/>
                </a:solidFill>
                <a:latin typeface="Calibri"/>
                <a:cs typeface="Calibri"/>
              </a:rPr>
              <a:t>	55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54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289300" y="5549900"/>
            <a:ext cx="1485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  <a:tabLst>
                <a:tab pos="406400" algn="l"/>
                <a:tab pos="812800" algn="l"/>
                <a:tab pos="1219200" algn="l"/>
              </a:tabLst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92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93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94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95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515100" y="2552700"/>
            <a:ext cx="304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232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108700" y="3314700"/>
            <a:ext cx="711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163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702300" y="4013200"/>
            <a:ext cx="11176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100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5334000" y="4394200"/>
            <a:ext cx="1485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65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927600" y="4597400"/>
            <a:ext cx="18923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51</a:t>
            </a:r>
          </a:p>
          <a:p>
            <a:pPr>
              <a:lnSpc>
                <a:spcPts val="1215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927600" y="5549900"/>
            <a:ext cx="18923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  <a:tabLst>
                <a:tab pos="406400" algn="l"/>
                <a:tab pos="812800" algn="l"/>
                <a:tab pos="1219200" algn="l"/>
                <a:tab pos="1587500" algn="l"/>
              </a:tabLst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96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97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98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99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100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889500" y="6388100"/>
            <a:ext cx="19304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16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934200" y="2603500"/>
            <a:ext cx="2095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227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7340600" y="3378200"/>
            <a:ext cx="1689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  <a:tabLst>
                <a:tab pos="406400" algn="l"/>
              </a:tabLst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157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152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934200" y="5549900"/>
            <a:ext cx="2095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  <a:tabLst>
                <a:tab pos="406400" algn="l"/>
                <a:tab pos="812800" algn="l"/>
              </a:tabLst>
            </a:pP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101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102</a:t>
            </a:r>
            <a:r>
              <a:rPr lang="en-CA" sz="1403" smtClean="0">
                <a:solidFill>
                  <a:srgbClr val="000000"/>
                </a:solidFill>
                <a:latin typeface="Calibri"/>
                <a:cs typeface="Calibri"/>
              </a:rPr>
              <a:t>	103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289800" y="5867400"/>
            <a:ext cx="17399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學年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71700" y="342900"/>
            <a:ext cx="6972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800000"/>
                </a:solidFill>
                <a:latin typeface="Arial Unicode MS"/>
                <a:cs typeface="Arial Unicode MS"/>
              </a:rPr>
              <a:t>服務統計</a:t>
            </a:r>
            <a:r>
              <a:rPr lang="en-CA" sz="4404" smtClean="0">
                <a:solidFill>
                  <a:srgbClr val="800000"/>
                </a:solidFill>
                <a:latin typeface="Arial"/>
                <a:cs typeface="Arial"/>
              </a:rPr>
              <a:t>—</a:t>
            </a:r>
            <a:r>
              <a:rPr lang="en-CA" sz="4404" smtClean="0">
                <a:solidFill>
                  <a:srgbClr val="800000"/>
                </a:solidFill>
                <a:latin typeface="Arial Unicode MS"/>
                <a:cs typeface="Arial Unicode MS"/>
              </a:rPr>
              <a:t>諮詢問題類型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17800" y="1930400"/>
            <a:ext cx="6426200" cy="39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lang="en-CA" sz="2198" smtClean="0">
                <a:solidFill>
                  <a:srgbClr val="000000"/>
                </a:solidFill>
                <a:latin typeface="Arial"/>
                <a:cs typeface="Arial"/>
              </a:rPr>
              <a:t>102</a:t>
            </a:r>
            <a:r>
              <a:rPr lang="en-CA" sz="2198" smtClean="0">
                <a:solidFill>
                  <a:srgbClr val="000000"/>
                </a:solidFill>
                <a:latin typeface="Arial Unicode MS"/>
                <a:cs typeface="Arial Unicode MS"/>
              </a:rPr>
              <a:t>學年度諮詢問題類型別統計</a:t>
            </a:r>
          </a:p>
          <a:p>
            <a:pPr>
              <a:lnSpc>
                <a:spcPts val="2530"/>
              </a:lnSpc>
            </a:pPr>
            <a:endParaRPr lang="en-CA" sz="21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95400" y="2641600"/>
            <a:ext cx="11684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Arial Unicode MS"/>
                <a:cs typeface="Arial Unicode MS"/>
              </a:rPr>
              <a:t>生涯規劃諮詢</a:t>
            </a: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11300" y="2946400"/>
            <a:ext cx="9525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48, (5%)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78100" y="2501900"/>
            <a:ext cx="64516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Arial Unicode MS"/>
                <a:cs typeface="Arial Unicode MS"/>
              </a:rPr>
              <a:t>升學諮詢</a:t>
            </a: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, 14,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08300" y="2806700"/>
            <a:ext cx="61214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(1%)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40300" y="4025900"/>
            <a:ext cx="40894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Arial Unicode MS"/>
                <a:cs typeface="Arial Unicode MS"/>
              </a:rPr>
              <a:t>學業諮詢</a:t>
            </a: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, 871,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9200" y="4229100"/>
            <a:ext cx="39497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403" smtClean="0">
                <a:solidFill>
                  <a:srgbClr val="000000"/>
                </a:solidFill>
                <a:latin typeface="Arial Unicode MS"/>
                <a:cs typeface="Arial Unicode MS"/>
              </a:rPr>
              <a:t>就業諮詢</a:t>
            </a: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, 9, (1%)</a:t>
            </a:r>
          </a:p>
          <a:p>
            <a:pPr>
              <a:lnSpc>
                <a:spcPts val="150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95400" y="4711700"/>
            <a:ext cx="38735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330200" algn="l"/>
              </a:tabLst>
            </a:pPr>
            <a:r>
              <a:rPr lang="en-CA" sz="1403" smtClean="0">
                <a:solidFill>
                  <a:srgbClr val="000000"/>
                </a:solidFill>
                <a:latin typeface="Arial Unicode MS"/>
                <a:cs typeface="Arial Unicode MS"/>
              </a:rPr>
              <a:t>學習指導</a:t>
            </a: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, 142,</a:t>
            </a:r>
            <a:br>
              <a:rPr lang="en-CA" sz="1403" smtClean="0">
                <a:solidFill>
                  <a:srgbClr val="000000"/>
                </a:solidFill>
                <a:latin typeface="Times New Roman"/>
              </a:rPr>
            </a:b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	(13%)</a:t>
            </a:r>
          </a:p>
          <a:p>
            <a:pPr>
              <a:lnSpc>
                <a:spcPts val="242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70500" y="4330700"/>
            <a:ext cx="3771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000000"/>
                </a:solidFill>
                <a:latin typeface="Arial"/>
                <a:cs typeface="Arial"/>
              </a:rPr>
              <a:t>(80%)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00300" y="5918200"/>
            <a:ext cx="67437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598" smtClean="0">
                <a:solidFill>
                  <a:srgbClr val="0000FF"/>
                </a:solidFill>
                <a:latin typeface="Arial Unicode MS"/>
                <a:cs typeface="Arial Unicode MS"/>
              </a:rPr>
              <a:t>註</a:t>
            </a:r>
            <a:r>
              <a:rPr lang="en-CA" sz="1608" b="1" smtClean="0">
                <a:solidFill>
                  <a:srgbClr val="0000FF"/>
                </a:solidFill>
                <a:latin typeface="Arial Bold"/>
                <a:cs typeface="Arial Bold"/>
              </a:rPr>
              <a:t>：100~102</a:t>
            </a:r>
            <a:r>
              <a:rPr lang="en-CA" sz="1598" smtClean="0">
                <a:solidFill>
                  <a:srgbClr val="0000FF"/>
                </a:solidFill>
                <a:latin typeface="Arial Unicode MS"/>
                <a:cs typeface="Arial Unicode MS"/>
              </a:rPr>
              <a:t>學年度諮詢人數皆超過</a:t>
            </a:r>
            <a:r>
              <a:rPr lang="en-CA" sz="1608" b="1" smtClean="0">
                <a:solidFill>
                  <a:srgbClr val="0000FF"/>
                </a:solidFill>
                <a:latin typeface="Arial Bold"/>
                <a:cs typeface="Arial Bold"/>
              </a:rPr>
              <a:t>1000</a:t>
            </a:r>
            <a:r>
              <a:rPr lang="en-CA" sz="1598" smtClean="0">
                <a:solidFill>
                  <a:srgbClr val="0000FF"/>
                </a:solidFill>
                <a:latin typeface="Arial Unicode MS"/>
                <a:cs typeface="Arial Unicode MS"/>
              </a:rPr>
              <a:t>人以上</a:t>
            </a:r>
          </a:p>
          <a:p>
            <a:pPr>
              <a:lnSpc>
                <a:spcPts val="1840"/>
              </a:lnSpc>
            </a:pPr>
            <a:endParaRPr lang="en-CA" sz="1598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17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18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045200" y="2743200"/>
            <a:ext cx="3098800" cy="1689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152400">
              <a:lnSpc>
                <a:spcPts val="5700"/>
              </a:lnSpc>
            </a:pPr>
            <a:r>
              <a:rPr lang="en-CA" sz="4559" spc="-10" smtClean="0">
                <a:solidFill>
                  <a:srgbClr val="000000"/>
                </a:solidFill>
                <a:latin typeface="Arial"/>
                <a:cs typeface="Arial"/>
              </a:rPr>
              <a:t>102</a:t>
            </a:r>
            <a:r>
              <a:rPr lang="en-CA" sz="455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學年</a:t>
            </a:r>
            <a:br>
              <a:rPr lang="en-CA" sz="4802" smtClean="0">
                <a:solidFill>
                  <a:srgbClr val="000000"/>
                </a:solidFill>
                <a:latin typeface="Times New Roman"/>
              </a:rPr>
            </a:br>
            <a:r>
              <a:rPr lang="en-CA" sz="456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迎新活動</a:t>
            </a:r>
          </a:p>
          <a:p>
            <a:pPr>
              <a:lnSpc>
                <a:spcPts val="5700"/>
              </a:lnSpc>
            </a:pPr>
            <a:endParaRPr lang="en-CA" sz="48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337300" y="4406900"/>
            <a:ext cx="2806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CC0000"/>
                </a:solidFill>
                <a:latin typeface="Arial"/>
                <a:cs typeface="Arial"/>
              </a:rPr>
              <a:t>(102</a:t>
            </a:r>
            <a:r>
              <a:rPr lang="en-CA" sz="1800" smtClean="0">
                <a:solidFill>
                  <a:srgbClr val="CC0000"/>
                </a:solidFill>
                <a:latin typeface="Arial Unicode MS"/>
                <a:cs typeface="Arial Unicode MS"/>
              </a:rPr>
              <a:t>年</a:t>
            </a:r>
            <a:r>
              <a:rPr lang="en-CA" sz="1800" smtClean="0">
                <a:solidFill>
                  <a:srgbClr val="CC0000"/>
                </a:solidFill>
                <a:latin typeface="Arial"/>
                <a:cs typeface="Arial"/>
              </a:rPr>
              <a:t>9-10</a:t>
            </a:r>
            <a:r>
              <a:rPr lang="en-CA" sz="1800" smtClean="0">
                <a:solidFill>
                  <a:srgbClr val="CC0000"/>
                </a:solidFill>
                <a:latin typeface="Arial Unicode MS"/>
                <a:cs typeface="Arial Unicode MS"/>
              </a:rPr>
              <a:t>月份活動</a:t>
            </a:r>
            <a:r>
              <a:rPr lang="en-CA" sz="1800" smtClean="0">
                <a:solidFill>
                  <a:srgbClr val="CC0000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19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2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39800" y="1612900"/>
            <a:ext cx="8204200" cy="1028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9200"/>
              </a:lnSpc>
            </a:pPr>
            <a:r>
              <a:rPr lang="en-CA" sz="8006" smtClean="0">
                <a:solidFill>
                  <a:srgbClr val="000000"/>
                </a:solidFill>
                <a:latin typeface="Arial Unicode MS"/>
                <a:cs typeface="Arial Unicode MS"/>
              </a:rPr>
              <a:t>得獎老৲與學生</a:t>
            </a:r>
          </a:p>
          <a:p>
            <a:pPr>
              <a:lnSpc>
                <a:spcPts val="9200"/>
              </a:lnSpc>
            </a:pPr>
            <a:endParaRPr lang="en-CA" sz="80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21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59100" y="228600"/>
            <a:ext cx="61849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0" smtClean="0">
                <a:solidFill>
                  <a:srgbClr val="800000"/>
                </a:solidFill>
                <a:latin typeface="Arial Unicode MS"/>
                <a:cs typeface="Arial Unicode MS"/>
              </a:rPr>
              <a:t>服務案例分享</a:t>
            </a:r>
          </a:p>
          <a:p>
            <a:pPr>
              <a:lnSpc>
                <a:spcPts val="6900"/>
              </a:lnSpc>
            </a:pPr>
            <a:endParaRPr lang="en-CA" sz="6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54200" y="1739900"/>
            <a:ext cx="7289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C0504D"/>
                </a:solidFill>
                <a:latin typeface="Arial Unicode MS"/>
                <a:cs typeface="Arial Unicode MS"/>
              </a:rPr>
              <a:t>預期之外的收獲</a:t>
            </a:r>
            <a:r>
              <a:rPr lang="en-CA" sz="3206" smtClean="0">
                <a:solidFill>
                  <a:srgbClr val="C0504D"/>
                </a:solidFill>
                <a:latin typeface="Arial"/>
                <a:cs typeface="Arial"/>
              </a:rPr>
              <a:t>…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54200" y="2400300"/>
            <a:ext cx="7289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65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</a:t>
            </a:r>
            <a:r>
              <a:rPr lang="en-CA" sz="2658" spc="-10" smtClean="0">
                <a:solidFill>
                  <a:srgbClr val="C0504D"/>
                </a:solidFill>
                <a:latin typeface="Arial"/>
                <a:cs typeface="Arial"/>
              </a:rPr>
              <a:t>ґ</a:t>
            </a:r>
            <a:r>
              <a:rPr lang="en-CA" sz="265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來學生</a:t>
            </a:r>
            <a:r>
              <a:rPr lang="en-CA" sz="2658" spc="-10" smtClean="0">
                <a:solidFill>
                  <a:srgbClr val="C0504D"/>
                </a:solidFill>
                <a:latin typeface="Arial"/>
                <a:cs typeface="Arial"/>
              </a:rPr>
              <a:t>，</a:t>
            </a:r>
            <a:r>
              <a:rPr lang="en-CA" sz="265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提</a:t>
            </a:r>
            <a:r>
              <a:rPr lang="en-CA" sz="2658" spc="-10" smtClean="0">
                <a:solidFill>
                  <a:srgbClr val="C0504D"/>
                </a:solidFill>
                <a:latin typeface="Arial"/>
                <a:cs typeface="Arial"/>
              </a:rPr>
              <a:t>ԟ</a:t>
            </a:r>
            <a:r>
              <a:rPr lang="en-CA" sz="2658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服務。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54200" y="2819400"/>
            <a:ext cx="7289800" cy="1181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及時發掘問題學生</a:t>
            </a:r>
            <a:r>
              <a:rPr lang="en-CA" sz="2656" spc="-10" smtClean="0">
                <a:solidFill>
                  <a:srgbClr val="C0504D"/>
                </a:solidFill>
                <a:latin typeface="Arial"/>
                <a:cs typeface="Arial"/>
              </a:rPr>
              <a:t>，</a:t>
            </a: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轉介諮商。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教৲主動為館藏化學類圖書分級。</a:t>
            </a:r>
          </a:p>
          <a:p>
            <a:pPr>
              <a:lnSpc>
                <a:spcPts val="4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22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帶領人的傾聽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90600" y="1955800"/>
            <a:ext cx="81534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243F60"/>
                </a:solidFill>
                <a:latin typeface="Arial Unicode MS"/>
                <a:cs typeface="Arial Unicode MS"/>
              </a:rPr>
              <a:t>〈二〉傾聽的關鍵在</a:t>
            </a:r>
            <a:r>
              <a:rPr lang="en-CA" sz="3995" smtClean="0">
                <a:solidFill>
                  <a:srgbClr val="243F60"/>
                </a:solidFill>
                <a:latin typeface="Times New Roman"/>
                <a:cs typeface="Times New Roman"/>
              </a:rPr>
              <a:t>“</a:t>
            </a:r>
            <a:r>
              <a:rPr lang="en-CA" sz="3995" smtClean="0">
                <a:solidFill>
                  <a:srgbClr val="243F60"/>
                </a:solidFill>
                <a:latin typeface="Arial Unicode MS"/>
                <a:cs typeface="Arial Unicode MS"/>
              </a:rPr>
              <a:t>心</a:t>
            </a:r>
            <a:r>
              <a:rPr lang="en-CA" sz="3995" smtClean="0">
                <a:solidFill>
                  <a:srgbClr val="243F60"/>
                </a:solidFill>
                <a:latin typeface="Times New Roman"/>
                <a:cs typeface="Times New Roman"/>
              </a:rPr>
              <a:t>”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0600" y="2654300"/>
            <a:ext cx="815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95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2850" spc="-10" smtClean="0">
                <a:solidFill>
                  <a:srgbClr val="243F60"/>
                </a:solidFill>
                <a:latin typeface="Arial"/>
                <a:cs typeface="Arial"/>
              </a:rPr>
              <a:t>     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專注心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－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在乎對方的發言</a:t>
            </a:r>
          </a:p>
          <a:p>
            <a:pPr>
              <a:lnSpc>
                <a:spcPts val="3680"/>
              </a:lnSpc>
            </a:pPr>
            <a:endParaRPr lang="en-CA" sz="3079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0600" y="3238500"/>
            <a:ext cx="815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2131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  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開放心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－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打開心門容納異己</a:t>
            </a:r>
          </a:p>
          <a:p>
            <a:pPr>
              <a:lnSpc>
                <a:spcPts val="3680"/>
              </a:lnSpc>
            </a:pPr>
            <a:endParaRPr lang="en-CA" sz="314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90600" y="3822700"/>
            <a:ext cx="815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2131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  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平等心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－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人人平等無差別待遇</a:t>
            </a:r>
          </a:p>
          <a:p>
            <a:pPr>
              <a:lnSpc>
                <a:spcPts val="3680"/>
              </a:lnSpc>
            </a:pPr>
            <a:endParaRPr lang="en-CA" sz="314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90600" y="4318000"/>
            <a:ext cx="8153400" cy="1282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2131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  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學習心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－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謙虛請益人人都是我的老師</a:t>
            </a:r>
            <a:br>
              <a:rPr lang="en-CA" sz="3147" smtClean="0">
                <a:solidFill>
                  <a:srgbClr val="000000"/>
                </a:solidFill>
                <a:latin typeface="Times New Roman"/>
              </a:rPr>
            </a:br>
            <a:r>
              <a:rPr lang="en-CA" sz="2131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  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信賴心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－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團體有自然平衡的力量</a:t>
            </a:r>
          </a:p>
          <a:p>
            <a:pPr>
              <a:lnSpc>
                <a:spcPts val="4600"/>
              </a:lnSpc>
            </a:pPr>
            <a:endParaRPr lang="en-CA" sz="3147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05100" y="393700"/>
            <a:ext cx="64389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183" spc="-10" smtClean="0">
                <a:solidFill>
                  <a:srgbClr val="800000"/>
                </a:solidFill>
                <a:latin typeface="Arial Unicode MS"/>
                <a:cs typeface="Arial Unicode MS"/>
              </a:rPr>
              <a:t>心得分享</a:t>
            </a:r>
            <a:r>
              <a:rPr lang="en-CA" sz="4183" spc="-10" smtClean="0">
                <a:solidFill>
                  <a:srgbClr val="800000"/>
                </a:solidFill>
                <a:latin typeface="Arial"/>
                <a:cs typeface="Arial"/>
              </a:rPr>
              <a:t>－</a:t>
            </a:r>
            <a:r>
              <a:rPr lang="en-CA" sz="3419" spc="-10" smtClean="0">
                <a:solidFill>
                  <a:srgbClr val="800000"/>
                </a:solidFill>
                <a:latin typeface="Arial Unicode MS"/>
                <a:cs typeface="Arial Unicode MS"/>
              </a:rPr>
              <a:t>成功的要素</a:t>
            </a:r>
          </a:p>
          <a:p>
            <a:pPr>
              <a:lnSpc>
                <a:spcPts val="4600"/>
              </a:lnSpc>
            </a:pPr>
            <a:endParaRPr lang="en-CA" sz="40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54100" y="1778000"/>
            <a:ext cx="8089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C0504D"/>
                </a:solidFill>
                <a:latin typeface="Arial Unicode MS"/>
                <a:cs typeface="Arial Unicode MS"/>
              </a:rPr>
              <a:t>一群熱誠的老৲。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54100" y="2413000"/>
            <a:ext cx="8089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C0504D"/>
                </a:solidFill>
                <a:latin typeface="Arial Unicode MS"/>
                <a:cs typeface="Arial Unicode MS"/>
              </a:rPr>
              <a:t>學校重視並支持</a:t>
            </a:r>
            <a:r>
              <a:rPr lang="en-CA" sz="3206" smtClean="0">
                <a:solidFill>
                  <a:srgbClr val="C0504D"/>
                </a:solidFill>
                <a:latin typeface="Arial"/>
                <a:cs typeface="Arial"/>
              </a:rPr>
              <a:t>Ȉ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11300" y="3035300"/>
            <a:ext cx="76327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C0504D"/>
                </a:solidFill>
                <a:latin typeface="Arial"/>
                <a:cs typeface="Arial"/>
              </a:rPr>
              <a:t>•</a:t>
            </a:r>
            <a:r>
              <a:rPr lang="en-CA" sz="2604" smtClean="0">
                <a:solidFill>
                  <a:srgbClr val="C0504D"/>
                </a:solidFill>
                <a:latin typeface="Arial Unicode MS"/>
                <a:cs typeface="Arial Unicode MS"/>
              </a:rPr>
              <a:t>第一任校長夫</a:t>
            </a:r>
            <a:r>
              <a:rPr lang="en-CA" sz="2604" smtClean="0">
                <a:solidFill>
                  <a:srgbClr val="C0504D"/>
                </a:solidFill>
                <a:latin typeface="Arial"/>
                <a:cs typeface="Arial"/>
              </a:rPr>
              <a:t>΢</a:t>
            </a:r>
            <a:r>
              <a:rPr lang="en-CA" sz="2604" smtClean="0">
                <a:solidFill>
                  <a:srgbClr val="C0504D"/>
                </a:solidFill>
                <a:latin typeface="Arial Unicode MS"/>
                <a:cs typeface="Arial Unicode MS"/>
              </a:rPr>
              <a:t>親自參與</a:t>
            </a:r>
            <a:r>
              <a:rPr lang="en-CA" sz="2604" smtClean="0">
                <a:solidFill>
                  <a:srgbClr val="C0504D"/>
                </a:solidFill>
                <a:latin typeface="Arial"/>
                <a:cs typeface="Arial"/>
              </a:rPr>
              <a:t>；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11300" y="3543300"/>
            <a:ext cx="76327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90"/>
              </a:lnSpc>
            </a:pPr>
            <a:r>
              <a:rPr lang="en-CA" sz="2604" smtClean="0">
                <a:solidFill>
                  <a:srgbClr val="C0504D"/>
                </a:solidFill>
                <a:latin typeface="Arial"/>
                <a:cs typeface="Arial"/>
              </a:rPr>
              <a:t>•</a:t>
            </a:r>
            <a:r>
              <a:rPr lang="en-CA" sz="2604" smtClean="0">
                <a:solidFill>
                  <a:srgbClr val="C0504D"/>
                </a:solidFill>
                <a:latin typeface="Arial Unicode MS"/>
                <a:cs typeface="Arial Unicode MS"/>
              </a:rPr>
              <a:t>第二任校長親自安排二次諮詢服務</a:t>
            </a:r>
            <a:r>
              <a:rPr lang="en-CA" sz="2604" smtClean="0">
                <a:solidFill>
                  <a:srgbClr val="C0504D"/>
                </a:solidFill>
                <a:latin typeface="Arial"/>
                <a:cs typeface="Arial"/>
              </a:rPr>
              <a:t>；</a:t>
            </a:r>
          </a:p>
          <a:p>
            <a:pPr>
              <a:lnSpc>
                <a:spcPts val="2990"/>
              </a:lnSpc>
            </a:pPr>
            <a:endParaRPr lang="en-CA" sz="26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54100" y="3873500"/>
            <a:ext cx="8089900" cy="186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457174">
              <a:lnSpc>
                <a:spcPts val="4850"/>
              </a:lnSpc>
            </a:pPr>
            <a:r>
              <a:rPr lang="en-CA" sz="2606" smtClean="0">
                <a:solidFill>
                  <a:srgbClr val="C0504D"/>
                </a:solidFill>
                <a:latin typeface="Arial"/>
                <a:cs typeface="Arial"/>
              </a:rPr>
              <a:t>•</a:t>
            </a:r>
            <a:r>
              <a:rPr lang="en-CA" sz="2606" smtClean="0">
                <a:solidFill>
                  <a:srgbClr val="C0504D"/>
                </a:solidFill>
                <a:latin typeface="Arial Unicode MS"/>
                <a:cs typeface="Arial Unicode MS"/>
              </a:rPr>
              <a:t>前任副校長為本服務元老級教৲</a:t>
            </a:r>
            <a:r>
              <a:rPr lang="en-CA" sz="2606" smtClean="0">
                <a:solidFill>
                  <a:srgbClr val="C0504D"/>
                </a:solidFill>
                <a:latin typeface="Arial"/>
                <a:cs typeface="Arial"/>
              </a:rPr>
              <a:t>；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尊重老৲</a:t>
            </a:r>
            <a:r>
              <a:rPr lang="en-CA" sz="3043" spc="-10" smtClean="0">
                <a:solidFill>
                  <a:srgbClr val="C0504D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並保持良好互動。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持續宣導推廣。</a:t>
            </a:r>
          </a:p>
          <a:p>
            <a:pPr>
              <a:lnSpc>
                <a:spcPts val="485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89500" y="6388100"/>
            <a:ext cx="42545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9A9A9A"/>
                </a:solidFill>
                <a:latin typeface="Calibri"/>
                <a:cs typeface="Calibri"/>
              </a:rPr>
              <a:t>23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035300" y="1384300"/>
            <a:ext cx="61087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900"/>
              </a:lnSpc>
            </a:pPr>
            <a:r>
              <a:rPr lang="en-CA" sz="6002" smtClean="0">
                <a:solidFill>
                  <a:srgbClr val="001F5F"/>
                </a:solidFill>
                <a:latin typeface="Arial Unicode MS"/>
                <a:cs typeface="Arial Unicode MS"/>
              </a:rPr>
              <a:t>謝謝聆聽</a:t>
            </a:r>
          </a:p>
          <a:p>
            <a:pPr>
              <a:lnSpc>
                <a:spcPts val="6900"/>
              </a:lnSpc>
            </a:pPr>
            <a:endParaRPr lang="en-CA" sz="60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203700" y="2832100"/>
            <a:ext cx="49403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6" spc="-10" smtClean="0">
                <a:solidFill>
                  <a:srgbClr val="006FC0"/>
                </a:solidFill>
                <a:latin typeface="Arial Unicode MS"/>
                <a:cs typeface="Arial Unicode MS"/>
              </a:rPr>
              <a:t>邀請您蒞臨指導</a:t>
            </a:r>
            <a:r>
              <a:rPr lang="en-CA" sz="3796" spc="-10" smtClean="0">
                <a:solidFill>
                  <a:srgbClr val="006FC0"/>
                </a:solidFill>
                <a:latin typeface="Arial"/>
                <a:cs typeface="Arial"/>
              </a:rPr>
              <a:t>！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82800" y="584200"/>
            <a:ext cx="70612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1F487C"/>
                </a:solidFill>
                <a:latin typeface="Arial Unicode MS"/>
                <a:cs typeface="Arial Unicode MS"/>
              </a:rPr>
              <a:t>臺北城市科技大學კ書館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43000" y="1384300"/>
            <a:ext cx="80010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043" smtClean="0">
                <a:solidFill>
                  <a:srgbClr val="1F487C"/>
                </a:solidFill>
                <a:latin typeface="Arial Unicode MS"/>
                <a:cs typeface="Arial Unicode MS"/>
              </a:rPr>
              <a:t>კ書館學科服務ᆶ推廣閱讀分享研討會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75000" y="5168900"/>
            <a:ext cx="59690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043" spc="-10" smtClean="0">
                <a:solidFill>
                  <a:srgbClr val="515151"/>
                </a:solidFill>
                <a:latin typeface="Arial Unicode MS"/>
                <a:cs typeface="Arial Unicode MS"/>
              </a:rPr>
              <a:t>報告人</a:t>
            </a:r>
            <a:r>
              <a:rPr lang="en-CA" sz="3043" spc="-10" smtClean="0">
                <a:solidFill>
                  <a:srgbClr val="515151"/>
                </a:solidFill>
                <a:latin typeface="Arial"/>
                <a:cs typeface="Arial"/>
              </a:rPr>
              <a:t>：</a:t>
            </a:r>
            <a:r>
              <a:rPr lang="en-CA" sz="3043" spc="-10" smtClean="0">
                <a:solidFill>
                  <a:srgbClr val="515151"/>
                </a:solidFill>
                <a:latin typeface="Arial Unicode MS"/>
                <a:cs typeface="Arial Unicode MS"/>
              </a:rPr>
              <a:t>徐一綺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目錄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8800" y="1016000"/>
            <a:ext cx="3949700" cy="1028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კ書館利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Ҕ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教育課程</a:t>
            </a:r>
            <a:br>
              <a:rPr lang="en-CA" sz="2571" smtClean="0">
                <a:solidFill>
                  <a:srgbClr val="000000"/>
                </a:solidFill>
                <a:latin typeface="Times New Roman"/>
              </a:rPr>
            </a:b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i-care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課業關懷</a:t>
            </a:r>
          </a:p>
          <a:p>
            <a:pPr>
              <a:lnSpc>
                <a:spcPts val="3715"/>
              </a:lnSpc>
            </a:pPr>
            <a:endParaRPr lang="en-CA" sz="2571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58800" y="2044700"/>
            <a:ext cx="3949700" cy="558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教師志工</a:t>
            </a:r>
          </a:p>
          <a:p>
            <a:pPr>
              <a:lnSpc>
                <a:spcPts val="2990"/>
              </a:lnSpc>
            </a:pPr>
            <a:endParaRPr lang="en-CA" sz="253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8800" y="2514600"/>
            <a:ext cx="3949700" cy="558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閱讀認證</a:t>
            </a:r>
          </a:p>
          <a:p>
            <a:pPr>
              <a:lnSpc>
                <a:spcPts val="2990"/>
              </a:lnSpc>
            </a:pPr>
            <a:endParaRPr lang="en-CA" sz="253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8800" y="2984500"/>
            <a:ext cx="3949700" cy="558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行動書車活動</a:t>
            </a:r>
          </a:p>
          <a:p>
            <a:pPr>
              <a:lnSpc>
                <a:spcPts val="2990"/>
              </a:lnSpc>
            </a:pPr>
            <a:endParaRPr lang="en-CA" sz="255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8800" y="3378200"/>
            <a:ext cx="3949700" cy="1028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facebook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კ書館粉絲專頁</a:t>
            </a:r>
            <a:br>
              <a:rPr lang="en-CA" sz="2575" smtClean="0">
                <a:solidFill>
                  <a:srgbClr val="000000"/>
                </a:solidFill>
                <a:latin typeface="Times New Roman"/>
              </a:rPr>
            </a:br>
            <a:r>
              <a:rPr lang="en-CA" sz="2210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6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CA" sz="2606" smtClean="0">
                <a:solidFill>
                  <a:srgbClr val="0000FF"/>
                </a:solidFill>
                <a:latin typeface="Arial Unicode MS"/>
                <a:cs typeface="Arial Unicode MS"/>
              </a:rPr>
              <a:t>城市科大კ書館</a:t>
            </a:r>
            <a:r>
              <a:rPr lang="en-CA" sz="2606" smtClean="0">
                <a:solidFill>
                  <a:srgbClr val="0000FF"/>
                </a:solidFill>
                <a:latin typeface="Arial"/>
                <a:cs typeface="Arial"/>
              </a:rPr>
              <a:t>LINE</a:t>
            </a:r>
          </a:p>
          <a:p>
            <a:pPr>
              <a:lnSpc>
                <a:spcPts val="3720"/>
              </a:lnSpc>
            </a:pPr>
            <a:endParaRPr lang="en-CA" sz="257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58800" y="4330700"/>
            <a:ext cx="3949700" cy="1028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活動回顧推廣影片</a:t>
            </a:r>
            <a:br>
              <a:rPr lang="en-CA" sz="2568" smtClean="0">
                <a:solidFill>
                  <a:srgbClr val="000000"/>
                </a:solidFill>
                <a:latin typeface="Times New Roman"/>
              </a:rPr>
            </a:br>
            <a:r>
              <a:rPr lang="en-CA" sz="2207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604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CA" sz="2604" smtClean="0">
                <a:solidFill>
                  <a:srgbClr val="0000FF"/>
                </a:solidFill>
                <a:latin typeface="Arial Unicode MS"/>
                <a:cs typeface="Arial Unicode MS"/>
              </a:rPr>
              <a:t>城市科大კ書館團隊</a:t>
            </a:r>
          </a:p>
          <a:p>
            <a:pPr>
              <a:lnSpc>
                <a:spcPts val="3720"/>
              </a:lnSpc>
            </a:pPr>
            <a:endParaRPr lang="en-CA" sz="2568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7500" y="6324600"/>
            <a:ext cx="41910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2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46600" y="1092200"/>
            <a:ext cx="4483100" cy="558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097" spc="-10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473" spc="-1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47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「瘋科普</a:t>
            </a:r>
            <a:r>
              <a:rPr lang="en-CA" sz="2473" spc="-10" smtClean="0">
                <a:solidFill>
                  <a:srgbClr val="000000"/>
                </a:solidFill>
                <a:latin typeface="Arial"/>
                <a:cs typeface="Arial"/>
              </a:rPr>
              <a:t>‧</a:t>
            </a:r>
            <a:r>
              <a:rPr lang="en-CA" sz="247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閱讀樂」</a:t>
            </a:r>
          </a:p>
          <a:p>
            <a:pPr>
              <a:lnSpc>
                <a:spcPts val="2990"/>
              </a:lnSpc>
            </a:pPr>
            <a:endParaRPr lang="en-CA" sz="2568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76800" y="1549400"/>
            <a:ext cx="415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039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400" smtClean="0">
                <a:solidFill>
                  <a:srgbClr val="0000FF"/>
                </a:solidFill>
                <a:latin typeface="Arial Unicode MS"/>
                <a:cs typeface="Arial Unicode MS"/>
              </a:rPr>
              <a:t> 學生自組讀書會</a:t>
            </a:r>
          </a:p>
          <a:p>
            <a:pPr>
              <a:lnSpc>
                <a:spcPts val="2760"/>
              </a:lnSpc>
            </a:pPr>
            <a:endParaRPr lang="en-CA" sz="2359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876800" y="1955800"/>
            <a:ext cx="415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039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400" smtClean="0">
                <a:solidFill>
                  <a:srgbClr val="0000FF"/>
                </a:solidFill>
                <a:latin typeface="Arial Unicode MS"/>
                <a:cs typeface="Arial Unicode MS"/>
              </a:rPr>
              <a:t> 班級讀書會</a:t>
            </a:r>
          </a:p>
          <a:p>
            <a:pPr>
              <a:lnSpc>
                <a:spcPts val="2760"/>
              </a:lnSpc>
            </a:pPr>
            <a:endParaRPr lang="en-CA" sz="2348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76800" y="2374900"/>
            <a:ext cx="415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042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402" smtClean="0">
                <a:solidFill>
                  <a:srgbClr val="0000FF"/>
                </a:solidFill>
                <a:latin typeface="Arial Unicode MS"/>
                <a:cs typeface="Arial Unicode MS"/>
              </a:rPr>
              <a:t> 借書集點活動</a:t>
            </a:r>
          </a:p>
          <a:p>
            <a:pPr>
              <a:lnSpc>
                <a:spcPts val="2760"/>
              </a:lnSpc>
            </a:pPr>
            <a:endParaRPr lang="en-CA" sz="2357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546600" y="2819400"/>
            <a:ext cx="4483100" cy="558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097" spc="-10" smtClean="0">
                <a:solidFill>
                  <a:srgbClr val="4F81BC"/>
                </a:solidFill>
                <a:latin typeface="Arial Unicode MS"/>
                <a:cs typeface="Arial Unicode MS"/>
              </a:rPr>
              <a:t></a:t>
            </a:r>
            <a:r>
              <a:rPr lang="en-CA" sz="2473" spc="-1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47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活動集錦</a:t>
            </a:r>
            <a:r>
              <a:rPr lang="en-CA" sz="2473" spc="-10" smtClean="0">
                <a:solidFill>
                  <a:srgbClr val="000000"/>
                </a:solidFill>
                <a:latin typeface="Arial"/>
                <a:cs typeface="Arial"/>
              </a:rPr>
              <a:t>~</a:t>
            </a:r>
          </a:p>
          <a:p>
            <a:pPr>
              <a:lnSpc>
                <a:spcPts val="2990"/>
              </a:lnSpc>
            </a:pPr>
            <a:endParaRPr lang="en-CA" sz="2547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76800" y="3213100"/>
            <a:ext cx="41529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CA" sz="1897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232" smtClean="0">
                <a:solidFill>
                  <a:srgbClr val="0000FF"/>
                </a:solidFill>
                <a:latin typeface="Arial Unicode MS"/>
                <a:cs typeface="Arial Unicode MS"/>
              </a:rPr>
              <a:t> 尋კ找偶集點活動</a:t>
            </a:r>
            <a:br>
              <a:rPr lang="en-CA" sz="2362" smtClean="0">
                <a:solidFill>
                  <a:srgbClr val="000000"/>
                </a:solidFill>
                <a:latin typeface="Times New Roman"/>
              </a:rPr>
            </a:br>
            <a:r>
              <a:rPr lang="en-CA" sz="1897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234" spc="-10" smtClean="0">
                <a:solidFill>
                  <a:srgbClr val="0000FF"/>
                </a:solidFill>
                <a:latin typeface="Arial Unicode MS"/>
                <a:cs typeface="Arial Unicode MS"/>
              </a:rPr>
              <a:t> 借書送咖啡活動</a:t>
            </a:r>
          </a:p>
          <a:p>
            <a:pPr>
              <a:lnSpc>
                <a:spcPts val="3275"/>
              </a:lnSpc>
            </a:pPr>
            <a:endParaRPr lang="en-CA" sz="2362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876800" y="4038600"/>
            <a:ext cx="41529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CA" sz="1897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232" spc="-10" smtClean="0">
                <a:solidFill>
                  <a:srgbClr val="0000FF"/>
                </a:solidFill>
                <a:latin typeface="Arial Unicode MS"/>
                <a:cs typeface="Arial Unicode MS"/>
              </a:rPr>
              <a:t> ᆶ書共聊</a:t>
            </a:r>
            <a:r>
              <a:rPr lang="en-CA" sz="2232" spc="-10" smtClean="0">
                <a:solidFill>
                  <a:srgbClr val="0000FF"/>
                </a:solidFill>
                <a:latin typeface="Arial"/>
                <a:cs typeface="Arial"/>
              </a:rPr>
              <a:t>‧</a:t>
            </a:r>
            <a:r>
              <a:rPr lang="en-CA" sz="2232" spc="-10" smtClean="0">
                <a:solidFill>
                  <a:srgbClr val="0000FF"/>
                </a:solidFill>
                <a:latin typeface="Arial Unicode MS"/>
                <a:cs typeface="Arial Unicode MS"/>
              </a:rPr>
              <a:t>袋書談心</a:t>
            </a:r>
            <a:br>
              <a:rPr lang="en-CA" sz="2367" smtClean="0">
                <a:solidFill>
                  <a:srgbClr val="000000"/>
                </a:solidFill>
                <a:latin typeface="Times New Roman"/>
              </a:rPr>
            </a:br>
            <a:r>
              <a:rPr lang="en-CA" sz="1897" spc="-20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232" spc="-20" smtClean="0">
                <a:solidFill>
                  <a:srgbClr val="0000FF"/>
                </a:solidFill>
                <a:latin typeface="Arial Unicode MS"/>
                <a:cs typeface="Arial Unicode MS"/>
              </a:rPr>
              <a:t> 書香</a:t>
            </a:r>
            <a:r>
              <a:rPr lang="en-CA" sz="2232" spc="-20" smtClean="0">
                <a:solidFill>
                  <a:srgbClr val="0000FF"/>
                </a:solidFill>
                <a:latin typeface="Arial"/>
                <a:cs typeface="Arial"/>
              </a:rPr>
              <a:t>‧</a:t>
            </a:r>
            <a:r>
              <a:rPr lang="en-CA" sz="2232" spc="-20" smtClean="0">
                <a:solidFill>
                  <a:srgbClr val="0000FF"/>
                </a:solidFill>
                <a:latin typeface="Arial Unicode MS"/>
                <a:cs typeface="Arial Unicode MS"/>
              </a:rPr>
              <a:t>粽香</a:t>
            </a:r>
            <a:r>
              <a:rPr lang="en-CA" sz="2232" spc="-20" smtClean="0">
                <a:solidFill>
                  <a:srgbClr val="0000FF"/>
                </a:solidFill>
                <a:latin typeface="Arial"/>
                <a:cs typeface="Arial"/>
              </a:rPr>
              <a:t>‧</a:t>
            </a:r>
            <a:r>
              <a:rPr lang="en-CA" sz="2232" spc="-20" smtClean="0">
                <a:solidFill>
                  <a:srgbClr val="0000FF"/>
                </a:solidFill>
                <a:latin typeface="Arial Unicode MS"/>
                <a:cs typeface="Arial Unicode MS"/>
              </a:rPr>
              <a:t>慶端午</a:t>
            </a:r>
          </a:p>
          <a:p>
            <a:pPr>
              <a:lnSpc>
                <a:spcPts val="3285"/>
              </a:lnSpc>
            </a:pPr>
            <a:endParaRPr lang="en-CA" sz="2367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876800" y="4876800"/>
            <a:ext cx="41529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CA" sz="1897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232" spc="-10" smtClean="0">
                <a:solidFill>
                  <a:srgbClr val="0000FF"/>
                </a:solidFill>
                <a:latin typeface="Arial Unicode MS"/>
                <a:cs typeface="Arial Unicode MS"/>
              </a:rPr>
              <a:t> 世界書香日</a:t>
            </a:r>
            <a:r>
              <a:rPr lang="en-CA" sz="2232" spc="-10" smtClean="0">
                <a:solidFill>
                  <a:srgbClr val="0000FF"/>
                </a:solidFill>
                <a:latin typeface="Arial"/>
                <a:cs typeface="Arial"/>
              </a:rPr>
              <a:t>‧</a:t>
            </a:r>
            <a:r>
              <a:rPr lang="en-CA" sz="2232" spc="-10" smtClean="0">
                <a:solidFill>
                  <a:srgbClr val="0000FF"/>
                </a:solidFill>
                <a:latin typeface="Arial Unicode MS"/>
                <a:cs typeface="Arial Unicode MS"/>
              </a:rPr>
              <a:t>借書送玫瑰花</a:t>
            </a:r>
            <a:br>
              <a:rPr lang="en-CA" sz="2369" smtClean="0">
                <a:solidFill>
                  <a:srgbClr val="000000"/>
                </a:solidFill>
                <a:latin typeface="Times New Roman"/>
              </a:rPr>
            </a:br>
            <a:r>
              <a:rPr lang="en-CA" sz="1899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234" spc="-10" smtClean="0">
                <a:solidFill>
                  <a:srgbClr val="0000FF"/>
                </a:solidFill>
                <a:latin typeface="Arial Unicode MS"/>
                <a:cs typeface="Arial Unicode MS"/>
              </a:rPr>
              <a:t> 母親節借書送康乃馨</a:t>
            </a:r>
          </a:p>
          <a:p>
            <a:pPr>
              <a:lnSpc>
                <a:spcPts val="3275"/>
              </a:lnSpc>
            </a:pPr>
            <a:endParaRPr lang="en-CA" sz="2369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876800" y="5765800"/>
            <a:ext cx="415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1897" spc="-10" smtClean="0">
                <a:solidFill>
                  <a:srgbClr val="C0504D"/>
                </a:solidFill>
                <a:latin typeface="Arial Unicode MS"/>
                <a:cs typeface="Arial Unicode MS"/>
              </a:rPr>
              <a:t></a:t>
            </a:r>
            <a:r>
              <a:rPr lang="en-CA" sz="2232" spc="-10" smtClean="0">
                <a:solidFill>
                  <a:srgbClr val="0000FF"/>
                </a:solidFill>
                <a:latin typeface="Arial Unicode MS"/>
                <a:cs typeface="Arial Unicode MS"/>
              </a:rPr>
              <a:t> 借書送母親節小卡</a:t>
            </a:r>
          </a:p>
          <a:p>
            <a:pPr>
              <a:lnSpc>
                <a:spcPts val="2760"/>
              </a:lnSpc>
            </a:pPr>
            <a:endParaRPr lang="en-CA" sz="236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826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1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კ書館利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Ҕ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教育課程</a:t>
            </a:r>
            <a:r>
              <a:rPr lang="en-CA" sz="2402" smtClean="0">
                <a:solidFill>
                  <a:srgbClr val="1F487C"/>
                </a:solidFill>
                <a:latin typeface="Arial"/>
                <a:cs typeface="Arial"/>
              </a:rPr>
              <a:t>(1/2)</a:t>
            </a:r>
          </a:p>
          <a:p>
            <a:pPr>
              <a:lnSpc>
                <a:spcPts val="3910"/>
              </a:lnSpc>
            </a:pPr>
            <a:endParaRPr lang="en-CA" sz="342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826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1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კ書館利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Ҕ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教育課程</a:t>
            </a:r>
            <a:r>
              <a:rPr lang="en-CA" sz="2402" smtClean="0">
                <a:solidFill>
                  <a:srgbClr val="1F487C"/>
                </a:solidFill>
                <a:latin typeface="Arial"/>
                <a:cs typeface="Arial"/>
              </a:rPr>
              <a:t>(2/2)</a:t>
            </a:r>
          </a:p>
          <a:p>
            <a:pPr>
              <a:lnSpc>
                <a:spcPts val="3910"/>
              </a:lnSpc>
            </a:pPr>
            <a:endParaRPr lang="en-CA" sz="342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4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i-care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課業關懷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5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教師志工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6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閱讀認證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行動書車活動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8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68600" y="609600"/>
            <a:ext cx="63754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帶領人的傾聽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44700" y="1739900"/>
            <a:ext cx="70993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〈三〉</a:t>
            </a:r>
            <a:r>
              <a:rPr lang="en-CA" sz="3995" smtClean="0">
                <a:solidFill>
                  <a:srgbClr val="326566"/>
                </a:solidFill>
                <a:latin typeface="Arial Unicode MS"/>
                <a:cs typeface="Arial Unicode MS"/>
              </a:rPr>
              <a:t>傾聽的態度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2755900"/>
            <a:ext cx="75311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333399"/>
                </a:solidFill>
                <a:latin typeface="Times New Roman"/>
                <a:cs typeface="Times New Roman"/>
              </a:rPr>
              <a:t>1.</a:t>
            </a:r>
            <a:r>
              <a:rPr lang="en-CA" sz="3204" smtClean="0">
                <a:solidFill>
                  <a:srgbClr val="333399"/>
                </a:solidFill>
                <a:latin typeface="Arial Unicode MS"/>
                <a:cs typeface="Arial Unicode MS"/>
              </a:rPr>
              <a:t>尊重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2900" y="3340100"/>
            <a:ext cx="378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33399"/>
                </a:solidFill>
                <a:latin typeface="Times New Roman"/>
                <a:cs typeface="Times New Roman"/>
              </a:rPr>
              <a:t>2.</a:t>
            </a:r>
            <a:r>
              <a:rPr lang="en-CA" sz="3204" smtClean="0">
                <a:solidFill>
                  <a:srgbClr val="333399"/>
                </a:solidFill>
                <a:latin typeface="Arial Unicode MS"/>
                <a:cs typeface="Arial Unicode MS"/>
              </a:rPr>
              <a:t>接受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12900" y="3924300"/>
            <a:ext cx="378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33399"/>
                </a:solidFill>
                <a:latin typeface="Times New Roman"/>
                <a:cs typeface="Times New Roman"/>
              </a:rPr>
              <a:t>3.</a:t>
            </a:r>
            <a:r>
              <a:rPr lang="en-CA" sz="3204" smtClean="0">
                <a:solidFill>
                  <a:srgbClr val="333399"/>
                </a:solidFill>
                <a:latin typeface="Arial Unicode MS"/>
                <a:cs typeface="Arial Unicode MS"/>
              </a:rPr>
              <a:t>不批判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12900" y="4508500"/>
            <a:ext cx="378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33399"/>
                </a:solidFill>
                <a:latin typeface="Times New Roman"/>
                <a:cs typeface="Times New Roman"/>
              </a:rPr>
              <a:t>4.</a:t>
            </a:r>
            <a:r>
              <a:rPr lang="en-CA" sz="3204" smtClean="0">
                <a:solidFill>
                  <a:srgbClr val="333399"/>
                </a:solidFill>
                <a:latin typeface="Arial Unicode MS"/>
                <a:cs typeface="Arial Unicode MS"/>
              </a:rPr>
              <a:t>不論斷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12900" y="5092700"/>
            <a:ext cx="378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33399"/>
                </a:solidFill>
                <a:latin typeface="Times New Roman"/>
                <a:cs typeface="Times New Roman"/>
              </a:rPr>
              <a:t>5.</a:t>
            </a:r>
            <a:r>
              <a:rPr lang="en-CA" sz="3204" smtClean="0">
                <a:solidFill>
                  <a:srgbClr val="333399"/>
                </a:solidFill>
                <a:latin typeface="Arial Unicode MS"/>
                <a:cs typeface="Arial Unicode MS"/>
              </a:rPr>
              <a:t>不辯論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12900" y="5676900"/>
            <a:ext cx="378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33399"/>
                </a:solidFill>
                <a:latin typeface="Times New Roman"/>
                <a:cs typeface="Times New Roman"/>
              </a:rPr>
              <a:t>6.</a:t>
            </a:r>
            <a:r>
              <a:rPr lang="en-CA" sz="3204" smtClean="0">
                <a:solidFill>
                  <a:srgbClr val="333399"/>
                </a:solidFill>
                <a:latin typeface="Arial Unicode MS"/>
                <a:cs typeface="Arial Unicode MS"/>
              </a:rPr>
              <a:t>不教育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511800" y="3200400"/>
            <a:ext cx="35179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3204" smtClean="0">
                <a:solidFill>
                  <a:srgbClr val="5F497A"/>
                </a:solidFill>
                <a:latin typeface="Times New Roman"/>
                <a:cs typeface="Times New Roman"/>
              </a:rPr>
              <a:t>※  </a:t>
            </a:r>
            <a:r>
              <a:rPr lang="en-CA" sz="3204" smtClean="0">
                <a:solidFill>
                  <a:srgbClr val="326566"/>
                </a:solidFill>
                <a:latin typeface="Arial Unicode MS"/>
                <a:cs typeface="Arial Unicode MS"/>
              </a:rPr>
              <a:t>聽人</a:t>
            </a:r>
          </a:p>
          <a:p>
            <a:pPr>
              <a:lnSpc>
                <a:spcPts val="28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537200" y="3594100"/>
            <a:ext cx="3492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26566"/>
                </a:solidFill>
                <a:latin typeface="Times New Roman"/>
                <a:cs typeface="Times New Roman"/>
              </a:rPr>
              <a:t>※  </a:t>
            </a:r>
            <a:r>
              <a:rPr lang="en-CA" sz="3204" smtClean="0">
                <a:solidFill>
                  <a:srgbClr val="326566"/>
                </a:solidFill>
                <a:latin typeface="Arial Unicode MS"/>
                <a:cs typeface="Arial Unicode MS"/>
              </a:rPr>
              <a:t>聽團體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37200" y="4089400"/>
            <a:ext cx="3492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26566"/>
                </a:solidFill>
                <a:latin typeface="Times New Roman"/>
                <a:cs typeface="Times New Roman"/>
              </a:rPr>
              <a:t>※  </a:t>
            </a:r>
            <a:r>
              <a:rPr lang="en-CA" sz="3204" smtClean="0">
                <a:solidFill>
                  <a:srgbClr val="326566"/>
                </a:solidFill>
                <a:latin typeface="Arial Unicode MS"/>
                <a:cs typeface="Arial Unicode MS"/>
              </a:rPr>
              <a:t>聽書本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00700" y="4673600"/>
            <a:ext cx="3429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26566"/>
                </a:solidFill>
                <a:latin typeface="Times New Roman"/>
                <a:cs typeface="Times New Roman"/>
              </a:rPr>
              <a:t>※  </a:t>
            </a:r>
            <a:r>
              <a:rPr lang="en-CA" sz="3204" smtClean="0">
                <a:solidFill>
                  <a:srgbClr val="326566"/>
                </a:solidFill>
                <a:latin typeface="Arial Unicode MS"/>
                <a:cs typeface="Arial Unicode MS"/>
              </a:rPr>
              <a:t>聽出欣賞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600700" y="5257800"/>
            <a:ext cx="3429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326566"/>
                </a:solidFill>
                <a:latin typeface="Times New Roman"/>
                <a:cs typeface="Times New Roman"/>
              </a:rPr>
              <a:t>※  </a:t>
            </a:r>
            <a:r>
              <a:rPr lang="en-CA" sz="3204" smtClean="0">
                <a:solidFill>
                  <a:srgbClr val="326566"/>
                </a:solidFill>
                <a:latin typeface="Arial Unicode MS"/>
                <a:cs typeface="Arial Unicode MS"/>
              </a:rPr>
              <a:t>聽出新意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「瘋科普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‧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閱讀樂」學生自組讀書會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6324600"/>
            <a:ext cx="8826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9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「瘋科普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‧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閱讀樂」班級讀書會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572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「瘋科普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‧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閱讀樂」借書集點活動</a:t>
            </a:r>
            <a:r>
              <a:rPr lang="en-CA" sz="2402" smtClean="0">
                <a:solidFill>
                  <a:srgbClr val="1F487C"/>
                </a:solidFill>
                <a:latin typeface="Arial"/>
                <a:cs typeface="Arial"/>
              </a:rPr>
              <a:t>(1/2)</a:t>
            </a:r>
          </a:p>
          <a:p>
            <a:pPr>
              <a:lnSpc>
                <a:spcPts val="4140"/>
              </a:lnSpc>
            </a:pPr>
            <a:endParaRPr lang="en-CA" sz="3599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11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572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「瘋科普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‧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閱讀樂」借書集點活動</a:t>
            </a:r>
            <a:r>
              <a:rPr lang="en-CA" sz="2402" smtClean="0">
                <a:solidFill>
                  <a:srgbClr val="1F487C"/>
                </a:solidFill>
                <a:latin typeface="Arial"/>
                <a:cs typeface="Arial"/>
              </a:rPr>
              <a:t>(2/2)</a:t>
            </a:r>
          </a:p>
          <a:p>
            <a:pPr>
              <a:lnSpc>
                <a:spcPts val="4140"/>
              </a:lnSpc>
            </a:pPr>
            <a:endParaRPr lang="en-CA" sz="3599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12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活動集錦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尋კ找偶集點活動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393700"/>
            <a:ext cx="8521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55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活動集錦</a:t>
            </a:r>
            <a:r>
              <a:rPr lang="en-CA" sz="4406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借書送咖啡活動</a:t>
            </a:r>
          </a:p>
          <a:p>
            <a:pPr>
              <a:lnSpc>
                <a:spcPts val="4655"/>
              </a:lnSpc>
            </a:pPr>
            <a:endParaRPr lang="en-CA" sz="403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14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8" spc="-10" smtClean="0">
                <a:solidFill>
                  <a:srgbClr val="1F487C"/>
                </a:solidFill>
                <a:latin typeface="Arial Unicode MS"/>
                <a:cs typeface="Arial Unicode MS"/>
              </a:rPr>
              <a:t>活動集錦</a:t>
            </a:r>
            <a:r>
              <a:rPr lang="en-CA" sz="3798" spc="-10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  <a:r>
              <a:rPr lang="en-CA" sz="3798" spc="-10" smtClean="0">
                <a:solidFill>
                  <a:srgbClr val="1F487C"/>
                </a:solidFill>
                <a:latin typeface="Arial Unicode MS"/>
                <a:cs typeface="Arial Unicode MS"/>
              </a:rPr>
              <a:t>ᆶ書共聊</a:t>
            </a:r>
            <a:r>
              <a:rPr lang="en-CA" sz="3798" spc="-10" smtClean="0">
                <a:solidFill>
                  <a:srgbClr val="1F487C"/>
                </a:solidFill>
                <a:latin typeface="Arial"/>
                <a:cs typeface="Arial"/>
              </a:rPr>
              <a:t>‧</a:t>
            </a:r>
            <a:r>
              <a:rPr lang="en-CA" sz="3798" spc="-10" smtClean="0">
                <a:solidFill>
                  <a:srgbClr val="1F487C"/>
                </a:solidFill>
                <a:latin typeface="Arial Unicode MS"/>
                <a:cs typeface="Arial Unicode MS"/>
              </a:rPr>
              <a:t>袋書談心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15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8" spc="-10" smtClean="0">
                <a:solidFill>
                  <a:srgbClr val="1F487C"/>
                </a:solidFill>
                <a:latin typeface="Arial Unicode MS"/>
                <a:cs typeface="Arial Unicode MS"/>
              </a:rPr>
              <a:t>活動集錦</a:t>
            </a:r>
            <a:r>
              <a:rPr lang="en-CA" sz="3798" spc="-10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  <a:r>
              <a:rPr lang="en-CA" sz="3798" spc="-10" smtClean="0">
                <a:solidFill>
                  <a:srgbClr val="1F487C"/>
                </a:solidFill>
                <a:latin typeface="Arial Unicode MS"/>
                <a:cs typeface="Arial Unicode MS"/>
              </a:rPr>
              <a:t>書香</a:t>
            </a:r>
            <a:r>
              <a:rPr lang="en-CA" sz="3798" spc="-10" smtClean="0">
                <a:solidFill>
                  <a:srgbClr val="1F487C"/>
                </a:solidFill>
                <a:latin typeface="Arial"/>
                <a:cs typeface="Arial"/>
              </a:rPr>
              <a:t>‧</a:t>
            </a:r>
            <a:r>
              <a:rPr lang="en-CA" sz="3798" spc="-10" smtClean="0">
                <a:solidFill>
                  <a:srgbClr val="1F487C"/>
                </a:solidFill>
                <a:latin typeface="Arial Unicode MS"/>
                <a:cs typeface="Arial Unicode MS"/>
              </a:rPr>
              <a:t>粽香</a:t>
            </a:r>
            <a:r>
              <a:rPr lang="en-CA" sz="3798" spc="-10" smtClean="0">
                <a:solidFill>
                  <a:srgbClr val="1F487C"/>
                </a:solidFill>
                <a:latin typeface="Arial"/>
                <a:cs typeface="Arial"/>
              </a:rPr>
              <a:t>‧</a:t>
            </a:r>
            <a:r>
              <a:rPr lang="en-CA" sz="3798" spc="-10" smtClean="0">
                <a:solidFill>
                  <a:srgbClr val="1F487C"/>
                </a:solidFill>
                <a:latin typeface="Arial Unicode MS"/>
                <a:cs typeface="Arial Unicode MS"/>
              </a:rPr>
              <a:t>慶端午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16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活動集錦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世界書香日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 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借書送玫瑰花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活動集錦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母親節借書送康乃馨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18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帶領人如何對話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46200" y="2006600"/>
            <a:ext cx="10414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000" smtClean="0">
                <a:solidFill>
                  <a:srgbClr val="000000"/>
                </a:solidFill>
                <a:latin typeface="Arial Unicode MS"/>
                <a:cs typeface="Arial Unicode MS"/>
              </a:rPr>
              <a:t>起源</a:t>
            </a:r>
          </a:p>
          <a:p>
            <a:pPr>
              <a:lnSpc>
                <a:spcPts val="414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3175000" y="1930400"/>
            <a:ext cx="20955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【學問】</a:t>
            </a:r>
          </a:p>
          <a:p>
            <a:pPr>
              <a:lnSpc>
                <a:spcPts val="414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2832100" y="2501900"/>
            <a:ext cx="63119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000000"/>
                </a:solidFill>
                <a:latin typeface="Times New Roman"/>
                <a:cs typeface="Times New Roman"/>
              </a:rPr>
              <a:t>ORID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焦點討論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565400" y="3797300"/>
            <a:ext cx="65786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Times New Roman"/>
                <a:cs typeface="Times New Roman"/>
              </a:rPr>
              <a:t>Brian Stanfield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主編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71800" y="4394200"/>
            <a:ext cx="6172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開放智慧引導科技公司出版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活動集錦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借書送母親節小卡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19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facebook</a:t>
            </a: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კ書館粉絲專頁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20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城市科大კ書館</a:t>
            </a:r>
            <a:r>
              <a:rPr lang="en-CA" sz="3998" smtClean="0">
                <a:solidFill>
                  <a:srgbClr val="1F487C"/>
                </a:solidFill>
                <a:latin typeface="Arial"/>
                <a:cs typeface="Arial"/>
              </a:rPr>
              <a:t>LINE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21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419100"/>
            <a:ext cx="8521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活動回顧推廣影片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22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58800" y="444500"/>
            <a:ext cx="8585200" cy="1409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254508">
              <a:lnSpc>
                <a:spcPts val="4800"/>
              </a:lnSpc>
            </a:pPr>
            <a:r>
              <a:rPr lang="en-CA" sz="3995" smtClean="0">
                <a:solidFill>
                  <a:srgbClr val="1F487C"/>
                </a:solidFill>
                <a:latin typeface="Arial Unicode MS"/>
                <a:cs typeface="Arial Unicode MS"/>
              </a:rPr>
              <a:t>城市科大</a:t>
            </a:r>
            <a:br>
              <a:rPr lang="en-CA" sz="3995" smtClean="0">
                <a:solidFill>
                  <a:srgbClr val="000000"/>
                </a:solidFill>
                <a:latin typeface="Times New Roman"/>
              </a:rPr>
            </a:br>
            <a:r>
              <a:rPr lang="en-CA" sz="3995" smtClean="0">
                <a:solidFill>
                  <a:srgbClr val="1F487C"/>
                </a:solidFill>
                <a:latin typeface="Arial Unicode MS"/>
                <a:cs typeface="Arial Unicode MS"/>
              </a:rPr>
              <a:t>კ書館團隊</a:t>
            </a:r>
          </a:p>
          <a:p>
            <a:pPr>
              <a:lnSpc>
                <a:spcPts val="48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18000" y="2755900"/>
            <a:ext cx="4826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館長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140200" y="3187700"/>
            <a:ext cx="5003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徐</a:t>
            </a:r>
            <a:r>
              <a:rPr lang="en-CA" sz="2805" b="1" smtClean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一</a:t>
            </a:r>
            <a:r>
              <a:rPr lang="en-CA" sz="2805" b="1" smtClean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綺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2600" y="5549900"/>
            <a:ext cx="3492500" cy="419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1739900" algn="l"/>
              </a:tabLst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典閱組組長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	典閱組組員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1200" y="5854700"/>
            <a:ext cx="3263900" cy="419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1739900" algn="l"/>
              </a:tabLst>
            </a:pPr>
            <a:r>
              <a:rPr lang="en-CA" sz="1802" smtClean="0">
                <a:solidFill>
                  <a:srgbClr val="000000"/>
                </a:solidFill>
                <a:latin typeface="Arial Unicode MS"/>
                <a:cs typeface="Arial Unicode MS"/>
              </a:rPr>
              <a:t>鄭逢宜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	曾瓊慧</a:t>
            </a:r>
          </a:p>
          <a:p>
            <a:pPr>
              <a:lnSpc>
                <a:spcPts val="1775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6700" y="6324600"/>
            <a:ext cx="37084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23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76700" y="5676900"/>
            <a:ext cx="16129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採購組組長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05300" y="5943600"/>
            <a:ext cx="1384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蘇</a:t>
            </a:r>
            <a:r>
              <a:rPr lang="en-CA" sz="1810" b="1" smtClean="0">
                <a:solidFill>
                  <a:srgbClr val="000000"/>
                </a:solidFill>
                <a:latin typeface="Arial Bold"/>
                <a:cs typeface="Arial Bold"/>
              </a:rPr>
              <a:t>   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薰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803900" y="5588000"/>
            <a:ext cx="1600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採購組組員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032500" y="5867400"/>
            <a:ext cx="1371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洪世芳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518400" y="5638800"/>
            <a:ext cx="1511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採購組組員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747000" y="5905500"/>
            <a:ext cx="1282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陳昱霖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584200"/>
            <a:ext cx="8521700" cy="1409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CA" sz="3998" smtClean="0">
                <a:solidFill>
                  <a:srgbClr val="1F487C"/>
                </a:solidFill>
                <a:latin typeface="Arial Unicode MS"/>
                <a:cs typeface="Arial Unicode MS"/>
              </a:rPr>
              <a:t>感謝各位ಡ聽</a:t>
            </a:r>
            <a:br>
              <a:rPr lang="en-CA" sz="3995" smtClean="0">
                <a:solidFill>
                  <a:srgbClr val="000000"/>
                </a:solidFill>
                <a:latin typeface="Times New Roman"/>
              </a:rPr>
            </a:br>
            <a:r>
              <a:rPr lang="en-CA" sz="3995" smtClean="0">
                <a:solidFill>
                  <a:srgbClr val="1F487C"/>
                </a:solidFill>
                <a:latin typeface="Arial Unicode MS"/>
                <a:cs typeface="Arial Unicode MS"/>
              </a:rPr>
              <a:t>敬請賜教</a:t>
            </a:r>
            <a:r>
              <a:rPr lang="en-CA" sz="3995" smtClean="0">
                <a:solidFill>
                  <a:srgbClr val="1F487C"/>
                </a:solidFill>
                <a:latin typeface="Arial"/>
                <a:cs typeface="Arial"/>
              </a:rPr>
              <a:t>~</a:t>
            </a:r>
          </a:p>
          <a:p>
            <a:pPr>
              <a:lnSpc>
                <a:spcPts val="48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6324600"/>
            <a:ext cx="8877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FFFFFF"/>
                </a:solidFill>
                <a:latin typeface="Book Antiqua"/>
                <a:cs typeface="Book Antiqua"/>
              </a:rPr>
              <a:t>24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27100" y="1651000"/>
            <a:ext cx="82169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CACACA"/>
                </a:solidFill>
                <a:latin typeface="Arial Unicode MS"/>
                <a:cs typeface="Arial Unicode MS"/>
              </a:rPr>
              <a:t>台南應</a:t>
            </a:r>
            <a:r>
              <a:rPr lang="en-CA" sz="4406" smtClean="0">
                <a:solidFill>
                  <a:srgbClr val="CACACA"/>
                </a:solidFill>
                <a:latin typeface="Arial"/>
                <a:cs typeface="Arial"/>
              </a:rPr>
              <a:t>Ҕ</a:t>
            </a:r>
            <a:r>
              <a:rPr lang="en-CA" sz="4406" smtClean="0">
                <a:solidFill>
                  <a:srgbClr val="CACACA"/>
                </a:solidFill>
                <a:latin typeface="Arial Unicode MS"/>
                <a:cs typeface="Arial Unicode MS"/>
              </a:rPr>
              <a:t>科技大學კ書館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81300" y="3251200"/>
            <a:ext cx="6362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簡報</a:t>
            </a:r>
            <a:r>
              <a:rPr lang="en-CA" sz="2798" smtClean="0">
                <a:solidFill>
                  <a:srgbClr val="FFFFFF"/>
                </a:solidFill>
                <a:latin typeface="Arial"/>
                <a:cs typeface="Arial"/>
              </a:rPr>
              <a:t>Γ: </a:t>
            </a: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鄭</a:t>
            </a:r>
            <a:r>
              <a:rPr lang="en-CA" sz="2798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如</a:t>
            </a:r>
            <a:r>
              <a:rPr lang="en-CA" sz="2798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伶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01700" y="1168400"/>
            <a:ext cx="8242300" cy="298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500"/>
              </a:lnSpc>
              <a:tabLst>
                <a:tab pos="1828800" algn="l"/>
              </a:tabLst>
            </a:pPr>
            <a:r>
              <a:rPr lang="en-CA" sz="9602" smtClean="0">
                <a:solidFill>
                  <a:srgbClr val="FFC000"/>
                </a:solidFill>
                <a:latin typeface="Arial Unicode MS"/>
                <a:cs typeface="Arial Unicode MS"/>
              </a:rPr>
              <a:t>台南應</a:t>
            </a:r>
            <a:r>
              <a:rPr lang="en-CA" sz="9602" smtClean="0">
                <a:solidFill>
                  <a:srgbClr val="FFC000"/>
                </a:solidFill>
                <a:latin typeface="Arial"/>
                <a:cs typeface="Arial"/>
              </a:rPr>
              <a:t>Ҕ</a:t>
            </a:r>
            <a:r>
              <a:rPr lang="en-CA" sz="9602" smtClean="0">
                <a:solidFill>
                  <a:srgbClr val="FFC000"/>
                </a:solidFill>
                <a:latin typeface="Arial Unicode MS"/>
                <a:cs typeface="Arial Unicode MS"/>
              </a:rPr>
              <a:t>科大</a:t>
            </a:r>
            <a:br>
              <a:rPr lang="en-CA" sz="9602" smtClean="0">
                <a:solidFill>
                  <a:srgbClr val="000000"/>
                </a:solidFill>
                <a:latin typeface="Times New Roman"/>
              </a:rPr>
            </a:br>
            <a:r>
              <a:rPr lang="en-CA" sz="9602" smtClean="0">
                <a:solidFill>
                  <a:srgbClr val="FFC000"/>
                </a:solidFill>
                <a:latin typeface="Arial Unicode MS"/>
                <a:cs typeface="Arial Unicode MS"/>
              </a:rPr>
              <a:t>	კ書館</a:t>
            </a:r>
          </a:p>
          <a:p>
            <a:pPr>
              <a:lnSpc>
                <a:spcPts val="11500"/>
              </a:lnSpc>
            </a:pPr>
            <a:endParaRPr lang="en-CA" sz="96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730500" y="4140200"/>
            <a:ext cx="6413500" cy="1231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40"/>
              </a:lnSpc>
            </a:pPr>
            <a:r>
              <a:rPr lang="en-CA" sz="9602" smtClean="0">
                <a:solidFill>
                  <a:srgbClr val="FFC000"/>
                </a:solidFill>
                <a:latin typeface="Arial Unicode MS"/>
                <a:cs typeface="Arial Unicode MS"/>
              </a:rPr>
              <a:t>歡迎您</a:t>
            </a:r>
            <a:r>
              <a:rPr lang="en-CA" sz="9602" smtClean="0">
                <a:solidFill>
                  <a:srgbClr val="FFC000"/>
                </a:solidFill>
                <a:latin typeface="Arial"/>
                <a:cs typeface="Arial"/>
              </a:rPr>
              <a:t>!</a:t>
            </a:r>
          </a:p>
          <a:p>
            <a:pPr>
              <a:lnSpc>
                <a:spcPts val="11040"/>
              </a:lnSpc>
            </a:pPr>
            <a:endParaRPr lang="en-CA" sz="96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58800" y="304800"/>
            <a:ext cx="85852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კ書館的經營理念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6400" y="990600"/>
            <a:ext cx="8737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FFC000"/>
                </a:solidFill>
                <a:latin typeface="Arial Unicode MS"/>
                <a:cs typeface="Arial Unicode MS"/>
              </a:rPr>
              <a:t>整</a:t>
            </a:r>
            <a:r>
              <a:rPr lang="en-CA" sz="2004" smtClean="0">
                <a:solidFill>
                  <a:srgbClr val="FFC000"/>
                </a:solidFill>
                <a:latin typeface="Arial"/>
                <a:cs typeface="Arial"/>
              </a:rPr>
              <a:t>ӝ</a:t>
            </a:r>
            <a:r>
              <a:rPr lang="en-CA" sz="2004" smtClean="0">
                <a:solidFill>
                  <a:srgbClr val="FFC000"/>
                </a:solidFill>
                <a:latin typeface="Arial Unicode MS"/>
                <a:cs typeface="Arial Unicode MS"/>
              </a:rPr>
              <a:t>全校各領域教學、კ書資源</a:t>
            </a:r>
            <a:r>
              <a:rPr lang="en-CA" sz="2004" smtClean="0">
                <a:solidFill>
                  <a:srgbClr val="FFC000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FFC000"/>
                </a:solidFill>
                <a:latin typeface="Arial Unicode MS"/>
                <a:cs typeface="Arial Unicode MS"/>
              </a:rPr>
              <a:t>以提升教學品質</a:t>
            </a:r>
            <a:r>
              <a:rPr lang="en-CA" sz="2004" smtClean="0">
                <a:solidFill>
                  <a:srgbClr val="FFC000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FFC000"/>
                </a:solidFill>
                <a:latin typeface="Arial Unicode MS"/>
                <a:cs typeface="Arial Unicode MS"/>
              </a:rPr>
              <a:t>並提供師生多元化的服務。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87500" y="2578100"/>
            <a:ext cx="17272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0000"/>
                </a:solidFill>
                <a:latin typeface="Arial Unicode MS"/>
                <a:cs typeface="Arial Unicode MS"/>
              </a:rPr>
              <a:t>以自我學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90700" y="3060700"/>
            <a:ext cx="1524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0000"/>
                </a:solidFill>
                <a:latin typeface="Arial Unicode MS"/>
                <a:cs typeface="Arial Unicode MS"/>
              </a:rPr>
              <a:t>習為主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892800" y="2654300"/>
            <a:ext cx="31369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006FC0"/>
                </a:solidFill>
                <a:latin typeface="Arial Unicode MS"/>
                <a:cs typeface="Arial Unicode MS"/>
              </a:rPr>
              <a:t>以服務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096000" y="3136900"/>
            <a:ext cx="29337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006FC0"/>
                </a:solidFill>
                <a:latin typeface="Arial Unicode MS"/>
                <a:cs typeface="Arial Unicode MS"/>
              </a:rPr>
              <a:t>為輔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16300" y="5130800"/>
            <a:ext cx="56134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CA" sz="3600" smtClean="0">
                <a:solidFill>
                  <a:srgbClr val="FF0000"/>
                </a:solidFill>
                <a:latin typeface="Arial Unicode MS"/>
                <a:cs typeface="Arial Unicode MS"/>
              </a:rPr>
              <a:t>全校師生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96900"/>
            <a:ext cx="7531100" cy="889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405"/>
              </a:lnSpc>
            </a:pPr>
            <a:r>
              <a:rPr lang="en-CA" sz="4704" smtClean="0">
                <a:solidFill>
                  <a:srgbClr val="000000"/>
                </a:solidFill>
                <a:latin typeface="Times New Roman"/>
                <a:cs typeface="Times New Roman"/>
              </a:rPr>
              <a:t>ORID </a:t>
            </a:r>
            <a:r>
              <a:rPr lang="en-CA" sz="4704" smtClean="0">
                <a:solidFill>
                  <a:srgbClr val="000000"/>
                </a:solidFill>
                <a:latin typeface="Arial Unicode MS"/>
                <a:cs typeface="Arial Unicode MS"/>
              </a:rPr>
              <a:t>焦點討論</a:t>
            </a:r>
          </a:p>
          <a:p>
            <a:pPr>
              <a:lnSpc>
                <a:spcPts val="5405"/>
              </a:lnSpc>
            </a:pPr>
            <a:endParaRPr lang="en-CA" sz="47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2300" y="2222500"/>
            <a:ext cx="8521700" cy="2451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204" smtClean="0">
                <a:solidFill>
                  <a:srgbClr val="000000"/>
                </a:solidFill>
                <a:latin typeface="Times New Roman"/>
                <a:cs typeface="Times New Roman"/>
              </a:rPr>
              <a:t>O︰ The Objective Level -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客觀性層次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Times New Roman"/>
                <a:cs typeface="Times New Roman"/>
              </a:rPr>
              <a:t>R︰ The Reflective Level -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反映性層次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Times New Roman"/>
                <a:cs typeface="Times New Roman"/>
              </a:rPr>
              <a:t>I︰ The Interpretive Level -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詮釋性層次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Times New Roman"/>
                <a:cs typeface="Times New Roman"/>
              </a:rPr>
              <a:t>D︰ The Decisional Level -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決定性層次</a:t>
            </a:r>
          </a:p>
          <a:p>
            <a:pPr>
              <a:lnSpc>
                <a:spcPts val="46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2600" y="469900"/>
            <a:ext cx="8661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BADFF3"/>
                </a:solidFill>
                <a:latin typeface="Arial Unicode MS"/>
                <a:cs typeface="Arial Unicode MS"/>
              </a:rPr>
              <a:t>簡報大ᆜ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2900" y="1460500"/>
            <a:ext cx="88011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列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活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動-س</a:t>
            </a:r>
            <a:r>
              <a:rPr lang="en-CA" sz="3204" smtClean="0">
                <a:solidFill>
                  <a:srgbClr val="F7BC40"/>
                </a:solidFill>
                <a:latin typeface="Arial Unicode MS"/>
                <a:cs typeface="Arial Unicode MS"/>
              </a:rPr>
              <a:t>一.კ書館閱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讀學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習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指導服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務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76300" y="2095500"/>
            <a:ext cx="8267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"/>
                <a:cs typeface="Arial"/>
              </a:rPr>
              <a:t>(1)</a:t>
            </a:r>
            <a:r>
              <a:rPr lang="en-CA" sz="2798" smtClean="0">
                <a:solidFill>
                  <a:srgbClr val="FFC000"/>
                </a:solidFill>
                <a:latin typeface="Arial Unicode MS"/>
                <a:cs typeface="Arial Unicode MS"/>
              </a:rPr>
              <a:t>電子書資料৤</a:t>
            </a: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教育訓練</a:t>
            </a:r>
            <a:r>
              <a:rPr lang="en-CA" sz="2798" smtClean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體驗活動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76300" y="2679700"/>
            <a:ext cx="8267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"/>
                <a:cs typeface="Arial"/>
              </a:rPr>
              <a:t>(2)</a:t>
            </a:r>
            <a:r>
              <a:rPr lang="en-CA" sz="2795" smtClean="0">
                <a:solidFill>
                  <a:srgbClr val="FFC000"/>
                </a:solidFill>
                <a:latin typeface="Arial Unicode MS"/>
                <a:cs typeface="Arial Unicode MS"/>
              </a:rPr>
              <a:t>學科學習輔導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教師志工服務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6300" y="3251200"/>
            <a:ext cx="8267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"/>
                <a:cs typeface="Arial"/>
              </a:rPr>
              <a:t>(3)</a:t>
            </a:r>
            <a:r>
              <a:rPr lang="en-CA" sz="2795" smtClean="0">
                <a:solidFill>
                  <a:srgbClr val="FFC000"/>
                </a:solidFill>
                <a:latin typeface="Arial Unicode MS"/>
                <a:cs typeface="Arial Unicode MS"/>
              </a:rPr>
              <a:t>科普讀書會導讀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研習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900" y="3683000"/>
            <a:ext cx="8801100" cy="1358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二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學習指導服務推廣</a:t>
            </a:r>
            <a:r>
              <a:rPr lang="en-CA" sz="3204" smtClean="0">
                <a:solidFill>
                  <a:srgbClr val="FFC000"/>
                </a:solidFill>
                <a:latin typeface="Arial Unicode MS"/>
                <a:cs typeface="Arial Unicode MS"/>
              </a:rPr>
              <a:t>課程地კ閱讀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及設備運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Ҕ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越計畫კ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書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資源Ӆ享計畫ڑ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三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、教學</a:t>
            </a:r>
          </a:p>
          <a:p>
            <a:pPr>
              <a:lnSpc>
                <a:spcPts val="51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68400" y="4978400"/>
            <a:ext cx="79756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525"/>
              </a:lnSpc>
            </a:pPr>
            <a:r>
              <a:rPr lang="en-CA" sz="3206" smtClean="0">
                <a:solidFill>
                  <a:srgbClr val="FFC000"/>
                </a:solidFill>
                <a:latin typeface="Arial"/>
                <a:cs typeface="Arial"/>
              </a:rPr>
              <a:t>-</a:t>
            </a:r>
            <a:r>
              <a:rPr lang="en-CA" sz="3206" smtClean="0">
                <a:solidFill>
                  <a:srgbClr val="FFC000"/>
                </a:solidFill>
                <a:latin typeface="Arial Unicode MS"/>
                <a:cs typeface="Arial Unicode MS"/>
              </a:rPr>
              <a:t>應</a:t>
            </a:r>
            <a:r>
              <a:rPr lang="en-CA" sz="3206" smtClean="0">
                <a:solidFill>
                  <a:srgbClr val="FFC000"/>
                </a:solidFill>
                <a:latin typeface="Arial"/>
                <a:cs typeface="Arial"/>
              </a:rPr>
              <a:t>Ҕ</a:t>
            </a:r>
            <a:r>
              <a:rPr lang="en-CA" sz="3206" smtClean="0">
                <a:solidFill>
                  <a:srgbClr val="FFC000"/>
                </a:solidFill>
                <a:latin typeface="Arial Unicode MS"/>
                <a:cs typeface="Arial Unicode MS"/>
              </a:rPr>
              <a:t>創意閱讀</a:t>
            </a:r>
            <a:r>
              <a:rPr lang="en-CA" sz="3206" smtClean="0">
                <a:solidFill>
                  <a:srgbClr val="FFC000"/>
                </a:solidFill>
                <a:latin typeface="Arial"/>
                <a:cs typeface="Arial"/>
              </a:rPr>
              <a:t>‧</a:t>
            </a:r>
            <a:r>
              <a:rPr lang="en-CA" sz="3206" smtClean="0">
                <a:solidFill>
                  <a:srgbClr val="FFC000"/>
                </a:solidFill>
                <a:latin typeface="Arial Unicode MS"/>
                <a:cs typeface="Arial Unicode MS"/>
              </a:rPr>
              <a:t>深化文化涵養</a:t>
            </a:r>
            <a:r>
              <a:rPr lang="en-CA" sz="3206" smtClean="0">
                <a:solidFill>
                  <a:srgbClr val="FFC000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3525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2900" y="5600700"/>
            <a:ext cx="88011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四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3204" smtClean="0">
                <a:solidFill>
                  <a:srgbClr val="FFC000"/>
                </a:solidFill>
                <a:latin typeface="Arial Unicode MS"/>
                <a:cs typeface="Arial Unicode MS"/>
              </a:rPr>
              <a:t>自學</a:t>
            </a:r>
            <a:r>
              <a:rPr lang="en-CA" sz="3204" smtClean="0">
                <a:solidFill>
                  <a:srgbClr val="FFC000"/>
                </a:solidFill>
                <a:latin typeface="Arial"/>
                <a:cs typeface="Arial"/>
              </a:rPr>
              <a:t>ύЈ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的設備運</a:t>
            </a:r>
            <a:r>
              <a:rPr lang="en-CA" sz="3204" smtClean="0">
                <a:solidFill>
                  <a:srgbClr val="FFFFFF"/>
                </a:solidFill>
                <a:latin typeface="Arial"/>
                <a:cs typeface="Arial"/>
              </a:rPr>
              <a:t>Ҕ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推廣與成果展示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85800" y="393700"/>
            <a:ext cx="8458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FFFF00"/>
                </a:solidFill>
                <a:latin typeface="Arial Unicode MS"/>
                <a:cs typeface="Arial Unicode MS"/>
              </a:rPr>
              <a:t>列活動س一、კ書館學習</a:t>
            </a:r>
            <a:r>
              <a:rPr lang="en-CA" sz="3995" smtClean="0">
                <a:solidFill>
                  <a:srgbClr val="FFFF00"/>
                </a:solidFill>
                <a:latin typeface="Arial"/>
                <a:cs typeface="Arial"/>
              </a:rPr>
              <a:t>指</a:t>
            </a:r>
            <a:r>
              <a:rPr lang="en-CA" sz="3995" smtClean="0">
                <a:solidFill>
                  <a:srgbClr val="FFFF00"/>
                </a:solidFill>
                <a:latin typeface="Arial Unicode MS"/>
                <a:cs typeface="Arial Unicode MS"/>
              </a:rPr>
              <a:t>導服務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6400" y="1371600"/>
            <a:ext cx="8737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C9E7F6"/>
                </a:solidFill>
                <a:latin typeface="Arial"/>
                <a:cs typeface="Arial"/>
              </a:rPr>
              <a:t>(1)</a:t>
            </a:r>
            <a:r>
              <a:rPr lang="en-CA" sz="2400" smtClean="0">
                <a:solidFill>
                  <a:srgbClr val="C9E7F6"/>
                </a:solidFill>
                <a:latin typeface="Arial Unicode MS"/>
                <a:cs typeface="Arial Unicode MS"/>
              </a:rPr>
              <a:t>電子書資料৤教育訓練</a:t>
            </a:r>
            <a:r>
              <a:rPr lang="en-CA" sz="2400" smtClean="0">
                <a:solidFill>
                  <a:srgbClr val="C9E7F6"/>
                </a:solidFill>
                <a:latin typeface="Arial"/>
                <a:cs typeface="Arial"/>
              </a:rPr>
              <a:t>/</a:t>
            </a:r>
            <a:r>
              <a:rPr lang="en-CA" sz="2400" smtClean="0">
                <a:solidFill>
                  <a:srgbClr val="C9E7F6"/>
                </a:solidFill>
                <a:latin typeface="Arial Unicode MS"/>
                <a:cs typeface="Arial Unicode MS"/>
              </a:rPr>
              <a:t>體驗活動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2108200"/>
            <a:ext cx="8229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FFFF00"/>
                </a:solidFill>
                <a:latin typeface="Times New Roman Bold"/>
                <a:cs typeface="Times New Roman Bold"/>
              </a:rPr>
              <a:t>(A)</a:t>
            </a:r>
            <a:r>
              <a:rPr lang="en-CA" sz="2400" smtClean="0">
                <a:solidFill>
                  <a:srgbClr val="FFFF00"/>
                </a:solidFill>
                <a:latin typeface="Arial Unicode MS"/>
                <a:cs typeface="Arial Unicode MS"/>
              </a:rPr>
              <a:t>電子資源有獎徵答活動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2463800"/>
            <a:ext cx="8229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緣起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" y="2768600"/>
            <a:ext cx="82296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507745">
              <a:lnSpc>
                <a:spcPts val="2400"/>
              </a:lnSpc>
            </a:pP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為了幫助師生更加瞭解並有效利</a:t>
            </a:r>
            <a:r>
              <a:rPr lang="en-CA" sz="2004" smtClean="0">
                <a:solidFill>
                  <a:srgbClr val="FFFFFF"/>
                </a:solidFill>
                <a:latin typeface="Arial"/>
                <a:cs typeface="Arial"/>
              </a:rPr>
              <a:t>Ҕ</a:t>
            </a: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館內電子資源</a:t>
            </a:r>
            <a:r>
              <a:rPr lang="en-CA" sz="2004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კ書館舉辦</a:t>
            </a:r>
            <a:br>
              <a:rPr lang="en-CA" sz="2006" smtClean="0">
                <a:solidFill>
                  <a:srgbClr val="000000"/>
                </a:solidFill>
                <a:latin typeface="Times New Roman"/>
              </a:rPr>
            </a:br>
            <a:r>
              <a:rPr lang="en-CA" sz="2006" smtClean="0">
                <a:solidFill>
                  <a:srgbClr val="FFFFFF"/>
                </a:solidFill>
                <a:latin typeface="Arial Unicode MS"/>
                <a:cs typeface="Arial Unicode MS"/>
              </a:rPr>
              <a:t>電子資源有獎徵答活動</a:t>
            </a:r>
            <a:r>
              <a:rPr lang="en-CA" sz="2006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2006" smtClean="0">
                <a:solidFill>
                  <a:srgbClr val="FFFFFF"/>
                </a:solidFill>
                <a:latin typeface="Arial Unicode MS"/>
                <a:cs typeface="Arial Unicode MS"/>
              </a:rPr>
              <a:t>以結</a:t>
            </a:r>
            <a:r>
              <a:rPr lang="en-CA" sz="2006" smtClean="0">
                <a:solidFill>
                  <a:srgbClr val="FFFFFF"/>
                </a:solidFill>
                <a:latin typeface="Arial"/>
                <a:cs typeface="Arial"/>
              </a:rPr>
              <a:t>ӝ</a:t>
            </a:r>
            <a:r>
              <a:rPr lang="en-CA" sz="2006" smtClean="0">
                <a:solidFill>
                  <a:srgbClr val="FFFFFF"/>
                </a:solidFill>
                <a:latin typeface="Arial Unicode MS"/>
                <a:cs typeface="Arial Unicode MS"/>
              </a:rPr>
              <a:t>時事議題的方</a:t>
            </a:r>
            <a:r>
              <a:rPr lang="en-CA" sz="2006" smtClean="0">
                <a:solidFill>
                  <a:srgbClr val="FFFFFF"/>
                </a:solidFill>
                <a:latin typeface="Arial"/>
                <a:cs typeface="Arial"/>
              </a:rPr>
              <a:t>Ԅ</a:t>
            </a:r>
            <a:r>
              <a:rPr lang="en-CA" sz="2006" smtClean="0">
                <a:solidFill>
                  <a:srgbClr val="FFFFFF"/>
                </a:solidFill>
                <a:latin typeface="Arial Unicode MS"/>
                <a:cs typeface="Arial Unicode MS"/>
              </a:rPr>
              <a:t>吸引讀者主動閱讀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及參與。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55700" y="3975100"/>
            <a:ext cx="7988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C9E7F6"/>
                </a:solidFill>
                <a:latin typeface="Arial"/>
                <a:cs typeface="Arial"/>
              </a:rPr>
              <a:t>.</a:t>
            </a:r>
            <a:r>
              <a:rPr lang="en-CA" sz="2402" smtClean="0">
                <a:solidFill>
                  <a:srgbClr val="C9E7F6"/>
                </a:solidFill>
                <a:latin typeface="Arial Unicode MS"/>
                <a:cs typeface="Arial Unicode MS"/>
              </a:rPr>
              <a:t>館務會議決議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3500" y="4572000"/>
            <a:ext cx="7810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14" b="1" smtClean="0">
                <a:solidFill>
                  <a:srgbClr val="FFFFFF"/>
                </a:solidFill>
                <a:latin typeface="Times New Roman Bold"/>
                <a:cs typeface="Times New Roman Bold"/>
              </a:rPr>
              <a:t>1.</a:t>
            </a: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每學期舉辦一、二次有獎徵答比賽活動。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33500" y="4876800"/>
            <a:ext cx="7810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14" b="1" smtClean="0">
                <a:solidFill>
                  <a:srgbClr val="FFFFFF"/>
                </a:solidFill>
                <a:latin typeface="Times New Roman Bold"/>
                <a:cs typeface="Times New Roman Bold"/>
              </a:rPr>
              <a:t>2.</a:t>
            </a: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每次活動提供</a:t>
            </a:r>
            <a:r>
              <a:rPr lang="en-CA" sz="2014" b="1" smtClean="0">
                <a:solidFill>
                  <a:srgbClr val="FFFFFF"/>
                </a:solidFill>
                <a:latin typeface="Times New Roman Bold"/>
                <a:cs typeface="Times New Roman Bold"/>
              </a:rPr>
              <a:t>50</a:t>
            </a: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個名額</a:t>
            </a:r>
            <a:r>
              <a:rPr lang="en-CA" sz="2004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FFFFFF"/>
                </a:solidFill>
                <a:latin typeface="Arial Unicode MS"/>
                <a:cs typeface="Arial Unicode MS"/>
              </a:rPr>
              <a:t>可獲得活動獎品。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55700" y="5562600"/>
            <a:ext cx="7988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C9E7F6"/>
                </a:solidFill>
                <a:latin typeface="Arial"/>
                <a:cs typeface="Arial"/>
              </a:rPr>
              <a:t>.</a:t>
            </a:r>
            <a:r>
              <a:rPr lang="en-CA" sz="2400" smtClean="0">
                <a:solidFill>
                  <a:srgbClr val="C9E7F6"/>
                </a:solidFill>
                <a:latin typeface="Arial Unicode MS"/>
                <a:cs typeface="Arial Unicode MS"/>
              </a:rPr>
              <a:t>以館內౜有的</a:t>
            </a:r>
            <a:r>
              <a:rPr lang="en-CA" sz="2400" smtClean="0">
                <a:solidFill>
                  <a:srgbClr val="C9E7F6"/>
                </a:solidFill>
                <a:latin typeface="Arial"/>
                <a:cs typeface="Arial"/>
              </a:rPr>
              <a:t>ύ</a:t>
            </a:r>
            <a:r>
              <a:rPr lang="en-CA" sz="2400" smtClean="0">
                <a:solidFill>
                  <a:srgbClr val="C9E7F6"/>
                </a:solidFill>
                <a:latin typeface="Arial Unicode MS"/>
                <a:cs typeface="Arial Unicode MS"/>
              </a:rPr>
              <a:t>、外文電子資源為活動出題範圍。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6400" y="266700"/>
            <a:ext cx="8737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 Unicode MS"/>
                <a:cs typeface="Arial Unicode MS"/>
              </a:rPr>
              <a:t>活動花絮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8800" y="939800"/>
            <a:ext cx="2628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海報設計推廣應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Ҕ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宣傳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5029200" y="9144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得奬名單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5041900" y="3860800"/>
            <a:ext cx="4102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得奬者與奬品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ӝ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影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00100" y="393700"/>
            <a:ext cx="8343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C9E7F6"/>
                </a:solidFill>
                <a:latin typeface="Arial"/>
                <a:cs typeface="Arial"/>
              </a:rPr>
              <a:t>(B)</a:t>
            </a:r>
            <a:r>
              <a:rPr lang="en-CA" sz="2795" smtClean="0">
                <a:solidFill>
                  <a:srgbClr val="C9E7F6"/>
                </a:solidFill>
                <a:latin typeface="Arial Unicode MS"/>
                <a:cs typeface="Arial Unicode MS"/>
              </a:rPr>
              <a:t>電子資源教育訓練</a:t>
            </a:r>
            <a:r>
              <a:rPr lang="en-CA" sz="2795" smtClean="0">
                <a:solidFill>
                  <a:srgbClr val="C9E7F6"/>
                </a:solidFill>
                <a:latin typeface="Arial"/>
                <a:cs typeface="Arial"/>
              </a:rPr>
              <a:t>/</a:t>
            </a:r>
            <a:r>
              <a:rPr lang="en-CA" sz="2795" smtClean="0">
                <a:solidFill>
                  <a:srgbClr val="C9E7F6"/>
                </a:solidFill>
                <a:latin typeface="Arial Unicode MS"/>
                <a:cs typeface="Arial Unicode MS"/>
              </a:rPr>
              <a:t>體驗活動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01700" y="1371600"/>
            <a:ext cx="8242300" cy="850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服務項目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：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電子資源利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檢઩、文獻傳遞服務、各項資料৤講習</a:t>
            </a:r>
            <a:r>
              <a:rPr lang="en-CA" sz="1810" b="1" smtClean="0">
                <a:solidFill>
                  <a:srgbClr val="FFFF00"/>
                </a:solidFill>
                <a:latin typeface="Times New Roman Bold"/>
                <a:cs typeface="Times New Roman Bold"/>
              </a:rPr>
              <a:t>…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等。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服務地點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：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კ書館</a:t>
            </a:r>
            <a:r>
              <a:rPr lang="en-CA" sz="1810" b="1" smtClean="0">
                <a:solidFill>
                  <a:srgbClr val="FFFF00"/>
                </a:solidFill>
                <a:latin typeface="Times New Roman Bold"/>
                <a:cs typeface="Times New Roman Bold"/>
              </a:rPr>
              <a:t> L305 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資訊推廣室</a:t>
            </a:r>
          </a:p>
          <a:p>
            <a:pPr>
              <a:lnSpc>
                <a:spcPts val="330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38200" y="495300"/>
            <a:ext cx="8305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FFFF00"/>
                </a:solidFill>
                <a:latin typeface="Arial Unicode MS"/>
                <a:cs typeface="Arial Unicode MS"/>
              </a:rPr>
              <a:t>電子資源教育訓練資訊上網公告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130300" y="673100"/>
            <a:ext cx="801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00"/>
                </a:solidFill>
                <a:latin typeface="Arial Unicode MS"/>
                <a:cs typeface="Arial Unicode MS"/>
              </a:rPr>
              <a:t>電子資源教育訓練場次</a:t>
            </a:r>
            <a:r>
              <a:rPr lang="en-CA" sz="2795" smtClean="0">
                <a:solidFill>
                  <a:srgbClr val="FFFF00"/>
                </a:solidFill>
                <a:latin typeface="Arial"/>
                <a:cs typeface="Arial"/>
              </a:rPr>
              <a:t>／Γ</a:t>
            </a:r>
            <a:r>
              <a:rPr lang="en-CA" sz="2795" smtClean="0">
                <a:solidFill>
                  <a:srgbClr val="FFFF00"/>
                </a:solidFill>
                <a:latin typeface="Arial Unicode MS"/>
                <a:cs typeface="Arial Unicode MS"/>
              </a:rPr>
              <a:t>數統計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540000" y="1765300"/>
            <a:ext cx="66040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電子資源教育訓練場次</a:t>
            </a: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/Γ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數統計߄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79500" y="2844800"/>
            <a:ext cx="1143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2476500" y="2844800"/>
            <a:ext cx="1143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上學期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3505200" y="2844800"/>
            <a:ext cx="1143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mtClean="0">
                <a:solidFill>
                  <a:srgbClr val="000000"/>
                </a:solidFill>
                <a:latin typeface="Arial"/>
                <a:cs typeface="Arial"/>
              </a:rPr>
              <a:t>Π</a:t>
            </a:r>
            <a:r>
              <a:rPr lang="en-CA" sz="2234" smtClean="0">
                <a:solidFill>
                  <a:srgbClr val="000000"/>
                </a:solidFill>
                <a:latin typeface="Arial Unicode MS"/>
                <a:cs typeface="Arial Unicode MS"/>
              </a:rPr>
              <a:t>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4711700" y="2844800"/>
            <a:ext cx="1447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場次總計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6464300" y="2844800"/>
            <a:ext cx="1447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參加</a:t>
            </a:r>
            <a:r>
              <a:rPr lang="en-CA" sz="2234" spc="-10" smtClean="0">
                <a:solidFill>
                  <a:srgbClr val="000000"/>
                </a:solidFill>
                <a:latin typeface="Arial"/>
                <a:cs typeface="Arial"/>
              </a:rPr>
              <a:t>Γ</a:t>
            </a:r>
            <a:r>
              <a:rPr lang="en-CA" sz="223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數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1308100" y="3822700"/>
            <a:ext cx="68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100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2781300" y="38227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20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3810000" y="38227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14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5168900" y="38227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34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6769100" y="3822700"/>
            <a:ext cx="838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1385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1308100" y="4673600"/>
            <a:ext cx="68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"/>
                <a:cs typeface="Arial"/>
              </a:rPr>
              <a:t>101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5" name="TextBox 15"/>
          <p:cNvSpPr txBox="1"/>
          <p:nvPr/>
        </p:nvSpPr>
        <p:spPr>
          <a:xfrm>
            <a:off x="2781300" y="46736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"/>
                <a:cs typeface="Arial"/>
              </a:rPr>
              <a:t>13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3810000" y="46736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"/>
                <a:cs typeface="Arial"/>
              </a:rPr>
              <a:t>25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7" name="TextBox 17"/>
          <p:cNvSpPr txBox="1"/>
          <p:nvPr/>
        </p:nvSpPr>
        <p:spPr>
          <a:xfrm>
            <a:off x="5168900" y="46736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"/>
                <a:cs typeface="Arial"/>
              </a:rPr>
              <a:t>38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8" name="TextBox 18"/>
          <p:cNvSpPr txBox="1"/>
          <p:nvPr/>
        </p:nvSpPr>
        <p:spPr>
          <a:xfrm>
            <a:off x="6769100" y="4673600"/>
            <a:ext cx="838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4" spc="-10" smtClean="0">
                <a:solidFill>
                  <a:srgbClr val="000000"/>
                </a:solidFill>
                <a:latin typeface="Arial"/>
                <a:cs typeface="Arial"/>
              </a:rPr>
              <a:t>1609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9" name="TextBox 19"/>
          <p:cNvSpPr txBox="1"/>
          <p:nvPr/>
        </p:nvSpPr>
        <p:spPr>
          <a:xfrm>
            <a:off x="1308100" y="5524500"/>
            <a:ext cx="68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102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0" name="TextBox 20"/>
          <p:cNvSpPr txBox="1"/>
          <p:nvPr/>
        </p:nvSpPr>
        <p:spPr>
          <a:xfrm>
            <a:off x="2781300" y="55245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15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1" name="TextBox 21"/>
          <p:cNvSpPr txBox="1"/>
          <p:nvPr/>
        </p:nvSpPr>
        <p:spPr>
          <a:xfrm>
            <a:off x="3810000" y="55245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18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2" name="TextBox 22"/>
          <p:cNvSpPr txBox="1"/>
          <p:nvPr/>
        </p:nvSpPr>
        <p:spPr>
          <a:xfrm>
            <a:off x="5168900" y="5524500"/>
            <a:ext cx="533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33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3" name="TextBox 23"/>
          <p:cNvSpPr txBox="1"/>
          <p:nvPr/>
        </p:nvSpPr>
        <p:spPr>
          <a:xfrm>
            <a:off x="6769100" y="5524500"/>
            <a:ext cx="838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32" spc="-10" smtClean="0">
                <a:solidFill>
                  <a:srgbClr val="000000"/>
                </a:solidFill>
                <a:latin typeface="Arial"/>
                <a:cs typeface="Arial"/>
              </a:rPr>
              <a:t>1369</a:t>
            </a:r>
          </a:p>
          <a:p>
            <a:pPr>
              <a:lnSpc>
                <a:spcPts val="2760"/>
              </a:lnSpc>
            </a:p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1800" y="635000"/>
            <a:ext cx="8712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FF"/>
                </a:solidFill>
                <a:latin typeface="Arial Unicode MS"/>
                <a:cs typeface="Arial Unicode MS"/>
              </a:rPr>
              <a:t>電子資源推廣活動紀錄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63600" y="1485900"/>
            <a:ext cx="2463800" cy="406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lang="en-CA" sz="2195" smtClean="0">
                <a:solidFill>
                  <a:srgbClr val="FFFF00"/>
                </a:solidFill>
                <a:latin typeface="Arial Unicode MS"/>
                <a:cs typeface="Arial Unicode MS"/>
              </a:rPr>
              <a:t>電子資源講習照片</a:t>
            </a:r>
          </a:p>
          <a:p>
            <a:pPr>
              <a:lnSpc>
                <a:spcPts val="253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4991100" y="1485900"/>
            <a:ext cx="3594100" cy="406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lang="en-CA" sz="2195" smtClean="0">
                <a:solidFill>
                  <a:srgbClr val="FFFF00"/>
                </a:solidFill>
                <a:latin typeface="Arial Unicode MS"/>
                <a:cs typeface="Arial Unicode MS"/>
              </a:rPr>
              <a:t>კ書館電子資料৤推薦介紹</a:t>
            </a:r>
          </a:p>
          <a:p>
            <a:pPr>
              <a:lnSpc>
                <a:spcPts val="2530"/>
              </a:lnSpc>
            </a:p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6400" y="457200"/>
            <a:ext cx="4572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FFFF00"/>
                </a:solidFill>
                <a:latin typeface="Arial"/>
                <a:cs typeface="Arial"/>
              </a:rPr>
              <a:t>103</a:t>
            </a:r>
            <a:r>
              <a:rPr lang="en-CA" sz="3995" smtClean="0">
                <a:solidFill>
                  <a:srgbClr val="FFFF00"/>
                </a:solidFill>
                <a:latin typeface="Arial Unicode MS"/>
                <a:cs typeface="Arial Unicode MS"/>
              </a:rPr>
              <a:t>年度閱讀推廣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6400" y="1574800"/>
            <a:ext cx="4572000" cy="1066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2795" smtClean="0">
                <a:solidFill>
                  <a:srgbClr val="BADFF3"/>
                </a:solidFill>
                <a:latin typeface="Arial Unicode MS"/>
                <a:cs typeface="Arial Unicode MS"/>
              </a:rPr>
              <a:t>列活動س年度的</a:t>
            </a:r>
            <a:r>
              <a:rPr lang="en-CA" sz="2795" smtClean="0">
                <a:solidFill>
                  <a:srgbClr val="BADFF3"/>
                </a:solidFill>
                <a:latin typeface="Arial"/>
                <a:cs typeface="Arial"/>
              </a:rPr>
              <a:t>閱</a:t>
            </a:r>
            <a:r>
              <a:rPr lang="en-CA" sz="2795" smtClean="0">
                <a:solidFill>
                  <a:srgbClr val="BADFF3"/>
                </a:solidFill>
                <a:latin typeface="Arial Unicode MS"/>
                <a:cs typeface="Arial Unicode MS"/>
              </a:rPr>
              <a:t>讀推廣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BADFF3"/>
                </a:solidFill>
                <a:latin typeface="Arial Unicode MS"/>
                <a:cs typeface="Arial Unicode MS"/>
              </a:rPr>
              <a:t>開學迎新週</a:t>
            </a:r>
          </a:p>
          <a:p>
            <a:pPr>
              <a:lnSpc>
                <a:spcPts val="389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6400" y="2565400"/>
            <a:ext cx="4572000" cy="1066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2795" smtClean="0">
                <a:solidFill>
                  <a:srgbClr val="BADFF3"/>
                </a:solidFill>
                <a:latin typeface="Arial Unicode MS"/>
                <a:cs typeface="Arial Unicode MS"/>
              </a:rPr>
              <a:t>კ書館週</a:t>
            </a:r>
            <a:r>
              <a:rPr lang="en-CA" sz="2795" smtClean="0">
                <a:solidFill>
                  <a:srgbClr val="BADFF3"/>
                </a:solidFill>
                <a:latin typeface="Arial"/>
                <a:cs typeface="Arial"/>
              </a:rPr>
              <a:t>(</a:t>
            </a:r>
            <a:r>
              <a:rPr lang="en-CA" sz="2795" smtClean="0">
                <a:solidFill>
                  <a:srgbClr val="BADFF3"/>
                </a:solidFill>
                <a:latin typeface="Arial Unicode MS"/>
                <a:cs typeface="Arial Unicode MS"/>
              </a:rPr>
              <a:t>每年</a:t>
            </a:r>
            <a:r>
              <a:rPr lang="en-CA" sz="2795" smtClean="0">
                <a:solidFill>
                  <a:srgbClr val="BADFF3"/>
                </a:solidFill>
                <a:latin typeface="Arial"/>
                <a:cs typeface="Arial"/>
              </a:rPr>
              <a:t>12</a:t>
            </a:r>
            <a:r>
              <a:rPr lang="en-CA" sz="2795" smtClean="0">
                <a:solidFill>
                  <a:srgbClr val="BADFF3"/>
                </a:solidFill>
                <a:latin typeface="Arial Unicode MS"/>
                <a:cs typeface="Arial Unicode MS"/>
              </a:rPr>
              <a:t>月份舉辦</a:t>
            </a:r>
            <a:r>
              <a:rPr lang="en-CA" sz="2795" smtClean="0">
                <a:solidFill>
                  <a:srgbClr val="BADFF3"/>
                </a:solidFill>
                <a:latin typeface="Arial"/>
                <a:cs typeface="Arial"/>
              </a:rPr>
              <a:t>)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FF0000"/>
                </a:solidFill>
                <a:latin typeface="Arial Unicode MS"/>
                <a:cs typeface="Arial Unicode MS"/>
              </a:rPr>
              <a:t>網路閱讀推廣活動</a:t>
            </a:r>
          </a:p>
          <a:p>
            <a:pPr>
              <a:lnSpc>
                <a:spcPts val="3885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6400" y="3619500"/>
            <a:ext cx="45720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0000"/>
                </a:solidFill>
                <a:latin typeface="Arial Unicode MS"/>
                <a:cs typeface="Arial Unicode MS"/>
              </a:rPr>
              <a:t>電子報</a:t>
            </a:r>
            <a:r>
              <a:rPr lang="en-CA" sz="2795" smtClean="0">
                <a:solidFill>
                  <a:srgbClr val="FF0000"/>
                </a:solidFill>
                <a:latin typeface="Arial"/>
                <a:cs typeface="Arial"/>
              </a:rPr>
              <a:t>—</a:t>
            </a:r>
            <a:r>
              <a:rPr lang="en-CA" sz="2795" smtClean="0">
                <a:solidFill>
                  <a:srgbClr val="FF0000"/>
                </a:solidFill>
                <a:latin typeface="Arial Unicode MS"/>
                <a:cs typeface="Arial Unicode MS"/>
              </a:rPr>
              <a:t>專欄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6400" y="4114800"/>
            <a:ext cx="45720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0000"/>
                </a:solidFill>
                <a:latin typeface="Arial Unicode MS"/>
                <a:cs typeface="Arial Unicode MS"/>
              </a:rPr>
              <a:t>新書通報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6400" y="4610100"/>
            <a:ext cx="45720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0000"/>
                </a:solidFill>
                <a:latin typeface="Arial Unicode MS"/>
                <a:cs typeface="Arial Unicode MS"/>
              </a:rPr>
              <a:t>主題書展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6400" y="5105400"/>
            <a:ext cx="45720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0000"/>
                </a:solidFill>
                <a:latin typeface="Arial Unicode MS"/>
                <a:cs typeface="Arial Unicode MS"/>
              </a:rPr>
              <a:t>影片欣賞推廣活動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92700" y="635000"/>
            <a:ext cx="3937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電子報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—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專欄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092700" y="1054100"/>
            <a:ext cx="3937000" cy="76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596" smtClean="0">
                <a:solidFill>
                  <a:srgbClr val="FFFFFF"/>
                </a:solidFill>
                <a:latin typeface="Arial Unicode MS"/>
                <a:cs typeface="Arial Unicode MS"/>
              </a:rPr>
              <a:t>推廣კ書館電子資源</a:t>
            </a:r>
            <a:r>
              <a:rPr lang="en-CA" sz="1596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1596" smtClean="0">
                <a:solidFill>
                  <a:srgbClr val="FFFFFF"/>
                </a:solidFill>
                <a:latin typeface="Arial Unicode MS"/>
                <a:cs typeface="Arial Unicode MS"/>
              </a:rPr>
              <a:t>ߦ進資源有效利</a:t>
            </a:r>
            <a:br>
              <a:rPr lang="en-CA" sz="1596" smtClean="0">
                <a:solidFill>
                  <a:srgbClr val="000000"/>
                </a:solidFill>
                <a:latin typeface="Times New Roman"/>
              </a:rPr>
            </a:br>
            <a:r>
              <a:rPr lang="en-CA" sz="1596" smtClean="0">
                <a:solidFill>
                  <a:srgbClr val="FFFFFF"/>
                </a:solidFill>
                <a:latin typeface="Arial"/>
                <a:cs typeface="Arial"/>
              </a:rPr>
              <a:t>Ҕ，</a:t>
            </a:r>
            <a:r>
              <a:rPr lang="en-CA" sz="1596" smtClean="0">
                <a:solidFill>
                  <a:srgbClr val="FFFFFF"/>
                </a:solidFill>
                <a:latin typeface="Arial Unicode MS"/>
                <a:cs typeface="Arial Unicode MS"/>
              </a:rPr>
              <a:t>幫助師生蒐尋學術研究與課業學習</a:t>
            </a:r>
            <a:br>
              <a:rPr lang="en-CA" sz="1598" smtClean="0">
                <a:solidFill>
                  <a:srgbClr val="000000"/>
                </a:solidFill>
                <a:latin typeface="Times New Roman"/>
              </a:rPr>
            </a:br>
            <a:r>
              <a:rPr lang="en-CA" sz="1598" smtClean="0">
                <a:solidFill>
                  <a:srgbClr val="FFFFFF"/>
                </a:solidFill>
                <a:latin typeface="Arial Unicode MS"/>
                <a:cs typeface="Arial Unicode MS"/>
              </a:rPr>
              <a:t>所需之資訊。</a:t>
            </a:r>
          </a:p>
          <a:p>
            <a:pPr>
              <a:lnSpc>
                <a:spcPts val="1725"/>
              </a:lnSpc>
            </a:pPr>
            <a:endParaRPr lang="en-CA" sz="159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1800" y="635000"/>
            <a:ext cx="8712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檢討與改進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1800" y="1371600"/>
            <a:ext cx="8712200" cy="787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00"/>
              </a:lnSpc>
            </a:pPr>
            <a:r>
              <a:rPr lang="en-CA" sz="1596" smtClean="0">
                <a:solidFill>
                  <a:srgbClr val="BADFF3"/>
                </a:solidFill>
                <a:latin typeface="Arial"/>
                <a:cs typeface="Arial"/>
              </a:rPr>
              <a:t>‧</a:t>
            </a:r>
            <a:r>
              <a:rPr lang="en-CA" sz="1596" smtClean="0">
                <a:solidFill>
                  <a:srgbClr val="BADFF3"/>
                </a:solidFill>
                <a:latin typeface="Arial Unicode MS"/>
                <a:cs typeface="Arial Unicode MS"/>
              </a:rPr>
              <a:t>大部份學生不知道有</a:t>
            </a:r>
            <a:r>
              <a:rPr lang="en-CA" sz="1596" smtClean="0">
                <a:solidFill>
                  <a:srgbClr val="BADFF3"/>
                </a:solidFill>
                <a:latin typeface="Arial"/>
                <a:cs typeface="Arial"/>
              </a:rPr>
              <a:t>Ԝ</a:t>
            </a:r>
            <a:r>
              <a:rPr lang="en-CA" sz="1596" smtClean="0">
                <a:solidFill>
                  <a:srgbClr val="BADFF3"/>
                </a:solidFill>
                <a:latin typeface="Arial Unicode MS"/>
                <a:cs typeface="Arial Unicode MS"/>
              </a:rPr>
              <a:t>服務</a:t>
            </a:r>
            <a:br>
              <a:rPr lang="en-CA" sz="1596" smtClean="0">
                <a:solidFill>
                  <a:srgbClr val="000000"/>
                </a:solidFill>
                <a:latin typeface="Times New Roman"/>
              </a:rPr>
            </a:br>
            <a:r>
              <a:rPr lang="en-CA" sz="1596" smtClean="0">
                <a:solidFill>
                  <a:srgbClr val="BADFF3"/>
                </a:solidFill>
                <a:latin typeface="Arial"/>
                <a:cs typeface="Arial"/>
              </a:rPr>
              <a:t>‧</a:t>
            </a:r>
            <a:r>
              <a:rPr lang="en-CA" sz="1596" smtClean="0">
                <a:solidFill>
                  <a:srgbClr val="BADFF3"/>
                </a:solidFill>
                <a:latin typeface="Arial Unicode MS"/>
                <a:cs typeface="Arial Unicode MS"/>
              </a:rPr>
              <a:t>加ம宣導</a:t>
            </a:r>
          </a:p>
          <a:p>
            <a:pPr>
              <a:lnSpc>
                <a:spcPts val="310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31800" y="2171700"/>
            <a:ext cx="8712200" cy="787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00"/>
              </a:lnSpc>
              <a:tabLst>
                <a:tab pos="215900" algn="l"/>
              </a:tabLst>
            </a:pPr>
            <a:r>
              <a:rPr lang="en-CA" sz="1598" smtClean="0">
                <a:solidFill>
                  <a:srgbClr val="BADFF3"/>
                </a:solidFill>
                <a:latin typeface="Arial"/>
                <a:cs typeface="Arial"/>
              </a:rPr>
              <a:t>‧</a:t>
            </a:r>
            <a:r>
              <a:rPr lang="en-CA" sz="1598" smtClean="0">
                <a:solidFill>
                  <a:srgbClr val="BADFF3"/>
                </a:solidFill>
                <a:latin typeface="Arial Unicode MS"/>
                <a:cs typeface="Arial Unicode MS"/>
              </a:rPr>
              <a:t>改進電子看板、書籤、單張文宣等宣傳</a:t>
            </a:r>
            <a:br>
              <a:rPr lang="en-CA" sz="1596" smtClean="0">
                <a:solidFill>
                  <a:srgbClr val="000000"/>
                </a:solidFill>
                <a:latin typeface="Times New Roman"/>
              </a:rPr>
            </a:br>
            <a:r>
              <a:rPr lang="en-CA" sz="1596" smtClean="0">
                <a:solidFill>
                  <a:srgbClr val="BADFF3"/>
                </a:solidFill>
                <a:latin typeface="Arial Unicode MS"/>
                <a:cs typeface="Arial Unicode MS"/>
              </a:rPr>
              <a:t>	方</a:t>
            </a:r>
            <a:r>
              <a:rPr lang="en-CA" sz="1596" smtClean="0">
                <a:solidFill>
                  <a:srgbClr val="BADFF3"/>
                </a:solidFill>
                <a:latin typeface="Arial"/>
                <a:cs typeface="Arial"/>
              </a:rPr>
              <a:t>Ԅ</a:t>
            </a:r>
          </a:p>
          <a:p>
            <a:pPr>
              <a:lnSpc>
                <a:spcPts val="310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58800" y="533400"/>
            <a:ext cx="85852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00"/>
                </a:solidFill>
                <a:latin typeface="Arial"/>
                <a:cs typeface="Arial"/>
              </a:rPr>
              <a:t>(2)</a:t>
            </a: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學科學習輔導教師志工服務</a:t>
            </a:r>
            <a:r>
              <a:rPr lang="en-CA" sz="3600" smtClean="0">
                <a:solidFill>
                  <a:srgbClr val="FFFF00"/>
                </a:solidFill>
                <a:latin typeface="Arial"/>
                <a:cs typeface="Arial"/>
              </a:rPr>
              <a:t>-</a:t>
            </a: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宣導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52500" y="1574800"/>
            <a:ext cx="3746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報名單</a:t>
            </a:r>
          </a:p>
          <a:p>
            <a:pPr>
              <a:lnSpc>
                <a:spcPts val="2185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00600" y="1524000"/>
            <a:ext cx="4229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2" smtClean="0">
                <a:solidFill>
                  <a:srgbClr val="BADFF3"/>
                </a:solidFill>
                <a:latin typeface="Arial Unicode MS"/>
                <a:cs typeface="Arial Unicode MS"/>
              </a:rPr>
              <a:t>照片宣導</a:t>
            </a:r>
          </a:p>
          <a:p>
            <a:pPr>
              <a:lnSpc>
                <a:spcPts val="2070"/>
              </a:lnSpc>
            </a:pPr>
            <a:endParaRPr lang="en-CA" sz="18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96900"/>
            <a:ext cx="7531100" cy="889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405"/>
              </a:lnSpc>
            </a:pPr>
            <a:r>
              <a:rPr lang="en-CA" sz="4704" smtClean="0">
                <a:solidFill>
                  <a:srgbClr val="CC0000"/>
                </a:solidFill>
                <a:latin typeface="Arial Unicode MS"/>
                <a:cs typeface="Arial Unicode MS"/>
              </a:rPr>
              <a:t>四層次的意識會談法</a:t>
            </a:r>
          </a:p>
          <a:p>
            <a:pPr>
              <a:lnSpc>
                <a:spcPts val="5405"/>
              </a:lnSpc>
            </a:pPr>
            <a:endParaRPr lang="en-CA" sz="47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71700" y="2286000"/>
            <a:ext cx="6972300" cy="2743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165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第一層次</a:t>
            </a: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客觀、材料性問題</a:t>
            </a:r>
            <a:br>
              <a:rPr lang="en-CA" sz="3486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第二層次</a:t>
            </a: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反映、感覺性問題</a:t>
            </a:r>
            <a:br>
              <a:rPr lang="en-CA" sz="3486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第三層次</a:t>
            </a: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體驗、詮釋性問題</a:t>
            </a:r>
            <a:br>
              <a:rPr lang="en-CA" sz="349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第四層次</a:t>
            </a: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啟發、決定性問題</a:t>
            </a:r>
          </a:p>
          <a:p>
            <a:pPr>
              <a:lnSpc>
                <a:spcPts val="5165"/>
              </a:lnSpc>
            </a:pPr>
            <a:endParaRPr lang="en-CA" sz="349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98500" y="635000"/>
            <a:ext cx="84455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00"/>
                </a:solidFill>
                <a:latin typeface="Times New Roman"/>
                <a:cs typeface="Times New Roman"/>
              </a:rPr>
              <a:t>(2)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學科學習輔導教師志工服務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74700" y="1524000"/>
            <a:ext cx="8369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2" smtClean="0">
                <a:solidFill>
                  <a:srgbClr val="BADFF3"/>
                </a:solidFill>
                <a:latin typeface="Arial Unicode MS"/>
                <a:cs typeface="Arial Unicode MS"/>
              </a:rPr>
              <a:t>實施內容</a:t>
            </a:r>
            <a:r>
              <a:rPr lang="en-CA" sz="1802" smtClean="0">
                <a:solidFill>
                  <a:srgbClr val="BADFF3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2070"/>
              </a:lnSpc>
            </a:pPr>
            <a:endParaRPr lang="en-CA" sz="18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4700" y="2070100"/>
            <a:ext cx="8369300" cy="1168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30"/>
              </a:lnSpc>
            </a:pP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「學科學習輔導教師」服務志工每週</a:t>
            </a:r>
            <a:r>
              <a:rPr lang="en-CA" sz="1800" smtClean="0">
                <a:solidFill>
                  <a:srgbClr val="BADFF3"/>
                </a:solidFill>
                <a:latin typeface="Arial"/>
                <a:cs typeface="Arial"/>
              </a:rPr>
              <a:t>Կ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少到館一次</a:t>
            </a:r>
            <a:r>
              <a:rPr lang="en-CA" sz="1800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每次</a:t>
            </a:r>
            <a:r>
              <a:rPr lang="en-CA" sz="1800" smtClean="0">
                <a:solidFill>
                  <a:srgbClr val="BADFF3"/>
                </a:solidFill>
                <a:latin typeface="Times New Roman"/>
                <a:cs typeface="Times New Roman"/>
              </a:rPr>
              <a:t>2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小時以上。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კ書館備有諮詢輔導室</a:t>
            </a:r>
            <a:r>
              <a:rPr lang="en-CA" sz="1800" smtClean="0">
                <a:solidFill>
                  <a:srgbClr val="BADFF3"/>
                </a:solidFill>
                <a:latin typeface="Times New Roman"/>
                <a:cs typeface="Times New Roman"/>
              </a:rPr>
              <a:t>5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室、並配有個</a:t>
            </a:r>
            <a:r>
              <a:rPr lang="en-CA" sz="1800" smtClean="0">
                <a:solidFill>
                  <a:srgbClr val="BADFF3"/>
                </a:solidFill>
                <a:latin typeface="Arial"/>
                <a:cs typeface="Arial"/>
              </a:rPr>
              <a:t>Γ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電腦及專業館員協助。服務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以一學期為單位</a:t>
            </a:r>
            <a:r>
              <a:rPr lang="en-CA" sz="1800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每學期初進行招募。</a:t>
            </a:r>
            <a:r>
              <a:rPr lang="en-CA" sz="1800" smtClean="0">
                <a:solidFill>
                  <a:srgbClr val="BADFF3"/>
                </a:solidFill>
                <a:latin typeface="Times New Roman"/>
                <a:cs typeface="Times New Roman"/>
              </a:rPr>
              <a:t>103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學年度第一學期</a:t>
            </a:r>
            <a:r>
              <a:rPr lang="en-CA" sz="1800" smtClean="0">
                <a:solidFill>
                  <a:srgbClr val="BADFF3"/>
                </a:solidFill>
                <a:latin typeface="Arial"/>
                <a:cs typeface="Arial"/>
              </a:rPr>
              <a:t>Ӆ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計</a:t>
            </a:r>
            <a:r>
              <a:rPr lang="en-CA" sz="1800" smtClean="0">
                <a:solidFill>
                  <a:srgbClr val="BADFF3"/>
                </a:solidFill>
                <a:latin typeface="Times New Roman"/>
                <a:cs typeface="Times New Roman"/>
              </a:rPr>
              <a:t>38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位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老師參與</a:t>
            </a:r>
            <a:r>
              <a:rPr lang="en-CA" sz="1800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輔導</a:t>
            </a:r>
            <a:r>
              <a:rPr lang="en-CA" sz="1800" smtClean="0">
                <a:solidFill>
                  <a:srgbClr val="BADFF3"/>
                </a:solidFill>
                <a:latin typeface="Times New Roman"/>
                <a:cs typeface="Times New Roman"/>
              </a:rPr>
              <a:t>952</a:t>
            </a: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位學生。</a:t>
            </a:r>
          </a:p>
          <a:p>
            <a:pPr>
              <a:lnSpc>
                <a:spcPts val="213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784600" y="6350000"/>
            <a:ext cx="53594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7BC40"/>
                </a:solidFill>
                <a:latin typeface="Arial Unicode MS"/>
                <a:cs typeface="Arial Unicode MS"/>
              </a:rPr>
              <a:t>服務地點</a:t>
            </a:r>
            <a:r>
              <a:rPr lang="en-CA" sz="1800" smtClean="0">
                <a:solidFill>
                  <a:srgbClr val="F7BC40"/>
                </a:solidFill>
                <a:latin typeface="Arial"/>
                <a:cs typeface="Arial"/>
              </a:rPr>
              <a:t>:</a:t>
            </a:r>
            <a:r>
              <a:rPr lang="en-CA" sz="1800" smtClean="0">
                <a:solidFill>
                  <a:srgbClr val="F7BC40"/>
                </a:solidFill>
                <a:latin typeface="Arial Unicode MS"/>
                <a:cs typeface="Arial Unicode MS"/>
              </a:rPr>
              <a:t>學科學習輔導室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1800" y="635000"/>
            <a:ext cx="8712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00"/>
                </a:solidFill>
                <a:latin typeface="Times New Roman"/>
                <a:cs typeface="Times New Roman"/>
              </a:rPr>
              <a:t>(2)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學科學習輔導教師志工服務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1800" y="1498600"/>
            <a:ext cx="42926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實施目的</a:t>
            </a:r>
            <a:r>
              <a:rPr lang="en-CA" sz="2400" smtClean="0">
                <a:solidFill>
                  <a:srgbClr val="BADFF3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31800" y="2019300"/>
            <a:ext cx="42926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674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學業諮詢</a:t>
            </a:r>
            <a:r>
              <a:rPr lang="en-CA" sz="1674" spc="-10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674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協助同學學習閱讀輔導</a:t>
            </a:r>
            <a:r>
              <a:rPr lang="en-CA" sz="1674" spc="-10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674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與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674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發߄能力</a:t>
            </a:r>
          </a:p>
          <a:p>
            <a:pPr>
              <a:lnSpc>
                <a:spcPts val="173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38700" y="1498600"/>
            <a:ext cx="4191000" cy="1143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實施概況</a:t>
            </a:r>
            <a:r>
              <a:rPr lang="en-CA" sz="2400" smtClean="0">
                <a:solidFill>
                  <a:srgbClr val="BADFF3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38700" y="2057400"/>
            <a:ext cx="4191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BADFF3"/>
                </a:solidFill>
                <a:latin typeface="Arial Unicode MS"/>
                <a:cs typeface="Arial Unicode MS"/>
              </a:rPr>
              <a:t>學科輔導老師與學生討論熱絡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1800" y="635000"/>
            <a:ext cx="8712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FF"/>
                </a:solidFill>
                <a:latin typeface="Arial Unicode MS"/>
                <a:cs typeface="Arial Unicode MS"/>
              </a:rPr>
              <a:t>活動成效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1800" y="1485900"/>
            <a:ext cx="8712200" cy="1206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2410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103(1) </a:t>
            </a:r>
            <a:r>
              <a:rPr lang="en-CA" sz="2400" smtClean="0">
                <a:solidFill>
                  <a:srgbClr val="BADFF3"/>
                </a:solidFill>
                <a:latin typeface="Arial"/>
                <a:cs typeface="Arial"/>
              </a:rPr>
              <a:t>Ӆ</a:t>
            </a:r>
            <a:r>
              <a:rPr lang="en-CA" sz="2410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 38 </a:t>
            </a: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位老師參與學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科學習輔導志工服務行列</a:t>
            </a:r>
            <a:r>
              <a:rPr lang="en-CA" sz="2410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-</a:t>
            </a: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輔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導學生</a:t>
            </a:r>
            <a:r>
              <a:rPr lang="en-CA" sz="2410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952 </a:t>
            </a:r>
            <a:r>
              <a:rPr lang="en-CA" sz="2400" smtClean="0">
                <a:solidFill>
                  <a:srgbClr val="BADFF3"/>
                </a:solidFill>
                <a:latin typeface="Arial"/>
                <a:cs typeface="Arial"/>
              </a:rPr>
              <a:t>Γ</a:t>
            </a: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次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44500" y="406400"/>
            <a:ext cx="86995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C9E7F6"/>
                </a:solidFill>
                <a:latin typeface="Times New Roman"/>
                <a:cs typeface="Times New Roman"/>
              </a:rPr>
              <a:t>(3)</a:t>
            </a:r>
            <a:r>
              <a:rPr lang="en-CA" sz="3998" smtClean="0">
                <a:solidFill>
                  <a:srgbClr val="C9E7F6"/>
                </a:solidFill>
                <a:latin typeface="Arial Unicode MS"/>
                <a:cs typeface="Arial Unicode MS"/>
              </a:rPr>
              <a:t>科普讀書會導讀研習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4500" y="1384300"/>
            <a:ext cx="8699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活動目的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4500" y="1803400"/>
            <a:ext cx="8699500" cy="622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472440">
              <a:lnSpc>
                <a:spcPts val="210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主要目的為透過教師</a:t>
            </a:r>
            <a:r>
              <a:rPr lang="en-CA" sz="1800" smtClean="0">
                <a:solidFill>
                  <a:srgbClr val="FFC000"/>
                </a:solidFill>
                <a:latin typeface="Arial Unicode MS"/>
                <a:cs typeface="Arial Unicode MS"/>
              </a:rPr>
              <a:t>導讀「科普」相關書籍及網站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讓同學對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Ԝ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議題能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深入了解相關知識及技能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並能藉由科普知識改善個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生活提升生活品質。</a:t>
            </a:r>
          </a:p>
          <a:p>
            <a:pPr>
              <a:lnSpc>
                <a:spcPts val="210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304800"/>
            <a:ext cx="8521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00"/>
                </a:solidFill>
                <a:latin typeface="Arial Unicode MS"/>
                <a:cs typeface="Arial Unicode MS"/>
              </a:rPr>
              <a:t>三</a:t>
            </a:r>
            <a:r>
              <a:rPr lang="en-CA" sz="3204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CA" sz="3204" smtClean="0">
                <a:solidFill>
                  <a:srgbClr val="FFFF00"/>
                </a:solidFill>
                <a:latin typeface="Arial Unicode MS"/>
                <a:cs typeface="Arial Unicode MS"/>
              </a:rPr>
              <a:t>學習指導服務推廣閱讀地კ及設備運</a:t>
            </a:r>
            <a:r>
              <a:rPr lang="en-CA" sz="3204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2300" y="1270000"/>
            <a:ext cx="8521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BADFF3"/>
                </a:solidFill>
                <a:latin typeface="Arial Unicode MS"/>
                <a:cs typeface="Arial Unicode MS"/>
              </a:rPr>
              <a:t>實施目的</a:t>
            </a:r>
            <a:r>
              <a:rPr lang="en-CA" sz="2795" smtClean="0">
                <a:solidFill>
                  <a:srgbClr val="BADFF3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2600" y="1866900"/>
            <a:ext cx="8661400" cy="431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45"/>
              </a:lnSpc>
            </a:pPr>
            <a:r>
              <a:rPr lang="en-CA" sz="2195" smtClean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ࡌ置閱讀能力指標的檢ਡ機制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：</a:t>
            </a:r>
            <a:r>
              <a:rPr lang="en-CA" sz="2304" smtClean="0">
                <a:solidFill>
                  <a:srgbClr val="FFFF00"/>
                </a:solidFill>
                <a:latin typeface="Arial Unicode MS"/>
                <a:cs typeface="Arial Unicode MS"/>
              </a:rPr>
              <a:t>ம化自主學習與進修能力</a:t>
            </a:r>
          </a:p>
          <a:p>
            <a:pPr>
              <a:lnSpc>
                <a:spcPts val="2645"/>
              </a:lnSpc>
            </a:pPr>
            <a:endParaRPr lang="en-CA" sz="23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2600" y="2552700"/>
            <a:ext cx="8661400" cy="812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800"/>
              </a:lnSpc>
              <a:tabLst>
                <a:tab pos="292100" algn="l"/>
              </a:tabLst>
            </a:pP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所課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程閱讀س2.發展課程閱讀品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質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保᛾的機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制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：提供各院</a:t>
            </a:r>
            <a:br>
              <a:rPr lang="en-CA" sz="2306" smtClean="0">
                <a:solidFill>
                  <a:srgbClr val="000000"/>
                </a:solidFill>
                <a:latin typeface="Times New Roman"/>
              </a:rPr>
            </a:br>
            <a:r>
              <a:rPr lang="en-CA" sz="2306" smtClean="0">
                <a:solidFill>
                  <a:srgbClr val="FFFFFF"/>
                </a:solidFill>
                <a:latin typeface="Arial Unicode MS"/>
                <a:cs typeface="Arial Unicode MS"/>
              </a:rPr>
              <a:t>	指定讀物與課程閱讀評論與提問之評估工具。</a:t>
            </a:r>
          </a:p>
          <a:p>
            <a:pPr>
              <a:lnSpc>
                <a:spcPts val="2800"/>
              </a:lnSpc>
            </a:pPr>
            <a:endParaRPr lang="en-CA" sz="23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2600" y="3606800"/>
            <a:ext cx="8661400" cy="812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800"/>
              </a:lnSpc>
              <a:tabLst>
                <a:tab pos="292100" algn="l"/>
              </a:tabLst>
            </a:pP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3.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ம調學生基本能力與素養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：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落實以學習者為本位的閱讀</a:t>
            </a:r>
            <a:br>
              <a:rPr lang="en-CA" sz="2304" smtClean="0">
                <a:solidFill>
                  <a:srgbClr val="000000"/>
                </a:solidFill>
                <a:latin typeface="Times New Roman"/>
              </a:rPr>
            </a:b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	理念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重視學生思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Ե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能力及生活智慧互相緊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Ԍ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的機制。</a:t>
            </a:r>
          </a:p>
          <a:p>
            <a:pPr>
              <a:lnSpc>
                <a:spcPts val="2800"/>
              </a:lnSpc>
            </a:pPr>
            <a:endParaRPr lang="en-CA" sz="23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2600" y="4660900"/>
            <a:ext cx="8661400" cy="800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  <a:tabLst>
                <a:tab pos="292100" algn="l"/>
              </a:tabLst>
            </a:pP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ம化學生閱讀技巧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：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ஒ不同學科衍生不同的閱讀及學習</a:t>
            </a:r>
            <a:br>
              <a:rPr lang="en-CA" sz="2304" smtClean="0">
                <a:solidFill>
                  <a:srgbClr val="000000"/>
                </a:solidFill>
                <a:latin typeface="Times New Roman"/>
              </a:rPr>
            </a:b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	技巧路徑კ像化並配</a:t>
            </a:r>
            <a:r>
              <a:rPr lang="en-CA" sz="2304" smtClean="0">
                <a:solidFill>
                  <a:srgbClr val="FFFFFF"/>
                </a:solidFill>
                <a:latin typeface="Arial"/>
                <a:cs typeface="Arial"/>
              </a:rPr>
              <a:t>ӝ</a:t>
            </a:r>
            <a:r>
              <a:rPr lang="en-CA" sz="2304" smtClean="0">
                <a:solidFill>
                  <a:srgbClr val="FFFFFF"/>
                </a:solidFill>
                <a:latin typeface="Arial Unicode MS"/>
                <a:cs typeface="Arial Unicode MS"/>
              </a:rPr>
              <a:t>指導機制。</a:t>
            </a:r>
          </a:p>
          <a:p>
            <a:pPr>
              <a:lnSpc>
                <a:spcPts val="2700"/>
              </a:lnSpc>
            </a:pPr>
            <a:endParaRPr lang="en-CA" sz="23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2600" y="5715000"/>
            <a:ext cx="8661400" cy="800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  <a:tabLst>
                <a:tab pos="292100" algn="l"/>
              </a:tabLst>
            </a:pPr>
            <a:r>
              <a:rPr lang="en-CA" sz="2306" smtClean="0">
                <a:solidFill>
                  <a:srgbClr val="FFFFFF"/>
                </a:solidFill>
                <a:latin typeface="Arial"/>
                <a:cs typeface="Arial"/>
              </a:rPr>
              <a:t>5.ϸ</a:t>
            </a:r>
            <a:r>
              <a:rPr lang="en-CA" sz="2306" smtClean="0">
                <a:solidFill>
                  <a:srgbClr val="FFFFFF"/>
                </a:solidFill>
                <a:latin typeface="Arial Unicode MS"/>
                <a:cs typeface="Arial Unicode MS"/>
              </a:rPr>
              <a:t>應學生學習成效</a:t>
            </a:r>
            <a:r>
              <a:rPr lang="en-CA" sz="2306" smtClean="0">
                <a:solidFill>
                  <a:srgbClr val="FFFFFF"/>
                </a:solidFill>
                <a:latin typeface="Arial"/>
                <a:cs typeface="Arial"/>
              </a:rPr>
              <a:t>：</a:t>
            </a:r>
            <a:r>
              <a:rPr lang="en-CA" sz="2306" smtClean="0">
                <a:solidFill>
                  <a:srgbClr val="FFFFFF"/>
                </a:solidFill>
                <a:latin typeface="Arial Unicode MS"/>
                <a:cs typeface="Arial Unicode MS"/>
              </a:rPr>
              <a:t>突破傳統繳交</a:t>
            </a:r>
            <a:r>
              <a:rPr lang="en-CA" sz="2306" smtClean="0">
                <a:solidFill>
                  <a:srgbClr val="FFFFFF"/>
                </a:solidFill>
                <a:latin typeface="Arial"/>
                <a:cs typeface="Arial"/>
              </a:rPr>
              <a:t>Ј</a:t>
            </a:r>
            <a:r>
              <a:rPr lang="en-CA" sz="2306" smtClean="0">
                <a:solidFill>
                  <a:srgbClr val="FFFFFF"/>
                </a:solidFill>
                <a:latin typeface="Arial Unicode MS"/>
                <a:cs typeface="Arial Unicode MS"/>
              </a:rPr>
              <a:t>得的負擔</a:t>
            </a:r>
            <a:r>
              <a:rPr lang="en-CA" sz="2306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2306" smtClean="0">
                <a:solidFill>
                  <a:srgbClr val="FFFF00"/>
                </a:solidFill>
                <a:latin typeface="Arial Unicode MS"/>
                <a:cs typeface="Arial Unicode MS"/>
              </a:rPr>
              <a:t>轉以從</a:t>
            </a:r>
            <a:br>
              <a:rPr lang="en-CA" sz="2304" smtClean="0">
                <a:solidFill>
                  <a:srgbClr val="000000"/>
                </a:solidFill>
                <a:latin typeface="Times New Roman"/>
              </a:rPr>
            </a:br>
            <a:r>
              <a:rPr lang="en-CA" sz="2304" smtClean="0">
                <a:solidFill>
                  <a:srgbClr val="FFFF00"/>
                </a:solidFill>
                <a:latin typeface="Arial Unicode MS"/>
                <a:cs typeface="Arial Unicode MS"/>
              </a:rPr>
              <a:t>	閱讀</a:t>
            </a:r>
            <a:r>
              <a:rPr lang="en-CA" sz="2304" smtClean="0">
                <a:solidFill>
                  <a:srgbClr val="FFFF00"/>
                </a:solidFill>
                <a:latin typeface="Arial"/>
                <a:cs typeface="Arial"/>
              </a:rPr>
              <a:t>ύ</a:t>
            </a:r>
            <a:r>
              <a:rPr lang="en-CA" sz="2304" smtClean="0">
                <a:solidFill>
                  <a:srgbClr val="FFFF00"/>
                </a:solidFill>
                <a:latin typeface="Arial Unicode MS"/>
                <a:cs typeface="Arial Unicode MS"/>
              </a:rPr>
              <a:t>學習與找尋意義為教育ਡ</a:t>
            </a:r>
            <a:r>
              <a:rPr lang="en-CA" sz="2304" smtClean="0">
                <a:solidFill>
                  <a:srgbClr val="FFFF00"/>
                </a:solidFill>
                <a:latin typeface="Arial"/>
                <a:cs typeface="Arial"/>
              </a:rPr>
              <a:t>Ј</a:t>
            </a:r>
            <a:r>
              <a:rPr lang="en-CA" sz="2304" smtClean="0">
                <a:solidFill>
                  <a:srgbClr val="FFFF00"/>
                </a:solidFill>
                <a:latin typeface="Arial Unicode MS"/>
                <a:cs typeface="Arial Unicode MS"/>
              </a:rPr>
              <a:t>。</a:t>
            </a:r>
          </a:p>
          <a:p>
            <a:pPr>
              <a:lnSpc>
                <a:spcPts val="2700"/>
              </a:lnSpc>
            </a:pPr>
            <a:endParaRPr lang="en-CA" sz="23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08000" y="0"/>
            <a:ext cx="8636000" cy="1485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en-CA" sz="2795" smtClean="0">
                <a:solidFill>
                  <a:srgbClr val="FFFF00"/>
                </a:solidFill>
                <a:latin typeface="Arial Unicode MS"/>
                <a:cs typeface="Arial Unicode MS"/>
              </a:rPr>
              <a:t>三</a:t>
            </a:r>
            <a:r>
              <a:rPr lang="en-CA" sz="2795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CA" sz="2795" smtClean="0">
                <a:solidFill>
                  <a:srgbClr val="FFFF00"/>
                </a:solidFill>
                <a:latin typeface="Arial Unicode MS"/>
                <a:cs typeface="Arial Unicode MS"/>
              </a:rPr>
              <a:t>學習指導服務推廣閱讀地კ及設備運</a:t>
            </a:r>
            <a:r>
              <a:rPr lang="en-CA" sz="2795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br>
              <a:rPr lang="en-CA" sz="2798" smtClean="0">
                <a:solidFill>
                  <a:srgbClr val="000000"/>
                </a:solidFill>
                <a:latin typeface="Times New Roman"/>
              </a:rPr>
            </a:br>
            <a:r>
              <a:rPr lang="en-CA" sz="2798" smtClean="0">
                <a:solidFill>
                  <a:srgbClr val="BADFF3"/>
                </a:solidFill>
                <a:latin typeface="Arial Unicode MS"/>
                <a:cs typeface="Arial Unicode MS"/>
              </a:rPr>
              <a:t>實施內容</a:t>
            </a:r>
            <a:r>
              <a:rPr lang="en-CA" sz="2798" smtClean="0">
                <a:solidFill>
                  <a:srgbClr val="BADFF3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600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36600" y="2070100"/>
            <a:ext cx="1714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統س閱讀</a:t>
            </a: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地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კ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3035300" y="2070100"/>
            <a:ext cx="1714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2" smtClean="0">
                <a:solidFill>
                  <a:srgbClr val="000000"/>
                </a:solidFill>
                <a:latin typeface="Arial Unicode MS"/>
                <a:cs typeface="Arial Unicode MS"/>
              </a:rPr>
              <a:t>教師推薦კ書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5499100" y="20701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2" smtClean="0">
                <a:solidFill>
                  <a:srgbClr val="000000"/>
                </a:solidFill>
                <a:latin typeface="Arial Unicode MS"/>
                <a:cs typeface="Arial Unicode MS"/>
              </a:rPr>
              <a:t>學生閱讀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7556500" y="2082800"/>
            <a:ext cx="1485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提問單回覆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533400" y="6045200"/>
            <a:ext cx="3771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統與種子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教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師教育訓練س閱讀地კ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6413500" y="6045200"/>
            <a:ext cx="1714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教師推薦კ書</a:t>
            </a:r>
          </a:p>
          <a:p>
            <a:pPr>
              <a:lnSpc>
                <a:spcPts val="2070"/>
              </a:lnSpc>
            </a:p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58800" y="3429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BADFF3"/>
                </a:solidFill>
                <a:latin typeface="Arial Unicode MS"/>
                <a:cs typeface="Arial Unicode MS"/>
              </a:rPr>
              <a:t>活動成效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35000" y="1130300"/>
            <a:ext cx="8509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2410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103</a:t>
            </a: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學年第一學期</a:t>
            </a:r>
            <a:r>
              <a:rPr lang="en-CA" sz="2400" smtClean="0">
                <a:solidFill>
                  <a:srgbClr val="FFFF00"/>
                </a:solidFill>
                <a:latin typeface="Arial"/>
                <a:cs typeface="Arial"/>
              </a:rPr>
              <a:t>Ӆ</a:t>
            </a:r>
            <a:r>
              <a:rPr lang="en-CA" sz="2410" b="1" smtClean="0">
                <a:solidFill>
                  <a:srgbClr val="FFFF00"/>
                </a:solidFill>
                <a:latin typeface="Times New Roman Bold"/>
                <a:cs typeface="Times New Roman Bold"/>
              </a:rPr>
              <a:t> 25 </a:t>
            </a: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位老師參與學習指導服務推廣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FFFF00"/>
                </a:solidFill>
                <a:latin typeface="Arial Unicode MS"/>
                <a:cs typeface="Arial Unicode MS"/>
              </a:rPr>
              <a:t>閱讀地კ</a:t>
            </a: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行列</a:t>
            </a:r>
            <a:r>
              <a:rPr lang="en-CA" sz="2410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-</a:t>
            </a:r>
            <a:r>
              <a:rPr lang="en-CA" sz="2400" smtClean="0">
                <a:solidFill>
                  <a:srgbClr val="BADFF3"/>
                </a:solidFill>
                <a:latin typeface="Arial Unicode MS"/>
                <a:cs typeface="Arial Unicode MS"/>
              </a:rPr>
              <a:t>輔導學生</a:t>
            </a:r>
            <a:r>
              <a:rPr lang="en-CA" sz="2410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 </a:t>
            </a:r>
            <a:r>
              <a:rPr lang="en-CA" sz="2410" b="1" smtClean="0">
                <a:solidFill>
                  <a:srgbClr val="FFFF00"/>
                </a:solidFill>
                <a:latin typeface="Times New Roman Bold"/>
                <a:cs typeface="Times New Roman Bold"/>
              </a:rPr>
              <a:t>825 </a:t>
            </a:r>
            <a:r>
              <a:rPr lang="en-CA" sz="2400" smtClean="0">
                <a:solidFill>
                  <a:srgbClr val="FFFF00"/>
                </a:solidFill>
                <a:latin typeface="Arial"/>
                <a:cs typeface="Arial"/>
              </a:rPr>
              <a:t>Γ</a:t>
            </a:r>
            <a:r>
              <a:rPr lang="en-CA" sz="2400" smtClean="0">
                <a:solidFill>
                  <a:srgbClr val="FFFF00"/>
                </a:solidFill>
                <a:latin typeface="Arial Unicode MS"/>
                <a:cs typeface="Arial Unicode MS"/>
              </a:rPr>
              <a:t>次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19800" y="1968500"/>
            <a:ext cx="31242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推廣照片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8800" y="5842000"/>
            <a:ext cx="85852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596" smtClean="0">
                <a:solidFill>
                  <a:srgbClr val="FFFFFF"/>
                </a:solidFill>
                <a:latin typeface="Arial Unicode MS"/>
                <a:cs typeface="Arial Unicode MS"/>
              </a:rPr>
              <a:t>主要目的為透過</a:t>
            </a:r>
            <a:r>
              <a:rPr lang="en-CA" sz="1596" smtClean="0">
                <a:solidFill>
                  <a:srgbClr val="FFC000"/>
                </a:solidFill>
                <a:latin typeface="Arial Unicode MS"/>
                <a:cs typeface="Arial Unicode MS"/>
              </a:rPr>
              <a:t>教師導讀相關書籍</a:t>
            </a:r>
            <a:r>
              <a:rPr lang="en-CA" sz="1596" smtClean="0">
                <a:solidFill>
                  <a:srgbClr val="FFC000"/>
                </a:solidFill>
                <a:latin typeface="Arial"/>
                <a:cs typeface="Arial"/>
              </a:rPr>
              <a:t>，</a:t>
            </a:r>
            <a:r>
              <a:rPr lang="en-CA" sz="1596" smtClean="0">
                <a:solidFill>
                  <a:srgbClr val="FFC000"/>
                </a:solidFill>
                <a:latin typeface="Arial Unicode MS"/>
                <a:cs typeface="Arial Unicode MS"/>
              </a:rPr>
              <a:t>讓同學對議題能深入了解</a:t>
            </a:r>
            <a:r>
              <a:rPr lang="en-CA" sz="1596" smtClean="0">
                <a:solidFill>
                  <a:srgbClr val="FFFFFF"/>
                </a:solidFill>
                <a:latin typeface="Arial Unicode MS"/>
                <a:cs typeface="Arial Unicode MS"/>
              </a:rPr>
              <a:t>。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8800" y="6096000"/>
            <a:ext cx="85852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40"/>
              </a:lnSpc>
            </a:pPr>
            <a:r>
              <a:rPr lang="en-CA" sz="1596" smtClean="0">
                <a:solidFill>
                  <a:srgbClr val="FFFFFF"/>
                </a:solidFill>
                <a:latin typeface="Arial Unicode MS"/>
                <a:cs typeface="Arial Unicode MS"/>
              </a:rPr>
              <a:t>統回</a:t>
            </a:r>
            <a:r>
              <a:rPr lang="en-CA" sz="1596" smtClean="0">
                <a:solidFill>
                  <a:srgbClr val="FFFFFF"/>
                </a:solidFill>
                <a:latin typeface="Arial"/>
                <a:cs typeface="Arial"/>
              </a:rPr>
              <a:t>覆</a:t>
            </a:r>
            <a:r>
              <a:rPr lang="en-CA" sz="1596" smtClean="0">
                <a:solidFill>
                  <a:srgbClr val="FFC000"/>
                </a:solidFill>
                <a:latin typeface="Arial Unicode MS"/>
                <a:cs typeface="Arial Unicode MS"/>
              </a:rPr>
              <a:t>教師所設計之提問</a:t>
            </a:r>
            <a:r>
              <a:rPr lang="en-CA" sz="1596" smtClean="0">
                <a:solidFill>
                  <a:srgbClr val="FFC000"/>
                </a:solidFill>
                <a:latin typeface="Arial"/>
                <a:cs typeface="Arial"/>
              </a:rPr>
              <a:t>單</a:t>
            </a:r>
            <a:r>
              <a:rPr lang="en-CA" sz="1596" smtClean="0">
                <a:solidFill>
                  <a:srgbClr val="FFC000"/>
                </a:solidFill>
                <a:latin typeface="Arial Unicode MS"/>
                <a:cs typeface="Arial Unicode MS"/>
              </a:rPr>
              <a:t>，與教師和同學討論相關議</a:t>
            </a:r>
            <a:r>
              <a:rPr lang="en-CA" sz="1596" smtClean="0">
                <a:solidFill>
                  <a:srgbClr val="FFC000"/>
                </a:solidFill>
                <a:latin typeface="Arial"/>
                <a:cs typeface="Arial"/>
              </a:rPr>
              <a:t>題</a:t>
            </a:r>
            <a:r>
              <a:rPr lang="en-CA" sz="1596" smtClean="0">
                <a:solidFill>
                  <a:srgbClr val="FFC000"/>
                </a:solidFill>
                <a:latin typeface="Arial Unicode MS"/>
                <a:cs typeface="Arial Unicode MS"/>
              </a:rPr>
              <a:t>。س另外，學生透過閱讀地კ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6400" y="215900"/>
            <a:ext cx="8737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越計畫კ</a:t>
            </a:r>
            <a:r>
              <a:rPr lang="en-CA" sz="3600" smtClean="0">
                <a:solidFill>
                  <a:srgbClr val="FFFF00"/>
                </a:solidFill>
                <a:latin typeface="Arial"/>
                <a:cs typeface="Arial"/>
              </a:rPr>
              <a:t>書</a:t>
            </a: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館ڑ三、教學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78000" y="749300"/>
            <a:ext cx="7366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40"/>
              </a:lnSpc>
            </a:pP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- 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應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創意閱讀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‧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深化文化涵養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324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4500" y="1625600"/>
            <a:ext cx="86995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活動概況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4500" y="2120900"/>
            <a:ext cx="86995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658" smtClean="0">
                <a:solidFill>
                  <a:srgbClr val="FFFFFF"/>
                </a:solidFill>
                <a:latin typeface="Arial"/>
                <a:cs typeface="Arial"/>
              </a:rPr>
              <a:t>（</a:t>
            </a:r>
            <a:r>
              <a:rPr lang="en-CA" sz="2658" smtClean="0">
                <a:solidFill>
                  <a:srgbClr val="FFFFFF"/>
                </a:solidFill>
                <a:latin typeface="Arial Unicode MS"/>
                <a:cs typeface="Arial Unicode MS"/>
              </a:rPr>
              <a:t>一</a:t>
            </a:r>
            <a:r>
              <a:rPr lang="en-CA" sz="2658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lang="en-CA" sz="2658" smtClean="0">
                <a:solidFill>
                  <a:srgbClr val="FFFFFF"/>
                </a:solidFill>
                <a:latin typeface="Arial Unicode MS"/>
                <a:cs typeface="Arial Unicode MS"/>
              </a:rPr>
              <a:t>樂讀</a:t>
            </a:r>
            <a:r>
              <a:rPr lang="en-CA" sz="2658" smtClean="0">
                <a:solidFill>
                  <a:srgbClr val="FFFFFF"/>
                </a:solidFill>
                <a:latin typeface="Arial"/>
                <a:cs typeface="Arial"/>
              </a:rPr>
              <a:t>Ј</a:t>
            </a:r>
            <a:r>
              <a:rPr lang="en-CA" sz="2658" smtClean="0">
                <a:solidFill>
                  <a:srgbClr val="FFFFFF"/>
                </a:solidFill>
                <a:latin typeface="Arial Unicode MS"/>
                <a:cs typeface="Arial Unicode MS"/>
              </a:rPr>
              <a:t>得寫作競賽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89000" y="2882900"/>
            <a:ext cx="8255000" cy="2692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725424">
              <a:lnSpc>
                <a:spcPts val="3360"/>
              </a:lnSpc>
            </a:pP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鼓勵本校同學利</a:t>
            </a:r>
            <a:r>
              <a:rPr lang="en-CA" sz="2656" smtClean="0">
                <a:solidFill>
                  <a:srgbClr val="BADFF3"/>
                </a:solidFill>
                <a:latin typeface="Arial"/>
                <a:cs typeface="Arial"/>
              </a:rPr>
              <a:t>Ҕ</a:t>
            </a: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კ書館資源廣泛閱讀</a:t>
            </a:r>
            <a:r>
              <a:rPr lang="en-CA" sz="2656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藉以提升</a:t>
            </a:r>
            <a:r>
              <a:rPr lang="en-CA" sz="2656" smtClean="0">
                <a:solidFill>
                  <a:srgbClr val="BADFF3"/>
                </a:solidFill>
                <a:latin typeface="Arial"/>
                <a:cs typeface="Arial"/>
              </a:rPr>
              <a:t>Γ</a:t>
            </a: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文素養</a:t>
            </a:r>
            <a:r>
              <a:rPr lang="en-CA" sz="2656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培養多元思維及紙筆寫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作能力</a:t>
            </a:r>
            <a:r>
              <a:rPr lang="en-CA" sz="2656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辦理樂讀</a:t>
            </a:r>
            <a:r>
              <a:rPr lang="en-CA" sz="2656" smtClean="0">
                <a:solidFill>
                  <a:srgbClr val="BADFF3"/>
                </a:solidFill>
                <a:latin typeface="Arial"/>
                <a:cs typeface="Arial"/>
              </a:rPr>
              <a:t>Ј</a:t>
            </a: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得寫作。本活動以</a:t>
            </a:r>
            <a:r>
              <a:rPr lang="en-CA" sz="2656" smtClean="0">
                <a:solidFill>
                  <a:srgbClr val="BADFF3"/>
                </a:solidFill>
                <a:latin typeface="Arial"/>
                <a:cs typeface="Arial"/>
              </a:rPr>
              <a:t>В</a:t>
            </a: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間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mtClean="0">
                <a:solidFill>
                  <a:srgbClr val="BADFF3"/>
                </a:solidFill>
                <a:latin typeface="Arial Unicode MS"/>
                <a:cs typeface="Arial Unicode MS"/>
              </a:rPr>
              <a:t>部四技一年級修讀「本國語文」課程各班學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生為對象</a:t>
            </a:r>
            <a:r>
              <a:rPr lang="en-CA" sz="2656" spc="-10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2656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最後遴ᒧ出優秀作品</a:t>
            </a:r>
            <a:r>
              <a:rPr lang="en-CA" sz="2656" spc="-10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2656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並透過公</a:t>
            </a:r>
            <a:br>
              <a:rPr lang="en-CA" sz="2798" smtClean="0">
                <a:solidFill>
                  <a:srgbClr val="000000"/>
                </a:solidFill>
                <a:latin typeface="Times New Roman"/>
              </a:rPr>
            </a:br>
            <a:r>
              <a:rPr lang="en-CA" sz="2658" spc="-10" smtClean="0">
                <a:solidFill>
                  <a:srgbClr val="BADFF3"/>
                </a:solidFill>
                <a:latin typeface="Arial Unicode MS"/>
                <a:cs typeface="Arial Unicode MS"/>
              </a:rPr>
              <a:t>開頒獎使獲獎學生感到榮譽。</a:t>
            </a:r>
          </a:p>
          <a:p>
            <a:pPr>
              <a:lnSpc>
                <a:spcPts val="336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06400" y="609600"/>
            <a:ext cx="8737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越計畫კ</a:t>
            </a:r>
            <a:r>
              <a:rPr lang="en-CA" sz="3600" smtClean="0">
                <a:solidFill>
                  <a:srgbClr val="FFFF00"/>
                </a:solidFill>
                <a:latin typeface="Arial"/>
                <a:cs typeface="Arial"/>
              </a:rPr>
              <a:t>書</a:t>
            </a: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館ڑ三、教學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78000" y="1168400"/>
            <a:ext cx="7366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- 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應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創意閱讀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‧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深化文化涵養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414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6400" y="2032000"/>
            <a:ext cx="87376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Times New Roman"/>
                <a:cs typeface="Times New Roman"/>
              </a:rPr>
              <a:t>1. </a:t>
            </a: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閱讀書目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6400" y="2616200"/>
            <a:ext cx="87376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905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(1) 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閱讀公告於本校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ύЈ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網頁內推薦書目一種。</a:t>
            </a:r>
          </a:p>
          <a:p>
            <a:pPr>
              <a:lnSpc>
                <a:spcPts val="2185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6400" y="2908300"/>
            <a:ext cx="8737600" cy="889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500"/>
              </a:lnSpc>
              <a:tabLst>
                <a:tab pos="381000" algn="l"/>
              </a:tabLst>
            </a:pPr>
            <a:r>
              <a:rPr lang="en-CA" sz="1905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ڂ(2)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 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配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ӝ通識課程決定閱讀之書目。或ᒧ擇上述以外之其他優質文化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經</a:t>
            </a:r>
            <a:br>
              <a:rPr lang="en-CA" sz="1895" smtClean="0">
                <a:solidFill>
                  <a:srgbClr val="000000"/>
                </a:solidFill>
                <a:latin typeface="Times New Roman"/>
              </a:rPr>
            </a:b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	კ書。</a:t>
            </a:r>
          </a:p>
          <a:p>
            <a:pPr>
              <a:lnSpc>
                <a:spcPts val="3500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6400" y="4330700"/>
            <a:ext cx="87376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5" b="1" smtClean="0">
                <a:solidFill>
                  <a:srgbClr val="FFFFFF"/>
                </a:solidFill>
                <a:latin typeface="Times New Roman Bold"/>
                <a:cs typeface="Times New Roman Bold"/>
              </a:rPr>
              <a:t>2. 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撰寫閱讀</a:t>
            </a:r>
            <a:r>
              <a:rPr lang="en-CA" sz="2795" smtClean="0">
                <a:solidFill>
                  <a:srgbClr val="FFFFFF"/>
                </a:solidFill>
                <a:latin typeface="Arial"/>
                <a:cs typeface="Arial"/>
              </a:rPr>
              <a:t>Ј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得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6400" y="4927600"/>
            <a:ext cx="8737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2014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(1) 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授課教師協助指導並指定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В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期內完成閱讀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並撰寫</a:t>
            </a:r>
            <a:r>
              <a:rPr lang="en-CA" sz="1905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600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字以上之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Ј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得一篇。</a:t>
            </a:r>
          </a:p>
          <a:p>
            <a:pPr>
              <a:lnSpc>
                <a:spcPts val="2185"/>
              </a:lnSpc>
            </a:pPr>
            <a:endParaRPr lang="en-CA" sz="1907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6400" y="5384800"/>
            <a:ext cx="8737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2014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(2) 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Ј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得寫作卡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由კ書網站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Π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載。</a:t>
            </a:r>
            <a:r>
              <a:rPr lang="en-CA" sz="1905" b="1" smtClean="0">
                <a:solidFill>
                  <a:srgbClr val="BADFF3"/>
                </a:solidFill>
                <a:latin typeface="Times New Roman Bold"/>
                <a:cs typeface="Times New Roman Bold"/>
              </a:rPr>
              <a:t>-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應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Ҕ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創意閱讀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‧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深化文化涵養。</a:t>
            </a:r>
          </a:p>
          <a:p>
            <a:pPr>
              <a:lnSpc>
                <a:spcPts val="2185"/>
              </a:lnSpc>
            </a:pPr>
            <a:endParaRPr lang="en-CA" sz="1909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1800" y="635000"/>
            <a:ext cx="8712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- 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應</a:t>
            </a: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創意閱讀</a:t>
            </a: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‧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深化文化涵養</a:t>
            </a: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6900" y="1816100"/>
            <a:ext cx="3314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活動說明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：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與會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員報到實況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5080000" y="1816100"/>
            <a:ext cx="3086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活動說明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：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受獎同學大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ӝ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照</a:t>
            </a:r>
          </a:p>
          <a:p>
            <a:pPr>
              <a:lnSpc>
                <a:spcPts val="207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串場與轉化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816100"/>
            <a:ext cx="7531100" cy="149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300"/>
              </a:lnSpc>
            </a:pPr>
            <a:r>
              <a:rPr lang="en-CA" sz="2200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135" spc="-1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CA" sz="3135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以</a:t>
            </a:r>
            <a:r>
              <a:rPr lang="en-CA" sz="3796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對方</a:t>
            </a:r>
            <a:r>
              <a:rPr lang="en-CA" sz="3135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（</a:t>
            </a:r>
            <a:r>
              <a:rPr lang="en-CA" sz="3135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參與者</a:t>
            </a:r>
            <a:r>
              <a:rPr lang="en-CA" sz="3135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）</a:t>
            </a:r>
            <a:r>
              <a:rPr lang="en-CA" sz="3135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為中心</a:t>
            </a:r>
            <a:br>
              <a:rPr lang="en-CA" sz="3796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995" smtClean="0">
                <a:solidFill>
                  <a:srgbClr val="666599"/>
                </a:solidFill>
                <a:latin typeface="Times New Roman"/>
                <a:cs typeface="Times New Roman"/>
              </a:rPr>
              <a:t> </a:t>
            </a:r>
            <a:r>
              <a:rPr lang="en-CA" sz="3995" smtClean="0">
                <a:solidFill>
                  <a:srgbClr val="326566"/>
                </a:solidFill>
                <a:latin typeface="Arial Unicode MS"/>
                <a:cs typeface="Arial Unicode MS"/>
              </a:rPr>
              <a:t>鼓勵</a:t>
            </a:r>
            <a:r>
              <a:rPr lang="en-CA" sz="3900" smtClean="0">
                <a:solidFill>
                  <a:srgbClr val="326566"/>
                </a:solidFill>
                <a:latin typeface="Arial Unicode MS"/>
                <a:cs typeface="Arial Unicode MS"/>
              </a:rPr>
              <a:t>、</a:t>
            </a:r>
            <a:r>
              <a:rPr lang="en-CA" sz="3995" smtClean="0">
                <a:solidFill>
                  <a:srgbClr val="326566"/>
                </a:solidFill>
                <a:latin typeface="Arial Unicode MS"/>
                <a:cs typeface="Arial Unicode MS"/>
              </a:rPr>
              <a:t>肯定</a:t>
            </a:r>
            <a:r>
              <a:rPr lang="en-CA" sz="3300" smtClean="0">
                <a:solidFill>
                  <a:srgbClr val="000000"/>
                </a:solidFill>
                <a:latin typeface="Arial Unicode MS"/>
                <a:cs typeface="Arial Unicode MS"/>
              </a:rPr>
              <a:t>與</a:t>
            </a:r>
            <a:r>
              <a:rPr lang="en-CA" sz="3995" smtClean="0">
                <a:solidFill>
                  <a:srgbClr val="326566"/>
                </a:solidFill>
                <a:latin typeface="Arial Unicode MS"/>
                <a:cs typeface="Arial Unicode MS"/>
              </a:rPr>
              <a:t>欣賞</a:t>
            </a:r>
          </a:p>
          <a:p>
            <a:pPr>
              <a:lnSpc>
                <a:spcPts val="5300"/>
              </a:lnSpc>
            </a:pPr>
            <a:endParaRPr lang="en-CA" sz="3796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3200400"/>
            <a:ext cx="7531100" cy="1422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900"/>
              </a:lnSpc>
              <a:tabLst>
                <a:tab pos="685800" algn="l"/>
              </a:tabLst>
            </a:pPr>
            <a:r>
              <a:rPr lang="en-CA" sz="252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60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將發言者的</a:t>
            </a:r>
            <a:r>
              <a:rPr lang="en-CA" sz="3995" smtClean="0">
                <a:solidFill>
                  <a:srgbClr val="326566"/>
                </a:solidFill>
                <a:latin typeface="Arial Unicode MS"/>
                <a:cs typeface="Arial Unicode MS"/>
              </a:rPr>
              <a:t>珍珠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串成美麗的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	項鍊歸回給團體</a:t>
            </a:r>
          </a:p>
          <a:p>
            <a:pPr>
              <a:lnSpc>
                <a:spcPts val="49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2900" y="4394200"/>
            <a:ext cx="7531100" cy="158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700"/>
              </a:lnSpc>
              <a:tabLst>
                <a:tab pos="508000" algn="l"/>
              </a:tabLst>
            </a:pPr>
            <a:r>
              <a:rPr lang="en-CA" sz="2795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995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將珍珠轉化為內在感動</a:t>
            </a:r>
            <a:r>
              <a:rPr lang="en-CA" sz="3000" smtClean="0">
                <a:solidFill>
                  <a:srgbClr val="000000"/>
                </a:solidFill>
                <a:latin typeface="Arial Unicode MS"/>
                <a:cs typeface="Arial Unicode MS"/>
              </a:rPr>
              <a:t>、</a:t>
            </a:r>
            <a:br>
              <a:rPr lang="en-CA" sz="3957" smtClean="0">
                <a:solidFill>
                  <a:srgbClr val="000000"/>
                </a:solidFill>
                <a:latin typeface="Times New Roman"/>
              </a:rPr>
            </a:b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	提昇</a:t>
            </a:r>
            <a:r>
              <a:rPr lang="en-CA" sz="4404" smtClean="0">
                <a:solidFill>
                  <a:srgbClr val="326566"/>
                </a:solidFill>
                <a:latin typeface="Arial Unicode MS"/>
                <a:cs typeface="Arial Unicode MS"/>
              </a:rPr>
              <a:t>生命價值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的層次</a:t>
            </a:r>
          </a:p>
          <a:p>
            <a:pPr>
              <a:lnSpc>
                <a:spcPts val="5700"/>
              </a:lnSpc>
            </a:pPr>
            <a:endParaRPr lang="en-CA" sz="3957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20700" y="736600"/>
            <a:ext cx="8623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"/>
                <a:cs typeface="Arial"/>
              </a:rPr>
              <a:t>3. 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遴ᒧ優秀作品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1800" y="1511300"/>
            <a:ext cx="87122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895" smtClean="0">
                <a:solidFill>
                  <a:srgbClr val="BADFF3"/>
                </a:solidFill>
                <a:latin typeface="Times New Roman"/>
                <a:cs typeface="Times New Roman"/>
              </a:rPr>
              <a:t>(1) 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教師遴ᒧ出每班最優秀之作品二篇。</a:t>
            </a:r>
          </a:p>
          <a:p>
            <a:pPr>
              <a:lnSpc>
                <a:spcPts val="2185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31800" y="1943100"/>
            <a:ext cx="87122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895" smtClean="0">
                <a:solidFill>
                  <a:srgbClr val="BADFF3"/>
                </a:solidFill>
                <a:latin typeface="Times New Roman"/>
                <a:cs typeface="Times New Roman"/>
              </a:rPr>
              <a:t>(2) 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教師遴ᒧ出每班最優秀之作品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張貼於კ書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ύЈ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主題展分享。</a:t>
            </a:r>
          </a:p>
          <a:p>
            <a:pPr>
              <a:lnSpc>
                <a:spcPts val="2185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31800" y="2387600"/>
            <a:ext cx="87122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85"/>
              </a:lnSpc>
            </a:pPr>
            <a:r>
              <a:rPr lang="en-CA" sz="1895" smtClean="0">
                <a:solidFill>
                  <a:srgbClr val="BADFF3"/>
                </a:solidFill>
                <a:latin typeface="Times New Roman"/>
                <a:cs typeface="Times New Roman"/>
              </a:rPr>
              <a:t>(3) 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Ԝ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外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優秀作品公布於კ書館主題展及網頁</a:t>
            </a:r>
            <a:r>
              <a:rPr lang="en-CA" sz="1895" smtClean="0">
                <a:solidFill>
                  <a:srgbClr val="BADFF3"/>
                </a:solidFill>
                <a:latin typeface="Arial"/>
                <a:cs typeface="Arial"/>
              </a:rPr>
              <a:t>，</a:t>
            </a:r>
            <a:r>
              <a:rPr lang="en-CA" sz="1895" smtClean="0">
                <a:solidFill>
                  <a:srgbClr val="BADFF3"/>
                </a:solidFill>
                <a:latin typeface="Arial Unicode MS"/>
                <a:cs typeface="Arial Unicode MS"/>
              </a:rPr>
              <a:t>以供全校師生閱讀。</a:t>
            </a:r>
          </a:p>
          <a:p>
            <a:pPr>
              <a:lnSpc>
                <a:spcPts val="2185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31800" y="635000"/>
            <a:ext cx="8712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- 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應</a:t>
            </a: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創意閱讀</a:t>
            </a: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‧</a:t>
            </a:r>
            <a:r>
              <a:rPr lang="en-CA" sz="3998" smtClean="0">
                <a:solidFill>
                  <a:srgbClr val="FFFF00"/>
                </a:solidFill>
                <a:latin typeface="Arial Unicode MS"/>
                <a:cs typeface="Arial Unicode MS"/>
              </a:rPr>
              <a:t>深化文化涵養</a:t>
            </a:r>
            <a:r>
              <a:rPr lang="en-CA" sz="3998" smtClean="0">
                <a:solidFill>
                  <a:srgbClr val="FFFF00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485900"/>
            <a:ext cx="8229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BADFF3"/>
                </a:solidFill>
                <a:latin typeface="Arial Unicode MS"/>
                <a:cs typeface="Arial Unicode MS"/>
              </a:rPr>
              <a:t>設計</a:t>
            </a:r>
            <a:r>
              <a:rPr lang="en-CA" sz="2402" smtClean="0">
                <a:solidFill>
                  <a:srgbClr val="BADFF3"/>
                </a:solidFill>
                <a:latin typeface="Arial"/>
                <a:cs typeface="Arial"/>
              </a:rPr>
              <a:t>-</a:t>
            </a:r>
            <a:r>
              <a:rPr lang="en-CA" sz="2402" smtClean="0">
                <a:solidFill>
                  <a:srgbClr val="BADFF3"/>
                </a:solidFill>
                <a:latin typeface="Arial Unicode MS"/>
                <a:cs typeface="Arial Unicode MS"/>
              </a:rPr>
              <a:t>樂讀</a:t>
            </a:r>
            <a:r>
              <a:rPr lang="en-CA" sz="2402" smtClean="0">
                <a:solidFill>
                  <a:srgbClr val="BADFF3"/>
                </a:solidFill>
                <a:latin typeface="Arial"/>
                <a:cs typeface="Arial"/>
              </a:rPr>
              <a:t>Ј</a:t>
            </a:r>
            <a:r>
              <a:rPr lang="en-CA" sz="2402" smtClean="0">
                <a:solidFill>
                  <a:srgbClr val="BADFF3"/>
                </a:solidFill>
                <a:latin typeface="Arial Unicode MS"/>
                <a:cs typeface="Arial Unicode MS"/>
              </a:rPr>
              <a:t>得寫作海報</a:t>
            </a:r>
            <a:r>
              <a:rPr lang="en-CA" sz="2402" smtClean="0">
                <a:solidFill>
                  <a:srgbClr val="BADFF3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2600" y="469900"/>
            <a:ext cx="86614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四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自學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ύЈ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的設備運</a:t>
            </a:r>
            <a:r>
              <a:rPr lang="en-CA" sz="3602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3602" smtClean="0">
                <a:solidFill>
                  <a:srgbClr val="FFFF00"/>
                </a:solidFill>
                <a:latin typeface="Arial Unicode MS"/>
                <a:cs typeface="Arial Unicode MS"/>
              </a:rPr>
              <a:t>與成果展示</a:t>
            </a:r>
          </a:p>
          <a:p>
            <a:pPr>
              <a:lnSpc>
                <a:spcPts val="414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6400" y="1270000"/>
            <a:ext cx="8737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BADFF3"/>
                </a:solidFill>
                <a:latin typeface="Arial Unicode MS"/>
                <a:cs typeface="Arial Unicode MS"/>
              </a:rPr>
              <a:t>自學</a:t>
            </a:r>
            <a:r>
              <a:rPr lang="en-CA" sz="2004" smtClean="0">
                <a:solidFill>
                  <a:srgbClr val="BADFF3"/>
                </a:solidFill>
                <a:latin typeface="Arial"/>
                <a:cs typeface="Arial"/>
              </a:rPr>
              <a:t>ύЈ-</a:t>
            </a:r>
            <a:r>
              <a:rPr lang="en-CA" sz="2004" smtClean="0">
                <a:solidFill>
                  <a:srgbClr val="BADFF3"/>
                </a:solidFill>
                <a:latin typeface="Arial Unicode MS"/>
                <a:cs typeface="Arial Unicode MS"/>
              </a:rPr>
              <a:t>學習</a:t>
            </a:r>
            <a:r>
              <a:rPr lang="en-CA" sz="2004" smtClean="0">
                <a:solidFill>
                  <a:srgbClr val="BADFF3"/>
                </a:solidFill>
                <a:latin typeface="Arial"/>
                <a:cs typeface="Arial"/>
              </a:rPr>
              <a:t>Ӆ</a:t>
            </a:r>
            <a:r>
              <a:rPr lang="en-CA" sz="2004" smtClean="0">
                <a:solidFill>
                  <a:srgbClr val="BADFF3"/>
                </a:solidFill>
                <a:latin typeface="Arial Unicode MS"/>
                <a:cs typeface="Arial Unicode MS"/>
              </a:rPr>
              <a:t>享空間設備展示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6337300"/>
            <a:ext cx="8597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2" smtClean="0">
                <a:solidFill>
                  <a:srgbClr val="FFFF00"/>
                </a:solidFill>
                <a:latin typeface="Times New Roman"/>
                <a:cs typeface="Times New Roman"/>
              </a:rPr>
              <a:t>103</a:t>
            </a:r>
            <a:r>
              <a:rPr lang="en-CA" sz="1802" smtClean="0">
                <a:solidFill>
                  <a:srgbClr val="FFFF00"/>
                </a:solidFill>
                <a:latin typeface="Arial Unicode MS"/>
                <a:cs typeface="Arial Unicode MS"/>
              </a:rPr>
              <a:t>年度第</a:t>
            </a:r>
            <a:r>
              <a:rPr lang="en-CA" sz="1802" smtClean="0">
                <a:solidFill>
                  <a:srgbClr val="FFFF00"/>
                </a:solidFill>
                <a:latin typeface="Times New Roman"/>
                <a:cs typeface="Times New Roman"/>
              </a:rPr>
              <a:t>3</a:t>
            </a:r>
            <a:r>
              <a:rPr lang="en-CA" sz="1802" smtClean="0">
                <a:solidFill>
                  <a:srgbClr val="FFFF00"/>
                </a:solidFill>
                <a:latin typeface="Arial Unicode MS"/>
                <a:cs typeface="Arial Unicode MS"/>
              </a:rPr>
              <a:t>次行政會議通過「台南應</a:t>
            </a:r>
            <a:r>
              <a:rPr lang="en-CA" sz="1802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1802" smtClean="0">
                <a:solidFill>
                  <a:srgbClr val="FFFF00"/>
                </a:solidFill>
                <a:latin typeface="Arial Unicode MS"/>
                <a:cs typeface="Arial Unicode MS"/>
              </a:rPr>
              <a:t>科技大學კ書館自我學習空間管理規則</a:t>
            </a:r>
          </a:p>
          <a:p>
            <a:pPr>
              <a:lnSpc>
                <a:spcPts val="2070"/>
              </a:lnSpc>
            </a:pPr>
            <a:endParaRPr lang="en-CA" sz="18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2600" y="508000"/>
            <a:ext cx="86614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四</a:t>
            </a:r>
            <a:r>
              <a:rPr lang="en-CA" sz="3600" smtClean="0">
                <a:solidFill>
                  <a:srgbClr val="FFFF00"/>
                </a:solidFill>
                <a:latin typeface="Arial"/>
                <a:cs typeface="Arial"/>
              </a:rPr>
              <a:t>.</a:t>
            </a: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自學</a:t>
            </a:r>
            <a:r>
              <a:rPr lang="en-CA" sz="3600" smtClean="0">
                <a:solidFill>
                  <a:srgbClr val="FFFF00"/>
                </a:solidFill>
                <a:latin typeface="Arial"/>
                <a:cs typeface="Arial"/>
              </a:rPr>
              <a:t>ύЈ</a:t>
            </a: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的設備運</a:t>
            </a:r>
            <a:r>
              <a:rPr lang="en-CA" sz="3600" smtClean="0">
                <a:solidFill>
                  <a:srgbClr val="FFFF00"/>
                </a:solidFill>
                <a:latin typeface="Arial"/>
                <a:cs typeface="Arial"/>
              </a:rPr>
              <a:t>Ҕ</a:t>
            </a:r>
            <a:r>
              <a:rPr lang="en-CA" sz="3600" smtClean="0">
                <a:solidFill>
                  <a:srgbClr val="FFFF00"/>
                </a:solidFill>
                <a:latin typeface="Arial Unicode MS"/>
                <a:cs typeface="Arial Unicode MS"/>
              </a:rPr>
              <a:t>與成果展示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320800"/>
            <a:ext cx="8229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BADFF3"/>
                </a:solidFill>
                <a:latin typeface="Arial Unicode MS"/>
                <a:cs typeface="Arial Unicode MS"/>
              </a:rPr>
              <a:t>提供</a:t>
            </a:r>
            <a:r>
              <a:rPr lang="en-CA" sz="2004" smtClean="0">
                <a:solidFill>
                  <a:srgbClr val="FFFF00"/>
                </a:solidFill>
                <a:latin typeface="Arial Unicode MS"/>
                <a:cs typeface="Arial Unicode MS"/>
              </a:rPr>
              <a:t>學生自我學習的</a:t>
            </a:r>
            <a:r>
              <a:rPr lang="en-CA" sz="2004" smtClean="0">
                <a:solidFill>
                  <a:srgbClr val="BADFF3"/>
                </a:solidFill>
                <a:latin typeface="Arial Unicode MS"/>
                <a:cs typeface="Arial Unicode MS"/>
              </a:rPr>
              <a:t>環境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1727200"/>
            <a:ext cx="82296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C9E7F6"/>
                </a:solidFill>
                <a:latin typeface="Arial"/>
                <a:cs typeface="Arial"/>
              </a:rPr>
              <a:t>Ϥ</a:t>
            </a:r>
            <a:r>
              <a:rPr lang="en-CA" sz="1800" smtClean="0">
                <a:solidFill>
                  <a:srgbClr val="C9E7F6"/>
                </a:solidFill>
                <a:latin typeface="Arial Unicode MS"/>
                <a:cs typeface="Arial Unicode MS"/>
              </a:rPr>
              <a:t>位</a:t>
            </a:r>
            <a:r>
              <a:rPr lang="en-CA" sz="1810" b="1" smtClean="0">
                <a:solidFill>
                  <a:srgbClr val="C9E7F6"/>
                </a:solidFill>
                <a:latin typeface="Times New Roman Bold"/>
                <a:cs typeface="Times New Roman Bold"/>
              </a:rPr>
              <a:t>TA</a:t>
            </a:r>
            <a:r>
              <a:rPr lang="en-CA" sz="1800" smtClean="0">
                <a:solidFill>
                  <a:srgbClr val="C9E7F6"/>
                </a:solidFill>
                <a:latin typeface="Arial Unicode MS"/>
                <a:cs typeface="Arial Unicode MS"/>
              </a:rPr>
              <a:t>學員協助同學</a:t>
            </a:r>
            <a:r>
              <a:rPr lang="en-CA" sz="1810" b="1" smtClean="0">
                <a:solidFill>
                  <a:srgbClr val="C9E7F6"/>
                </a:solidFill>
                <a:latin typeface="Times New Roman Bold"/>
                <a:cs typeface="Times New Roman Bold"/>
              </a:rPr>
              <a:t>-</a:t>
            </a:r>
            <a:r>
              <a:rPr lang="en-CA" sz="1800" smtClean="0">
                <a:solidFill>
                  <a:srgbClr val="C9E7F6"/>
                </a:solidFill>
                <a:latin typeface="Arial Unicode MS"/>
                <a:cs typeface="Arial Unicode MS"/>
              </a:rPr>
              <a:t>多元服務</a:t>
            </a:r>
            <a:r>
              <a:rPr lang="en-CA" sz="1810" b="1" smtClean="0">
                <a:solidFill>
                  <a:srgbClr val="C9E7F6"/>
                </a:solidFill>
                <a:latin typeface="Times New Roman Bold"/>
                <a:cs typeface="Times New Roman Bold"/>
              </a:rPr>
              <a:t>-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2900" y="4533900"/>
            <a:ext cx="8801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可自由製作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剪貼或雕刻紙材設計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水、墨彩畫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/Γ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體彩妝設計</a:t>
            </a:r>
            <a:r>
              <a:rPr lang="en-CA" sz="1800" smtClean="0">
                <a:solidFill>
                  <a:srgbClr val="FFFF00"/>
                </a:solidFill>
                <a:latin typeface="Arial"/>
                <a:cs typeface="Arial"/>
              </a:rPr>
              <a:t>/</a:t>
            </a:r>
            <a:r>
              <a:rPr lang="en-CA" sz="1800" smtClean="0">
                <a:solidFill>
                  <a:srgbClr val="FFFF00"/>
                </a:solidFill>
                <a:latin typeface="Arial Unicode MS"/>
                <a:cs typeface="Arial Unicode MS"/>
              </a:rPr>
              <a:t>裁布設計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等等團體討論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816100" y="1435100"/>
            <a:ext cx="73279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18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多謝聆聽</a:t>
            </a:r>
            <a:r>
              <a:rPr lang="en-CA" sz="3718" spc="-10" smtClean="0">
                <a:solidFill>
                  <a:srgbClr val="FFFFFF"/>
                </a:solidFill>
                <a:latin typeface="Arial"/>
                <a:cs typeface="Arial"/>
              </a:rPr>
              <a:t>，</a:t>
            </a:r>
            <a:r>
              <a:rPr lang="en-CA" sz="3718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歡迎指教</a:t>
            </a:r>
            <a:r>
              <a:rPr lang="en-CA" sz="3718" spc="-10" smtClean="0">
                <a:solidFill>
                  <a:srgbClr val="FFFFFF"/>
                </a:solidFill>
                <a:latin typeface="Arial"/>
                <a:cs typeface="Arial"/>
              </a:rPr>
              <a:t>！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0900" y="3111500"/>
            <a:ext cx="8293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FFC000"/>
                </a:solidFill>
                <a:latin typeface="Arial Unicode MS"/>
                <a:cs typeface="Arial Unicode MS"/>
              </a:rPr>
              <a:t>或疑問؃如您有更進</a:t>
            </a:r>
            <a:r>
              <a:rPr lang="en-CA" sz="4404" smtClean="0">
                <a:solidFill>
                  <a:srgbClr val="FFC000"/>
                </a:solidFill>
                <a:latin typeface="Arial"/>
                <a:cs typeface="Arial"/>
              </a:rPr>
              <a:t>ㄧ</a:t>
            </a:r>
            <a:r>
              <a:rPr lang="en-CA" sz="4404" smtClean="0">
                <a:solidFill>
                  <a:srgbClr val="FFC000"/>
                </a:solidFill>
                <a:latin typeface="Arial Unicode MS"/>
                <a:cs typeface="Arial Unicode MS"/>
              </a:rPr>
              <a:t>步之需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69900" y="3759200"/>
            <a:ext cx="8674100" cy="154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300"/>
              </a:lnSpc>
              <a:tabLst>
                <a:tab pos="1219200" algn="l"/>
              </a:tabLst>
            </a:pPr>
            <a:r>
              <a:rPr lang="en-CA" sz="4406" smtClean="0">
                <a:solidFill>
                  <a:srgbClr val="FFC000"/>
                </a:solidFill>
                <a:latin typeface="Arial Unicode MS"/>
                <a:cs typeface="Arial Unicode MS"/>
              </a:rPr>
              <a:t>歡迎來台南應</a:t>
            </a:r>
            <a:r>
              <a:rPr lang="en-CA" sz="4406" smtClean="0">
                <a:solidFill>
                  <a:srgbClr val="FFC000"/>
                </a:solidFill>
                <a:latin typeface="Arial"/>
                <a:cs typeface="Arial"/>
              </a:rPr>
              <a:t>Ҕ</a:t>
            </a:r>
            <a:r>
              <a:rPr lang="en-CA" sz="4406" smtClean="0">
                <a:solidFill>
                  <a:srgbClr val="FFC000"/>
                </a:solidFill>
                <a:latin typeface="Arial Unicode MS"/>
                <a:cs typeface="Arial Unicode MS"/>
              </a:rPr>
              <a:t>科技大學კ書館</a:t>
            </a:r>
            <a:r>
              <a:rPr lang="en-CA" sz="4406" smtClean="0">
                <a:solidFill>
                  <a:srgbClr val="FFC000"/>
                </a:solidFill>
                <a:latin typeface="Arial"/>
                <a:cs typeface="Arial"/>
              </a:rPr>
              <a:t>，</a:t>
            </a:r>
            <a:br>
              <a:rPr lang="en-CA" sz="4404" smtClean="0">
                <a:solidFill>
                  <a:srgbClr val="000000"/>
                </a:solidFill>
                <a:latin typeface="Times New Roman"/>
              </a:rPr>
            </a:br>
            <a:r>
              <a:rPr lang="en-CA" sz="4404" smtClean="0">
                <a:solidFill>
                  <a:srgbClr val="FFC000"/>
                </a:solidFill>
                <a:latin typeface="Arial Unicode MS"/>
                <a:cs typeface="Arial Unicode MS"/>
              </a:rPr>
              <a:t>	我們ஒ竭誠為您服務。</a:t>
            </a:r>
          </a:p>
          <a:p>
            <a:pPr>
              <a:lnSpc>
                <a:spcPts val="530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77900" y="5067300"/>
            <a:ext cx="8166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圖書館學科服務與推廣閱讀經驗分享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32000" y="5740400"/>
            <a:ext cx="7112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環球科技大學圖書館館長</a:t>
            </a:r>
            <a:r>
              <a:rPr lang="en-CA" sz="2795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許淑婷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00500" y="6350000"/>
            <a:ext cx="5143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2015.04.10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924300" y="419100"/>
            <a:ext cx="5219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大綱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08200" y="1752600"/>
            <a:ext cx="7035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2410" b="1" smtClean="0">
                <a:solidFill>
                  <a:srgbClr val="FFFFFF"/>
                </a:solidFill>
                <a:latin typeface="Arial Bold"/>
                <a:cs typeface="Arial Bold"/>
              </a:rPr>
              <a:t>1 </a:t>
            </a:r>
            <a:r>
              <a:rPr lang="en-CA" sz="3612" b="1" smtClean="0">
                <a:solidFill>
                  <a:srgbClr val="0D1258"/>
                </a:solidFill>
                <a:latin typeface="Arial Bold"/>
                <a:cs typeface="Arial Bold"/>
              </a:rPr>
              <a:t>   </a:t>
            </a:r>
            <a:r>
              <a:rPr lang="en-CA" sz="3602" smtClean="0">
                <a:solidFill>
                  <a:srgbClr val="0D1258"/>
                </a:solidFill>
                <a:latin typeface="Arial Unicode MS"/>
                <a:cs typeface="Arial Unicode MS"/>
              </a:rPr>
              <a:t>學科服務分享</a:t>
            </a:r>
          </a:p>
          <a:p>
            <a:pPr>
              <a:lnSpc>
                <a:spcPts val="4140"/>
              </a:lnSpc>
            </a:pPr>
            <a:endParaRPr lang="en-CA" sz="3383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108200" y="2819400"/>
            <a:ext cx="533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10" b="1" smtClean="0">
                <a:solidFill>
                  <a:srgbClr val="FFFFFF"/>
                </a:solidFill>
                <a:latin typeface="Arial Bold"/>
                <a:cs typeface="Arial Bold"/>
              </a:rPr>
              <a:t>2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08200" y="3708400"/>
            <a:ext cx="533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10" b="1" smtClean="0">
                <a:solidFill>
                  <a:srgbClr val="FFFFFF"/>
                </a:solidFill>
                <a:latin typeface="Arial Bold"/>
                <a:cs typeface="Arial Bold"/>
              </a:rPr>
              <a:t>3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755900" y="2679700"/>
            <a:ext cx="62738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CA" sz="3600" smtClean="0">
                <a:solidFill>
                  <a:srgbClr val="0D1258"/>
                </a:solidFill>
                <a:latin typeface="Arial Unicode MS"/>
                <a:cs typeface="Arial Unicode MS"/>
              </a:rPr>
              <a:t>推廣服務經驗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55900" y="3619500"/>
            <a:ext cx="62738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CA" sz="3600" smtClean="0">
                <a:solidFill>
                  <a:srgbClr val="0D1258"/>
                </a:solidFill>
                <a:latin typeface="Arial Unicode MS"/>
                <a:cs typeface="Arial Unicode MS"/>
              </a:rPr>
              <a:t>成效分析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08200" y="4483100"/>
            <a:ext cx="7035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2410" b="1" smtClean="0">
                <a:solidFill>
                  <a:srgbClr val="FFFFFF"/>
                </a:solidFill>
                <a:latin typeface="Arial Bold"/>
                <a:cs typeface="Arial Bold"/>
              </a:rPr>
              <a:t>4 </a:t>
            </a:r>
            <a:r>
              <a:rPr lang="en-CA" sz="3612" b="1" smtClean="0">
                <a:solidFill>
                  <a:srgbClr val="0D1258"/>
                </a:solidFill>
                <a:latin typeface="Arial Bold"/>
                <a:cs typeface="Arial Bold"/>
              </a:rPr>
              <a:t>   </a:t>
            </a:r>
            <a:r>
              <a:rPr lang="en-CA" sz="3602" smtClean="0">
                <a:solidFill>
                  <a:srgbClr val="0D1258"/>
                </a:solidFill>
                <a:latin typeface="Arial Unicode MS"/>
                <a:cs typeface="Arial Unicode MS"/>
              </a:rPr>
              <a:t>結語</a:t>
            </a:r>
          </a:p>
          <a:p>
            <a:pPr>
              <a:lnSpc>
                <a:spcPts val="4140"/>
              </a:lnSpc>
            </a:pPr>
            <a:endParaRPr lang="en-CA" sz="325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84400" y="381000"/>
            <a:ext cx="6959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學科服務</a:t>
            </a:r>
            <a:r>
              <a:rPr lang="en-CA" sz="3610" b="1" smtClean="0">
                <a:solidFill>
                  <a:srgbClr val="FFFFFF"/>
                </a:solidFill>
                <a:latin typeface="Arial Bold"/>
                <a:cs typeface="Arial Bold"/>
              </a:rPr>
              <a:t>-</a:t>
            </a: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知識宅即便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6400" y="1257300"/>
            <a:ext cx="8737600" cy="210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30"/>
              </a:lnSpc>
            </a:pPr>
            <a:r>
              <a:rPr lang="en-CA" sz="3043" spc="-10" smtClean="0">
                <a:solidFill>
                  <a:srgbClr val="0D49A1"/>
                </a:solidFill>
                <a:latin typeface="Arial Unicode MS"/>
                <a:cs typeface="Arial Unicode MS"/>
              </a:rPr>
              <a:t>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透過服務讓知識不只是「紙上談兵」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透過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科技帶來的便利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學生可隨時隨地上網預約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知識可以「宅即便」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享受真人知識傳遞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的美好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”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。</a:t>
            </a:r>
          </a:p>
          <a:p>
            <a:pPr>
              <a:lnSpc>
                <a:spcPts val="383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6400" y="3302000"/>
            <a:ext cx="87376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CA" sz="3043" spc="-10" smtClean="0">
                <a:solidFill>
                  <a:srgbClr val="0D49A1"/>
                </a:solidFill>
                <a:latin typeface="Arial Unicode MS"/>
                <a:cs typeface="Arial Unicode MS"/>
              </a:rPr>
              <a:t>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2012.1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環球科大圖書館開始提供借書也能借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人服務。</a:t>
            </a:r>
          </a:p>
          <a:p>
            <a:pPr>
              <a:lnSpc>
                <a:spcPts val="38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35200" y="5842000"/>
            <a:ext cx="6908800" cy="901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50"/>
              </a:lnSpc>
            </a:pPr>
            <a:r>
              <a:rPr lang="en-CA" sz="1800" smtClean="0">
                <a:solidFill>
                  <a:srgbClr val="0D1258"/>
                </a:solidFill>
                <a:latin typeface="Arial"/>
                <a:cs typeface="Arial"/>
              </a:rPr>
              <a:t>2012-01-04/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聯合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報</a:t>
            </a:r>
            <a:r>
              <a:rPr lang="en-CA" sz="1800" smtClean="0">
                <a:solidFill>
                  <a:srgbClr val="0D1258"/>
                </a:solidFill>
                <a:latin typeface="Arial"/>
                <a:cs typeface="Arial"/>
              </a:rPr>
              <a:t>/B2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版</a:t>
            </a:r>
            <a:r>
              <a:rPr lang="en-CA" sz="1800" smtClean="0">
                <a:solidFill>
                  <a:srgbClr val="0D1258"/>
                </a:solidFill>
                <a:latin typeface="Arial"/>
                <a:cs typeface="Arial"/>
              </a:rPr>
              <a:t>/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雲嘉綜合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新聞</a:t>
            </a:r>
          </a:p>
          <a:p>
            <a:pPr>
              <a:lnSpc>
                <a:spcPts val="215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84400" y="381000"/>
            <a:ext cx="6959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學科服務</a:t>
            </a:r>
            <a:r>
              <a:rPr lang="en-CA" sz="3610" b="1" smtClean="0">
                <a:solidFill>
                  <a:srgbClr val="FFFFFF"/>
                </a:solidFill>
                <a:latin typeface="Arial Bold"/>
                <a:cs typeface="Arial Bold"/>
              </a:rPr>
              <a:t>-</a:t>
            </a: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知識宅即便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58900" y="3289300"/>
            <a:ext cx="1943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指導茶道與文化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5410200" y="3289300"/>
            <a:ext cx="2019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指導</a:t>
            </a:r>
            <a:r>
              <a:rPr lang="en-CA" sz="1800" smtClean="0">
                <a:solidFill>
                  <a:srgbClr val="0D1258"/>
                </a:solidFill>
                <a:latin typeface="Arial"/>
                <a:cs typeface="Arial"/>
              </a:rPr>
              <a:t>3D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模型製作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1384300" y="5981700"/>
            <a:ext cx="1943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25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指導巧克力製作</a:t>
            </a:r>
          </a:p>
          <a:p>
            <a:pPr>
              <a:lnSpc>
                <a:spcPts val="2125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5473700" y="6032500"/>
            <a:ext cx="1714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指導影片剪輯</a:t>
            </a:r>
          </a:p>
          <a:p>
            <a:pPr>
              <a:lnSpc>
                <a:spcPts val="2070"/>
              </a:lnSpc>
            </a:p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16300" y="381000"/>
            <a:ext cx="57277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藝文活動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244600"/>
            <a:ext cx="85979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043" spc="-10" smtClean="0">
                <a:solidFill>
                  <a:srgbClr val="0D49A1"/>
                </a:solidFill>
                <a:latin typeface="Arial Unicode MS"/>
                <a:cs typeface="Arial Unicode MS"/>
              </a:rPr>
              <a:t>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邀請校內、外藝文團體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(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個人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)，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進行展覽活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動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提升學校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/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圖書館之知名度。</a:t>
            </a:r>
          </a:p>
          <a:p>
            <a:pPr>
              <a:lnSpc>
                <a:spcPts val="39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74700" y="5689600"/>
            <a:ext cx="2095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「畫與詩的對話」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3949700" y="5689600"/>
            <a:ext cx="16383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「藝術角落」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6870700" y="5727700"/>
            <a:ext cx="13970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2" smtClean="0">
                <a:solidFill>
                  <a:srgbClr val="0D1258"/>
                </a:solidFill>
                <a:latin typeface="Arial Unicode MS"/>
                <a:cs typeface="Arial Unicode MS"/>
              </a:rPr>
              <a:t>尚意、頌藝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546100" y="5969000"/>
            <a:ext cx="2628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玉山高中副校長黃怡華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3695700" y="5969000"/>
            <a:ext cx="2222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廖婉君</a:t>
            </a:r>
            <a:r>
              <a:rPr lang="en-CA" sz="1810" b="1" smtClean="0">
                <a:solidFill>
                  <a:srgbClr val="0D1258"/>
                </a:solidFill>
                <a:latin typeface="Arial Bold"/>
                <a:cs typeface="Arial Bold"/>
              </a:rPr>
              <a:t> 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博士音樂會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6642100" y="5994400"/>
            <a:ext cx="1943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磺溪九怪書法展</a:t>
            </a:r>
          </a:p>
          <a:p>
            <a:pPr>
              <a:lnSpc>
                <a:spcPts val="2070"/>
              </a:lnSpc>
            </a:p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結</a:t>
            </a:r>
            <a:r>
              <a:rPr lang="en-CA" sz="480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語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778000"/>
            <a:ext cx="7531100" cy="143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200"/>
              </a:lnSpc>
            </a:pPr>
            <a:r>
              <a:rPr lang="en-CA" sz="2343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34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 用接納、尊重、包容、開放的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348" spc="-10" smtClean="0">
                <a:solidFill>
                  <a:srgbClr val="006599"/>
                </a:solidFill>
                <a:latin typeface="Arial Unicode MS"/>
                <a:cs typeface="Arial Unicode MS"/>
              </a:rPr>
              <a:t>心胸與態度</a:t>
            </a:r>
          </a:p>
          <a:p>
            <a:pPr>
              <a:lnSpc>
                <a:spcPts val="52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3111500"/>
            <a:ext cx="7531100" cy="1943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750"/>
              </a:lnSpc>
              <a:tabLst>
                <a:tab pos="457200" algn="l"/>
              </a:tabLst>
            </a:pPr>
            <a:r>
              <a:rPr lang="en-CA" sz="2343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34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 沒有標準答案</a:t>
            </a:r>
            <a:r>
              <a:rPr lang="en-CA" sz="3348" spc="-10" smtClean="0">
                <a:solidFill>
                  <a:srgbClr val="000000"/>
                </a:solidFill>
                <a:latin typeface="MingLiU"/>
                <a:cs typeface="MingLiU"/>
              </a:rPr>
              <a:t>（</a:t>
            </a:r>
            <a:r>
              <a:rPr lang="en-CA" sz="3348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開放溝通</a:t>
            </a:r>
            <a:r>
              <a:rPr lang="en-CA" sz="3348" spc="-10" smtClean="0">
                <a:solidFill>
                  <a:srgbClr val="000000"/>
                </a:solidFill>
                <a:latin typeface="MingLiU"/>
                <a:cs typeface="MingLiU"/>
              </a:rPr>
              <a:t>）</a:t>
            </a:r>
            <a:br>
              <a:rPr lang="en-CA" sz="3516" smtClean="0">
                <a:solidFill>
                  <a:srgbClr val="000000"/>
                </a:solidFill>
                <a:latin typeface="Times New Roman"/>
              </a:rPr>
            </a:br>
            <a:r>
              <a:rPr lang="en-CA" sz="2343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34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 所有的閱讀都在閱讀自己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34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所有的帶領都在成長自己</a:t>
            </a:r>
          </a:p>
          <a:p>
            <a:pPr>
              <a:lnSpc>
                <a:spcPts val="475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17800" y="4940300"/>
            <a:ext cx="6426200" cy="1371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900"/>
              </a:lnSpc>
              <a:tabLst>
                <a:tab pos="1181100" algn="l"/>
              </a:tabLst>
            </a:pPr>
            <a:r>
              <a:rPr lang="en-CA" sz="3348" smtClean="0">
                <a:solidFill>
                  <a:srgbClr val="5F497A"/>
                </a:solidFill>
                <a:latin typeface="Times New Roman"/>
                <a:cs typeface="Times New Roman"/>
              </a:rPr>
              <a:t>※ </a:t>
            </a:r>
            <a:r>
              <a:rPr lang="en-CA" sz="3348" smtClean="0">
                <a:solidFill>
                  <a:srgbClr val="326566"/>
                </a:solidFill>
                <a:latin typeface="Arial Unicode MS"/>
                <a:cs typeface="Arial Unicode MS"/>
              </a:rPr>
              <a:t>快樂讀書</a:t>
            </a:r>
            <a:r>
              <a:rPr lang="en-CA" sz="3348" smtClean="0">
                <a:solidFill>
                  <a:srgbClr val="326566"/>
                </a:solidFill>
                <a:latin typeface="Times New Roman"/>
                <a:cs typeface="Times New Roman"/>
              </a:rPr>
              <a:t>  </a:t>
            </a:r>
            <a:r>
              <a:rPr lang="en-CA" sz="3348" smtClean="0">
                <a:solidFill>
                  <a:srgbClr val="326566"/>
                </a:solidFill>
                <a:latin typeface="Arial Unicode MS"/>
                <a:cs typeface="Arial Unicode MS"/>
              </a:rPr>
              <a:t>快樂學習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348" smtClean="0">
                <a:solidFill>
                  <a:srgbClr val="326566"/>
                </a:solidFill>
                <a:latin typeface="Arial Unicode MS"/>
                <a:cs typeface="Arial Unicode MS"/>
              </a:rPr>
              <a:t>	享受每個當下</a:t>
            </a:r>
          </a:p>
          <a:p>
            <a:pPr>
              <a:lnSpc>
                <a:spcPts val="49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82700" y="520700"/>
            <a:ext cx="786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5A6278"/>
                </a:solidFill>
                <a:latin typeface="Arial"/>
                <a:cs typeface="Arial"/>
              </a:rPr>
              <a:t>103</a:t>
            </a:r>
            <a:r>
              <a:rPr lang="en-CA" sz="4406" smtClean="0">
                <a:solidFill>
                  <a:srgbClr val="5A6278"/>
                </a:solidFill>
                <a:latin typeface="Arial Unicode MS"/>
                <a:cs typeface="Arial Unicode MS"/>
              </a:rPr>
              <a:t>學年度圖書館推廣活動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44600" y="13208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閱讀遊樂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3873500" y="1320800"/>
            <a:ext cx="1714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拼出美麗世界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6553200" y="1320800"/>
            <a:ext cx="1943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保護智慧財產權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939800" y="3746500"/>
            <a:ext cx="2095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手工學習創意</a:t>
            </a:r>
            <a:r>
              <a:rPr lang="en-CA" sz="1810" b="1" smtClean="0">
                <a:solidFill>
                  <a:srgbClr val="FFFFFF"/>
                </a:solidFill>
                <a:latin typeface="Arial Bold"/>
                <a:cs typeface="Arial Bold"/>
              </a:rPr>
              <a:t>DIY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3695700" y="3746500"/>
            <a:ext cx="1943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咖啡咖養成計畫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6705600" y="3746500"/>
            <a:ext cx="16256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圍住幸福</a:t>
            </a:r>
            <a:r>
              <a:rPr lang="en-CA" sz="1800" smtClean="0">
                <a:solidFill>
                  <a:srgbClr val="FFFFFF"/>
                </a:solidFill>
                <a:latin typeface="Arial"/>
                <a:cs typeface="Arial"/>
              </a:rPr>
              <a:t>DIY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584200" y="6121400"/>
            <a:ext cx="8559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103(1)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學期共辦理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22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場次活動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參與人數超過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1,906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人次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16300" y="381000"/>
            <a:ext cx="57277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閱讀遊樂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03300" y="1257300"/>
            <a:ext cx="12446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3022600" y="12573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參與人數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660400" y="1676400"/>
            <a:ext cx="1943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802" smtClean="0">
                <a:solidFill>
                  <a:srgbClr val="000000"/>
                </a:solidFill>
                <a:latin typeface="Arial Unicode MS"/>
                <a:cs typeface="Arial Unicode MS"/>
              </a:rPr>
              <a:t>館中尋寶大作戰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3302000" y="1625600"/>
            <a:ext cx="5588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95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889000" y="2133600"/>
            <a:ext cx="1485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漫畫家の愛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3302000" y="2082800"/>
            <a:ext cx="571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20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889000" y="2565400"/>
            <a:ext cx="82550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束口隨行包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89000" y="2933700"/>
            <a:ext cx="2222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立體鉛筆袋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74700" y="3302000"/>
            <a:ext cx="23368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中國服鑰匙包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13100" y="2882900"/>
            <a:ext cx="58166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121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42900" y="3911600"/>
            <a:ext cx="8801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  <a:tabLst>
                <a:tab pos="279400" algn="l"/>
              </a:tabLst>
            </a:pP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•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	「館中尋寶大作戰」學生學習圖書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22300" y="4203700"/>
            <a:ext cx="85217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索書號的意涵</a:t>
            </a: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使在書海中有效率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尋找書籍。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42900" y="4826000"/>
            <a:ext cx="8801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  <a:tabLst>
                <a:tab pos="279400" algn="l"/>
              </a:tabLst>
            </a:pP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•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	「漫畫家の愛」一頁漫書</a:t>
            </a: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鼓勵學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22300" y="5130800"/>
            <a:ext cx="8521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生熱愛創作、勇敢創作。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42900" y="5435600"/>
            <a:ext cx="8801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  <a:tabLst>
                <a:tab pos="279400" algn="l"/>
              </a:tabLst>
            </a:pP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•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	「生活裁縫師閱讀體驗」</a:t>
            </a: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運用巧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22300" y="5727700"/>
            <a:ext cx="85217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手與機器縫製個人生活用品</a:t>
            </a: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學習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第二專長</a:t>
            </a: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結合閱讀與學習更佳有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趣。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90800" y="381000"/>
            <a:ext cx="65532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手工學習創意</a:t>
            </a:r>
            <a:r>
              <a:rPr lang="en-CA" sz="3600" smtClean="0">
                <a:solidFill>
                  <a:srgbClr val="FFFFFF"/>
                </a:solidFill>
                <a:latin typeface="Arial"/>
                <a:cs typeface="Arial"/>
              </a:rPr>
              <a:t>DIY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5200" y="1257300"/>
            <a:ext cx="12446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2921000" y="12573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參與人數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965200" y="1638300"/>
            <a:ext cx="1130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Arial Unicode MS"/>
                <a:cs typeface="Arial Unicode MS"/>
              </a:rPr>
              <a:t>珍珠包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3200400" y="1625600"/>
            <a:ext cx="5588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965200" y="2095500"/>
            <a:ext cx="1130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盆栽人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3200400" y="2082800"/>
            <a:ext cx="5588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660400" y="2552700"/>
            <a:ext cx="17399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束口後背包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3200400" y="2540000"/>
            <a:ext cx="5588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D1258"/>
                </a:solidFill>
                <a:latin typeface="Arial"/>
                <a:cs typeface="Arial"/>
              </a:rPr>
              <a:t>30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812800" y="3009900"/>
            <a:ext cx="14351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Arial Unicode MS"/>
                <a:cs typeface="Arial Unicode MS"/>
              </a:rPr>
              <a:t>創意卡片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3200400" y="2997200"/>
            <a:ext cx="5588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965200" y="3467100"/>
            <a:ext cx="1143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拼布熊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3200400" y="3454400"/>
            <a:ext cx="571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30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5" name="TextBox 15"/>
          <p:cNvSpPr txBox="1"/>
          <p:nvPr/>
        </p:nvSpPr>
        <p:spPr>
          <a:xfrm>
            <a:off x="342900" y="4140200"/>
            <a:ext cx="8801100" cy="162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279400" algn="l"/>
                <a:tab pos="279400" algn="l"/>
                <a:tab pos="279400" algn="l"/>
                <a:tab pos="279400" algn="l"/>
              </a:tabLst>
            </a:pPr>
            <a:r>
              <a:rPr lang="en-CA" sz="1903" spc="-10" smtClean="0">
                <a:solidFill>
                  <a:srgbClr val="090D4A"/>
                </a:solidFill>
                <a:latin typeface="Arial"/>
                <a:cs typeface="Arial"/>
              </a:rPr>
              <a:t>• </a:t>
            </a: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透過手工學習創意</a:t>
            </a:r>
            <a:r>
              <a:rPr lang="en-CA" sz="1903" spc="-10" smtClean="0">
                <a:solidFill>
                  <a:srgbClr val="090D4A"/>
                </a:solidFill>
                <a:latin typeface="Arial"/>
                <a:cs typeface="Arial"/>
              </a:rPr>
              <a:t>DIY</a:t>
            </a: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活動</a:t>
            </a:r>
            <a:r>
              <a:rPr lang="en-CA" sz="1903" spc="-10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體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	驗學習手工技能</a:t>
            </a:r>
            <a:r>
              <a:rPr lang="en-CA" sz="1903" spc="-10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使參與者樂在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	學習、愛在學習</a:t>
            </a:r>
            <a:r>
              <a:rPr lang="en-CA" sz="1903" spc="-10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進而探索相關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mtClean="0">
                <a:solidFill>
                  <a:srgbClr val="090D4A"/>
                </a:solidFill>
                <a:latin typeface="Arial Unicode MS"/>
                <a:cs typeface="Arial Unicode MS"/>
              </a:rPr>
              <a:t>	手工藝書籍做更進一步的技能學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	習</a:t>
            </a:r>
            <a:r>
              <a:rPr lang="en-CA" sz="1903" spc="-10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90D4A"/>
                </a:solidFill>
                <a:latin typeface="Arial Unicode MS"/>
                <a:cs typeface="Arial Unicode MS"/>
              </a:rPr>
              <a:t>發展第二專長。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30500" y="381000"/>
            <a:ext cx="6413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咖啡咖養成計畫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5200" y="1257300"/>
            <a:ext cx="12446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2921000" y="12573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參與人數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508000" y="1701800"/>
            <a:ext cx="2108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598" smtClean="0">
                <a:solidFill>
                  <a:srgbClr val="000000"/>
                </a:solidFill>
                <a:latin typeface="Arial Unicode MS"/>
                <a:cs typeface="Arial Unicode MS"/>
              </a:rPr>
              <a:t>咖啡採收處理及烘焙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3200400" y="1625600"/>
            <a:ext cx="571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508000" y="2057400"/>
            <a:ext cx="25781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51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手沖、虹吸</a:t>
            </a:r>
            <a:r>
              <a:rPr lang="en-CA" sz="1516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151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萃取的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19200" y="2311400"/>
            <a:ext cx="18669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51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差異</a:t>
            </a:r>
          </a:p>
          <a:p>
            <a:pPr>
              <a:lnSpc>
                <a:spcPts val="1840"/>
              </a:lnSpc>
            </a:pPr>
            <a:endParaRPr lang="en-CA" sz="1598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200400" y="2108200"/>
            <a:ext cx="5829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35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1200" y="2654300"/>
            <a:ext cx="1701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596" smtClean="0">
                <a:solidFill>
                  <a:srgbClr val="000000"/>
                </a:solidFill>
                <a:latin typeface="Arial Unicode MS"/>
                <a:cs typeface="Arial Unicode MS"/>
              </a:rPr>
              <a:t>萃取工具的差異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3200400" y="2578100"/>
            <a:ext cx="5588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711200" y="3111500"/>
            <a:ext cx="1701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596" smtClean="0">
                <a:solidFill>
                  <a:srgbClr val="000000"/>
                </a:solidFill>
                <a:latin typeface="Arial Unicode MS"/>
                <a:cs typeface="Arial Unicode MS"/>
              </a:rPr>
              <a:t>義式咖啡與拉花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3200400" y="3035300"/>
            <a:ext cx="571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D1258"/>
                </a:solidFill>
                <a:latin typeface="Arial"/>
                <a:cs typeface="Arial"/>
              </a:rPr>
              <a:t>35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342900" y="3746500"/>
            <a:ext cx="8801100" cy="191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4" smtClean="0">
                <a:solidFill>
                  <a:srgbClr val="0D1258"/>
                </a:solidFill>
                <a:latin typeface="Arial Unicode MS"/>
                <a:cs typeface="Arial Unicode MS"/>
              </a:rPr>
              <a:t>包含咖啡豆介紹、採收處理、烘焙、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D1258"/>
                </a:solidFill>
                <a:latin typeface="Arial Unicode MS"/>
                <a:cs typeface="Arial Unicode MS"/>
              </a:rPr>
              <a:t>手沖等萃取工具的比較、義式咖啡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D1258"/>
                </a:solidFill>
                <a:latin typeface="Arial Unicode MS"/>
                <a:cs typeface="Arial Unicode MS"/>
              </a:rPr>
              <a:t>與拉花等四場研習課程進行學習與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D1258"/>
                </a:solidFill>
                <a:latin typeface="Arial Unicode MS"/>
                <a:cs typeface="Arial Unicode MS"/>
              </a:rPr>
              <a:t>體驗</a:t>
            </a:r>
            <a:r>
              <a:rPr lang="en-CA" sz="2004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D1258"/>
                </a:solidFill>
                <a:latin typeface="Arial Unicode MS"/>
                <a:cs typeface="Arial Unicode MS"/>
              </a:rPr>
              <a:t>未來期望參與學員皆成為咖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D1258"/>
                </a:solidFill>
                <a:latin typeface="Arial Unicode MS"/>
                <a:cs typeface="Arial Unicode MS"/>
              </a:rPr>
              <a:t>啡專家、咖啡達人或是懂得品嘗咖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D1258"/>
                </a:solidFill>
                <a:latin typeface="Arial Unicode MS"/>
                <a:cs typeface="Arial Unicode MS"/>
              </a:rPr>
              <a:t>啡的『咖啡咖』。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048000" y="381000"/>
            <a:ext cx="6096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圍住幸福</a:t>
            </a:r>
            <a:r>
              <a:rPr lang="en-CA" sz="3600" smtClean="0">
                <a:solidFill>
                  <a:srgbClr val="FFFFFF"/>
                </a:solidFill>
                <a:latin typeface="Arial"/>
                <a:cs typeface="Arial"/>
              </a:rPr>
              <a:t>DIY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81700" y="1244600"/>
            <a:ext cx="316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  <a:tabLst>
                <a:tab pos="1739900" algn="l"/>
              </a:tabLst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	參與人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50200" y="1511300"/>
            <a:ext cx="11938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2" smtClean="0">
                <a:solidFill>
                  <a:srgbClr val="FFFFFF"/>
                </a:solidFill>
                <a:latin typeface="Arial Unicode MS"/>
                <a:cs typeface="Arial Unicode MS"/>
              </a:rPr>
              <a:t>數</a:t>
            </a:r>
          </a:p>
          <a:p>
            <a:pPr>
              <a:lnSpc>
                <a:spcPts val="2070"/>
              </a:lnSpc>
            </a:pPr>
            <a:endParaRPr lang="en-CA" sz="18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524500" y="1943100"/>
            <a:ext cx="2057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釘板編織圍巾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7886700" y="1917700"/>
            <a:ext cx="571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35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5524500" y="2501900"/>
            <a:ext cx="20447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雙手編織圍巾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7886700" y="2489200"/>
            <a:ext cx="571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Arial"/>
                <a:cs typeface="Arial"/>
              </a:rPr>
              <a:t>35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5232400" y="2959100"/>
            <a:ext cx="3911600" cy="1320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342900" algn="l"/>
                <a:tab pos="342900" algn="l"/>
                <a:tab pos="342900" algn="l"/>
              </a:tabLst>
            </a:pP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•  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時序進入冬天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寒流一波波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	襲來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圖書館為體現溫暖本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	校師生的心意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辦理圍巾編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	織研習課程。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32400" y="4178300"/>
            <a:ext cx="3911600" cy="1930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342900" algn="l"/>
                <a:tab pos="342900" algn="l"/>
                <a:tab pos="342900" algn="l"/>
                <a:tab pos="342900" algn="l"/>
                <a:tab pos="342900" algn="l"/>
              </a:tabLst>
            </a:pPr>
            <a:r>
              <a:rPr lang="en-CA" sz="1903" smtClean="0">
                <a:solidFill>
                  <a:srgbClr val="0D1258"/>
                </a:solidFill>
                <a:latin typeface="Arial"/>
                <a:cs typeface="Arial"/>
              </a:rPr>
              <a:t>•  </a:t>
            </a:r>
            <a:r>
              <a:rPr lang="en-CA" sz="1903" smtClean="0">
                <a:solidFill>
                  <a:srgbClr val="0D1258"/>
                </a:solidFill>
                <a:latin typeface="Arial Unicode MS"/>
                <a:cs typeface="Arial Unicode MS"/>
              </a:rPr>
              <a:t>學習與體驗有使用編織工具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mtClean="0">
                <a:solidFill>
                  <a:srgbClr val="0D1258"/>
                </a:solidFill>
                <a:latin typeface="Arial Unicode MS"/>
                <a:cs typeface="Arial Unicode MS"/>
              </a:rPr>
              <a:t>	或沒有使用工具的編織方式。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	讓學生體驗雙手萬能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運用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	巧手進行手工藝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DIY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學習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	發展第二專長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以學習成就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	增強自信。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59100" y="381000"/>
            <a:ext cx="61849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拼出美麗世界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01700" y="4838700"/>
            <a:ext cx="2933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1625600" algn="l"/>
              </a:tabLst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	參與人數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49300" y="5270500"/>
            <a:ext cx="3086100" cy="482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  <a:tabLst>
                <a:tab pos="2057400" algn="l"/>
              </a:tabLst>
            </a:pPr>
            <a:r>
              <a:rPr lang="en-CA" sz="2402" smtClean="0">
                <a:solidFill>
                  <a:srgbClr val="000000"/>
                </a:solidFill>
                <a:latin typeface="Arial Unicode MS"/>
                <a:cs typeface="Arial Unicode MS"/>
              </a:rPr>
              <a:t>拼圖比賽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	57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49300" y="5753100"/>
            <a:ext cx="3086100" cy="482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  <a:tabLst>
                <a:tab pos="1968500" algn="l"/>
              </a:tabLst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合作拼圖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	103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37000" y="4762500"/>
            <a:ext cx="5092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342900" algn="l"/>
              </a:tabLst>
            </a:pP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•  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使學生能欣賞藝術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培養人文藝術氣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mtClean="0">
                <a:solidFill>
                  <a:srgbClr val="0D1258"/>
                </a:solidFill>
                <a:latin typeface="Arial Unicode MS"/>
                <a:cs typeface="Arial Unicode MS"/>
              </a:rPr>
              <a:t>	息。選擇知名動漫畫作、世界名畫畫作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279900" y="5372100"/>
            <a:ext cx="4749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之拼圖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藉由學生組隊比賽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發揮團隊</a:t>
            </a:r>
            <a:br>
              <a:rPr lang="en-CA" sz="2006" smtClean="0">
                <a:solidFill>
                  <a:srgbClr val="000000"/>
                </a:solidFill>
                <a:latin typeface="Times New Roman"/>
              </a:rPr>
            </a:br>
            <a:r>
              <a:rPr lang="en-CA" sz="1906" smtClean="0">
                <a:solidFill>
                  <a:srgbClr val="0D1258"/>
                </a:solidFill>
                <a:latin typeface="Arial Unicode MS"/>
                <a:cs typeface="Arial Unicode MS"/>
              </a:rPr>
              <a:t>合作精神。</a:t>
            </a:r>
          </a:p>
          <a:p>
            <a:pPr>
              <a:lnSpc>
                <a:spcPts val="2400"/>
              </a:lnSpc>
            </a:pPr>
            <a:endParaRPr lang="en-CA" sz="2006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937000" y="5981700"/>
            <a:ext cx="5092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342900" algn="l"/>
              </a:tabLst>
            </a:pP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•  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同學在比賽同時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欣賞美麗作品</a:t>
            </a:r>
            <a:r>
              <a:rPr lang="en-CA" sz="190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190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並發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mtClean="0">
                <a:solidFill>
                  <a:srgbClr val="0D1258"/>
                </a:solidFill>
                <a:latin typeface="Arial Unicode MS"/>
                <a:cs typeface="Arial Unicode MS"/>
              </a:rPr>
              <a:t>	揮耐心與毅力完成比賽。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603500" y="469900"/>
            <a:ext cx="6540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推廣與集點活動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292600" y="5270500"/>
            <a:ext cx="4851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79" smtClean="0">
                <a:solidFill>
                  <a:srgbClr val="0D1258"/>
                </a:solidFill>
                <a:latin typeface="Arial Unicode MS"/>
                <a:cs typeface="Arial Unicode MS"/>
              </a:rPr>
              <a:t></a:t>
            </a:r>
            <a:r>
              <a:rPr lang="en-CA" sz="2279" smtClean="0">
                <a:solidFill>
                  <a:srgbClr val="0D1258"/>
                </a:solidFill>
                <a:latin typeface="Arial"/>
                <a:cs typeface="Arial"/>
              </a:rPr>
              <a:t> 103</a:t>
            </a:r>
            <a:r>
              <a:rPr lang="en-CA" sz="2279" smtClean="0">
                <a:solidFill>
                  <a:srgbClr val="0D1258"/>
                </a:solidFill>
                <a:latin typeface="Arial Unicode MS"/>
                <a:cs typeface="Arial Unicode MS"/>
              </a:rPr>
              <a:t>學年度第</a:t>
            </a:r>
            <a:r>
              <a:rPr lang="en-CA" sz="2279" smtClean="0">
                <a:solidFill>
                  <a:srgbClr val="0D1258"/>
                </a:solidFill>
                <a:latin typeface="Arial"/>
                <a:cs typeface="Arial"/>
              </a:rPr>
              <a:t>1</a:t>
            </a:r>
            <a:r>
              <a:rPr lang="en-CA" sz="2279" smtClean="0">
                <a:solidFill>
                  <a:srgbClr val="0D1258"/>
                </a:solidFill>
                <a:latin typeface="Arial Unicode MS"/>
                <a:cs typeface="Arial Unicode MS"/>
              </a:rPr>
              <a:t>學期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92600" y="5626100"/>
            <a:ext cx="4851400" cy="850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  <a:tabLst>
                <a:tab pos="457200" algn="l"/>
              </a:tabLst>
            </a:pPr>
            <a:r>
              <a:rPr lang="en-CA" sz="2279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</a:t>
            </a:r>
            <a:r>
              <a:rPr lang="en-CA" sz="2279" spc="-10" smtClean="0">
                <a:solidFill>
                  <a:srgbClr val="0D1258"/>
                </a:solidFill>
                <a:latin typeface="Arial"/>
                <a:cs typeface="Arial"/>
              </a:rPr>
              <a:t> </a:t>
            </a:r>
            <a:r>
              <a:rPr lang="en-CA" sz="2279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換算集點點數</a:t>
            </a:r>
            <a:r>
              <a:rPr lang="en-CA" sz="2279" spc="-10" smtClean="0">
                <a:solidFill>
                  <a:srgbClr val="0D1258"/>
                </a:solidFill>
                <a:latin typeface="Arial"/>
                <a:cs typeface="Arial"/>
              </a:rPr>
              <a:t>3,835</a:t>
            </a:r>
            <a:r>
              <a:rPr lang="en-CA" sz="2279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</a:t>
            </a:r>
            <a:r>
              <a:rPr lang="en-CA" sz="2279" spc="-10" smtClean="0">
                <a:solidFill>
                  <a:srgbClr val="0D1258"/>
                </a:solidFill>
                <a:latin typeface="Arial"/>
                <a:cs typeface="Arial"/>
              </a:rPr>
              <a:t>3</a:t>
            </a:r>
            <a:r>
              <a:rPr lang="en-CA" sz="2279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本</a:t>
            </a:r>
            <a:r>
              <a:rPr lang="en-CA" sz="2279" spc="-10" smtClean="0">
                <a:solidFill>
                  <a:srgbClr val="0D1258"/>
                </a:solidFill>
                <a:latin typeface="Arial"/>
                <a:cs typeface="Arial"/>
              </a:rPr>
              <a:t>＝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0D1258"/>
                </a:solidFill>
                <a:latin typeface="Arial"/>
                <a:cs typeface="Arial"/>
              </a:rPr>
              <a:t>	11,505</a:t>
            </a:r>
            <a:r>
              <a:rPr lang="en-CA" sz="2279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冊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187700" y="381000"/>
            <a:ext cx="59563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智慧財產權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03300" y="1257300"/>
            <a:ext cx="12446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3022600" y="1257300"/>
            <a:ext cx="1244600" cy="330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參與人數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660400" y="1638300"/>
            <a:ext cx="1943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二手書贈書活動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3213100" y="1600200"/>
            <a:ext cx="698500" cy="35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333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1003300" y="20193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有獎徵答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3213100" y="1968500"/>
            <a:ext cx="698500" cy="368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426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1003300" y="23876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專題演講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3213100" y="2349500"/>
            <a:ext cx="749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391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342900" y="3175000"/>
            <a:ext cx="8801100" cy="1320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279400" algn="l"/>
                <a:tab pos="279400" algn="l"/>
                <a:tab pos="279400" algn="l"/>
              </a:tabLst>
            </a:pP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• 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為使本校師生皆能認識與尊重智</a:t>
            </a:r>
            <a:br>
              <a:rPr lang="en-CA" sz="2006" smtClean="0">
                <a:solidFill>
                  <a:srgbClr val="000000"/>
                </a:solidFill>
                <a:latin typeface="Times New Roman"/>
              </a:rPr>
            </a:br>
            <a:r>
              <a:rPr lang="en-CA" sz="2006" smtClean="0">
                <a:solidFill>
                  <a:srgbClr val="090D4A"/>
                </a:solidFill>
                <a:latin typeface="Arial Unicode MS"/>
                <a:cs typeface="Arial Unicode MS"/>
              </a:rPr>
              <a:t>	慧財產權</a:t>
            </a:r>
            <a:r>
              <a:rPr lang="en-CA" sz="2006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6" smtClean="0">
                <a:solidFill>
                  <a:srgbClr val="090D4A"/>
                </a:solidFill>
                <a:latin typeface="Arial Unicode MS"/>
                <a:cs typeface="Arial Unicode MS"/>
              </a:rPr>
              <a:t>圖書館在配合學校尊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	重智慧財產權之一貫政策下</a:t>
            </a: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舉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	辦活動。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2900" y="4394200"/>
            <a:ext cx="88011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279400" algn="l"/>
                <a:tab pos="279400" algn="l"/>
              </a:tabLst>
            </a:pP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• 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期能透過智慧財產局專家演說與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	經驗分享</a:t>
            </a:r>
            <a:r>
              <a:rPr lang="en-CA" sz="2004" smtClean="0">
                <a:solidFill>
                  <a:srgbClr val="090D4A"/>
                </a:solidFill>
                <a:latin typeface="Arial"/>
                <a:cs typeface="Arial"/>
              </a:rPr>
              <a:t>，</a:t>
            </a:r>
            <a:r>
              <a:rPr lang="en-CA" sz="2004" smtClean="0">
                <a:solidFill>
                  <a:srgbClr val="090D4A"/>
                </a:solidFill>
                <a:latin typeface="Arial Unicode MS"/>
                <a:cs typeface="Arial Unicode MS"/>
              </a:rPr>
              <a:t>向本校教職員生宣導</a:t>
            </a:r>
            <a:br>
              <a:rPr lang="en-CA" sz="2006" smtClean="0">
                <a:solidFill>
                  <a:srgbClr val="000000"/>
                </a:solidFill>
                <a:latin typeface="Times New Roman"/>
              </a:rPr>
            </a:br>
            <a:r>
              <a:rPr lang="en-CA" sz="2006" smtClean="0">
                <a:solidFill>
                  <a:srgbClr val="090D4A"/>
                </a:solidFill>
                <a:latin typeface="Arial Unicode MS"/>
                <a:cs typeface="Arial Unicode MS"/>
              </a:rPr>
              <a:t>	如何尊重及保護智慧財產。</a:t>
            </a:r>
          </a:p>
          <a:p>
            <a:pPr>
              <a:lnSpc>
                <a:spcPts val="2400"/>
              </a:lnSpc>
            </a:pPr>
            <a:endParaRPr lang="en-CA" sz="200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39800" y="660400"/>
            <a:ext cx="29210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656" spc="-10" smtClean="0">
                <a:solidFill>
                  <a:srgbClr val="003300"/>
                </a:solidFill>
                <a:latin typeface="Arial Unicode MS"/>
                <a:cs typeface="Arial Unicode MS"/>
              </a:rPr>
              <a:t>書出去</a:t>
            </a:r>
            <a:r>
              <a:rPr lang="en-CA" sz="2666" b="1" spc="-10" smtClean="0">
                <a:solidFill>
                  <a:srgbClr val="003300"/>
                </a:solidFill>
                <a:latin typeface="Arial Bold"/>
                <a:cs typeface="Arial Bold"/>
              </a:rPr>
              <a:t>，</a:t>
            </a:r>
            <a:r>
              <a:rPr lang="en-CA" sz="2656" spc="-10" smtClean="0">
                <a:solidFill>
                  <a:srgbClr val="003300"/>
                </a:solidFill>
                <a:latin typeface="Arial Unicode MS"/>
                <a:cs typeface="Arial Unicode MS"/>
              </a:rPr>
              <a:t>人進來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736600" y="1803400"/>
            <a:ext cx="3124200" cy="965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  <a:tabLst>
                <a:tab pos="228600" algn="l"/>
              </a:tabLst>
            </a:pPr>
            <a:r>
              <a:rPr lang="en-CA" sz="2131" spc="-20" smtClean="0">
                <a:solidFill>
                  <a:srgbClr val="252F50"/>
                </a:solidFill>
                <a:latin typeface="Arial Unicode MS"/>
                <a:cs typeface="Arial Unicode MS"/>
              </a:rPr>
              <a:t></a:t>
            </a:r>
            <a:r>
              <a:rPr lang="en-CA" sz="2656" spc="-20" smtClean="0">
                <a:solidFill>
                  <a:srgbClr val="252F50"/>
                </a:solidFill>
                <a:latin typeface="Arial"/>
                <a:cs typeface="Arial"/>
              </a:rPr>
              <a:t> </a:t>
            </a:r>
            <a:r>
              <a:rPr lang="en-CA" sz="2656" spc="-20" smtClean="0">
                <a:solidFill>
                  <a:srgbClr val="252F50"/>
                </a:solidFill>
                <a:latin typeface="Arial Unicode MS"/>
                <a:cs typeface="Arial Unicode MS"/>
              </a:rPr>
              <a:t>借閱冊數提升</a:t>
            </a:r>
            <a:r>
              <a:rPr lang="en-CA" sz="2656" spc="-20" smtClean="0">
                <a:solidFill>
                  <a:srgbClr val="252F50"/>
                </a:solidFill>
                <a:latin typeface="Arial"/>
                <a:cs typeface="Arial"/>
              </a:rPr>
              <a:t>，</a:t>
            </a:r>
            <a:r>
              <a:rPr lang="en-CA" sz="2656" spc="-20" smtClean="0">
                <a:solidFill>
                  <a:srgbClr val="252F50"/>
                </a:solidFill>
                <a:latin typeface="Arial Unicode MS"/>
                <a:cs typeface="Arial Unicode MS"/>
              </a:rPr>
              <a:t>並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	維持穩定成長。</a:t>
            </a:r>
          </a:p>
          <a:p>
            <a:pPr>
              <a:lnSpc>
                <a:spcPts val="30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36600" y="2794000"/>
            <a:ext cx="3124200" cy="965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  <a:tabLst>
                <a:tab pos="228600" algn="l"/>
              </a:tabLst>
            </a:pPr>
            <a:r>
              <a:rPr lang="en-CA" sz="2131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</a:t>
            </a:r>
            <a:r>
              <a:rPr lang="en-CA" sz="2656" spc="-10" smtClean="0">
                <a:solidFill>
                  <a:srgbClr val="252F50"/>
                </a:solidFill>
                <a:latin typeface="Arial"/>
                <a:cs typeface="Arial"/>
              </a:rPr>
              <a:t> </a:t>
            </a:r>
            <a:r>
              <a:rPr lang="en-CA" sz="2656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電子資源人數使用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	次數倍增。</a:t>
            </a:r>
          </a:p>
          <a:p>
            <a:pPr>
              <a:lnSpc>
                <a:spcPts val="3025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6600" y="3797300"/>
            <a:ext cx="3124200" cy="965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  <a:tabLst>
                <a:tab pos="228600" algn="l"/>
              </a:tabLst>
            </a:pPr>
            <a:r>
              <a:rPr lang="en-CA" sz="2131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</a:t>
            </a:r>
            <a:r>
              <a:rPr lang="en-CA" sz="2656" spc="-10" smtClean="0">
                <a:solidFill>
                  <a:srgbClr val="252F50"/>
                </a:solidFill>
                <a:latin typeface="Arial"/>
                <a:cs typeface="Arial"/>
              </a:rPr>
              <a:t> </a:t>
            </a:r>
            <a:r>
              <a:rPr lang="en-CA" sz="2656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圖書館榮獲本校教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	職員生問卷調查最</a:t>
            </a:r>
          </a:p>
          <a:p>
            <a:pPr>
              <a:lnSpc>
                <a:spcPts val="30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5200" y="4559300"/>
            <a:ext cx="28956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658" spc="-10" smtClean="0">
                <a:solidFill>
                  <a:srgbClr val="252F50"/>
                </a:solidFill>
                <a:latin typeface="Arial Unicode MS"/>
                <a:cs typeface="Arial Unicode MS"/>
              </a:rPr>
              <a:t>滿意之單位。</a:t>
            </a:r>
          </a:p>
          <a:p>
            <a:pPr>
              <a:lnSpc>
                <a:spcPts val="3025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937000" y="584200"/>
            <a:ext cx="19939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395" smtClean="0">
                <a:solidFill>
                  <a:srgbClr val="1D233B"/>
                </a:solidFill>
                <a:latin typeface="Arial Unicode MS"/>
                <a:cs typeface="Arial Unicode MS"/>
              </a:rPr>
              <a:t>活動成效</a:t>
            </a:r>
          </a:p>
          <a:p>
            <a:pPr>
              <a:lnSpc>
                <a:spcPts val="3910"/>
              </a:lnSpc>
            </a:pPr>
            <a:endParaRPr lang="en-CA" sz="33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445000" y="1600200"/>
            <a:ext cx="14859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150,000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70500" y="1854200"/>
            <a:ext cx="6604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6" b="1" smtClean="0">
                <a:solidFill>
                  <a:srgbClr val="515151"/>
                </a:solidFill>
                <a:latin typeface="Arial Bold"/>
                <a:cs typeface="Arial Bold"/>
              </a:rPr>
              <a:t>95,324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445000" y="2146300"/>
            <a:ext cx="14859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100,000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21200" y="2679700"/>
            <a:ext cx="14097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50,000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800600" y="3225800"/>
            <a:ext cx="11303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232400" y="3429000"/>
            <a:ext cx="6985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99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68800" y="4686300"/>
            <a:ext cx="15621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8" smtClean="0">
                <a:solidFill>
                  <a:srgbClr val="515151"/>
                </a:solidFill>
                <a:latin typeface="Arial"/>
                <a:cs typeface="Arial"/>
              </a:rPr>
              <a:t>60,000</a:t>
            </a:r>
          </a:p>
          <a:p>
            <a:pPr>
              <a:lnSpc>
                <a:spcPts val="1150"/>
              </a:lnSpc>
            </a:pPr>
            <a:endParaRPr lang="en-CA" sz="998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68800" y="5016500"/>
            <a:ext cx="15621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40,000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734300" y="952500"/>
            <a:ext cx="1295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515151"/>
                </a:solidFill>
                <a:latin typeface="Arial Unicode MS"/>
                <a:cs typeface="Arial Unicode MS"/>
              </a:rPr>
              <a:t>借書冊數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045200" y="1536700"/>
            <a:ext cx="29845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6" b="1" smtClean="0">
                <a:solidFill>
                  <a:srgbClr val="515151"/>
                </a:solidFill>
                <a:latin typeface="Arial Bold"/>
                <a:cs typeface="Arial Bold"/>
              </a:rPr>
              <a:t>124,701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870700" y="1765300"/>
            <a:ext cx="2159000" cy="35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1606" b="1" smtClean="0">
                <a:solidFill>
                  <a:srgbClr val="515151"/>
                </a:solidFill>
                <a:latin typeface="Arial Bold"/>
                <a:cs typeface="Arial Bold"/>
              </a:rPr>
              <a:t>103,930 </a:t>
            </a:r>
            <a:r>
              <a:rPr lang="en-CA" sz="1608" b="1" smtClean="0">
                <a:solidFill>
                  <a:srgbClr val="515151"/>
                </a:solidFill>
                <a:latin typeface="Arial Bold"/>
                <a:cs typeface="Arial Bold"/>
              </a:rPr>
              <a:t>106,263</a:t>
            </a:r>
          </a:p>
          <a:p>
            <a:pPr>
              <a:lnSpc>
                <a:spcPts val="1765"/>
              </a:lnSpc>
            </a:pPr>
            <a:endParaRPr lang="en-CA" sz="1597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19800" y="3429000"/>
            <a:ext cx="30099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825500" algn="l"/>
                <a:tab pos="1651000" algn="l"/>
              </a:tabLst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100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	101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	102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92900" y="4025900"/>
            <a:ext cx="23368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515151"/>
                </a:solidFill>
                <a:latin typeface="Arial Unicode MS"/>
                <a:cs typeface="Arial Unicode MS"/>
              </a:rPr>
              <a:t>電子資源使用次數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543800" y="4419600"/>
            <a:ext cx="1485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13" b="1" smtClean="0">
                <a:solidFill>
                  <a:srgbClr val="515151"/>
                </a:solidFill>
                <a:latin typeface="Arial Bold"/>
                <a:cs typeface="Arial Bold"/>
              </a:rPr>
              <a:t>57,633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743700" y="4622800"/>
            <a:ext cx="22860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413" b="1" smtClean="0">
                <a:solidFill>
                  <a:srgbClr val="515151"/>
                </a:solidFill>
                <a:latin typeface="Arial Bold"/>
                <a:cs typeface="Arial Bold"/>
              </a:rPr>
              <a:t>45,770</a:t>
            </a:r>
          </a:p>
          <a:p>
            <a:pPr>
              <a:lnSpc>
                <a:spcPts val="1555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943600" y="4927600"/>
            <a:ext cx="30861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413" b="1" smtClean="0">
                <a:solidFill>
                  <a:srgbClr val="515151"/>
                </a:solidFill>
                <a:latin typeface="Arial Bold"/>
                <a:cs typeface="Arial Bold"/>
              </a:rPr>
              <a:t>27,097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143500" y="5143500"/>
            <a:ext cx="4000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90"/>
              </a:lnSpc>
            </a:pPr>
            <a:r>
              <a:rPr lang="en-CA" sz="1413" b="1" smtClean="0">
                <a:solidFill>
                  <a:srgbClr val="515151"/>
                </a:solidFill>
                <a:latin typeface="Arial Bold"/>
                <a:cs typeface="Arial Bold"/>
              </a:rPr>
              <a:t>17,399</a:t>
            </a:r>
          </a:p>
          <a:p>
            <a:pPr>
              <a:lnSpc>
                <a:spcPts val="119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368800" y="5346700"/>
            <a:ext cx="4775200" cy="16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20,000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648200" y="5689600"/>
            <a:ext cx="4495800" cy="16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1150"/>
              </a:lnSpc>
            </a:pPr>
            <a:endParaRPr lang="en-CA" sz="996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067300" y="5880100"/>
            <a:ext cx="698500" cy="177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99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1150"/>
              </a:lnSpc>
            </a:pPr>
          </a:p>
        </p:txBody>
      </p:sp>
      <p:sp>
        <p:nvSpPr>
          <p:cNvPr id="28" name="TextBox 28"/>
          <p:cNvSpPr txBox="1"/>
          <p:nvPr/>
        </p:nvSpPr>
        <p:spPr>
          <a:xfrm>
            <a:off x="5829300" y="5880100"/>
            <a:ext cx="774700" cy="177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100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1150"/>
              </a:lnSpc>
            </a:pPr>
          </a:p>
        </p:txBody>
      </p:sp>
      <p:sp>
        <p:nvSpPr>
          <p:cNvPr id="29" name="TextBox 29"/>
          <p:cNvSpPr txBox="1"/>
          <p:nvPr/>
        </p:nvSpPr>
        <p:spPr>
          <a:xfrm>
            <a:off x="6629400" y="5880100"/>
            <a:ext cx="774700" cy="177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101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1150"/>
              </a:lnSpc>
            </a:pPr>
          </a:p>
        </p:txBody>
      </p:sp>
      <p:sp>
        <p:nvSpPr>
          <p:cNvPr id="30" name="TextBox 30"/>
          <p:cNvSpPr txBox="1"/>
          <p:nvPr/>
        </p:nvSpPr>
        <p:spPr>
          <a:xfrm>
            <a:off x="7429500" y="5880100"/>
            <a:ext cx="774700" cy="177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50"/>
              </a:lnSpc>
            </a:pPr>
            <a:r>
              <a:rPr lang="en-CA" sz="996" smtClean="0">
                <a:solidFill>
                  <a:srgbClr val="515151"/>
                </a:solidFill>
                <a:latin typeface="Arial"/>
                <a:cs typeface="Arial"/>
              </a:rPr>
              <a:t>102</a:t>
            </a:r>
            <a:r>
              <a:rPr lang="en-CA" sz="996" smtClean="0">
                <a:solidFill>
                  <a:srgbClr val="515151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1150"/>
              </a:lnSpc>
            </a:pP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44700" y="381000"/>
            <a:ext cx="70993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丁東德先生紀念獎學金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244600"/>
            <a:ext cx="8597900" cy="161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3043" spc="-10" smtClean="0">
                <a:solidFill>
                  <a:srgbClr val="0D49A1"/>
                </a:solidFill>
                <a:latin typeface="Arial Unicode MS"/>
                <a:cs typeface="Arial Unicode MS"/>
              </a:rPr>
              <a:t>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借書、電子資源、志工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服務</a:t>
            </a:r>
            <a:r>
              <a:rPr lang="en-CA" sz="3043" spc="-10" smtClean="0">
                <a:solidFill>
                  <a:srgbClr val="0D1258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前三名皆可獲得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獎學金。</a:t>
            </a:r>
          </a:p>
          <a:p>
            <a:pPr>
              <a:lnSpc>
                <a:spcPts val="385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28321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043" spc="-10" smtClean="0">
                <a:solidFill>
                  <a:srgbClr val="0D49A1"/>
                </a:solidFill>
                <a:latin typeface="Arial Unicode MS"/>
                <a:cs typeface="Arial Unicode MS"/>
              </a:rPr>
              <a:t></a:t>
            </a:r>
            <a:r>
              <a:rPr lang="en-CA" sz="3043" spc="-10" smtClean="0">
                <a:solidFill>
                  <a:srgbClr val="0D1258"/>
                </a:solidFill>
                <a:latin typeface="Arial Unicode MS"/>
                <a:cs typeface="Arial Unicode MS"/>
              </a:rPr>
              <a:t>前一年度獲獎成績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4600" y="3467100"/>
            <a:ext cx="800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類型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2921000" y="3467100"/>
            <a:ext cx="1028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FFFFFF"/>
                </a:solidFill>
                <a:latin typeface="Arial Unicode MS"/>
                <a:cs typeface="Arial Unicode MS"/>
              </a:rPr>
              <a:t>第一名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1244600" y="3835400"/>
            <a:ext cx="800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借書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2832100" y="3835400"/>
            <a:ext cx="1206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"/>
                <a:cs typeface="Arial"/>
              </a:rPr>
              <a:t>1,614 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冊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1016000" y="42037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電子資源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2768600" y="4203700"/>
            <a:ext cx="1333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"/>
                <a:cs typeface="Arial"/>
              </a:rPr>
              <a:t>14,805 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次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1016000" y="4572000"/>
            <a:ext cx="1257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志工服務</a:t>
            </a:r>
          </a:p>
          <a:p>
            <a:pPr>
              <a:lnSpc>
                <a:spcPts val="207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2997200" y="4572000"/>
            <a:ext cx="8890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D1258"/>
                </a:solidFill>
                <a:latin typeface="Arial"/>
                <a:cs typeface="Arial"/>
              </a:rPr>
              <a:t>42 </a:t>
            </a:r>
            <a:r>
              <a:rPr lang="en-CA" sz="1800" smtClean="0">
                <a:solidFill>
                  <a:srgbClr val="0D1258"/>
                </a:solidFill>
                <a:latin typeface="Arial Unicode MS"/>
                <a:cs typeface="Arial Unicode MS"/>
              </a:rPr>
              <a:t>時</a:t>
            </a:r>
          </a:p>
          <a:p>
            <a:pPr>
              <a:lnSpc>
                <a:spcPts val="2070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873500" y="381000"/>
            <a:ext cx="5270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結語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365500" y="4673600"/>
            <a:ext cx="5778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FFFFFF"/>
                </a:solidFill>
                <a:latin typeface="Arial"/>
                <a:cs typeface="Arial"/>
              </a:rPr>
              <a:t>www.lib.twu.edu.tw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622300"/>
            <a:ext cx="7531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000000"/>
                </a:solidFill>
                <a:latin typeface="Arial Unicode MS"/>
                <a:cs typeface="Arial Unicode MS"/>
              </a:rPr>
              <a:t>讀書會帶領人的帶領技巧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8923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2592" smtClean="0">
                <a:solidFill>
                  <a:srgbClr val="326566"/>
                </a:solidFill>
                <a:latin typeface="Arial"/>
                <a:cs typeface="Arial"/>
              </a:rPr>
              <a:t>1.</a:t>
            </a: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讀書會是</a:t>
            </a:r>
            <a:r>
              <a:rPr lang="en-CA" sz="3695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</a:p>
          <a:p>
            <a:pPr>
              <a:lnSpc>
                <a:spcPts val="4255"/>
              </a:lnSpc>
            </a:pPr>
            <a:endParaRPr lang="en-CA" sz="345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25146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2592" smtClean="0">
                <a:solidFill>
                  <a:srgbClr val="326566"/>
                </a:solidFill>
                <a:latin typeface="Times New Roman"/>
                <a:cs typeface="Times New Roman"/>
              </a:rPr>
              <a:t>2.</a:t>
            </a: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帶領人的角色定位</a:t>
            </a:r>
          </a:p>
          <a:p>
            <a:pPr>
              <a:lnSpc>
                <a:spcPts val="4255"/>
              </a:lnSpc>
            </a:pPr>
            <a:endParaRPr lang="en-CA" sz="3511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2900" y="31369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2592" smtClean="0">
                <a:solidFill>
                  <a:srgbClr val="326566"/>
                </a:solidFill>
                <a:latin typeface="Times New Roman"/>
                <a:cs typeface="Times New Roman"/>
              </a:rPr>
              <a:t>3.</a:t>
            </a: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帶領人的準備與提問設計</a:t>
            </a:r>
          </a:p>
          <a:p>
            <a:pPr>
              <a:lnSpc>
                <a:spcPts val="4255"/>
              </a:lnSpc>
            </a:pPr>
            <a:endParaRPr lang="en-CA" sz="354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12900" y="37592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2592" smtClean="0">
                <a:solidFill>
                  <a:srgbClr val="326566"/>
                </a:solidFill>
                <a:latin typeface="Arial"/>
                <a:cs typeface="Arial"/>
              </a:rPr>
              <a:t>4.</a:t>
            </a: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帶領人的傾聽</a:t>
            </a:r>
          </a:p>
          <a:p>
            <a:pPr>
              <a:lnSpc>
                <a:spcPts val="4255"/>
              </a:lnSpc>
            </a:pPr>
            <a:endParaRPr lang="en-CA" sz="347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12900" y="43815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2592" smtClean="0">
                <a:solidFill>
                  <a:srgbClr val="326566"/>
                </a:solidFill>
                <a:latin typeface="Arial"/>
                <a:cs typeface="Arial"/>
              </a:rPr>
              <a:t>5.</a:t>
            </a: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帶領人如何對話</a:t>
            </a:r>
          </a:p>
          <a:p>
            <a:pPr>
              <a:lnSpc>
                <a:spcPts val="4255"/>
              </a:lnSpc>
            </a:pPr>
            <a:endParaRPr lang="en-CA" sz="34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12900" y="49911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2592" smtClean="0">
                <a:solidFill>
                  <a:srgbClr val="326566"/>
                </a:solidFill>
                <a:latin typeface="Arial"/>
                <a:cs typeface="Arial"/>
              </a:rPr>
              <a:t>6.</a:t>
            </a: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串場與轉化</a:t>
            </a:r>
          </a:p>
          <a:p>
            <a:pPr>
              <a:lnSpc>
                <a:spcPts val="4255"/>
              </a:lnSpc>
            </a:pPr>
            <a:endParaRPr lang="en-CA" sz="345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12900" y="56134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2592" smtClean="0">
                <a:solidFill>
                  <a:srgbClr val="326566"/>
                </a:solidFill>
                <a:latin typeface="Arial"/>
                <a:cs typeface="Arial"/>
              </a:rPr>
              <a:t>7.</a:t>
            </a: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結語</a:t>
            </a:r>
          </a:p>
          <a:p>
            <a:pPr>
              <a:lnSpc>
                <a:spcPts val="4255"/>
              </a:lnSpc>
            </a:pPr>
            <a:endParaRPr lang="en-CA" sz="3327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38300" y="330200"/>
            <a:ext cx="7505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短文示範</a:t>
            </a:r>
            <a:r>
              <a:rPr lang="en-CA" sz="4200" smtClean="0">
                <a:solidFill>
                  <a:srgbClr val="000000"/>
                </a:solidFill>
                <a:latin typeface="MingLiU"/>
                <a:cs typeface="MingLiU"/>
              </a:rPr>
              <a:t>：</a:t>
            </a:r>
            <a:r>
              <a:rPr lang="en-CA" sz="4200" smtClean="0">
                <a:solidFill>
                  <a:srgbClr val="000000"/>
                </a:solidFill>
                <a:latin typeface="Times New Roman"/>
                <a:cs typeface="Times New Roman"/>
              </a:rPr>
              <a:t>   </a:t>
            </a:r>
            <a:r>
              <a:rPr lang="en-CA" sz="4404" smtClean="0">
                <a:solidFill>
                  <a:srgbClr val="000000"/>
                </a:solidFill>
                <a:latin typeface="Arial Unicode MS"/>
                <a:cs typeface="Arial Unicode MS"/>
              </a:rPr>
              <a:t>海鳥不愛音樂</a:t>
            </a:r>
          </a:p>
          <a:p>
            <a:pPr>
              <a:lnSpc>
                <a:spcPts val="5060"/>
              </a:lnSpc>
            </a:pPr>
            <a:endParaRPr lang="en-CA" sz="411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8200" y="1409700"/>
            <a:ext cx="8305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有一隻碩大的海鳥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叫做爰居。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8200" y="1828800"/>
            <a:ext cx="8305800" cy="151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爰居頭高八尺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羽毛燦爛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像是一隻大鳳凰。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魯國的國王聽說爰居飛到他的都城郊外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立刻派人把它接到太廟來。</a:t>
            </a:r>
          </a:p>
          <a:p>
            <a:pPr>
              <a:lnSpc>
                <a:spcPts val="37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200" y="3238500"/>
            <a:ext cx="8305800" cy="151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355">
              <a:lnSpc>
                <a:spcPts val="3700"/>
              </a:lnSpc>
            </a:pP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於是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魯君為歡迎他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就大奏九韶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樂章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)，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大宰牛羊豬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並開了幾缸美酒請他。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爰居卻站在樑上一動也不動。</a:t>
            </a:r>
          </a:p>
          <a:p>
            <a:pPr>
              <a:lnSpc>
                <a:spcPts val="37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8200" y="4648200"/>
            <a:ext cx="8305800" cy="1041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過了三天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爰居被九韶樂章弄得昏頭轉向。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他不吃也不喝。</a:t>
            </a:r>
          </a:p>
          <a:p>
            <a:pPr>
              <a:lnSpc>
                <a:spcPts val="37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8200" y="5638800"/>
            <a:ext cx="8305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然後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碰的一聲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從樑上掉在地面</a:t>
            </a:r>
            <a:r>
              <a:rPr lang="en-CA" sz="2656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死掉了。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38200" y="6096000"/>
            <a:ext cx="830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Times New Roman"/>
                <a:cs typeface="Times New Roman"/>
              </a:rPr>
              <a:t>（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取自於中國歷代經典寶庫</a:t>
            </a:r>
            <a:r>
              <a:rPr lang="en-CA" sz="240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莊子篇</a:t>
            </a:r>
            <a:r>
              <a:rPr lang="en-CA" sz="240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至樂第十八</a:t>
            </a:r>
            <a:r>
              <a:rPr lang="en-CA" sz="2400" smtClean="0">
                <a:solidFill>
                  <a:srgbClr val="000000"/>
                </a:solidFill>
                <a:latin typeface="Times New Roman"/>
                <a:cs typeface="Times New Roman"/>
              </a:rPr>
              <a:t>）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82600" y="596900"/>
            <a:ext cx="161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第一層次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0200" y="1384300"/>
            <a:ext cx="1765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74" smtClean="0">
                <a:solidFill>
                  <a:srgbClr val="000000"/>
                </a:solidFill>
                <a:latin typeface="Times New Roman"/>
                <a:cs typeface="Times New Roman"/>
              </a:rPr>
              <a:t>1. </a:t>
            </a:r>
            <a:r>
              <a:rPr lang="en-CA" sz="1674" smtClean="0">
                <a:solidFill>
                  <a:srgbClr val="000000"/>
                </a:solidFill>
                <a:latin typeface="Arial Unicode MS"/>
                <a:cs typeface="Arial Unicode MS"/>
              </a:rPr>
              <a:t>文中有幾個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3100" y="1663700"/>
            <a:ext cx="1422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74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角色</a:t>
            </a:r>
            <a:r>
              <a:rPr lang="en-CA" sz="1674" spc="-20" smtClean="0">
                <a:solidFill>
                  <a:srgbClr val="326566"/>
                </a:solidFill>
                <a:latin typeface="MingLiU"/>
                <a:cs typeface="MingLiU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0200" y="1930400"/>
            <a:ext cx="1765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74" smtClean="0">
                <a:solidFill>
                  <a:srgbClr val="000000"/>
                </a:solidFill>
                <a:latin typeface="Times New Roman"/>
                <a:cs typeface="Times New Roman"/>
              </a:rPr>
              <a:t>2. </a:t>
            </a:r>
            <a:r>
              <a:rPr lang="en-CA" sz="1674" smtClean="0">
                <a:solidFill>
                  <a:srgbClr val="000000"/>
                </a:solidFill>
                <a:latin typeface="Arial Unicode MS"/>
                <a:cs typeface="Arial Unicode MS"/>
              </a:rPr>
              <a:t>大鳥叫什麼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73100" y="2209800"/>
            <a:ext cx="1422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7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名字</a:t>
            </a:r>
            <a:r>
              <a:rPr lang="en-CA" sz="1674" spc="-10" smtClean="0">
                <a:solidFill>
                  <a:srgbClr val="326566"/>
                </a:solidFill>
                <a:latin typeface="MingLiU"/>
                <a:cs typeface="MingLiU"/>
              </a:rPr>
              <a:t>？</a:t>
            </a:r>
            <a:r>
              <a:rPr lang="en-CA" sz="167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它的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81300" y="546100"/>
            <a:ext cx="1828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第二層次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209800" y="1397000"/>
            <a:ext cx="24003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  <a:tabLst>
                <a:tab pos="342900" algn="l"/>
              </a:tabLst>
            </a:pPr>
            <a:r>
              <a:rPr lang="en-CA" sz="1674" spc="-10" smtClean="0">
                <a:solidFill>
                  <a:srgbClr val="000000"/>
                </a:solidFill>
                <a:latin typeface="Arial"/>
                <a:cs typeface="Arial"/>
              </a:rPr>
              <a:t>1.</a:t>
            </a:r>
            <a:r>
              <a:rPr lang="en-CA" sz="1674" spc="-1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167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想像一下</a:t>
            </a:r>
            <a:r>
              <a:rPr lang="en-CA" sz="1674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1674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爰居的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674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	外表</a:t>
            </a:r>
            <a:r>
              <a:rPr lang="en-CA" sz="1674" spc="-2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1674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它的特色</a:t>
            </a:r>
            <a:r>
              <a:rPr lang="en-CA" sz="1674" spc="-2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1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209800" y="1955800"/>
            <a:ext cx="2400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74" smtClean="0">
                <a:solidFill>
                  <a:srgbClr val="000000"/>
                </a:solidFill>
                <a:latin typeface="Arial"/>
                <a:cs typeface="Arial"/>
              </a:rPr>
              <a:t>2.</a:t>
            </a:r>
            <a:r>
              <a:rPr lang="en-CA" sz="1674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1674" smtClean="0">
                <a:solidFill>
                  <a:srgbClr val="000000"/>
                </a:solidFill>
                <a:latin typeface="Arial Unicode MS"/>
                <a:cs typeface="Arial Unicode MS"/>
              </a:rPr>
              <a:t>你覺得爰居怎麼看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552700" y="2235200"/>
            <a:ext cx="2057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674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自己</a:t>
            </a:r>
            <a:r>
              <a:rPr lang="en-CA" sz="1674" spc="-2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07000" y="546100"/>
            <a:ext cx="3911600" cy="482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  <a:tabLst>
                <a:tab pos="2184400" algn="l"/>
              </a:tabLst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第三層次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	第四層次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724400" y="1460500"/>
            <a:ext cx="43942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342900" algn="l"/>
                <a:tab pos="2743200" algn="l"/>
              </a:tabLst>
            </a:pP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1.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換成現在的人生場景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1.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從本文中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	你認為有哪些角色是</a:t>
            </a: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你學到什麼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155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67300" y="2019300"/>
            <a:ext cx="4051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2095500" algn="l"/>
              </a:tabLst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魯君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	2. </a:t>
            </a: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在人際溝通中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3100" y="2489200"/>
            <a:ext cx="1422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外表特色</a:t>
            </a:r>
            <a:r>
              <a:rPr lang="en-CA" sz="1530" spc="-10" smtClean="0">
                <a:solidFill>
                  <a:srgbClr val="326566"/>
                </a:solidFill>
                <a:latin typeface="MingLiU"/>
                <a:cs typeface="MingLiU"/>
              </a:rPr>
              <a:t>？</a:t>
            </a:r>
          </a:p>
          <a:p>
            <a:pPr>
              <a:lnSpc>
                <a:spcPts val="1955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30200" y="2755900"/>
            <a:ext cx="1765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3.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魯國的國君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3100" y="3035300"/>
            <a:ext cx="1422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想幹嘛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30200" y="3302000"/>
            <a:ext cx="1765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4.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國君為了爰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73100" y="3581400"/>
            <a:ext cx="1422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居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,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他做了哪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73100" y="3848100"/>
            <a:ext cx="1422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些事</a:t>
            </a:r>
            <a:r>
              <a:rPr lang="en-CA" sz="1530" spc="-10" smtClean="0">
                <a:solidFill>
                  <a:srgbClr val="326566"/>
                </a:solidFill>
                <a:latin typeface="MingLiU"/>
                <a:cs typeface="MingLiU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30200" y="4127500"/>
            <a:ext cx="1765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5.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爰居如何回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73100" y="4406900"/>
            <a:ext cx="1422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應</a:t>
            </a:r>
            <a:r>
              <a:rPr lang="en-CA" sz="1530" spc="-20" smtClean="0">
                <a:solidFill>
                  <a:srgbClr val="326566"/>
                </a:solidFill>
                <a:latin typeface="MingLiU"/>
                <a:cs typeface="MingLiU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30200" y="4673600"/>
            <a:ext cx="1765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6. </a:t>
            </a: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結果呢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2209800" y="2489200"/>
            <a:ext cx="24257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  <a:tabLst>
                <a:tab pos="342900" algn="l"/>
              </a:tabLst>
            </a:pPr>
            <a:r>
              <a:rPr lang="en-CA" sz="1530" smtClean="0">
                <a:solidFill>
                  <a:srgbClr val="000000"/>
                </a:solidFill>
                <a:latin typeface="Arial"/>
                <a:cs typeface="Arial"/>
              </a:rPr>
              <a:t>3.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魯國的國君怎麼看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自己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1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209800" y="3048000"/>
            <a:ext cx="24257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342900" algn="l"/>
              </a:tabLst>
            </a:pPr>
            <a:r>
              <a:rPr lang="en-CA" sz="1530" smtClean="0">
                <a:solidFill>
                  <a:srgbClr val="000000"/>
                </a:solidFill>
                <a:latin typeface="Arial"/>
                <a:cs typeface="Arial"/>
              </a:rPr>
              <a:t>4.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國君為什麼為爰居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做了那些事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16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209800" y="3606800"/>
            <a:ext cx="2425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"/>
                <a:cs typeface="Arial"/>
              </a:rPr>
              <a:t>5.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為什麼爰居不接受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209800" y="3873500"/>
            <a:ext cx="2425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Arial"/>
                <a:cs typeface="Arial"/>
              </a:rPr>
              <a:t>6.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你覺得爰居至少可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552700" y="4152900"/>
            <a:ext cx="20828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以為自己做點什麼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209800" y="4419600"/>
            <a:ext cx="2425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Arial"/>
                <a:cs typeface="Arial"/>
              </a:rPr>
              <a:t>7.</a:t>
            </a: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 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如果國君想要達到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552700" y="4699000"/>
            <a:ext cx="20828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他的目的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他可以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552700" y="4978400"/>
            <a:ext cx="20828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有什麼更好的辦法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067300" y="2349500"/>
            <a:ext cx="2108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有哪些角色是爰居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162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724400" y="2844800"/>
            <a:ext cx="24511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342900" algn="l"/>
              </a:tabLst>
            </a:pP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2.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在你的生活中</a:t>
            </a:r>
            <a:r>
              <a:rPr lang="en-CA" sz="1530" smtClean="0">
                <a:solidFill>
                  <a:srgbClr val="326566"/>
                </a:solidFill>
                <a:latin typeface="MingLiU"/>
                <a:cs typeface="MingLiU"/>
              </a:rPr>
              <a:t>，</a:t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你比較像是魯君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145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5067300" y="3390900"/>
            <a:ext cx="2108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還是爰居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067300" y="3670300"/>
            <a:ext cx="2108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請談談生活中的實際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5067300" y="3937000"/>
            <a:ext cx="2108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例子。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7594600" y="2349500"/>
            <a:ext cx="143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你認為還有哪</a:t>
            </a:r>
          </a:p>
          <a:p>
            <a:pPr>
              <a:lnSpc>
                <a:spcPts val="162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7594600" y="2616200"/>
            <a:ext cx="143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些方式可達到</a:t>
            </a:r>
          </a:p>
          <a:p>
            <a:pPr>
              <a:lnSpc>
                <a:spcPts val="162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7594600" y="2895600"/>
            <a:ext cx="143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雙贏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162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7251700" y="3124200"/>
            <a:ext cx="1778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mtClean="0">
                <a:solidFill>
                  <a:srgbClr val="000000"/>
                </a:solidFill>
                <a:latin typeface="Times New Roman"/>
                <a:cs typeface="Times New Roman"/>
              </a:rPr>
              <a:t>3. </a:t>
            </a:r>
            <a:r>
              <a:rPr lang="en-CA" sz="1530" smtClean="0">
                <a:solidFill>
                  <a:srgbClr val="000000"/>
                </a:solidFill>
                <a:latin typeface="Arial Unicode MS"/>
                <a:cs typeface="Arial Unicode MS"/>
              </a:rPr>
              <a:t>討論完這篇文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7594600" y="3390900"/>
            <a:ext cx="143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章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你現在最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7594600" y="3670300"/>
            <a:ext cx="143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想對你的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XX</a:t>
            </a: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7594600" y="3949700"/>
            <a:ext cx="143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53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說什麼話</a:t>
            </a:r>
            <a:r>
              <a:rPr lang="en-CA" sz="1530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？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400300" y="3251200"/>
            <a:ext cx="6743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文藻外語大學圖書館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65300" y="3860800"/>
            <a:ext cx="7378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年度工作計畫成果分享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76600" y="4648200"/>
            <a:ext cx="5867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1F5F"/>
                </a:solidFill>
                <a:latin typeface="Arial Unicode MS"/>
                <a:cs typeface="Arial Unicode MS"/>
              </a:rPr>
              <a:t>報告人</a:t>
            </a:r>
            <a:r>
              <a:rPr lang="en-CA" sz="2805" b="1" smtClean="0">
                <a:solidFill>
                  <a:srgbClr val="001F5F"/>
                </a:solidFill>
                <a:latin typeface="Arial Bold"/>
                <a:cs typeface="Arial Bold"/>
              </a:rPr>
              <a:t>  </a:t>
            </a:r>
            <a:r>
              <a:rPr lang="en-CA" sz="2795" smtClean="0">
                <a:solidFill>
                  <a:srgbClr val="001F5F"/>
                </a:solidFill>
                <a:latin typeface="Arial Unicode MS"/>
                <a:cs typeface="Arial Unicode MS"/>
              </a:rPr>
              <a:t>陳佳吟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63900" y="5130800"/>
            <a:ext cx="5880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5" b="1" smtClean="0">
                <a:solidFill>
                  <a:srgbClr val="001F5F"/>
                </a:solidFill>
                <a:latin typeface="Arial Bold"/>
                <a:cs typeface="Arial Bold"/>
              </a:rPr>
              <a:t>104</a:t>
            </a:r>
            <a:r>
              <a:rPr lang="en-CA" sz="2795" smtClean="0">
                <a:solidFill>
                  <a:srgbClr val="001F5F"/>
                </a:solidFill>
                <a:latin typeface="Arial Unicode MS"/>
                <a:cs typeface="Arial Unicode MS"/>
              </a:rPr>
              <a:t>年</a:t>
            </a:r>
            <a:r>
              <a:rPr lang="en-CA" sz="2805" b="1" smtClean="0">
                <a:solidFill>
                  <a:srgbClr val="001F5F"/>
                </a:solidFill>
                <a:latin typeface="Arial Bold"/>
                <a:cs typeface="Arial Bold"/>
              </a:rPr>
              <a:t>4</a:t>
            </a:r>
            <a:r>
              <a:rPr lang="en-CA" sz="2795" smtClean="0">
                <a:solidFill>
                  <a:srgbClr val="001F5F"/>
                </a:solidFill>
                <a:latin typeface="Arial Unicode MS"/>
                <a:cs typeface="Arial Unicode MS"/>
              </a:rPr>
              <a:t>月</a:t>
            </a:r>
            <a:r>
              <a:rPr lang="en-CA" sz="2805" b="1" smtClean="0">
                <a:solidFill>
                  <a:srgbClr val="001F5F"/>
                </a:solidFill>
                <a:latin typeface="Arial Bold"/>
                <a:cs typeface="Arial Bold"/>
              </a:rPr>
              <a:t>10</a:t>
            </a:r>
            <a:r>
              <a:rPr lang="en-CA" sz="2795" smtClean="0">
                <a:solidFill>
                  <a:srgbClr val="001F5F"/>
                </a:solidFill>
                <a:latin typeface="Arial Unicode MS"/>
                <a:cs typeface="Arial Unicode MS"/>
              </a:rPr>
              <a:t>日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77800" y="2336800"/>
            <a:ext cx="8966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Calibri"/>
                <a:cs typeface="Calibri"/>
              </a:rPr>
              <a:t>Presentation Outline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01700" y="3225800"/>
            <a:ext cx="3086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FFFFFF"/>
                </a:solidFill>
                <a:latin typeface="Arial Unicode MS"/>
                <a:cs typeface="Arial Unicode MS"/>
              </a:rPr>
              <a:t>學習指導服務</a:t>
            </a:r>
          </a:p>
          <a:p>
            <a:pPr>
              <a:lnSpc>
                <a:spcPts val="414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6007100" y="3200400"/>
            <a:ext cx="21717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FFFFFF"/>
                </a:solidFill>
                <a:latin typeface="Arial Unicode MS"/>
                <a:cs typeface="Arial Unicode MS"/>
              </a:rPr>
              <a:t>推廣閱讀</a:t>
            </a:r>
          </a:p>
          <a:p>
            <a:pPr>
              <a:lnSpc>
                <a:spcPts val="4140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2300" y="1701800"/>
            <a:ext cx="8521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Calibri"/>
                <a:cs typeface="Calibri"/>
              </a:rPr>
              <a:t>1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619500" y="2857500"/>
            <a:ext cx="5524500" cy="850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7590"/>
              </a:lnSpc>
            </a:pPr>
            <a:r>
              <a:rPr lang="en-CA" sz="6602" smtClean="0">
                <a:solidFill>
                  <a:srgbClr val="FFFFFF"/>
                </a:solidFill>
                <a:latin typeface="Arial Unicode MS"/>
                <a:cs typeface="Arial Unicode MS"/>
              </a:rPr>
              <a:t>學習指導服務</a:t>
            </a:r>
          </a:p>
          <a:p>
            <a:pPr>
              <a:lnSpc>
                <a:spcPts val="7590"/>
              </a:lnSpc>
            </a:pPr>
            <a:endParaRPr lang="en-CA" sz="66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97200" y="152400"/>
            <a:ext cx="6146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6FC0"/>
                </a:solidFill>
                <a:latin typeface="Arial Unicode MS"/>
                <a:cs typeface="Arial Unicode MS"/>
              </a:rPr>
              <a:t>學習指導服務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873500" y="901700"/>
            <a:ext cx="52705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開始日期</a:t>
            </a:r>
            <a:r>
              <a:rPr lang="en-CA" sz="3214" b="1" smtClean="0">
                <a:solidFill>
                  <a:srgbClr val="000000"/>
                </a:solidFill>
                <a:latin typeface="Arial Bold"/>
                <a:cs typeface="Arial Bold"/>
              </a:rPr>
              <a:t>：101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年</a:t>
            </a:r>
            <a:r>
              <a:rPr lang="en-CA" sz="3214" b="1" smtClean="0">
                <a:solidFill>
                  <a:srgbClr val="000000"/>
                </a:solidFill>
                <a:latin typeface="Arial Bold"/>
                <a:cs typeface="Arial Bold"/>
              </a:rPr>
              <a:t>4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月</a:t>
            </a:r>
            <a:r>
              <a:rPr lang="en-CA" sz="3214" b="1" smtClean="0">
                <a:solidFill>
                  <a:srgbClr val="000000"/>
                </a:solidFill>
                <a:latin typeface="Arial Bold"/>
                <a:cs typeface="Arial Bold"/>
              </a:rPr>
              <a:t>23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日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73500" y="1371600"/>
            <a:ext cx="5270500" cy="161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諮詢項目</a:t>
            </a:r>
            <a:r>
              <a:rPr lang="en-CA" sz="3214" b="1" smtClean="0">
                <a:solidFill>
                  <a:srgbClr val="000000"/>
                </a:solidFill>
                <a:latin typeface="Arial Bold"/>
                <a:cs typeface="Arial Bold"/>
              </a:rPr>
              <a:t>：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學業、生涯規劃、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就業與升學管道、簡報演練、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指導學生利用圖書館電子資</a:t>
            </a:r>
          </a:p>
          <a:p>
            <a:pPr>
              <a:lnSpc>
                <a:spcPts val="385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873500" y="2857500"/>
            <a:ext cx="52705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源等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873500" y="3327400"/>
            <a:ext cx="52705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服務方式</a:t>
            </a:r>
            <a:r>
              <a:rPr lang="en-CA" sz="3214" b="1" smtClean="0">
                <a:solidFill>
                  <a:srgbClr val="000000"/>
                </a:solidFill>
                <a:latin typeface="Arial Bold"/>
                <a:cs typeface="Arial Bold"/>
              </a:rPr>
              <a:t>：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每學期徵求教師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志願服務</a:t>
            </a:r>
          </a:p>
          <a:p>
            <a:pPr>
              <a:lnSpc>
                <a:spcPts val="380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873500" y="4305300"/>
            <a:ext cx="52705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服務地點</a:t>
            </a:r>
            <a:r>
              <a:rPr lang="en-CA" sz="3214" b="1" smtClean="0">
                <a:solidFill>
                  <a:srgbClr val="000000"/>
                </a:solidFill>
                <a:latin typeface="Arial Bold"/>
                <a:cs typeface="Arial Bold"/>
              </a:rPr>
              <a:t>：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圖書館</a:t>
            </a:r>
            <a:r>
              <a:rPr lang="en-CA" sz="3214" b="1" smtClean="0">
                <a:solidFill>
                  <a:srgbClr val="000000"/>
                </a:solidFill>
                <a:latin typeface="Arial Bold"/>
                <a:cs typeface="Arial Bold"/>
              </a:rPr>
              <a:t>603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團體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討論室</a:t>
            </a:r>
          </a:p>
          <a:p>
            <a:pPr>
              <a:lnSpc>
                <a:spcPts val="380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022600" y="190500"/>
            <a:ext cx="5537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6FC0"/>
                </a:solidFill>
                <a:latin typeface="Arial Unicode MS"/>
                <a:cs typeface="Arial Unicode MS"/>
              </a:rPr>
              <a:t>線上預約系統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674100" y="406400"/>
            <a:ext cx="3556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CA" sz="900" smtClean="0">
                <a:solidFill>
                  <a:srgbClr val="FFFFFF"/>
                </a:solidFill>
                <a:latin typeface="Calibri"/>
                <a:cs typeface="Calibri"/>
              </a:rPr>
              <a:t>5</a:t>
            </a:r>
          </a:p>
          <a:p>
            <a:pPr>
              <a:lnSpc>
                <a:spcPts val="1035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84500" y="139700"/>
            <a:ext cx="6159500" cy="698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810"/>
              </a:lnSpc>
            </a:pPr>
            <a:r>
              <a:rPr lang="en-CA" sz="5402" smtClean="0">
                <a:solidFill>
                  <a:srgbClr val="44536A"/>
                </a:solidFill>
                <a:latin typeface="Arial Unicode MS"/>
                <a:cs typeface="Arial Unicode MS"/>
              </a:rPr>
              <a:t>諮詢</a:t>
            </a:r>
            <a:r>
              <a:rPr lang="en-CA" sz="5402" smtClean="0">
                <a:solidFill>
                  <a:srgbClr val="F39C12"/>
                </a:solidFill>
                <a:latin typeface="Arial Unicode MS"/>
                <a:cs typeface="Arial Unicode MS"/>
              </a:rPr>
              <a:t>情形</a:t>
            </a:r>
          </a:p>
          <a:p>
            <a:pPr>
              <a:lnSpc>
                <a:spcPts val="5810"/>
              </a:lnSpc>
            </a:pPr>
            <a:endParaRPr lang="en-CA" sz="54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362700" y="2082800"/>
            <a:ext cx="2781300" cy="166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CA" sz="5410" b="1" smtClean="0">
                <a:solidFill>
                  <a:srgbClr val="FFFFFF"/>
                </a:solidFill>
                <a:latin typeface="Arial Bold"/>
                <a:cs typeface="Arial Bold"/>
              </a:rPr>
              <a:t>102</a:t>
            </a:r>
            <a:r>
              <a:rPr lang="en-CA" sz="5400" smtClean="0">
                <a:solidFill>
                  <a:srgbClr val="FFFFFF"/>
                </a:solidFill>
                <a:latin typeface="Arial Unicode MS"/>
                <a:cs typeface="Arial Unicode MS"/>
              </a:rPr>
              <a:t>學年</a:t>
            </a:r>
            <a:br>
              <a:rPr lang="en-CA" sz="5402" smtClean="0">
                <a:solidFill>
                  <a:srgbClr val="000000"/>
                </a:solidFill>
                <a:latin typeface="Times New Roman"/>
              </a:rPr>
            </a:br>
            <a:r>
              <a:rPr lang="en-CA" sz="5402" smtClean="0">
                <a:solidFill>
                  <a:srgbClr val="FFFFFF"/>
                </a:solidFill>
                <a:latin typeface="Arial Unicode MS"/>
                <a:cs typeface="Arial Unicode MS"/>
              </a:rPr>
              <a:t>海報文宣</a:t>
            </a:r>
          </a:p>
          <a:p>
            <a:pPr>
              <a:lnSpc>
                <a:spcPts val="6500"/>
              </a:lnSpc>
            </a:pPr>
            <a:endParaRPr lang="en-CA" sz="54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622300"/>
            <a:ext cx="7531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4404" smtClean="0">
                <a:solidFill>
                  <a:srgbClr val="000000"/>
                </a:solidFill>
                <a:latin typeface="Arial Unicode MS"/>
                <a:cs typeface="Arial Unicode MS"/>
              </a:rPr>
              <a:t>讀書會是</a:t>
            </a:r>
            <a:r>
              <a:rPr lang="en-CA" sz="4210" b="1" smtClean="0">
                <a:solidFill>
                  <a:srgbClr val="000000"/>
                </a:solidFill>
                <a:latin typeface="Arial Bold"/>
                <a:cs typeface="Arial Bold"/>
              </a:rPr>
              <a:t>…</a:t>
            </a:r>
          </a:p>
          <a:p>
            <a:pPr>
              <a:lnSpc>
                <a:spcPts val="5000"/>
              </a:lnSpc>
            </a:pPr>
            <a:endParaRPr lang="en-CA" sz="4363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917700"/>
            <a:ext cx="75311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505"/>
              </a:lnSpc>
            </a:pPr>
            <a:r>
              <a:rPr lang="en-CA" sz="210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000" smtClean="0">
                <a:solidFill>
                  <a:srgbClr val="243F60"/>
                </a:solidFill>
                <a:latin typeface="Arial"/>
                <a:cs typeface="Arial"/>
              </a:rPr>
              <a:t>     </a:t>
            </a:r>
            <a:r>
              <a:rPr lang="en-CA" sz="3204" smtClean="0">
                <a:solidFill>
                  <a:srgbClr val="243F60"/>
                </a:solidFill>
                <a:latin typeface="Arial Unicode MS"/>
                <a:cs typeface="Arial Unicode MS"/>
              </a:rPr>
              <a:t>參與式的自主學習</a:t>
            </a:r>
            <a:r>
              <a:rPr lang="en-CA" sz="3000" smtClean="0">
                <a:solidFill>
                  <a:srgbClr val="326566"/>
                </a:solidFill>
                <a:latin typeface="Arial"/>
                <a:cs typeface="Arial"/>
              </a:rPr>
              <a:t>—</a:t>
            </a:r>
          </a:p>
          <a:p>
            <a:pPr>
              <a:lnSpc>
                <a:spcPts val="3505"/>
              </a:lnSpc>
            </a:pPr>
            <a:endParaRPr lang="en-CA" sz="304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2374900"/>
            <a:ext cx="7531100" cy="2273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1219096">
              <a:lnSpc>
                <a:spcPts val="4230"/>
              </a:lnSpc>
              <a:tabLst>
                <a:tab pos="1219200" algn="l"/>
              </a:tabLst>
            </a:pP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人人是老師</a:t>
            </a:r>
            <a:r>
              <a:rPr lang="en-CA" sz="3043" spc="-10" smtClean="0">
                <a:solidFill>
                  <a:srgbClr val="243F60"/>
                </a:solidFill>
                <a:latin typeface="Times New Roman"/>
                <a:cs typeface="Times New Roman"/>
              </a:rPr>
              <a:t>，</a:t>
            </a:r>
            <a:r>
              <a:rPr lang="en-CA" sz="3043" spc="-10" smtClean="0">
                <a:solidFill>
                  <a:srgbClr val="243F60"/>
                </a:solidFill>
                <a:latin typeface="Arial Unicode MS"/>
                <a:cs typeface="Arial Unicode MS"/>
              </a:rPr>
              <a:t>處處是教室</a:t>
            </a:r>
            <a:br>
              <a:rPr lang="en-CA" sz="3107" smtClean="0">
                <a:solidFill>
                  <a:srgbClr val="000000"/>
                </a:solidFill>
                <a:latin typeface="Times New Roman"/>
              </a:rPr>
            </a:br>
            <a:r>
              <a:rPr lang="en-CA" sz="2131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043" smtClean="0">
                <a:solidFill>
                  <a:srgbClr val="243F60"/>
                </a:solidFill>
                <a:latin typeface="Times New Roman"/>
                <a:cs typeface="Times New Roman"/>
              </a:rPr>
              <a:t>  </a:t>
            </a:r>
            <a:r>
              <a:rPr lang="en-CA" sz="3043" smtClean="0">
                <a:solidFill>
                  <a:srgbClr val="243F60"/>
                </a:solidFill>
                <a:latin typeface="Arial Unicode MS"/>
                <a:cs typeface="Arial Unicode MS"/>
              </a:rPr>
              <a:t>傾聽與對話的精神</a:t>
            </a:r>
            <a:r>
              <a:rPr lang="en-CA" sz="2850" smtClean="0">
                <a:solidFill>
                  <a:srgbClr val="326566"/>
                </a:solidFill>
                <a:latin typeface="Arial"/>
                <a:cs typeface="Arial"/>
              </a:rPr>
              <a:t>—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mtClean="0">
                <a:solidFill>
                  <a:srgbClr val="243F60"/>
                </a:solidFill>
                <a:latin typeface="Arial Unicode MS"/>
                <a:cs typeface="Arial Unicode MS"/>
              </a:rPr>
              <a:t>	真誠、自然、活出自己</a:t>
            </a:r>
            <a:br>
              <a:rPr lang="en-CA" sz="3098" smtClean="0">
                <a:solidFill>
                  <a:srgbClr val="000000"/>
                </a:solidFill>
                <a:latin typeface="Times New Roman"/>
              </a:rPr>
            </a:br>
            <a:r>
              <a:rPr lang="en-CA" sz="2244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204" smtClean="0">
                <a:solidFill>
                  <a:srgbClr val="243F60"/>
                </a:solidFill>
                <a:latin typeface="Times New Roman"/>
                <a:cs typeface="Times New Roman"/>
              </a:rPr>
              <a:t>  </a:t>
            </a:r>
            <a:r>
              <a:rPr lang="en-CA" sz="3204" smtClean="0">
                <a:solidFill>
                  <a:srgbClr val="243F60"/>
                </a:solidFill>
                <a:latin typeface="Arial Unicode MS"/>
                <a:cs typeface="Arial Unicode MS"/>
              </a:rPr>
              <a:t>素樸正直的氛圍</a:t>
            </a:r>
            <a:r>
              <a:rPr lang="en-CA" sz="3000" smtClean="0">
                <a:solidFill>
                  <a:srgbClr val="326566"/>
                </a:solidFill>
                <a:latin typeface="Arial"/>
                <a:cs typeface="Arial"/>
              </a:rPr>
              <a:t>—</a:t>
            </a:r>
          </a:p>
          <a:p>
            <a:pPr>
              <a:lnSpc>
                <a:spcPts val="4230"/>
              </a:lnSpc>
            </a:pPr>
            <a:endParaRPr lang="en-CA" sz="309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832100" y="4584700"/>
            <a:ext cx="6311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243F60"/>
                </a:solidFill>
                <a:latin typeface="Arial Unicode MS"/>
                <a:cs typeface="Arial Unicode MS"/>
              </a:rPr>
              <a:t>非營利、無利害關係、不比較的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457700" y="5130800"/>
            <a:ext cx="46863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243F60"/>
                </a:solidFill>
                <a:latin typeface="Arial Unicode MS"/>
                <a:cs typeface="Arial Unicode MS"/>
              </a:rPr>
              <a:t>終生學習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362700" y="2082800"/>
            <a:ext cx="2781300" cy="166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500"/>
              </a:lnSpc>
            </a:pPr>
            <a:r>
              <a:rPr lang="en-CA" sz="5410" b="1" smtClean="0">
                <a:solidFill>
                  <a:srgbClr val="FFFFFF"/>
                </a:solidFill>
                <a:latin typeface="Arial Bold"/>
                <a:cs typeface="Arial Bold"/>
              </a:rPr>
              <a:t>103</a:t>
            </a:r>
            <a:r>
              <a:rPr lang="en-CA" sz="5400" smtClean="0">
                <a:solidFill>
                  <a:srgbClr val="FFFFFF"/>
                </a:solidFill>
                <a:latin typeface="Arial Unicode MS"/>
                <a:cs typeface="Arial Unicode MS"/>
              </a:rPr>
              <a:t>學年</a:t>
            </a:r>
            <a:br>
              <a:rPr lang="en-CA" sz="5402" smtClean="0">
                <a:solidFill>
                  <a:srgbClr val="000000"/>
                </a:solidFill>
                <a:latin typeface="Times New Roman"/>
              </a:rPr>
            </a:br>
            <a:r>
              <a:rPr lang="en-CA" sz="5402" smtClean="0">
                <a:solidFill>
                  <a:srgbClr val="FFFFFF"/>
                </a:solidFill>
                <a:latin typeface="Arial Unicode MS"/>
                <a:cs typeface="Arial Unicode MS"/>
              </a:rPr>
              <a:t>海報文宣</a:t>
            </a:r>
          </a:p>
          <a:p>
            <a:pPr>
              <a:lnSpc>
                <a:spcPts val="6500"/>
              </a:lnSpc>
            </a:pPr>
            <a:endParaRPr lang="en-CA" sz="54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225800" y="152400"/>
            <a:ext cx="5918200" cy="698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210"/>
              </a:lnSpc>
            </a:pPr>
            <a:r>
              <a:rPr lang="en-CA" sz="5400" smtClean="0">
                <a:solidFill>
                  <a:srgbClr val="44536A"/>
                </a:solidFill>
                <a:latin typeface="Arial Unicode MS"/>
                <a:cs typeface="Arial Unicode MS"/>
              </a:rPr>
              <a:t>電子</a:t>
            </a:r>
            <a:r>
              <a:rPr lang="en-CA" sz="5400" smtClean="0">
                <a:solidFill>
                  <a:srgbClr val="F39C12"/>
                </a:solidFill>
                <a:latin typeface="Arial Unicode MS"/>
                <a:cs typeface="Arial Unicode MS"/>
              </a:rPr>
              <a:t>看板</a:t>
            </a:r>
          </a:p>
          <a:p>
            <a:pPr>
              <a:lnSpc>
                <a:spcPts val="6210"/>
              </a:lnSpc>
            </a:pPr>
            <a:endParaRPr lang="en-CA" sz="5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260600" y="139700"/>
            <a:ext cx="68834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35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學習指導服務統計</a:t>
            </a:r>
          </a:p>
          <a:p>
            <a:pPr>
              <a:lnSpc>
                <a:spcPts val="4235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0" y="9525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教師人數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5016500" y="9525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服務次數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7188200" y="9525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服務人次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381000" y="1473200"/>
            <a:ext cx="16637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100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下學期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3200400" y="14732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19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5537200" y="14732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65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7721600" y="14732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89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381000" y="1930400"/>
            <a:ext cx="16637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101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上學期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3200400" y="19304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28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5448300" y="1930400"/>
            <a:ext cx="749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127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7620000" y="1930400"/>
            <a:ext cx="749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175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381000" y="2387600"/>
            <a:ext cx="16637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101</a:t>
            </a:r>
            <a:r>
              <a:rPr lang="en-CA" sz="2402" smtClean="0">
                <a:solidFill>
                  <a:srgbClr val="000000"/>
                </a:solidFill>
                <a:latin typeface="Arial Unicode MS"/>
                <a:cs typeface="Arial Unicode MS"/>
              </a:rPr>
              <a:t>下學期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5" name="TextBox 15"/>
          <p:cNvSpPr txBox="1"/>
          <p:nvPr/>
        </p:nvSpPr>
        <p:spPr>
          <a:xfrm>
            <a:off x="3200400" y="23876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21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5448300" y="2387600"/>
            <a:ext cx="749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108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7" name="TextBox 17"/>
          <p:cNvSpPr txBox="1"/>
          <p:nvPr/>
        </p:nvSpPr>
        <p:spPr>
          <a:xfrm>
            <a:off x="7620000" y="2387600"/>
            <a:ext cx="749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154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8" name="TextBox 18"/>
          <p:cNvSpPr txBox="1"/>
          <p:nvPr/>
        </p:nvSpPr>
        <p:spPr>
          <a:xfrm>
            <a:off x="381000" y="2844800"/>
            <a:ext cx="16637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102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上學期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19" name="TextBox 19"/>
          <p:cNvSpPr txBox="1"/>
          <p:nvPr/>
        </p:nvSpPr>
        <p:spPr>
          <a:xfrm>
            <a:off x="3200400" y="28448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24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0" name="TextBox 20"/>
          <p:cNvSpPr txBox="1"/>
          <p:nvPr/>
        </p:nvSpPr>
        <p:spPr>
          <a:xfrm>
            <a:off x="5537200" y="28448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65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1" name="TextBox 21"/>
          <p:cNvSpPr txBox="1"/>
          <p:nvPr/>
        </p:nvSpPr>
        <p:spPr>
          <a:xfrm>
            <a:off x="7721600" y="28448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77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2" name="TextBox 22"/>
          <p:cNvSpPr txBox="1"/>
          <p:nvPr/>
        </p:nvSpPr>
        <p:spPr>
          <a:xfrm>
            <a:off x="381000" y="3302000"/>
            <a:ext cx="16637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102</a:t>
            </a:r>
            <a:r>
              <a:rPr lang="en-CA" sz="2402" smtClean="0">
                <a:solidFill>
                  <a:srgbClr val="000000"/>
                </a:solidFill>
                <a:latin typeface="Arial Unicode MS"/>
                <a:cs typeface="Arial Unicode MS"/>
              </a:rPr>
              <a:t>下學期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3" name="TextBox 23"/>
          <p:cNvSpPr txBox="1"/>
          <p:nvPr/>
        </p:nvSpPr>
        <p:spPr>
          <a:xfrm>
            <a:off x="3200400" y="3302000"/>
            <a:ext cx="5715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21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4" name="TextBox 24"/>
          <p:cNvSpPr txBox="1"/>
          <p:nvPr/>
        </p:nvSpPr>
        <p:spPr>
          <a:xfrm>
            <a:off x="5448300" y="3302000"/>
            <a:ext cx="749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106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5" name="TextBox 25"/>
          <p:cNvSpPr txBox="1"/>
          <p:nvPr/>
        </p:nvSpPr>
        <p:spPr>
          <a:xfrm>
            <a:off x="7620000" y="3302000"/>
            <a:ext cx="749300" cy="44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2" b="1" smtClean="0">
                <a:solidFill>
                  <a:srgbClr val="000000"/>
                </a:solidFill>
                <a:latin typeface="Arial Bold"/>
                <a:cs typeface="Arial Bold"/>
              </a:rPr>
              <a:t>148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6" name="TextBox 26"/>
          <p:cNvSpPr txBox="1"/>
          <p:nvPr/>
        </p:nvSpPr>
        <p:spPr>
          <a:xfrm>
            <a:off x="381000" y="3759200"/>
            <a:ext cx="1676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103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上學期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7" name="TextBox 27"/>
          <p:cNvSpPr txBox="1"/>
          <p:nvPr/>
        </p:nvSpPr>
        <p:spPr>
          <a:xfrm>
            <a:off x="3200400" y="3759200"/>
            <a:ext cx="584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21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8" name="TextBox 28"/>
          <p:cNvSpPr txBox="1"/>
          <p:nvPr/>
        </p:nvSpPr>
        <p:spPr>
          <a:xfrm>
            <a:off x="5448300" y="3759200"/>
            <a:ext cx="762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137</a:t>
            </a:r>
          </a:p>
          <a:p>
            <a:pPr>
              <a:lnSpc>
                <a:spcPts val="2760"/>
              </a:lnSpc>
            </a:pPr>
          </a:p>
        </p:txBody>
      </p:sp>
      <p:sp>
        <p:nvSpPr>
          <p:cNvPr id="29" name="TextBox 29"/>
          <p:cNvSpPr txBox="1"/>
          <p:nvPr/>
        </p:nvSpPr>
        <p:spPr>
          <a:xfrm>
            <a:off x="7620000" y="3759200"/>
            <a:ext cx="762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10" b="1" smtClean="0">
                <a:solidFill>
                  <a:srgbClr val="000000"/>
                </a:solidFill>
                <a:latin typeface="Arial Bold"/>
                <a:cs typeface="Arial Bold"/>
              </a:rPr>
              <a:t>149</a:t>
            </a:r>
          </a:p>
          <a:p>
            <a:pPr>
              <a:lnSpc>
                <a:spcPts val="2760"/>
              </a:lnSpc>
            </a:p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086100" y="152400"/>
            <a:ext cx="5461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AF50"/>
                </a:solidFill>
                <a:latin typeface="Arial Unicode MS"/>
                <a:cs typeface="Arial Unicode MS"/>
              </a:rPr>
              <a:t>學習指導服務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661400" y="419100"/>
            <a:ext cx="3683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00"/>
              </a:lnSpc>
            </a:pPr>
            <a:r>
              <a:rPr lang="en-CA" sz="900" smtClean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</a:p>
          <a:p>
            <a:pPr>
              <a:lnSpc>
                <a:spcPts val="1035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7700" y="1282700"/>
            <a:ext cx="6477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3010" b="1" smtClean="0">
                <a:solidFill>
                  <a:srgbClr val="FFFFFF"/>
                </a:solidFill>
                <a:latin typeface="Arial Bold"/>
                <a:cs typeface="Arial Bold"/>
              </a:rPr>
              <a:t>1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97000" y="1270000"/>
            <a:ext cx="3733800" cy="673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18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優勢</a:t>
            </a:r>
            <a:r>
              <a:rPr lang="en-CA" sz="1813" b="1" spc="-10" smtClean="0">
                <a:solidFill>
                  <a:srgbClr val="000000"/>
                </a:solidFill>
                <a:latin typeface="Arial Bold"/>
                <a:cs typeface="Arial Bold"/>
              </a:rPr>
              <a:t>: </a:t>
            </a:r>
            <a:r>
              <a:rPr lang="en-CA" sz="18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執行至今已</a:t>
            </a:r>
            <a:r>
              <a:rPr lang="en-CA" sz="1813" b="1" spc="-10" smtClean="0">
                <a:solidFill>
                  <a:srgbClr val="000000"/>
                </a:solidFill>
                <a:latin typeface="Arial Bold"/>
                <a:cs typeface="Arial Bold"/>
              </a:rPr>
              <a:t>3</a:t>
            </a:r>
            <a:r>
              <a:rPr lang="en-CA" sz="18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年</a:t>
            </a:r>
            <a:r>
              <a:rPr lang="en-CA" sz="1813" b="1" spc="-10" smtClean="0">
                <a:solidFill>
                  <a:srgbClr val="000000"/>
                </a:solidFill>
                <a:latin typeface="Arial Bold"/>
                <a:cs typeface="Arial Bold"/>
              </a:rPr>
              <a:t>，</a:t>
            </a:r>
            <a:r>
              <a:rPr lang="en-CA" sz="18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部份教師已</a:t>
            </a:r>
            <a:br>
              <a:rPr lang="en-CA" sz="1895" smtClean="0">
                <a:solidFill>
                  <a:srgbClr val="000000"/>
                </a:solidFill>
                <a:latin typeface="Times New Roman"/>
              </a:rPr>
            </a:br>
            <a:r>
              <a:rPr lang="en-CA" sz="180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有口碑</a:t>
            </a:r>
            <a:r>
              <a:rPr lang="en-CA" sz="1811" b="1" spc="-10" smtClean="0">
                <a:solidFill>
                  <a:srgbClr val="000000"/>
                </a:solidFill>
                <a:latin typeface="Arial Bold"/>
                <a:cs typeface="Arial Bold"/>
              </a:rPr>
              <a:t>，</a:t>
            </a:r>
            <a:r>
              <a:rPr lang="en-CA" sz="180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開學即有學生詢問</a:t>
            </a:r>
          </a:p>
          <a:p>
            <a:pPr>
              <a:lnSpc>
                <a:spcPts val="2280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32400" y="2552700"/>
            <a:ext cx="3187700" cy="673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180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檢討</a:t>
            </a:r>
            <a:r>
              <a:rPr lang="en-CA" sz="1811" b="1" spc="-10" smtClean="0">
                <a:solidFill>
                  <a:srgbClr val="000000"/>
                </a:solidFill>
                <a:latin typeface="Arial Bold"/>
                <a:cs typeface="Arial Bold"/>
              </a:rPr>
              <a:t>: </a:t>
            </a:r>
            <a:r>
              <a:rPr lang="en-CA" sz="180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部份教師沒有學生諮</a:t>
            </a:r>
            <a:br>
              <a:rPr lang="en-CA" sz="1895" smtClean="0">
                <a:solidFill>
                  <a:srgbClr val="000000"/>
                </a:solidFill>
                <a:latin typeface="Times New Roman"/>
              </a:rPr>
            </a:br>
            <a:r>
              <a:rPr lang="en-CA" sz="180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詢</a:t>
            </a:r>
            <a:r>
              <a:rPr lang="en-CA" sz="1811" b="1" spc="-10" smtClean="0">
                <a:solidFill>
                  <a:srgbClr val="000000"/>
                </a:solidFill>
                <a:latin typeface="Arial Bold"/>
                <a:cs typeface="Arial Bold"/>
              </a:rPr>
              <a:t>，</a:t>
            </a:r>
            <a:r>
              <a:rPr lang="en-CA" sz="180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不會持續參與</a:t>
            </a:r>
          </a:p>
          <a:p>
            <a:pPr>
              <a:lnSpc>
                <a:spcPts val="2275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21700" y="2565400"/>
            <a:ext cx="5080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3010" b="1" smtClean="0">
                <a:solidFill>
                  <a:srgbClr val="FFFFFF"/>
                </a:solidFill>
                <a:latin typeface="Arial Bold"/>
                <a:cs typeface="Arial Bold"/>
              </a:rPr>
              <a:t>2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292600" y="3467100"/>
            <a:ext cx="4089400" cy="673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1898" smtClean="0">
                <a:solidFill>
                  <a:srgbClr val="000000"/>
                </a:solidFill>
                <a:latin typeface="Arial Unicode MS"/>
                <a:cs typeface="Arial Unicode MS"/>
              </a:rPr>
              <a:t>改進</a:t>
            </a:r>
            <a:r>
              <a:rPr lang="en-CA" sz="1908" b="1" smtClean="0">
                <a:solidFill>
                  <a:srgbClr val="000000"/>
                </a:solidFill>
                <a:latin typeface="Arial Bold"/>
                <a:cs typeface="Arial Bold"/>
              </a:rPr>
              <a:t>: (1)</a:t>
            </a:r>
            <a:r>
              <a:rPr lang="en-CA" sz="1898" smtClean="0">
                <a:solidFill>
                  <a:srgbClr val="000000"/>
                </a:solidFill>
                <a:latin typeface="Arial Unicode MS"/>
                <a:cs typeface="Arial Unicode MS"/>
              </a:rPr>
              <a:t>加強文宣</a:t>
            </a:r>
            <a:r>
              <a:rPr lang="en-CA" sz="1908" b="1" smtClean="0">
                <a:solidFill>
                  <a:srgbClr val="000000"/>
                </a:solidFill>
                <a:latin typeface="Arial Bold"/>
                <a:cs typeface="Arial Bold"/>
              </a:rPr>
              <a:t> (2)</a:t>
            </a:r>
            <a:r>
              <a:rPr lang="en-CA" sz="1898" smtClean="0">
                <a:solidFill>
                  <a:srgbClr val="000000"/>
                </a:solidFill>
                <a:latin typeface="Arial Unicode MS"/>
                <a:cs typeface="Arial Unicode MS"/>
              </a:rPr>
              <a:t>未來思考如何</a:t>
            </a:r>
            <a:br>
              <a:rPr lang="en-CA" sz="1895" smtClean="0">
                <a:solidFill>
                  <a:srgbClr val="000000"/>
                </a:solidFill>
                <a:latin typeface="Times New Roman"/>
              </a:rPr>
            </a:br>
            <a:r>
              <a:rPr lang="en-CA" sz="1895" smtClean="0">
                <a:solidFill>
                  <a:srgbClr val="000000"/>
                </a:solidFill>
                <a:latin typeface="Arial Unicode MS"/>
                <a:cs typeface="Arial Unicode MS"/>
              </a:rPr>
              <a:t>媒合更多教師與學生方式</a:t>
            </a:r>
            <a:r>
              <a:rPr lang="en-CA" sz="1905" b="1" smtClean="0">
                <a:solidFill>
                  <a:srgbClr val="000000"/>
                </a:solidFill>
                <a:latin typeface="Arial Bold"/>
                <a:cs typeface="Arial Bold"/>
              </a:rPr>
              <a:t>(</a:t>
            </a:r>
            <a:r>
              <a:rPr lang="en-CA" sz="1895" smtClean="0">
                <a:solidFill>
                  <a:srgbClr val="000000"/>
                </a:solidFill>
                <a:latin typeface="Arial Unicode MS"/>
                <a:cs typeface="Arial Unicode MS"/>
              </a:rPr>
              <a:t>如讀書會</a:t>
            </a:r>
            <a:r>
              <a:rPr lang="en-CA" sz="1905" b="1" smtClean="0">
                <a:solidFill>
                  <a:srgbClr val="000000"/>
                </a:solidFill>
                <a:latin typeface="Arial Bold"/>
                <a:cs typeface="Arial Bold"/>
              </a:rPr>
              <a:t>)</a:t>
            </a:r>
          </a:p>
          <a:p>
            <a:pPr>
              <a:lnSpc>
                <a:spcPts val="2275"/>
              </a:lnSpc>
            </a:pPr>
            <a:endParaRPr lang="en-CA" sz="189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75400" y="4051300"/>
            <a:ext cx="20066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3000" smtClean="0">
                <a:solidFill>
                  <a:srgbClr val="FFFFFF"/>
                </a:solidFill>
                <a:latin typeface="DaunPenh"/>
                <a:cs typeface="DaunPenh"/>
              </a:rPr>
              <a:t>e</a:t>
            </a:r>
          </a:p>
          <a:p>
            <a:pPr>
              <a:lnSpc>
                <a:spcPts val="291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496300" y="3556000"/>
            <a:ext cx="5334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3010" b="1" smtClean="0">
                <a:solidFill>
                  <a:srgbClr val="FFFFFF"/>
                </a:solidFill>
                <a:latin typeface="Arial Bold"/>
                <a:cs typeface="Arial Bold"/>
              </a:rPr>
              <a:t>3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839200" y="368300"/>
            <a:ext cx="304800" cy="16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lang="en-CA" sz="900" smtClean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</a:p>
          <a:p>
            <a:pPr>
              <a:lnSpc>
                <a:spcPts val="1035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6900" y="1422400"/>
            <a:ext cx="85471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Calibri"/>
                <a:cs typeface="Calibri"/>
              </a:rPr>
              <a:t>2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21200" y="2667000"/>
            <a:ext cx="4622800" cy="850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7590"/>
              </a:lnSpc>
            </a:pPr>
            <a:r>
              <a:rPr lang="en-CA" sz="6600" smtClean="0">
                <a:solidFill>
                  <a:srgbClr val="FFFFFF"/>
                </a:solidFill>
                <a:latin typeface="Arial Unicode MS"/>
                <a:cs typeface="Arial Unicode MS"/>
              </a:rPr>
              <a:t>推廣閱讀</a:t>
            </a:r>
          </a:p>
          <a:p>
            <a:pPr>
              <a:lnSpc>
                <a:spcPts val="7590"/>
              </a:lnSpc>
            </a:pPr>
            <a:endParaRPr lang="en-CA" sz="6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032500" y="812800"/>
            <a:ext cx="31115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214" b="1" smtClean="0">
                <a:solidFill>
                  <a:srgbClr val="FFFFFF"/>
                </a:solidFill>
                <a:latin typeface="Arial Bold"/>
                <a:cs typeface="Arial Bold"/>
              </a:rPr>
              <a:t>103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年暑假</a:t>
            </a:r>
            <a:r>
              <a:rPr lang="en-CA" sz="3214" b="1" smtClean="0">
                <a:solidFill>
                  <a:srgbClr val="FFFFFF"/>
                </a:solidFill>
                <a:latin typeface="Arial Bold"/>
                <a:cs typeface="Arial Bold"/>
              </a:rPr>
              <a:t>2F</a:t>
            </a: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及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216" b="1" smtClean="0">
                <a:solidFill>
                  <a:srgbClr val="FFFFFF"/>
                </a:solidFill>
                <a:latin typeface="Arial Bold"/>
                <a:cs typeface="Arial Bold"/>
              </a:rPr>
              <a:t>5F</a:t>
            </a: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改造工程</a:t>
            </a:r>
          </a:p>
          <a:p>
            <a:pPr>
              <a:lnSpc>
                <a:spcPts val="390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057900" y="3378200"/>
            <a:ext cx="30861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設立多元閱讀區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464300" y="3873500"/>
            <a:ext cx="2679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及推薦書牆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71600" y="44831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16" b="1" smtClean="0">
                <a:solidFill>
                  <a:srgbClr val="F70576"/>
                </a:solidFill>
                <a:latin typeface="Arial Bold"/>
                <a:cs typeface="Arial Bold"/>
              </a:rPr>
              <a:t>2F</a:t>
            </a:r>
            <a:r>
              <a:rPr lang="en-CA" sz="4406" smtClean="0">
                <a:solidFill>
                  <a:srgbClr val="F70576"/>
                </a:solidFill>
                <a:latin typeface="Arial Unicode MS"/>
                <a:cs typeface="Arial Unicode MS"/>
              </a:rPr>
              <a:t>多元閱讀區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841500" y="139700"/>
            <a:ext cx="7302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年圖書館週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23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47700" y="457200"/>
            <a:ext cx="8496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「愛與勇氣的追尋」動畫名片賞析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324600" y="838200"/>
            <a:ext cx="281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影像閱讀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32500" y="3365500"/>
            <a:ext cx="3111500" cy="876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495" smtClean="0">
                <a:solidFill>
                  <a:srgbClr val="FFFFFF"/>
                </a:solidFill>
                <a:latin typeface="Arial Unicode MS"/>
                <a:cs typeface="Arial Unicode MS"/>
              </a:rPr>
              <a:t>「愛與勇氣的追尋」</a:t>
            </a:r>
            <a:br>
              <a:rPr lang="en-CA" sz="2498" smtClean="0">
                <a:solidFill>
                  <a:srgbClr val="000000"/>
                </a:solidFill>
                <a:latin typeface="Times New Roman"/>
              </a:rPr>
            </a:br>
            <a:r>
              <a:rPr lang="en-CA" sz="2508" b="1" smtClean="0">
                <a:solidFill>
                  <a:srgbClr val="FFFFFF"/>
                </a:solidFill>
                <a:latin typeface="Arial Bold"/>
                <a:cs typeface="Arial Bold"/>
              </a:rPr>
              <a:t>2014</a:t>
            </a:r>
            <a:r>
              <a:rPr lang="en-CA" sz="2498" smtClean="0">
                <a:solidFill>
                  <a:srgbClr val="FFFFFF"/>
                </a:solidFill>
                <a:latin typeface="Arial Unicode MS"/>
                <a:cs typeface="Arial Unicode MS"/>
              </a:rPr>
              <a:t>動畫名片欣賞</a:t>
            </a:r>
          </a:p>
          <a:p>
            <a:pPr>
              <a:lnSpc>
                <a:spcPts val="3000"/>
              </a:lnSpc>
            </a:pPr>
            <a:endParaRPr lang="en-CA" sz="249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92200" y="4076700"/>
            <a:ext cx="8051800" cy="39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90"/>
              </a:lnSpc>
            </a:pPr>
            <a:r>
              <a:rPr lang="en-CA" sz="2100" smtClean="0">
                <a:solidFill>
                  <a:srgbClr val="FF0000"/>
                </a:solidFill>
                <a:latin typeface="Arial Unicode MS"/>
                <a:cs typeface="Arial Unicode MS"/>
              </a:rPr>
              <a:t>時間</a:t>
            </a:r>
            <a:r>
              <a:rPr lang="en-CA" sz="2110" b="1" smtClean="0">
                <a:solidFill>
                  <a:srgbClr val="FF0000"/>
                </a:solidFill>
                <a:latin typeface="Arial Bold"/>
                <a:cs typeface="Arial Bold"/>
              </a:rPr>
              <a:t>：103</a:t>
            </a:r>
            <a:r>
              <a:rPr lang="en-CA" sz="2100" smtClean="0">
                <a:solidFill>
                  <a:srgbClr val="FF0000"/>
                </a:solidFill>
                <a:latin typeface="Arial Unicode MS"/>
                <a:cs typeface="Arial Unicode MS"/>
              </a:rPr>
              <a:t>年</a:t>
            </a:r>
            <a:r>
              <a:rPr lang="en-CA" sz="2110" b="1" smtClean="0">
                <a:solidFill>
                  <a:srgbClr val="FF0000"/>
                </a:solidFill>
                <a:latin typeface="Arial Bold"/>
                <a:cs typeface="Arial Bold"/>
              </a:rPr>
              <a:t>11/25-11/27</a:t>
            </a:r>
          </a:p>
          <a:p>
            <a:pPr>
              <a:lnSpc>
                <a:spcPts val="1890"/>
              </a:lnSpc>
            </a:pPr>
            <a:endParaRPr lang="en-CA" sz="21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92200" y="4368800"/>
            <a:ext cx="8051800" cy="39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65"/>
              </a:lnSpc>
            </a:pPr>
            <a:r>
              <a:rPr lang="en-CA" sz="210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CA" sz="2110" b="1" smtClean="0">
                <a:solidFill>
                  <a:srgbClr val="FF0000"/>
                </a:solidFill>
                <a:latin typeface="Arial Bold"/>
                <a:cs typeface="Arial Bold"/>
              </a:rPr>
              <a:t> </a:t>
            </a:r>
            <a:r>
              <a:rPr lang="en-CA" sz="2100" smtClean="0">
                <a:solidFill>
                  <a:srgbClr val="FF0000"/>
                </a:solidFill>
                <a:latin typeface="Arial Unicode MS"/>
                <a:cs typeface="Arial Unicode MS"/>
              </a:rPr>
              <a:t>樂高玩電影</a:t>
            </a:r>
          </a:p>
          <a:p>
            <a:pPr>
              <a:lnSpc>
                <a:spcPts val="2165"/>
              </a:lnSpc>
            </a:pPr>
            <a:endParaRPr lang="en-CA" sz="21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92200" y="4660900"/>
            <a:ext cx="8051800" cy="39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15"/>
              </a:lnSpc>
            </a:pPr>
            <a:r>
              <a:rPr lang="en-CA" sz="210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CA" sz="2110" b="1" smtClean="0">
                <a:solidFill>
                  <a:srgbClr val="FF0000"/>
                </a:solidFill>
                <a:latin typeface="Arial Bold"/>
                <a:cs typeface="Arial Bold"/>
              </a:rPr>
              <a:t> </a:t>
            </a:r>
            <a:r>
              <a:rPr lang="en-CA" sz="2100" smtClean="0">
                <a:solidFill>
                  <a:srgbClr val="FF0000"/>
                </a:solidFill>
                <a:latin typeface="Arial Unicode MS"/>
                <a:cs typeface="Arial Unicode MS"/>
              </a:rPr>
              <a:t>冰雪奇緣</a:t>
            </a:r>
          </a:p>
          <a:p>
            <a:pPr>
              <a:lnSpc>
                <a:spcPts val="2415"/>
              </a:lnSpc>
            </a:pPr>
            <a:endParaRPr lang="en-CA" sz="21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92200" y="4965700"/>
            <a:ext cx="8051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100" smtClean="0">
                <a:solidFill>
                  <a:srgbClr val="FF0000"/>
                </a:solidFill>
                <a:latin typeface="Arial"/>
                <a:cs typeface="Arial"/>
              </a:rPr>
              <a:t>•</a:t>
            </a:r>
            <a:r>
              <a:rPr lang="en-CA" sz="2110" b="1" smtClean="0">
                <a:solidFill>
                  <a:srgbClr val="FF0000"/>
                </a:solidFill>
                <a:latin typeface="Arial Bold"/>
                <a:cs typeface="Arial Bold"/>
              </a:rPr>
              <a:t> </a:t>
            </a:r>
            <a:r>
              <a:rPr lang="en-CA" sz="2100" smtClean="0">
                <a:solidFill>
                  <a:srgbClr val="FF0000"/>
                </a:solidFill>
                <a:latin typeface="Arial Unicode MS"/>
                <a:cs typeface="Arial Unicode MS"/>
              </a:rPr>
              <a:t>皮巴弟先生與薛曼的時光冒險</a:t>
            </a:r>
            <a:br>
              <a:rPr lang="en-CA" sz="2100" smtClean="0">
                <a:solidFill>
                  <a:srgbClr val="000000"/>
                </a:solidFill>
                <a:latin typeface="Times New Roman"/>
              </a:rPr>
            </a:br>
            <a:r>
              <a:rPr lang="en-CA" sz="2100" smtClean="0">
                <a:solidFill>
                  <a:srgbClr val="FF0000"/>
                </a:solidFill>
                <a:latin typeface="Arial Unicode MS"/>
                <a:cs typeface="Arial Unicode MS"/>
              </a:rPr>
              <a:t>地點</a:t>
            </a:r>
            <a:r>
              <a:rPr lang="en-CA" sz="2110" b="1" smtClean="0">
                <a:solidFill>
                  <a:srgbClr val="FF0000"/>
                </a:solidFill>
                <a:latin typeface="Arial Bold"/>
                <a:cs typeface="Arial Bold"/>
              </a:rPr>
              <a:t>：</a:t>
            </a:r>
            <a:r>
              <a:rPr lang="en-CA" sz="2100" smtClean="0">
                <a:solidFill>
                  <a:srgbClr val="FF0000"/>
                </a:solidFill>
                <a:latin typeface="Arial Unicode MS"/>
                <a:cs typeface="Arial Unicode MS"/>
              </a:rPr>
              <a:t>圖書館八樓多功能學習室</a:t>
            </a:r>
          </a:p>
          <a:p>
            <a:pPr>
              <a:lnSpc>
                <a:spcPts val="2500"/>
              </a:lnSpc>
            </a:pPr>
            <a:endParaRPr lang="en-CA" sz="2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797300" y="279400"/>
            <a:ext cx="5346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年圖書館週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二手資料拍賣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71500" y="863600"/>
            <a:ext cx="85725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FF"/>
                </a:solidFill>
                <a:latin typeface="Arial Unicode MS"/>
                <a:cs typeface="Arial Unicode MS"/>
              </a:rPr>
              <a:t>鼓勵學生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79500" y="1473200"/>
            <a:ext cx="80645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FFFFFF"/>
                </a:solidFill>
                <a:latin typeface="Arial Unicode MS"/>
                <a:cs typeface="Arial Unicode MS"/>
              </a:rPr>
              <a:t>買書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9600" y="3403600"/>
            <a:ext cx="85344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FFFFFF"/>
                </a:solidFill>
                <a:latin typeface="Arial Unicode MS"/>
                <a:cs typeface="Arial Unicode MS"/>
              </a:rPr>
              <a:t>二手資料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17600" y="4013200"/>
            <a:ext cx="80264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FFFFFF"/>
                </a:solidFill>
                <a:latin typeface="Arial Unicode MS"/>
                <a:cs typeface="Arial Unicode MS"/>
              </a:rPr>
              <a:t>拍賣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762500" y="4597400"/>
            <a:ext cx="4381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CA" sz="2400" smtClean="0">
                <a:solidFill>
                  <a:srgbClr val="001F5F"/>
                </a:solidFill>
                <a:latin typeface="Arial Unicode MS"/>
                <a:cs typeface="Arial Unicode MS"/>
              </a:rPr>
              <a:t>時間</a:t>
            </a:r>
            <a:r>
              <a:rPr lang="en-CA" sz="2410" b="1" smtClean="0">
                <a:solidFill>
                  <a:srgbClr val="001F5F"/>
                </a:solidFill>
                <a:latin typeface="Arial Bold"/>
                <a:cs typeface="Arial Bold"/>
              </a:rPr>
              <a:t>：103/4/22-24</a:t>
            </a:r>
          </a:p>
          <a:p>
            <a:pPr>
              <a:lnSpc>
                <a:spcPts val="26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76700" y="5130800"/>
            <a:ext cx="5067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1F5F"/>
                </a:solidFill>
                <a:latin typeface="Arial Unicode MS"/>
                <a:cs typeface="Arial Unicode MS"/>
              </a:rPr>
              <a:t>地點</a:t>
            </a:r>
            <a:r>
              <a:rPr lang="en-CA" sz="2412" b="1" smtClean="0">
                <a:solidFill>
                  <a:srgbClr val="001F5F"/>
                </a:solidFill>
                <a:latin typeface="Arial Bold"/>
                <a:cs typeface="Arial Bold"/>
              </a:rPr>
              <a:t>：</a:t>
            </a:r>
            <a:r>
              <a:rPr lang="en-CA" sz="2402" smtClean="0">
                <a:solidFill>
                  <a:srgbClr val="001F5F"/>
                </a:solidFill>
                <a:latin typeface="Arial Unicode MS"/>
                <a:cs typeface="Arial Unicode MS"/>
              </a:rPr>
              <a:t>圖書館</a:t>
            </a:r>
            <a:r>
              <a:rPr lang="en-CA" sz="2412" b="1" smtClean="0">
                <a:solidFill>
                  <a:srgbClr val="001F5F"/>
                </a:solidFill>
                <a:latin typeface="Arial Bold"/>
                <a:cs typeface="Arial Bold"/>
              </a:rPr>
              <a:t>8</a:t>
            </a:r>
            <a:r>
              <a:rPr lang="en-CA" sz="2402" smtClean="0">
                <a:solidFill>
                  <a:srgbClr val="001F5F"/>
                </a:solidFill>
                <a:latin typeface="Arial Unicode MS"/>
                <a:cs typeface="Arial Unicode MS"/>
              </a:rPr>
              <a:t>樓多功能學習室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086600" y="431800"/>
            <a:ext cx="2057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FFFFFF"/>
                </a:solidFill>
                <a:latin typeface="Arial Unicode MS"/>
                <a:cs typeface="Arial Unicode MS"/>
              </a:rPr>
              <a:t>贈書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807200" y="1104900"/>
            <a:ext cx="2336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大放送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55700" y="3733800"/>
            <a:ext cx="5092700" cy="965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  <a:tabLst>
                <a:tab pos="609600" algn="l"/>
              </a:tabLst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忘憂草讀書會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林淑丹</a:t>
            </a:r>
            <a:br>
              <a:rPr lang="en-CA" sz="2798" smtClean="0">
                <a:solidFill>
                  <a:srgbClr val="000000"/>
                </a:solidFill>
                <a:latin typeface="Times New Roman"/>
              </a:rPr>
            </a:b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	《黑夜之後》</a:t>
            </a:r>
          </a:p>
          <a:p>
            <a:pPr>
              <a:lnSpc>
                <a:spcPts val="30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6800" y="4470400"/>
            <a:ext cx="51816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  <a:tabLst>
                <a:tab pos="673100" algn="l"/>
              </a:tabLst>
            </a:pP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舉辦日期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：103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年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5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月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29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日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	參加人數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：50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83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62700" y="33782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忘憂草讀書會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65900" y="3873500"/>
            <a:ext cx="246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62700" y="43561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演講抽獎贈書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49300" y="139700"/>
            <a:ext cx="8394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忘憂草讀書會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傅朝卿教授導讀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58900" y="546100"/>
            <a:ext cx="4889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《馬祖戰地文化景觀》</a:t>
            </a:r>
          </a:p>
          <a:p>
            <a:pPr>
              <a:lnSpc>
                <a:spcPts val="30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71600" y="4533900"/>
            <a:ext cx="48768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  <a:tabLst>
                <a:tab pos="571500" algn="l"/>
              </a:tabLst>
            </a:pP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舉辦日期</a:t>
            </a:r>
            <a:r>
              <a:rPr lang="en-CA" sz="2292" b="1" spc="-10" smtClean="0">
                <a:solidFill>
                  <a:srgbClr val="F70576"/>
                </a:solidFill>
                <a:latin typeface="Arial Bold"/>
                <a:cs typeface="Arial Bold"/>
              </a:rPr>
              <a:t>：103</a:t>
            </a: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年</a:t>
            </a:r>
            <a:r>
              <a:rPr lang="en-CA" sz="2292" b="1" spc="-10" smtClean="0">
                <a:solidFill>
                  <a:srgbClr val="F70576"/>
                </a:solidFill>
                <a:latin typeface="Arial Bold"/>
                <a:cs typeface="Arial Bold"/>
              </a:rPr>
              <a:t>6</a:t>
            </a: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月</a:t>
            </a:r>
            <a:r>
              <a:rPr lang="en-CA" sz="2292" b="1" spc="-10" smtClean="0">
                <a:solidFill>
                  <a:srgbClr val="F70576"/>
                </a:solidFill>
                <a:latin typeface="Arial Bold"/>
                <a:cs typeface="Arial Bold"/>
              </a:rPr>
              <a:t>9</a:t>
            </a: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日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	參加人數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：31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403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86600" y="546100"/>
            <a:ext cx="19431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CA" sz="4406" smtClean="0">
                <a:solidFill>
                  <a:srgbClr val="FFFFFF"/>
                </a:solidFill>
                <a:latin typeface="Arial Unicode MS"/>
                <a:cs typeface="Arial Unicode MS"/>
              </a:rPr>
              <a:t>贈書</a:t>
            </a:r>
          </a:p>
          <a:p>
            <a:pPr>
              <a:lnSpc>
                <a:spcPts val="399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07200" y="1104900"/>
            <a:ext cx="22225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大放送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62700" y="33782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忘憂草讀書會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65900" y="3873500"/>
            <a:ext cx="246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62700" y="43561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演講抽獎贈書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622300"/>
            <a:ext cx="7531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000000"/>
                </a:solidFill>
                <a:latin typeface="Arial Unicode MS"/>
                <a:cs typeface="Arial Unicode MS"/>
              </a:rPr>
              <a:t>讀書會帶領人的角色定位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955800"/>
            <a:ext cx="7531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16" spc="-20" smtClean="0">
                <a:solidFill>
                  <a:srgbClr val="326566"/>
                </a:solidFill>
                <a:latin typeface="MingLiU"/>
                <a:cs typeface="MingLiU"/>
              </a:rPr>
              <a:t>（</a:t>
            </a:r>
            <a:r>
              <a:rPr lang="en-CA" sz="3716" spc="-20" smtClean="0">
                <a:solidFill>
                  <a:srgbClr val="326566"/>
                </a:solidFill>
                <a:latin typeface="Arial"/>
                <a:cs typeface="Arial"/>
              </a:rPr>
              <a:t>1</a:t>
            </a:r>
            <a:r>
              <a:rPr lang="en-CA" sz="3716" spc="-20" smtClean="0">
                <a:solidFill>
                  <a:srgbClr val="326566"/>
                </a:solidFill>
                <a:latin typeface="MingLiU"/>
                <a:cs typeface="MingLiU"/>
              </a:rPr>
              <a:t>）</a:t>
            </a:r>
            <a:r>
              <a:rPr lang="en-CA" sz="3716" spc="-20" smtClean="0">
                <a:solidFill>
                  <a:srgbClr val="006566"/>
                </a:solidFill>
                <a:latin typeface="Arial Unicode MS"/>
                <a:cs typeface="Arial Unicode MS"/>
              </a:rPr>
              <a:t>認清你自己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70100" y="2819400"/>
            <a:ext cx="7073900" cy="1714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200"/>
              </a:lnSpc>
            </a:pPr>
            <a:r>
              <a:rPr lang="en-CA" sz="4295" smtClean="0">
                <a:solidFill>
                  <a:srgbClr val="000000"/>
                </a:solidFill>
                <a:latin typeface="Arial Unicode MS"/>
                <a:cs typeface="Arial Unicode MS"/>
              </a:rPr>
              <a:t>領讀人、主持人、引導人</a:t>
            </a:r>
            <a:br>
              <a:rPr lang="en-CA" sz="4295" smtClean="0">
                <a:solidFill>
                  <a:srgbClr val="000000"/>
                </a:solidFill>
                <a:latin typeface="Times New Roman"/>
              </a:rPr>
            </a:br>
            <a:r>
              <a:rPr lang="en-CA" sz="4295" smtClean="0">
                <a:solidFill>
                  <a:srgbClr val="000000"/>
                </a:solidFill>
                <a:latin typeface="Arial Unicode MS"/>
                <a:cs typeface="Arial Unicode MS"/>
              </a:rPr>
              <a:t>催化者、串場者、工具者</a:t>
            </a:r>
          </a:p>
          <a:p>
            <a:pPr>
              <a:lnSpc>
                <a:spcPts val="6200"/>
              </a:lnSpc>
            </a:pPr>
            <a:endParaRPr lang="en-CA" sz="42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49300" y="114300"/>
            <a:ext cx="8394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忘憂草讀書會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李文瑞教授分享</a:t>
            </a:r>
          </a:p>
          <a:p>
            <a:pPr>
              <a:lnSpc>
                <a:spcPts val="25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58900" y="457200"/>
            <a:ext cx="4889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《耶路撒冷朝聖之旅》</a:t>
            </a:r>
          </a:p>
          <a:p>
            <a:pPr>
              <a:lnSpc>
                <a:spcPts val="297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93800" y="4914900"/>
            <a:ext cx="5054600" cy="863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  <a:tabLst>
                <a:tab pos="749300" algn="l"/>
              </a:tabLst>
            </a:pP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舉辦日期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：103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年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10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月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16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日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	參加人數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：40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287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86600" y="457200"/>
            <a:ext cx="19431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CA" sz="4406" smtClean="0">
                <a:solidFill>
                  <a:srgbClr val="FFFFFF"/>
                </a:solidFill>
                <a:latin typeface="Arial Unicode MS"/>
                <a:cs typeface="Arial Unicode MS"/>
              </a:rPr>
              <a:t>贈書</a:t>
            </a:r>
          </a:p>
          <a:p>
            <a:pPr>
              <a:lnSpc>
                <a:spcPts val="489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07200" y="1104900"/>
            <a:ext cx="22225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大放送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62700" y="33782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忘憂草讀書會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65900" y="3873500"/>
            <a:ext cx="246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62700" y="43561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演講抽獎贈書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749300" y="114300"/>
            <a:ext cx="8394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忘憂草讀書會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曾建綱老師導讀</a:t>
            </a:r>
          </a:p>
          <a:p>
            <a:pPr>
              <a:lnSpc>
                <a:spcPts val="25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19300" y="457200"/>
            <a:ext cx="42291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《琴聲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‧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情深》</a:t>
            </a:r>
          </a:p>
          <a:p>
            <a:pPr>
              <a:lnSpc>
                <a:spcPts val="297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93800" y="4660900"/>
            <a:ext cx="50546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  <a:tabLst>
                <a:tab pos="749300" algn="l"/>
              </a:tabLst>
            </a:pP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舉辦日期</a:t>
            </a:r>
            <a:r>
              <a:rPr lang="en-CA" sz="2292" b="1" spc="-10" smtClean="0">
                <a:solidFill>
                  <a:srgbClr val="F70576"/>
                </a:solidFill>
                <a:latin typeface="Arial Bold"/>
                <a:cs typeface="Arial Bold"/>
              </a:rPr>
              <a:t>：103</a:t>
            </a: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年</a:t>
            </a:r>
            <a:r>
              <a:rPr lang="en-CA" sz="2292" b="1" spc="-10" smtClean="0">
                <a:solidFill>
                  <a:srgbClr val="F70576"/>
                </a:solidFill>
                <a:latin typeface="Arial Bold"/>
                <a:cs typeface="Arial Bold"/>
              </a:rPr>
              <a:t>12</a:t>
            </a: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月</a:t>
            </a:r>
            <a:r>
              <a:rPr lang="en-CA" sz="2292" b="1" spc="-10" smtClean="0">
                <a:solidFill>
                  <a:srgbClr val="F70576"/>
                </a:solidFill>
                <a:latin typeface="Arial Bold"/>
                <a:cs typeface="Arial Bold"/>
              </a:rPr>
              <a:t>17</a:t>
            </a:r>
            <a:r>
              <a:rPr lang="en-CA" sz="2282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日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	參加人數</a:t>
            </a:r>
            <a:r>
              <a:rPr lang="en-CA" sz="2290" b="1" spc="-10" smtClean="0">
                <a:solidFill>
                  <a:srgbClr val="F70576"/>
                </a:solidFill>
                <a:latin typeface="Arial Bold"/>
                <a:cs typeface="Arial Bold"/>
              </a:rPr>
              <a:t>：55</a:t>
            </a:r>
            <a:r>
              <a:rPr lang="en-CA" sz="2279" spc="-10" smtClean="0">
                <a:solidFill>
                  <a:srgbClr val="F70576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403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86600" y="457200"/>
            <a:ext cx="19431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CA" sz="4406" smtClean="0">
                <a:solidFill>
                  <a:srgbClr val="FFFFFF"/>
                </a:solidFill>
                <a:latin typeface="Arial Unicode MS"/>
                <a:cs typeface="Arial Unicode MS"/>
              </a:rPr>
              <a:t>贈書</a:t>
            </a:r>
          </a:p>
          <a:p>
            <a:pPr>
              <a:lnSpc>
                <a:spcPts val="489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07200" y="1104900"/>
            <a:ext cx="22225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大放送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62700" y="33782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忘憂草讀書會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65900" y="3873500"/>
            <a:ext cx="246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62700" y="43561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演講抽獎贈書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96900" y="139700"/>
            <a:ext cx="8547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年世界書香日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-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《太多幸福》</a:t>
            </a:r>
          </a:p>
          <a:p>
            <a:pPr>
              <a:lnSpc>
                <a:spcPts val="25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273300" y="482600"/>
            <a:ext cx="39751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22400" y="4787900"/>
            <a:ext cx="4826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2" smtClean="0">
                <a:solidFill>
                  <a:srgbClr val="0A5042"/>
                </a:solidFill>
                <a:latin typeface="Arial Unicode MS"/>
                <a:cs typeface="Arial Unicode MS"/>
              </a:rPr>
              <a:t>導讀</a:t>
            </a:r>
            <a:r>
              <a:rPr lang="en-CA" sz="2412" b="1" smtClean="0">
                <a:solidFill>
                  <a:srgbClr val="0A5042"/>
                </a:solidFill>
                <a:latin typeface="Arial Bold"/>
                <a:cs typeface="Arial Bold"/>
              </a:rPr>
              <a:t>：</a:t>
            </a:r>
            <a:r>
              <a:rPr lang="en-CA" sz="2402" smtClean="0">
                <a:solidFill>
                  <a:srgbClr val="0A5042"/>
                </a:solidFill>
                <a:latin typeface="Arial Unicode MS"/>
                <a:cs typeface="Arial Unicode MS"/>
              </a:rPr>
              <a:t>英文系</a:t>
            </a:r>
            <a:r>
              <a:rPr lang="en-CA" sz="2412" b="1" smtClean="0">
                <a:solidFill>
                  <a:srgbClr val="0A5042"/>
                </a:solidFill>
                <a:latin typeface="Arial Bold"/>
                <a:cs typeface="Arial Bold"/>
              </a:rPr>
              <a:t>-</a:t>
            </a:r>
            <a:r>
              <a:rPr lang="en-CA" sz="2402" smtClean="0">
                <a:solidFill>
                  <a:srgbClr val="0A5042"/>
                </a:solidFill>
                <a:latin typeface="Arial Unicode MS"/>
                <a:cs typeface="Arial Unicode MS"/>
              </a:rPr>
              <a:t>張妮娜老師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086600" y="457200"/>
            <a:ext cx="19431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900"/>
              </a:lnSpc>
            </a:pPr>
            <a:r>
              <a:rPr lang="en-CA" sz="4406" smtClean="0">
                <a:solidFill>
                  <a:srgbClr val="FFFFFF"/>
                </a:solidFill>
                <a:latin typeface="Arial Unicode MS"/>
                <a:cs typeface="Arial Unicode MS"/>
              </a:rPr>
              <a:t>贈書</a:t>
            </a:r>
          </a:p>
          <a:p>
            <a:pPr>
              <a:lnSpc>
                <a:spcPts val="489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07200" y="1104900"/>
            <a:ext cx="22225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大放送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62700" y="33782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忘憂草讀書會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565900" y="3873500"/>
            <a:ext cx="246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62700" y="43561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演講抽獎贈書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92200" y="5295900"/>
            <a:ext cx="8051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A5042"/>
                </a:solidFill>
                <a:latin typeface="Arial Unicode MS"/>
                <a:cs typeface="Arial Unicode MS"/>
              </a:rPr>
              <a:t>時間</a:t>
            </a:r>
            <a:r>
              <a:rPr lang="en-CA" sz="2410" b="1" smtClean="0">
                <a:solidFill>
                  <a:srgbClr val="0A5042"/>
                </a:solidFill>
                <a:latin typeface="Arial Bold"/>
                <a:cs typeface="Arial Bold"/>
              </a:rPr>
              <a:t>：103/4/30  15:10-17:00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44600" y="139700"/>
            <a:ext cx="7899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年圖書館週專題演講</a:t>
            </a:r>
          </a:p>
          <a:p>
            <a:pPr>
              <a:lnSpc>
                <a:spcPts val="266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95300" y="482600"/>
            <a:ext cx="57531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許毓仁先生演講《勇闖你的人生》</a:t>
            </a:r>
          </a:p>
          <a:p>
            <a:pPr>
              <a:lnSpc>
                <a:spcPts val="30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3100" y="4787900"/>
            <a:ext cx="5575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  <a:tabLst>
                <a:tab pos="2794000" algn="l"/>
              </a:tabLst>
            </a:pPr>
            <a:r>
              <a:rPr lang="en-CA" sz="2279" smtClean="0">
                <a:solidFill>
                  <a:srgbClr val="0A5042"/>
                </a:solidFill>
                <a:latin typeface="Arial Unicode MS"/>
                <a:cs typeface="Arial Unicode MS"/>
              </a:rPr>
              <a:t>時間</a:t>
            </a:r>
            <a:r>
              <a:rPr lang="en-CA" sz="2290" b="1" smtClean="0">
                <a:solidFill>
                  <a:srgbClr val="0A5042"/>
                </a:solidFill>
                <a:latin typeface="Arial Bold"/>
                <a:cs typeface="Arial Bold"/>
              </a:rPr>
              <a:t>：103/12/8</a:t>
            </a:r>
            <a:r>
              <a:rPr lang="en-CA" sz="2290" b="1" smtClean="0">
                <a:solidFill>
                  <a:srgbClr val="0A5042"/>
                </a:solidFill>
                <a:latin typeface="Arial Bold"/>
                <a:cs typeface="Arial Bold"/>
              </a:rPr>
              <a:t>	15:10-17:00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22400" y="5295900"/>
            <a:ext cx="4826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279" spc="-10" smtClean="0">
                <a:solidFill>
                  <a:srgbClr val="0A5042"/>
                </a:solidFill>
                <a:latin typeface="Arial Unicode MS"/>
                <a:cs typeface="Arial Unicode MS"/>
              </a:rPr>
              <a:t>地點</a:t>
            </a:r>
            <a:r>
              <a:rPr lang="en-CA" sz="2290" b="1" spc="-10" smtClean="0">
                <a:solidFill>
                  <a:srgbClr val="0A5042"/>
                </a:solidFill>
                <a:latin typeface="Arial Bold"/>
                <a:cs typeface="Arial Bold"/>
              </a:rPr>
              <a:t>：</a:t>
            </a:r>
            <a:r>
              <a:rPr lang="en-CA" sz="2279" spc="-10" smtClean="0">
                <a:solidFill>
                  <a:srgbClr val="0A5042"/>
                </a:solidFill>
                <a:latin typeface="Arial Unicode MS"/>
                <a:cs typeface="Arial Unicode MS"/>
              </a:rPr>
              <a:t>文園二樓會議室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86600" y="469900"/>
            <a:ext cx="19431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CA" sz="4406" smtClean="0">
                <a:solidFill>
                  <a:srgbClr val="FFFFFF"/>
                </a:solidFill>
                <a:latin typeface="Arial Unicode MS"/>
                <a:cs typeface="Arial Unicode MS"/>
              </a:rPr>
              <a:t>贈書</a:t>
            </a:r>
          </a:p>
          <a:p>
            <a:pPr>
              <a:lnSpc>
                <a:spcPts val="4715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07200" y="1104900"/>
            <a:ext cx="22225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大放送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62700" y="33782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忘憂草讀書會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65900" y="3873500"/>
            <a:ext cx="246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62700" y="43561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演講抽獎贈書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44600" y="139700"/>
            <a:ext cx="7899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6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年圖書館週專題演講</a:t>
            </a:r>
          </a:p>
          <a:p>
            <a:pPr>
              <a:lnSpc>
                <a:spcPts val="266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95300" y="482600"/>
            <a:ext cx="57531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陳怡蓁文化長演講《戲劇與人生》</a:t>
            </a:r>
          </a:p>
          <a:p>
            <a:pPr>
              <a:lnSpc>
                <a:spcPts val="30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4787900"/>
            <a:ext cx="5702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  <a:tabLst>
                <a:tab pos="3048000" algn="l"/>
              </a:tabLst>
            </a:pPr>
            <a:r>
              <a:rPr lang="en-CA" sz="2400" smtClean="0">
                <a:solidFill>
                  <a:srgbClr val="0A5042"/>
                </a:solidFill>
                <a:latin typeface="Arial Unicode MS"/>
                <a:cs typeface="Arial Unicode MS"/>
              </a:rPr>
              <a:t>時間</a:t>
            </a:r>
            <a:r>
              <a:rPr lang="en-CA" sz="2410" b="1" smtClean="0">
                <a:solidFill>
                  <a:srgbClr val="0A5042"/>
                </a:solidFill>
                <a:latin typeface="Arial Bold"/>
                <a:cs typeface="Arial Bold"/>
              </a:rPr>
              <a:t>：103/12/10</a:t>
            </a:r>
            <a:r>
              <a:rPr lang="en-CA" sz="2410" b="1" smtClean="0">
                <a:solidFill>
                  <a:srgbClr val="0A5042"/>
                </a:solidFill>
                <a:latin typeface="Arial Bold"/>
                <a:cs typeface="Arial Bold"/>
              </a:rPr>
              <a:t>	15:10-17:00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17600" y="5295900"/>
            <a:ext cx="5130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CA" sz="2400" smtClean="0">
                <a:solidFill>
                  <a:srgbClr val="0A5042"/>
                </a:solidFill>
                <a:latin typeface="Arial Unicode MS"/>
                <a:cs typeface="Arial Unicode MS"/>
              </a:rPr>
              <a:t>地點</a:t>
            </a:r>
            <a:r>
              <a:rPr lang="en-CA" sz="2410" b="1" smtClean="0">
                <a:solidFill>
                  <a:srgbClr val="0A5042"/>
                </a:solidFill>
                <a:latin typeface="Arial Bold"/>
                <a:cs typeface="Arial Bold"/>
              </a:rPr>
              <a:t>：</a:t>
            </a:r>
            <a:r>
              <a:rPr lang="en-CA" sz="2400" smtClean="0">
                <a:solidFill>
                  <a:srgbClr val="0A5042"/>
                </a:solidFill>
                <a:latin typeface="Arial Unicode MS"/>
                <a:cs typeface="Arial Unicode MS"/>
              </a:rPr>
              <a:t>專業口語表達藝術廳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086600" y="469900"/>
            <a:ext cx="19431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700"/>
              </a:lnSpc>
            </a:pPr>
            <a:r>
              <a:rPr lang="en-CA" sz="4406" smtClean="0">
                <a:solidFill>
                  <a:srgbClr val="FFFFFF"/>
                </a:solidFill>
                <a:latin typeface="Arial Unicode MS"/>
                <a:cs typeface="Arial Unicode MS"/>
              </a:rPr>
              <a:t>贈書</a:t>
            </a:r>
          </a:p>
          <a:p>
            <a:pPr>
              <a:lnSpc>
                <a:spcPts val="4715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07200" y="1104900"/>
            <a:ext cx="2222500" cy="939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0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大放送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62700" y="33782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忘憂草讀書會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565900" y="3873500"/>
            <a:ext cx="246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6" smtClean="0">
                <a:solidFill>
                  <a:srgbClr val="FFFFFF"/>
                </a:solidFill>
                <a:latin typeface="Arial Unicode MS"/>
                <a:cs typeface="Arial Unicode MS"/>
              </a:rPr>
              <a:t>學生讀書會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62700" y="4356100"/>
            <a:ext cx="2667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204" smtClean="0">
                <a:solidFill>
                  <a:srgbClr val="FFFFFF"/>
                </a:solidFill>
                <a:latin typeface="Arial Unicode MS"/>
                <a:cs typeface="Arial Unicode MS"/>
              </a:rPr>
              <a:t>演講抽獎贈書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52700" y="228600"/>
            <a:ext cx="659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0E0E0E"/>
                </a:solidFill>
                <a:latin typeface="Arial Unicode MS"/>
                <a:cs typeface="Arial Unicode MS"/>
              </a:rPr>
              <a:t>提升好書能見度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41400" y="2540000"/>
            <a:ext cx="660400" cy="749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FFFFFF"/>
                </a:solidFill>
                <a:latin typeface="Arial Bold"/>
                <a:cs typeface="Arial Bold"/>
              </a:rPr>
              <a:t>1</a:t>
            </a:r>
          </a:p>
          <a:p>
            <a:pPr>
              <a:lnSpc>
                <a:spcPts val="460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2171700" y="2540000"/>
            <a:ext cx="2895600" cy="749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移動圖書館</a:t>
            </a:r>
          </a:p>
          <a:p>
            <a:pPr>
              <a:lnSpc>
                <a:spcPts val="460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1054100" y="3187700"/>
            <a:ext cx="8089900" cy="172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6400"/>
              </a:lnSpc>
              <a:tabLst>
                <a:tab pos="965200" algn="l"/>
              </a:tabLst>
            </a:pPr>
            <a:r>
              <a:rPr lang="en-CA" sz="4008" b="1" smtClean="0">
                <a:solidFill>
                  <a:srgbClr val="FFFFFF"/>
                </a:solidFill>
                <a:latin typeface="Arial Bold"/>
                <a:cs typeface="Arial Bold"/>
              </a:rPr>
              <a:t>2 </a:t>
            </a:r>
            <a:r>
              <a:rPr lang="en-CA" sz="4008" b="1" smtClean="0">
                <a:solidFill>
                  <a:srgbClr val="000000"/>
                </a:solidFill>
                <a:latin typeface="Arial Bold"/>
                <a:cs typeface="Arial Bold"/>
              </a:rPr>
              <a:t>   </a:t>
            </a: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專題資料展</a:t>
            </a:r>
            <a:br>
              <a:rPr lang="en-CA" sz="3998" smtClean="0">
                <a:solidFill>
                  <a:srgbClr val="000000"/>
                </a:solidFill>
                <a:latin typeface="Times New Roman"/>
              </a:rPr>
            </a:br>
            <a:r>
              <a:rPr lang="en-CA" sz="4008" b="1" smtClean="0">
                <a:solidFill>
                  <a:srgbClr val="000000"/>
                </a:solidFill>
                <a:latin typeface="Arial Bold"/>
                <a:cs typeface="Arial Bold"/>
              </a:rPr>
              <a:t>	2</a:t>
            </a: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樓推薦書牆</a:t>
            </a:r>
          </a:p>
          <a:p>
            <a:pPr>
              <a:lnSpc>
                <a:spcPts val="64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39800" y="152400"/>
            <a:ext cx="82042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5" b="1" smtClean="0">
                <a:solidFill>
                  <a:srgbClr val="FFFFFF"/>
                </a:solidFill>
                <a:latin typeface="Arial Bold"/>
                <a:cs typeface="Arial Bold"/>
              </a:rPr>
              <a:t>103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年圖書館週活動</a:t>
            </a:r>
            <a:r>
              <a:rPr lang="en-CA" sz="2805" b="1" smtClean="0">
                <a:solidFill>
                  <a:srgbClr val="FFFFFF"/>
                </a:solidFill>
                <a:latin typeface="Arial Bold"/>
                <a:cs typeface="Arial Bold"/>
              </a:rPr>
              <a:t>-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移動圖書館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8200" y="749300"/>
            <a:ext cx="830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  <a:tabLst>
                <a:tab pos="3378200" algn="l"/>
              </a:tabLst>
            </a:pPr>
            <a:r>
              <a:rPr lang="en-CA" sz="2402" smtClean="0">
                <a:solidFill>
                  <a:srgbClr val="FFC000"/>
                </a:solidFill>
                <a:latin typeface="Arial Unicode MS"/>
                <a:cs typeface="Arial Unicode MS"/>
              </a:rPr>
              <a:t>時間</a:t>
            </a:r>
            <a:r>
              <a:rPr lang="en-CA" sz="2412" b="1" smtClean="0">
                <a:solidFill>
                  <a:srgbClr val="FFC000"/>
                </a:solidFill>
                <a:latin typeface="Arial Bold"/>
                <a:cs typeface="Arial Bold"/>
              </a:rPr>
              <a:t>：103/12/1-12/3</a:t>
            </a:r>
            <a:r>
              <a:rPr lang="en-CA" sz="2412" b="1" smtClean="0">
                <a:solidFill>
                  <a:srgbClr val="FFC000"/>
                </a:solidFill>
                <a:latin typeface="Arial Bold"/>
                <a:cs typeface="Arial Bold"/>
              </a:rPr>
              <a:t>	13:30-16:30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08000" y="1282700"/>
            <a:ext cx="8636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800"/>
              </a:lnSpc>
              <a:tabLst>
                <a:tab pos="1257300" algn="l"/>
              </a:tabLst>
            </a:pPr>
            <a:r>
              <a:rPr lang="en-CA" sz="2400" smtClean="0">
                <a:solidFill>
                  <a:srgbClr val="FFC000"/>
                </a:solidFill>
                <a:latin typeface="Arial Unicode MS"/>
                <a:cs typeface="Arial Unicode MS"/>
              </a:rPr>
              <a:t>地點</a:t>
            </a:r>
            <a:r>
              <a:rPr lang="en-CA" sz="2410" b="1" smtClean="0">
                <a:solidFill>
                  <a:srgbClr val="FFC000"/>
                </a:solidFill>
                <a:latin typeface="Arial Bold"/>
                <a:cs typeface="Arial Bold"/>
              </a:rPr>
              <a:t>：</a:t>
            </a:r>
            <a:r>
              <a:rPr lang="en-CA" sz="2400" smtClean="0">
                <a:solidFill>
                  <a:srgbClr val="FFC000"/>
                </a:solidFill>
                <a:latin typeface="Arial Unicode MS"/>
                <a:cs typeface="Arial Unicode MS"/>
              </a:rPr>
              <a:t>行政大樓前、求真樓前、正氣樓前等</a:t>
            </a:r>
            <a:br>
              <a:rPr lang="en-CA" sz="2402" smtClean="0">
                <a:solidFill>
                  <a:srgbClr val="000000"/>
                </a:solidFill>
                <a:latin typeface="Times New Roman"/>
              </a:rPr>
            </a:br>
            <a:r>
              <a:rPr lang="en-CA" sz="2402" smtClean="0">
                <a:solidFill>
                  <a:srgbClr val="FFC000"/>
                </a:solidFill>
                <a:latin typeface="Arial Unicode MS"/>
                <a:cs typeface="Arial Unicode MS"/>
              </a:rPr>
              <a:t>	三處的紅磚道</a:t>
            </a:r>
            <a:r>
              <a:rPr lang="en-CA" sz="2412" b="1" smtClean="0">
                <a:solidFill>
                  <a:srgbClr val="FFC000"/>
                </a:solidFill>
                <a:latin typeface="Arial Bold"/>
                <a:cs typeface="Arial Bold"/>
              </a:rPr>
              <a:t>(</a:t>
            </a:r>
            <a:r>
              <a:rPr lang="en-CA" sz="2402" smtClean="0">
                <a:solidFill>
                  <a:srgbClr val="FFC000"/>
                </a:solidFill>
                <a:latin typeface="Arial Unicode MS"/>
                <a:cs typeface="Arial Unicode MS"/>
              </a:rPr>
              <a:t>每天一處</a:t>
            </a:r>
            <a:r>
              <a:rPr lang="en-CA" sz="2412" b="1" smtClean="0">
                <a:solidFill>
                  <a:srgbClr val="FFC000"/>
                </a:solidFill>
                <a:latin typeface="Arial Bold"/>
                <a:cs typeface="Arial Bold"/>
              </a:rPr>
              <a:t>)</a:t>
            </a:r>
          </a:p>
          <a:p>
            <a:pPr>
              <a:lnSpc>
                <a:spcPts val="280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33600" y="88900"/>
            <a:ext cx="7010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CA" sz="2292" b="1" smtClean="0">
                <a:solidFill>
                  <a:srgbClr val="FFFFFF"/>
                </a:solidFill>
                <a:latin typeface="Arial Bold"/>
                <a:cs typeface="Arial Bold"/>
              </a:rPr>
              <a:t>103</a:t>
            </a:r>
            <a:r>
              <a:rPr lang="en-CA" sz="2282" smtClean="0">
                <a:solidFill>
                  <a:srgbClr val="FFFFFF"/>
                </a:solidFill>
                <a:latin typeface="Arial Unicode MS"/>
                <a:cs typeface="Arial Unicode MS"/>
              </a:rPr>
              <a:t>年圖書館週活動</a:t>
            </a:r>
          </a:p>
          <a:p>
            <a:pPr>
              <a:lnSpc>
                <a:spcPts val="21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419100"/>
            <a:ext cx="8686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95"/>
              </a:lnSpc>
            </a:pPr>
            <a:r>
              <a:rPr lang="en-CA" sz="2279" smtClean="0">
                <a:solidFill>
                  <a:srgbClr val="FFFFFF"/>
                </a:solidFill>
                <a:latin typeface="Arial Unicode MS"/>
                <a:cs typeface="Arial Unicode MS"/>
              </a:rPr>
              <a:t>「日本寶塚歌劇團公演</a:t>
            </a:r>
            <a:r>
              <a:rPr lang="en-CA" sz="2290" b="1" smtClean="0">
                <a:solidFill>
                  <a:srgbClr val="FFFFFF"/>
                </a:solidFill>
                <a:latin typeface="Arial Bold"/>
                <a:cs typeface="Arial Bold"/>
              </a:rPr>
              <a:t>100</a:t>
            </a:r>
            <a:r>
              <a:rPr lang="en-CA" sz="2279" smtClean="0">
                <a:solidFill>
                  <a:srgbClr val="FFFFFF"/>
                </a:solidFill>
                <a:latin typeface="Arial Unicode MS"/>
                <a:cs typeface="Arial Unicode MS"/>
              </a:rPr>
              <a:t>週年」專題資料展</a:t>
            </a:r>
          </a:p>
          <a:p>
            <a:pPr>
              <a:lnSpc>
                <a:spcPts val="2595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71500" y="1066800"/>
            <a:ext cx="8572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  <a:tabLst>
                <a:tab pos="1638300" algn="l"/>
              </a:tabLst>
            </a:pPr>
            <a:r>
              <a:rPr lang="en-CA" sz="2279" smtClean="0">
                <a:solidFill>
                  <a:srgbClr val="FFC000"/>
                </a:solidFill>
                <a:latin typeface="Arial Unicode MS"/>
                <a:cs typeface="Arial Unicode MS"/>
              </a:rPr>
              <a:t>時間</a:t>
            </a:r>
            <a:r>
              <a:rPr lang="en-CA" sz="2290" b="1" smtClean="0">
                <a:solidFill>
                  <a:srgbClr val="FFC000"/>
                </a:solidFill>
                <a:latin typeface="Arial Bold"/>
                <a:cs typeface="Arial Bold"/>
              </a:rPr>
              <a:t>：103/12/1-12/21    </a:t>
            </a:r>
            <a:r>
              <a:rPr lang="en-CA" sz="2279" smtClean="0">
                <a:solidFill>
                  <a:srgbClr val="FFC000"/>
                </a:solidFill>
                <a:latin typeface="Arial Unicode MS"/>
                <a:cs typeface="Arial Unicode MS"/>
              </a:rPr>
              <a:t>圖書館開館時間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FFC000"/>
                </a:solidFill>
                <a:latin typeface="Arial Unicode MS"/>
                <a:cs typeface="Arial Unicode MS"/>
              </a:rPr>
              <a:t>	地點</a:t>
            </a:r>
            <a:r>
              <a:rPr lang="en-CA" sz="2290" b="1" spc="-10" smtClean="0">
                <a:solidFill>
                  <a:srgbClr val="FFC000"/>
                </a:solidFill>
                <a:latin typeface="Arial Bold"/>
                <a:cs typeface="Arial Bold"/>
              </a:rPr>
              <a:t>：</a:t>
            </a:r>
            <a:r>
              <a:rPr lang="en-CA" sz="2279" spc="-10" smtClean="0">
                <a:solidFill>
                  <a:srgbClr val="FFC000"/>
                </a:solidFill>
                <a:latin typeface="Arial Unicode MS"/>
                <a:cs typeface="Arial Unicode MS"/>
              </a:rPr>
              <a:t>圖書館一樓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19300" y="279400"/>
            <a:ext cx="7124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FFFFFF"/>
                </a:solidFill>
                <a:latin typeface="Arial Bold"/>
                <a:cs typeface="Arial Bold"/>
              </a:rPr>
              <a:t>2</a:t>
            </a:r>
            <a:r>
              <a:rPr lang="en-CA" sz="3995" smtClean="0">
                <a:solidFill>
                  <a:srgbClr val="FFFFFF"/>
                </a:solidFill>
                <a:latin typeface="Arial Unicode MS"/>
                <a:cs typeface="Arial Unicode MS"/>
              </a:rPr>
              <a:t>樓推薦書牆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84200" y="1079500"/>
            <a:ext cx="8559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C000"/>
                </a:solidFill>
                <a:latin typeface="Arial Unicode MS"/>
                <a:cs typeface="Arial Unicode MS"/>
              </a:rPr>
              <a:t>每學期展出</a:t>
            </a:r>
            <a:r>
              <a:rPr lang="en-CA" sz="3610" b="1" smtClean="0">
                <a:solidFill>
                  <a:srgbClr val="FFC000"/>
                </a:solidFill>
                <a:latin typeface="Arial Bold"/>
                <a:cs typeface="Arial Bold"/>
              </a:rPr>
              <a:t>2</a:t>
            </a:r>
            <a:r>
              <a:rPr lang="en-CA" sz="3600" smtClean="0">
                <a:solidFill>
                  <a:srgbClr val="FFC000"/>
                </a:solidFill>
                <a:latin typeface="Arial Unicode MS"/>
                <a:cs typeface="Arial Unicode MS"/>
              </a:rPr>
              <a:t>次</a:t>
            </a:r>
            <a:r>
              <a:rPr lang="en-CA" sz="3610" b="1" smtClean="0">
                <a:solidFill>
                  <a:srgbClr val="FFC000"/>
                </a:solidFill>
                <a:latin typeface="Arial Bold"/>
                <a:cs typeface="Arial Bold"/>
              </a:rPr>
              <a:t>，</a:t>
            </a:r>
            <a:r>
              <a:rPr lang="en-CA" sz="3600" smtClean="0">
                <a:solidFill>
                  <a:srgbClr val="FFC000"/>
                </a:solidFill>
                <a:latin typeface="Arial Unicode MS"/>
                <a:cs typeface="Arial Unicode MS"/>
              </a:rPr>
              <a:t>共</a:t>
            </a:r>
            <a:r>
              <a:rPr lang="en-CA" sz="3610" b="1" smtClean="0">
                <a:solidFill>
                  <a:srgbClr val="FFC000"/>
                </a:solidFill>
                <a:latin typeface="Arial Bold"/>
                <a:cs typeface="Arial Bold"/>
              </a:rPr>
              <a:t>4</a:t>
            </a:r>
            <a:r>
              <a:rPr lang="en-CA" sz="3600" smtClean="0">
                <a:solidFill>
                  <a:srgbClr val="FFC000"/>
                </a:solidFill>
                <a:latin typeface="Arial Unicode MS"/>
                <a:cs typeface="Arial Unicode MS"/>
              </a:rPr>
              <a:t>個主題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68600" y="292100"/>
            <a:ext cx="6375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6F2F9F"/>
                </a:solidFill>
                <a:latin typeface="Arial Unicode MS"/>
                <a:cs typeface="Arial Unicode MS"/>
              </a:rPr>
              <a:t>其它小技巧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2600" y="1968500"/>
            <a:ext cx="660400" cy="749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FFFFFF"/>
                </a:solidFill>
                <a:latin typeface="Arial Bold"/>
                <a:cs typeface="Arial Bold"/>
              </a:rPr>
              <a:t>1</a:t>
            </a:r>
          </a:p>
          <a:p>
            <a:pPr>
              <a:lnSpc>
                <a:spcPts val="460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1524000" y="2032000"/>
            <a:ext cx="44577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書香日送文具及糖果</a:t>
            </a:r>
          </a:p>
          <a:p>
            <a:pPr>
              <a:lnSpc>
                <a:spcPts val="414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482600" y="2984500"/>
            <a:ext cx="660400" cy="749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8" b="1" smtClean="0">
                <a:solidFill>
                  <a:srgbClr val="FFFFFF"/>
                </a:solidFill>
                <a:latin typeface="Arial Bold"/>
                <a:cs typeface="Arial Bold"/>
              </a:rPr>
              <a:t>2</a:t>
            </a:r>
          </a:p>
          <a:p>
            <a:pPr>
              <a:lnSpc>
                <a:spcPts val="460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1879600" y="3060700"/>
            <a:ext cx="38100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10" b="1" smtClean="0">
                <a:solidFill>
                  <a:srgbClr val="000000"/>
                </a:solidFill>
                <a:latin typeface="Arial Bold"/>
                <a:cs typeface="Arial Bold"/>
              </a:rPr>
              <a:t>7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樓推薦圖書專區</a:t>
            </a:r>
          </a:p>
          <a:p>
            <a:pPr>
              <a:lnSpc>
                <a:spcPts val="414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469900" y="4038600"/>
            <a:ext cx="8674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5" b="1" smtClean="0">
                <a:solidFill>
                  <a:srgbClr val="FFFFFF"/>
                </a:solidFill>
                <a:latin typeface="Arial Bold"/>
                <a:cs typeface="Arial Bold"/>
              </a:rPr>
              <a:t>3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自助借書機旁放好讀的書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622300"/>
            <a:ext cx="7531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帶領人的角色定位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955800"/>
            <a:ext cx="7531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2656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796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不是</a:t>
            </a:r>
            <a:r>
              <a:rPr lang="en-CA" sz="379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演說者</a:t>
            </a:r>
          </a:p>
          <a:p>
            <a:pPr>
              <a:lnSpc>
                <a:spcPts val="4600"/>
              </a:lnSpc>
            </a:pPr>
            <a:endParaRPr lang="en-CA" sz="3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2552700"/>
            <a:ext cx="7531100" cy="1600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CA" sz="2656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796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不是</a:t>
            </a:r>
            <a:r>
              <a:rPr lang="en-CA" sz="379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講經說道者</a:t>
            </a:r>
            <a:br>
              <a:rPr lang="en-CA" sz="3824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796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不是</a:t>
            </a:r>
            <a:r>
              <a:rPr lang="en-CA" sz="379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心理醫生</a:t>
            </a:r>
          </a:p>
          <a:p>
            <a:pPr>
              <a:lnSpc>
                <a:spcPts val="5800"/>
              </a:lnSpc>
            </a:pPr>
            <a:endParaRPr lang="en-CA" sz="382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2900" y="4191000"/>
            <a:ext cx="7531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95"/>
              </a:lnSpc>
            </a:pPr>
            <a:r>
              <a:rPr lang="en-CA" sz="2600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  <a:r>
              <a:rPr lang="en-CA" sz="3716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不是上帝</a:t>
            </a:r>
            <a:r>
              <a:rPr lang="en-CA" sz="2790" spc="-10" smtClean="0">
                <a:solidFill>
                  <a:srgbClr val="000000"/>
                </a:solidFill>
                <a:latin typeface="MingLiU"/>
                <a:cs typeface="MingLiU"/>
              </a:rPr>
              <a:t>（</a:t>
            </a:r>
            <a:r>
              <a:rPr lang="en-CA" sz="371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全能者</a:t>
            </a:r>
            <a:r>
              <a:rPr lang="en-CA" sz="2790" spc="-10" smtClean="0">
                <a:solidFill>
                  <a:srgbClr val="000000"/>
                </a:solidFill>
                <a:latin typeface="MingLiU"/>
                <a:cs typeface="MingLiU"/>
              </a:rPr>
              <a:t>）</a:t>
            </a:r>
          </a:p>
          <a:p>
            <a:pPr>
              <a:lnSpc>
                <a:spcPts val="4195"/>
              </a:lnSpc>
            </a:pPr>
            <a:endParaRPr lang="en-CA" sz="367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121400" y="812800"/>
            <a:ext cx="3022600" cy="154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300"/>
              </a:lnSpc>
            </a:pP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書香日送糖</a:t>
            </a:r>
            <a:br>
              <a:rPr lang="en-CA" sz="4404" smtClean="0">
                <a:solidFill>
                  <a:srgbClr val="000000"/>
                </a:solidFill>
                <a:latin typeface="Times New Roman"/>
              </a:rPr>
            </a:b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果及文具</a:t>
            </a:r>
          </a:p>
          <a:p>
            <a:pPr>
              <a:lnSpc>
                <a:spcPts val="530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943600" y="3213100"/>
            <a:ext cx="3200400" cy="1155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00"/>
              </a:lnSpc>
              <a:tabLst>
                <a:tab pos="558800" algn="l"/>
              </a:tabLst>
            </a:pPr>
            <a:r>
              <a:rPr lang="en-CA" sz="2371" smtClean="0">
                <a:solidFill>
                  <a:srgbClr val="FFFFFF"/>
                </a:solidFill>
                <a:latin typeface="Arial Unicode MS"/>
                <a:cs typeface="Arial Unicode MS"/>
              </a:rPr>
              <a:t>時間</a:t>
            </a:r>
            <a:r>
              <a:rPr lang="en-CA" sz="2381" b="1" smtClean="0">
                <a:solidFill>
                  <a:srgbClr val="FFFFFF"/>
                </a:solidFill>
                <a:latin typeface="Arial Bold"/>
                <a:cs typeface="Arial Bold"/>
              </a:rPr>
              <a:t>：102/4/21-5/2</a:t>
            </a:r>
            <a:br>
              <a:rPr lang="en-CA" sz="2498" smtClean="0">
                <a:solidFill>
                  <a:srgbClr val="000000"/>
                </a:solidFill>
                <a:latin typeface="Times New Roman"/>
              </a:rPr>
            </a:br>
            <a:r>
              <a:rPr lang="en-CA" sz="2373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	地點</a:t>
            </a:r>
            <a:r>
              <a:rPr lang="en-CA" sz="2383" b="1" spc="-10" smtClean="0">
                <a:solidFill>
                  <a:srgbClr val="FFFFFF"/>
                </a:solidFill>
                <a:latin typeface="Arial Bold"/>
                <a:cs typeface="Arial Bold"/>
              </a:rPr>
              <a:t>：</a:t>
            </a:r>
            <a:r>
              <a:rPr lang="en-CA" sz="2373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圖書館</a:t>
            </a:r>
          </a:p>
          <a:p>
            <a:pPr>
              <a:lnSpc>
                <a:spcPts val="4500"/>
              </a:lnSpc>
            </a:pPr>
            <a:endParaRPr lang="en-CA" sz="249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235700" y="812800"/>
            <a:ext cx="2908300" cy="154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300"/>
              </a:lnSpc>
            </a:pPr>
            <a:r>
              <a:rPr lang="en-CA" sz="4414" b="1" smtClean="0">
                <a:solidFill>
                  <a:srgbClr val="FFFFFF"/>
                </a:solidFill>
                <a:latin typeface="Arial Bold"/>
                <a:cs typeface="Arial Bold"/>
              </a:rPr>
              <a:t>7</a:t>
            </a: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樓推薦圖</a:t>
            </a:r>
            <a:br>
              <a:rPr lang="en-CA" sz="4404" smtClean="0">
                <a:solidFill>
                  <a:srgbClr val="000000"/>
                </a:solidFill>
                <a:latin typeface="Times New Roman"/>
              </a:rPr>
            </a:br>
            <a:r>
              <a:rPr lang="en-CA" sz="4404" smtClean="0">
                <a:solidFill>
                  <a:srgbClr val="FFFFFF"/>
                </a:solidFill>
                <a:latin typeface="Arial Unicode MS"/>
                <a:cs typeface="Arial Unicode MS"/>
              </a:rPr>
              <a:t>書專區</a:t>
            </a:r>
          </a:p>
          <a:p>
            <a:pPr>
              <a:lnSpc>
                <a:spcPts val="530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48400" y="3213100"/>
            <a:ext cx="2895600" cy="1155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21335">
              <a:lnSpc>
                <a:spcPts val="4500"/>
              </a:lnSpc>
            </a:pPr>
            <a:r>
              <a:rPr lang="en-CA" sz="2371" smtClean="0">
                <a:solidFill>
                  <a:srgbClr val="FFFFFF"/>
                </a:solidFill>
                <a:latin typeface="Arial Unicode MS"/>
                <a:cs typeface="Arial Unicode MS"/>
              </a:rPr>
              <a:t>時間</a:t>
            </a:r>
            <a:r>
              <a:rPr lang="en-CA" sz="2381" b="1" smtClean="0">
                <a:solidFill>
                  <a:srgbClr val="FFFFFF"/>
                </a:solidFill>
                <a:latin typeface="Arial Bold"/>
                <a:cs typeface="Arial Bold"/>
              </a:rPr>
              <a:t>：103/9/27</a:t>
            </a:r>
            <a:br>
              <a:rPr lang="en-CA" sz="2498" smtClean="0">
                <a:solidFill>
                  <a:srgbClr val="000000"/>
                </a:solidFill>
                <a:latin typeface="Times New Roman"/>
              </a:rPr>
            </a:br>
            <a:r>
              <a:rPr lang="en-CA" sz="2373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地點</a:t>
            </a:r>
            <a:r>
              <a:rPr lang="en-CA" sz="2383" b="1" spc="-10" smtClean="0">
                <a:solidFill>
                  <a:srgbClr val="FFFFFF"/>
                </a:solidFill>
                <a:latin typeface="Arial Bold"/>
                <a:cs typeface="Arial Bold"/>
              </a:rPr>
              <a:t>：</a:t>
            </a:r>
            <a:r>
              <a:rPr lang="en-CA" sz="2373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圖書館</a:t>
            </a:r>
            <a:r>
              <a:rPr lang="en-CA" sz="2383" b="1" spc="-10" smtClean="0">
                <a:solidFill>
                  <a:srgbClr val="FFFFFF"/>
                </a:solidFill>
                <a:latin typeface="Arial Bold"/>
                <a:cs typeface="Arial Bold"/>
              </a:rPr>
              <a:t>7</a:t>
            </a:r>
            <a:r>
              <a:rPr lang="en-CA" sz="2373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樓</a:t>
            </a:r>
          </a:p>
          <a:p>
            <a:pPr>
              <a:lnSpc>
                <a:spcPts val="4500"/>
              </a:lnSpc>
            </a:pPr>
            <a:endParaRPr lang="en-CA" sz="249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159500" y="1066800"/>
            <a:ext cx="29845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FFFFFF"/>
                </a:solidFill>
                <a:latin typeface="Arial Unicode MS"/>
                <a:cs typeface="Arial Unicode MS"/>
              </a:rPr>
              <a:t>自助借書機旁</a:t>
            </a:r>
          </a:p>
          <a:p>
            <a:pPr>
              <a:lnSpc>
                <a:spcPts val="414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388100" y="1612900"/>
            <a:ext cx="27559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FFFFFF"/>
                </a:solidFill>
                <a:latin typeface="Arial Unicode MS"/>
                <a:cs typeface="Arial Unicode MS"/>
              </a:rPr>
              <a:t>放好讀的書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73800" y="3213100"/>
            <a:ext cx="2870200" cy="1155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CA" sz="2371" smtClean="0">
                <a:solidFill>
                  <a:srgbClr val="FFFFFF"/>
                </a:solidFill>
                <a:latin typeface="Arial Unicode MS"/>
                <a:cs typeface="Arial Unicode MS"/>
              </a:rPr>
              <a:t>時間</a:t>
            </a:r>
            <a:r>
              <a:rPr lang="en-CA" sz="2381" b="1" smtClean="0">
                <a:solidFill>
                  <a:srgbClr val="FFFFFF"/>
                </a:solidFill>
                <a:latin typeface="Arial Bold"/>
                <a:cs typeface="Arial Bold"/>
              </a:rPr>
              <a:t>：103/4/21</a:t>
            </a:r>
            <a:br>
              <a:rPr lang="en-CA" sz="2498" smtClean="0">
                <a:solidFill>
                  <a:srgbClr val="000000"/>
                </a:solidFill>
                <a:latin typeface="Times New Roman"/>
              </a:rPr>
            </a:br>
            <a:r>
              <a:rPr lang="en-CA" sz="2373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地點</a:t>
            </a:r>
            <a:r>
              <a:rPr lang="en-CA" sz="2383" b="1" spc="-10" smtClean="0">
                <a:solidFill>
                  <a:srgbClr val="FFFFFF"/>
                </a:solidFill>
                <a:latin typeface="Arial Bold"/>
                <a:cs typeface="Arial Bold"/>
              </a:rPr>
              <a:t>：</a:t>
            </a:r>
            <a:r>
              <a:rPr lang="en-CA" sz="2373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圖書館</a:t>
            </a:r>
          </a:p>
          <a:p>
            <a:pPr>
              <a:lnSpc>
                <a:spcPts val="4500"/>
              </a:lnSpc>
            </a:pPr>
            <a:endParaRPr lang="en-CA" sz="2498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02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943100" y="3975100"/>
            <a:ext cx="72009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097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多謝聆聽</a:t>
            </a:r>
            <a:r>
              <a:rPr lang="en-CA" sz="4107" b="1" spc="-10" smtClean="0">
                <a:solidFill>
                  <a:srgbClr val="FFFFFF"/>
                </a:solidFill>
                <a:latin typeface="Arial Bold"/>
                <a:cs typeface="Arial Bold"/>
              </a:rPr>
              <a:t>，</a:t>
            </a:r>
            <a:r>
              <a:rPr lang="en-CA" sz="4097" spc="-10" smtClean="0">
                <a:solidFill>
                  <a:srgbClr val="FFFFFF"/>
                </a:solidFill>
                <a:latin typeface="Arial Unicode MS"/>
                <a:cs typeface="Arial Unicode MS"/>
              </a:rPr>
              <a:t>不吝指教</a:t>
            </a:r>
            <a:r>
              <a:rPr lang="en-CA" sz="4107" b="1" spc="-10" smtClean="0">
                <a:solidFill>
                  <a:srgbClr val="FFFFFF"/>
                </a:solidFill>
                <a:latin typeface="Arial Bold"/>
                <a:cs typeface="Arial Bold"/>
              </a:rPr>
              <a:t>！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152900" y="152400"/>
            <a:ext cx="499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第五十三屆技專校院圖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152900" y="698500"/>
            <a:ext cx="499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000000"/>
                </a:solidFill>
                <a:latin typeface="Arial Unicode MS"/>
                <a:cs typeface="Arial Unicode MS"/>
              </a:rPr>
              <a:t>書館委員會</a:t>
            </a:r>
          </a:p>
          <a:p>
            <a:pPr>
              <a:lnSpc>
                <a:spcPts val="414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152900" y="1257300"/>
            <a:ext cx="499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第二次會議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52900" y="1803400"/>
            <a:ext cx="499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各委員館成果分享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4700" y="2679700"/>
            <a:ext cx="83693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CC0066"/>
                </a:solidFill>
                <a:latin typeface="Arial"/>
                <a:cs typeface="Arial"/>
              </a:rPr>
              <a:t>ύ</a:t>
            </a:r>
            <a:r>
              <a:rPr lang="en-CA" sz="4800" smtClean="0">
                <a:solidFill>
                  <a:srgbClr val="CC0066"/>
                </a:solidFill>
                <a:latin typeface="Arial Unicode MS"/>
                <a:cs typeface="Arial Unicode MS"/>
              </a:rPr>
              <a:t>華科技大學圖書館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8200" y="6413500"/>
            <a:ext cx="830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2" smtClean="0">
                <a:solidFill>
                  <a:srgbClr val="000000"/>
                </a:solidFill>
                <a:latin typeface="Times New Roman"/>
                <a:cs typeface="Times New Roman"/>
              </a:rPr>
              <a:t>Librarian:  Vicky Ho</a:t>
            </a:r>
          </a:p>
          <a:p>
            <a:pPr>
              <a:lnSpc>
                <a:spcPts val="2760"/>
              </a:lnSpc>
            </a:pPr>
            <a:endParaRPr lang="en-CA" sz="24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175000" y="355600"/>
            <a:ext cx="5969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0066FF"/>
                </a:solidFill>
                <a:latin typeface="Arial Unicode MS"/>
                <a:cs typeface="Arial Unicode MS"/>
              </a:rPr>
              <a:t>大</a:t>
            </a:r>
            <a:r>
              <a:rPr lang="en-CA" sz="4406" smtClean="0">
                <a:solidFill>
                  <a:srgbClr val="0066FF"/>
                </a:solidFill>
                <a:latin typeface="Arial"/>
                <a:cs typeface="Arial"/>
              </a:rPr>
              <a:t>      </a:t>
            </a:r>
            <a:r>
              <a:rPr lang="en-CA" sz="4406" smtClean="0">
                <a:solidFill>
                  <a:srgbClr val="0066FF"/>
                </a:solidFill>
                <a:latin typeface="Arial Unicode MS"/>
                <a:cs typeface="Arial Unicode MS"/>
              </a:rPr>
              <a:t>ᆜ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2300" y="1562100"/>
            <a:ext cx="8521700" cy="1206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00"/>
              </a:lnSpc>
              <a:tabLst>
                <a:tab pos="406400" algn="l"/>
              </a:tabLst>
            </a:pP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輔助校內提昇教學品質計劃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	(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雲端館際資源分享計劃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ts val="43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2300" y="2692400"/>
            <a:ext cx="8521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學科資源教師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ܺ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務౜況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2300" y="3238500"/>
            <a:ext cx="8521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圖書館資訊素養週活୏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2300" y="3771900"/>
            <a:ext cx="8521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圖書館藝文季活୏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2300" y="4305300"/>
            <a:ext cx="85217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其它活୏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20700" y="139700"/>
            <a:ext cx="86233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C00000"/>
                </a:solidFill>
                <a:latin typeface="Arial Unicode MS"/>
                <a:cs typeface="Arial Unicode MS"/>
              </a:rPr>
              <a:t>圖書館輔助提昇教學品質計劃策略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2600" y="1244600"/>
            <a:ext cx="86614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一、聚焦大一新生</a:t>
            </a:r>
          </a:p>
          <a:p>
            <a:pPr>
              <a:lnSpc>
                <a:spcPts val="345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2600" y="1689100"/>
            <a:ext cx="8661400" cy="1206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CA" sz="285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好習慣ؼ二</a:t>
            </a:r>
            <a:r>
              <a:rPr lang="en-CA" sz="2852" spc="-10" smtClean="0">
                <a:solidFill>
                  <a:srgbClr val="000000"/>
                </a:solidFill>
                <a:latin typeface="Arial"/>
                <a:cs typeface="Arial"/>
              </a:rPr>
              <a:t>、</a:t>
            </a:r>
            <a:r>
              <a:rPr lang="en-CA" sz="285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୻養使Ҕ</a:t>
            </a:r>
            <a:r>
              <a:rPr lang="en-CA" sz="2852" spc="-10" smtClean="0">
                <a:solidFill>
                  <a:srgbClr val="000000"/>
                </a:solidFill>
                <a:latin typeface="Arial"/>
                <a:cs typeface="Arial"/>
              </a:rPr>
              <a:t>圖</a:t>
            </a:r>
            <a:r>
              <a:rPr lang="en-CA" sz="285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書館的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三、提昇大學生視野、୻養自信</a:t>
            </a:r>
          </a:p>
          <a:p>
            <a:pPr>
              <a:lnSpc>
                <a:spcPts val="44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2600" y="2794000"/>
            <a:ext cx="8661400" cy="228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00"/>
              </a:lnSpc>
              <a:tabLst>
                <a:tab pos="762000" algn="l"/>
                <a:tab pos="762000" algn="l"/>
              </a:tabLst>
            </a:pP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四、ࡌ立大學生資訊素養基礎及進階利</a:t>
            </a:r>
            <a:r>
              <a:rPr lang="en-CA" sz="2850" spc="-10" smtClean="0">
                <a:solidFill>
                  <a:srgbClr val="000000"/>
                </a:solidFill>
                <a:latin typeface="Arial"/>
                <a:cs typeface="Arial"/>
              </a:rPr>
              <a:t>Ҕ</a:t>
            </a: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技能</a:t>
            </a:r>
            <a:br>
              <a:rPr lang="en-CA" sz="3002" smtClean="0">
                <a:solidFill>
                  <a:srgbClr val="000000"/>
                </a:solidFill>
                <a:latin typeface="Times New Roman"/>
              </a:rPr>
            </a:br>
            <a:r>
              <a:rPr lang="en-CA" sz="285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五、透過館內各種活୏</a:t>
            </a:r>
            <a:r>
              <a:rPr lang="en-CA" sz="2852" spc="-1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CA" sz="285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教學導覽౜場搶答、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線上有獎ቻ答、圖書館週活୏、校外專家演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講、班級內分組競賽、電子書攤位體驗有ᘶ、</a:t>
            </a:r>
          </a:p>
          <a:p>
            <a:pPr>
              <a:lnSpc>
                <a:spcPts val="43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4600" y="4991100"/>
            <a:ext cx="7899400" cy="1193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CA" sz="2852" smtClean="0">
                <a:solidFill>
                  <a:srgbClr val="000000"/>
                </a:solidFill>
                <a:latin typeface="Arial Unicode MS"/>
                <a:cs typeface="Arial Unicode MS"/>
              </a:rPr>
              <a:t>讓學生直ௗ溶入活୏、ག受學習樂趣、並在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其</a:t>
            </a:r>
            <a:r>
              <a:rPr lang="en-CA" sz="2850" smtClean="0">
                <a:solidFill>
                  <a:srgbClr val="000000"/>
                </a:solidFill>
                <a:latin typeface="Arial"/>
                <a:cs typeface="Arial"/>
              </a:rPr>
              <a:t>ύ</a:t>
            </a: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習得圖書館傳遞的ޕ識技能。</a:t>
            </a:r>
          </a:p>
          <a:p>
            <a:pPr>
              <a:lnSpc>
                <a:spcPts val="43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77800" y="266700"/>
            <a:ext cx="8966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C00000"/>
                </a:solidFill>
                <a:latin typeface="Arial Unicode MS"/>
                <a:cs typeface="Arial Unicode MS"/>
              </a:rPr>
              <a:t>圖書館輔助提昇教學品質計劃執行內容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2600" y="1016000"/>
            <a:ext cx="8661400" cy="2133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30"/>
              </a:lnSpc>
              <a:tabLst>
                <a:tab pos="711200" algn="l"/>
                <a:tab pos="711200" algn="l"/>
                <a:tab pos="711200" algn="l"/>
              </a:tabLst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一、大一新生圖書館導覽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針對二校區所有新生班、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以進班上課或整班入館導覽、授予圖書館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ф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能的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最基礎概念及使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Ҕ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能力、並配合當時圖書館正舉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行的各類活୏、讓學生直ௗ參ᆶ。</a:t>
            </a:r>
          </a:p>
          <a:p>
            <a:pPr>
              <a:lnSpc>
                <a:spcPts val="403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2600" y="3060700"/>
            <a:ext cx="8661400" cy="367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30"/>
              </a:lnSpc>
              <a:tabLst>
                <a:tab pos="711200" algn="l"/>
                <a:tab pos="711200" algn="l"/>
                <a:tab pos="711200" algn="l"/>
                <a:tab pos="711200" algn="l"/>
                <a:tab pos="711200" algn="l"/>
                <a:tab pos="711200" algn="l"/>
              </a:tabLst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二、圖書代借代還平台教學講習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透過平台上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36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個大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學圖書館的所有館藏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讓大一同學提升視野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ག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於大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學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ޕ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識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殿୸的寶ي受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自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ρ和ύ華科大同時躋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৤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ύ，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取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Ҕ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平台上的書籍資源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ᆶ臺科、北科、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台北大學、台北商業大學不分軒輊。並且可立即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線上點選各校書籍、享受書籍由各校免費宅配到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本館櫃台取書閱讀的便利。</a:t>
            </a:r>
          </a:p>
          <a:p>
            <a:pPr>
              <a:lnSpc>
                <a:spcPts val="403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15900" y="381000"/>
            <a:ext cx="8928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C00000"/>
                </a:solidFill>
                <a:latin typeface="Arial Unicode MS"/>
                <a:cs typeface="Arial Unicode MS"/>
              </a:rPr>
              <a:t>圖書館輔助提昇教學品質計劃執行內容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8800" y="1270000"/>
            <a:ext cx="8585200" cy="210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30"/>
              </a:lnSpc>
              <a:tabLst>
                <a:tab pos="812800" algn="l"/>
                <a:tab pos="812800" algn="l"/>
                <a:tab pos="812800" algn="l"/>
              </a:tabLst>
            </a:pP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三、雲端電子書的運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Ҕ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講習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針對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世代學生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普ၹ熟悉</a:t>
            </a:r>
            <a:r>
              <a:rPr lang="en-CA" sz="3046" spc="-10" smtClean="0">
                <a:solidFill>
                  <a:srgbClr val="000000"/>
                </a:solidFill>
                <a:latin typeface="Arial"/>
                <a:cs typeface="Arial"/>
              </a:rPr>
              <a:t> I-PAD</a:t>
            </a: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、及智慧型手機的使</a:t>
            </a:r>
            <a:r>
              <a:rPr lang="en-CA" sz="3046" spc="-10" smtClean="0">
                <a:solidFill>
                  <a:srgbClr val="000000"/>
                </a:solidFill>
                <a:latin typeface="Arial"/>
                <a:cs typeface="Arial"/>
              </a:rPr>
              <a:t>Ҕ，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透過主୏進班講習、舉辦校外專家演講、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結合網頁線上有獎ቻ答活୏、及配合圖</a:t>
            </a:r>
          </a:p>
          <a:p>
            <a:pPr>
              <a:lnSpc>
                <a:spcPts val="383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71600" y="3225800"/>
            <a:ext cx="7772400" cy="210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65"/>
              </a:lnSpc>
            </a:pP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書館週辦理實體電子書有獎體驗活୏、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讓校內館藏電子書資源簡易的讓同學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Ҕ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自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ρ</a:t>
            </a: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的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 I-PAD</a:t>
            </a: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或手機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Π</a:t>
            </a: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載閱讀、並ག受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數位資源的便利。</a:t>
            </a:r>
          </a:p>
          <a:p>
            <a:pPr>
              <a:lnSpc>
                <a:spcPts val="3865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5100" y="381000"/>
            <a:ext cx="89789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C00000"/>
                </a:solidFill>
                <a:latin typeface="Arial Unicode MS"/>
                <a:cs typeface="Arial Unicode MS"/>
              </a:rPr>
              <a:t>圖書館輔助提昇教學品質計劃執行內容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2600" y="1219200"/>
            <a:ext cx="8661400" cy="537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  <a:tabLst>
                <a:tab pos="812800" algn="l"/>
                <a:tab pos="812800" algn="l"/>
                <a:tab pos="812800" algn="l"/>
                <a:tab pos="812800" algn="l"/>
                <a:tab pos="812800" algn="l"/>
                <a:tab pos="812800" algn="l"/>
                <a:tab pos="812800" algn="l"/>
                <a:tab pos="812800" algn="l"/>
              </a:tabLst>
            </a:pP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四、二手教科書及虛擬跨校借書᛾</a:t>
            </a:r>
            <a:r>
              <a:rPr lang="en-CA" sz="3046" spc="-10" smtClean="0">
                <a:solidFill>
                  <a:srgbClr val="000000"/>
                </a:solidFill>
                <a:latin typeface="Arial"/>
                <a:cs typeface="Arial"/>
              </a:rPr>
              <a:t>ܺ</a:t>
            </a: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務平台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教學推廣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以北區聯盟圖書館的共同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ܺ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務平台為主軸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教會同學在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36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校二手書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平台上蒐尋二手教科書買賣訊息</a:t>
            </a:r>
            <a:r>
              <a:rPr lang="en-CA" sz="3046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並利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	ҔԜ</a:t>
            </a: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平台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ф</a:t>
            </a: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能進行個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Γ</a:t>
            </a: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二手書的買賣或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交換。讓同學ޕၰ可直ௗ在圖書館網頁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申請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36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校圖書館的虛擬跨校借書᛾、自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	行列印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Π</a:t>
            </a: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來後可逕赴該校圖書館借書或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046" smtClean="0">
                <a:solidFill>
                  <a:srgbClr val="000000"/>
                </a:solidFill>
                <a:latin typeface="Arial Unicode MS"/>
                <a:cs typeface="Arial Unicode MS"/>
              </a:rPr>
              <a:t>	進一步使</a:t>
            </a:r>
            <a:r>
              <a:rPr lang="en-CA" sz="3046" smtClean="0">
                <a:solidFill>
                  <a:srgbClr val="000000"/>
                </a:solidFill>
                <a:latin typeface="Arial"/>
                <a:cs typeface="Arial"/>
              </a:rPr>
              <a:t>Ҕ</a:t>
            </a:r>
            <a:r>
              <a:rPr lang="en-CA" sz="3046" smtClean="0">
                <a:solidFill>
                  <a:srgbClr val="000000"/>
                </a:solidFill>
                <a:latin typeface="Arial Unicode MS"/>
                <a:cs typeface="Arial Unicode MS"/>
              </a:rPr>
              <a:t>其他館的設施。</a:t>
            </a:r>
          </a:p>
          <a:p>
            <a:pPr>
              <a:lnSpc>
                <a:spcPts val="460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279400"/>
            <a:ext cx="7531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3613" spc="-10" smtClean="0">
                <a:solidFill>
                  <a:srgbClr val="326566"/>
                </a:solidFill>
                <a:latin typeface="MingLiU"/>
                <a:cs typeface="MingLiU"/>
              </a:rPr>
              <a:t>（</a:t>
            </a:r>
            <a:r>
              <a:rPr lang="en-CA" sz="3623" b="1" spc="-10" smtClean="0">
                <a:solidFill>
                  <a:srgbClr val="326566"/>
                </a:solidFill>
                <a:latin typeface="Arial Bold"/>
                <a:cs typeface="Arial Bold"/>
              </a:rPr>
              <a:t>2</a:t>
            </a:r>
            <a:r>
              <a:rPr lang="en-CA" sz="3613" spc="-10" smtClean="0">
                <a:solidFill>
                  <a:srgbClr val="326566"/>
                </a:solidFill>
                <a:latin typeface="MingLiU"/>
                <a:cs typeface="MingLiU"/>
              </a:rPr>
              <a:t>）</a:t>
            </a:r>
            <a:r>
              <a:rPr lang="en-CA" sz="4183" spc="-10" smtClean="0">
                <a:solidFill>
                  <a:srgbClr val="326566"/>
                </a:solidFill>
                <a:latin typeface="Arial Unicode MS"/>
                <a:cs typeface="Arial Unicode MS"/>
              </a:rPr>
              <a:t>帶領人是最好的</a:t>
            </a:r>
          </a:p>
          <a:p>
            <a:pPr>
              <a:lnSpc>
                <a:spcPts val="5060"/>
              </a:lnSpc>
            </a:pPr>
            <a:endParaRPr lang="en-CA" sz="422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784600" y="952500"/>
            <a:ext cx="535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CC0000"/>
                </a:solidFill>
                <a:latin typeface="Arial Unicode MS"/>
                <a:cs typeface="Arial Unicode MS"/>
              </a:rPr>
              <a:t>學習者</a:t>
            </a:r>
            <a:r>
              <a:rPr lang="en-CA" sz="4404" smtClean="0">
                <a:solidFill>
                  <a:srgbClr val="326566"/>
                </a:solidFill>
                <a:latin typeface="Arial Unicode MS"/>
                <a:cs typeface="Arial Unicode MS"/>
              </a:rPr>
              <a:t>和</a:t>
            </a:r>
            <a:r>
              <a:rPr lang="en-CA" sz="4414" b="1" smtClean="0">
                <a:solidFill>
                  <a:srgbClr val="326566"/>
                </a:solidFill>
                <a:latin typeface="Arial Bold"/>
                <a:cs typeface="Arial Bold"/>
              </a:rPr>
              <a:t> </a:t>
            </a:r>
            <a:r>
              <a:rPr lang="en-CA" sz="4404" smtClean="0">
                <a:solidFill>
                  <a:srgbClr val="CC0000"/>
                </a:solidFill>
                <a:latin typeface="Arial Unicode MS"/>
                <a:cs typeface="Arial Unicode MS"/>
              </a:rPr>
              <a:t>服務者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73400" y="2032000"/>
            <a:ext cx="151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152" spc="-3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73400" y="2705100"/>
            <a:ext cx="151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152" spc="-3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73400" y="3378200"/>
            <a:ext cx="151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152" spc="-3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73400" y="4051300"/>
            <a:ext cx="151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152" spc="-3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73400" y="4711700"/>
            <a:ext cx="151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152" spc="-3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73400" y="5384800"/>
            <a:ext cx="1511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152" spc="-30" smtClean="0">
                <a:solidFill>
                  <a:srgbClr val="326566"/>
                </a:solidFill>
                <a:latin typeface="Arial Unicode MS"/>
                <a:cs typeface="Arial Unicode MS"/>
              </a:rPr>
              <a:t>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686300" y="1892300"/>
            <a:ext cx="4356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準備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686300" y="2565400"/>
            <a:ext cx="4356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提問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686300" y="3225800"/>
            <a:ext cx="4356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聆聽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686300" y="3898900"/>
            <a:ext cx="4356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對話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686300" y="4572000"/>
            <a:ext cx="4356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串場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86300" y="5245100"/>
            <a:ext cx="4356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轉化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9400" y="254000"/>
            <a:ext cx="88646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圖書館輔助提昇教學品質計劃執行成果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85900" y="1155700"/>
            <a:ext cx="7658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執行一</a:t>
            </a:r>
            <a:r>
              <a:rPr lang="en-CA" sz="3600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大一新生圖書館導覽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92500" y="1930400"/>
            <a:ext cx="1930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場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            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次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6159500" y="1930400"/>
            <a:ext cx="23876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參與新生人數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635000" y="2489200"/>
            <a:ext cx="16637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台北校區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4686300" y="2489200"/>
            <a:ext cx="6096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15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7759700" y="2489200"/>
            <a:ext cx="787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689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635000" y="3048000"/>
            <a:ext cx="16637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新竹校區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4864100" y="3048000"/>
            <a:ext cx="4318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8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7759700" y="3048000"/>
            <a:ext cx="787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358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635000" y="3606800"/>
            <a:ext cx="9525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總計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4508500" y="3606800"/>
            <a:ext cx="9652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23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場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7226300" y="3606800"/>
            <a:ext cx="13208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1047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4000" y="457200"/>
            <a:ext cx="88900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圖書館輔助提昇教學品質計劃執行成果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371600"/>
            <a:ext cx="8229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執行二</a:t>
            </a:r>
            <a:r>
              <a:rPr lang="en-CA" sz="3600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圖書代借代還平台教學講習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30600" y="2082800"/>
            <a:ext cx="1930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場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            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次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6299200" y="2082800"/>
            <a:ext cx="23749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參與新生人數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698500" y="2603500"/>
            <a:ext cx="16510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台北校區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5232400" y="2590800"/>
            <a:ext cx="431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7899400" y="2590800"/>
            <a:ext cx="787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253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698500" y="31115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新竹校區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5232400" y="3111500"/>
            <a:ext cx="431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7899400" y="3111500"/>
            <a:ext cx="787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118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698500" y="3632200"/>
            <a:ext cx="9525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總計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4876800" y="3632200"/>
            <a:ext cx="787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8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場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7543800" y="3632200"/>
            <a:ext cx="1143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371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90500" y="381000"/>
            <a:ext cx="89535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圖書館輔助提昇教學品質計劃執行成果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71600" y="1371600"/>
            <a:ext cx="77724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執行三</a:t>
            </a:r>
            <a:r>
              <a:rPr lang="en-CA" sz="3600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雲端電子書的運用講習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683000" y="2159000"/>
            <a:ext cx="19177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場</a:t>
            </a:r>
            <a:r>
              <a:rPr lang="en-CA" sz="2808" b="1" smtClean="0">
                <a:solidFill>
                  <a:srgbClr val="FFFFFF"/>
                </a:solidFill>
                <a:latin typeface="Calibri Bold"/>
                <a:cs typeface="Calibri Bold"/>
              </a:rPr>
              <a:t>            </a:t>
            </a: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次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6375400" y="2159000"/>
            <a:ext cx="23749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參與新生人數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558800" y="26670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台北校區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4762500" y="2667000"/>
            <a:ext cx="431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7962900" y="2667000"/>
            <a:ext cx="787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254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558800" y="31877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新竹校區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4762500" y="3187700"/>
            <a:ext cx="431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7962900" y="3187700"/>
            <a:ext cx="787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114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558800" y="3708400"/>
            <a:ext cx="9525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總計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4826000" y="3708400"/>
            <a:ext cx="787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8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場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7620000" y="3708400"/>
            <a:ext cx="1143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476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2900" y="292100"/>
            <a:ext cx="8801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圖書館輔助提昇教學品質計劃執行成果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1231900"/>
            <a:ext cx="88773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執行四</a:t>
            </a:r>
            <a:r>
              <a:rPr lang="en-CA" sz="3600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二手教科書及虛擬跨校借書證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25800" y="1892300"/>
            <a:ext cx="59182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E36C09"/>
                </a:solidFill>
                <a:latin typeface="Arial Unicode MS"/>
                <a:cs typeface="Arial Unicode MS"/>
              </a:rPr>
              <a:t>平台教學推廣</a:t>
            </a:r>
          </a:p>
          <a:p>
            <a:pPr>
              <a:lnSpc>
                <a:spcPts val="414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44900" y="2413000"/>
            <a:ext cx="1930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場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            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次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6515100" y="2413000"/>
            <a:ext cx="23749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參與新生人數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482600" y="29210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台北校區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5524500" y="2921000"/>
            <a:ext cx="431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9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8115300" y="2921000"/>
            <a:ext cx="787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413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482600" y="3441700"/>
            <a:ext cx="1663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新竹校區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5524500" y="3441700"/>
            <a:ext cx="4318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Calibri"/>
                <a:cs typeface="Calibri"/>
              </a:rPr>
              <a:t>5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8115300" y="3441700"/>
            <a:ext cx="787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Calibri"/>
                <a:cs typeface="Calibri"/>
              </a:rPr>
              <a:t>310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482600" y="3962400"/>
            <a:ext cx="9525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總計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4826000" y="3962400"/>
            <a:ext cx="11303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14 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場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5" name="TextBox 15"/>
          <p:cNvSpPr txBox="1"/>
          <p:nvPr/>
        </p:nvSpPr>
        <p:spPr>
          <a:xfrm>
            <a:off x="7759700" y="3962400"/>
            <a:ext cx="1143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723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77800" y="266700"/>
            <a:ext cx="8966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圖書館輔助提昇教學品質計劃執行成果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68300" y="939800"/>
            <a:ext cx="87757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執行五</a:t>
            </a:r>
            <a:r>
              <a:rPr lang="en-CA" sz="3600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各類資訊溶滲活動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5300" y="1651000"/>
            <a:ext cx="1676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7112000" y="1651000"/>
            <a:ext cx="1676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參與人數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495300" y="2298700"/>
            <a:ext cx="44196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1.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雲端電子書有獎徵答活動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7912100" y="2298700"/>
            <a:ext cx="1143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308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495300" y="2819400"/>
            <a:ext cx="65532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Calibri"/>
                <a:cs typeface="Calibri"/>
              </a:rPr>
              <a:t>2.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虛擬借書證教學導覽現場有獎徵答活動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7912100" y="2819400"/>
            <a:ext cx="1143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Calibri"/>
                <a:cs typeface="Calibri"/>
              </a:rPr>
              <a:t>165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52400" y="469900"/>
            <a:ext cx="89916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圖書館輔助提昇教學品質計劃執行成果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638300"/>
            <a:ext cx="85979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執行五</a:t>
            </a:r>
            <a:r>
              <a:rPr lang="en-CA" sz="3600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各類資訊溶滲活動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8200" y="2438400"/>
            <a:ext cx="1676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7035800" y="2438400"/>
            <a:ext cx="1676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參與人數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838200" y="2959100"/>
            <a:ext cx="5842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3.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圖書館周電子書攤位體驗有禮活動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7683500" y="2959100"/>
            <a:ext cx="1143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514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838200" y="3479800"/>
            <a:ext cx="4064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4.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圖書館周校外專家演講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7861300" y="3479800"/>
            <a:ext cx="9652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54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3200" y="431800"/>
            <a:ext cx="8940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圖書館輔助提昇教學品質計劃執行成果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33400" y="1447800"/>
            <a:ext cx="8610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602" smtClean="0">
                <a:solidFill>
                  <a:srgbClr val="E36C09"/>
                </a:solidFill>
                <a:latin typeface="Arial Unicode MS"/>
                <a:cs typeface="Arial Unicode MS"/>
              </a:rPr>
              <a:t>執行五</a:t>
            </a:r>
            <a:r>
              <a:rPr lang="en-CA" sz="3602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2" smtClean="0">
                <a:solidFill>
                  <a:srgbClr val="E36C09"/>
                </a:solidFill>
                <a:latin typeface="Arial Unicode MS"/>
                <a:cs typeface="Arial Unicode MS"/>
              </a:rPr>
              <a:t>各類資訊溶滲活動</a:t>
            </a:r>
          </a:p>
          <a:p>
            <a:pPr>
              <a:lnSpc>
                <a:spcPts val="414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8200" y="2438400"/>
            <a:ext cx="1676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6743700" y="2438400"/>
            <a:ext cx="16764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參與人數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838200" y="2959100"/>
            <a:ext cx="2654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5.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線上有獎徵答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7391400" y="2959100"/>
            <a:ext cx="1143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207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838200" y="3479800"/>
            <a:ext cx="47752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6.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知識探勘尋寶分組競賽活動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7391400" y="3479800"/>
            <a:ext cx="1143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287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</a:p>
          <a:p>
            <a:pPr>
              <a:lnSpc>
                <a:spcPts val="3220"/>
              </a:lnSpc>
            </a:p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46100" y="444500"/>
            <a:ext cx="8597900" cy="1447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136245">
              <a:lnSpc>
                <a:spcPts val="5300"/>
              </a:lnSpc>
            </a:pPr>
            <a:r>
              <a:rPr lang="en-CA" sz="3602" smtClean="0">
                <a:solidFill>
                  <a:srgbClr val="000000"/>
                </a:solidFill>
                <a:latin typeface="Arial Unicode MS"/>
                <a:cs typeface="Arial Unicode MS"/>
              </a:rPr>
              <a:t>圖書館輔助提昇教學品質計劃執行成果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執行五</a:t>
            </a:r>
            <a:r>
              <a:rPr lang="en-CA" sz="3600" smtClean="0">
                <a:solidFill>
                  <a:srgbClr val="E36C09"/>
                </a:solidFill>
                <a:latin typeface="Arial"/>
                <a:cs typeface="Arial"/>
              </a:rPr>
              <a:t>：</a:t>
            </a:r>
            <a:r>
              <a:rPr lang="en-CA" sz="3600" smtClean="0">
                <a:solidFill>
                  <a:srgbClr val="E36C09"/>
                </a:solidFill>
                <a:latin typeface="Arial Unicode MS"/>
                <a:cs typeface="Arial Unicode MS"/>
              </a:rPr>
              <a:t>各類資訊溶滲活動</a:t>
            </a:r>
          </a:p>
          <a:p>
            <a:pPr>
              <a:lnSpc>
                <a:spcPts val="53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04800" y="431800"/>
            <a:ext cx="88392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000000"/>
                </a:solidFill>
                <a:latin typeface="Arial Unicode MS"/>
                <a:cs typeface="Arial Unicode MS"/>
              </a:rPr>
              <a:t>圖書館輔助提昇教學品質計劃執行績效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358900"/>
            <a:ext cx="8597900" cy="1282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  <a:tabLst>
                <a:tab pos="609600" algn="l"/>
              </a:tabLst>
            </a:pPr>
            <a:r>
              <a:rPr lang="en-CA" sz="2981" smtClean="0">
                <a:solidFill>
                  <a:srgbClr val="000000"/>
                </a:solidFill>
                <a:latin typeface="Arial Unicode MS"/>
                <a:cs typeface="Arial Unicode MS"/>
              </a:rPr>
              <a:t>一</a:t>
            </a:r>
            <a:r>
              <a:rPr lang="en-CA" sz="2981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CA" sz="2981" smtClean="0">
                <a:solidFill>
                  <a:srgbClr val="000000"/>
                </a:solidFill>
                <a:latin typeface="Arial Unicode MS"/>
                <a:cs typeface="Arial Unicode MS"/>
              </a:rPr>
              <a:t>滿意度調查</a:t>
            </a:r>
            <a:r>
              <a:rPr lang="en-CA" sz="2981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lang="en-CA" sz="2981" smtClean="0">
                <a:solidFill>
                  <a:srgbClr val="000000"/>
                </a:solidFill>
                <a:latin typeface="Arial Unicode MS"/>
                <a:cs typeface="Arial Unicode MS"/>
              </a:rPr>
              <a:t>由參ᆶ的學生端蒐集其ག受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2979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	或對活୏的ࡌ議</a:t>
            </a:r>
          </a:p>
          <a:p>
            <a:pPr>
              <a:lnSpc>
                <a:spcPts val="46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26543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50"/>
              </a:lnSpc>
            </a:pP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二</a:t>
            </a:r>
            <a:r>
              <a:rPr lang="en-CA" sz="3043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資訊素養基礎及進階利</a:t>
            </a:r>
            <a:r>
              <a:rPr lang="en-CA" sz="2850" smtClean="0">
                <a:solidFill>
                  <a:srgbClr val="000000"/>
                </a:solidFill>
                <a:latin typeface="Arial"/>
                <a:cs typeface="Arial"/>
              </a:rPr>
              <a:t>Ҕ</a:t>
            </a: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能力提昇檢測</a:t>
            </a:r>
            <a:r>
              <a:rPr lang="en-CA" sz="2850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3450"/>
              </a:lnSpc>
            </a:pPr>
            <a:endParaRPr lang="en-CA" sz="302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3187700"/>
            <a:ext cx="8597900" cy="2438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有否達成預期ي由舉辦活୏者的</a:t>
            </a:r>
            <a:r>
              <a:rPr lang="en-CA" sz="2850" spc="-10" smtClean="0">
                <a:solidFill>
                  <a:srgbClr val="000000"/>
                </a:solidFill>
                <a:latin typeface="Arial"/>
                <a:cs typeface="Arial"/>
              </a:rPr>
              <a:t>角</a:t>
            </a: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度評估活୏本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的目標為出發點</a:t>
            </a:r>
            <a:r>
              <a:rPr lang="en-CA" sz="2850" spc="-10" smtClean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針對ޕ識傳遞性質及資訊素養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能力୻訓的活୏</a:t>
            </a:r>
            <a:r>
              <a:rPr lang="en-CA" sz="2850" spc="-1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以講習前測後測的</a:t>
            </a:r>
            <a:r>
              <a:rPr lang="en-CA" sz="2850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資訊認ޕ</a:t>
            </a:r>
            <a:r>
              <a:rPr lang="en-CA" sz="2850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測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量分數</a:t>
            </a:r>
            <a:r>
              <a:rPr lang="en-CA" sz="285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來評定學生的學習績效</a:t>
            </a:r>
            <a:r>
              <a:rPr lang="en-CA" sz="285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並作為</a:t>
            </a:r>
            <a:r>
              <a:rPr lang="en-CA" sz="2850" smtClean="0">
                <a:solidFill>
                  <a:srgbClr val="000000"/>
                </a:solidFill>
                <a:latin typeface="Arial"/>
                <a:cs typeface="Arial"/>
              </a:rPr>
              <a:t>҂</a:t>
            </a: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來教育</a:t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2850" smtClean="0">
                <a:solidFill>
                  <a:srgbClr val="000000"/>
                </a:solidFill>
                <a:latin typeface="Arial Unicode MS"/>
                <a:cs typeface="Arial Unicode MS"/>
              </a:rPr>
              <a:t>訓練內容細節的設計參考</a:t>
            </a:r>
          </a:p>
          <a:p>
            <a:pPr>
              <a:lnSpc>
                <a:spcPts val="36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9400" y="546100"/>
            <a:ext cx="88646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8" smtClean="0">
                <a:solidFill>
                  <a:srgbClr val="CC0066"/>
                </a:solidFill>
                <a:latin typeface="Arial Unicode MS"/>
                <a:cs typeface="Arial Unicode MS"/>
              </a:rPr>
              <a:t>圖書館輔助提昇教學品質計劃執行績效</a:t>
            </a:r>
          </a:p>
          <a:p>
            <a:pPr>
              <a:lnSpc>
                <a:spcPts val="4600"/>
              </a:lnSpc>
            </a:pPr>
            <a:endParaRPr lang="en-CA" sz="3998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60400" y="1333500"/>
            <a:ext cx="18034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活動名稱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2600" y="2616200"/>
            <a:ext cx="19812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雲端電子書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82600" y="3048000"/>
            <a:ext cx="19812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暨有獎徵答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16000" y="3467100"/>
            <a:ext cx="1447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8" smtClean="0">
                <a:solidFill>
                  <a:srgbClr val="FFFFFF"/>
                </a:solidFill>
                <a:latin typeface="Arial Unicode MS"/>
                <a:cs typeface="Arial Unicode MS"/>
              </a:rPr>
              <a:t>活動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2600" y="4330700"/>
            <a:ext cx="19812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虛擬借書證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2600" y="4749800"/>
            <a:ext cx="19812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暨有獎徵答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16000" y="5168900"/>
            <a:ext cx="14478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活動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5600700"/>
            <a:ext cx="15494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(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台北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)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565400" y="1333500"/>
            <a:ext cx="64643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1397000" algn="l"/>
                <a:tab pos="3187700" algn="l"/>
                <a:tab pos="4889500" algn="l"/>
              </a:tabLst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參與人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	前測成績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	後測成績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	資訊認知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667000" y="1765300"/>
            <a:ext cx="63627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1231900" algn="l"/>
                <a:tab pos="3035300" algn="l"/>
                <a:tab pos="5016500" algn="l"/>
              </a:tabLst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數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/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滿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	(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滿分均為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	(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滿分均為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	提昇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%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43200" y="2184400"/>
            <a:ext cx="6286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1422400" algn="l"/>
                <a:tab pos="3225800" algn="l"/>
              </a:tabLst>
            </a:pP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意度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	100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分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)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	100</a:t>
            </a:r>
            <a:r>
              <a:rPr lang="en-CA" sz="2795" smtClean="0">
                <a:solidFill>
                  <a:srgbClr val="FFFFFF"/>
                </a:solidFill>
                <a:latin typeface="Arial Unicode MS"/>
                <a:cs typeface="Arial Unicode MS"/>
              </a:rPr>
              <a:t>分</a:t>
            </a:r>
            <a:r>
              <a:rPr lang="en-CA" sz="2805" b="1" smtClean="0">
                <a:solidFill>
                  <a:srgbClr val="FFFFFF"/>
                </a:solidFill>
                <a:latin typeface="Calibri Bold"/>
                <a:cs typeface="Calibri Bold"/>
              </a:rPr>
              <a:t>)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590800" y="2616200"/>
            <a:ext cx="64389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1409700" algn="l"/>
                <a:tab pos="3213100" algn="l"/>
                <a:tab pos="5130800" algn="l"/>
              </a:tabLst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308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平均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43.6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平均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84.8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	41.2%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578100" y="3048000"/>
            <a:ext cx="64516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1917700" algn="l"/>
                <a:tab pos="3721100" algn="l"/>
              </a:tabLst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整體滿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分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分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743200" y="3467100"/>
            <a:ext cx="6286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意度</a:t>
            </a:r>
          </a:p>
          <a:p>
            <a:pPr>
              <a:lnSpc>
                <a:spcPts val="322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667000" y="3886200"/>
            <a:ext cx="63627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86.6%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590800" y="4318000"/>
            <a:ext cx="64389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1409700" algn="l"/>
                <a:tab pos="3213100" algn="l"/>
                <a:tab pos="5130800" algn="l"/>
              </a:tabLst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165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/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平均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35.3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平均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87.8</a:t>
            </a: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	52.5%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578100" y="4749800"/>
            <a:ext cx="64516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1917700" algn="l"/>
                <a:tab pos="3721100" algn="l"/>
              </a:tabLst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整體滿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分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	分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743200" y="5181600"/>
            <a:ext cx="6286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意度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667000" y="5600700"/>
            <a:ext cx="63627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000000"/>
                </a:solidFill>
                <a:latin typeface="Calibri"/>
                <a:cs typeface="Calibri"/>
              </a:rPr>
              <a:t>81.8%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622300"/>
            <a:ext cx="7531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4" smtClean="0">
                <a:solidFill>
                  <a:srgbClr val="006566"/>
                </a:solidFill>
                <a:latin typeface="Times New Roman"/>
                <a:cs typeface="Times New Roman"/>
              </a:rPr>
              <a:t>(3)</a:t>
            </a:r>
            <a:r>
              <a:rPr lang="en-CA" sz="4404" smtClean="0">
                <a:solidFill>
                  <a:srgbClr val="006566"/>
                </a:solidFill>
                <a:latin typeface="Arial Unicode MS"/>
                <a:cs typeface="Arial Unicode MS"/>
              </a:rPr>
              <a:t>帶領人的角色知能</a:t>
            </a:r>
          </a:p>
          <a:p>
            <a:pPr>
              <a:lnSpc>
                <a:spcPts val="5060"/>
              </a:lnSpc>
            </a:pPr>
            <a:endParaRPr lang="en-CA" sz="4404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38400" y="2832100"/>
            <a:ext cx="6705600" cy="889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405"/>
              </a:lnSpc>
            </a:pPr>
            <a:r>
              <a:rPr lang="en-CA" sz="446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內</a:t>
            </a:r>
            <a:r>
              <a:rPr lang="en-CA" sz="4468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：</a:t>
            </a:r>
            <a:r>
              <a:rPr lang="en-CA" sz="446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肯定自己</a:t>
            </a:r>
          </a:p>
          <a:p>
            <a:pPr>
              <a:lnSpc>
                <a:spcPts val="5405"/>
              </a:lnSpc>
            </a:pPr>
            <a:endParaRPr lang="en-CA" sz="47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38400" y="3683000"/>
            <a:ext cx="6705600" cy="889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405"/>
              </a:lnSpc>
            </a:pPr>
            <a:r>
              <a:rPr lang="en-CA" sz="446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外</a:t>
            </a:r>
            <a:r>
              <a:rPr lang="en-CA" sz="4468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：</a:t>
            </a:r>
            <a:r>
              <a:rPr lang="en-CA" sz="4468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自我風格</a:t>
            </a:r>
          </a:p>
          <a:p>
            <a:pPr>
              <a:lnSpc>
                <a:spcPts val="5405"/>
              </a:lnSpc>
            </a:pPr>
            <a:endParaRPr lang="en-CA" sz="47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311400" y="139700"/>
            <a:ext cx="68326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30"/>
              </a:lnSpc>
            </a:pPr>
            <a:r>
              <a:rPr lang="en-CA" sz="3995" smtClean="0">
                <a:solidFill>
                  <a:srgbClr val="808000"/>
                </a:solidFill>
                <a:latin typeface="Calibri"/>
                <a:cs typeface="Calibri"/>
              </a:rPr>
              <a:t>103-1</a:t>
            </a:r>
            <a:r>
              <a:rPr lang="en-CA" sz="3995" smtClean="0">
                <a:solidFill>
                  <a:srgbClr val="808000"/>
                </a:solidFill>
                <a:latin typeface="Arial Unicode MS"/>
                <a:cs typeface="Arial Unicode MS"/>
              </a:rPr>
              <a:t>新生圖書館導覽</a:t>
            </a:r>
          </a:p>
          <a:p>
            <a:pPr>
              <a:lnSpc>
                <a:spcPts val="363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27200" y="647700"/>
            <a:ext cx="74168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995" smtClean="0">
                <a:solidFill>
                  <a:srgbClr val="808000"/>
                </a:solidFill>
                <a:latin typeface="Arial Unicode MS"/>
                <a:cs typeface="Arial Unicode MS"/>
              </a:rPr>
              <a:t>前後測問卷統計結果</a:t>
            </a:r>
            <a:r>
              <a:rPr lang="en-CA" sz="3995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台北</a:t>
            </a:r>
            <a:r>
              <a:rPr lang="en-CA" sz="3995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55700" y="4114800"/>
            <a:ext cx="79883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班級</a:t>
            </a:r>
          </a:p>
          <a:p>
            <a:pPr>
              <a:lnSpc>
                <a:spcPts val="1495"/>
              </a:lnSpc>
            </a:pPr>
            <a:endParaRPr lang="en-CA" sz="1296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79600" y="4318000"/>
            <a:ext cx="7366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資管系</a:t>
            </a:r>
          </a:p>
          <a:p>
            <a:pPr>
              <a:lnSpc>
                <a:spcPts val="1495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2870200" y="4318000"/>
            <a:ext cx="7366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資工系</a:t>
            </a:r>
          </a:p>
          <a:p>
            <a:pPr>
              <a:lnSpc>
                <a:spcPts val="1495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3835400" y="4318000"/>
            <a:ext cx="7366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電子系</a:t>
            </a:r>
          </a:p>
          <a:p>
            <a:pPr>
              <a:lnSpc>
                <a:spcPts val="1495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4762500" y="4318000"/>
            <a:ext cx="7366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土木系</a:t>
            </a:r>
          </a:p>
          <a:p>
            <a:pPr>
              <a:lnSpc>
                <a:spcPts val="1495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5702300" y="4318000"/>
            <a:ext cx="7366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食品系</a:t>
            </a:r>
          </a:p>
          <a:p>
            <a:pPr>
              <a:lnSpc>
                <a:spcPts val="1495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6540500" y="4305300"/>
            <a:ext cx="850900" cy="190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國際商務</a:t>
            </a:r>
          </a:p>
          <a:p>
            <a:pPr>
              <a:lnSpc>
                <a:spcPts val="1495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698500" y="4457700"/>
            <a:ext cx="9017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70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平均分數</a:t>
            </a:r>
          </a:p>
          <a:p>
            <a:pPr>
              <a:lnSpc>
                <a:spcPts val="117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6540500" y="4508500"/>
            <a:ext cx="901700" cy="241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95"/>
              </a:lnSpc>
            </a:pPr>
            <a:r>
              <a:rPr lang="en-CA" sz="1296" smtClean="0">
                <a:solidFill>
                  <a:srgbClr val="FFFFFF"/>
                </a:solidFill>
                <a:latin typeface="Arial Unicode MS"/>
                <a:cs typeface="Arial Unicode MS"/>
              </a:rPr>
              <a:t>與行銷系</a:t>
            </a:r>
          </a:p>
          <a:p>
            <a:pPr>
              <a:lnSpc>
                <a:spcPts val="1495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838200" y="4826000"/>
            <a:ext cx="1079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前</a:t>
            </a:r>
            <a:r>
              <a:rPr lang="en-CA" sz="1800" smtClean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測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39800" y="5092700"/>
            <a:ext cx="9779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2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CA" sz="1802" smtClean="0">
                <a:solidFill>
                  <a:srgbClr val="000000"/>
                </a:solidFill>
                <a:latin typeface="Arial Unicode MS"/>
                <a:cs typeface="Arial Unicode MS"/>
              </a:rPr>
              <a:t>分</a:t>
            </a:r>
            <a:r>
              <a:rPr lang="en-CA" sz="1802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>
              <a:lnSpc>
                <a:spcPts val="2070"/>
              </a:lnSpc>
            </a:pPr>
            <a:endParaRPr lang="en-CA" sz="1802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8200" y="5461000"/>
            <a:ext cx="1079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後</a:t>
            </a:r>
            <a:r>
              <a:rPr lang="en-CA" sz="1800" smtClean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測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39800" y="5740400"/>
            <a:ext cx="9779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分</a:t>
            </a:r>
            <a:r>
              <a:rPr lang="en-CA" sz="1800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87400" y="6121400"/>
            <a:ext cx="1130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資訊認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32000" y="4978400"/>
            <a:ext cx="27686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977900" algn="l"/>
                <a:tab pos="1943100" algn="l"/>
              </a:tabLst>
            </a:pPr>
            <a:r>
              <a:rPr lang="en-CA" sz="1598" smtClean="0">
                <a:solidFill>
                  <a:srgbClr val="000000"/>
                </a:solidFill>
                <a:latin typeface="Calibri"/>
                <a:cs typeface="Calibri"/>
              </a:rPr>
              <a:t>45</a:t>
            </a:r>
            <a:r>
              <a:rPr lang="en-CA" sz="1598" smtClean="0">
                <a:solidFill>
                  <a:srgbClr val="000000"/>
                </a:solidFill>
                <a:latin typeface="Calibri"/>
                <a:cs typeface="Calibri"/>
              </a:rPr>
              <a:t>	43</a:t>
            </a:r>
            <a:r>
              <a:rPr lang="en-CA" sz="1598" smtClean="0">
                <a:solidFill>
                  <a:srgbClr val="000000"/>
                </a:solidFill>
                <a:latin typeface="Calibri"/>
                <a:cs typeface="Calibri"/>
              </a:rPr>
              <a:t>	45</a:t>
            </a:r>
          </a:p>
          <a:p>
            <a:pPr>
              <a:lnSpc>
                <a:spcPts val="1840"/>
              </a:lnSpc>
            </a:pPr>
            <a:endParaRPr lang="en-CA" sz="1598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032000" y="5613400"/>
            <a:ext cx="27686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977900" algn="l"/>
                <a:tab pos="1943100" algn="l"/>
              </a:tabLst>
            </a:pP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90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95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90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032000" y="6273800"/>
            <a:ext cx="27686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977900" algn="l"/>
                <a:tab pos="1943100" algn="l"/>
              </a:tabLst>
            </a:pP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45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52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45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914900" y="4978400"/>
            <a:ext cx="41148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927100" algn="l"/>
                <a:tab pos="1854200" algn="l"/>
              </a:tabLst>
            </a:pPr>
            <a:r>
              <a:rPr lang="en-CA" sz="1598" smtClean="0">
                <a:solidFill>
                  <a:srgbClr val="000000"/>
                </a:solidFill>
                <a:latin typeface="Calibri"/>
                <a:cs typeface="Calibri"/>
              </a:rPr>
              <a:t>46</a:t>
            </a:r>
            <a:r>
              <a:rPr lang="en-CA" sz="1598" smtClean="0">
                <a:solidFill>
                  <a:srgbClr val="000000"/>
                </a:solidFill>
                <a:latin typeface="Calibri"/>
                <a:cs typeface="Calibri"/>
              </a:rPr>
              <a:t>	43</a:t>
            </a:r>
            <a:r>
              <a:rPr lang="en-CA" sz="1598" smtClean="0">
                <a:solidFill>
                  <a:srgbClr val="000000"/>
                </a:solidFill>
                <a:latin typeface="Calibri"/>
                <a:cs typeface="Calibri"/>
              </a:rPr>
              <a:t>	42</a:t>
            </a:r>
          </a:p>
          <a:p>
            <a:pPr>
              <a:lnSpc>
                <a:spcPts val="1840"/>
              </a:lnSpc>
            </a:pPr>
            <a:endParaRPr lang="en-CA" sz="1598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914900" y="5613400"/>
            <a:ext cx="41148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927100" algn="l"/>
                <a:tab pos="1854200" algn="l"/>
              </a:tabLst>
            </a:pP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93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95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97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4914900" y="6273800"/>
            <a:ext cx="4114800" cy="31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  <a:tabLst>
                <a:tab pos="927100" algn="l"/>
                <a:tab pos="1854200" algn="l"/>
              </a:tabLst>
            </a:pP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47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52</a:t>
            </a:r>
            <a:r>
              <a:rPr lang="en-CA" sz="1596" smtClean="0">
                <a:solidFill>
                  <a:srgbClr val="000000"/>
                </a:solidFill>
                <a:latin typeface="Calibri"/>
                <a:cs typeface="Calibri"/>
              </a:rPr>
              <a:t>	55</a:t>
            </a:r>
          </a:p>
          <a:p>
            <a:pPr>
              <a:lnSpc>
                <a:spcPts val="1840"/>
              </a:lnSpc>
            </a:pPr>
            <a:endParaRPr lang="en-CA" sz="1596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98500" y="6438900"/>
            <a:ext cx="8445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20"/>
              </a:lnSpc>
            </a:pPr>
            <a:r>
              <a:rPr lang="en-CA" sz="1800" smtClean="0">
                <a:solidFill>
                  <a:srgbClr val="000000"/>
                </a:solidFill>
                <a:latin typeface="Arial Unicode MS"/>
                <a:cs typeface="Arial Unicode MS"/>
              </a:rPr>
              <a:t>知提升</a:t>
            </a:r>
            <a:r>
              <a:rPr lang="en-CA" sz="1800" smtClean="0">
                <a:solidFill>
                  <a:srgbClr val="000000"/>
                </a:solidFill>
                <a:latin typeface="Calibri"/>
                <a:cs typeface="Calibri"/>
              </a:rPr>
              <a:t>%</a:t>
            </a:r>
          </a:p>
          <a:p>
            <a:pPr>
              <a:lnSpc>
                <a:spcPts val="162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247900" y="88900"/>
            <a:ext cx="6896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CA" sz="3995" smtClean="0">
                <a:solidFill>
                  <a:srgbClr val="808000"/>
                </a:solidFill>
                <a:latin typeface="Calibri"/>
                <a:cs typeface="Calibri"/>
              </a:rPr>
              <a:t>103-1</a:t>
            </a:r>
            <a:r>
              <a:rPr lang="en-CA" sz="3995" smtClean="0">
                <a:solidFill>
                  <a:srgbClr val="808000"/>
                </a:solidFill>
                <a:latin typeface="Arial Unicode MS"/>
                <a:cs typeface="Arial Unicode MS"/>
              </a:rPr>
              <a:t>新生圖書館導覽</a:t>
            </a:r>
          </a:p>
          <a:p>
            <a:pPr>
              <a:lnSpc>
                <a:spcPts val="3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76400" y="596900"/>
            <a:ext cx="74676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480"/>
              </a:lnSpc>
            </a:pPr>
            <a:r>
              <a:rPr lang="en-CA" sz="3995" smtClean="0">
                <a:solidFill>
                  <a:srgbClr val="808000"/>
                </a:solidFill>
                <a:latin typeface="Arial Unicode MS"/>
                <a:cs typeface="Arial Unicode MS"/>
              </a:rPr>
              <a:t>前後測問卷統計結果</a:t>
            </a:r>
            <a:r>
              <a:rPr lang="en-CA" sz="3995" smtClean="0">
                <a:solidFill>
                  <a:srgbClr val="000000"/>
                </a:solidFill>
                <a:latin typeface="Calibri"/>
                <a:cs typeface="Calibri"/>
              </a:rPr>
              <a:t>(</a:t>
            </a:r>
            <a:r>
              <a:rPr lang="en-CA" sz="3995" smtClean="0">
                <a:solidFill>
                  <a:srgbClr val="000000"/>
                </a:solidFill>
                <a:latin typeface="Arial Unicode MS"/>
                <a:cs typeface="Arial Unicode MS"/>
              </a:rPr>
              <a:t>新竹</a:t>
            </a:r>
            <a:r>
              <a:rPr lang="en-CA" sz="3995" smtClean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pPr>
              <a:lnSpc>
                <a:spcPts val="448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917700" y="88900"/>
            <a:ext cx="72263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40"/>
              </a:lnSpc>
            </a:pPr>
            <a:r>
              <a:rPr lang="en-CA" sz="3348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學科資源教師</a:t>
            </a:r>
            <a:r>
              <a:rPr lang="en-CA" sz="3348" spc="-10" smtClean="0">
                <a:solidFill>
                  <a:srgbClr val="6666FF"/>
                </a:solidFill>
                <a:latin typeface="Arial"/>
                <a:cs typeface="Arial"/>
              </a:rPr>
              <a:t>ܺ</a:t>
            </a:r>
            <a:r>
              <a:rPr lang="en-CA" sz="3348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務౜況</a:t>
            </a:r>
          </a:p>
          <a:p>
            <a:pPr>
              <a:lnSpc>
                <a:spcPts val="32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2300" y="711200"/>
            <a:ext cx="8521700" cy="210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65"/>
              </a:lnSpc>
            </a:pP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週Կ少到館؂本館「圖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書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資源教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師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」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ܺ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務志工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次二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小時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。圖書館備有諮詢櫃臺座؂一次，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位、個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Γ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電腦及專業館員協助。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ܺ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務以一學</a:t>
            </a:r>
            <a:br>
              <a:rPr lang="en-CA" sz="3206" smtClean="0">
                <a:solidFill>
                  <a:srgbClr val="000000"/>
                </a:solidFill>
                <a:latin typeface="Times New Roman"/>
              </a:rPr>
            </a:b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學年於Ζ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月起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開始招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募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申請作؂年為單位，</a:t>
            </a:r>
          </a:p>
          <a:p>
            <a:pPr>
              <a:lnSpc>
                <a:spcPts val="3865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76400" y="139700"/>
            <a:ext cx="7467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510"/>
              </a:lnSpc>
            </a:pPr>
            <a:r>
              <a:rPr lang="en-CA" sz="3422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學科資源教師</a:t>
            </a:r>
            <a:r>
              <a:rPr lang="en-CA" sz="3422" spc="-10" smtClean="0">
                <a:solidFill>
                  <a:srgbClr val="6666FF"/>
                </a:solidFill>
                <a:latin typeface="Arial"/>
                <a:cs typeface="Arial"/>
              </a:rPr>
              <a:t>ܺ</a:t>
            </a:r>
            <a:r>
              <a:rPr lang="en-CA" sz="3422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務౜況</a:t>
            </a:r>
            <a:r>
              <a:rPr lang="en-CA" sz="3432" b="1" spc="-10" smtClean="0">
                <a:solidFill>
                  <a:srgbClr val="6666FF"/>
                </a:solidFill>
                <a:latin typeface="Arial Bold"/>
                <a:cs typeface="Arial Bold"/>
              </a:rPr>
              <a:t>(</a:t>
            </a:r>
            <a:r>
              <a:rPr lang="en-CA" sz="3422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分析</a:t>
            </a:r>
            <a:r>
              <a:rPr lang="en-CA" sz="3432" b="1" spc="-10" smtClean="0">
                <a:solidFill>
                  <a:srgbClr val="6666FF"/>
                </a:solidFill>
                <a:latin typeface="Arial Bold"/>
                <a:cs typeface="Arial Bold"/>
              </a:rPr>
              <a:t>)</a:t>
            </a:r>
          </a:p>
          <a:p>
            <a:pPr>
              <a:lnSpc>
                <a:spcPts val="351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647700"/>
            <a:ext cx="1371600" cy="419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學年度</a:t>
            </a:r>
            <a:r>
              <a:rPr lang="en-CA" sz="2805" b="1" smtClean="0">
                <a:solidFill>
                  <a:srgbClr val="000000"/>
                </a:solidFill>
                <a:latin typeface="Arial Bold"/>
                <a:cs typeface="Arial Bold"/>
              </a:rPr>
              <a:t>/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4" name="TextBox 4"/>
          <p:cNvSpPr txBox="1"/>
          <p:nvPr/>
        </p:nvSpPr>
        <p:spPr>
          <a:xfrm>
            <a:off x="2603500" y="647700"/>
            <a:ext cx="1676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台北總館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5" name="TextBox 5"/>
          <p:cNvSpPr txBox="1"/>
          <p:nvPr/>
        </p:nvSpPr>
        <p:spPr>
          <a:xfrm>
            <a:off x="4660900" y="647700"/>
            <a:ext cx="1676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新竹分館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6718300" y="647700"/>
            <a:ext cx="16764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總計人數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546100" y="1079500"/>
            <a:ext cx="1663700" cy="49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服務人數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8" name="TextBox 8"/>
          <p:cNvSpPr txBox="1"/>
          <p:nvPr/>
        </p:nvSpPr>
        <p:spPr>
          <a:xfrm>
            <a:off x="546100" y="1587500"/>
            <a:ext cx="1905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rial"/>
                <a:cs typeface="Arial"/>
              </a:rPr>
              <a:t>101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9" name="TextBox 9"/>
          <p:cNvSpPr txBox="1"/>
          <p:nvPr/>
        </p:nvSpPr>
        <p:spPr>
          <a:xfrm>
            <a:off x="2603500" y="1587500"/>
            <a:ext cx="800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rial"/>
                <a:cs typeface="Arial"/>
              </a:rPr>
              <a:t>9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0" name="TextBox 10"/>
          <p:cNvSpPr txBox="1"/>
          <p:nvPr/>
        </p:nvSpPr>
        <p:spPr>
          <a:xfrm>
            <a:off x="4660900" y="1587500"/>
            <a:ext cx="800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6718300" y="1587500"/>
            <a:ext cx="1003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8" smtClean="0">
                <a:solidFill>
                  <a:srgbClr val="000000"/>
                </a:solidFill>
                <a:latin typeface="Arial"/>
                <a:cs typeface="Arial"/>
              </a:rPr>
              <a:t>14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2" name="TextBox 12"/>
          <p:cNvSpPr txBox="1"/>
          <p:nvPr/>
        </p:nvSpPr>
        <p:spPr>
          <a:xfrm>
            <a:off x="546100" y="2108200"/>
            <a:ext cx="1905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102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3" name="TextBox 13"/>
          <p:cNvSpPr txBox="1"/>
          <p:nvPr/>
        </p:nvSpPr>
        <p:spPr>
          <a:xfrm>
            <a:off x="2603500" y="2108200"/>
            <a:ext cx="800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7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4660900" y="2108200"/>
            <a:ext cx="8001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8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5" name="TextBox 15"/>
          <p:cNvSpPr txBox="1"/>
          <p:nvPr/>
        </p:nvSpPr>
        <p:spPr>
          <a:xfrm>
            <a:off x="6718300" y="2108200"/>
            <a:ext cx="1003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15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546100" y="2628900"/>
            <a:ext cx="1905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學年度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7" name="TextBox 17"/>
          <p:cNvSpPr txBox="1"/>
          <p:nvPr/>
        </p:nvSpPr>
        <p:spPr>
          <a:xfrm>
            <a:off x="2603500" y="2628900"/>
            <a:ext cx="8001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8" name="TextBox 18"/>
          <p:cNvSpPr txBox="1"/>
          <p:nvPr/>
        </p:nvSpPr>
        <p:spPr>
          <a:xfrm>
            <a:off x="4660900" y="2628900"/>
            <a:ext cx="8001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19" name="TextBox 19"/>
          <p:cNvSpPr txBox="1"/>
          <p:nvPr/>
        </p:nvSpPr>
        <p:spPr>
          <a:xfrm>
            <a:off x="6718300" y="2628900"/>
            <a:ext cx="10033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位</a:t>
            </a:r>
          </a:p>
          <a:p>
            <a:pPr>
              <a:lnSpc>
                <a:spcPts val="3220"/>
              </a:lnSpc>
            </a:pPr>
          </a:p>
        </p:txBody>
      </p:sp>
      <p:sp>
        <p:nvSpPr>
          <p:cNvPr id="20" name="TextBox 20"/>
          <p:cNvSpPr txBox="1"/>
          <p:nvPr/>
        </p:nvSpPr>
        <p:spPr>
          <a:xfrm>
            <a:off x="546100" y="3238500"/>
            <a:ext cx="85979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  <a:tabLst>
                <a:tab pos="533400" algn="l"/>
              </a:tabLst>
            </a:pP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一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校方不擬ஒ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{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學科資源教師志工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ܺ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務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}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加入到教師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	評鑑加分項目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ύ.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46100" y="4089400"/>
            <a:ext cx="85979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  <a:tabLst>
                <a:tab pos="533400" algn="l"/>
              </a:tabLst>
            </a:pPr>
            <a:r>
              <a:rPr lang="en-CA" sz="2798" smtClean="0">
                <a:solidFill>
                  <a:srgbClr val="990099"/>
                </a:solidFill>
                <a:latin typeface="Arial Unicode MS"/>
                <a:cs typeface="Arial Unicode MS"/>
              </a:rPr>
              <a:t>二</a:t>
            </a:r>
            <a:r>
              <a:rPr lang="en-CA" sz="2798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  <a:r>
              <a:rPr lang="en-CA" sz="2798" smtClean="0">
                <a:solidFill>
                  <a:srgbClr val="990099"/>
                </a:solidFill>
                <a:latin typeface="Arial Unicode MS"/>
                <a:cs typeface="Arial Unicode MS"/>
              </a:rPr>
              <a:t>校方不同意</a:t>
            </a:r>
            <a:r>
              <a:rPr lang="en-CA" sz="2798" smtClean="0">
                <a:solidFill>
                  <a:srgbClr val="990099"/>
                </a:solidFill>
                <a:latin typeface="Arial"/>
                <a:cs typeface="Arial"/>
              </a:rPr>
              <a:t>{</a:t>
            </a:r>
            <a:r>
              <a:rPr lang="en-CA" sz="2798" smtClean="0">
                <a:solidFill>
                  <a:srgbClr val="990099"/>
                </a:solidFill>
                <a:latin typeface="Arial Unicode MS"/>
                <a:cs typeface="Arial Unicode MS"/>
              </a:rPr>
              <a:t>學科資源教師志工</a:t>
            </a:r>
            <a:r>
              <a:rPr lang="en-CA" sz="2798" smtClean="0">
                <a:solidFill>
                  <a:srgbClr val="990099"/>
                </a:solidFill>
                <a:latin typeface="Arial"/>
                <a:cs typeface="Arial"/>
              </a:rPr>
              <a:t>ܺ</a:t>
            </a:r>
            <a:r>
              <a:rPr lang="en-CA" sz="2798" smtClean="0">
                <a:solidFill>
                  <a:srgbClr val="990099"/>
                </a:solidFill>
                <a:latin typeface="Arial Unicode MS"/>
                <a:cs typeface="Arial Unicode MS"/>
              </a:rPr>
              <a:t>務</a:t>
            </a:r>
            <a:r>
              <a:rPr lang="en-CA" sz="2798" smtClean="0">
                <a:solidFill>
                  <a:srgbClr val="990099"/>
                </a:solidFill>
                <a:latin typeface="Arial"/>
                <a:cs typeface="Arial"/>
              </a:rPr>
              <a:t>}</a:t>
            </a:r>
            <a:r>
              <a:rPr lang="en-CA" sz="2798" smtClean="0">
                <a:solidFill>
                  <a:srgbClr val="990099"/>
                </a:solidFill>
                <a:latin typeface="Arial Unicode MS"/>
                <a:cs typeface="Arial Unicode MS"/>
              </a:rPr>
              <a:t>時間抵免部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	份留校時間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546100" y="4940300"/>
            <a:ext cx="85979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  <a:tabLst>
                <a:tab pos="533400" algn="l"/>
              </a:tabLst>
            </a:pP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三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教師在教學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研究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輔導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招生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工作評比增加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略</a:t>
            </a:r>
            <a:br>
              <a:rPr lang="en-CA" sz="2798" smtClean="0">
                <a:solidFill>
                  <a:srgbClr val="000000"/>
                </a:solidFill>
                <a:latin typeface="Times New Roman"/>
              </a:rPr>
            </a:br>
            <a:r>
              <a:rPr lang="en-CA" sz="2798" smtClean="0">
                <a:solidFill>
                  <a:srgbClr val="990099"/>
                </a:solidFill>
                <a:latin typeface="Arial Unicode MS"/>
                <a:cs typeface="Arial Unicode MS"/>
              </a:rPr>
              <a:t>	有壓力</a:t>
            </a:r>
            <a:r>
              <a:rPr lang="en-CA" sz="2798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ts val="3400"/>
              </a:lnSpc>
            </a:pPr>
            <a:endParaRPr lang="en-CA" sz="2798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46100" y="5829300"/>
            <a:ext cx="8597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55"/>
              </a:lnSpc>
            </a:pP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四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教師留校時間略增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ts val="3155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46100" y="6248400"/>
            <a:ext cx="8597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五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誘因不足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,ܺ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務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Γ</a:t>
            </a:r>
            <a:r>
              <a:rPr lang="en-CA" sz="2795" smtClean="0">
                <a:solidFill>
                  <a:srgbClr val="990099"/>
                </a:solidFill>
                <a:latin typeface="Arial Unicode MS"/>
                <a:cs typeface="Arial Unicode MS"/>
              </a:rPr>
              <a:t>數勉強維持</a:t>
            </a:r>
            <a:r>
              <a:rPr lang="en-CA" sz="2795" smtClean="0">
                <a:solidFill>
                  <a:srgbClr val="990099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32000" y="317500"/>
            <a:ext cx="71120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6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圖書館資訊素養週活୏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800600" y="1143000"/>
            <a:ext cx="434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ޕ識探勘尋寶活୏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800600" y="1625600"/>
            <a:ext cx="434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圖書免費贈送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816600" y="2120900"/>
            <a:ext cx="3327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—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帶書寶</a:t>
            </a: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ӣ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家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800600" y="2590800"/>
            <a:ext cx="43434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  <a:tabLst>
                <a:tab pos="406400" algn="l"/>
              </a:tabLst>
            </a:pP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電子資源體驗</a:t>
            </a: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豐富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	ᘶ品</a:t>
            </a: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玩遊戲</a:t>
            </a: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,</a:t>
            </a:r>
          </a:p>
          <a:p>
            <a:pPr>
              <a:lnSpc>
                <a:spcPts val="38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207000" y="3581400"/>
            <a:ext cx="39370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拿獎品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00600" y="4064000"/>
            <a:ext cx="434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•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校外專家演講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00600" y="4559300"/>
            <a:ext cx="43434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•ύ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華圖書館之美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07000" y="5041900"/>
            <a:ext cx="39370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990099"/>
                </a:solidFill>
                <a:latin typeface="Arial"/>
                <a:cs typeface="Arial"/>
              </a:rPr>
              <a:t>-</a:t>
            </a:r>
            <a:r>
              <a:rPr lang="en-CA" sz="3204" smtClean="0">
                <a:solidFill>
                  <a:srgbClr val="990099"/>
                </a:solidFill>
                <a:latin typeface="Arial Unicode MS"/>
                <a:cs typeface="Arial Unicode MS"/>
              </a:rPr>
              <a:t>書籤設計比賽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32000" y="317500"/>
            <a:ext cx="71120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6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圖書館資訊素養週活୏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32000" y="317500"/>
            <a:ext cx="71120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6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圖書館資訊素養週活୏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32000" y="317500"/>
            <a:ext cx="71120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6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圖書館資訊素養週活୏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32000" y="317500"/>
            <a:ext cx="71120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96" spc="-10" smtClean="0">
                <a:solidFill>
                  <a:srgbClr val="6666FF"/>
                </a:solidFill>
                <a:latin typeface="Arial Unicode MS"/>
                <a:cs typeface="Arial Unicode MS"/>
              </a:rPr>
              <a:t>圖書館資訊素養週活୏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27300" y="139700"/>
            <a:ext cx="6616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15"/>
              </a:lnSpc>
            </a:pPr>
            <a:r>
              <a:rPr lang="en-CA" sz="3796" spc="-10" smtClean="0">
                <a:solidFill>
                  <a:srgbClr val="0099FF"/>
                </a:solidFill>
                <a:latin typeface="Arial Unicode MS"/>
                <a:cs typeface="Arial Unicode MS"/>
              </a:rPr>
              <a:t>圖書館藝文季活୏</a:t>
            </a:r>
          </a:p>
          <a:p>
            <a:pPr>
              <a:lnSpc>
                <a:spcPts val="4115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22300" y="1079500"/>
            <a:ext cx="85217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  <a:tabLst>
                <a:tab pos="5892800" algn="l"/>
              </a:tabLst>
            </a:pPr>
            <a:r>
              <a:rPr lang="en-CA" sz="3204" smtClean="0">
                <a:solidFill>
                  <a:srgbClr val="FF0000"/>
                </a:solidFill>
                <a:latin typeface="Arial"/>
                <a:cs typeface="Arial"/>
              </a:rPr>
              <a:t>列</a:t>
            </a:r>
            <a:r>
              <a:rPr lang="en-CA" sz="3204" smtClean="0">
                <a:solidFill>
                  <a:srgbClr val="FF0000"/>
                </a:solidFill>
                <a:latin typeface="Arial Unicode MS"/>
                <a:cs typeface="Arial Unicode MS"/>
              </a:rPr>
              <a:t>活୏س•「圖書館</a:t>
            </a:r>
            <a:r>
              <a:rPr lang="en-CA" sz="3204" smtClean="0">
                <a:solidFill>
                  <a:srgbClr val="FF0000"/>
                </a:solidFill>
                <a:latin typeface="Arial"/>
                <a:cs typeface="Arial"/>
              </a:rPr>
              <a:t>藝</a:t>
            </a:r>
            <a:r>
              <a:rPr lang="en-CA" sz="3204" smtClean="0">
                <a:solidFill>
                  <a:srgbClr val="FF0000"/>
                </a:solidFill>
                <a:latin typeface="Arial Unicode MS"/>
                <a:cs typeface="Arial Unicode MS"/>
              </a:rPr>
              <a:t>文季」</a:t>
            </a:r>
            <a:r>
              <a:rPr lang="en-CA" sz="3204" smtClean="0">
                <a:solidFill>
                  <a:srgbClr val="FF0000"/>
                </a:solidFill>
                <a:latin typeface="Arial"/>
                <a:cs typeface="Arial"/>
              </a:rPr>
              <a:t>	4</a:t>
            </a:r>
            <a:r>
              <a:rPr lang="en-CA" sz="3204" smtClean="0">
                <a:solidFill>
                  <a:srgbClr val="FF0000"/>
                </a:solidFill>
                <a:latin typeface="Arial Unicode MS"/>
                <a:cs typeface="Arial Unicode MS"/>
              </a:rPr>
              <a:t>月</a:t>
            </a:r>
            <a:r>
              <a:rPr lang="en-CA" sz="3204" smtClean="0">
                <a:solidFill>
                  <a:srgbClr val="FF0000"/>
                </a:solidFill>
                <a:latin typeface="Arial"/>
                <a:cs typeface="Arial"/>
              </a:rPr>
              <a:t>13В~5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FF0000"/>
                </a:solidFill>
                <a:latin typeface="Arial Unicode MS"/>
                <a:cs typeface="Arial Unicode MS"/>
              </a:rPr>
              <a:t>月</a:t>
            </a:r>
            <a:r>
              <a:rPr lang="en-CA" sz="3204" smtClean="0">
                <a:solidFill>
                  <a:srgbClr val="FF0000"/>
                </a:solidFill>
                <a:latin typeface="Arial"/>
                <a:cs typeface="Arial"/>
              </a:rPr>
              <a:t>31В</a:t>
            </a:r>
          </a:p>
          <a:p>
            <a:pPr>
              <a:lnSpc>
                <a:spcPts val="380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22300" y="2070100"/>
            <a:ext cx="8521700" cy="1117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一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 ύ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華圖書館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Γ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物即時速寫活୏暨肖像素描展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二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絹畫家實作工作坊</a:t>
            </a:r>
          </a:p>
          <a:p>
            <a:pPr>
              <a:lnSpc>
                <a:spcPts val="41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22300" y="3175000"/>
            <a:ext cx="8521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三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陳德馨教授個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Γ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絹畫展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22300" y="3606800"/>
            <a:ext cx="8521700" cy="162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50"/>
              </a:lnSpc>
            </a:pP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四「我的藏書章」橡皮藏書章製作活୏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五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慈暉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5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月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-҆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親節卡片創意暨設計大賽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Ϥ 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校外專家演講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: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閱讀ᆶ生活</a:t>
            </a:r>
          </a:p>
          <a:p>
            <a:pPr>
              <a:lnSpc>
                <a:spcPts val="405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22300" y="5232400"/>
            <a:ext cx="8521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七</a:t>
            </a:r>
            <a:r>
              <a:rPr lang="en-CA" sz="2795" smtClean="0">
                <a:solidFill>
                  <a:srgbClr val="0099FF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99FF"/>
                </a:solidFill>
                <a:latin typeface="Arial Unicode MS"/>
                <a:cs typeface="Arial Unicode MS"/>
              </a:rPr>
              <a:t>圖書館粉絲專頁「電子書推薦文」有獎ቻ文活୏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帶領人的準備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77900" y="1955800"/>
            <a:ext cx="8166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16" spc="-10" smtClean="0">
                <a:solidFill>
                  <a:srgbClr val="006566"/>
                </a:solidFill>
                <a:latin typeface="Times New Roman"/>
                <a:cs typeface="Times New Roman"/>
              </a:rPr>
              <a:t>（</a:t>
            </a:r>
            <a:r>
              <a:rPr lang="en-CA" sz="3716" spc="-10" smtClean="0">
                <a:solidFill>
                  <a:srgbClr val="006566"/>
                </a:solidFill>
                <a:latin typeface="Arial Unicode MS"/>
                <a:cs typeface="Arial Unicode MS"/>
              </a:rPr>
              <a:t>一</a:t>
            </a:r>
            <a:r>
              <a:rPr lang="en-CA" sz="3716" spc="-10" smtClean="0">
                <a:solidFill>
                  <a:srgbClr val="006566"/>
                </a:solidFill>
                <a:latin typeface="Times New Roman"/>
                <a:cs typeface="Times New Roman"/>
              </a:rPr>
              <a:t>）</a:t>
            </a:r>
            <a:r>
              <a:rPr lang="en-CA" sz="3716" spc="-10" smtClean="0">
                <a:solidFill>
                  <a:srgbClr val="006566"/>
                </a:solidFill>
                <a:latin typeface="Arial Unicode MS"/>
                <a:cs typeface="Arial Unicode MS"/>
              </a:rPr>
              <a:t>帶領前的準備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00200" y="2984500"/>
            <a:ext cx="75438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1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熟讀材料、消化材料、整理材料</a:t>
            </a:r>
          </a:p>
          <a:p>
            <a:pPr>
              <a:lnSpc>
                <a:spcPts val="4255"/>
              </a:lnSpc>
            </a:pPr>
            <a:endParaRPr lang="en-CA" sz="36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49400" y="3657600"/>
            <a:ext cx="759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2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思考設計如何暖身以活絡氣氛</a:t>
            </a:r>
          </a:p>
          <a:p>
            <a:pPr>
              <a:lnSpc>
                <a:spcPts val="4255"/>
              </a:lnSpc>
            </a:pPr>
            <a:endParaRPr lang="en-CA" sz="3695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549400" y="4330700"/>
            <a:ext cx="759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3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選定主題並</a:t>
            </a:r>
            <a:r>
              <a:rPr lang="en-CA" sz="3695" smtClean="0">
                <a:solidFill>
                  <a:srgbClr val="FF0000"/>
                </a:solidFill>
                <a:latin typeface="Arial Unicode MS"/>
                <a:cs typeface="Arial Unicode MS"/>
              </a:rPr>
              <a:t>設計提問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的問題</a:t>
            </a:r>
          </a:p>
          <a:p>
            <a:pPr>
              <a:lnSpc>
                <a:spcPts val="4255"/>
              </a:lnSpc>
            </a:pPr>
            <a:endParaRPr lang="en-CA" sz="36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549400" y="5016500"/>
            <a:ext cx="75946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255"/>
              </a:lnSpc>
            </a:pPr>
            <a:r>
              <a:rPr lang="en-CA" sz="3695" smtClean="0">
                <a:solidFill>
                  <a:srgbClr val="000000"/>
                </a:solidFill>
                <a:latin typeface="Times New Roman"/>
                <a:cs typeface="Times New Roman"/>
              </a:rPr>
              <a:t>4 </a:t>
            </a:r>
            <a:r>
              <a:rPr lang="en-CA" sz="3695" smtClean="0">
                <a:solidFill>
                  <a:srgbClr val="000000"/>
                </a:solidFill>
                <a:latin typeface="Arial Unicode MS"/>
                <a:cs typeface="Arial Unicode MS"/>
              </a:rPr>
              <a:t>找尋相關資料</a:t>
            </a:r>
            <a:r>
              <a:rPr lang="en-CA" sz="3695" smtClean="0">
                <a:solidFill>
                  <a:srgbClr val="000000"/>
                </a:solidFill>
                <a:latin typeface="Arial"/>
                <a:cs typeface="Arial"/>
              </a:rPr>
              <a:t>…</a:t>
            </a:r>
          </a:p>
          <a:p>
            <a:pPr>
              <a:lnSpc>
                <a:spcPts val="4255"/>
              </a:lnSpc>
            </a:pPr>
            <a:endParaRPr lang="en-CA" sz="36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27300" y="139700"/>
            <a:ext cx="6616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15"/>
              </a:lnSpc>
            </a:pPr>
            <a:r>
              <a:rPr lang="en-CA" sz="3796" spc="-10" smtClean="0">
                <a:solidFill>
                  <a:srgbClr val="FF00FF"/>
                </a:solidFill>
                <a:latin typeface="Arial Unicode MS"/>
                <a:cs typeface="Arial Unicode MS"/>
              </a:rPr>
              <a:t>圖書館藝文季活୏</a:t>
            </a:r>
          </a:p>
          <a:p>
            <a:pPr>
              <a:lnSpc>
                <a:spcPts val="4115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27300" y="139700"/>
            <a:ext cx="66167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15"/>
              </a:lnSpc>
            </a:pPr>
            <a:r>
              <a:rPr lang="en-CA" sz="3796" spc="-10" smtClean="0">
                <a:solidFill>
                  <a:srgbClr val="0099FF"/>
                </a:solidFill>
                <a:latin typeface="Arial Unicode MS"/>
                <a:cs typeface="Arial Unicode MS"/>
              </a:rPr>
              <a:t>圖書館藝文季活୏</a:t>
            </a:r>
          </a:p>
          <a:p>
            <a:pPr>
              <a:lnSpc>
                <a:spcPts val="4115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149600" y="406400"/>
            <a:ext cx="5994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10"/>
              </a:lnSpc>
            </a:pPr>
            <a:r>
              <a:rPr lang="en-CA" sz="418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其它活୏</a:t>
            </a:r>
            <a:r>
              <a:rPr lang="en-CA" sz="227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之一</a:t>
            </a:r>
          </a:p>
          <a:p>
            <a:pPr>
              <a:lnSpc>
                <a:spcPts val="4310"/>
              </a:lnSpc>
            </a:pPr>
            <a:endParaRPr lang="en-CA" sz="3736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302000" y="406400"/>
            <a:ext cx="58420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371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其它活୏</a:t>
            </a:r>
            <a:r>
              <a:rPr lang="en-CA" sz="186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之二</a:t>
            </a:r>
          </a:p>
          <a:p>
            <a:pPr>
              <a:lnSpc>
                <a:spcPts val="3850"/>
              </a:lnSpc>
            </a:pPr>
            <a:endParaRPr lang="en-CA" sz="333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565400" y="495300"/>
            <a:ext cx="6578600" cy="1422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400"/>
              </a:lnSpc>
              <a:tabLst>
                <a:tab pos="508000" algn="l"/>
              </a:tabLst>
            </a:pPr>
            <a:r>
              <a:rPr lang="en-CA" sz="3214" b="1" smtClean="0">
                <a:solidFill>
                  <a:srgbClr val="9999FF"/>
                </a:solidFill>
                <a:latin typeface="Arial Bold Italic"/>
                <a:cs typeface="Arial Bold Italic"/>
              </a:rPr>
              <a:t>Thank you for your coming</a:t>
            </a:r>
            <a:br>
              <a:rPr lang="en-CA" sz="3602" smtClean="0">
                <a:solidFill>
                  <a:srgbClr val="000000"/>
                </a:solidFill>
                <a:latin typeface="Times New Roman"/>
              </a:rPr>
            </a:br>
            <a:r>
              <a:rPr lang="en-CA" sz="3602" smtClean="0">
                <a:solidFill>
                  <a:srgbClr val="9933FF"/>
                </a:solidFill>
                <a:latin typeface="Arial"/>
                <a:cs typeface="Arial"/>
              </a:rPr>
              <a:t>	ύ</a:t>
            </a:r>
            <a:r>
              <a:rPr lang="en-CA" sz="3602" smtClean="0">
                <a:solidFill>
                  <a:srgbClr val="9933FF"/>
                </a:solidFill>
                <a:latin typeface="Arial Unicode MS"/>
                <a:cs typeface="Arial Unicode MS"/>
              </a:rPr>
              <a:t>華科技大學圖書館</a:t>
            </a:r>
          </a:p>
          <a:p>
            <a:pPr>
              <a:lnSpc>
                <a:spcPts val="5400"/>
              </a:lnSpc>
            </a:pPr>
            <a:endParaRPr lang="en-CA" sz="3602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435100" y="2184400"/>
            <a:ext cx="77089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186" spc="-10" smtClean="0">
                <a:solidFill>
                  <a:srgbClr val="FFFF00"/>
                </a:solidFill>
                <a:latin typeface="Arial"/>
                <a:cs typeface="Arial"/>
              </a:rPr>
              <a:t>103</a:t>
            </a:r>
            <a:r>
              <a:rPr lang="en-CA" sz="4186" spc="-10" smtClean="0">
                <a:solidFill>
                  <a:srgbClr val="FFFF00"/>
                </a:solidFill>
                <a:latin typeface="Arial Unicode MS"/>
                <a:cs typeface="Arial Unicode MS"/>
              </a:rPr>
              <a:t>年度工作計畫成</a:t>
            </a:r>
            <a:r>
              <a:rPr lang="en-CA" sz="4186" spc="-10" smtClean="0">
                <a:solidFill>
                  <a:srgbClr val="FFFF00"/>
                </a:solidFill>
                <a:latin typeface="Arial"/>
                <a:cs typeface="Arial"/>
              </a:rPr>
              <a:t>݀</a:t>
            </a:r>
            <a:r>
              <a:rPr lang="en-CA" sz="4186" spc="-10" smtClean="0">
                <a:solidFill>
                  <a:srgbClr val="FFFF00"/>
                </a:solidFill>
                <a:latin typeface="Arial Unicode MS"/>
                <a:cs typeface="Arial Unicode MS"/>
              </a:rPr>
              <a:t>分享</a:t>
            </a:r>
            <a:r>
              <a:rPr lang="en-CA" sz="4186" spc="-10" smtClean="0">
                <a:solidFill>
                  <a:srgbClr val="FFFF00"/>
                </a:solidFill>
                <a:latin typeface="Arial"/>
                <a:cs typeface="Arial"/>
              </a:rPr>
              <a:t>-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84400" y="2844800"/>
            <a:ext cx="6959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კ書館學科服務ᆶ推廣閱讀分享研討會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11400" y="3556000"/>
            <a:ext cx="6832600" cy="1485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400"/>
              </a:lnSpc>
              <a:tabLst>
                <a:tab pos="1143000" algn="l"/>
              </a:tabLst>
            </a:pP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國立高雄第一科技大學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	კ書資訊館</a:t>
            </a:r>
          </a:p>
          <a:p>
            <a:pPr>
              <a:lnSpc>
                <a:spcPts val="54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46400" y="5918200"/>
            <a:ext cx="61976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4" smtClean="0">
                <a:solidFill>
                  <a:srgbClr val="000000"/>
                </a:solidFill>
                <a:latin typeface="Arial"/>
                <a:cs typeface="Arial"/>
              </a:rPr>
              <a:t>ύ</a:t>
            </a:r>
            <a:r>
              <a:rPr lang="en-CA" sz="2004" smtClean="0">
                <a:solidFill>
                  <a:srgbClr val="000000"/>
                </a:solidFill>
                <a:latin typeface="Arial Unicode MS"/>
                <a:cs typeface="Arial Unicode MS"/>
              </a:rPr>
              <a:t>華民國</a:t>
            </a:r>
            <a:r>
              <a:rPr lang="en-CA" sz="2004" smtClean="0">
                <a:solidFill>
                  <a:srgbClr val="000000"/>
                </a:solidFill>
                <a:latin typeface="Arial"/>
                <a:cs typeface="Arial"/>
              </a:rPr>
              <a:t> 104 </a:t>
            </a:r>
            <a:r>
              <a:rPr lang="en-CA" sz="2004" smtClean="0">
                <a:solidFill>
                  <a:srgbClr val="000000"/>
                </a:solidFill>
                <a:latin typeface="Arial Unicode MS"/>
                <a:cs typeface="Arial Unicode MS"/>
              </a:rPr>
              <a:t>年</a:t>
            </a:r>
            <a:r>
              <a:rPr lang="en-CA" sz="2004" smtClean="0">
                <a:solidFill>
                  <a:srgbClr val="000000"/>
                </a:solidFill>
                <a:latin typeface="Arial"/>
                <a:cs typeface="Arial"/>
              </a:rPr>
              <a:t> 4 </a:t>
            </a:r>
            <a:r>
              <a:rPr lang="en-CA" sz="2004" smtClean="0">
                <a:solidFill>
                  <a:srgbClr val="000000"/>
                </a:solidFill>
                <a:latin typeface="Arial Unicode MS"/>
                <a:cs typeface="Arial Unicode MS"/>
              </a:rPr>
              <a:t>月</a:t>
            </a:r>
            <a:r>
              <a:rPr lang="en-CA" sz="2004" smtClean="0">
                <a:solidFill>
                  <a:srgbClr val="000000"/>
                </a:solidFill>
                <a:latin typeface="Arial"/>
                <a:cs typeface="Arial"/>
              </a:rPr>
              <a:t> 10 В</a:t>
            </a:r>
          </a:p>
          <a:p>
            <a:pPr>
              <a:lnSpc>
                <a:spcPts val="23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673100" y="609600"/>
            <a:ext cx="84709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186" spc="-10" smtClean="0">
                <a:solidFill>
                  <a:srgbClr val="000066"/>
                </a:solidFill>
                <a:latin typeface="Arial"/>
                <a:cs typeface="Arial"/>
              </a:rPr>
              <a:t>103</a:t>
            </a:r>
            <a:r>
              <a:rPr lang="en-CA" sz="4186" spc="-10" smtClean="0">
                <a:solidFill>
                  <a:srgbClr val="000066"/>
                </a:solidFill>
                <a:latin typeface="Arial Unicode MS"/>
                <a:cs typeface="Arial Unicode MS"/>
              </a:rPr>
              <a:t>年度工作計畫成</a:t>
            </a:r>
            <a:r>
              <a:rPr lang="en-CA" sz="4186" spc="-10" smtClean="0">
                <a:solidFill>
                  <a:srgbClr val="000066"/>
                </a:solidFill>
                <a:latin typeface="Arial"/>
                <a:cs typeface="Arial"/>
              </a:rPr>
              <a:t>݀</a:t>
            </a:r>
            <a:r>
              <a:rPr lang="en-CA" sz="4186" spc="-10" smtClean="0">
                <a:solidFill>
                  <a:srgbClr val="000066"/>
                </a:solidFill>
                <a:latin typeface="Arial Unicode MS"/>
                <a:cs typeface="Arial Unicode MS"/>
              </a:rPr>
              <a:t>分享</a:t>
            </a:r>
            <a:r>
              <a:rPr lang="en-CA" sz="4186" spc="-10" smtClean="0">
                <a:solidFill>
                  <a:srgbClr val="000066"/>
                </a:solidFill>
                <a:latin typeface="Arial"/>
                <a:cs typeface="Arial"/>
              </a:rPr>
              <a:t>－</a:t>
            </a:r>
            <a:r>
              <a:rPr lang="en-CA" sz="4186" spc="-10" smtClean="0">
                <a:solidFill>
                  <a:srgbClr val="000066"/>
                </a:solidFill>
                <a:latin typeface="Arial Unicode MS"/>
                <a:cs typeface="Arial Unicode MS"/>
              </a:rPr>
              <a:t>大ᆜ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6764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利用推廣課程規劃</a:t>
            </a:r>
          </a:p>
          <a:p>
            <a:pPr>
              <a:lnSpc>
                <a:spcPts val="3680"/>
              </a:lnSpc>
            </a:pPr>
            <a:endParaRPr lang="en-CA" sz="3097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22606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教師指定用書專區</a:t>
            </a:r>
          </a:p>
          <a:p>
            <a:pPr>
              <a:lnSpc>
                <a:spcPts val="3680"/>
              </a:lnSpc>
            </a:pPr>
            <a:endParaRPr lang="en-CA" sz="3097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2743200"/>
            <a:ext cx="8597900" cy="1282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書香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В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閱讀推廣活動</a:t>
            </a:r>
            <a:br>
              <a:rPr lang="en-CA" sz="3097" smtClean="0">
                <a:solidFill>
                  <a:srgbClr val="000000"/>
                </a:solidFill>
                <a:latin typeface="Times New Roman"/>
              </a:rPr>
            </a:b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კ資館週系列活動</a:t>
            </a:r>
          </a:p>
          <a:p>
            <a:pPr>
              <a:lnSpc>
                <a:spcPts val="4600"/>
              </a:lnSpc>
            </a:pPr>
            <a:endParaRPr lang="en-CA" sz="3097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03300" y="4000500"/>
            <a:ext cx="8140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8" smtClean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კ資達人獎五項</a:t>
            </a:r>
          </a:p>
          <a:p>
            <a:pPr>
              <a:lnSpc>
                <a:spcPts val="3220"/>
              </a:lnSpc>
            </a:pPr>
            <a:endParaRPr lang="en-CA" sz="2693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3300" y="4432300"/>
            <a:ext cx="8140700" cy="1117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კ資閱讀印象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明信片比賽</a:t>
            </a:r>
            <a:br>
              <a:rPr lang="en-CA" sz="2655" smtClean="0">
                <a:solidFill>
                  <a:srgbClr val="000000"/>
                </a:solidFill>
                <a:latin typeface="Times New Roman"/>
              </a:rPr>
            </a:b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  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書卡讚書</a:t>
            </a:r>
          </a:p>
          <a:p>
            <a:pPr>
              <a:lnSpc>
                <a:spcPts val="4000"/>
              </a:lnSpc>
            </a:pPr>
            <a:endParaRPr lang="en-CA" sz="265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46100" y="55499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成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݀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及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҂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來規劃</a:t>
            </a:r>
          </a:p>
          <a:p>
            <a:pPr>
              <a:lnSpc>
                <a:spcPts val="3680"/>
              </a:lnSpc>
            </a:pPr>
            <a:endParaRPr lang="en-CA" sz="3089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895600" y="330200"/>
            <a:ext cx="6248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利用推廣課程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8800" y="11684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電子書推廣</a:t>
            </a:r>
            <a:r>
              <a:rPr lang="en-CA" sz="3204" smtClean="0">
                <a:solidFill>
                  <a:srgbClr val="000000"/>
                </a:solidFill>
                <a:latin typeface="Tahoma"/>
                <a:cs typeface="Tahoma"/>
              </a:rPr>
              <a:t>-E-Learning</a:t>
            </a:r>
          </a:p>
          <a:p>
            <a:pPr>
              <a:lnSpc>
                <a:spcPts val="3680"/>
              </a:lnSpc>
            </a:pPr>
            <a:endParaRPr lang="en-CA" sz="313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01700" y="1663700"/>
            <a:ext cx="82423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Tahoma"/>
                <a:cs typeface="Tahoma"/>
              </a:rPr>
              <a:t>(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臺灣學術電子書暨資料庫聯盟</a:t>
            </a:r>
            <a:r>
              <a:rPr lang="en-CA" sz="2400" smtClean="0">
                <a:solidFill>
                  <a:srgbClr val="000000"/>
                </a:solidFill>
                <a:latin typeface="Tahoma"/>
                <a:cs typeface="Tahoma"/>
              </a:rPr>
              <a:t> )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5200" y="2222500"/>
            <a:ext cx="8178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400" smtClean="0">
                <a:solidFill>
                  <a:srgbClr val="000000"/>
                </a:solidFill>
                <a:latin typeface="Tahoma"/>
                <a:cs typeface="Tahoma"/>
              </a:rPr>
              <a:t>MagV 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雲端書庫</a:t>
            </a:r>
            <a:r>
              <a:rPr lang="en-CA" sz="2400" smtClean="0">
                <a:solidFill>
                  <a:srgbClr val="000000"/>
                </a:solidFill>
                <a:latin typeface="Tahoma"/>
                <a:cs typeface="Tahoma"/>
              </a:rPr>
              <a:t>/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華藝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ύ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文電子書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8800" y="27051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2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課程指定資料庫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3206" smtClean="0">
                <a:solidFill>
                  <a:srgbClr val="FF0000"/>
                </a:solidFill>
                <a:latin typeface="Arial Unicode MS"/>
                <a:cs typeface="Arial Unicode MS"/>
              </a:rPr>
              <a:t>班級</a:t>
            </a:r>
            <a:r>
              <a:rPr lang="en-CA" sz="3206" smtClean="0">
                <a:solidFill>
                  <a:srgbClr val="FF0000"/>
                </a:solidFill>
                <a:latin typeface="Arial"/>
                <a:cs typeface="Arial"/>
              </a:rPr>
              <a:t>Ԅ</a:t>
            </a:r>
            <a:r>
              <a:rPr lang="en-CA" sz="3206" smtClean="0">
                <a:solidFill>
                  <a:srgbClr val="FF0000"/>
                </a:solidFill>
                <a:latin typeface="Arial Unicode MS"/>
                <a:cs typeface="Arial Unicode MS"/>
              </a:rPr>
              <a:t>利用指導</a:t>
            </a:r>
          </a:p>
          <a:p>
            <a:pPr>
              <a:lnSpc>
                <a:spcPts val="3680"/>
              </a:lnSpc>
            </a:pPr>
            <a:endParaRPr lang="en-CA" sz="313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6000" y="3276600"/>
            <a:ext cx="8128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 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配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ӝ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教師上課時間及指定資料庫</a:t>
            </a:r>
          </a:p>
          <a:p>
            <a:pPr>
              <a:lnSpc>
                <a:spcPts val="3220"/>
              </a:lnSpc>
            </a:pPr>
            <a:endParaRPr lang="en-CA" sz="2721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6000" y="3695700"/>
            <a:ext cx="8128000" cy="1066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533425">
              <a:lnSpc>
                <a:spcPts val="4100"/>
              </a:lnSpc>
            </a:pPr>
            <a:r>
              <a:rPr lang="en-CA" sz="2400" smtClean="0">
                <a:solidFill>
                  <a:srgbClr val="0000CC"/>
                </a:solidFill>
                <a:latin typeface="Tahoma"/>
                <a:cs typeface="Tahoma"/>
              </a:rPr>
              <a:t>-</a:t>
            </a:r>
            <a:r>
              <a:rPr lang="en-CA" sz="2400" smtClean="0">
                <a:solidFill>
                  <a:srgbClr val="0000CC"/>
                </a:solidFill>
                <a:latin typeface="Arial Unicode MS"/>
                <a:cs typeface="Arial Unicode MS"/>
              </a:rPr>
              <a:t>達到ஒკ書資源融滲課程</a:t>
            </a:r>
            <a:r>
              <a:rPr lang="en-CA" sz="2400" smtClean="0">
                <a:solidFill>
                  <a:srgbClr val="0000CC"/>
                </a:solidFill>
                <a:latin typeface="Arial"/>
                <a:cs typeface="Arial"/>
              </a:rPr>
              <a:t>，</a:t>
            </a:r>
            <a:r>
              <a:rPr lang="en-CA" sz="2400" smtClean="0">
                <a:solidFill>
                  <a:srgbClr val="0000CC"/>
                </a:solidFill>
                <a:latin typeface="Arial Unicode MS"/>
                <a:cs typeface="Arial Unicode MS"/>
              </a:rPr>
              <a:t>導入教學內容</a:t>
            </a:r>
            <a:br>
              <a:rPr lang="en-CA" sz="2732" smtClean="0">
                <a:solidFill>
                  <a:srgbClr val="000000"/>
                </a:solidFill>
                <a:latin typeface="Times New Roman"/>
              </a:rPr>
            </a:b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103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學年度第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學期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6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班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/239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人次</a:t>
            </a:r>
          </a:p>
          <a:p>
            <a:pPr>
              <a:lnSpc>
                <a:spcPts val="4100"/>
              </a:lnSpc>
            </a:pPr>
            <a:endParaRPr lang="en-CA" sz="2732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58800" y="48260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學期規劃系列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全校利用資料庫利用課程</a:t>
            </a:r>
          </a:p>
          <a:p>
            <a:pPr>
              <a:lnSpc>
                <a:spcPts val="3680"/>
              </a:lnSpc>
            </a:pPr>
            <a:endParaRPr lang="en-CA" sz="3139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6000" y="5549900"/>
            <a:ext cx="3556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182" spc="-3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</a:p>
          <a:p>
            <a:pPr>
              <a:lnSpc>
                <a:spcPts val="1780"/>
              </a:lnSpc>
            </a:pPr>
            <a:endParaRPr lang="en-CA" sz="1535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3200" y="5397500"/>
            <a:ext cx="7556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103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學年度第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學期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28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場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/1,469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人次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336800" y="304800"/>
            <a:ext cx="6807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教師指定用書專區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3843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043" smtClean="0">
                <a:solidFill>
                  <a:srgbClr val="000000"/>
                </a:solidFill>
                <a:latin typeface="Arial Unicode MS"/>
                <a:cs typeface="Arial Unicode MS"/>
              </a:rPr>
              <a:t>教師指定用書專區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1879600"/>
            <a:ext cx="8597900" cy="2451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1824" spc="-1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046" spc="-1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CA" sz="3046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教學課程網</a:t>
            </a:r>
            <a:r>
              <a:rPr lang="en-CA" sz="3046" spc="-10" smtClean="0">
                <a:solidFill>
                  <a:srgbClr val="000000"/>
                </a:solidFill>
                <a:latin typeface="Tahoma"/>
                <a:cs typeface="Tahoma"/>
              </a:rPr>
              <a:t>-</a:t>
            </a:r>
            <a:r>
              <a:rPr lang="en-CA" sz="304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教師指定用書</a:t>
            </a:r>
            <a:br>
              <a:rPr lang="en-CA" sz="3105" smtClean="0">
                <a:solidFill>
                  <a:srgbClr val="000000"/>
                </a:solidFill>
                <a:latin typeface="Times New Roman"/>
              </a:rPr>
            </a:br>
            <a:r>
              <a:rPr lang="en-CA" sz="1824" spc="-1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專屬網頁ࡌ置</a:t>
            </a:r>
            <a:r>
              <a:rPr lang="en-CA" sz="3043" spc="-10" smtClean="0">
                <a:solidFill>
                  <a:srgbClr val="000000"/>
                </a:solidFill>
                <a:latin typeface="Tahoma"/>
                <a:cs typeface="Tahoma"/>
              </a:rPr>
              <a:t>:</a:t>
            </a:r>
            <a:r>
              <a:rPr lang="en-CA" sz="3043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館藏目錄</a:t>
            </a:r>
            <a:br>
              <a:rPr lang="en-CA" sz="3087" smtClean="0">
                <a:solidFill>
                  <a:srgbClr val="000000"/>
                </a:solidFill>
                <a:latin typeface="Times New Roman"/>
              </a:rPr>
            </a:b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專區陳列</a:t>
            </a:r>
            <a:r>
              <a:rPr lang="en-CA" sz="3204" smtClean="0">
                <a:solidFill>
                  <a:srgbClr val="000000"/>
                </a:solidFill>
                <a:latin typeface="Tahoma"/>
                <a:cs typeface="Tahoma"/>
              </a:rPr>
              <a:t>-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常設書展</a:t>
            </a:r>
            <a:br>
              <a:rPr lang="en-CA" sz="3020" smtClean="0">
                <a:solidFill>
                  <a:srgbClr val="000000"/>
                </a:solidFill>
                <a:latin typeface="Times New Roman"/>
              </a:rPr>
            </a:b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延長借期</a:t>
            </a:r>
            <a:r>
              <a:rPr lang="en-CA" sz="3204" smtClean="0">
                <a:solidFill>
                  <a:srgbClr val="000000"/>
                </a:solidFill>
                <a:latin typeface="Tahoma"/>
                <a:cs typeface="Tahoma"/>
              </a:rPr>
              <a:t>:</a:t>
            </a:r>
          </a:p>
          <a:p>
            <a:pPr>
              <a:lnSpc>
                <a:spcPts val="4600"/>
              </a:lnSpc>
            </a:pPr>
            <a:endParaRPr lang="en-CA" sz="302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3300" y="4305300"/>
            <a:ext cx="8140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 7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天ᆶ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14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天差౦</a:t>
            </a:r>
          </a:p>
          <a:p>
            <a:pPr>
              <a:lnSpc>
                <a:spcPts val="3220"/>
              </a:lnSpc>
            </a:pPr>
            <a:endParaRPr lang="en-CA" sz="2669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57400" y="304800"/>
            <a:ext cx="70866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書香</a:t>
            </a:r>
            <a:r>
              <a:rPr lang="en-CA" sz="4406" smtClean="0">
                <a:solidFill>
                  <a:srgbClr val="333399"/>
                </a:solidFill>
                <a:latin typeface="Arial"/>
                <a:cs typeface="Arial"/>
              </a:rPr>
              <a:t>В</a:t>
            </a: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閱讀推廣活動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562100"/>
            <a:ext cx="8597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679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主題書展傳真情</a:t>
            </a:r>
          </a:p>
          <a:p>
            <a:pPr>
              <a:lnSpc>
                <a:spcPts val="3220"/>
              </a:lnSpc>
            </a:pPr>
            <a:endParaRPr lang="en-CA" sz="268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03300" y="2120900"/>
            <a:ext cx="1778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016" spc="-3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</a:p>
          <a:p>
            <a:pPr>
              <a:lnSpc>
                <a:spcPts val="1495"/>
              </a:lnSpc>
            </a:pPr>
            <a:endParaRPr lang="en-CA" sz="1319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82700" y="2032000"/>
            <a:ext cx="7747000" cy="800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28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೸過展示百大作家作品及網路排行榜書籍</a:t>
            </a:r>
            <a:r>
              <a:rPr lang="en-CA" sz="2282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28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藉由第</a:t>
            </a:r>
            <a:r>
              <a:rPr lang="en-CA" sz="2282" spc="-10" smtClean="0">
                <a:solidFill>
                  <a:srgbClr val="000000"/>
                </a:solidFill>
                <a:latin typeface="Tahoma"/>
                <a:cs typeface="Tahoma"/>
              </a:rPr>
              <a:t>e</a:t>
            </a:r>
            <a:r>
              <a:rPr lang="en-CA" sz="2282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書</a:t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27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房</a:t>
            </a:r>
            <a:r>
              <a:rPr lang="en-CA" sz="2279" spc="-10" smtClean="0">
                <a:solidFill>
                  <a:srgbClr val="000000"/>
                </a:solidFill>
                <a:latin typeface="Tahoma"/>
                <a:cs typeface="Tahoma"/>
              </a:rPr>
              <a:t>FB </a:t>
            </a:r>
            <a:r>
              <a:rPr lang="en-CA" sz="227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粉絲團專屬活動分享好書籍。</a:t>
            </a:r>
          </a:p>
          <a:p>
            <a:pPr>
              <a:lnSpc>
                <a:spcPts val="23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6100" y="2628900"/>
            <a:ext cx="85979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1595" spc="-1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    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活動地點</a:t>
            </a:r>
            <a:r>
              <a:rPr lang="en-CA" sz="2656" spc="-10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本館</a:t>
            </a: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2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樓書展區</a:t>
            </a:r>
            <a:br>
              <a:rPr lang="en-CA" sz="2671" smtClean="0">
                <a:solidFill>
                  <a:srgbClr val="000000"/>
                </a:solidFill>
                <a:latin typeface="Times New Roman"/>
              </a:rPr>
            </a:br>
            <a:r>
              <a:rPr lang="en-CA" sz="1595" spc="-1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    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活動方</a:t>
            </a:r>
            <a:r>
              <a:rPr lang="en-CA" sz="2656" spc="-10" smtClean="0">
                <a:solidFill>
                  <a:srgbClr val="000000"/>
                </a:solidFill>
                <a:latin typeface="Arial"/>
                <a:cs typeface="Arial"/>
              </a:rPr>
              <a:t>Ԅ</a:t>
            </a:r>
          </a:p>
          <a:p>
            <a:pPr>
              <a:lnSpc>
                <a:spcPts val="3400"/>
              </a:lnSpc>
            </a:pPr>
            <a:endParaRPr lang="en-CA" sz="2671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03300" y="3505200"/>
            <a:ext cx="814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319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402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2402" smtClean="0">
                <a:solidFill>
                  <a:srgbClr val="000000"/>
                </a:solidFill>
                <a:latin typeface="Arial Unicode MS"/>
                <a:cs typeface="Arial Unicode MS"/>
              </a:rPr>
              <a:t>每次借用主題書展კ書</a:t>
            </a:r>
            <a:r>
              <a:rPr lang="en-CA" sz="2402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402" smtClean="0">
                <a:solidFill>
                  <a:srgbClr val="000000"/>
                </a:solidFill>
                <a:latin typeface="Arial Unicode MS"/>
                <a:cs typeface="Arial Unicode MS"/>
              </a:rPr>
              <a:t>即送精美資料夾。</a:t>
            </a:r>
          </a:p>
          <a:p>
            <a:pPr>
              <a:lnSpc>
                <a:spcPts val="2760"/>
              </a:lnSpc>
            </a:pPr>
            <a:endParaRPr lang="en-CA" sz="2353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3300" y="3860800"/>
            <a:ext cx="814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319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分享真情話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活動期間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所借書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ύ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印象深刻佳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ѡ</a:t>
            </a:r>
          </a:p>
          <a:p>
            <a:pPr>
              <a:lnSpc>
                <a:spcPts val="2760"/>
              </a:lnSpc>
            </a:pPr>
            <a:endParaRPr lang="en-CA" sz="2354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6100" y="4102100"/>
            <a:ext cx="85979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832357">
              <a:lnSpc>
                <a:spcPts val="3300"/>
              </a:lnSpc>
            </a:pPr>
            <a:r>
              <a:rPr lang="en-CA" sz="2410" b="1" smtClean="0">
                <a:solidFill>
                  <a:srgbClr val="000000"/>
                </a:solidFill>
                <a:latin typeface="Tahoma Bold"/>
                <a:cs typeface="Tahoma Bold"/>
              </a:rPr>
              <a:t>(20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字以內即可</a:t>
            </a:r>
            <a:r>
              <a:rPr lang="en-CA" sz="2410" b="1" smtClean="0">
                <a:solidFill>
                  <a:srgbClr val="000000"/>
                </a:solidFill>
                <a:latin typeface="Tahoma Bold"/>
                <a:cs typeface="Tahoma Bold"/>
              </a:rPr>
              <a:t>)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分享</a:t>
            </a: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Կ</a:t>
            </a:r>
            <a:r>
              <a:rPr lang="en-CA" sz="2400" smtClean="0">
                <a:solidFill>
                  <a:srgbClr val="FF0000"/>
                </a:solidFill>
                <a:latin typeface="Arial Unicode MS"/>
                <a:cs typeface="Arial Unicode MS"/>
              </a:rPr>
              <a:t>第</a:t>
            </a:r>
            <a:r>
              <a:rPr lang="en-CA" sz="2410" b="1" smtClean="0">
                <a:solidFill>
                  <a:srgbClr val="FF0000"/>
                </a:solidFill>
                <a:latin typeface="Tahoma Bold"/>
                <a:cs typeface="Tahoma Bold"/>
              </a:rPr>
              <a:t>e </a:t>
            </a:r>
            <a:r>
              <a:rPr lang="en-CA" sz="2400" smtClean="0">
                <a:solidFill>
                  <a:srgbClr val="FF0000"/>
                </a:solidFill>
                <a:latin typeface="Arial Unicode MS"/>
                <a:cs typeface="Arial Unicode MS"/>
              </a:rPr>
              <a:t>書房</a:t>
            </a:r>
            <a:r>
              <a:rPr lang="en-CA" sz="2410" b="1" smtClean="0">
                <a:solidFill>
                  <a:srgbClr val="FF0000"/>
                </a:solidFill>
                <a:latin typeface="Tahoma Bold"/>
                <a:cs typeface="Tahoma Bold"/>
              </a:rPr>
              <a:t>FB</a:t>
            </a:r>
            <a:r>
              <a:rPr lang="en-CA" sz="2400" smtClean="0">
                <a:solidFill>
                  <a:srgbClr val="FF0000"/>
                </a:solidFill>
                <a:latin typeface="Arial Unicode MS"/>
                <a:cs typeface="Arial Unicode MS"/>
              </a:rPr>
              <a:t>粉絲團活動專頁</a:t>
            </a:r>
            <a:r>
              <a:rPr lang="en-CA" sz="2400" smtClean="0">
                <a:solidFill>
                  <a:srgbClr val="000000"/>
                </a:solidFill>
                <a:latin typeface="Arial Unicode MS"/>
                <a:cs typeface="Arial Unicode MS"/>
              </a:rPr>
              <a:t>。</a:t>
            </a:r>
            <a:br>
              <a:rPr lang="en-CA" sz="2656" smtClean="0">
                <a:solidFill>
                  <a:srgbClr val="000000"/>
                </a:solidFill>
                <a:latin typeface="Times New Roman"/>
              </a:rPr>
            </a:br>
            <a:r>
              <a:rPr lang="en-CA" sz="1562" spc="-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600" spc="-2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2600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活動說明</a:t>
            </a:r>
            <a:r>
              <a:rPr lang="en-CA" sz="2600" spc="-20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</a:p>
          <a:p>
            <a:pPr>
              <a:lnSpc>
                <a:spcPts val="3300"/>
              </a:lnSpc>
            </a:pPr>
            <a:endParaRPr lang="en-CA" sz="2656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03300" y="4953000"/>
            <a:ext cx="8140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CA" sz="1253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282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2282" smtClean="0">
                <a:solidFill>
                  <a:srgbClr val="000000"/>
                </a:solidFill>
                <a:latin typeface="Arial Unicode MS"/>
                <a:cs typeface="Arial Unicode MS"/>
              </a:rPr>
              <a:t>分享佳</a:t>
            </a:r>
            <a:r>
              <a:rPr lang="en-CA" sz="2282" smtClean="0">
                <a:solidFill>
                  <a:srgbClr val="000000"/>
                </a:solidFill>
                <a:latin typeface="Arial"/>
                <a:cs typeface="Arial"/>
              </a:rPr>
              <a:t>ѡ</a:t>
            </a:r>
            <a:r>
              <a:rPr lang="en-CA" sz="2282" smtClean="0">
                <a:solidFill>
                  <a:srgbClr val="000000"/>
                </a:solidFill>
                <a:latin typeface="Tahoma"/>
                <a:cs typeface="Tahoma"/>
              </a:rPr>
              <a:t>,1</a:t>
            </a:r>
            <a:r>
              <a:rPr lang="en-CA" sz="2282" smtClean="0">
                <a:solidFill>
                  <a:srgbClr val="000000"/>
                </a:solidFill>
                <a:latin typeface="Arial Unicode MS"/>
                <a:cs typeface="Arial Unicode MS"/>
              </a:rPr>
              <a:t>書即可參ᆶ</a:t>
            </a:r>
            <a:r>
              <a:rPr lang="en-CA" sz="2282" smtClean="0">
                <a:solidFill>
                  <a:srgbClr val="000000"/>
                </a:solidFill>
                <a:latin typeface="Tahoma"/>
                <a:cs typeface="Tahoma"/>
              </a:rPr>
              <a:t>1</a:t>
            </a:r>
            <a:r>
              <a:rPr lang="en-CA" sz="2282" smtClean="0">
                <a:solidFill>
                  <a:srgbClr val="000000"/>
                </a:solidFill>
                <a:latin typeface="Arial Unicode MS"/>
                <a:cs typeface="Arial Unicode MS"/>
              </a:rPr>
              <a:t>次抽獎。</a:t>
            </a:r>
            <a:br>
              <a:rPr lang="en-CA" sz="2336" smtClean="0">
                <a:solidFill>
                  <a:srgbClr val="000000"/>
                </a:solidFill>
                <a:latin typeface="Times New Roman"/>
              </a:rPr>
            </a:br>
            <a:r>
              <a:rPr lang="en-CA" sz="1253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279" spc="-1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227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多次分享</a:t>
            </a:r>
            <a:r>
              <a:rPr lang="en-CA" sz="2279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27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就有多次抽獎機會。</a:t>
            </a:r>
          </a:p>
          <a:p>
            <a:pPr>
              <a:lnSpc>
                <a:spcPts val="2800"/>
              </a:lnSpc>
            </a:pPr>
            <a:endParaRPr lang="en-CA" sz="2336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79" spc="-10" smtClean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612900" y="584200"/>
            <a:ext cx="7531100" cy="914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520"/>
              </a:lnSpc>
            </a:pPr>
            <a:r>
              <a:rPr lang="en-CA" sz="4800" smtClean="0">
                <a:solidFill>
                  <a:srgbClr val="000000"/>
                </a:solidFill>
                <a:latin typeface="Arial Unicode MS"/>
                <a:cs typeface="Arial Unicode MS"/>
              </a:rPr>
              <a:t>帶領人的準備</a:t>
            </a:r>
          </a:p>
          <a:p>
            <a:pPr>
              <a:lnSpc>
                <a:spcPts val="5520"/>
              </a:lnSpc>
            </a:pPr>
            <a:endParaRPr lang="en-CA" sz="48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12900" y="1955800"/>
            <a:ext cx="7531100" cy="73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716" spc="-20" smtClean="0">
                <a:solidFill>
                  <a:srgbClr val="006566"/>
                </a:solidFill>
                <a:latin typeface="Times New Roman"/>
                <a:cs typeface="Times New Roman"/>
              </a:rPr>
              <a:t>（</a:t>
            </a:r>
            <a:r>
              <a:rPr lang="en-CA" sz="3716" spc="-20" smtClean="0">
                <a:solidFill>
                  <a:srgbClr val="006566"/>
                </a:solidFill>
                <a:latin typeface="Arial Unicode MS"/>
                <a:cs typeface="Arial Unicode MS"/>
              </a:rPr>
              <a:t>二</a:t>
            </a:r>
            <a:r>
              <a:rPr lang="en-CA" sz="3716" spc="-20" smtClean="0">
                <a:solidFill>
                  <a:srgbClr val="006566"/>
                </a:solidFill>
                <a:latin typeface="Times New Roman"/>
                <a:cs typeface="Times New Roman"/>
              </a:rPr>
              <a:t>）</a:t>
            </a:r>
            <a:r>
              <a:rPr lang="en-CA" sz="3716" spc="-20" smtClean="0">
                <a:solidFill>
                  <a:srgbClr val="006566"/>
                </a:solidFill>
                <a:latin typeface="Arial Unicode MS"/>
                <a:cs typeface="Arial Unicode MS"/>
              </a:rPr>
              <a:t>了解情境</a:t>
            </a:r>
          </a:p>
          <a:p>
            <a:pPr>
              <a:lnSpc>
                <a:spcPts val="4600"/>
              </a:lnSpc>
            </a:pPr>
            <a:endParaRPr lang="en-CA" sz="3995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12900" y="2882900"/>
            <a:ext cx="7531100" cy="143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200"/>
              </a:lnSpc>
              <a:tabLst>
                <a:tab pos="1270000" algn="l"/>
              </a:tabLst>
            </a:pPr>
            <a:r>
              <a:rPr lang="en-CA" sz="3419" spc="-10" smtClean="0">
                <a:solidFill>
                  <a:srgbClr val="000000"/>
                </a:solidFill>
                <a:latin typeface="Arial"/>
                <a:cs typeface="Arial"/>
              </a:rPr>
              <a:t>1. 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了解人、團體、環境</a:t>
            </a:r>
            <a:r>
              <a:rPr lang="en-CA" sz="3419" spc="-10" smtClean="0">
                <a:solidFill>
                  <a:srgbClr val="000000"/>
                </a:solidFill>
                <a:latin typeface="Times New Roman"/>
                <a:cs typeface="Times New Roman"/>
              </a:rPr>
              <a:t>…</a:t>
            </a:r>
            <a:br>
              <a:rPr lang="en-CA" sz="3600" smtClean="0">
                <a:solidFill>
                  <a:srgbClr val="000000"/>
                </a:solidFill>
                <a:latin typeface="Times New Roman"/>
              </a:rPr>
            </a:b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覺知團體現況</a:t>
            </a:r>
          </a:p>
          <a:p>
            <a:pPr>
              <a:lnSpc>
                <a:spcPts val="520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12900" y="4318000"/>
            <a:ext cx="7531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419" spc="-10" smtClean="0">
                <a:solidFill>
                  <a:srgbClr val="000000"/>
                </a:solidFill>
                <a:latin typeface="Arial"/>
                <a:cs typeface="Arial"/>
              </a:rPr>
              <a:t>2. 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創造輕鬆的場域</a:t>
            </a:r>
            <a:r>
              <a:rPr lang="en-CA" sz="3419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628900" y="4978400"/>
            <a:ext cx="6515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彈性應變</a:t>
            </a:r>
            <a:r>
              <a:rPr lang="en-CA" sz="3419" spc="-10" smtClean="0">
                <a:solidFill>
                  <a:srgbClr val="000000"/>
                </a:solidFill>
                <a:latin typeface="Times New Roman"/>
                <a:cs typeface="Times New Roman"/>
              </a:rPr>
              <a:t>，</a:t>
            </a:r>
            <a:r>
              <a:rPr lang="en-CA" sz="341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當下變通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616200" y="330200"/>
            <a:ext cx="6527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კ資達人獎五項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8200" y="1092200"/>
            <a:ext cx="8305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活動目的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3680"/>
              </a:lnSpc>
            </a:pPr>
            <a:endParaRPr lang="en-CA" sz="302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181100" y="1587500"/>
            <a:ext cx="796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鼓勵</a:t>
            </a:r>
            <a:r>
              <a:rPr lang="en-CA" sz="2656" spc="-10" smtClean="0">
                <a:solidFill>
                  <a:srgbClr val="CC0000"/>
                </a:solidFill>
                <a:latin typeface="Arial Unicode MS"/>
                <a:cs typeface="Arial Unicode MS"/>
              </a:rPr>
              <a:t>「刷卡進館」、</a:t>
            </a:r>
            <a:r>
              <a:rPr lang="en-CA" sz="2656" spc="-10" smtClean="0">
                <a:solidFill>
                  <a:srgbClr val="00FF00"/>
                </a:solidFill>
                <a:latin typeface="Arial Unicode MS"/>
                <a:cs typeface="Arial Unicode MS"/>
              </a:rPr>
              <a:t>「鼓勵借書」</a:t>
            </a:r>
          </a:p>
          <a:p>
            <a:pPr>
              <a:lnSpc>
                <a:spcPts val="322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81100" y="1981200"/>
            <a:ext cx="7962900" cy="1473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550"/>
              </a:lnSpc>
            </a:pPr>
            <a:r>
              <a:rPr lang="en-CA" sz="2656" smtClean="0">
                <a:solidFill>
                  <a:srgbClr val="000000"/>
                </a:solidFill>
                <a:latin typeface="Arial Unicode MS"/>
                <a:cs typeface="Arial Unicode MS"/>
              </a:rPr>
              <a:t>用</a:t>
            </a:r>
            <a:r>
              <a:rPr lang="en-CA" sz="2656" smtClean="0">
                <a:solidFill>
                  <a:srgbClr val="0000CC"/>
                </a:solidFill>
                <a:latin typeface="Arial"/>
                <a:cs typeface="Arial"/>
              </a:rPr>
              <a:t>借</a:t>
            </a:r>
            <a:r>
              <a:rPr lang="en-CA" sz="2656" smtClean="0">
                <a:solidFill>
                  <a:srgbClr val="0000CC"/>
                </a:solidFill>
                <a:latin typeface="Arial Unicode MS"/>
                <a:cs typeface="Arial Unicode MS"/>
              </a:rPr>
              <a:t>用書機」、</a:t>
            </a:r>
            <a:r>
              <a:rPr lang="en-CA" sz="2656" smtClean="0">
                <a:solidFill>
                  <a:srgbClr val="000000"/>
                </a:solidFill>
                <a:latin typeface="Arial Unicode MS"/>
                <a:cs typeface="Arial Unicode MS"/>
              </a:rPr>
              <a:t>「參加</a:t>
            </a:r>
            <a:r>
              <a:rPr lang="en-CA" sz="2656" smtClean="0">
                <a:solidFill>
                  <a:srgbClr val="FF9900"/>
                </a:solidFill>
                <a:latin typeface="Arial Unicode MS"/>
                <a:cs typeface="Arial Unicode MS"/>
              </a:rPr>
              <a:t>利用課程」及</a:t>
            </a:r>
            <a:r>
              <a:rPr lang="en-CA" sz="2656" smtClean="0">
                <a:solidFill>
                  <a:srgbClr val="000000"/>
                </a:solidFill>
                <a:latin typeface="Arial Unicode MS"/>
                <a:cs typeface="Arial Unicode MS"/>
              </a:rPr>
              <a:t>٬「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「借用</a:t>
            </a: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ipad 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」為主軸</a:t>
            </a:r>
            <a:r>
              <a:rPr lang="en-CA" sz="2656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推出</a:t>
            </a: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5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類別活動</a:t>
            </a:r>
            <a:r>
              <a:rPr lang="en-CA" sz="2656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br>
              <a:rPr lang="en-CA" sz="2818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定名為「發౜კ資達人獎五項」活動</a:t>
            </a: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。</a:t>
            </a:r>
          </a:p>
          <a:p>
            <a:pPr>
              <a:lnSpc>
                <a:spcPts val="3550"/>
              </a:lnSpc>
            </a:pPr>
            <a:endParaRPr lang="en-CA" sz="2818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8200" y="3975100"/>
            <a:ext cx="8305800" cy="1054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CA" sz="1595" spc="-1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656" spc="-1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統計標準</a:t>
            </a:r>
            <a:r>
              <a:rPr lang="en-CA" sz="2656" spc="-10" smtClean="0">
                <a:solidFill>
                  <a:srgbClr val="000000"/>
                </a:solidFill>
                <a:latin typeface="Arial"/>
                <a:cs typeface="Arial"/>
              </a:rPr>
              <a:t>－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ߐ禁系統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、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流通借書統計及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First Tech 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第</a:t>
            </a:r>
            <a:r>
              <a:rPr lang="en-CA" sz="2656" spc="-10" smtClean="0">
                <a:solidFill>
                  <a:srgbClr val="000000"/>
                </a:solidFill>
                <a:latin typeface="Tahoma"/>
                <a:cs typeface="Tahoma"/>
              </a:rPr>
              <a:t>e</a:t>
            </a:r>
            <a:r>
              <a:rPr lang="en-CA" sz="265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書房》粉絲團留言等</a:t>
            </a:r>
          </a:p>
          <a:p>
            <a:pPr>
              <a:lnSpc>
                <a:spcPts val="35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6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616200" y="304800"/>
            <a:ext cx="6527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კ資達人獎五項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85900" y="1384300"/>
            <a:ext cx="76581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3348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五口號</a:t>
            </a:r>
            <a:r>
              <a:rPr lang="en-CA" sz="3348" spc="-20" smtClean="0">
                <a:solidFill>
                  <a:srgbClr val="000000"/>
                </a:solidFill>
                <a:latin typeface="Arial"/>
                <a:cs typeface="Arial"/>
              </a:rPr>
              <a:t>－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85900" y="1943100"/>
            <a:ext cx="7658100" cy="3035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1596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6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CA" sz="3206" smtClean="0">
                <a:solidFill>
                  <a:srgbClr val="FF0000"/>
                </a:solidFill>
                <a:latin typeface="Arial Unicode MS"/>
                <a:cs typeface="Arial Unicode MS"/>
              </a:rPr>
              <a:t>刷卡入館不隨人</a:t>
            </a:r>
            <a:br>
              <a:rPr lang="en-CA" sz="3025" smtClean="0">
                <a:solidFill>
                  <a:srgbClr val="000000"/>
                </a:solidFill>
                <a:latin typeface="Times New Roman"/>
              </a:rPr>
            </a:br>
            <a:r>
              <a:rPr lang="en-CA" sz="1596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FF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FF00"/>
                </a:solidFill>
                <a:latin typeface="Arial Unicode MS"/>
                <a:cs typeface="Arial Unicode MS"/>
              </a:rPr>
              <a:t>借書充實不錯過</a:t>
            </a:r>
            <a:br>
              <a:rPr lang="en-CA" sz="3025" smtClean="0">
                <a:solidFill>
                  <a:srgbClr val="000000"/>
                </a:solidFill>
                <a:latin typeface="Times New Roman"/>
              </a:rPr>
            </a:br>
            <a:r>
              <a:rPr lang="en-CA" sz="1596" smtClean="0">
                <a:solidFill>
                  <a:srgbClr val="3333CC"/>
                </a:solidFill>
                <a:latin typeface="Arial Unicode MS"/>
                <a:cs typeface="Arial Unicode MS"/>
              </a:rPr>
              <a:t>人</a:t>
            </a:r>
            <a:r>
              <a:rPr lang="en-CA" sz="3204" smtClean="0">
                <a:solidFill>
                  <a:srgbClr val="0000CC"/>
                </a:solidFill>
                <a:latin typeface="Arial"/>
                <a:cs typeface="Arial"/>
              </a:rPr>
              <a:t>؃</a:t>
            </a:r>
            <a:r>
              <a:rPr lang="en-CA" sz="3204" smtClean="0">
                <a:solidFill>
                  <a:srgbClr val="0000CC"/>
                </a:solidFill>
                <a:latin typeface="Arial Unicode MS"/>
                <a:cs typeface="Arial Unicode MS"/>
              </a:rPr>
              <a:t> 自助借</a:t>
            </a:r>
            <a:r>
              <a:rPr lang="en-CA" sz="3204" smtClean="0">
                <a:solidFill>
                  <a:srgbClr val="0000CC"/>
                </a:solidFill>
                <a:latin typeface="Arial"/>
                <a:cs typeface="Arial"/>
              </a:rPr>
              <a:t>書</a:t>
            </a:r>
            <a:r>
              <a:rPr lang="en-CA" sz="3204" smtClean="0">
                <a:solidFill>
                  <a:srgbClr val="0000CC"/>
                </a:solidFill>
                <a:latin typeface="Arial Unicode MS"/>
                <a:cs typeface="Arial Unicode MS"/>
              </a:rPr>
              <a:t>不</a:t>
            </a:r>
            <a:br>
              <a:rPr lang="en-CA" sz="3025" smtClean="0">
                <a:solidFill>
                  <a:srgbClr val="000000"/>
                </a:solidFill>
                <a:latin typeface="Times New Roman"/>
              </a:rPr>
            </a:br>
            <a:r>
              <a:rPr lang="en-CA" sz="1596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FF99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FF9900"/>
                </a:solidFill>
                <a:latin typeface="Arial Unicode MS"/>
                <a:cs typeface="Arial Unicode MS"/>
              </a:rPr>
              <a:t>參加活動不落後</a:t>
            </a:r>
            <a:br>
              <a:rPr lang="en-CA" sz="3025" smtClean="0">
                <a:solidFill>
                  <a:srgbClr val="000000"/>
                </a:solidFill>
                <a:latin typeface="Times New Roman"/>
              </a:rPr>
            </a:br>
            <a:r>
              <a:rPr lang="en-CA" sz="1596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ѳ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板電腦不思議</a:t>
            </a:r>
          </a:p>
          <a:p>
            <a:pPr>
              <a:lnSpc>
                <a:spcPts val="4600"/>
              </a:lnSpc>
            </a:pPr>
            <a:endParaRPr lang="en-CA" sz="302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7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397000" y="304800"/>
            <a:ext cx="7747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კ資閱讀印象</a:t>
            </a:r>
            <a:r>
              <a:rPr lang="en-CA" sz="4406" smtClean="0">
                <a:solidFill>
                  <a:srgbClr val="333399"/>
                </a:solidFill>
                <a:latin typeface="Tahoma"/>
                <a:cs typeface="Tahoma"/>
              </a:rPr>
              <a:t>-</a:t>
            </a: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明信片比賽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6383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活動目的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3680"/>
              </a:lnSpc>
            </a:pPr>
            <a:endParaRPr lang="en-CA" sz="302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0100" y="2209800"/>
            <a:ext cx="8343900" cy="161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298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對კ資館印象</a:t>
            </a:r>
            <a:r>
              <a:rPr lang="en-CA" sz="2981" spc="-1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981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採用攝影類型及手稿設計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2979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呈౜</a:t>
            </a:r>
            <a:r>
              <a:rPr lang="en-CA" sz="2979" spc="-20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2979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ර向明信片方</a:t>
            </a:r>
            <a:r>
              <a:rPr lang="en-CA" sz="2979" spc="-20" smtClean="0">
                <a:solidFill>
                  <a:srgbClr val="000000"/>
                </a:solidFill>
                <a:latin typeface="Arial"/>
                <a:cs typeface="Arial"/>
              </a:rPr>
              <a:t>Ԅ</a:t>
            </a:r>
            <a:r>
              <a:rPr lang="en-CA" sz="2979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展౜成</a:t>
            </a:r>
            <a:r>
              <a:rPr lang="en-CA" sz="2979" spc="-20" smtClean="0">
                <a:solidFill>
                  <a:srgbClr val="000000"/>
                </a:solidFill>
                <a:latin typeface="Arial"/>
                <a:cs typeface="Arial"/>
              </a:rPr>
              <a:t>݀，</a:t>
            </a:r>
            <a:r>
              <a:rPr lang="en-CA" sz="2979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作品可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2979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作為宣傳კ資館用途。</a:t>
            </a:r>
          </a:p>
          <a:p>
            <a:pPr>
              <a:lnSpc>
                <a:spcPts val="385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37973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報名及上傳</a:t>
            </a:r>
          </a:p>
          <a:p>
            <a:pPr>
              <a:lnSpc>
                <a:spcPts val="3680"/>
              </a:lnSpc>
            </a:pPr>
            <a:endParaRPr lang="en-CA" sz="302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76300" y="4343400"/>
            <a:ext cx="8267700" cy="990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《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First Tech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第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e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書房》粉絲團按讚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,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留言說明作</a:t>
            </a:r>
            <a:br>
              <a:rPr lang="en-CA" sz="2795" smtClean="0">
                <a:solidFill>
                  <a:srgbClr val="000000"/>
                </a:solidFill>
                <a:latin typeface="Times New Roman"/>
              </a:rPr>
            </a:b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品內容</a:t>
            </a:r>
          </a:p>
          <a:p>
            <a:pPr>
              <a:lnSpc>
                <a:spcPts val="3400"/>
              </a:lnSpc>
            </a:pPr>
            <a:endParaRPr lang="en-CA" sz="2795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8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54400" y="304800"/>
            <a:ext cx="56896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書卡讚書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8800" y="11684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活動目的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კ書分享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營造悅讀氛圍</a:t>
            </a:r>
          </a:p>
          <a:p>
            <a:pPr>
              <a:lnSpc>
                <a:spcPts val="3680"/>
              </a:lnSpc>
            </a:pPr>
            <a:endParaRPr lang="en-CA" sz="3132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58800" y="17526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書展主題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3680"/>
              </a:lnSpc>
            </a:pPr>
            <a:endParaRPr lang="en-CA" sz="302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6000" y="2298700"/>
            <a:ext cx="8128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1048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1903" spc="-1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19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九把刀作品</a:t>
            </a:r>
          </a:p>
          <a:p>
            <a:pPr>
              <a:lnSpc>
                <a:spcPts val="2300"/>
              </a:lnSpc>
            </a:pPr>
            <a:endParaRPr lang="en-CA" sz="19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16000" y="2667000"/>
            <a:ext cx="8128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1051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1906" spc="-10" smtClean="0">
                <a:solidFill>
                  <a:srgbClr val="000000"/>
                </a:solidFill>
                <a:latin typeface="Arial"/>
                <a:cs typeface="Arial"/>
              </a:rPr>
              <a:t>  </a:t>
            </a:r>
            <a:r>
              <a:rPr lang="en-CA" sz="190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手作小物</a:t>
            </a:r>
            <a:r>
              <a:rPr lang="en-CA" sz="1906" spc="-10" smtClean="0">
                <a:solidFill>
                  <a:srgbClr val="000000"/>
                </a:solidFill>
                <a:latin typeface="Tahoma"/>
                <a:cs typeface="Tahoma"/>
              </a:rPr>
              <a:t>(</a:t>
            </a:r>
            <a:r>
              <a:rPr lang="en-CA" sz="190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拚布、手工皂</a:t>
            </a:r>
            <a:r>
              <a:rPr lang="en-CA" sz="1906" spc="-10" smtClean="0">
                <a:solidFill>
                  <a:srgbClr val="000000"/>
                </a:solidFill>
                <a:latin typeface="Tahoma"/>
                <a:cs typeface="Tahoma"/>
              </a:rPr>
              <a:t>…)</a:t>
            </a:r>
          </a:p>
          <a:p>
            <a:pPr>
              <a:lnSpc>
                <a:spcPts val="2300"/>
              </a:lnSpc>
            </a:pPr>
            <a:endParaRPr lang="en-CA" sz="195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6000" y="3022600"/>
            <a:ext cx="81280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  <a:tabLst>
                <a:tab pos="279400" algn="l"/>
              </a:tabLst>
            </a:pPr>
            <a:r>
              <a:rPr lang="en-CA" sz="1048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1903" spc="-10" smtClean="0">
                <a:solidFill>
                  <a:srgbClr val="000000"/>
                </a:solidFill>
                <a:latin typeface="Arial"/>
                <a:cs typeface="Arial"/>
              </a:rPr>
              <a:t>   В</a:t>
            </a:r>
            <a:r>
              <a:rPr lang="en-CA" sz="19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本推理小說</a:t>
            </a:r>
            <a:r>
              <a:rPr lang="en-CA" sz="1903" spc="-10" smtClean="0">
                <a:solidFill>
                  <a:srgbClr val="000000"/>
                </a:solidFill>
                <a:latin typeface="Tahoma"/>
                <a:cs typeface="Tahoma"/>
              </a:rPr>
              <a:t>(</a:t>
            </a:r>
            <a:r>
              <a:rPr lang="en-CA" sz="19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宮೽美幸、東野</a:t>
            </a:r>
            <a:r>
              <a:rPr lang="en-CA" sz="1903" spc="-10" smtClean="0">
                <a:solidFill>
                  <a:srgbClr val="000000"/>
                </a:solidFill>
                <a:latin typeface="Arial"/>
                <a:cs typeface="Arial"/>
              </a:rPr>
              <a:t>Ө</a:t>
            </a:r>
            <a:r>
              <a:rPr lang="en-CA" sz="19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吾、</a:t>
            </a:r>
            <a:r>
              <a:rPr lang="en-CA" sz="1903" spc="-10" smtClean="0">
                <a:solidFill>
                  <a:srgbClr val="000000"/>
                </a:solidFill>
                <a:latin typeface="Arial"/>
                <a:cs typeface="Arial"/>
              </a:rPr>
              <a:t>Ό</a:t>
            </a:r>
            <a:r>
              <a:rPr lang="en-CA" sz="19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一、松本清張等借閱率較</a:t>
            </a:r>
            <a:br>
              <a:rPr lang="en-CA" sz="2004" smtClean="0">
                <a:solidFill>
                  <a:srgbClr val="000000"/>
                </a:solidFill>
                <a:latin typeface="Times New Roman"/>
              </a:rPr>
            </a:br>
            <a:r>
              <a:rPr lang="en-CA" sz="19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	高作品</a:t>
            </a:r>
            <a:r>
              <a:rPr lang="en-CA" sz="1903" spc="-10" smtClean="0">
                <a:solidFill>
                  <a:srgbClr val="000000"/>
                </a:solidFill>
                <a:latin typeface="Tahoma"/>
                <a:cs typeface="Tahoma"/>
              </a:rPr>
              <a:t>)</a:t>
            </a:r>
          </a:p>
          <a:p>
            <a:pPr>
              <a:lnSpc>
                <a:spcPts val="2400"/>
              </a:lnSpc>
            </a:pPr>
            <a:endParaRPr lang="en-CA" sz="2004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6000" y="3657600"/>
            <a:ext cx="8128000" cy="787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CA" sz="1048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1903" spc="-1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190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減重、美容書</a:t>
            </a:r>
            <a:br>
              <a:rPr lang="en-CA" sz="1916" smtClean="0">
                <a:solidFill>
                  <a:srgbClr val="000000"/>
                </a:solidFill>
                <a:latin typeface="Times New Roman"/>
              </a:rPr>
            </a:br>
            <a:r>
              <a:rPr lang="en-CA" sz="1048" spc="-10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1906" spc="-1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CA" sz="1906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每月搶眼新書</a:t>
            </a:r>
          </a:p>
          <a:p>
            <a:pPr>
              <a:lnSpc>
                <a:spcPts val="2800"/>
              </a:lnSpc>
            </a:pPr>
            <a:endParaRPr lang="en-CA" sz="1916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23300" y="6350000"/>
            <a:ext cx="5207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9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54400" y="330200"/>
            <a:ext cx="56896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書卡讚書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6383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785" spc="-1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979" spc="-1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979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活動說明</a:t>
            </a:r>
            <a:r>
              <a:rPr lang="en-CA" sz="2979" spc="-10" smtClean="0">
                <a:solidFill>
                  <a:srgbClr val="000000"/>
                </a:solidFill>
                <a:latin typeface="Arial"/>
                <a:cs typeface="Arial"/>
              </a:rPr>
              <a:t>：</a:t>
            </a:r>
          </a:p>
          <a:p>
            <a:pPr>
              <a:lnSpc>
                <a:spcPts val="3680"/>
              </a:lnSpc>
            </a:pPr>
            <a:endParaRPr lang="en-CA" sz="302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9000" y="2108200"/>
            <a:ext cx="8255000" cy="161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კ資館週期間</a:t>
            </a:r>
            <a:r>
              <a:rPr lang="en-CA" sz="3206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3206" smtClean="0">
                <a:solidFill>
                  <a:srgbClr val="000000"/>
                </a:solidFill>
                <a:latin typeface="Arial Unicode MS"/>
                <a:cs typeface="Arial Unicode MS"/>
              </a:rPr>
              <a:t>ஒ本學期系列書展推薦次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數較多კ書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陳列展示於კ資館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2Fύ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庭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，</a:t>
            </a:r>
            <a:br>
              <a:rPr lang="en-CA" sz="3204" smtClean="0">
                <a:solidFill>
                  <a:srgbClr val="000000"/>
                </a:solidFill>
                <a:latin typeface="Times New Roman"/>
              </a:rPr>
            </a:b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並在਒佈置所有推薦小卡。</a:t>
            </a:r>
          </a:p>
          <a:p>
            <a:pPr>
              <a:lnSpc>
                <a:spcPts val="385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58200" y="6350000"/>
            <a:ext cx="68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10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781300" y="330200"/>
            <a:ext cx="6362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097" spc="-20" smtClean="0">
                <a:solidFill>
                  <a:srgbClr val="333399"/>
                </a:solidFill>
                <a:latin typeface="Arial Unicode MS"/>
                <a:cs typeface="Arial Unicode MS"/>
              </a:rPr>
              <a:t>成</a:t>
            </a:r>
            <a:r>
              <a:rPr lang="en-CA" sz="4097" spc="-20" smtClean="0">
                <a:solidFill>
                  <a:srgbClr val="333399"/>
                </a:solidFill>
                <a:latin typeface="Arial"/>
                <a:cs typeface="Arial"/>
              </a:rPr>
              <a:t>݀</a:t>
            </a:r>
            <a:r>
              <a:rPr lang="en-CA" sz="4097" spc="-20" smtClean="0">
                <a:solidFill>
                  <a:srgbClr val="333399"/>
                </a:solidFill>
                <a:latin typeface="Arial Unicode MS"/>
                <a:cs typeface="Arial Unicode MS"/>
              </a:rPr>
              <a:t>展౜</a:t>
            </a:r>
            <a:r>
              <a:rPr lang="en-CA" sz="4097" spc="-20" smtClean="0">
                <a:solidFill>
                  <a:srgbClr val="333399"/>
                </a:solidFill>
                <a:latin typeface="Tahoma"/>
                <a:cs typeface="Tahoma"/>
              </a:rPr>
              <a:t>-</a:t>
            </a:r>
            <a:r>
              <a:rPr lang="en-CA" sz="4097" spc="-20" smtClean="0">
                <a:solidFill>
                  <a:srgbClr val="333399"/>
                </a:solidFill>
                <a:latin typeface="Arial Unicode MS"/>
                <a:cs typeface="Arial Unicode MS"/>
              </a:rPr>
              <a:t>佈置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8800" y="11938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92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配</a:t>
            </a:r>
            <a:r>
              <a:rPr lang="en-CA" sz="3204" smtClean="0">
                <a:solidFill>
                  <a:srgbClr val="000000"/>
                </a:solidFill>
                <a:latin typeface="Arial"/>
                <a:cs typeface="Arial"/>
              </a:rPr>
              <a:t>ӝ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校慶</a:t>
            </a:r>
            <a:r>
              <a:rPr lang="en-CA" sz="3204" smtClean="0">
                <a:solidFill>
                  <a:srgbClr val="000000"/>
                </a:solidFill>
                <a:latin typeface="Tahoma"/>
                <a:cs typeface="Tahoma"/>
              </a:rPr>
              <a:t>/</a:t>
            </a:r>
            <a:r>
              <a:rPr lang="en-CA" sz="3204" smtClean="0">
                <a:solidFill>
                  <a:srgbClr val="000000"/>
                </a:solidFill>
                <a:latin typeface="Arial Unicode MS"/>
                <a:cs typeface="Arial Unicode MS"/>
              </a:rPr>
              <a:t>聖誕佈置</a:t>
            </a:r>
          </a:p>
          <a:p>
            <a:pPr>
              <a:lnSpc>
                <a:spcPts val="3680"/>
              </a:lnSpc>
            </a:pPr>
            <a:endParaRPr lang="en-CA" sz="3087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16000" y="1727200"/>
            <a:ext cx="8128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本館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 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聖誕樹</a:t>
            </a:r>
          </a:p>
          <a:p>
            <a:pPr>
              <a:lnSpc>
                <a:spcPts val="3220"/>
              </a:lnSpc>
            </a:pPr>
            <a:endParaRPr lang="en-CA" sz="2655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6000" y="2197100"/>
            <a:ext cx="8128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第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e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書房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-library cafe</a:t>
            </a:r>
          </a:p>
          <a:p>
            <a:pPr>
              <a:lnSpc>
                <a:spcPts val="3220"/>
              </a:lnSpc>
            </a:pPr>
            <a:endParaRPr lang="en-CA" sz="2729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58800" y="2667000"/>
            <a:ext cx="85852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1824" spc="-1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კ資館週系列活動成</a:t>
            </a:r>
            <a:r>
              <a:rPr lang="en-CA" sz="3043" spc="-10" smtClean="0">
                <a:solidFill>
                  <a:srgbClr val="000000"/>
                </a:solidFill>
                <a:latin typeface="Arial"/>
                <a:cs typeface="Arial"/>
              </a:rPr>
              <a:t>݀</a:t>
            </a:r>
            <a:r>
              <a:rPr lang="en-CA" sz="3043" spc="-10" smtClean="0">
                <a:solidFill>
                  <a:srgbClr val="000000"/>
                </a:solidFill>
                <a:latin typeface="Arial Unicode MS"/>
                <a:cs typeface="Arial Unicode MS"/>
              </a:rPr>
              <a:t>展౜</a:t>
            </a:r>
          </a:p>
          <a:p>
            <a:pPr>
              <a:lnSpc>
                <a:spcPts val="3680"/>
              </a:lnSpc>
            </a:pPr>
            <a:endParaRPr lang="en-CA" sz="3112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16000" y="3200400"/>
            <a:ext cx="8128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校慶祝賀語</a:t>
            </a:r>
          </a:p>
          <a:p>
            <a:pPr>
              <a:lnSpc>
                <a:spcPts val="3220"/>
              </a:lnSpc>
            </a:pPr>
            <a:endParaRPr lang="en-CA" sz="261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6000" y="3670300"/>
            <a:ext cx="8128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書卡讚書</a:t>
            </a:r>
          </a:p>
          <a:p>
            <a:pPr>
              <a:lnSpc>
                <a:spcPts val="3220"/>
              </a:lnSpc>
            </a:pPr>
            <a:endParaRPr lang="en-CA" sz="2585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16000" y="4140200"/>
            <a:ext cx="81280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კ資閱讀印象作品</a:t>
            </a:r>
          </a:p>
          <a:p>
            <a:pPr>
              <a:lnSpc>
                <a:spcPts val="3220"/>
              </a:lnSpc>
            </a:pPr>
            <a:endParaRPr lang="en-CA" sz="2669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73200" y="4597400"/>
            <a:ext cx="7670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20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40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CA" sz="2400" smtClean="0">
                <a:solidFill>
                  <a:srgbClr val="FF0000"/>
                </a:solidFill>
                <a:latin typeface="Arial Unicode MS"/>
                <a:cs typeface="Arial Unicode MS"/>
              </a:rPr>
              <a:t>攝影類</a:t>
            </a:r>
          </a:p>
          <a:p>
            <a:pPr>
              <a:lnSpc>
                <a:spcPts val="2760"/>
              </a:lnSpc>
            </a:pPr>
            <a:endParaRPr lang="en-CA" sz="216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3200" y="5003800"/>
            <a:ext cx="7670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1202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2402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CA" sz="2402" smtClean="0">
                <a:solidFill>
                  <a:srgbClr val="FF0000"/>
                </a:solidFill>
                <a:latin typeface="Arial Unicode MS"/>
                <a:cs typeface="Arial Unicode MS"/>
              </a:rPr>
              <a:t>手稿設計類</a:t>
            </a:r>
          </a:p>
          <a:p>
            <a:pPr>
              <a:lnSpc>
                <a:spcPts val="2760"/>
              </a:lnSpc>
            </a:pPr>
            <a:endParaRPr lang="en-CA" sz="223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483600" y="6350000"/>
            <a:ext cx="6604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279" spc="-10" smtClean="0">
                <a:solidFill>
                  <a:srgbClr val="FFFFFF"/>
                </a:solidFill>
                <a:latin typeface="Arial"/>
                <a:cs typeface="Arial"/>
              </a:rPr>
              <a:t>11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454400" y="304800"/>
            <a:ext cx="56896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6" smtClean="0">
                <a:solidFill>
                  <a:srgbClr val="333399"/>
                </a:solidFill>
                <a:latin typeface="Arial Unicode MS"/>
                <a:cs typeface="Arial Unicode MS"/>
              </a:rPr>
              <a:t>規劃活動</a:t>
            </a:r>
          </a:p>
          <a:p>
            <a:pPr>
              <a:lnSpc>
                <a:spcPts val="5060"/>
              </a:lnSpc>
            </a:pPr>
            <a:endParaRPr lang="en-CA" sz="44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320800"/>
            <a:ext cx="8597900" cy="68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40"/>
              </a:lnSpc>
            </a:pPr>
            <a:r>
              <a:rPr lang="en-CA" sz="216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602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602" smtClean="0">
                <a:solidFill>
                  <a:srgbClr val="000000"/>
                </a:solidFill>
                <a:latin typeface="Arial Unicode MS"/>
                <a:cs typeface="Arial Unicode MS"/>
              </a:rPr>
              <a:t>講০</a:t>
            </a:r>
          </a:p>
          <a:p>
            <a:pPr>
              <a:lnSpc>
                <a:spcPts val="4140"/>
              </a:lnSpc>
            </a:pPr>
            <a:endParaRPr lang="en-CA" sz="3241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03300" y="1943100"/>
            <a:ext cx="8140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行動閱讀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打卡車</a:t>
            </a:r>
          </a:p>
          <a:p>
            <a:pPr>
              <a:lnSpc>
                <a:spcPts val="3220"/>
              </a:lnSpc>
            </a:pPr>
            <a:endParaRPr lang="en-CA" sz="2669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3300" y="2463800"/>
            <a:ext cx="8140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1535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5" smtClean="0">
                <a:solidFill>
                  <a:srgbClr val="000000"/>
                </a:solidFill>
                <a:latin typeface="Arial"/>
                <a:cs typeface="Arial"/>
              </a:rPr>
              <a:t> В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本文學講০</a:t>
            </a:r>
            <a:r>
              <a:rPr lang="en-CA" sz="2795" smtClean="0">
                <a:solidFill>
                  <a:srgbClr val="000000"/>
                </a:solidFill>
                <a:latin typeface="Tahoma"/>
                <a:cs typeface="Tahoma"/>
              </a:rPr>
              <a:t>-</a:t>
            </a:r>
            <a:r>
              <a:rPr lang="en-CA" sz="2795" smtClean="0">
                <a:solidFill>
                  <a:srgbClr val="000000"/>
                </a:solidFill>
                <a:latin typeface="Arial Unicode MS"/>
                <a:cs typeface="Arial Unicode MS"/>
              </a:rPr>
              <a:t>翻譯小說導讀</a:t>
            </a:r>
          </a:p>
          <a:p>
            <a:pPr>
              <a:lnSpc>
                <a:spcPts val="3220"/>
              </a:lnSpc>
            </a:pPr>
            <a:endParaRPr lang="en-CA" sz="2711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6100" y="2781300"/>
            <a:ext cx="8597900" cy="1955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indent="457504">
              <a:lnSpc>
                <a:spcPts val="5100"/>
              </a:lnSpc>
            </a:pPr>
            <a:r>
              <a:rPr lang="en-CA" sz="1538" smtClean="0">
                <a:solidFill>
                  <a:srgbClr val="FF0000"/>
                </a:solidFill>
                <a:latin typeface="Arial Unicode MS"/>
                <a:cs typeface="Arial Unicode MS"/>
              </a:rPr>
              <a:t></a:t>
            </a:r>
            <a:r>
              <a:rPr lang="en-CA" sz="2798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還島</a:t>
            </a:r>
            <a:r>
              <a:rPr lang="en-CA" sz="2798" smtClean="0">
                <a:solidFill>
                  <a:srgbClr val="000000"/>
                </a:solidFill>
                <a:latin typeface="Tahoma"/>
                <a:cs typeface="Tahoma"/>
              </a:rPr>
              <a:t>-</a:t>
            </a:r>
            <a:r>
              <a:rPr lang="en-CA" sz="2798" smtClean="0">
                <a:solidFill>
                  <a:srgbClr val="000000"/>
                </a:solidFill>
                <a:latin typeface="Arial Unicode MS"/>
                <a:cs typeface="Arial Unicode MS"/>
              </a:rPr>
              <a:t>守護台灣真海岸公益講০</a:t>
            </a:r>
            <a:br>
              <a:rPr lang="en-CA" sz="3489" smtClean="0">
                <a:solidFill>
                  <a:srgbClr val="000000"/>
                </a:solidFill>
                <a:latin typeface="Times New Roman"/>
              </a:rPr>
            </a:br>
            <a:r>
              <a:rPr lang="en-CA" sz="216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參加指導活動競賽得福袋</a:t>
            </a:r>
            <a:br>
              <a:rPr lang="en-CA" sz="3420" smtClean="0">
                <a:solidFill>
                  <a:srgbClr val="000000"/>
                </a:solidFill>
                <a:latin typeface="Times New Roman"/>
              </a:rPr>
            </a:br>
            <a:r>
              <a:rPr lang="en-CA" sz="2160" smtClean="0">
                <a:solidFill>
                  <a:srgbClr val="3333CC"/>
                </a:solidFill>
                <a:latin typeface="Arial Unicode MS"/>
                <a:cs typeface="Arial Unicode MS"/>
              </a:rPr>
              <a:t></a:t>
            </a: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CA" sz="3600" smtClean="0">
                <a:solidFill>
                  <a:srgbClr val="000000"/>
                </a:solidFill>
                <a:latin typeface="Arial Unicode MS"/>
                <a:cs typeface="Arial Unicode MS"/>
              </a:rPr>
              <a:t>კ資學習地კ</a:t>
            </a:r>
          </a:p>
          <a:p>
            <a:pPr>
              <a:lnSpc>
                <a:spcPts val="5100"/>
              </a:lnSpc>
            </a:pPr>
            <a:endParaRPr lang="en-CA" sz="342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458200" y="6350000"/>
            <a:ext cx="68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12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238500" y="1397000"/>
            <a:ext cx="5905500" cy="2489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000"/>
              </a:lnSpc>
            </a:pPr>
            <a:r>
              <a:rPr lang="en-CA" sz="5022" smtClean="0">
                <a:solidFill>
                  <a:srgbClr val="000000"/>
                </a:solidFill>
                <a:latin typeface="Arial Unicode MS"/>
                <a:cs typeface="Arial Unicode MS"/>
              </a:rPr>
              <a:t>報告完畢</a:t>
            </a:r>
            <a:br>
              <a:rPr lang="en-CA" sz="5400" smtClean="0">
                <a:solidFill>
                  <a:srgbClr val="000000"/>
                </a:solidFill>
                <a:latin typeface="Times New Roman"/>
              </a:rPr>
            </a:br>
            <a:r>
              <a:rPr lang="en-CA" sz="5022" spc="-20" smtClean="0">
                <a:solidFill>
                  <a:srgbClr val="000000"/>
                </a:solidFill>
                <a:latin typeface="Arial Unicode MS"/>
                <a:cs typeface="Arial Unicode MS"/>
              </a:rPr>
              <a:t>敬ፎ指教</a:t>
            </a:r>
          </a:p>
          <a:p>
            <a:pPr>
              <a:lnSpc>
                <a:spcPts val="13000"/>
              </a:lnSpc>
            </a:pPr>
            <a:endParaRPr lang="en-CA" sz="5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458200" y="6350000"/>
            <a:ext cx="685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FFFFFF"/>
                </a:solidFill>
                <a:latin typeface="Arial"/>
                <a:cs typeface="Arial"/>
              </a:rPr>
              <a:t>13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4991100" y="1600200"/>
            <a:ext cx="4152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6" smtClean="0">
                <a:solidFill>
                  <a:srgbClr val="6F2F9F"/>
                </a:solidFill>
                <a:latin typeface="Arial Unicode MS"/>
                <a:cs typeface="Arial Unicode MS"/>
              </a:rPr>
              <a:t>中華民國圖書館學會</a:t>
            </a:r>
          </a:p>
          <a:p>
            <a:pPr>
              <a:lnSpc>
                <a:spcPts val="3680"/>
              </a:lnSpc>
            </a:pPr>
            <a:endParaRPr lang="en-CA" sz="3206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787900" y="2082800"/>
            <a:ext cx="43561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4" smtClean="0">
                <a:solidFill>
                  <a:srgbClr val="6F2F9F"/>
                </a:solidFill>
                <a:latin typeface="Arial Unicode MS"/>
                <a:cs typeface="Arial Unicode MS"/>
              </a:rPr>
              <a:t>技專校院圖書館委員會</a:t>
            </a:r>
          </a:p>
          <a:p>
            <a:pPr>
              <a:lnSpc>
                <a:spcPts val="3680"/>
              </a:lnSpc>
            </a:pPr>
            <a:endParaRPr lang="en-CA" sz="3204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46700" y="3073400"/>
            <a:ext cx="37973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5"/>
              </a:lnSpc>
            </a:pPr>
            <a:r>
              <a:rPr lang="en-CA" sz="2906" smtClean="0">
                <a:solidFill>
                  <a:srgbClr val="0066FF"/>
                </a:solidFill>
                <a:latin typeface="Arial Unicode MS"/>
                <a:cs typeface="Arial Unicode MS"/>
              </a:rPr>
              <a:t>學科指導教授服務</a:t>
            </a:r>
          </a:p>
          <a:p>
            <a:pPr>
              <a:lnSpc>
                <a:spcPts val="3335"/>
              </a:lnSpc>
            </a:pPr>
            <a:endParaRPr lang="en-CA" sz="2906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83300" y="3505200"/>
            <a:ext cx="30607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35"/>
              </a:lnSpc>
            </a:pPr>
            <a:r>
              <a:rPr lang="en-CA" sz="2904" smtClean="0">
                <a:solidFill>
                  <a:srgbClr val="0066FF"/>
                </a:solidFill>
                <a:latin typeface="Arial Unicode MS"/>
                <a:cs typeface="Arial Unicode MS"/>
              </a:rPr>
              <a:t>經驗分享</a:t>
            </a:r>
          </a:p>
          <a:p>
            <a:pPr>
              <a:lnSpc>
                <a:spcPts val="3335"/>
              </a:lnSpc>
            </a:pPr>
            <a:endParaRPr lang="en-CA" sz="2904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283200" y="4826000"/>
            <a:ext cx="3860800" cy="39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lang="en-CA" sz="2198" smtClean="0">
                <a:solidFill>
                  <a:srgbClr val="800000"/>
                </a:solidFill>
                <a:latin typeface="Arial Unicode MS"/>
                <a:cs typeface="Arial Unicode MS"/>
              </a:rPr>
              <a:t>朝陽科技大學圖書資訊處</a:t>
            </a:r>
          </a:p>
          <a:p>
            <a:pPr>
              <a:lnSpc>
                <a:spcPts val="2530"/>
              </a:lnSpc>
            </a:pPr>
            <a:endParaRPr lang="en-CA" sz="2198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400800" y="5232400"/>
            <a:ext cx="2743200" cy="393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30"/>
              </a:lnSpc>
            </a:pPr>
            <a:r>
              <a:rPr lang="en-CA" sz="2195" smtClean="0">
                <a:solidFill>
                  <a:srgbClr val="800000"/>
                </a:solidFill>
                <a:latin typeface="Arial Unicode MS"/>
                <a:cs typeface="Arial Unicode MS"/>
              </a:rPr>
              <a:t>楊伏</a:t>
            </a:r>
            <a:r>
              <a:rPr lang="en-CA" sz="2195" smtClean="0">
                <a:solidFill>
                  <a:srgbClr val="800000"/>
                </a:solidFill>
                <a:latin typeface="Arial"/>
                <a:cs typeface="Arial"/>
              </a:rPr>
              <a:t>ӽ</a:t>
            </a:r>
          </a:p>
          <a:p>
            <a:pPr>
              <a:lnSpc>
                <a:spcPts val="2530"/>
              </a:lnSpc>
            </a:pPr>
            <a:endParaRPr lang="en-CA" sz="2195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413500" y="5613400"/>
            <a:ext cx="2730500" cy="266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10"/>
              </a:lnSpc>
            </a:pPr>
            <a:r>
              <a:rPr lang="en-CA" sz="1403" smtClean="0">
                <a:solidFill>
                  <a:srgbClr val="800000"/>
                </a:solidFill>
                <a:latin typeface="Arial"/>
                <a:cs typeface="Arial"/>
              </a:rPr>
              <a:t>104.04.10</a:t>
            </a:r>
          </a:p>
          <a:p>
            <a:pPr>
              <a:lnSpc>
                <a:spcPts val="1610"/>
              </a:lnSpc>
            </a:pPr>
            <a:endParaRPr lang="en-CA" sz="1403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Privet1</vt:lpstr>
    </vt:vector>
  </TitlesOfParts>
  <Company>Investintech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A2E_Engine</dc:creator>
  <cp:lastModifiedBy>A2E_Engine</cp:lastModifiedBy>
  <dcterms:created xsi:type="dcterms:W3CDTF">2019-11-25T01:51:45Z</dcterms:created>
  <dcterms:modified xsi:type="dcterms:W3CDTF">2019-11-25T01:51:45Z</dcterms:modified>
</cp:coreProperties>
</file>