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7556500" cy="10693400"/>
  <p:notesSz cx="7556500" cy="106934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3317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ts val="1045"/>
              </a:lnSpc>
            </a:pPr>
            <a:fld id="{81D60167-4931-47E6-BA6A-407CBD079E47}" type="slidenum">
              <a:rPr spc="-20" dirty="0"/>
              <a:t>‹#›</a:t>
            </a:fld>
            <a:endParaRPr spc="-2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ts val="1045"/>
              </a:lnSpc>
            </a:pPr>
            <a:fld id="{81D60167-4931-47E6-BA6A-407CBD079E47}" type="slidenum">
              <a:rPr spc="-20" dirty="0"/>
              <a:t>‹#›</a:t>
            </a:fld>
            <a:endParaRPr spc="-2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ts val="1045"/>
              </a:lnSpc>
            </a:pPr>
            <a:fld id="{81D60167-4931-47E6-BA6A-407CBD079E47}" type="slidenum">
              <a:rPr spc="-20" dirty="0"/>
              <a:t>‹#›</a:t>
            </a:fld>
            <a:endParaRPr spc="-2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ts val="1045"/>
              </a:lnSpc>
            </a:pPr>
            <a:fld id="{81D60167-4931-47E6-BA6A-407CBD079E47}" type="slidenum">
              <a:rPr spc="-20" dirty="0"/>
              <a:t>‹#›</a:t>
            </a:fld>
            <a:endParaRPr spc="-2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ts val="1045"/>
              </a:lnSpc>
            </a:pPr>
            <a:fld id="{81D60167-4931-47E6-BA6A-407CBD079E47}" type="slidenum">
              <a:rPr spc="-20" dirty="0"/>
              <a:t>‹#›</a:t>
            </a:fld>
            <a:endParaRPr spc="-2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7538084" cy="8762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90746" y="10180649"/>
            <a:ext cx="17907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ts val="1045"/>
              </a:lnSpc>
            </a:pPr>
            <a:fld id="{81D60167-4931-47E6-BA6A-407CBD079E47}" type="slidenum">
              <a:rPr spc="-20" dirty="0"/>
              <a:t>‹#›</a:t>
            </a:fld>
            <a:endParaRPr spc="-2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7" Type="http://schemas.openxmlformats.org/officeDocument/2006/relationships/image" Target="../media/image45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jpg"/><Relationship Id="rId7" Type="http://schemas.openxmlformats.org/officeDocument/2006/relationships/image" Target="../media/image55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jpg"/><Relationship Id="rId5" Type="http://schemas.openxmlformats.org/officeDocument/2006/relationships/image" Target="../media/image53.jp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jpg"/><Relationship Id="rId5" Type="http://schemas.openxmlformats.org/officeDocument/2006/relationships/image" Target="../media/image60.jpg"/><Relationship Id="rId4" Type="http://schemas.openxmlformats.org/officeDocument/2006/relationships/image" Target="../media/image5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8.png"/><Relationship Id="rId4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6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1.png"/><Relationship Id="rId4" Type="http://schemas.openxmlformats.org/officeDocument/2006/relationships/image" Target="../media/image70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jpg"/><Relationship Id="rId7" Type="http://schemas.openxmlformats.org/officeDocument/2006/relationships/image" Target="../media/image77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6.jp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4.png"/><Relationship Id="rId4" Type="http://schemas.openxmlformats.org/officeDocument/2006/relationships/image" Target="../media/image84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jpg"/><Relationship Id="rId7" Type="http://schemas.openxmlformats.org/officeDocument/2006/relationships/image" Target="../media/image90.jpg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9.jpg"/><Relationship Id="rId5" Type="http://schemas.openxmlformats.org/officeDocument/2006/relationships/image" Target="../media/image88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9.png"/><Relationship Id="rId4" Type="http://schemas.openxmlformats.org/officeDocument/2006/relationships/image" Target="../media/image9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9.jpg"/><Relationship Id="rId4" Type="http://schemas.openxmlformats.org/officeDocument/2006/relationships/image" Target="../media/image9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g"/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7.png"/><Relationship Id="rId4" Type="http://schemas.openxmlformats.org/officeDocument/2006/relationships/image" Target="../media/image10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g"/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g"/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15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jp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da.gov.tw/TC/index.aspx" TargetMode="Externa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1.jpg"/><Relationship Id="rId7" Type="http://schemas.openxmlformats.org/officeDocument/2006/relationships/image" Target="../media/image125.jp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4.png"/><Relationship Id="rId5" Type="http://schemas.openxmlformats.org/officeDocument/2006/relationships/image" Target="../media/image123.jpg"/><Relationship Id="rId4" Type="http://schemas.openxmlformats.org/officeDocument/2006/relationships/image" Target="../media/image122.png"/><Relationship Id="rId9" Type="http://schemas.openxmlformats.org/officeDocument/2006/relationships/image" Target="../media/image127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g"/><Relationship Id="rId2" Type="http://schemas.openxmlformats.org/officeDocument/2006/relationships/image" Target="../media/image12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4.png"/><Relationship Id="rId4" Type="http://schemas.openxmlformats.org/officeDocument/2006/relationships/image" Target="../media/image133.jp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jpg"/><Relationship Id="rId3" Type="http://schemas.openxmlformats.org/officeDocument/2006/relationships/image" Target="../media/image130.png"/><Relationship Id="rId7" Type="http://schemas.openxmlformats.org/officeDocument/2006/relationships/image" Target="../media/image139.jpg"/><Relationship Id="rId2" Type="http://schemas.openxmlformats.org/officeDocument/2006/relationships/image" Target="../media/image13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Relationship Id="rId9" Type="http://schemas.openxmlformats.org/officeDocument/2006/relationships/image" Target="../media/image2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1404" y="2006155"/>
            <a:ext cx="5297398" cy="351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86673" y="2807398"/>
            <a:ext cx="3394583" cy="3501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16354" y="7274509"/>
            <a:ext cx="4367530" cy="2248535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sz="1400" spc="-5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主撰：教育部</a:t>
            </a:r>
            <a:endParaRPr sz="1400">
              <a:latin typeface="Noto Sans CJK JP Regular"/>
              <a:cs typeface="Noto Sans CJK JP Regular"/>
            </a:endParaRPr>
          </a:p>
          <a:p>
            <a:pPr marL="621030" marR="5080" indent="-608965">
              <a:lnSpc>
                <a:spcPct val="148800"/>
              </a:lnSpc>
              <a:spcBef>
                <a:spcPts val="5"/>
              </a:spcBef>
            </a:pPr>
            <a:r>
              <a:rPr sz="1400" spc="-5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協撰：法務部、衛生福利</a:t>
            </a:r>
            <a:r>
              <a:rPr sz="1400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部</a:t>
            </a:r>
            <a:r>
              <a:rPr sz="1400" spc="-5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、內政</a:t>
            </a:r>
            <a:r>
              <a:rPr sz="1400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部</a:t>
            </a:r>
            <a:r>
              <a:rPr sz="1400" spc="-5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、國防</a:t>
            </a:r>
            <a:r>
              <a:rPr sz="1400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部</a:t>
            </a:r>
            <a:r>
              <a:rPr sz="1400" spc="-5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、經濟部 交通部、勞動部、文化部、行政院海</a:t>
            </a:r>
            <a:r>
              <a:rPr sz="1400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岸</a:t>
            </a:r>
            <a:r>
              <a:rPr sz="1400" spc="-5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巡防署 </a:t>
            </a:r>
            <a:r>
              <a:rPr sz="1400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國</a:t>
            </a:r>
            <a:r>
              <a:rPr sz="1400" spc="-5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軍退除役官兵輔導委員會</a:t>
            </a:r>
            <a:r>
              <a:rPr sz="1400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、</a:t>
            </a:r>
            <a:r>
              <a:rPr sz="1400" spc="-5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臺北市政府教育局 新北市政</a:t>
            </a:r>
            <a:r>
              <a:rPr sz="1400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府</a:t>
            </a:r>
            <a:r>
              <a:rPr sz="1400" spc="-5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教育局</a:t>
            </a:r>
            <a:r>
              <a:rPr sz="1400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、</a:t>
            </a:r>
            <a:r>
              <a:rPr sz="1400" spc="-5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桃園市政府教育局</a:t>
            </a:r>
            <a:endParaRPr sz="1400">
              <a:latin typeface="Noto Sans CJK JP Regular"/>
              <a:cs typeface="Noto Sans CJK JP Regular"/>
            </a:endParaRPr>
          </a:p>
          <a:p>
            <a:pPr marL="621030" marR="716280">
              <a:lnSpc>
                <a:spcPts val="2500"/>
              </a:lnSpc>
              <a:spcBef>
                <a:spcPts val="215"/>
              </a:spcBef>
            </a:pPr>
            <a:r>
              <a:rPr sz="1400" spc="-5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臺中市政</a:t>
            </a:r>
            <a:r>
              <a:rPr sz="1400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府</a:t>
            </a:r>
            <a:r>
              <a:rPr sz="1400" spc="-5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教育局</a:t>
            </a:r>
            <a:r>
              <a:rPr sz="1400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、</a:t>
            </a:r>
            <a:r>
              <a:rPr sz="1400" spc="-5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臺南市政府教育局 高雄市政</a:t>
            </a:r>
            <a:r>
              <a:rPr sz="1400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府</a:t>
            </a:r>
            <a:r>
              <a:rPr sz="1400" spc="-5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教育局</a:t>
            </a:r>
            <a:endParaRPr sz="1400">
              <a:latin typeface="Noto Sans CJK JP Regular"/>
              <a:cs typeface="Noto Sans CJK JP Regula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48435" y="4073297"/>
            <a:ext cx="4324858" cy="23227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60906"/>
            <a:ext cx="5516245" cy="4470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00" marR="93345" algn="just">
              <a:lnSpc>
                <a:spcPct val="148800"/>
              </a:lnSpc>
              <a:spcBef>
                <a:spcPts val="9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站及漢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廣播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電</a:t>
            </a:r>
            <a:r>
              <a:rPr sz="14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臺</a:t>
            </a:r>
            <a:r>
              <a:rPr sz="1400" spc="-2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長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樹</a:t>
            </a:r>
            <a:r>
              <a:rPr sz="1400" spc="-2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廣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播節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目</a:t>
            </a:r>
            <a:r>
              <a:rPr sz="1400" spc="-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等</a:t>
            </a:r>
            <a:r>
              <a:rPr sz="1400" spc="-1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不定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期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針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如何正確 用藥</a:t>
            </a:r>
            <a:r>
              <a:rPr sz="1400" spc="-1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spc="-1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品防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治</a:t>
            </a:r>
            <a:r>
              <a:rPr sz="1400" spc="-1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法律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責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任</a:t>
            </a:r>
            <a:r>
              <a:rPr sz="1400" spc="-1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spc="-1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親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身經驗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專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題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邀請 榮民總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醫</a:t>
            </a:r>
            <a:r>
              <a:rPr sz="1400" spc="-2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院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物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防治諮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詢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中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心</a:t>
            </a:r>
            <a:r>
              <a:rPr sz="1400" spc="-2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主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治醫</a:t>
            </a:r>
            <a:r>
              <a:rPr sz="1400" spc="-1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生</a:t>
            </a:r>
            <a:r>
              <a:rPr sz="1400" spc="-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者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家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現身說</a:t>
            </a:r>
            <a:r>
              <a:rPr sz="1400" spc="-1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法</a:t>
            </a:r>
            <a:r>
              <a:rPr sz="1400" spc="-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諮 詢問答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或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撰寫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稿件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等方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式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協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體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配合宣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反毒共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識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提 升拒毒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教功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能</a:t>
            </a:r>
            <a:r>
              <a:rPr sz="14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（圖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14）</a:t>
            </a:r>
            <a:endParaRPr sz="1400">
              <a:latin typeface="Noto Sans CJK JP Regular"/>
              <a:cs typeface="Noto Sans CJK JP Regular"/>
            </a:endParaRPr>
          </a:p>
          <a:p>
            <a:pPr marL="190500" indent="-178435">
              <a:lnSpc>
                <a:spcPct val="100000"/>
              </a:lnSpc>
              <a:spcBef>
                <a:spcPts val="815"/>
              </a:spcBef>
            </a:pP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2.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各級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榮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院配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合民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間醫療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機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構執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行政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府反毒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政</a:t>
            </a:r>
            <a:r>
              <a:rPr sz="1400" spc="-3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策，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藉由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衛</a:t>
            </a:r>
            <a:r>
              <a:rPr sz="1400" spc="-3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教、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戒癮門</a:t>
            </a:r>
            <a:r>
              <a:rPr sz="1400" spc="-3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endParaRPr sz="1400">
              <a:latin typeface="Noto Sans CJK JP Regular"/>
              <a:cs typeface="Noto Sans CJK JP Regular"/>
            </a:endParaRPr>
          </a:p>
          <a:p>
            <a:pPr marL="190500" marR="5080">
              <a:lnSpc>
                <a:spcPct val="148600"/>
              </a:lnSpc>
              <a:spcBef>
                <a:spcPts val="1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個別心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理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諮商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會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談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替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代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療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法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藥追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蹤與住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院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服務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等方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式，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提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升成 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癮者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生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理健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康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狀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態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，避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免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毒癮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復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發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協助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順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利回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歸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社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會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圖</a:t>
            </a:r>
            <a:r>
              <a:rPr sz="1400" spc="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15）</a:t>
            </a:r>
            <a:endParaRPr sz="1400">
              <a:latin typeface="Noto Sans CJK JP Regular"/>
              <a:cs typeface="Noto Sans CJK JP Regular"/>
            </a:endParaRPr>
          </a:p>
          <a:p>
            <a:pPr marL="190500" indent="-178435">
              <a:lnSpc>
                <a:spcPct val="100000"/>
              </a:lnSpc>
              <a:spcBef>
                <a:spcPts val="815"/>
              </a:spcBef>
            </a:pP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3.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本會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所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屬機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構透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過社區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毒宣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</a:t>
            </a:r>
            <a:r>
              <a:rPr sz="1400" spc="-17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講座及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各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類型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活動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等方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式，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導反</a:t>
            </a:r>
            <a:endParaRPr sz="1400">
              <a:latin typeface="Noto Sans CJK JP Regular"/>
              <a:cs typeface="Noto Sans CJK JP Regular"/>
            </a:endParaRPr>
          </a:p>
          <a:p>
            <a:pPr marL="190500" marR="94615" algn="just">
              <a:lnSpc>
                <a:spcPct val="148600"/>
              </a:lnSpc>
              <a:spcBef>
                <a:spcPts val="15"/>
              </a:spcBef>
            </a:pPr>
            <a:r>
              <a:rPr sz="1400" spc="-2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拒毒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正確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用藥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等資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訊</a:t>
            </a:r>
            <a:r>
              <a:rPr sz="1400" spc="-2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建構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民眾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毒品防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治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與反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制藥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品濫用共 識</a:t>
            </a:r>
            <a:r>
              <a:rPr sz="1400" spc="-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打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造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拒毒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預防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陣線。</a:t>
            </a:r>
            <a:endParaRPr sz="1400">
              <a:latin typeface="Noto Sans CJK JP Regular"/>
              <a:cs typeface="Noto Sans CJK JP Regular"/>
            </a:endParaRPr>
          </a:p>
          <a:p>
            <a:pPr marL="190500" indent="-178435">
              <a:lnSpc>
                <a:spcPct val="100000"/>
              </a:lnSpc>
              <a:spcBef>
                <a:spcPts val="815"/>
              </a:spcBef>
            </a:pP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4.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利用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本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會公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布</a:t>
            </a:r>
            <a:r>
              <a:rPr sz="1400" spc="-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欄、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替代役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法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令宣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管</a:t>
            </a:r>
            <a:r>
              <a:rPr sz="1400" spc="-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道，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張貼反</a:t>
            </a:r>
            <a:r>
              <a:rPr sz="1400" spc="-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毒文宣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相</a:t>
            </a:r>
            <a:endParaRPr sz="1400">
              <a:latin typeface="Noto Sans CJK JP Regular"/>
              <a:cs typeface="Noto Sans CJK JP Regular"/>
            </a:endParaRPr>
          </a:p>
          <a:p>
            <a:pPr marL="190500" marR="93345" algn="just">
              <a:lnSpc>
                <a:spcPct val="148600"/>
              </a:lnSpc>
              <a:spcBef>
                <a:spcPts val="10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關政令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</a:t>
            </a:r>
            <a:r>
              <a:rPr sz="1400" spc="-2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期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使本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會同仁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與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到會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洽公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民眾瞭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解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相關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資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訊</a:t>
            </a:r>
            <a:r>
              <a:rPr sz="1400" spc="-2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提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升 預防成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endParaRPr sz="14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57350" y="5435556"/>
            <a:ext cx="1915444" cy="24242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16963" y="7984235"/>
            <a:ext cx="2100072" cy="2255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22700" y="5731509"/>
            <a:ext cx="2519679" cy="15833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96867" y="7482840"/>
            <a:ext cx="2378964" cy="4663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68120" y="7463408"/>
            <a:ext cx="5427345" cy="213423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2828925">
              <a:lnSpc>
                <a:spcPct val="100000"/>
              </a:lnSpc>
              <a:spcBef>
                <a:spcPts val="240"/>
              </a:spcBef>
            </a:pP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圖</a:t>
            </a:r>
            <a:r>
              <a:rPr sz="1200" spc="-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15</a:t>
            </a:r>
            <a:r>
              <a:rPr sz="12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高榮臺南分院</a:t>
            </a:r>
            <a:r>
              <a:rPr sz="12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院</a:t>
            </a: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慶園遊會設置</a:t>
            </a:r>
            <a:endParaRPr sz="1200">
              <a:latin typeface="Noto Sans CJK JP Regular"/>
              <a:cs typeface="Noto Sans CJK JP Regular"/>
            </a:endParaRPr>
          </a:p>
          <a:p>
            <a:pPr marL="3134360">
              <a:lnSpc>
                <a:spcPct val="100000"/>
              </a:lnSpc>
              <a:spcBef>
                <a:spcPts val="145"/>
              </a:spcBef>
            </a:pP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「毒品遠離我」反毒宣導攤位</a:t>
            </a:r>
            <a:endParaRPr sz="1200">
              <a:latin typeface="Noto Sans CJK JP Regular"/>
              <a:cs typeface="Noto Sans CJK JP Regular"/>
            </a:endParaRPr>
          </a:p>
          <a:p>
            <a:pPr marL="558165">
              <a:lnSpc>
                <a:spcPct val="100000"/>
              </a:lnSpc>
              <a:spcBef>
                <a:spcPts val="915"/>
              </a:spcBef>
            </a:pP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圖</a:t>
            </a:r>
            <a:r>
              <a:rPr sz="12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14</a:t>
            </a:r>
            <a:r>
              <a:rPr sz="12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榮光雙周刊登載反毒文宣</a:t>
            </a:r>
            <a:endParaRPr sz="1200">
              <a:latin typeface="Noto Sans CJK JP Regular"/>
              <a:cs typeface="Noto Sans CJK JP Regular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（五</a:t>
            </a:r>
            <a:r>
              <a:rPr sz="1400" spc="-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）</a:t>
            </a:r>
            <a:r>
              <a:rPr sz="1400" spc="-1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勞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動部</a:t>
            </a:r>
            <a:endParaRPr sz="1400">
              <a:latin typeface="Noto Sans CJK JP Regular"/>
              <a:cs typeface="Noto Sans CJK JP Regular"/>
            </a:endParaRPr>
          </a:p>
          <a:p>
            <a:pPr marL="190500" marR="5080" indent="-178435" algn="just">
              <a:lnSpc>
                <a:spcPct val="148900"/>
              </a:lnSpc>
              <a:spcBef>
                <a:spcPts val="5"/>
              </a:spcBef>
            </a:pP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1.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每年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度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編</a:t>
            </a:r>
            <a:r>
              <a:rPr sz="1400" spc="-204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印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外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勞工在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工作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須知</a:t>
            </a:r>
            <a:r>
              <a:rPr sz="1400" spc="-204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spc="-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中、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外文版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冊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時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納入反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 導資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訊</a:t>
            </a:r>
            <a:r>
              <a:rPr sz="1400" spc="-2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分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送外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籍勞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工參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考</a:t>
            </a:r>
            <a:r>
              <a:rPr sz="1400" spc="-2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；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另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本部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勞動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力發展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室及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中彰投分 署於員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教育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訓練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或職員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生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月會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時播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放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「名人反</a:t>
            </a:r>
            <a:r>
              <a:rPr sz="1400" spc="-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spc="1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-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林義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傑篇</a:t>
            </a:r>
            <a:r>
              <a:rPr sz="1400" spc="-7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spc="-7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「刑</a:t>
            </a:r>
            <a:endParaRPr sz="1400">
              <a:latin typeface="Noto Sans CJK JP Regular"/>
              <a:cs typeface="Noto Sans CJK JP Regular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45"/>
              </a:lnSpc>
            </a:pPr>
            <a:r>
              <a:rPr spc="-20" dirty="0"/>
              <a:t>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60906"/>
            <a:ext cx="5429250" cy="1612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0" marR="5080">
              <a:lnSpc>
                <a:spcPct val="148700"/>
              </a:lnSpc>
              <a:spcBef>
                <a:spcPts val="100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事警察</a:t>
            </a:r>
            <a:r>
              <a:rPr sz="1400" spc="-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局</a:t>
            </a:r>
            <a:r>
              <a:rPr sz="1400" spc="-13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『</a:t>
            </a:r>
            <a:r>
              <a:rPr sz="1400" spc="1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-</a:t>
            </a:r>
            <a:r>
              <a:rPr sz="1400" spc="39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勇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敢的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心</a:t>
            </a:r>
            <a:r>
              <a:rPr sz="1400" spc="-7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』</a:t>
            </a:r>
            <a:r>
              <a:rPr sz="1400" spc="-7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導影</a:t>
            </a:r>
            <a:r>
              <a:rPr sz="1400" spc="-3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片</a:t>
            </a:r>
            <a:r>
              <a:rPr sz="1400" spc="-3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共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計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12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場</a:t>
            </a:r>
            <a:r>
              <a:rPr sz="1400" spc="-3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次</a:t>
            </a:r>
            <a:r>
              <a:rPr sz="1400" spc="-3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參與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數計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9,080 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人次。</a:t>
            </a:r>
            <a:endParaRPr sz="1400">
              <a:latin typeface="Noto Sans CJK JP Regular"/>
              <a:cs typeface="Noto Sans CJK JP Regular"/>
            </a:endParaRPr>
          </a:p>
          <a:p>
            <a:pPr marL="190500" indent="-178435">
              <a:lnSpc>
                <a:spcPct val="100000"/>
              </a:lnSpc>
              <a:spcBef>
                <a:spcPts val="815"/>
              </a:spcBef>
            </a:pP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2.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於本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職業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安全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衛生</a:t>
            </a:r>
            <a:r>
              <a:rPr sz="1400" spc="-3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署、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各區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職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業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全衛生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中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心辦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公廳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舍及勞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動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力發</a:t>
            </a:r>
            <a:endParaRPr sz="1400">
              <a:latin typeface="Noto Sans CJK JP Regular"/>
              <a:cs typeface="Noto Sans CJK JP Regular"/>
            </a:endParaRPr>
          </a:p>
          <a:p>
            <a:pPr marL="190500" marR="7620">
              <a:lnSpc>
                <a:spcPct val="148600"/>
              </a:lnSpc>
              <a:spcBef>
                <a:spcPts val="10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展署各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分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署所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屬就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業中心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公佈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欄、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資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訊區或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於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辦理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現場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徵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才</a:t>
            </a:r>
            <a:r>
              <a:rPr sz="1400" spc="-2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業務 宣導及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職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場觀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摩等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活動現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場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張貼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海報</a:t>
            </a:r>
            <a:r>
              <a:rPr sz="1400" spc="-7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（圖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16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spc="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17）</a:t>
            </a:r>
            <a:endParaRPr sz="14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8120" y="4807432"/>
            <a:ext cx="5429250" cy="47904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00" marR="6350" indent="-178435" algn="just">
              <a:lnSpc>
                <a:spcPct val="148900"/>
              </a:lnSpc>
              <a:spcBef>
                <a:spcPts val="105"/>
              </a:spcBef>
            </a:pP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3.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本部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勞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動力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發展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署各分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與雲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嘉南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分署結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轄區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獄</a:t>
            </a:r>
            <a:r>
              <a:rPr sz="1400" spc="-17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所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地檢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署、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更生 保護會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共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同辦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理入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監就業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務宣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研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習課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程</a:t>
            </a:r>
            <a:r>
              <a:rPr sz="1400" spc="-2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適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應團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體活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動及配合 其他機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關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設攤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及駐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點服務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活動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時進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行反毒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共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計</a:t>
            </a:r>
            <a:r>
              <a:rPr sz="1400" spc="1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210</a:t>
            </a:r>
            <a:r>
              <a:rPr sz="1400" spc="1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場次，</a:t>
            </a:r>
            <a:endParaRPr sz="1400">
              <a:latin typeface="Noto Sans CJK JP Regular"/>
              <a:cs typeface="Noto Sans CJK JP Regular"/>
            </a:endParaRPr>
          </a:p>
          <a:p>
            <a:pPr marL="190500">
              <a:lnSpc>
                <a:spcPct val="100000"/>
              </a:lnSpc>
              <a:spcBef>
                <a:spcPts val="81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計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7,026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參</a:t>
            </a:r>
            <a:r>
              <a:rPr sz="14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與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endParaRPr sz="1400">
              <a:latin typeface="Noto Sans CJK JP Regular"/>
              <a:cs typeface="Noto Sans CJK JP Regular"/>
            </a:endParaRPr>
          </a:p>
          <a:p>
            <a:pPr marL="190500" marR="5080" indent="-178435" algn="just">
              <a:lnSpc>
                <a:spcPct val="148600"/>
              </a:lnSpc>
              <a:spcBef>
                <a:spcPts val="1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4.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本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部勞動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力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發展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署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技能檢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定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中心於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辦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理全國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技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術士技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能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檢定</a:t>
            </a:r>
            <a:r>
              <a:rPr sz="1400" spc="7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</a:t>
            </a:r>
            <a:r>
              <a:rPr sz="1400" spc="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(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術</a:t>
            </a:r>
            <a:r>
              <a:rPr sz="14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) 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科報名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作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業說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明會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技能檢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定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會議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資料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印製反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宣導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標</a:t>
            </a:r>
            <a:r>
              <a:rPr sz="1400" spc="-204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語，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共計</a:t>
            </a:r>
            <a:r>
              <a:rPr sz="1400" spc="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18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場</a:t>
            </a:r>
            <a:endParaRPr sz="1400">
              <a:latin typeface="Noto Sans CJK JP Regular"/>
              <a:cs typeface="Noto Sans CJK JP Regular"/>
            </a:endParaRPr>
          </a:p>
          <a:p>
            <a:pPr marL="190500">
              <a:lnSpc>
                <a:spcPct val="100000"/>
              </a:lnSpc>
              <a:spcBef>
                <a:spcPts val="81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次，計</a:t>
            </a:r>
            <a:r>
              <a:rPr sz="1400" spc="1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802</a:t>
            </a:r>
            <a:r>
              <a:rPr sz="1400" spc="1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人次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參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與；各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分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署於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辦理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座談會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專題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講座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、就業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促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進</a:t>
            </a:r>
            <a:endParaRPr sz="1400">
              <a:latin typeface="Noto Sans CJK JP Regular"/>
              <a:cs typeface="Noto Sans CJK JP Regular"/>
            </a:endParaRPr>
          </a:p>
          <a:p>
            <a:pPr marL="190500">
              <a:lnSpc>
                <a:spcPct val="100000"/>
              </a:lnSpc>
              <a:spcBef>
                <a:spcPts val="830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課程或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檢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討會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等活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動時，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於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活動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中進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行反毒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共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計</a:t>
            </a:r>
            <a:r>
              <a:rPr sz="1400" spc="1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160</a:t>
            </a:r>
            <a:r>
              <a:rPr sz="1400" spc="1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場次，</a:t>
            </a:r>
            <a:endParaRPr sz="1400">
              <a:latin typeface="Noto Sans CJK JP Regular"/>
              <a:cs typeface="Noto Sans CJK JP Regular"/>
            </a:endParaRPr>
          </a:p>
          <a:p>
            <a:pPr marL="190500">
              <a:lnSpc>
                <a:spcPct val="100000"/>
              </a:lnSpc>
              <a:spcBef>
                <a:spcPts val="81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計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5,403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參</a:t>
            </a:r>
            <a:r>
              <a:rPr sz="14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與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endParaRPr sz="1400">
              <a:latin typeface="Noto Sans CJK JP Regular"/>
              <a:cs typeface="Noto Sans CJK JP Regular"/>
            </a:endParaRPr>
          </a:p>
          <a:p>
            <a:pPr marL="190500" indent="-178435" algn="just">
              <a:lnSpc>
                <a:spcPct val="100000"/>
              </a:lnSpc>
              <a:spcBef>
                <a:spcPts val="815"/>
              </a:spcBef>
            </a:pPr>
            <a:r>
              <a:rPr sz="1400" spc="-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5.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本部職業安全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衛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生署辦理各類職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業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安全衛生宣導</a:t>
            </a:r>
            <a:r>
              <a:rPr sz="1400" spc="5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會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播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放反毒宣導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短</a:t>
            </a:r>
            <a:endParaRPr sz="1400">
              <a:latin typeface="Noto Sans CJK JP Regular"/>
              <a:cs typeface="Noto Sans CJK JP Regular"/>
            </a:endParaRPr>
          </a:p>
          <a:p>
            <a:pPr marL="190500" marR="5080">
              <a:lnSpc>
                <a:spcPct val="148700"/>
              </a:lnSpc>
              <a:spcBef>
                <a:spcPts val="10"/>
              </a:spcBef>
            </a:pPr>
            <a:r>
              <a:rPr sz="1400" spc="-1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片，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共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計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159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場</a:t>
            </a:r>
            <a:r>
              <a:rPr sz="1400" spc="-1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次</a:t>
            </a:r>
            <a:r>
              <a:rPr sz="1400" spc="-1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；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於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導活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動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講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義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納入反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宣導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文</a:t>
            </a:r>
            <a:r>
              <a:rPr sz="1400" spc="-1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</a:t>
            </a:r>
            <a:r>
              <a:rPr sz="1400" spc="-1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共計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17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場 </a:t>
            </a:r>
            <a:r>
              <a:rPr sz="1400" spc="-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次</a:t>
            </a:r>
            <a:r>
              <a:rPr sz="1400" spc="-7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（圖</a:t>
            </a:r>
            <a:r>
              <a:rPr sz="1400" spc="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18）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400" spc="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6.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於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本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部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勞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動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力發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展署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各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分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署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所屬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就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業中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心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勞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工保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險</a:t>
            </a:r>
            <a:r>
              <a:rPr sz="1400" spc="8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局</a:t>
            </a:r>
            <a:r>
              <a:rPr sz="1400" spc="-9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各辦</a:t>
            </a:r>
            <a:r>
              <a:rPr sz="1400" spc="-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事</a:t>
            </a:r>
            <a:r>
              <a:rPr sz="1400" spc="-9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處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之</a:t>
            </a:r>
            <a:endParaRPr sz="1400">
              <a:latin typeface="Noto Sans CJK JP Regular"/>
              <a:cs typeface="Noto Sans CJK JP Regular"/>
            </a:endParaRPr>
          </a:p>
          <a:p>
            <a:pPr marL="190500" marR="5715">
              <a:lnSpc>
                <a:spcPct val="148500"/>
              </a:lnSpc>
              <a:spcBef>
                <a:spcPts val="15"/>
              </a:spcBef>
            </a:pPr>
            <a:r>
              <a:rPr sz="14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LED</a:t>
            </a:r>
            <a:r>
              <a:rPr sz="1400" spc="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跑馬</a:t>
            </a:r>
            <a:r>
              <a:rPr sz="1400" spc="-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燈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播</a:t>
            </a:r>
            <a:r>
              <a:rPr sz="1400" spc="-204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放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「只要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有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心，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ㄧ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定成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功</a:t>
            </a:r>
            <a:r>
              <a:rPr sz="1400" spc="-79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spc="-80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品遠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離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我</a:t>
            </a:r>
            <a:r>
              <a:rPr sz="1400" spc="-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健康跟著 我</a:t>
            </a:r>
            <a:r>
              <a:rPr sz="1400" spc="-7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spc="-7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型</a:t>
            </a:r>
            <a:r>
              <a:rPr sz="1400" spc="114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--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是王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道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各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種反毒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標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語</a:t>
            </a:r>
            <a:r>
              <a:rPr sz="1400" spc="-70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（圖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19）</a:t>
            </a:r>
            <a:endParaRPr sz="1400">
              <a:latin typeface="Noto Sans CJK JP Regular"/>
              <a:cs typeface="Noto Sans CJK JP 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14450" y="2641599"/>
            <a:ext cx="2519679" cy="15836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56050" y="2628899"/>
            <a:ext cx="2519679" cy="15836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94460" y="4315967"/>
            <a:ext cx="2360676" cy="4861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82013" y="4294758"/>
            <a:ext cx="2385060" cy="431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marR="5080" indent="-304800">
              <a:lnSpc>
                <a:spcPct val="110800"/>
              </a:lnSpc>
              <a:spcBef>
                <a:spcPts val="100"/>
              </a:spcBef>
            </a:pPr>
            <a:r>
              <a:rPr sz="1200" spc="19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圖</a:t>
            </a:r>
            <a:r>
              <a:rPr sz="12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16</a:t>
            </a:r>
            <a:r>
              <a:rPr sz="1200" spc="-1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職業安全衛生署辦公廳舍張貼 反毒宣導海報</a:t>
            </a:r>
            <a:endParaRPr sz="1200">
              <a:latin typeface="Noto Sans CJK JP Regular"/>
              <a:cs typeface="Noto Sans CJK JP Regular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049267" y="4309871"/>
            <a:ext cx="2359152" cy="4861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037203" y="4288662"/>
            <a:ext cx="2385060" cy="431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marR="5080" indent="-305435">
              <a:lnSpc>
                <a:spcPct val="110800"/>
              </a:lnSpc>
              <a:spcBef>
                <a:spcPts val="100"/>
              </a:spcBef>
            </a:pPr>
            <a:r>
              <a:rPr sz="1200" spc="19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圖</a:t>
            </a:r>
            <a:r>
              <a:rPr sz="12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17</a:t>
            </a:r>
            <a:r>
              <a:rPr sz="1200" spc="-1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勞動力發展署高屏澎東分署辦 理徵才活動</a:t>
            </a:r>
            <a:endParaRPr sz="1200">
              <a:latin typeface="Noto Sans CJK JP Regular"/>
              <a:cs typeface="Noto Sans CJK JP Regular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45"/>
              </a:lnSpc>
            </a:pPr>
            <a:r>
              <a:rPr spc="-20" dirty="0"/>
              <a:t>9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60906"/>
            <a:ext cx="5427980" cy="19297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00" marR="6350" indent="-178435" algn="just">
              <a:lnSpc>
                <a:spcPct val="148800"/>
              </a:lnSpc>
              <a:spcBef>
                <a:spcPts val="95"/>
              </a:spcBef>
            </a:pPr>
            <a:r>
              <a:rPr sz="1400" spc="-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7.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本部勞動力發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展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署各分署所屬就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業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中心及技能檢定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服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務窗口運用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 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電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視播放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毒宣導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短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片，對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洽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公民眾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與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辦理失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業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給付民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眾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進行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 毒宣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</a:t>
            </a:r>
            <a:r>
              <a:rPr sz="1400" spc="-2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強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化全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民反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毒意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識</a:t>
            </a:r>
            <a:r>
              <a:rPr sz="1400" spc="-2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另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於職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業訓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練場所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或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開訓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典禮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暨新生宣 導播放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毒宣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導短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片，共計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193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場次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，計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8,073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次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參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與。</a:t>
            </a:r>
            <a:endParaRPr sz="1400">
              <a:latin typeface="Noto Sans CJK JP Regular"/>
              <a:cs typeface="Noto Sans CJK JP Regular"/>
            </a:endParaRPr>
          </a:p>
          <a:p>
            <a:pPr marL="190500" marR="5080" indent="-178435" algn="just">
              <a:lnSpc>
                <a:spcPct val="148600"/>
              </a:lnSpc>
            </a:pP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8.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本部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民勞教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e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網設置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毒專</a:t>
            </a:r>
            <a:r>
              <a:rPr sz="1400" spc="-18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區，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登</a:t>
            </a:r>
            <a:r>
              <a:rPr sz="1400" spc="-3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小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心！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新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興濫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藥物就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你 身邊」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「喵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喵知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多少」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文宣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，累計達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306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瀏覽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人次。</a:t>
            </a:r>
            <a:endParaRPr sz="14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63650" y="2997199"/>
            <a:ext cx="2519679" cy="15836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92550" y="2990849"/>
            <a:ext cx="2519679" cy="15836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14372" y="4664963"/>
            <a:ext cx="3425952" cy="2834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01926" y="4662042"/>
            <a:ext cx="33267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圖</a:t>
            </a:r>
            <a:r>
              <a:rPr sz="12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18</a:t>
            </a:r>
            <a:r>
              <a:rPr sz="12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職業安全衛生署辦公廳舍張貼反毒宣導海報</a:t>
            </a:r>
            <a:endParaRPr sz="1200">
              <a:latin typeface="Noto Sans CJK JP Regular"/>
              <a:cs typeface="Noto Sans CJK JP Regular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44600" y="5022849"/>
            <a:ext cx="2519679" cy="15836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67150" y="5016499"/>
            <a:ext cx="2519679" cy="15836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78863" y="6665976"/>
            <a:ext cx="4233672" cy="2834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68120" y="6663308"/>
            <a:ext cx="5472430" cy="2934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246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圖</a:t>
            </a:r>
            <a:r>
              <a:rPr sz="12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19 </a:t>
            </a: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勞動力發展署及勞工保險局運用跑馬燈進行反毒宣導</a:t>
            </a:r>
            <a:endParaRPr sz="1200">
              <a:latin typeface="Noto Sans CJK JP Regular"/>
              <a:cs typeface="Noto Sans CJK JP Regular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Times New Roman"/>
              <a:cs typeface="Times New Roman"/>
            </a:endParaRPr>
          </a:p>
          <a:p>
            <a:pPr marL="3048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（六</a:t>
            </a:r>
            <a:r>
              <a:rPr sz="1400" spc="-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）</a:t>
            </a:r>
            <a:r>
              <a:rPr sz="1400" spc="-1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內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政部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1400" spc="10" dirty="0">
                <a:solidFill>
                  <a:srgbClr val="2D74B5"/>
                </a:solidFill>
                <a:latin typeface="Noto Sans CJK JP Regular"/>
                <a:cs typeface="Noto Sans CJK JP Regular"/>
              </a:rPr>
              <a:t>1.</a:t>
            </a:r>
            <a:r>
              <a:rPr sz="1400" dirty="0">
                <a:solidFill>
                  <a:srgbClr val="2D74B5"/>
                </a:solidFill>
                <a:latin typeface="Noto Sans CJK JP Regular"/>
                <a:cs typeface="Noto Sans CJK JP Regular"/>
              </a:rPr>
              <a:t>役</a:t>
            </a:r>
            <a:r>
              <a:rPr sz="1400" spc="-15" dirty="0">
                <a:solidFill>
                  <a:srgbClr val="2D74B5"/>
                </a:solidFill>
                <a:latin typeface="Noto Sans CJK JP Regular"/>
                <a:cs typeface="Noto Sans CJK JP Regular"/>
              </a:rPr>
              <a:t>政</a:t>
            </a:r>
            <a:r>
              <a:rPr sz="1400" dirty="0">
                <a:solidFill>
                  <a:srgbClr val="2D74B5"/>
                </a:solidFill>
                <a:latin typeface="Noto Sans CJK JP Regular"/>
                <a:cs typeface="Noto Sans CJK JP Regular"/>
              </a:rPr>
              <a:t>署</a:t>
            </a:r>
            <a:endParaRPr sz="1400">
              <a:latin typeface="Noto Sans CJK JP Regular"/>
              <a:cs typeface="Noto Sans CJK JP Regular"/>
            </a:endParaRPr>
          </a:p>
          <a:p>
            <a:pPr marL="457200" indent="-445134">
              <a:lnSpc>
                <a:spcPct val="100000"/>
              </a:lnSpc>
              <a:spcBef>
                <a:spcPts val="815"/>
              </a:spcBef>
            </a:pP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（1）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配合政府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推動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全民反毒之政策</a:t>
            </a:r>
            <a:r>
              <a:rPr sz="14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內政部役政署平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時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除與教育部、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48895" algn="just">
              <a:lnSpc>
                <a:spcPct val="148700"/>
              </a:lnSpc>
              <a:spcBef>
                <a:spcPts val="10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法務部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部會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合作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辦理反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巡迴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宣導</a:t>
            </a:r>
            <a:r>
              <a:rPr sz="1400" spc="-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外</a:t>
            </a:r>
            <a:r>
              <a:rPr sz="1400" spc="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，106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年調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訓各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役別管理 幹部及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教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育服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務役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役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男，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培訓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成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毒種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子</a:t>
            </a:r>
            <a:r>
              <a:rPr sz="1400" spc="-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於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各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單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及學校協 助辦理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毒宣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導及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毒品防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制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工</a:t>
            </a:r>
            <a:r>
              <a:rPr sz="1400" spc="-2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作</a:t>
            </a:r>
            <a:r>
              <a:rPr sz="1400" spc="-254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計協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助辦理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110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場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宣導活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48895" algn="just">
              <a:lnSpc>
                <a:spcPct val="148500"/>
              </a:lnSpc>
              <a:spcBef>
                <a:spcPts val="15"/>
              </a:spcBef>
            </a:pP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動，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人次逾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2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萬人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次</a:t>
            </a: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望能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善用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替代役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力資</a:t>
            </a: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源</a:t>
            </a:r>
            <a:r>
              <a:rPr sz="1400" spc="-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增加反毒 工作的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成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效</a:t>
            </a:r>
            <a:r>
              <a:rPr sz="1400" spc="-7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（圖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20）</a:t>
            </a:r>
            <a:endParaRPr sz="1400">
              <a:latin typeface="Noto Sans CJK JP Regular"/>
              <a:cs typeface="Noto Sans CJK JP Regular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45"/>
              </a:lnSpc>
            </a:pPr>
            <a:r>
              <a:rPr spc="-20" dirty="0"/>
              <a:t>10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60906"/>
            <a:ext cx="5427980" cy="2882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7200" marR="5080" indent="-445134" algn="just">
              <a:lnSpc>
                <a:spcPct val="148800"/>
              </a:lnSpc>
              <a:spcBef>
                <a:spcPts val="95"/>
              </a:spcBef>
            </a:pPr>
            <a:r>
              <a:rPr sz="1400" spc="-1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（2）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落實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</a:t>
            </a:r>
            <a:r>
              <a:rPr sz="1400" spc="-29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</a:t>
            </a:r>
            <a:r>
              <a:rPr sz="1400" spc="-28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內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政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部役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政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用替代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役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役男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人力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資源組</a:t>
            </a:r>
            <a:r>
              <a:rPr sz="1400" spc="-58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成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「替 代役公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益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大使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團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積極結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各縣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市毒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品危害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制中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心</a:t>
            </a: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教育部學 生校外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生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活輔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導會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及替代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役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服勤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單</a:t>
            </a:r>
            <a:r>
              <a:rPr sz="1400" spc="-2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位</a:t>
            </a:r>
            <a:r>
              <a:rPr sz="1400" spc="-28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5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「奔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放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青</a:t>
            </a:r>
            <a:r>
              <a:rPr sz="1400" spc="-2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春，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無毒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有我」 為主</a:t>
            </a:r>
            <a:r>
              <a:rPr sz="14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題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設計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活潑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生動的</a:t>
            </a:r>
            <a:r>
              <a:rPr sz="14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舞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臺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劇，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舞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蹈等方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式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進行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並適時 透過媒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體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報</a:t>
            </a:r>
            <a:r>
              <a:rPr sz="1400" spc="-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</a:t>
            </a:r>
            <a:r>
              <a:rPr sz="1400" spc="-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使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宣導對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了解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遠離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毒品的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要</a:t>
            </a:r>
            <a:r>
              <a:rPr sz="1400" spc="-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性</a:t>
            </a:r>
            <a:r>
              <a:rPr sz="1400" spc="-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共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宣導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6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場 </a:t>
            </a:r>
            <a:r>
              <a:rPr sz="1400" spc="-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次，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宣導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數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1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萬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500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7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圖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2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21）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r>
              <a:rPr sz="14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為提升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替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代役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役男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家庭藥 物濫用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治觀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念</a:t>
            </a: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每梯次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礎訓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練期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間隨平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家書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寄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「給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家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長 的話</a:t>
            </a:r>
            <a:r>
              <a:rPr sz="1400" spc="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-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服役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是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蛻變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的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開始</a:t>
            </a:r>
            <a:r>
              <a:rPr sz="1400" spc="-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供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家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長參</a:t>
            </a:r>
            <a:r>
              <a:rPr sz="1400" spc="-204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閱，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提醒家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長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留意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孩子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有無藥 物濫用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情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況，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拒毒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教育推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廣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至家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庭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endParaRPr sz="14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8120" y="5941542"/>
            <a:ext cx="5472430" cy="383603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1400" spc="10" dirty="0">
                <a:solidFill>
                  <a:srgbClr val="2D74B5"/>
                </a:solidFill>
                <a:latin typeface="Noto Sans CJK JP Regular"/>
                <a:cs typeface="Noto Sans CJK JP Regular"/>
              </a:rPr>
              <a:t>2.</a:t>
            </a:r>
            <a:r>
              <a:rPr sz="1400" dirty="0">
                <a:solidFill>
                  <a:srgbClr val="2D74B5"/>
                </a:solidFill>
                <a:latin typeface="Noto Sans CJK JP Regular"/>
                <a:cs typeface="Noto Sans CJK JP Regular"/>
              </a:rPr>
              <a:t>警</a:t>
            </a:r>
            <a:r>
              <a:rPr sz="1400" spc="-15" dirty="0">
                <a:solidFill>
                  <a:srgbClr val="2D74B5"/>
                </a:solidFill>
                <a:latin typeface="Noto Sans CJK JP Regular"/>
                <a:cs typeface="Noto Sans CJK JP Regular"/>
              </a:rPr>
              <a:t>政</a:t>
            </a:r>
            <a:r>
              <a:rPr sz="1400" dirty="0">
                <a:solidFill>
                  <a:srgbClr val="2D74B5"/>
                </a:solidFill>
                <a:latin typeface="Noto Sans CJK JP Regular"/>
                <a:cs typeface="Noto Sans CJK JP Regular"/>
              </a:rPr>
              <a:t>署</a:t>
            </a:r>
            <a:endParaRPr sz="1400">
              <a:latin typeface="Noto Sans CJK JP Regular"/>
              <a:cs typeface="Noto Sans CJK JP Regular"/>
            </a:endParaRPr>
          </a:p>
          <a:p>
            <a:pPr marL="457200" indent="-445134">
              <a:lnSpc>
                <a:spcPct val="100000"/>
              </a:lnSpc>
              <a:spcBef>
                <a:spcPts val="815"/>
              </a:spcBef>
            </a:pPr>
            <a:r>
              <a:rPr sz="1400" spc="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（1）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結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臺北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市松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山慈惠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堂</a:t>
            </a:r>
            <a:r>
              <a:rPr sz="14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2017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北母娘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文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化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祭</a:t>
            </a:r>
            <a:r>
              <a:rPr sz="1400" spc="-7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，5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月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4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日至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6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48895" algn="just">
              <a:lnSpc>
                <a:spcPct val="148600"/>
              </a:lnSpc>
              <a:spcBef>
                <a:spcPts val="10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日連續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3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天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舉辦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毒宣導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活</a:t>
            </a:r>
            <a:r>
              <a:rPr sz="1400" spc="-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動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製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作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大型反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花車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 </a:t>
            </a:r>
            <a:r>
              <a:rPr sz="1400" spc="-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輛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參與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該 堂遶境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隊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伍掃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街宣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導，觀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民眾逾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7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萬人</a:t>
            </a:r>
            <a:r>
              <a:rPr sz="1400" spc="-7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（圖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22）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（2）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結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合臺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北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市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松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山慈惠堂</a:t>
            </a:r>
            <a:r>
              <a:rPr sz="1400" spc="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106</a:t>
            </a:r>
            <a:r>
              <a:rPr sz="1400" spc="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</a:t>
            </a:r>
            <a:r>
              <a:rPr sz="1400" spc="7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5</a:t>
            </a:r>
            <a:r>
              <a:rPr sz="1400" spc="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月</a:t>
            </a:r>
            <a:r>
              <a:rPr sz="1400" spc="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6</a:t>
            </a:r>
            <a:r>
              <a:rPr sz="1400" spc="7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弘揚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母愛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音樂晚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會</a:t>
            </a:r>
            <a:r>
              <a:rPr sz="1400" spc="-7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49530" algn="just">
              <a:lnSpc>
                <a:spcPct val="148600"/>
              </a:lnSpc>
              <a:spcBef>
                <a:spcPts val="1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於臺北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小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巨蛋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主場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館播放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毒微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電影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「勇敢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的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心</a:t>
            </a:r>
            <a:r>
              <a:rPr sz="1400" spc="-7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觸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</a:t>
            </a:r>
            <a:r>
              <a:rPr sz="1400" spc="2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</a:t>
            </a:r>
            <a:r>
              <a:rPr sz="1400" spc="2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萬多 名觀眾</a:t>
            </a:r>
            <a:r>
              <a:rPr sz="1400" spc="-7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（圖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23）</a:t>
            </a:r>
            <a:endParaRPr sz="1400">
              <a:latin typeface="Noto Sans CJK JP Regular"/>
              <a:cs typeface="Noto Sans CJK JP Regular"/>
            </a:endParaRPr>
          </a:p>
          <a:p>
            <a:pPr marL="457200" indent="-445134">
              <a:lnSpc>
                <a:spcPct val="100000"/>
              </a:lnSpc>
              <a:spcBef>
                <a:spcPts val="820"/>
              </a:spcBef>
            </a:pP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（3）106</a:t>
            </a:r>
            <a:r>
              <a:rPr sz="1400" spc="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6</a:t>
            </a:r>
            <a:r>
              <a:rPr sz="1400" spc="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月</a:t>
            </a:r>
            <a:r>
              <a:rPr sz="1400" spc="5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14</a:t>
            </a:r>
            <a:r>
              <a:rPr sz="1400" spc="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於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新北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市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能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家商舉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辦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106</a:t>
            </a:r>
            <a:r>
              <a:rPr sz="1400" spc="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青春專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起跑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48895" algn="just">
              <a:lnSpc>
                <a:spcPct val="148800"/>
              </a:lnSpc>
              <a:spcBef>
                <a:spcPts val="5"/>
              </a:spcBef>
            </a:pP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暨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校園反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宣導活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動</a:t>
            </a:r>
            <a:r>
              <a:rPr sz="1400" spc="-6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，內政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部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葉部長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全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程主持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並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親身帶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領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生 與裕隆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籃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球隊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球星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進行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3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對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3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籃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球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表</a:t>
            </a:r>
            <a:r>
              <a:rPr sz="1400" spc="-204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演，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同時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統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合新北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市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政府警 察局各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單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位宣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導能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量，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進行校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成功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創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造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話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題與新聞 性</a:t>
            </a:r>
            <a:r>
              <a:rPr sz="1400" spc="-7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（圖</a:t>
            </a:r>
            <a:r>
              <a:rPr sz="1400" spc="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24）</a:t>
            </a:r>
            <a:endParaRPr sz="1400">
              <a:latin typeface="Noto Sans CJK JP Regular"/>
              <a:cs typeface="Noto Sans CJK JP 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88740" y="3911599"/>
            <a:ext cx="2519680" cy="15836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66189" y="3905249"/>
            <a:ext cx="2519680" cy="15836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09116" y="5599175"/>
            <a:ext cx="2346960" cy="2514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81658" y="5597778"/>
            <a:ext cx="18046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圖</a:t>
            </a:r>
            <a:r>
              <a:rPr sz="12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20</a:t>
            </a:r>
            <a:r>
              <a:rPr sz="12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替代役反毒種子培訓</a:t>
            </a:r>
            <a:endParaRPr sz="1200">
              <a:latin typeface="Noto Sans CJK JP Regular"/>
              <a:cs typeface="Noto Sans CJK JP Regular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74008" y="5579363"/>
            <a:ext cx="2348484" cy="2514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23384" y="5577966"/>
            <a:ext cx="165036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圖</a:t>
            </a:r>
            <a:r>
              <a:rPr sz="12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21</a:t>
            </a:r>
            <a:r>
              <a:rPr sz="12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替代役公益大使團</a:t>
            </a:r>
            <a:endParaRPr sz="1200">
              <a:latin typeface="Noto Sans CJK JP Regular"/>
              <a:cs typeface="Noto Sans CJK JP Regular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45"/>
              </a:lnSpc>
            </a:pPr>
            <a:r>
              <a:rPr spc="-20" dirty="0"/>
              <a:t>11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5293588"/>
            <a:ext cx="5471795" cy="4153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7200" marR="48260" indent="-445134" algn="just">
              <a:lnSpc>
                <a:spcPct val="148800"/>
              </a:lnSpc>
              <a:spcBef>
                <a:spcPts val="95"/>
              </a:spcBef>
            </a:pP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（4）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為深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化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學生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刑事警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察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工作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的認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知與犯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罪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預防</a:t>
            </a:r>
            <a:r>
              <a:rPr sz="1400" spc="-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的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推</a:t>
            </a:r>
            <a:r>
              <a:rPr sz="1400" spc="-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廣</a:t>
            </a:r>
            <a:r>
              <a:rPr sz="1400" spc="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，106</a:t>
            </a:r>
            <a:r>
              <a:rPr sz="1400" spc="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年度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青春專案於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5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至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7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月間向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國在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學學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生舉</a:t>
            </a:r>
            <a:r>
              <a:rPr sz="1400" spc="-40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辦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犯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罪預防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祥物設 計及反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/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詐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騙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意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象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LOGO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徵件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活動</a:t>
            </a:r>
            <a:r>
              <a:rPr sz="1400" spc="-9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spc="-28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提倡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絕毒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品及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預防詐 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欺被害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由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生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做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起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，並透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過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設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計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作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品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傳達本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署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spc="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/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詐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騙之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決 心</a:t>
            </a:r>
            <a:r>
              <a:rPr sz="1400" spc="-7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（圖</a:t>
            </a:r>
            <a:r>
              <a:rPr sz="1400" spc="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25）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5080" indent="-445134" algn="just">
              <a:lnSpc>
                <a:spcPct val="148600"/>
              </a:lnSpc>
              <a:spcBef>
                <a:spcPts val="10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（5）106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年度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青春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專案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6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至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8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間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辦</a:t>
            </a:r>
            <a:r>
              <a:rPr sz="1400" spc="-1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理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絕毒</a:t>
            </a:r>
            <a:r>
              <a:rPr sz="1400" spc="-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害</a:t>
            </a: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春無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礙</a:t>
            </a:r>
            <a:r>
              <a:rPr sz="1400" spc="-1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反毒 短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片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創作徵選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活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動，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邀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請全國大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生及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高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中職生踴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發揮創意，  拍攝反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宣導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短片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，藉此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深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化對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危害之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識。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400" spc="-9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（6）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結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合國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泰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善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基金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會</a:t>
            </a:r>
            <a:r>
              <a:rPr sz="1400" spc="-15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PaGamO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線上遊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平</a:t>
            </a:r>
            <a:r>
              <a:rPr sz="1400" spc="-17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，106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8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月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48895">
              <a:lnSpc>
                <a:spcPct val="148600"/>
              </a:lnSpc>
            </a:pP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</a:t>
            </a:r>
            <a:r>
              <a:rPr sz="1400" spc="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日起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提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供多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元反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毒教育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目，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首創結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線上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電競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遊戲宣導 反</a:t>
            </a:r>
            <a:r>
              <a:rPr sz="14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讓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全國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各國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中、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小學的學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生及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師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長，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透過免</a:t>
            </a:r>
            <a:r>
              <a:rPr sz="1400" spc="-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費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線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上遊戲學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50165">
              <a:lnSpc>
                <a:spcPct val="148600"/>
              </a:lnSpc>
              <a:spcBef>
                <a:spcPts val="10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習平</a:t>
            </a:r>
            <a:r>
              <a:rPr sz="14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臺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以多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元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趣味方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式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認識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相關知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識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及危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害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並勇敢拒 絕毒品</a:t>
            </a:r>
            <a:r>
              <a:rPr sz="1400" spc="-7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（圖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26）</a:t>
            </a:r>
            <a:endParaRPr sz="14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71600" y="1015999"/>
            <a:ext cx="2519679" cy="15836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94150" y="1009649"/>
            <a:ext cx="2519679" cy="15836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46476" y="2689859"/>
            <a:ext cx="1737360" cy="2514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395598" y="2688081"/>
            <a:ext cx="10407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圖</a:t>
            </a:r>
            <a:r>
              <a:rPr sz="12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22</a:t>
            </a:r>
            <a:r>
              <a:rPr sz="12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反毒花車</a:t>
            </a:r>
            <a:endParaRPr sz="1200">
              <a:latin typeface="Noto Sans CJK JP Regular"/>
              <a:cs typeface="Noto Sans CJK JP Regular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09700" y="3067049"/>
            <a:ext cx="2519679" cy="15836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32250" y="3060699"/>
            <a:ext cx="2519679" cy="15836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52372" y="4741163"/>
            <a:ext cx="2346960" cy="2834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14602" y="4738242"/>
            <a:ext cx="22218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圖</a:t>
            </a:r>
            <a:r>
              <a:rPr sz="12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23</a:t>
            </a: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「勇敢的心」反毒電影撥放</a:t>
            </a:r>
            <a:endParaRPr sz="1200">
              <a:latin typeface="Noto Sans CJK JP Regular"/>
              <a:cs typeface="Noto Sans CJK JP Regular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145279" y="4728971"/>
            <a:ext cx="2346960" cy="3977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133215" y="4707762"/>
            <a:ext cx="2259965" cy="431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marR="5080" indent="-305435">
              <a:lnSpc>
                <a:spcPct val="1108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圖</a:t>
            </a:r>
            <a:r>
              <a:rPr sz="12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24</a:t>
            </a:r>
            <a:r>
              <a:rPr sz="12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青春專案起跑暨校園反毒宣 導活動</a:t>
            </a:r>
            <a:endParaRPr sz="1200">
              <a:latin typeface="Noto Sans CJK JP Regular"/>
              <a:cs typeface="Noto Sans CJK JP Regular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45"/>
              </a:lnSpc>
            </a:pPr>
            <a:r>
              <a:rPr spc="-20" dirty="0"/>
              <a:t>12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0950" y="1003299"/>
            <a:ext cx="2519679" cy="15836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76172" y="2671571"/>
            <a:ext cx="2289048" cy="277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67150" y="1003299"/>
            <a:ext cx="2519679" cy="15836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66971" y="2677667"/>
            <a:ext cx="2289048" cy="277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68120" y="2674365"/>
            <a:ext cx="5428615" cy="152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3880">
              <a:lnSpc>
                <a:spcPct val="100000"/>
              </a:lnSpc>
              <a:spcBef>
                <a:spcPts val="100"/>
              </a:spcBef>
              <a:tabLst>
                <a:tab pos="3460115" algn="l"/>
              </a:tabLst>
            </a:pPr>
            <a:r>
              <a:rPr sz="1800" baseline="2314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圖</a:t>
            </a:r>
            <a:r>
              <a:rPr sz="1800" spc="44" baseline="2314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800" spc="37" baseline="2314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25</a:t>
            </a:r>
            <a:r>
              <a:rPr sz="1800" spc="44" baseline="2314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800" baseline="2314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犯罪預防吉祥物徵件	</a:t>
            </a: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圖</a:t>
            </a:r>
            <a:r>
              <a:rPr sz="12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26</a:t>
            </a:r>
            <a:r>
              <a:rPr sz="12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青春反毒趣</a:t>
            </a:r>
            <a:endParaRPr sz="1200">
              <a:latin typeface="Noto Sans CJK JP Regular"/>
              <a:cs typeface="Noto Sans CJK JP Regular"/>
            </a:endParaRPr>
          </a:p>
          <a:p>
            <a:pPr marL="457200" marR="5080" indent="-445134" algn="just">
              <a:lnSpc>
                <a:spcPct val="148900"/>
              </a:lnSpc>
              <a:spcBef>
                <a:spcPts val="355"/>
              </a:spcBef>
            </a:pPr>
            <a:r>
              <a:rPr sz="1400" spc="-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（7）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與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北區扶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輪社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於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106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10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月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7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日辦</a:t>
            </a:r>
            <a:r>
              <a:rPr sz="1400" spc="-1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理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扶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輪萬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反毒公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益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路跑 暨嘉年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華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園遊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會</a:t>
            </a:r>
            <a:r>
              <a:rPr sz="1400" spc="-9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警民共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響應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公益路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跑，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並於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跑道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沿線設 置反毒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導關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東</a:t>
            </a: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旗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跑者沿途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透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過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飄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揚之關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東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旗加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深反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防毒 意識，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觸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及人數約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萬人</a:t>
            </a:r>
            <a:r>
              <a:rPr sz="1400" spc="-7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（圖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27）</a:t>
            </a:r>
            <a:endParaRPr sz="1400">
              <a:latin typeface="Noto Sans CJK JP Regular"/>
              <a:cs typeface="Noto Sans CJK JP Regular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72539" y="4358004"/>
            <a:ext cx="2519553" cy="15834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81882" y="4379213"/>
            <a:ext cx="2519553" cy="15834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45307" y="6044183"/>
            <a:ext cx="2289047" cy="275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68120" y="6043040"/>
            <a:ext cx="5472430" cy="3429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947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圖</a:t>
            </a:r>
            <a:r>
              <a:rPr sz="12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27</a:t>
            </a:r>
            <a:r>
              <a:rPr sz="12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萬人反毒公益路跑</a:t>
            </a:r>
            <a:endParaRPr sz="1200">
              <a:latin typeface="Noto Sans CJK JP Regular"/>
              <a:cs typeface="Noto Sans CJK JP Regular"/>
            </a:endParaRPr>
          </a:p>
          <a:p>
            <a:pPr marL="457200" marR="5715" indent="-445134" algn="just">
              <a:lnSpc>
                <a:spcPct val="148800"/>
              </a:lnSpc>
              <a:spcBef>
                <a:spcPts val="360"/>
              </a:spcBef>
            </a:pP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（8）於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國際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結合中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時報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製</a:t>
            </a:r>
            <a:r>
              <a:rPr sz="1400" spc="-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作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「反毒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系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列專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刊</a:t>
            </a:r>
            <a:r>
              <a:rPr sz="1400" spc="-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半版廣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告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加 強宣導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本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署配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合內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政部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106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春專</a:t>
            </a:r>
            <a:r>
              <a:rPr sz="1400" spc="-2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案</a:t>
            </a:r>
            <a:r>
              <a:rPr sz="1400" spc="-254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為青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少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友建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立無毒 有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善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環境，並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於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暑假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期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間強力執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護少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案「霹靂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段緝藥頭、 菩薩心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腸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護少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之相關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作</a:t>
            </a:r>
            <a:r>
              <a:rPr sz="1400" spc="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50800" indent="-445134" algn="just">
              <a:lnSpc>
                <a:spcPct val="148600"/>
              </a:lnSpc>
              <a:spcBef>
                <a:spcPts val="10"/>
              </a:spcBef>
            </a:pPr>
            <a:r>
              <a:rPr sz="1400" spc="-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（9）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協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請裕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隆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籃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球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隊指標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球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星呂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政</a:t>
            </a: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儒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周士</a:t>
            </a: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淵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李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德威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及前緯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來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體育 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臺知名主播卓君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澤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無償拍攝反毒訪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談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短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片</a:t>
            </a:r>
            <a:r>
              <a:rPr sz="1400" spc="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部，影片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上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傳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本署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51435">
              <a:lnSpc>
                <a:spcPts val="2510"/>
              </a:lnSpc>
              <a:spcBef>
                <a:spcPts val="210"/>
              </a:spcBef>
            </a:pPr>
            <a:r>
              <a:rPr sz="1400" spc="-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Youtube</a:t>
            </a:r>
            <a:r>
              <a:rPr sz="1400" spc="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帳號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</a:t>
            </a:r>
            <a:r>
              <a:rPr sz="1400" spc="-2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</a:t>
            </a:r>
            <a:r>
              <a:rPr sz="1400" spc="-204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運用其高人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氣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明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星光環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引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導年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輕族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群勇於 拒絕毒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4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（10）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與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獅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子會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106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10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月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28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共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同辦</a:t>
            </a:r>
            <a:r>
              <a:rPr sz="1400" spc="-17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理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駕熱</a:t>
            </a:r>
            <a:r>
              <a:rPr sz="1400" spc="-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舞、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百年</a:t>
            </a:r>
            <a:endParaRPr sz="1400">
              <a:latin typeface="Noto Sans CJK JP Regular"/>
              <a:cs typeface="Noto Sans CJK JP Regular"/>
            </a:endParaRPr>
          </a:p>
          <a:p>
            <a:pPr marL="457200">
              <a:lnSpc>
                <a:spcPct val="100000"/>
              </a:lnSpc>
              <a:spcBef>
                <a:spcPts val="81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快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樂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服務獅友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總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動員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宣導活</a:t>
            </a:r>
            <a:r>
              <a:rPr sz="1400" spc="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動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除有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熱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舞比賽、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變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裝踩街外，</a:t>
            </a:r>
            <a:endParaRPr sz="1400">
              <a:latin typeface="Noto Sans CJK JP Regular"/>
              <a:cs typeface="Noto Sans CJK JP Regular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45"/>
              </a:lnSpc>
            </a:pPr>
            <a:r>
              <a:rPr spc="-20" dirty="0"/>
              <a:t>13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60906"/>
            <a:ext cx="5426075" cy="1612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 marR="5080">
              <a:lnSpc>
                <a:spcPct val="148700"/>
              </a:lnSpc>
              <a:spcBef>
                <a:spcPts val="100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並設攤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親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身對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民眾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藉由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動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式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小遊戲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傳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達反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毒理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念，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參與 人數約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3,000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400" spc="-7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圖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28）</a:t>
            </a:r>
            <a:endParaRPr sz="1400">
              <a:latin typeface="Noto Sans CJK JP Regular"/>
              <a:cs typeface="Noto Sans CJK JP Regular"/>
            </a:endParaRPr>
          </a:p>
          <a:p>
            <a:pPr marL="457200" indent="-445134">
              <a:lnSpc>
                <a:spcPct val="100000"/>
              </a:lnSpc>
              <a:spcBef>
                <a:spcPts val="815"/>
              </a:spcBef>
            </a:pPr>
            <a:r>
              <a:rPr sz="1400" spc="-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（11）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與國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泰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金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控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公司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106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11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份辦</a:t>
            </a:r>
            <a:r>
              <a:rPr sz="1400" spc="-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理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泰公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益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關懷列</a:t>
            </a:r>
            <a:r>
              <a:rPr sz="1400" spc="-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車</a:t>
            </a:r>
            <a:r>
              <a:rPr sz="1400" spc="1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-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幸福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5080">
              <a:lnSpc>
                <a:spcPct val="148600"/>
              </a:lnSpc>
              <a:spcBef>
                <a:spcPts val="10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魔法教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派對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毒巡迴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活動</a:t>
            </a:r>
            <a:r>
              <a:rPr sz="14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於宜</a:t>
            </a:r>
            <a:r>
              <a:rPr sz="14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蘭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苗</a:t>
            </a:r>
            <a:r>
              <a:rPr sz="14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栗、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彰</a:t>
            </a:r>
            <a:r>
              <a:rPr sz="14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化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雲林及新 竹縣等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縣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市辦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理，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提供反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宣導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相關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資源進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宣傳</a:t>
            </a:r>
            <a:r>
              <a:rPr sz="1400" spc="-7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（圖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29）</a:t>
            </a:r>
            <a:endParaRPr sz="14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8120" y="4807432"/>
            <a:ext cx="5472430" cy="49276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7200" marR="48895" indent="-445134" algn="just">
              <a:lnSpc>
                <a:spcPct val="148800"/>
              </a:lnSpc>
              <a:spcBef>
                <a:spcPts val="105"/>
              </a:spcBef>
            </a:pPr>
            <a:r>
              <a:rPr sz="1400" spc="-5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（12）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極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促成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5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NBA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知名球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星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林書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豪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公益參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與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透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過林書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豪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錄製 反毒宣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言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呼籲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在學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青少</a:t>
            </a:r>
            <a:r>
              <a:rPr sz="14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現身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說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法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宣揚反毒觀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念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希望憑藉 林書豪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深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厚的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影響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力及個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魅</a:t>
            </a:r>
            <a:r>
              <a:rPr sz="1400" spc="-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力</a:t>
            </a:r>
            <a:r>
              <a:rPr sz="1400" spc="-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鼓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勵年輕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拒絕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從自己做 起。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5080" indent="-445134" algn="just">
              <a:lnSpc>
                <a:spcPct val="148800"/>
              </a:lnSpc>
              <a:spcBef>
                <a:spcPts val="10"/>
              </a:spcBef>
            </a:pPr>
            <a:r>
              <a:rPr sz="1400" spc="-5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（13）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邀請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新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生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代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偶像陳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慕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奕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生，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拍攝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寫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實程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度媲</a:t>
            </a:r>
            <a:r>
              <a:rPr sz="1400" spc="-28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美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「門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徒</a:t>
            </a:r>
            <a:r>
              <a:rPr sz="1400" spc="-28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之反 毒短</a:t>
            </a:r>
            <a:r>
              <a:rPr sz="1400" spc="-30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片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「阿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仁</a:t>
            </a:r>
            <a:r>
              <a:rPr sz="1400" spc="-85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並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辦理發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宣導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活動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及網路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廣活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動，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除發表本 片及徵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選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優勝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短片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外，於臉書</a:t>
            </a:r>
            <a:r>
              <a:rPr sz="1400" spc="8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CIB</a:t>
            </a:r>
            <a:r>
              <a:rPr sz="1400" spc="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局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長室同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直播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並有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獎徵答，  此外於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YouTube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臉書及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口網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站投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放前開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短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片廣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告，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並辦理按 讚分享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活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動。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400" spc="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（14）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製作反毒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DIY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置物架宣導品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2,000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份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毒文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件夾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宣導品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萬</a:t>
            </a:r>
            <a:endParaRPr sz="1400">
              <a:latin typeface="Noto Sans CJK JP Regular"/>
              <a:cs typeface="Noto Sans CJK JP Regular"/>
            </a:endParaRPr>
          </a:p>
          <a:p>
            <a:pPr marL="457200">
              <a:lnSpc>
                <a:spcPct val="100000"/>
              </a:lnSpc>
              <a:spcBef>
                <a:spcPts val="830"/>
              </a:spcBef>
            </a:pPr>
            <a:r>
              <a:rPr sz="1400" spc="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4,000 </a:t>
            </a:r>
            <a:r>
              <a:rPr sz="1400" spc="-1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份</a:t>
            </a:r>
            <a:r>
              <a:rPr sz="1400" spc="-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毒宣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文宣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1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萬</a:t>
            </a:r>
            <a:r>
              <a:rPr sz="1400" spc="-1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份、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筆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記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本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500 </a:t>
            </a:r>
            <a:r>
              <a:rPr sz="1400" spc="-1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份、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撲克牌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550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份</a:t>
            </a:r>
            <a:endParaRPr sz="1400">
              <a:latin typeface="Noto Sans CJK JP Regular"/>
              <a:cs typeface="Noto Sans CJK JP Regular"/>
            </a:endParaRPr>
          </a:p>
          <a:p>
            <a:pPr marL="457200">
              <a:lnSpc>
                <a:spcPct val="100000"/>
              </a:lnSpc>
              <a:spcBef>
                <a:spcPts val="81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及大型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導吉祥物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隻。</a:t>
            </a:r>
            <a:endParaRPr sz="1400">
              <a:latin typeface="Noto Sans CJK JP Regular"/>
              <a:cs typeface="Noto Sans CJK JP Regular"/>
            </a:endParaRPr>
          </a:p>
          <a:p>
            <a:pPr>
              <a:lnSpc>
                <a:spcPct val="100000"/>
              </a:lnSpc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（七</a:t>
            </a:r>
            <a:r>
              <a:rPr sz="1400" spc="-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）</a:t>
            </a:r>
            <a:r>
              <a:rPr sz="1400" spc="-1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法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務部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1.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針對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民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眾及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青少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年族</a:t>
            </a: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群</a:t>
            </a:r>
            <a:r>
              <a:rPr sz="1400" spc="-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改版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印</a:t>
            </a:r>
            <a:r>
              <a:rPr sz="1400" spc="-1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製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spc="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咩</a:t>
            </a:r>
            <a:r>
              <a:rPr sz="1400" spc="2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~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我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吸毒！</a:t>
            </a:r>
            <a:r>
              <a:rPr sz="1400" spc="-1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反毒手冊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萬</a:t>
            </a:r>
            <a:endParaRPr sz="1400">
              <a:latin typeface="Noto Sans CJK JP Regular"/>
              <a:cs typeface="Noto Sans CJK JP Regular"/>
            </a:endParaRPr>
          </a:p>
          <a:p>
            <a:pPr marL="190500">
              <a:lnSpc>
                <a:spcPct val="100000"/>
              </a:lnSpc>
              <a:spcBef>
                <a:spcPts val="815"/>
              </a:spcBef>
            </a:pPr>
            <a:r>
              <a:rPr sz="1400" spc="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5,000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本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簡單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詼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諧文字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搭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配插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圖</a:t>
            </a:r>
            <a:r>
              <a:rPr sz="1400" spc="-17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傳遞拒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觀念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及法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律責任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資</a:t>
            </a:r>
            <a:endParaRPr sz="1400">
              <a:latin typeface="Noto Sans CJK JP Regular"/>
              <a:cs typeface="Noto Sans CJK JP 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35095" y="2629534"/>
            <a:ext cx="2519679" cy="15836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06194" y="2629534"/>
            <a:ext cx="2519680" cy="15836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18844" y="4317491"/>
            <a:ext cx="2289048" cy="4038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06397" y="4293234"/>
            <a:ext cx="2259965" cy="434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marR="5080" indent="-304800">
              <a:lnSpc>
                <a:spcPct val="1117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圖</a:t>
            </a:r>
            <a:r>
              <a:rPr sz="12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28</a:t>
            </a:r>
            <a:r>
              <a:rPr sz="12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反毒反酒駕熱舞、百年快樂 服務獅友總動員</a:t>
            </a:r>
            <a:endParaRPr sz="1200">
              <a:latin typeface="Noto Sans CJK JP Regular"/>
              <a:cs typeface="Noto Sans CJK JP Regular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041647" y="4297679"/>
            <a:ext cx="2289048" cy="2773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362069" y="4294758"/>
            <a:ext cx="165036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圖</a:t>
            </a:r>
            <a:r>
              <a:rPr sz="12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29</a:t>
            </a:r>
            <a:r>
              <a:rPr sz="12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幸福魔法教學派對</a:t>
            </a:r>
            <a:endParaRPr sz="1200">
              <a:latin typeface="Noto Sans CJK JP Regular"/>
              <a:cs typeface="Noto Sans CJK JP Regular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45"/>
              </a:lnSpc>
            </a:pPr>
            <a:r>
              <a:rPr spc="-20" dirty="0"/>
              <a:t>14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60906"/>
            <a:ext cx="5471795" cy="288226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91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訊</a:t>
            </a:r>
            <a:r>
              <a:rPr sz="1400" spc="-7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（圖</a:t>
            </a:r>
            <a:r>
              <a:rPr sz="1400" spc="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30）</a:t>
            </a:r>
            <a:endParaRPr sz="1400">
              <a:latin typeface="Noto Sans CJK JP Regular"/>
              <a:cs typeface="Noto Sans CJK JP Regular"/>
            </a:endParaRPr>
          </a:p>
          <a:p>
            <a:pPr marL="190500" marR="48895" indent="-178435" algn="just">
              <a:lnSpc>
                <a:spcPct val="148600"/>
              </a:lnSpc>
            </a:pP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2.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整合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政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府部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門反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毒資</a:t>
            </a:r>
            <a:r>
              <a:rPr sz="1400" spc="-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源</a:t>
            </a:r>
            <a:r>
              <a:rPr sz="1400" spc="-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置本</a:t>
            </a:r>
            <a:r>
              <a:rPr sz="1400" spc="-17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「反毒大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本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營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網</a:t>
            </a:r>
            <a:r>
              <a:rPr sz="1400" spc="-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站</a:t>
            </a:r>
            <a:r>
              <a:rPr sz="1400" spc="-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透過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資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訊單 一入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口</a:t>
            </a:r>
            <a:r>
              <a:rPr sz="1400" spc="-2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分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眾頁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面提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供政府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單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位</a:t>
            </a:r>
            <a:r>
              <a:rPr sz="1400" spc="-2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術機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關及民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間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團體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有效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掌握毒品</a:t>
            </a:r>
            <a:endParaRPr sz="1400">
              <a:latin typeface="Noto Sans CJK JP Regular"/>
              <a:cs typeface="Noto Sans CJK JP Regular"/>
            </a:endParaRPr>
          </a:p>
          <a:p>
            <a:pPr marL="190500">
              <a:lnSpc>
                <a:spcPct val="100000"/>
              </a:lnSpc>
              <a:spcBef>
                <a:spcPts val="830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資訊全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，便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利民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眾取得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品防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制相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關資訊</a:t>
            </a:r>
            <a:r>
              <a:rPr sz="1400" spc="-7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（圖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31）</a:t>
            </a:r>
            <a:endParaRPr sz="1400">
              <a:latin typeface="Noto Sans CJK JP Regular"/>
              <a:cs typeface="Noto Sans CJK JP Regular"/>
            </a:endParaRPr>
          </a:p>
          <a:p>
            <a:pPr marL="190500" marR="49530" indent="-178435" algn="just">
              <a:lnSpc>
                <a:spcPct val="148600"/>
              </a:lnSpc>
            </a:pP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3.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即時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更</a:t>
            </a:r>
            <a:r>
              <a:rPr sz="1400" spc="-19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新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總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動員</a:t>
            </a:r>
            <a:r>
              <a:rPr sz="1400" spc="-19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絲頁與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line@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生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活圈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群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組，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傳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遞政府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 訊息，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凝聚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社會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共識。</a:t>
            </a:r>
            <a:endParaRPr sz="1400">
              <a:latin typeface="Noto Sans CJK JP Regular"/>
              <a:cs typeface="Noto Sans CJK JP Regular"/>
            </a:endParaRPr>
          </a:p>
          <a:p>
            <a:pPr marL="190500" marR="5080" indent="-178435" algn="just">
              <a:lnSpc>
                <a:spcPct val="148700"/>
              </a:lnSpc>
              <a:spcBef>
                <a:spcPts val="10"/>
              </a:spcBef>
            </a:pP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4.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補助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民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間團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體推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動反毒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作，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強化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宣導效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益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，106</a:t>
            </a:r>
            <a:r>
              <a:rPr sz="1400" spc="10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計補助</a:t>
            </a:r>
            <a:r>
              <a:rPr sz="1400" spc="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31</a:t>
            </a:r>
            <a:r>
              <a:rPr sz="1400" spc="1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案，  透過補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助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經費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等方</a:t>
            </a:r>
            <a:r>
              <a:rPr sz="1400" spc="-2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式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結合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公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益社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團與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大學法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服務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社，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辦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理毒品及 愛滋防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制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等宣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導活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動。</a:t>
            </a:r>
            <a:endParaRPr sz="14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8120" y="6734022"/>
            <a:ext cx="5428615" cy="283781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760"/>
              </a:spcBef>
            </a:pP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（八</a:t>
            </a:r>
            <a:r>
              <a:rPr sz="1400" spc="-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）</a:t>
            </a:r>
            <a:r>
              <a:rPr sz="1400" spc="-1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衛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生福</a:t>
            </a:r>
            <a:r>
              <a:rPr sz="1400" spc="-1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利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部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1.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食品</a:t>
            </a: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藥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物管</a:t>
            </a: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理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署</a:t>
            </a:r>
            <a:endParaRPr sz="1400">
              <a:latin typeface="Noto Sans CJK JP Regular"/>
              <a:cs typeface="Noto Sans CJK JP Regular"/>
            </a:endParaRPr>
          </a:p>
          <a:p>
            <a:pPr marL="457200" indent="-445134">
              <a:lnSpc>
                <a:spcPct val="100000"/>
              </a:lnSpc>
              <a:spcBef>
                <a:spcPts val="780"/>
              </a:spcBef>
            </a:pPr>
            <a:r>
              <a:rPr sz="1400" spc="-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（1）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提升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民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眾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毒品危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害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認知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並遠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離毒品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偽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裝陷</a:t>
            </a: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阱，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編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製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毒防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5080" algn="just">
              <a:lnSpc>
                <a:spcPct val="148700"/>
              </a:lnSpc>
              <a:spcBef>
                <a:spcPts val="10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身五錦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囊</a:t>
            </a:r>
            <a:r>
              <a:rPr sz="1400" spc="-8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「披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著糖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衣的毒藥</a:t>
            </a:r>
            <a:r>
              <a:rPr sz="1400" spc="8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切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莫嘗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試</a:t>
            </a:r>
            <a:r>
              <a:rPr sz="1400" spc="-3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款拒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海報</a:t>
            </a:r>
            <a:r>
              <a:rPr sz="1400" spc="-7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;</a:t>
            </a:r>
            <a:r>
              <a:rPr sz="1400" spc="-3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你能 拒絕毒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誘惑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的話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術嗎</a:t>
            </a:r>
            <a:r>
              <a:rPr sz="1400" spc="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?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懶人包</a:t>
            </a:r>
            <a:r>
              <a:rPr sz="1400" spc="2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</a:t>
            </a:r>
            <a:r>
              <a:rPr sz="1400" spc="2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款，鼓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勵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民眾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多培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養正面之 生活習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慣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絕好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奇嘗試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品並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遠離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其誘惑</a:t>
            </a:r>
            <a:r>
              <a:rPr sz="1400" spc="-7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r>
              <a:rPr sz="1400" dirty="0">
                <a:solidFill>
                  <a:srgbClr val="585858"/>
                </a:solidFill>
                <a:latin typeface="Droid Sans Fallback"/>
                <a:cs typeface="Droid Sans Fallback"/>
              </a:rPr>
              <a:t>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圖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32</a:t>
            </a:r>
            <a:r>
              <a:rPr sz="1400" spc="15" dirty="0">
                <a:solidFill>
                  <a:srgbClr val="585858"/>
                </a:solidFill>
                <a:latin typeface="Droid Sans Fallback"/>
                <a:cs typeface="Droid Sans Fallback"/>
              </a:rPr>
              <a:t>）</a:t>
            </a:r>
            <a:endParaRPr sz="1400">
              <a:latin typeface="Droid Sans Fallback"/>
              <a:cs typeface="Droid Sans Fallback"/>
            </a:endParaRPr>
          </a:p>
          <a:p>
            <a:pPr marL="457200" marR="5715" indent="-445134" algn="just">
              <a:lnSpc>
                <a:spcPct val="148600"/>
              </a:lnSpc>
              <a:spcBef>
                <a:spcPts val="10"/>
              </a:spcBef>
            </a:pPr>
            <a:r>
              <a:rPr sz="14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（2）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蒐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集本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近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研編之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毒宣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導教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材</a:t>
            </a:r>
            <a:r>
              <a:rPr sz="14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如短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片、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歌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曲、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廣播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帶、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懶 人包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等</a:t>
            </a:r>
            <a:r>
              <a:rPr sz="1400" spc="-2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彙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整</a:t>
            </a:r>
            <a:r>
              <a:rPr sz="1400" spc="-4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成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「破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除偽裝</a:t>
            </a:r>
            <a:r>
              <a:rPr sz="1400" spc="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絕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誘惑</a:t>
            </a:r>
            <a:r>
              <a:rPr sz="1400" spc="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開創無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新世代</a:t>
            </a:r>
            <a:r>
              <a:rPr sz="1400" spc="-45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2017</a:t>
            </a:r>
            <a:r>
              <a:rPr sz="1400" spc="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 毒宣導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影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音集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錦，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供相關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業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務單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位參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考及宣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運用。</a:t>
            </a:r>
            <a:endParaRPr sz="1400">
              <a:latin typeface="Noto Sans CJK JP Regular"/>
              <a:cs typeface="Noto Sans CJK JP 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45614" y="3911599"/>
            <a:ext cx="1523238" cy="20967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55064" y="6132575"/>
            <a:ext cx="1825752" cy="455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42617" y="6113144"/>
            <a:ext cx="1726564" cy="427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marR="5080" indent="-304800">
              <a:lnSpc>
                <a:spcPct val="11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圖</a:t>
            </a:r>
            <a:r>
              <a:rPr sz="12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30</a:t>
            </a:r>
            <a:r>
              <a:rPr sz="1200" dirty="0">
                <a:latin typeface="Noto Sans CJK JP Regular"/>
                <a:cs typeface="Noto Sans CJK JP Regular"/>
              </a:rPr>
              <a:t>「咩</a:t>
            </a:r>
            <a:r>
              <a:rPr sz="1200" spc="215" dirty="0">
                <a:latin typeface="Noto Sans CJK JP Regular"/>
                <a:cs typeface="Noto Sans CJK JP Regular"/>
              </a:rPr>
              <a:t>~</a:t>
            </a:r>
            <a:r>
              <a:rPr sz="1200" dirty="0">
                <a:latin typeface="Noto Sans CJK JP Regular"/>
                <a:cs typeface="Noto Sans CJK JP Regular"/>
              </a:rPr>
              <a:t>我不吸毒！」 反毒手冊</a:t>
            </a:r>
            <a:endParaRPr sz="1200">
              <a:latin typeface="Noto Sans CJK JP Regular"/>
              <a:cs typeface="Noto Sans CJK JP Regular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94810" y="4444999"/>
            <a:ext cx="2519426" cy="15836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76471" y="6152387"/>
            <a:ext cx="2446020" cy="2362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764407" y="6131432"/>
            <a:ext cx="23780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圖</a:t>
            </a:r>
            <a:r>
              <a:rPr sz="1200" spc="-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31</a:t>
            </a:r>
            <a:r>
              <a:rPr sz="1200" dirty="0">
                <a:latin typeface="Noto Sans CJK JP Regular"/>
                <a:cs typeface="Noto Sans CJK JP Regular"/>
              </a:rPr>
              <a:t>「反毒大本營」網站入站畫面</a:t>
            </a:r>
            <a:endParaRPr sz="1200">
              <a:latin typeface="Noto Sans CJK JP Regular"/>
              <a:cs typeface="Noto Sans CJK JP Regular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45"/>
              </a:lnSpc>
            </a:pPr>
            <a:r>
              <a:rPr spc="-20" dirty="0"/>
              <a:t>15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07945" y="1054099"/>
            <a:ext cx="1259840" cy="15828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03245" y="1049273"/>
            <a:ext cx="1269365" cy="1592580"/>
          </a:xfrm>
          <a:custGeom>
            <a:avLst/>
            <a:gdLst/>
            <a:ahLst/>
            <a:cxnLst/>
            <a:rect l="l" t="t" r="r" b="b"/>
            <a:pathLst>
              <a:path w="1269364" h="1592580">
                <a:moveTo>
                  <a:pt x="0" y="1592326"/>
                </a:moveTo>
                <a:lnTo>
                  <a:pt x="1269365" y="1592326"/>
                </a:lnTo>
                <a:lnTo>
                  <a:pt x="1269365" y="0"/>
                </a:lnTo>
                <a:lnTo>
                  <a:pt x="0" y="0"/>
                </a:lnTo>
                <a:lnTo>
                  <a:pt x="0" y="1592326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0644" y="1054099"/>
            <a:ext cx="1259840" cy="15836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45946" y="1049273"/>
            <a:ext cx="1269365" cy="1593215"/>
          </a:xfrm>
          <a:custGeom>
            <a:avLst/>
            <a:gdLst/>
            <a:ahLst/>
            <a:cxnLst/>
            <a:rect l="l" t="t" r="r" b="b"/>
            <a:pathLst>
              <a:path w="1269364" h="1593214">
                <a:moveTo>
                  <a:pt x="0" y="1593215"/>
                </a:moveTo>
                <a:lnTo>
                  <a:pt x="1269365" y="1593215"/>
                </a:lnTo>
                <a:lnTo>
                  <a:pt x="1269365" y="0"/>
                </a:lnTo>
                <a:lnTo>
                  <a:pt x="0" y="0"/>
                </a:lnTo>
                <a:lnTo>
                  <a:pt x="0" y="159321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60495" y="1054104"/>
            <a:ext cx="2517122" cy="15836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98648" y="2753867"/>
            <a:ext cx="2060448" cy="3017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68120" y="2782569"/>
            <a:ext cx="5471795" cy="695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070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圖</a:t>
            </a:r>
            <a:r>
              <a:rPr sz="12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32</a:t>
            </a:r>
            <a:r>
              <a:rPr sz="12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拒毒宣導海報及懶人包</a:t>
            </a:r>
            <a:endParaRPr sz="1200">
              <a:latin typeface="Noto Sans CJK JP Regular"/>
              <a:cs typeface="Noto Sans CJK JP Regular"/>
            </a:endParaRPr>
          </a:p>
          <a:p>
            <a:pPr marL="457200" marR="48260" indent="-445134" algn="just">
              <a:lnSpc>
                <a:spcPct val="149000"/>
              </a:lnSpc>
              <a:spcBef>
                <a:spcPts val="595"/>
              </a:spcBef>
            </a:pPr>
            <a:r>
              <a:rPr sz="1400" spc="-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（3）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於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嘉義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市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文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化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路夜市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商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圈</a:t>
            </a:r>
            <a:r>
              <a:rPr sz="1400" spc="-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臺南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站前商</a:t>
            </a: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圈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高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雄瑞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豐夜市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商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圈之 戶外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LED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電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視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牆</a:t>
            </a:r>
            <a:r>
              <a:rPr sz="1400" spc="-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面</a:t>
            </a:r>
            <a:r>
              <a:rPr sz="1400" spc="-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南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大遠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百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威</a:t>
            </a:r>
            <a:r>
              <a:rPr sz="1400" spc="-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秀</a:t>
            </a:r>
            <a:r>
              <a:rPr sz="1400" spc="-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微</a:t>
            </a:r>
            <a:r>
              <a:rPr sz="1400" spc="-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風、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長</a:t>
            </a:r>
            <a:r>
              <a:rPr sz="1400" spc="-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春、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中和環 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球、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林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口、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臺</a:t>
            </a:r>
            <a:r>
              <a:rPr sz="1400" spc="-9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南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高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雄義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大、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屏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東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賓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等，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共計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30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廳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電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影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院，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播 放「毒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門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絕招</a:t>
            </a:r>
            <a:r>
              <a:rPr sz="1400" spc="7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小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心提防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30</a:t>
            </a:r>
            <a:r>
              <a:rPr sz="1400" spc="15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秒拒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短片。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於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中華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電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信</a:t>
            </a:r>
            <a:r>
              <a:rPr sz="1400" spc="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1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MOD 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電視之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電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影街</a:t>
            </a:r>
            <a:r>
              <a:rPr sz="1400" spc="254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Barker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廣告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播放「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物濫用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制</a:t>
            </a:r>
            <a:r>
              <a:rPr sz="1400" spc="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-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你敢</a:t>
            </a:r>
            <a:r>
              <a:rPr sz="14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嗎</a:t>
            </a:r>
            <a:r>
              <a:rPr sz="1400" spc="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?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30 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秒拒毒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短</a:t>
            </a:r>
            <a:r>
              <a:rPr sz="14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片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透過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手機插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蓋板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獎勵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型廣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告，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播</a:t>
            </a: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放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物濫用防 制</a:t>
            </a:r>
            <a:r>
              <a:rPr sz="1400" spc="1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-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親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子溝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通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篇」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30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秒宣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短片，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強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化民眾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品危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害防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制認知。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48260" indent="-445134" algn="just">
              <a:lnSpc>
                <a:spcPts val="2510"/>
              </a:lnSpc>
              <a:spcBef>
                <a:spcPts val="209"/>
              </a:spcBef>
            </a:pPr>
            <a:r>
              <a:rPr sz="1400" spc="-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（4）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於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臺</a:t>
            </a:r>
            <a:r>
              <a:rPr sz="1400" spc="-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北、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臺</a:t>
            </a:r>
            <a:r>
              <a:rPr sz="1400" spc="-9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中</a:t>
            </a:r>
            <a:r>
              <a:rPr sz="1400" spc="-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高雄之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客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運公</a:t>
            </a:r>
            <a:r>
              <a:rPr sz="1400" spc="-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車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刊</a:t>
            </a:r>
            <a:r>
              <a:rPr sz="1400" spc="-17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登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「青春</a:t>
            </a:r>
            <a:r>
              <a:rPr sz="1400" spc="9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惹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麻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煩</a:t>
            </a:r>
            <a:r>
              <a:rPr sz="1400" spc="-17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車體海 </a:t>
            </a:r>
            <a:r>
              <a:rPr sz="14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報，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提醒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民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眾大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麻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之危</a:t>
            </a:r>
            <a:r>
              <a:rPr sz="14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害。另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透</a:t>
            </a:r>
            <a:r>
              <a:rPr sz="14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過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臺灣大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車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隊刊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登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身</a:t>
            </a:r>
            <a:endParaRPr sz="1400">
              <a:latin typeface="Noto Sans CJK JP Regular"/>
              <a:cs typeface="Noto Sans CJK JP Regular"/>
            </a:endParaRPr>
          </a:p>
          <a:p>
            <a:pPr marL="457200">
              <a:lnSpc>
                <a:spcPct val="100000"/>
              </a:lnSpc>
              <a:spcBef>
                <a:spcPts val="590"/>
              </a:spcBef>
            </a:pP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5</a:t>
            </a:r>
            <a:r>
              <a:rPr sz="1400" spc="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術」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程車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車體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海報，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傳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達正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確拒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毒技巧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於全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國戰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略高手網</a:t>
            </a:r>
            <a:endParaRPr sz="1400">
              <a:latin typeface="Noto Sans CJK JP Regular"/>
              <a:cs typeface="Noto Sans CJK JP Regular"/>
            </a:endParaRPr>
          </a:p>
          <a:p>
            <a:pPr marL="457200">
              <a:lnSpc>
                <a:spcPct val="100000"/>
              </a:lnSpc>
              <a:spcBef>
                <a:spcPts val="820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咖電腦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桌</a:t>
            </a:r>
            <a:r>
              <a:rPr sz="14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面，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刊</a:t>
            </a: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登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「拒當新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白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老鼠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海</a:t>
            </a:r>
            <a:r>
              <a:rPr sz="14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報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向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少年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47625" algn="just">
              <a:lnSpc>
                <a:spcPct val="148600"/>
              </a:lnSpc>
              <a:spcBef>
                <a:spcPts val="10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反毒意</a:t>
            </a:r>
            <a:r>
              <a:rPr sz="1400" spc="-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念；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動精準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廣</a:t>
            </a:r>
            <a:r>
              <a:rPr sz="1400" spc="-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告，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刊</a:t>
            </a:r>
            <a:r>
              <a:rPr sz="1400" spc="-17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登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反毒防身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5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術</a:t>
            </a:r>
            <a:r>
              <a:rPr sz="1400" spc="-17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spc="-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Banner， 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並連結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至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本</a:t>
            </a:r>
            <a:r>
              <a:rPr sz="1400" spc="-254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毒資源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館</a:t>
            </a:r>
            <a:r>
              <a:rPr sz="1400" spc="-8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spc="-1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加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強反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毒資源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</a:t>
            </a:r>
            <a:r>
              <a:rPr sz="1400" spc="-1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</a:t>
            </a:r>
            <a:r>
              <a:rPr sz="1400" spc="-8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（圖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33</a:t>
            </a:r>
            <a:r>
              <a:rPr sz="1400" spc="-1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34）</a:t>
            </a:r>
            <a:endParaRPr sz="1400">
              <a:latin typeface="Noto Sans CJK JP Regular"/>
              <a:cs typeface="Noto Sans CJK JP Regular"/>
            </a:endParaRPr>
          </a:p>
          <a:p>
            <a:pPr marL="457200" indent="-445134">
              <a:lnSpc>
                <a:spcPct val="100000"/>
              </a:lnSpc>
              <a:spcBef>
                <a:spcPts val="815"/>
              </a:spcBef>
            </a:pPr>
            <a:r>
              <a:rPr sz="1400" spc="-114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（5）</a:t>
            </a:r>
            <a:r>
              <a:rPr sz="1400" spc="-3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於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資源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館</a:t>
            </a:r>
            <a:r>
              <a:rPr sz="1400" spc="-3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站不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定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期更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新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藥物濫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防制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資</a:t>
            </a:r>
            <a:r>
              <a:rPr sz="1400" spc="-19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料，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包括海</a:t>
            </a:r>
            <a:r>
              <a:rPr sz="1400" spc="-19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報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48260" algn="just">
              <a:lnSpc>
                <a:spcPct val="148600"/>
              </a:lnSpc>
              <a:spcBef>
                <a:spcPts val="10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單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張、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30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秒短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片</a:t>
            </a:r>
            <a:r>
              <a:rPr sz="1400" spc="-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廣播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帶、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懶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人包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等</a:t>
            </a:r>
            <a:r>
              <a:rPr sz="1400" spc="-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供有需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求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民眾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自行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下載參 考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，106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站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點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閱次數為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19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萬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7,773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次。</a:t>
            </a:r>
            <a:endParaRPr sz="1400">
              <a:latin typeface="Noto Sans CJK JP Regular"/>
              <a:cs typeface="Noto Sans CJK JP Regular"/>
            </a:endParaRPr>
          </a:p>
          <a:p>
            <a:pPr marL="457200" indent="-445134">
              <a:lnSpc>
                <a:spcPct val="100000"/>
              </a:lnSpc>
              <a:spcBef>
                <a:spcPts val="819"/>
              </a:spcBef>
            </a:pPr>
            <a:r>
              <a:rPr sz="1400" spc="-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（6）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鼓勵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更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多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藥物濫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防制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宣導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經驗之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地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方衛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生單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位人</a:t>
            </a:r>
            <a:r>
              <a:rPr sz="1400" spc="-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員</a:t>
            </a:r>
            <a:r>
              <a:rPr sz="1400" spc="-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毒品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5080" algn="just">
              <a:lnSpc>
                <a:spcPct val="148600"/>
              </a:lnSpc>
              <a:spcBef>
                <a:spcPts val="1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危害防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制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中心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員、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醫療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員或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曾經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參與社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區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藥物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濫用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防制宣導 之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民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間團體教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宣導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員參與，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增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進宣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量能，本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於北、中、 南地區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辦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理總</a:t>
            </a:r>
            <a:r>
              <a:rPr sz="1400" spc="19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計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4</a:t>
            </a:r>
            <a:r>
              <a:rPr sz="1400" spc="-1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場次藥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物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濫用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防制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課</a:t>
            </a:r>
            <a:r>
              <a:rPr sz="1400" spc="-3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程</a:t>
            </a:r>
            <a:r>
              <a:rPr sz="1400" spc="-3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總參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訓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人數</a:t>
            </a:r>
            <a:r>
              <a:rPr sz="1400" spc="18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為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153</a:t>
            </a:r>
            <a:r>
              <a:rPr sz="1400" spc="-114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3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人。</a:t>
            </a:r>
            <a:endParaRPr sz="1400">
              <a:latin typeface="Noto Sans CJK JP Regular"/>
              <a:cs typeface="Noto Sans CJK JP Regular"/>
            </a:endParaRPr>
          </a:p>
          <a:p>
            <a:pPr marL="457200" algn="just">
              <a:lnSpc>
                <a:spcPct val="100000"/>
              </a:lnSpc>
              <a:spcBef>
                <a:spcPts val="82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（圖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35）</a:t>
            </a:r>
            <a:endParaRPr sz="1400">
              <a:latin typeface="Noto Sans CJK JP Regular"/>
              <a:cs typeface="Noto Sans CJK JP Regular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45"/>
              </a:lnSpc>
            </a:pPr>
            <a:r>
              <a:rPr spc="-20" dirty="0"/>
              <a:t>16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60906"/>
            <a:ext cx="5428615" cy="1295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 marR="5080" indent="-445134" algn="just">
              <a:lnSpc>
                <a:spcPct val="148600"/>
              </a:lnSpc>
              <a:spcBef>
                <a:spcPts val="100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（7）106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年共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結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合</a:t>
            </a:r>
            <a:r>
              <a:rPr sz="1400" spc="7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25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個民間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團</a:t>
            </a: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體</a:t>
            </a:r>
            <a:r>
              <a:rPr sz="1400" spc="-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以寓教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於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樂方</a:t>
            </a:r>
            <a:r>
              <a:rPr sz="1400" spc="-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式，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包括相</a:t>
            </a:r>
            <a:r>
              <a:rPr sz="1400" spc="-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聲</a:t>
            </a: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舞 </a:t>
            </a:r>
            <a:r>
              <a:rPr sz="14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話</a:t>
            </a:r>
            <a:r>
              <a:rPr sz="14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劇、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授</a:t>
            </a:r>
            <a:r>
              <a:rPr sz="14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課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大型活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動</a:t>
            </a:r>
            <a:r>
              <a:rPr sz="14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，吸引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青少年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民眾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參</a:t>
            </a:r>
            <a:r>
              <a:rPr sz="14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與，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藉此強 化民眾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毒意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念與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認</a:t>
            </a:r>
            <a:r>
              <a:rPr sz="1400" spc="-2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知；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總計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辦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理</a:t>
            </a:r>
            <a:r>
              <a:rPr sz="1400" spc="8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1,566</a:t>
            </a:r>
            <a:r>
              <a:rPr sz="1400" spc="7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場次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導活</a:t>
            </a:r>
            <a:r>
              <a:rPr sz="1400" spc="-2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動</a:t>
            </a:r>
            <a:r>
              <a:rPr sz="1400" spc="-254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受益人</a:t>
            </a:r>
            <a:endParaRPr sz="1400">
              <a:latin typeface="Noto Sans CJK JP Regular"/>
              <a:cs typeface="Noto Sans CJK JP Regular"/>
            </a:endParaRPr>
          </a:p>
          <a:p>
            <a:pPr marL="457200">
              <a:lnSpc>
                <a:spcPct val="100000"/>
              </a:lnSpc>
              <a:spcBef>
                <a:spcPts val="82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次約</a:t>
            </a:r>
            <a:r>
              <a:rPr sz="1400" spc="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27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萬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0,304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人次</a:t>
            </a:r>
            <a:r>
              <a:rPr sz="1400" spc="-7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（圖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36）</a:t>
            </a:r>
            <a:endParaRPr sz="14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85895" y="2324099"/>
            <a:ext cx="2519679" cy="15836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76044" y="2324099"/>
            <a:ext cx="2519680" cy="15836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69136" y="4005071"/>
            <a:ext cx="2290572" cy="4221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56689" y="3983863"/>
            <a:ext cx="2319020" cy="431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865" marR="5080" indent="-304800">
              <a:lnSpc>
                <a:spcPct val="1108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圖</a:t>
            </a:r>
            <a:r>
              <a:rPr sz="1200" spc="1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33</a:t>
            </a: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「青春</a:t>
            </a:r>
            <a:r>
              <a:rPr sz="12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不惹麻煩」公車車體 宣導</a:t>
            </a:r>
            <a:endParaRPr sz="1200">
              <a:latin typeface="Noto Sans CJK JP Regular"/>
              <a:cs typeface="Noto Sans CJK JP Regular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04132" y="3998975"/>
            <a:ext cx="2302764" cy="4358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092066" y="3977766"/>
            <a:ext cx="2328545" cy="431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marR="5080" indent="-305435">
              <a:lnSpc>
                <a:spcPct val="1108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圖</a:t>
            </a:r>
            <a:r>
              <a:rPr sz="1200" spc="114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34</a:t>
            </a:r>
            <a:r>
              <a:rPr sz="1200" spc="1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反毒防身</a:t>
            </a:r>
            <a:r>
              <a:rPr sz="1200" spc="114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5</a:t>
            </a:r>
            <a:r>
              <a:rPr sz="1200" spc="114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術</a:t>
            </a:r>
            <a:r>
              <a:rPr sz="12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計程車車體 宣導</a:t>
            </a:r>
            <a:endParaRPr sz="1200">
              <a:latin typeface="Noto Sans CJK JP Regular"/>
              <a:cs typeface="Noto Sans CJK JP Regular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71600" y="4514849"/>
            <a:ext cx="2519679" cy="15836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81450" y="4521199"/>
            <a:ext cx="2519679" cy="15836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70660" y="6164579"/>
            <a:ext cx="2290572" cy="4221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49267" y="6170675"/>
            <a:ext cx="2290572" cy="2956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68120" y="6155816"/>
            <a:ext cx="5429250" cy="3367404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402590">
              <a:lnSpc>
                <a:spcPct val="100000"/>
              </a:lnSpc>
              <a:spcBef>
                <a:spcPts val="204"/>
              </a:spcBef>
              <a:tabLst>
                <a:tab pos="3161665" algn="l"/>
              </a:tabLst>
            </a:pPr>
            <a:r>
              <a:rPr sz="1800" baseline="2314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圖</a:t>
            </a:r>
            <a:r>
              <a:rPr sz="1800" spc="367" baseline="2314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800" spc="37" baseline="2314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35</a:t>
            </a:r>
            <a:r>
              <a:rPr sz="1800" spc="367" baseline="2314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800" baseline="2314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藥物濫用防制</a:t>
            </a:r>
            <a:r>
              <a:rPr sz="1800" spc="15" baseline="2314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800" baseline="2314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才培育課程	</a:t>
            </a: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圖</a:t>
            </a:r>
            <a:r>
              <a:rPr sz="12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36</a:t>
            </a:r>
            <a:r>
              <a:rPr sz="12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笑將說學逗唱相聲表演</a:t>
            </a:r>
            <a:endParaRPr sz="1200">
              <a:latin typeface="Noto Sans CJK JP Regular"/>
              <a:cs typeface="Noto Sans CJK JP Regular"/>
            </a:endParaRPr>
          </a:p>
          <a:p>
            <a:pPr marL="707390">
              <a:lnSpc>
                <a:spcPct val="100000"/>
              </a:lnSpc>
              <a:spcBef>
                <a:spcPts val="110"/>
              </a:spcBef>
            </a:pPr>
            <a:r>
              <a:rPr sz="1200" spc="-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(</a:t>
            </a: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北區</a:t>
            </a:r>
            <a:r>
              <a:rPr sz="12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)</a:t>
            </a:r>
            <a:endParaRPr sz="1200">
              <a:latin typeface="Noto Sans CJK JP Regular"/>
              <a:cs typeface="Noto Sans CJK JP Regular"/>
            </a:endParaRPr>
          </a:p>
          <a:p>
            <a:pPr marL="457200" marR="5080" indent="-445134">
              <a:lnSpc>
                <a:spcPct val="149300"/>
              </a:lnSpc>
              <a:spcBef>
                <a:spcPts val="700"/>
              </a:spcBef>
            </a:pPr>
            <a:r>
              <a:rPr sz="1400" spc="-1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（8）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營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造健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康無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毒職場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環</a:t>
            </a:r>
            <a:r>
              <a:rPr sz="1400" spc="-204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境，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用企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業熟悉的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8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P-D-C-A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管理工</a:t>
            </a:r>
            <a:r>
              <a:rPr sz="1400" spc="-204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具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  於</a:t>
            </a:r>
            <a:r>
              <a:rPr sz="1400" spc="2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36</a:t>
            </a:r>
            <a:r>
              <a:rPr sz="1400" spc="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家企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業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內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推動藥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物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濫用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防制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相關活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動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，總計</a:t>
            </a:r>
            <a:r>
              <a:rPr sz="1400" spc="2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21</a:t>
            </a:r>
            <a:r>
              <a:rPr sz="1400" spc="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場次，</a:t>
            </a:r>
            <a:endParaRPr sz="1400">
              <a:latin typeface="Noto Sans CJK JP Regular"/>
              <a:cs typeface="Noto Sans CJK JP Regular"/>
            </a:endParaRPr>
          </a:p>
          <a:p>
            <a:pPr marL="457200">
              <a:lnSpc>
                <a:spcPct val="100000"/>
              </a:lnSpc>
              <a:spcBef>
                <a:spcPts val="815"/>
              </a:spcBef>
            </a:pPr>
            <a:r>
              <a:rPr sz="1400" spc="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4,426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人次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參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加。</a:t>
            </a:r>
            <a:endParaRPr sz="1400">
              <a:latin typeface="Noto Sans CJK JP Regular"/>
              <a:cs typeface="Noto Sans CJK JP Regular"/>
            </a:endParaRPr>
          </a:p>
          <a:p>
            <a:pPr marL="457200" indent="-445134">
              <a:lnSpc>
                <a:spcPct val="100000"/>
              </a:lnSpc>
              <a:spcBef>
                <a:spcPts val="815"/>
              </a:spcBef>
            </a:pPr>
            <a:r>
              <a:rPr sz="1400" spc="-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（9）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與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民健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康署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合</a:t>
            </a:r>
            <a:r>
              <a:rPr sz="1400" spc="-1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作</a:t>
            </a:r>
            <a:r>
              <a:rPr sz="1400" spc="-1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推</a:t>
            </a:r>
            <a:r>
              <a:rPr sz="1400" spc="-254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廣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菸拒檳毒</a:t>
            </a:r>
            <a:r>
              <a:rPr sz="1400" spc="9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康最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幸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福</a:t>
            </a:r>
            <a:r>
              <a:rPr sz="1400" spc="-254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成癮物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5715" algn="just">
              <a:lnSpc>
                <a:spcPct val="148700"/>
              </a:lnSpc>
              <a:spcBef>
                <a:spcPts val="10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質預防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教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育宣</a:t>
            </a:r>
            <a:r>
              <a:rPr sz="1400" spc="-1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</a:t>
            </a:r>
            <a:r>
              <a:rPr sz="14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，106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年共獲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152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家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業主管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支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持推</a:t>
            </a:r>
            <a:r>
              <a:rPr sz="1400" spc="-1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動。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並於臺 北車站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南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二門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前廣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場舉辦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成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果發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表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會，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邀請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業分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享推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動成癮物 質預防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工作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經驗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，共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657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人次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參與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2.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社會</a:t>
            </a: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救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助及</a:t>
            </a: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社工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司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400" spc="-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（1）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社區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發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展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協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會於辦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理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活動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或社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區於發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刊物</a:t>
            </a:r>
            <a:r>
              <a:rPr sz="1400" spc="-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時，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適時宣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毒品</a:t>
            </a:r>
            <a:endParaRPr sz="1400">
              <a:latin typeface="Noto Sans CJK JP Regular"/>
              <a:cs typeface="Noto Sans CJK JP Regular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45"/>
              </a:lnSpc>
            </a:pPr>
            <a:r>
              <a:rPr spc="-20" dirty="0"/>
              <a:t>17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78378" y="1765807"/>
            <a:ext cx="100393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11200" algn="l"/>
              </a:tabLst>
            </a:pPr>
            <a:r>
              <a:rPr sz="2200" dirty="0">
                <a:solidFill>
                  <a:srgbClr val="1F3864"/>
                </a:solidFill>
                <a:latin typeface="Noto Sans CJK JP Regular"/>
                <a:cs typeface="Noto Sans CJK JP Regular"/>
              </a:rPr>
              <a:t>目	錄</a:t>
            </a:r>
            <a:endParaRPr sz="22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06144" y="2946145"/>
            <a:ext cx="4749165" cy="33252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13910" algn="l"/>
              </a:tabLst>
            </a:pPr>
            <a:r>
              <a:rPr sz="1600" spc="-280" dirty="0" err="1">
                <a:solidFill>
                  <a:srgbClr val="7E7E7E"/>
                </a:solidFill>
                <a:latin typeface="Noto Sans CJK JP Regular"/>
                <a:cs typeface="Noto Sans CJK JP Regular"/>
              </a:rPr>
              <a:t>壹、</a:t>
            </a:r>
            <a:r>
              <a:rPr sz="1600" dirty="0" err="1">
                <a:solidFill>
                  <a:srgbClr val="7E7E7E"/>
                </a:solidFill>
                <a:latin typeface="Noto Sans CJK JP Regular"/>
                <a:cs typeface="Noto Sans CJK JP Regular"/>
              </a:rPr>
              <a:t>前</a:t>
            </a:r>
            <a:r>
              <a:rPr sz="1600" spc="-160" dirty="0" err="1">
                <a:solidFill>
                  <a:srgbClr val="7E7E7E"/>
                </a:solidFill>
                <a:latin typeface="Noto Sans CJK JP Regular"/>
                <a:cs typeface="Noto Sans CJK JP Regular"/>
              </a:rPr>
              <a:t>言</a:t>
            </a:r>
            <a:r>
              <a:rPr sz="1600" spc="-160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……………………………………………….........</a:t>
            </a:r>
            <a:r>
              <a:rPr sz="1600" spc="-60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.</a:t>
            </a:r>
            <a:r>
              <a:rPr lang="en-US" altLang="zh-TW" sz="1600" spc="-60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..............................</a:t>
            </a:r>
            <a:r>
              <a:rPr sz="1600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	</a:t>
            </a:r>
            <a:r>
              <a:rPr sz="1600" spc="65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1</a:t>
            </a:r>
            <a:endParaRPr sz="1600" dirty="0">
              <a:latin typeface="Noto Sans CJK JP Regular"/>
              <a:cs typeface="Noto Sans CJK JP Regular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614545" algn="l"/>
              </a:tabLst>
            </a:pPr>
            <a:r>
              <a:rPr sz="1600" spc="-225" dirty="0" err="1">
                <a:solidFill>
                  <a:srgbClr val="7E7E7E"/>
                </a:solidFill>
                <a:latin typeface="Noto Sans CJK JP Regular"/>
                <a:cs typeface="Noto Sans CJK JP Regular"/>
              </a:rPr>
              <a:t>貳、</a:t>
            </a:r>
            <a:r>
              <a:rPr sz="1600" dirty="0" err="1">
                <a:solidFill>
                  <a:srgbClr val="7E7E7E"/>
                </a:solidFill>
                <a:latin typeface="Noto Sans CJK JP Regular"/>
                <a:cs typeface="Noto Sans CJK JP Regular"/>
              </a:rPr>
              <a:t>工</a:t>
            </a:r>
            <a:r>
              <a:rPr sz="1600" spc="-135" dirty="0" err="1">
                <a:solidFill>
                  <a:srgbClr val="7E7E7E"/>
                </a:solidFill>
                <a:latin typeface="Noto Sans CJK JP Regular"/>
                <a:cs typeface="Noto Sans CJK JP Regular"/>
              </a:rPr>
              <a:t>作現況</a:t>
            </a:r>
            <a:r>
              <a:rPr sz="1600" spc="-135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..……………………………………….........</a:t>
            </a:r>
            <a:r>
              <a:rPr sz="1600" spc="-50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.</a:t>
            </a:r>
            <a:r>
              <a:rPr lang="en-US" altLang="zh-TW" sz="1600" spc="-50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........................</a:t>
            </a:r>
            <a:r>
              <a:rPr sz="1600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	</a:t>
            </a:r>
            <a:r>
              <a:rPr sz="1600" spc="65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1</a:t>
            </a:r>
            <a:endParaRPr sz="1600" dirty="0">
              <a:latin typeface="Noto Sans CJK JP Regular"/>
              <a:cs typeface="Noto Sans CJK JP Regular"/>
            </a:endParaRPr>
          </a:p>
          <a:p>
            <a:pPr marL="241300" marR="5080">
              <a:lnSpc>
                <a:spcPct val="156300"/>
              </a:lnSpc>
              <a:tabLst>
                <a:tab pos="4614545" algn="l"/>
              </a:tabLst>
            </a:pPr>
            <a:r>
              <a:rPr sz="1600" spc="-175" dirty="0" err="1">
                <a:solidFill>
                  <a:srgbClr val="7E7E7E"/>
                </a:solidFill>
                <a:latin typeface="Noto Sans CJK JP Regular"/>
                <a:cs typeface="Noto Sans CJK JP Regular"/>
              </a:rPr>
              <a:t>一、</a:t>
            </a:r>
            <a:r>
              <a:rPr sz="1600" dirty="0" err="1">
                <a:solidFill>
                  <a:srgbClr val="7E7E7E"/>
                </a:solidFill>
                <a:latin typeface="Noto Sans CJK JP Regular"/>
                <a:cs typeface="Noto Sans CJK JP Regular"/>
              </a:rPr>
              <a:t>強</a:t>
            </a:r>
            <a:r>
              <a:rPr sz="1600" spc="-5" dirty="0" err="1">
                <a:solidFill>
                  <a:srgbClr val="7E7E7E"/>
                </a:solidFill>
                <a:latin typeface="Noto Sans CJK JP Regular"/>
                <a:cs typeface="Noto Sans CJK JP Regular"/>
              </a:rPr>
              <a:t>化社會大眾宣</a:t>
            </a:r>
            <a:r>
              <a:rPr sz="1600" spc="-175" dirty="0" err="1">
                <a:solidFill>
                  <a:srgbClr val="7E7E7E"/>
                </a:solidFill>
                <a:latin typeface="Noto Sans CJK JP Regular"/>
                <a:cs typeface="Noto Sans CJK JP Regular"/>
              </a:rPr>
              <a:t>導</a:t>
            </a:r>
            <a:r>
              <a:rPr sz="1600" spc="-185" dirty="0" err="1">
                <a:solidFill>
                  <a:srgbClr val="7E7E7E"/>
                </a:solidFill>
                <a:latin typeface="Noto Sans CJK JP Regular"/>
                <a:cs typeface="Noto Sans CJK JP Regular"/>
              </a:rPr>
              <a:t>，</a:t>
            </a:r>
            <a:r>
              <a:rPr sz="1600" spc="-55" dirty="0" err="1">
                <a:solidFill>
                  <a:srgbClr val="7E7E7E"/>
                </a:solidFill>
                <a:latin typeface="Noto Sans CJK JP Regular"/>
                <a:cs typeface="Noto Sans CJK JP Regular"/>
              </a:rPr>
              <a:t>喚起全民反毒意識</a:t>
            </a:r>
            <a:r>
              <a:rPr sz="1600" spc="-55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……</a:t>
            </a:r>
            <a:r>
              <a:rPr lang="en-US" altLang="zh-TW" sz="1600" spc="-15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…..</a:t>
            </a:r>
            <a:r>
              <a:rPr sz="1600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	</a:t>
            </a:r>
            <a:r>
              <a:rPr sz="1600" spc="45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1 </a:t>
            </a:r>
            <a:r>
              <a:rPr sz="1600" spc="-190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二</a:t>
            </a:r>
            <a:r>
              <a:rPr sz="1600" spc="-185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、</a:t>
            </a:r>
            <a:r>
              <a:rPr sz="1600" spc="-5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提供用藥高風險群體必要介</a:t>
            </a:r>
            <a:r>
              <a:rPr sz="1600" spc="-190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入</a:t>
            </a:r>
            <a:r>
              <a:rPr sz="1600" spc="-185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，</a:t>
            </a:r>
            <a:r>
              <a:rPr sz="1600" spc="-10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建</a:t>
            </a:r>
            <a:r>
              <a:rPr sz="1600" spc="-5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構拒毒諮</a:t>
            </a:r>
            <a:endParaRPr sz="1600" dirty="0">
              <a:latin typeface="Noto Sans CJK JP Regular"/>
              <a:cs typeface="Noto Sans CJK JP Regular"/>
            </a:endParaRPr>
          </a:p>
          <a:p>
            <a:pPr marL="647065">
              <a:lnSpc>
                <a:spcPct val="100000"/>
              </a:lnSpc>
              <a:spcBef>
                <a:spcPts val="1080"/>
              </a:spcBef>
            </a:pPr>
            <a:r>
              <a:rPr sz="1600" spc="-204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詢 網 </a:t>
            </a:r>
            <a:r>
              <a:rPr sz="1600" spc="-180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………….……………………………………...</a:t>
            </a:r>
            <a:r>
              <a:rPr lang="en-US" altLang="zh-TW" sz="1600" spc="-180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........................................</a:t>
            </a:r>
            <a:r>
              <a:rPr sz="1600" spc="-155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 </a:t>
            </a:r>
            <a:r>
              <a:rPr lang="en-US" altLang="zh-TW" sz="1600" spc="-155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…</a:t>
            </a:r>
            <a:r>
              <a:rPr sz="1600" spc="65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28</a:t>
            </a:r>
            <a:endParaRPr sz="1600" dirty="0">
              <a:latin typeface="Noto Sans CJK JP Regular"/>
              <a:cs typeface="Noto Sans CJK JP Regular"/>
            </a:endParaRPr>
          </a:p>
          <a:p>
            <a:pPr marL="241300">
              <a:lnSpc>
                <a:spcPct val="100000"/>
              </a:lnSpc>
              <a:spcBef>
                <a:spcPts val="1080"/>
              </a:spcBef>
              <a:tabLst>
                <a:tab pos="4493260" algn="l"/>
              </a:tabLst>
            </a:pPr>
            <a:r>
              <a:rPr sz="1600" spc="-210" dirty="0" err="1">
                <a:solidFill>
                  <a:srgbClr val="7E7E7E"/>
                </a:solidFill>
                <a:latin typeface="Noto Sans CJK JP Regular"/>
                <a:cs typeface="Noto Sans CJK JP Regular"/>
              </a:rPr>
              <a:t>三、</a:t>
            </a:r>
            <a:r>
              <a:rPr sz="1600" dirty="0" err="1">
                <a:solidFill>
                  <a:srgbClr val="7E7E7E"/>
                </a:solidFill>
                <a:latin typeface="Noto Sans CJK JP Regular"/>
                <a:cs typeface="Noto Sans CJK JP Regular"/>
              </a:rPr>
              <a:t>公</a:t>
            </a:r>
            <a:r>
              <a:rPr sz="1600" spc="-5" dirty="0" err="1">
                <a:solidFill>
                  <a:srgbClr val="7E7E7E"/>
                </a:solidFill>
                <a:latin typeface="Noto Sans CJK JP Regular"/>
                <a:cs typeface="Noto Sans CJK JP Regular"/>
              </a:rPr>
              <a:t>私協</a:t>
            </a:r>
            <a:r>
              <a:rPr sz="1600" spc="-210" dirty="0" err="1">
                <a:solidFill>
                  <a:srgbClr val="7E7E7E"/>
                </a:solidFill>
                <a:latin typeface="Noto Sans CJK JP Regular"/>
                <a:cs typeface="Noto Sans CJK JP Regular"/>
              </a:rPr>
              <a:t>力，</a:t>
            </a:r>
            <a:r>
              <a:rPr sz="1600" spc="-10" dirty="0" err="1">
                <a:solidFill>
                  <a:srgbClr val="7E7E7E"/>
                </a:solidFill>
                <a:latin typeface="Noto Sans CJK JP Regular"/>
                <a:cs typeface="Noto Sans CJK JP Regular"/>
              </a:rPr>
              <a:t>共</a:t>
            </a:r>
            <a:r>
              <a:rPr sz="1600" spc="-75" dirty="0" err="1">
                <a:solidFill>
                  <a:srgbClr val="7E7E7E"/>
                </a:solidFill>
                <a:latin typeface="Noto Sans CJK JP Regular"/>
                <a:cs typeface="Noto Sans CJK JP Regular"/>
              </a:rPr>
              <a:t>同打造拒毒預防陣線</a:t>
            </a:r>
            <a:r>
              <a:rPr sz="1600" spc="-75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…………</a:t>
            </a:r>
            <a:r>
              <a:rPr lang="en-US" altLang="zh-TW" sz="1600" spc="-20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……..</a:t>
            </a:r>
            <a:r>
              <a:rPr sz="1600" spc="60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38</a:t>
            </a:r>
            <a:endParaRPr sz="1600" dirty="0">
              <a:latin typeface="Noto Sans CJK JP Regular"/>
              <a:cs typeface="Noto Sans CJK JP Regular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360" dirty="0" err="1">
                <a:solidFill>
                  <a:srgbClr val="7E7E7E"/>
                </a:solidFill>
                <a:latin typeface="Noto Sans CJK JP Regular"/>
                <a:cs typeface="Noto Sans CJK JP Regular"/>
              </a:rPr>
              <a:t>参、</a:t>
            </a:r>
            <a:r>
              <a:rPr sz="1600" dirty="0" err="1">
                <a:solidFill>
                  <a:srgbClr val="7E7E7E"/>
                </a:solidFill>
                <a:latin typeface="Noto Sans CJK JP Regular"/>
                <a:cs typeface="Noto Sans CJK JP Regular"/>
              </a:rPr>
              <a:t>檢</a:t>
            </a:r>
            <a:r>
              <a:rPr sz="1600" spc="-185" dirty="0" err="1">
                <a:solidFill>
                  <a:srgbClr val="7E7E7E"/>
                </a:solidFill>
                <a:latin typeface="Noto Sans CJK JP Regular"/>
                <a:cs typeface="Noto Sans CJK JP Regular"/>
              </a:rPr>
              <a:t>討與策進</a:t>
            </a:r>
            <a:r>
              <a:rPr sz="1600" spc="-175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……………………………………………</a:t>
            </a:r>
            <a:r>
              <a:rPr lang="en-US" altLang="zh-TW" sz="1600" spc="-175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………………………</a:t>
            </a:r>
            <a:r>
              <a:rPr sz="1600" spc="-175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 </a:t>
            </a:r>
            <a:r>
              <a:rPr lang="en-US" altLang="zh-TW" sz="1600" spc="-175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..</a:t>
            </a:r>
            <a:r>
              <a:rPr sz="1600" spc="-125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 </a:t>
            </a:r>
            <a:r>
              <a:rPr sz="1600" spc="60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44</a:t>
            </a:r>
            <a:endParaRPr sz="1600" dirty="0">
              <a:latin typeface="Noto Sans CJK JP Regular"/>
              <a:cs typeface="Noto Sans CJK JP Regular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310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肆</a:t>
            </a:r>
            <a:r>
              <a:rPr sz="1600" spc="-305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、</a:t>
            </a:r>
            <a:r>
              <a:rPr sz="1600" spc="-210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結語……………………………………………………… </a:t>
            </a:r>
            <a:r>
              <a:rPr lang="en-US" altLang="zh-TW" sz="1600" spc="-210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………………………….</a:t>
            </a:r>
            <a:r>
              <a:rPr sz="1600" spc="-210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 </a:t>
            </a:r>
            <a:r>
              <a:rPr lang="en-US" altLang="zh-TW" sz="1600" spc="-210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…..</a:t>
            </a:r>
            <a:r>
              <a:rPr sz="1600" spc="-114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 </a:t>
            </a:r>
            <a:r>
              <a:rPr lang="en-US" altLang="zh-TW" sz="1600" spc="-114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.</a:t>
            </a:r>
            <a:r>
              <a:rPr sz="1600" spc="60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48</a:t>
            </a:r>
            <a:endParaRPr sz="1600" dirty="0">
              <a:latin typeface="Noto Sans CJK JP Regular"/>
              <a:cs typeface="Noto Sans CJK JP Regular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6596" y="860906"/>
            <a:ext cx="5584825" cy="873696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459105">
              <a:lnSpc>
                <a:spcPct val="100000"/>
              </a:lnSpc>
              <a:spcBef>
                <a:spcPts val="91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防制及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排專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欄刊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登，將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教育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宣導」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作深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植社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區。</a:t>
            </a:r>
            <a:endParaRPr sz="1400">
              <a:latin typeface="Noto Sans CJK JP Regular"/>
              <a:cs typeface="Noto Sans CJK JP Regular"/>
            </a:endParaRPr>
          </a:p>
          <a:p>
            <a:pPr marL="459105" marR="161290" indent="-445134">
              <a:lnSpc>
                <a:spcPct val="148600"/>
              </a:lnSpc>
            </a:pPr>
            <a:r>
              <a:rPr sz="1400" spc="-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（2）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輔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導地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方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政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府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及民間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團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體辦</a:t>
            </a:r>
            <a:r>
              <a:rPr sz="14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理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成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人毒癮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家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庭支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持服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務方</a:t>
            </a:r>
            <a:r>
              <a:rPr sz="1400" spc="-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案</a:t>
            </a:r>
            <a:r>
              <a:rPr sz="1400" spc="-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透過 轄內各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機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關團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體辦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理之各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類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活</a:t>
            </a:r>
            <a:r>
              <a:rPr sz="14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動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入各場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域、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社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區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中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加強家</a:t>
            </a:r>
            <a:endParaRPr sz="1400">
              <a:latin typeface="Noto Sans CJK JP Regular"/>
              <a:cs typeface="Noto Sans CJK JP Regular"/>
            </a:endParaRPr>
          </a:p>
          <a:p>
            <a:pPr marL="459105" marR="160655" algn="just">
              <a:lnSpc>
                <a:spcPct val="148600"/>
              </a:lnSpc>
              <a:spcBef>
                <a:spcPts val="1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庭支持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務之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</a:t>
            </a: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以提升服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務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的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可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近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性；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並促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社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會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大眾瞭解 毒品的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危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害，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提升對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癮者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及其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家庭之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接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納，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社區支持 網絡及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善環</a:t>
            </a:r>
            <a:r>
              <a:rPr sz="1400" spc="-2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境</a:t>
            </a:r>
            <a:r>
              <a:rPr sz="1400" spc="-2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辦理宣導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505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場</a:t>
            </a:r>
            <a:r>
              <a:rPr sz="1400" spc="-2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次</a:t>
            </a:r>
            <a:r>
              <a:rPr sz="1400" spc="-5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，10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萬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7,571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受</a:t>
            </a:r>
            <a:r>
              <a:rPr sz="1400" spc="-2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益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endParaRPr sz="1400">
              <a:latin typeface="Noto Sans CJK JP Regular"/>
              <a:cs typeface="Noto Sans CJK JP Regular"/>
            </a:endParaRPr>
          </a:p>
          <a:p>
            <a:pPr marL="13970">
              <a:lnSpc>
                <a:spcPct val="100000"/>
              </a:lnSpc>
              <a:spcBef>
                <a:spcPts val="825"/>
              </a:spcBef>
            </a:pP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3.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保護</a:t>
            </a: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服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務司</a:t>
            </a:r>
            <a:endParaRPr sz="1400">
              <a:latin typeface="Noto Sans CJK JP Regular"/>
              <a:cs typeface="Noto Sans CJK JP Regular"/>
            </a:endParaRPr>
          </a:p>
          <a:p>
            <a:pPr marL="459105" marR="161925" indent="-445134">
              <a:lnSpc>
                <a:spcPts val="2500"/>
              </a:lnSpc>
              <a:spcBef>
                <a:spcPts val="219"/>
              </a:spcBef>
            </a:pPr>
            <a:r>
              <a:rPr sz="1400" spc="-10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（1）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培力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少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施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用第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3</a:t>
            </a:r>
            <a:r>
              <a:rPr sz="1400" spc="-17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4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級毒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品業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務社工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員專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業知</a:t>
            </a:r>
            <a:r>
              <a:rPr sz="1400" spc="-18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能</a:t>
            </a:r>
            <a:r>
              <a:rPr sz="1400" spc="-17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辦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理</a:t>
            </a:r>
            <a:r>
              <a:rPr sz="1400" spc="-17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北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 南共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3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場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教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育訓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練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，共計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87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人次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參與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endParaRPr sz="1400">
              <a:latin typeface="Noto Sans CJK JP Regular"/>
              <a:cs typeface="Noto Sans CJK JP Regular"/>
            </a:endParaRPr>
          </a:p>
          <a:p>
            <a:pPr marL="459105" marR="161290" indent="-445134" algn="just">
              <a:lnSpc>
                <a:spcPts val="2500"/>
              </a:lnSpc>
              <a:spcBef>
                <a:spcPts val="5"/>
              </a:spcBef>
            </a:pP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（2）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推動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我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少第</a:t>
            </a:r>
            <a:r>
              <a:rPr sz="1400" spc="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3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4</a:t>
            </a:r>
            <a:r>
              <a:rPr sz="1400" spc="1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級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防制在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地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化發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展，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邀請公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衛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、醫 </a:t>
            </a:r>
            <a:r>
              <a:rPr sz="14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療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社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政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等相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關領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域實務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作者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與地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方政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府，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從個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家庭及社 區處遇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面向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進行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本土防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制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經驗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交流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，共計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181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次參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與。</a:t>
            </a:r>
            <a:endParaRPr sz="1400">
              <a:latin typeface="Noto Sans CJK JP Regular"/>
              <a:cs typeface="Noto Sans CJK JP Regular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3970">
              <a:lnSpc>
                <a:spcPct val="100000"/>
              </a:lnSpc>
            </a:pP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（</a:t>
            </a:r>
            <a:r>
              <a:rPr sz="1400" spc="-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九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）</a:t>
            </a:r>
            <a:r>
              <a:rPr sz="1400" spc="-1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交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通部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400" spc="1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1.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阿</a:t>
            </a: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里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山森</a:t>
            </a: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林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鐵</a:t>
            </a: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路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管理處</a:t>
            </a:r>
            <a:endParaRPr sz="1400">
              <a:latin typeface="Noto Sans CJK JP Regular"/>
              <a:cs typeface="Noto Sans CJK JP Regular"/>
            </a:endParaRPr>
          </a:p>
          <a:p>
            <a:pPr marL="459105" marR="160655" indent="-445134">
              <a:lnSpc>
                <a:spcPts val="2500"/>
              </a:lnSpc>
              <a:spcBef>
                <a:spcPts val="215"/>
              </a:spcBef>
            </a:pPr>
            <a:r>
              <a:rPr sz="1400" spc="-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（1）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阿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山森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林鐵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路於所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屬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車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輛、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站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廠、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佈告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欄</a:t>
            </a:r>
            <a:r>
              <a:rPr sz="1400" spc="-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LED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跑馬燈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刊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登反 毒警語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張貼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海報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宣導。</a:t>
            </a:r>
            <a:endParaRPr sz="1400">
              <a:latin typeface="Noto Sans CJK JP Regular"/>
              <a:cs typeface="Noto Sans CJK JP Regular"/>
            </a:endParaRPr>
          </a:p>
          <a:p>
            <a:pPr marL="459105" marR="159385" indent="-445134" algn="just">
              <a:lnSpc>
                <a:spcPts val="2500"/>
              </a:lnSpc>
              <a:spcBef>
                <a:spcPts val="5"/>
              </a:spcBef>
            </a:pP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（2）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於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現場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作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業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場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所明顯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處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張貼「拉</a:t>
            </a:r>
            <a:r>
              <a:rPr sz="1400" spc="15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K</a:t>
            </a:r>
            <a:r>
              <a:rPr sz="1400" spc="17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導海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報</a:t>
            </a:r>
            <a:r>
              <a:rPr sz="1400" spc="-7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本處新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 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職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務變動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工教育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訓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練課程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加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入「電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子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菸防制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知能</a:t>
            </a:r>
            <a:r>
              <a:rPr sz="1400" spc="-7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，並於</a:t>
            </a:r>
            <a:r>
              <a:rPr sz="1400" spc="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106 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5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月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23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24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辦理在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職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員工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健康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講座。</a:t>
            </a:r>
            <a:endParaRPr sz="1400">
              <a:latin typeface="Noto Sans CJK JP Regular"/>
              <a:cs typeface="Noto Sans CJK JP Regular"/>
            </a:endParaRPr>
          </a:p>
          <a:p>
            <a:pPr marL="13970">
              <a:lnSpc>
                <a:spcPct val="100000"/>
              </a:lnSpc>
              <a:spcBef>
                <a:spcPts val="375"/>
              </a:spcBef>
            </a:pPr>
            <a:r>
              <a:rPr sz="1400" spc="1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2.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交</a:t>
            </a: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通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部公</a:t>
            </a: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路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總局</a:t>
            </a:r>
            <a:endParaRPr sz="1400">
              <a:latin typeface="Noto Sans CJK JP Regular"/>
              <a:cs typeface="Noto Sans CJK JP Regular"/>
            </a:endParaRPr>
          </a:p>
          <a:p>
            <a:pPr marL="459105" marR="161925" indent="-445134">
              <a:lnSpc>
                <a:spcPct val="148600"/>
              </a:lnSpc>
              <a:spcBef>
                <a:spcPts val="225"/>
              </a:spcBef>
            </a:pPr>
            <a:r>
              <a:rPr sz="1400" spc="-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（1）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強化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公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司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工在藥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物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濫用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知能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提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升，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透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過定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期教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育訓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練</a:t>
            </a: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選聘 專業講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師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或專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家授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課，讓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工確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實瞭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解毒品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危害。</a:t>
            </a:r>
            <a:endParaRPr sz="1400">
              <a:latin typeface="Noto Sans CJK JP Regular"/>
              <a:cs typeface="Noto Sans CJK JP Regular"/>
            </a:endParaRPr>
          </a:p>
          <a:p>
            <a:pPr marL="13970">
              <a:lnSpc>
                <a:spcPct val="100000"/>
              </a:lnSpc>
              <a:spcBef>
                <a:spcPts val="830"/>
              </a:spcBef>
            </a:pP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（2）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續以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多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元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道提供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民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眾相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關反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毒、拒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資訊</a:t>
            </a:r>
            <a:endParaRPr sz="1400">
              <a:latin typeface="Noto Sans CJK JP Regular"/>
              <a:cs typeface="Noto Sans CJK JP Regular"/>
            </a:endParaRPr>
          </a:p>
          <a:p>
            <a:pPr marL="497205" marR="161925" indent="-178435">
              <a:lnSpc>
                <a:spcPct val="148600"/>
              </a:lnSpc>
            </a:pP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A.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利用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出頻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繁之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客運場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站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張貼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宣導海</a:t>
            </a:r>
            <a:r>
              <a:rPr sz="1400" spc="-19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報、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務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台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放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置反毒文 宣供民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眾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參閱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，達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到良好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果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endParaRPr sz="1400">
              <a:latin typeface="Noto Sans CJK JP Regular"/>
              <a:cs typeface="Noto Sans CJK JP Regular"/>
            </a:endParaRPr>
          </a:p>
          <a:p>
            <a:pPr marL="497205" marR="5080" indent="-178435">
              <a:lnSpc>
                <a:spcPct val="148500"/>
              </a:lnSpc>
              <a:spcBef>
                <a:spcPts val="15"/>
              </a:spcBef>
            </a:pP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B.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配合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政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策宣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導利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用車體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廣</a:t>
            </a:r>
            <a:r>
              <a:rPr sz="1400" spc="-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告</a:t>
            </a: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場站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電子顯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器張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貼反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毒標</a:t>
            </a:r>
            <a:r>
              <a:rPr sz="1400" spc="-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語、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播 放反毒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導影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片呼籲民眾重視毒品危</a:t>
            </a:r>
            <a:r>
              <a:rPr sz="1400" spc="-17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害，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鼓勵民眾共同参與拒</a:t>
            </a:r>
            <a:r>
              <a:rPr sz="1400" spc="-17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endParaRPr sz="14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45"/>
              </a:lnSpc>
            </a:pPr>
            <a:r>
              <a:rPr spc="-20" dirty="0"/>
              <a:t>18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89862"/>
            <a:ext cx="5472430" cy="888746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495300">
              <a:lnSpc>
                <a:spcPct val="100000"/>
              </a:lnSpc>
              <a:spcBef>
                <a:spcPts val="690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反毒工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作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400" spc="1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3.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交</a:t>
            </a: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通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部觀</a:t>
            </a: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光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局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48895" indent="-445134" algn="just">
              <a:lnSpc>
                <a:spcPct val="148800"/>
              </a:lnSpc>
              <a:spcBef>
                <a:spcPts val="220"/>
              </a:spcBef>
            </a:pP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（1）持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續</a:t>
            </a:r>
            <a:r>
              <a:rPr sz="1400" spc="-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將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危害防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制</a:t>
            </a:r>
            <a:r>
              <a:rPr sz="1400" spc="-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相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關宣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傳資料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置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於觀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光局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網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站，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供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民眾 及觀光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從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業人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員閱</a:t>
            </a:r>
            <a:r>
              <a:rPr sz="14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覽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；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遊、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領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隊人員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職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前訓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練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時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加強毒 品危害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制觀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念宣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學員除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上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閱讀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外，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並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結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訓測驗範 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，106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至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12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月辦理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期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數計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39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7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期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人數計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3,922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人。</a:t>
            </a:r>
            <a:endParaRPr sz="1400">
              <a:latin typeface="Noto Sans CJK JP Regular"/>
              <a:cs typeface="Noto Sans CJK JP Regular"/>
            </a:endParaRPr>
          </a:p>
          <a:p>
            <a:pPr marL="457200">
              <a:lnSpc>
                <a:spcPct val="100000"/>
              </a:lnSpc>
              <a:spcBef>
                <a:spcPts val="830"/>
              </a:spcBef>
            </a:pPr>
            <a:r>
              <a:rPr sz="1400" spc="-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(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領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隊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訓練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24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期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2,695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導遊訓練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15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期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1,227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400" spc="-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)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〭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48895" indent="-445134">
              <a:lnSpc>
                <a:spcPts val="2500"/>
              </a:lnSpc>
              <a:spcBef>
                <a:spcPts val="215"/>
              </a:spcBef>
            </a:pPr>
            <a:r>
              <a:rPr sz="1400" spc="-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（2）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查觀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旅館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業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管理規則第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24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條</a:t>
            </a:r>
            <a:r>
              <a:rPr sz="1400" spc="-830" dirty="0">
                <a:solidFill>
                  <a:srgbClr val="585858"/>
                </a:solidFill>
                <a:latin typeface="Droid Sans Fallback"/>
                <a:cs typeface="Droid Sans Fallback"/>
              </a:rPr>
              <a:t>：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「觀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旅館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業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知悉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旅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客有下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列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情 形之一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者，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即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必要之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處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理或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報請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當地警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察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機關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處</a:t>
            </a: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理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：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施用煙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49530" algn="just">
              <a:lnSpc>
                <a:spcPts val="2500"/>
              </a:lnSpc>
              <a:spcBef>
                <a:spcPts val="10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毒或其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他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麻醉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藥品</a:t>
            </a:r>
            <a:r>
              <a:rPr sz="1400" spc="-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者。</a:t>
            </a:r>
            <a:r>
              <a:rPr sz="1400" spc="-1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另查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旅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業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管理規則第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27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條</a:t>
            </a:r>
            <a:r>
              <a:rPr sz="1400" spc="-7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：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「旅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業 知悉旅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客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有下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列情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形之一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者，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即報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請當地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警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察機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關處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理或為必 要之處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理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：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施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品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者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r>
              <a:rPr sz="1400" spc="-85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故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本局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實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施觀光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旅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館業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務定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期檢查時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48895" algn="just">
              <a:lnSpc>
                <a:spcPts val="2500"/>
              </a:lnSpc>
            </a:pP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（106</a:t>
            </a:r>
            <a:r>
              <a:rPr sz="1400" spc="1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計檢查</a:t>
            </a:r>
            <a:r>
              <a:rPr sz="1400" spc="1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77</a:t>
            </a:r>
            <a:r>
              <a:rPr sz="1400" spc="1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家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觀光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旅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館）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除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宣導上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規定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外，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亦請業 者協助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向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旅客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宣導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，以防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治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危害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（3）106</a:t>
            </a:r>
            <a:r>
              <a:rPr sz="1400" spc="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年度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於新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竹市、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南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投縣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、苗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栗縣、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桃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園市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林縣等</a:t>
            </a:r>
            <a:r>
              <a:rPr sz="1400" spc="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11</a:t>
            </a:r>
            <a:r>
              <a:rPr sz="1400" spc="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縣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5080" algn="just">
              <a:lnSpc>
                <a:spcPct val="148600"/>
              </a:lnSpc>
              <a:spcBef>
                <a:spcPts val="10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市辦理</a:t>
            </a:r>
            <a:r>
              <a:rPr sz="1400" spc="1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11</a:t>
            </a:r>
            <a:r>
              <a:rPr sz="1400" spc="19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場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次旅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館從業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員訓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練時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宣導防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治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危害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等相關措 施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囑請各旅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從業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員留意是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否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有疑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似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轟趴等住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宿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異常行為，  並依規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定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通報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警察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單位處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理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，受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益人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數計有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1,270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400" spc="1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4.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臺</a:t>
            </a: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灣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港務</a:t>
            </a: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股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份</a:t>
            </a: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有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限公司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50800" indent="-445134">
              <a:lnSpc>
                <a:spcPct val="148600"/>
              </a:lnSpc>
            </a:pPr>
            <a:r>
              <a:rPr sz="1400" spc="-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（1）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各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分公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司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由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實施篩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檢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機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會</a:t>
            </a: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協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助宣導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害</a:t>
            </a: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並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發放拒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絕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毒害 等文宣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刊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物，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強化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同仁反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觀念。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50800" indent="-445134">
              <a:lnSpc>
                <a:spcPct val="148600"/>
              </a:lnSpc>
              <a:spcBef>
                <a:spcPts val="10"/>
              </a:spcBef>
            </a:pPr>
            <a:r>
              <a:rPr sz="1400" spc="-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（2）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每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月於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本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分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公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司旅客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大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廳以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跑馬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燈方式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加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強對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員</a:t>
            </a: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工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旅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客</a:t>
            </a: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業者 循環播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報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宣導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標語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，106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月</a:t>
            </a:r>
            <a:r>
              <a:rPr sz="1400" spc="10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~12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導計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12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次。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5080" indent="-445134">
              <a:lnSpc>
                <a:spcPts val="2510"/>
              </a:lnSpc>
              <a:spcBef>
                <a:spcPts val="210"/>
              </a:spcBef>
            </a:pP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（3）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結合基隆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市立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醫院醫師至本分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公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司辦理港區定點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場巡迴服務，  加強反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衛教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宣導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（4）3</a:t>
            </a:r>
            <a:r>
              <a:rPr sz="1400" spc="9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月</a:t>
            </a:r>
            <a:r>
              <a:rPr sz="1400" spc="9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23</a:t>
            </a:r>
            <a:r>
              <a:rPr sz="1400" spc="8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慶公司成立</a:t>
            </a:r>
            <a:r>
              <a:rPr sz="1400" spc="9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5</a:t>
            </a:r>
            <a:r>
              <a:rPr sz="1400" spc="8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，邀請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隆市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衛生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局、基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隆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市中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49530" algn="just">
              <a:lnSpc>
                <a:spcPts val="2510"/>
              </a:lnSpc>
              <a:spcBef>
                <a:spcPts val="204"/>
              </a:spcBef>
            </a:pP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正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區衛生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所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及基隆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市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立醫院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共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同辦理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守護海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洋</a:t>
            </a:r>
            <a:r>
              <a:rPr sz="1400" spc="2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~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拾起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幸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福」淨 灘無</a:t>
            </a:r>
            <a:r>
              <a:rPr sz="1400" spc="-3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菸</a:t>
            </a:r>
            <a:r>
              <a:rPr sz="1400" spc="-3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防制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康宣導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活</a:t>
            </a:r>
            <a:r>
              <a:rPr sz="1400" spc="-3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動</a:t>
            </a:r>
            <a:r>
              <a:rPr sz="1400" spc="-3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員工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基隆市民計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123</a:t>
            </a:r>
            <a:r>
              <a:rPr sz="1400" spc="-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人參</a:t>
            </a:r>
            <a:r>
              <a:rPr sz="1400" spc="-3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加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endParaRPr sz="14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45"/>
              </a:lnSpc>
            </a:pPr>
            <a:r>
              <a:rPr spc="-20" dirty="0"/>
              <a:t>19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60906"/>
            <a:ext cx="5471795" cy="256540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（5）3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月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5-6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利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用海軍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敦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睦艦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隊蒞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臨臺中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港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時機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，適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時宣導。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50165" indent="-445134" algn="just">
              <a:lnSpc>
                <a:spcPct val="148600"/>
              </a:lnSpc>
            </a:pPr>
            <a:r>
              <a:rPr sz="1400" spc="-9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（6）4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月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8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利用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臺中市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梧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棲區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公所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舉</a:t>
            </a:r>
            <a:r>
              <a:rPr sz="1400" spc="-4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辦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愛上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梧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棲鐵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馬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采風</a:t>
            </a:r>
            <a:r>
              <a:rPr sz="1400" spc="-45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時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機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  適時宣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5080" indent="-445134" algn="just">
              <a:lnSpc>
                <a:spcPct val="148600"/>
              </a:lnSpc>
              <a:spcBef>
                <a:spcPts val="15"/>
              </a:spcBef>
            </a:pPr>
            <a:r>
              <a:rPr sz="14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（8）106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年辦</a:t>
            </a:r>
            <a:r>
              <a:rPr sz="1400" spc="-30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理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【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微笑港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灣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反菸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拒檳</a:t>
            </a:r>
            <a:r>
              <a:rPr sz="1400" spc="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spc="1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-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全健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康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齊步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走</a:t>
            </a:r>
            <a:r>
              <a:rPr sz="1400" spc="-29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】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健康週 暨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菸、檳榔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酒、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品活動，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邀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請基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隆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港區鄰近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機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關、企業、 民營機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計</a:t>
            </a:r>
            <a:r>
              <a:rPr sz="1400" spc="19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11</a:t>
            </a:r>
            <a:r>
              <a:rPr sz="1400" spc="19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首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長或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高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階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主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管人員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共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同帶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領員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工、基隆</a:t>
            </a:r>
            <a:endParaRPr sz="1400">
              <a:latin typeface="Noto Sans CJK JP Regular"/>
              <a:cs typeface="Noto Sans CJK JP Regular"/>
            </a:endParaRPr>
          </a:p>
          <a:p>
            <a:pPr marL="457200">
              <a:lnSpc>
                <a:spcPct val="100000"/>
              </a:lnSpc>
              <a:spcBef>
                <a:spcPts val="82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市市民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參</a:t>
            </a:r>
            <a:r>
              <a:rPr sz="1400" spc="-1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加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「微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笑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港灣拒</a:t>
            </a: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菸、檳</a:t>
            </a:r>
            <a:r>
              <a:rPr sz="1400" spc="-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踩街活動</a:t>
            </a:r>
            <a:r>
              <a:rPr sz="1400" spc="-1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計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150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人參</a:t>
            </a: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加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endParaRPr sz="1400">
              <a:latin typeface="Noto Sans CJK JP Regular"/>
              <a:cs typeface="Noto Sans CJK JP Regular"/>
            </a:endParaRPr>
          </a:p>
          <a:p>
            <a:pPr marL="457200">
              <a:lnSpc>
                <a:spcPct val="100000"/>
              </a:lnSpc>
              <a:spcBef>
                <a:spcPts val="820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（圖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37）</a:t>
            </a:r>
            <a:endParaRPr sz="14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16050" y="3613149"/>
            <a:ext cx="2519679" cy="15836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06850" y="3619499"/>
            <a:ext cx="2519679" cy="15836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9072" y="5306567"/>
            <a:ext cx="4582668" cy="2072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68120" y="5303646"/>
            <a:ext cx="5429250" cy="4474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7305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圖</a:t>
            </a:r>
            <a:r>
              <a:rPr sz="12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37</a:t>
            </a: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「微笑港灣反菸拒檳毒</a:t>
            </a:r>
            <a:r>
              <a:rPr sz="1200" spc="9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-</a:t>
            </a: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安全健康齊步」健康安全週活動</a:t>
            </a:r>
            <a:endParaRPr sz="1200">
              <a:latin typeface="Noto Sans CJK JP Regular"/>
              <a:cs typeface="Noto Sans CJK JP Regular"/>
            </a:endParaRPr>
          </a:p>
          <a:p>
            <a:pPr>
              <a:lnSpc>
                <a:spcPct val="100000"/>
              </a:lnSpc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（9）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加強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正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確用藥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觀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念及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避免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藥物濫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分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於</a:t>
            </a:r>
            <a:r>
              <a:rPr sz="1400" spc="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106</a:t>
            </a:r>
            <a:r>
              <a:rPr sz="1400" spc="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</a:t>
            </a:r>
            <a:r>
              <a:rPr sz="1400" spc="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6</a:t>
            </a:r>
            <a:r>
              <a:rPr sz="1400" spc="5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月</a:t>
            </a:r>
            <a:r>
              <a:rPr sz="1400" spc="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28</a:t>
            </a:r>
            <a:endParaRPr sz="1400">
              <a:latin typeface="Noto Sans CJK JP Regular"/>
              <a:cs typeface="Noto Sans CJK JP Regular"/>
            </a:endParaRPr>
          </a:p>
          <a:p>
            <a:pPr marL="457200">
              <a:lnSpc>
                <a:spcPct val="100000"/>
              </a:lnSpc>
              <a:spcBef>
                <a:spcPts val="819"/>
              </a:spcBef>
            </a:pP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日、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7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月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15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日及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26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日，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邀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請臺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北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醫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大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輝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瑞製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藥</a:t>
            </a: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廠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楊森</a:t>
            </a:r>
            <a:endParaRPr sz="1400">
              <a:latin typeface="Noto Sans CJK JP Regular"/>
              <a:cs typeface="Noto Sans CJK JP Regular"/>
            </a:endParaRPr>
          </a:p>
          <a:p>
            <a:pPr marL="457200">
              <a:lnSpc>
                <a:spcPct val="100000"/>
              </a:lnSpc>
              <a:spcBef>
                <a:spcPts val="81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製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藥，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分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至基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隆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港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臺北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港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蘇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澳港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區共辦理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3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場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成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癮物質預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5080">
              <a:lnSpc>
                <a:spcPct val="148600"/>
              </a:lnSpc>
              <a:spcBef>
                <a:spcPts val="10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防教育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教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訓</a:t>
            </a:r>
            <a:r>
              <a:rPr sz="14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練，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計鄰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近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機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關</a:t>
            </a:r>
            <a:r>
              <a:rPr sz="14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企</a:t>
            </a:r>
            <a:r>
              <a:rPr sz="14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業、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民營機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等共</a:t>
            </a:r>
            <a:r>
              <a:rPr sz="1400" spc="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180 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人參加。</a:t>
            </a:r>
            <a:endParaRPr sz="1400">
              <a:latin typeface="Noto Sans CJK JP Regular"/>
              <a:cs typeface="Noto Sans CJK JP Regular"/>
            </a:endParaRPr>
          </a:p>
          <a:p>
            <a:pPr marL="457200" indent="-445134">
              <a:lnSpc>
                <a:spcPct val="100000"/>
              </a:lnSpc>
              <a:spcBef>
                <a:spcPts val="820"/>
              </a:spcBef>
            </a:pP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（10）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成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紓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壓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室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每月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提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供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員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一對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一諮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商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中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醫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穴道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按摩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紓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壓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員工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8255">
              <a:lnSpc>
                <a:spcPct val="148600"/>
              </a:lnSpc>
              <a:spcBef>
                <a:spcPts val="10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壓</a:t>
            </a:r>
            <a:r>
              <a:rPr sz="1400" spc="-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力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用本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分公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司員工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康管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理中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心大門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電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視牆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循環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撥放毒品 宣導影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片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endParaRPr sz="1400">
              <a:latin typeface="Noto Sans CJK JP Regular"/>
              <a:cs typeface="Noto Sans CJK JP Regular"/>
            </a:endParaRPr>
          </a:p>
          <a:p>
            <a:pPr marL="457200" indent="-445134">
              <a:lnSpc>
                <a:spcPct val="100000"/>
              </a:lnSpc>
              <a:spcBef>
                <a:spcPts val="820"/>
              </a:spcBef>
            </a:pPr>
            <a:r>
              <a:rPr sz="1400" spc="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（11）106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11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至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12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間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利用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高雄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港務分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公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司第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一辦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公廳舍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跑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馬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8255">
              <a:lnSpc>
                <a:spcPct val="148600"/>
              </a:lnSpc>
              <a:spcBef>
                <a:spcPts val="10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燈播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放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珍愛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生</a:t>
            </a:r>
            <a:r>
              <a:rPr sz="14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命，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知毒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spc="-7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品遠離</a:t>
            </a:r>
            <a:r>
              <a:rPr sz="14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我，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康跟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著我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等 反毒宣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標語</a:t>
            </a:r>
            <a:r>
              <a:rPr sz="14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加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強員工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民眾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、業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者等反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認知。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400" spc="1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5.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桃</a:t>
            </a: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園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機場</a:t>
            </a: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公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司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400" spc="-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（1）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針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對外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旅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客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及機場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駐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站單</a:t>
            </a:r>
            <a:r>
              <a:rPr sz="1400" spc="-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位，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利用機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場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各電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子顯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示器刊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登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反毒</a:t>
            </a:r>
            <a:endParaRPr sz="1400">
              <a:latin typeface="Noto Sans CJK JP Regular"/>
              <a:cs typeface="Noto Sans CJK JP Regular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45"/>
              </a:lnSpc>
            </a:pPr>
            <a:r>
              <a:rPr spc="-20" dirty="0"/>
              <a:t>20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60906"/>
            <a:ext cx="5428615" cy="1929764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91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宣導</a:t>
            </a:r>
            <a:r>
              <a:rPr sz="1400" spc="-7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（圖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38）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5080" indent="-445134" algn="just">
              <a:lnSpc>
                <a:spcPct val="148600"/>
              </a:lnSpc>
            </a:pPr>
            <a:r>
              <a:rPr sz="1400" spc="-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（2）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針對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內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部員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工</a:t>
            </a:r>
            <a:r>
              <a:rPr sz="14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利用公司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內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公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告</a:t>
            </a:r>
            <a:r>
              <a:rPr sz="14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欄</a:t>
            </a:r>
            <a:r>
              <a:rPr sz="1400" spc="-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E-mail</a:t>
            </a:r>
            <a:r>
              <a:rPr sz="14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line</a:t>
            </a:r>
            <a:r>
              <a:rPr sz="1400" spc="5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進行反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 導，並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辦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理有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獎</a:t>
            </a:r>
            <a:r>
              <a:rPr sz="14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徵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答。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6350" indent="-445134" algn="just">
              <a:lnSpc>
                <a:spcPct val="148600"/>
              </a:lnSpc>
              <a:spcBef>
                <a:spcPts val="15"/>
              </a:spcBef>
            </a:pPr>
            <a:r>
              <a:rPr sz="14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（3）7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月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21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日邀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請壢新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醫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院反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毒教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育資源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中</a:t>
            </a:r>
            <a:r>
              <a:rPr sz="1400" spc="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心</a:t>
            </a:r>
            <a:r>
              <a:rPr sz="1400" spc="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-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陳佳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佳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藥師主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講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酒精 及新興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品之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危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害，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提升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機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場同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仁相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關認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知，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避免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藥物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濫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用，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內 部員工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機場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駐站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單位計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47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人參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與該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實體教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訓練（圖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2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39）</a:t>
            </a:r>
            <a:r>
              <a:rPr sz="1400" spc="-7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endParaRPr sz="14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8120" y="5180812"/>
            <a:ext cx="5428615" cy="4473575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（</a:t>
            </a:r>
            <a:r>
              <a:rPr sz="1400" spc="-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十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）</a:t>
            </a:r>
            <a:r>
              <a:rPr sz="1400" spc="-1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高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雄市</a:t>
            </a:r>
            <a:r>
              <a:rPr sz="1400" spc="-1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政府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教育局</a:t>
            </a:r>
            <a:endParaRPr sz="1400">
              <a:latin typeface="Noto Sans CJK JP Regular"/>
              <a:cs typeface="Noto Sans CJK JP Regular"/>
            </a:endParaRPr>
          </a:p>
          <a:p>
            <a:pPr marL="190500" marR="6350" indent="-178435">
              <a:lnSpc>
                <a:spcPct val="148700"/>
              </a:lnSpc>
              <a:spcBef>
                <a:spcPts val="10"/>
              </a:spcBef>
            </a:pPr>
            <a:r>
              <a:rPr sz="1400" spc="-10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1.</a:t>
            </a:r>
            <a:r>
              <a:rPr sz="1400" spc="-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識毒</a:t>
            </a:r>
            <a:r>
              <a:rPr sz="1400" spc="-19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特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展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：106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1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與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中信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毒教育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金會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共同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辦</a:t>
            </a:r>
            <a:r>
              <a:rPr sz="1400" spc="-18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理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「識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 反毒教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特展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，帶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動全民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毒觀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念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400" spc="-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2.</a:t>
            </a:r>
            <a:r>
              <a:rPr sz="1400" spc="-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檢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育醫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spc="-1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聯</a:t>
            </a: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盟：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與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高雄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地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檢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檢察</a:t>
            </a:r>
            <a:r>
              <a:rPr sz="1400" spc="-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官</a:t>
            </a: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小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港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醫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院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醫</a:t>
            </a: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師</a:t>
            </a:r>
            <a:r>
              <a:rPr sz="1400" spc="-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陸續於</a:t>
            </a:r>
            <a:endParaRPr sz="1400">
              <a:latin typeface="Noto Sans CJK JP Regular"/>
              <a:cs typeface="Noto Sans CJK JP Regular"/>
            </a:endParaRPr>
          </a:p>
          <a:p>
            <a:pPr marL="190500" marR="5715">
              <a:lnSpc>
                <a:spcPct val="148600"/>
              </a:lnSpc>
              <a:spcBef>
                <a:spcPts val="15"/>
              </a:spcBef>
            </a:pP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106</a:t>
            </a:r>
            <a:r>
              <a:rPr sz="1400" spc="37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上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半年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在小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港區高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中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職與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國中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小舉辦超過</a:t>
            </a:r>
            <a:r>
              <a:rPr sz="1400" spc="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20</a:t>
            </a:r>
            <a:r>
              <a:rPr sz="1400" spc="3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場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講座，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從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法 </a:t>
            </a:r>
            <a:r>
              <a:rPr sz="1400" spc="-3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治、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醫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學觀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點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宣導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</a:t>
            </a:r>
            <a:r>
              <a:rPr sz="1400" spc="-3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讓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遠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離校</a:t>
            </a:r>
            <a:r>
              <a:rPr sz="1400" spc="-3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園</a:t>
            </a:r>
            <a:r>
              <a:rPr sz="1400" spc="-3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營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造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健康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全與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毒校</a:t>
            </a:r>
            <a:r>
              <a:rPr sz="1400" spc="-3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endParaRPr sz="1400">
              <a:latin typeface="Noto Sans CJK JP Regular"/>
              <a:cs typeface="Noto Sans CJK JP Regular"/>
            </a:endParaRPr>
          </a:p>
          <a:p>
            <a:pPr marL="190500">
              <a:lnSpc>
                <a:spcPct val="100000"/>
              </a:lnSpc>
              <a:spcBef>
                <a:spcPts val="81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（圖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40）</a:t>
            </a:r>
            <a:endParaRPr sz="1400">
              <a:latin typeface="Noto Sans CJK JP Regular"/>
              <a:cs typeface="Noto Sans CJK JP Regular"/>
            </a:endParaRPr>
          </a:p>
          <a:p>
            <a:pPr marL="190500" marR="5080" indent="-178435" algn="just">
              <a:lnSpc>
                <a:spcPct val="148600"/>
              </a:lnSpc>
              <a:spcBef>
                <a:spcPts val="10"/>
              </a:spcBef>
            </a:pP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3.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強化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偏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鄉地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區反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毒意</a:t>
            </a:r>
            <a:r>
              <a:rPr sz="1400" spc="-18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識：</a:t>
            </a:r>
            <a:r>
              <a:rPr sz="1400" spc="-3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與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「趕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路的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雁全人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關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懷協會</a:t>
            </a:r>
            <a:r>
              <a:rPr sz="1400" spc="-3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合</a:t>
            </a:r>
            <a:r>
              <a:rPr sz="1400" spc="-18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作，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辦理</a:t>
            </a:r>
            <a:r>
              <a:rPr sz="1400" spc="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3D 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電影車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毒宣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</a:t>
            </a:r>
            <a:r>
              <a:rPr sz="14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活</a:t>
            </a:r>
            <a:r>
              <a:rPr sz="1400" spc="-2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動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藉由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協會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工作經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驗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及過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來人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身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份</a:t>
            </a:r>
            <a:r>
              <a:rPr sz="1400" spc="-2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幫助 </a:t>
            </a:r>
            <a:r>
              <a:rPr sz="1400" spc="-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少年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立拒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的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生命力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量</a:t>
            </a:r>
            <a:r>
              <a:rPr sz="1400" spc="-7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（圖</a:t>
            </a:r>
            <a:r>
              <a:rPr sz="1400" spc="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41）</a:t>
            </a:r>
            <a:endParaRPr sz="1400">
              <a:latin typeface="Noto Sans CJK JP Regular"/>
              <a:cs typeface="Noto Sans CJK JP Regular"/>
            </a:endParaRPr>
          </a:p>
          <a:p>
            <a:pPr marL="190500" marR="5715" indent="-178435">
              <a:lnSpc>
                <a:spcPct val="148600"/>
              </a:lnSpc>
              <a:spcBef>
                <a:spcPts val="15"/>
              </a:spcBef>
            </a:pP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4.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識</a:t>
            </a: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宣導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摺</a:t>
            </a: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頁：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印制防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制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物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濫</a:t>
            </a:r>
            <a:r>
              <a:rPr sz="1400" spc="-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識</a:t>
            </a: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宣導</a:t>
            </a:r>
            <a:r>
              <a:rPr sz="1400" spc="-1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摺</a:t>
            </a: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  提供家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長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、學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生參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考運用。</a:t>
            </a:r>
            <a:endParaRPr sz="1400">
              <a:latin typeface="Noto Sans CJK JP Regular"/>
              <a:cs typeface="Noto Sans CJK JP Regular"/>
            </a:endParaRPr>
          </a:p>
          <a:p>
            <a:pPr marL="190500" marR="5715" indent="-178435">
              <a:lnSpc>
                <a:spcPts val="2510"/>
              </a:lnSpc>
              <a:spcBef>
                <a:spcPts val="209"/>
              </a:spcBef>
            </a:pP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5.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家長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會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防制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學生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藥物濫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</a:t>
            </a:r>
            <a:r>
              <a:rPr sz="1400" spc="-15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：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由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國小培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訓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說故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事媽</a:t>
            </a:r>
            <a:r>
              <a:rPr sz="1400" spc="-15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媽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志工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由每 學期班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親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會</a:t>
            </a:r>
            <a:r>
              <a:rPr sz="1400" spc="-2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大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型集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會或晨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間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活動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時機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入班服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務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</a:t>
            </a:r>
            <a:r>
              <a:rPr sz="1400" spc="-2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生，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另結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合家長會</a:t>
            </a:r>
            <a:endParaRPr sz="1400">
              <a:latin typeface="Noto Sans CJK JP Regular"/>
              <a:cs typeface="Noto Sans CJK JP 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31594" y="2940049"/>
            <a:ext cx="2519680" cy="15836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50847" y="4588763"/>
            <a:ext cx="2289048" cy="423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38402" y="4566030"/>
            <a:ext cx="2315845" cy="434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865" marR="5080" indent="-304800">
              <a:lnSpc>
                <a:spcPct val="1117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圖</a:t>
            </a:r>
            <a:r>
              <a:rPr sz="1200" spc="19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38</a:t>
            </a:r>
            <a:r>
              <a:rPr sz="1200" spc="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桃園機場電子</a:t>
            </a:r>
            <a:r>
              <a:rPr sz="12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顯</a:t>
            </a: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示器刊登反 毒宣導</a:t>
            </a:r>
            <a:endParaRPr sz="1200">
              <a:latin typeface="Noto Sans CJK JP Regular"/>
              <a:cs typeface="Noto Sans CJK JP Regular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60495" y="2933699"/>
            <a:ext cx="2519679" cy="15836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98035" y="4588763"/>
            <a:ext cx="2290572" cy="4236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085971" y="4566030"/>
            <a:ext cx="2316480" cy="434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marR="5080" indent="-305435">
              <a:lnSpc>
                <a:spcPct val="1117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圖</a:t>
            </a:r>
            <a:r>
              <a:rPr sz="1200" spc="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39</a:t>
            </a:r>
            <a:r>
              <a:rPr sz="1200" spc="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藥師主講酒精</a:t>
            </a:r>
            <a:r>
              <a:rPr sz="12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</a:t>
            </a: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新興毒品之 危害，提升同仁反毒認知</a:t>
            </a:r>
            <a:endParaRPr sz="1200">
              <a:latin typeface="Noto Sans CJK JP Regular"/>
              <a:cs typeface="Noto Sans CJK JP Regular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45"/>
              </a:lnSpc>
            </a:pPr>
            <a:r>
              <a:rPr spc="-20" dirty="0"/>
              <a:t>21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6428" y="964183"/>
            <a:ext cx="39370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功能加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強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對家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長之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宣導力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度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，廣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為宣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導反毒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能。</a:t>
            </a:r>
            <a:endParaRPr sz="14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8120" y="3536416"/>
            <a:ext cx="5428615" cy="4156075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（</a:t>
            </a:r>
            <a:r>
              <a:rPr sz="1400" spc="-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十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一</a:t>
            </a:r>
            <a:r>
              <a:rPr sz="1400" spc="-1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）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桃園</a:t>
            </a:r>
            <a:r>
              <a:rPr sz="1400" spc="-1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市政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府教育局</a:t>
            </a:r>
            <a:endParaRPr sz="1400">
              <a:latin typeface="Noto Sans CJK JP Regular"/>
              <a:cs typeface="Noto Sans CJK JP Regular"/>
            </a:endParaRPr>
          </a:p>
          <a:p>
            <a:pPr marL="190500" marR="5080" indent="-178435" algn="just">
              <a:lnSpc>
                <a:spcPct val="148900"/>
              </a:lnSpc>
              <a:spcBef>
                <a:spcPts val="5"/>
              </a:spcBef>
            </a:pP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1.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運用</a:t>
            </a: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多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元媒</a:t>
            </a: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體素</a:t>
            </a:r>
            <a:r>
              <a:rPr sz="1400" spc="-15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材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：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為提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升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孩子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毒觀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念，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用多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體素材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行反毒 宣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教，如：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影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片</a:t>
            </a:r>
            <a:r>
              <a:rPr sz="1400" spc="-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spc="-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PPT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相聲劇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場、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戲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劇、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紅布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條、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海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報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網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站、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提 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袋、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原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子</a:t>
            </a:r>
            <a:r>
              <a:rPr sz="1400" spc="-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筆</a:t>
            </a:r>
            <a:r>
              <a:rPr sz="1400" spc="-3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…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等</a:t>
            </a:r>
            <a:r>
              <a:rPr sz="1400" spc="-1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並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有國中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生自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製反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毒影</a:t>
            </a:r>
            <a:r>
              <a:rPr sz="1400" spc="-17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片</a:t>
            </a:r>
            <a:r>
              <a:rPr sz="1400" spc="-85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：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《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棉花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糖真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滋味</a:t>
            </a:r>
            <a:r>
              <a:rPr sz="1400" spc="-85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》</a:t>
            </a:r>
            <a:r>
              <a:rPr sz="1400" spc="-8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（圖</a:t>
            </a:r>
            <a:endParaRPr sz="1400">
              <a:latin typeface="Noto Sans CJK JP Regular"/>
              <a:cs typeface="Noto Sans CJK JP Regular"/>
            </a:endParaRPr>
          </a:p>
          <a:p>
            <a:pPr marL="190500">
              <a:lnSpc>
                <a:spcPct val="100000"/>
              </a:lnSpc>
              <a:spcBef>
                <a:spcPts val="820"/>
              </a:spcBef>
            </a:pP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42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43）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2.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善用</a:t>
            </a: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多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元管</a:t>
            </a: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道宣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教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：辦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理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多元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巡迴宣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如：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（1）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新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世代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毒教育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列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車活</a:t>
            </a:r>
            <a:r>
              <a:rPr sz="14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動</a:t>
            </a:r>
            <a:r>
              <a:rPr sz="1400" spc="1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-</a:t>
            </a:r>
            <a:endParaRPr sz="1400">
              <a:latin typeface="Noto Sans CJK JP Regular"/>
              <a:cs typeface="Noto Sans CJK JP Regular"/>
            </a:endParaRPr>
          </a:p>
          <a:p>
            <a:pPr marL="495300" marR="5715" indent="-178435">
              <a:lnSpc>
                <a:spcPts val="2510"/>
              </a:lnSpc>
              <a:spcBef>
                <a:spcPts val="210"/>
              </a:spcBef>
            </a:pP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A.106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年紙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車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毒劇團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迴表演:106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年度計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辦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理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37</a:t>
            </a:r>
            <a:r>
              <a:rPr sz="1400" spc="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場</a:t>
            </a:r>
            <a:r>
              <a:rPr sz="1400" spc="-3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次，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共</a:t>
            </a:r>
            <a:r>
              <a:rPr sz="1400" spc="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41 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所高國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中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參與，約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萬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5,500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生觀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賞受惠。</a:t>
            </a:r>
            <a:endParaRPr sz="1400">
              <a:latin typeface="Noto Sans CJK JP Regular"/>
              <a:cs typeface="Noto Sans CJK JP Regular"/>
            </a:endParaRPr>
          </a:p>
          <a:p>
            <a:pPr marL="316865">
              <a:lnSpc>
                <a:spcPct val="100000"/>
              </a:lnSpc>
              <a:spcBef>
                <a:spcPts val="595"/>
              </a:spcBef>
            </a:pP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B.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陽光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關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懷協會</a:t>
            </a:r>
            <a:r>
              <a:rPr sz="1400" spc="18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young</a:t>
            </a:r>
            <a:r>
              <a:rPr sz="1400" spc="1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光小小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兵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巡演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：106</a:t>
            </a:r>
            <a:r>
              <a:rPr sz="1400" spc="19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度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本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市計辦理</a:t>
            </a:r>
            <a:endParaRPr sz="1400">
              <a:latin typeface="Noto Sans CJK JP Regular"/>
              <a:cs typeface="Noto Sans CJK JP Regular"/>
            </a:endParaRPr>
          </a:p>
          <a:p>
            <a:pPr marL="495300">
              <a:lnSpc>
                <a:spcPct val="100000"/>
              </a:lnSpc>
              <a:spcBef>
                <a:spcPts val="815"/>
              </a:spcBef>
            </a:pP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10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場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次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/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小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參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與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，約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7,650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生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觀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賞受惠。</a:t>
            </a:r>
            <a:endParaRPr sz="1400">
              <a:latin typeface="Noto Sans CJK JP Regular"/>
              <a:cs typeface="Noto Sans CJK JP Regular"/>
            </a:endParaRPr>
          </a:p>
          <a:p>
            <a:pPr marL="316865">
              <a:lnSpc>
                <a:spcPct val="100000"/>
              </a:lnSpc>
              <a:spcBef>
                <a:spcPts val="830"/>
              </a:spcBef>
            </a:pP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C.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蔡瑞月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金會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失色的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紅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草莓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」公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演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：106</a:t>
            </a:r>
            <a:r>
              <a:rPr sz="1400" spc="2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度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本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市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計辦理</a:t>
            </a:r>
            <a:r>
              <a:rPr sz="1400" spc="29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10</a:t>
            </a:r>
            <a:endParaRPr sz="1400">
              <a:latin typeface="Noto Sans CJK JP Regular"/>
              <a:cs typeface="Noto Sans CJK JP Regular"/>
            </a:endParaRPr>
          </a:p>
          <a:p>
            <a:pPr marL="495300">
              <a:lnSpc>
                <a:spcPct val="100000"/>
              </a:lnSpc>
              <a:spcBef>
                <a:spcPts val="81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場次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/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小參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與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，約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5,600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學生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觀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賞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受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惠。</a:t>
            </a:r>
            <a:endParaRPr sz="1400">
              <a:latin typeface="Noto Sans CJK JP Regular"/>
              <a:cs typeface="Noto Sans CJK JP 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43222" y="7872145"/>
            <a:ext cx="2519806" cy="1583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39850" y="7878495"/>
            <a:ext cx="2510298" cy="1583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56360" y="9534143"/>
            <a:ext cx="2473452" cy="2514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86586" y="9533331"/>
            <a:ext cx="24123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Noto Sans CJK JP Regular"/>
                <a:cs typeface="Noto Sans CJK JP Regular"/>
              </a:rPr>
              <a:t>圖</a:t>
            </a:r>
            <a:r>
              <a:rPr sz="1200" spc="-10" dirty="0">
                <a:latin typeface="Noto Sans CJK JP Regular"/>
                <a:cs typeface="Noto Sans CJK JP Regular"/>
              </a:rPr>
              <a:t> </a:t>
            </a:r>
            <a:r>
              <a:rPr sz="1200" spc="25" dirty="0">
                <a:latin typeface="Noto Sans CJK JP Regular"/>
                <a:cs typeface="Noto Sans CJK JP Regular"/>
              </a:rPr>
              <a:t>42</a:t>
            </a:r>
            <a:r>
              <a:rPr sz="1200" spc="-10" dirty="0">
                <a:latin typeface="Noto Sans CJK JP Regular"/>
                <a:cs typeface="Noto Sans CJK JP Regular"/>
              </a:rPr>
              <a:t> </a:t>
            </a:r>
            <a:r>
              <a:rPr sz="1200" dirty="0">
                <a:latin typeface="Noto Sans CJK JP Regular"/>
                <a:cs typeface="Noto Sans CJK JP Regular"/>
              </a:rPr>
              <a:t>桃園市</a:t>
            </a: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國中學生自製反毒動畫</a:t>
            </a:r>
            <a:endParaRPr sz="1200">
              <a:latin typeface="Noto Sans CJK JP Regular"/>
              <a:cs typeface="Noto Sans CJK JP Regular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069079" y="9528047"/>
            <a:ext cx="2225040" cy="249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171315" y="9527234"/>
            <a:ext cx="20205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Noto Sans CJK JP Regular"/>
                <a:cs typeface="Noto Sans CJK JP Regular"/>
              </a:rPr>
              <a:t>圖</a:t>
            </a:r>
            <a:r>
              <a:rPr sz="1200" spc="-10" dirty="0">
                <a:latin typeface="Noto Sans CJK JP Regular"/>
                <a:cs typeface="Noto Sans CJK JP Regular"/>
              </a:rPr>
              <a:t> </a:t>
            </a:r>
            <a:r>
              <a:rPr sz="1200" spc="25" dirty="0">
                <a:latin typeface="Noto Sans CJK JP Regular"/>
                <a:cs typeface="Noto Sans CJK JP Regular"/>
              </a:rPr>
              <a:t>43</a:t>
            </a:r>
            <a:r>
              <a:rPr sz="1200" spc="-10" dirty="0">
                <a:latin typeface="Noto Sans CJK JP Regular"/>
                <a:cs typeface="Noto Sans CJK JP Regular"/>
              </a:rPr>
              <a:t> </a:t>
            </a:r>
            <a:r>
              <a:rPr sz="1200" dirty="0">
                <a:latin typeface="Noto Sans CJK JP Regular"/>
                <a:cs typeface="Noto Sans CJK JP Regular"/>
              </a:rPr>
              <a:t>反毒動畫</a:t>
            </a:r>
            <a:r>
              <a:rPr sz="1200" spc="95" dirty="0">
                <a:latin typeface="Noto Sans CJK JP Regular"/>
                <a:cs typeface="Noto Sans CJK JP Regular"/>
              </a:rPr>
              <a:t>-</a:t>
            </a:r>
            <a:r>
              <a:rPr sz="1200" dirty="0">
                <a:latin typeface="Noto Sans CJK JP Regular"/>
                <a:cs typeface="Noto Sans CJK JP Regular"/>
              </a:rPr>
              <a:t>棉花糖真滋味</a:t>
            </a:r>
            <a:endParaRPr sz="1200">
              <a:latin typeface="Noto Sans CJK JP Regular"/>
              <a:cs typeface="Noto Sans CJK JP Regular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97939" y="1326514"/>
            <a:ext cx="2519680" cy="15836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07790" y="1320164"/>
            <a:ext cx="2519680" cy="158369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03019" y="3022091"/>
            <a:ext cx="2467356" cy="4053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382013" y="2997801"/>
            <a:ext cx="2310765" cy="43370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圖</a:t>
            </a:r>
            <a:r>
              <a:rPr sz="1200" spc="19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40</a:t>
            </a:r>
            <a:r>
              <a:rPr sz="1200" spc="19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dirty="0">
                <a:latin typeface="Noto Sans CJK JP Regular"/>
                <a:cs typeface="Noto Sans CJK JP Regular"/>
              </a:rPr>
              <a:t>教育局范局長</a:t>
            </a:r>
            <a:r>
              <a:rPr sz="1200" spc="-15" dirty="0">
                <a:latin typeface="Noto Sans CJK JP Regular"/>
                <a:cs typeface="Noto Sans CJK JP Regular"/>
              </a:rPr>
              <a:t>主</a:t>
            </a:r>
            <a:r>
              <a:rPr sz="1200" dirty="0">
                <a:latin typeface="Noto Sans CJK JP Regular"/>
                <a:cs typeface="Noto Sans CJK JP Regular"/>
              </a:rPr>
              <a:t>持「檢醫育</a:t>
            </a:r>
            <a:endParaRPr sz="1200">
              <a:latin typeface="Noto Sans CJK JP Regular"/>
              <a:cs typeface="Noto Sans CJK JP Regular"/>
            </a:endParaRPr>
          </a:p>
          <a:p>
            <a:pPr marL="635" algn="ctr">
              <a:lnSpc>
                <a:spcPct val="100000"/>
              </a:lnSpc>
              <a:spcBef>
                <a:spcPts val="165"/>
              </a:spcBef>
            </a:pPr>
            <a:r>
              <a:rPr sz="1200" spc="-5" dirty="0">
                <a:latin typeface="Noto Sans CJK JP Regular"/>
                <a:cs typeface="Noto Sans CJK JP Regular"/>
              </a:rPr>
              <a:t>聯盟」入班反毒宣教活動</a:t>
            </a:r>
            <a:endParaRPr sz="1200">
              <a:latin typeface="Noto Sans CJK JP Regular"/>
              <a:cs typeface="Noto Sans CJK JP Regular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950208" y="3008375"/>
            <a:ext cx="2429256" cy="4267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029583" y="2987129"/>
            <a:ext cx="2272665" cy="43053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圖</a:t>
            </a:r>
            <a:r>
              <a:rPr sz="1200" spc="2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41</a:t>
            </a:r>
            <a:r>
              <a:rPr sz="1200" spc="10" dirty="0">
                <a:latin typeface="Noto Sans CJK JP Regular"/>
                <a:cs typeface="Noto Sans CJK JP Regular"/>
              </a:rPr>
              <a:t>「趕</a:t>
            </a:r>
            <a:r>
              <a:rPr sz="1200" dirty="0">
                <a:latin typeface="Noto Sans CJK JP Regular"/>
                <a:cs typeface="Noto Sans CJK JP Regular"/>
              </a:rPr>
              <a:t>路</a:t>
            </a:r>
            <a:r>
              <a:rPr sz="1200" spc="10" dirty="0">
                <a:latin typeface="Noto Sans CJK JP Regular"/>
                <a:cs typeface="Noto Sans CJK JP Regular"/>
              </a:rPr>
              <a:t>的雁</a:t>
            </a:r>
            <a:r>
              <a:rPr sz="1200" dirty="0">
                <a:latin typeface="Noto Sans CJK JP Regular"/>
                <a:cs typeface="Noto Sans CJK JP Regular"/>
              </a:rPr>
              <a:t>全人</a:t>
            </a:r>
            <a:r>
              <a:rPr sz="1200" spc="10" dirty="0">
                <a:latin typeface="Noto Sans CJK JP Regular"/>
                <a:cs typeface="Noto Sans CJK JP Regular"/>
              </a:rPr>
              <a:t>關懷協會</a:t>
            </a:r>
            <a:r>
              <a:rPr sz="1200" dirty="0">
                <a:latin typeface="Noto Sans CJK JP Regular"/>
                <a:cs typeface="Noto Sans CJK JP Regular"/>
              </a:rPr>
              <a:t>」</a:t>
            </a:r>
            <a:endParaRPr sz="1200">
              <a:latin typeface="Noto Sans CJK JP Regular"/>
              <a:cs typeface="Noto Sans CJK JP Regular"/>
            </a:endParaRPr>
          </a:p>
          <a:p>
            <a:pPr marL="317500">
              <a:lnSpc>
                <a:spcPct val="100000"/>
              </a:lnSpc>
              <a:spcBef>
                <a:spcPts val="160"/>
              </a:spcBef>
            </a:pPr>
            <a:r>
              <a:rPr sz="1200" spc="50" dirty="0">
                <a:latin typeface="Noto Sans CJK JP Regular"/>
                <a:cs typeface="Noto Sans CJK JP Regular"/>
              </a:rPr>
              <a:t>3D</a:t>
            </a:r>
            <a:r>
              <a:rPr sz="1200" spc="145" dirty="0">
                <a:latin typeface="Noto Sans CJK JP Regular"/>
                <a:cs typeface="Noto Sans CJK JP Regular"/>
              </a:rPr>
              <a:t> </a:t>
            </a:r>
            <a:r>
              <a:rPr sz="1200" spc="-5" dirty="0">
                <a:latin typeface="Noto Sans CJK JP Regular"/>
                <a:cs typeface="Noto Sans CJK JP Regular"/>
              </a:rPr>
              <a:t>移動式電影車反毒宣導活</a:t>
            </a:r>
            <a:endParaRPr sz="1200">
              <a:latin typeface="Noto Sans CJK JP Regular"/>
              <a:cs typeface="Noto Sans CJK JP Regular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45"/>
              </a:lnSpc>
            </a:pPr>
            <a:r>
              <a:rPr spc="-20" dirty="0"/>
              <a:t>22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60906"/>
            <a:ext cx="5516245" cy="574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 marR="92075" indent="-445134" algn="just">
              <a:lnSpc>
                <a:spcPct val="148600"/>
              </a:lnSpc>
              <a:spcBef>
                <a:spcPts val="100"/>
              </a:spcBef>
            </a:pPr>
            <a:r>
              <a:rPr sz="1400" spc="-5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（2）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結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民間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團</a:t>
            </a:r>
            <a:r>
              <a:rPr sz="1400" spc="-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體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家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長會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辦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理反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</a:t>
            </a:r>
            <a:r>
              <a:rPr sz="1400" spc="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教</a:t>
            </a:r>
            <a:r>
              <a:rPr sz="1400" spc="254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—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結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圓光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金會到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進行 反毒宣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教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、結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合桃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園市家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長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會長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協會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辦理</a:t>
            </a:r>
            <a:r>
              <a:rPr sz="1400" spc="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3D</a:t>
            </a:r>
            <a:r>
              <a:rPr sz="1400" spc="5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電影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「趕路的 雁」觀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賞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93980" indent="-445134" algn="just">
              <a:lnSpc>
                <a:spcPct val="148600"/>
              </a:lnSpc>
              <a:spcBef>
                <a:spcPts val="10"/>
              </a:spcBef>
            </a:pPr>
            <a:r>
              <a:rPr sz="14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（3）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結合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家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長及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園志工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攜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手反</a:t>
            </a:r>
            <a:r>
              <a:rPr sz="14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spc="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--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結合家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長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會辦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理防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制學生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物濫 用培訓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園防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門員知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能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研討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會</a:t>
            </a:r>
            <a:r>
              <a:rPr sz="1400" spc="-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並規劃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辦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理校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園新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世代反毒 策略家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長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入班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</a:t>
            </a:r>
            <a:r>
              <a:rPr sz="14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，讓學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生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能於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正式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課程外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得反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能。</a:t>
            </a:r>
            <a:endParaRPr sz="1400">
              <a:latin typeface="Noto Sans CJK JP Regular"/>
              <a:cs typeface="Noto Sans CJK JP Regular"/>
            </a:endParaRPr>
          </a:p>
          <a:p>
            <a:pPr marL="190500" marR="91440" indent="-178435">
              <a:lnSpc>
                <a:spcPct val="148600"/>
              </a:lnSpc>
              <a:spcBef>
                <a:spcPts val="10"/>
              </a:spcBef>
            </a:pP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3.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普及</a:t>
            </a: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全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民反</a:t>
            </a: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毒宣</a:t>
            </a:r>
            <a:r>
              <a:rPr sz="1400" spc="-3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教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：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結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合各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級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機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關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校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警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政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社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政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衛</a:t>
            </a:r>
            <a:r>
              <a:rPr sz="1400" spc="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生</a:t>
            </a:r>
            <a:r>
              <a:rPr sz="1400" spc="-3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…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等單位 共同投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正面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預防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性宣導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作。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94615" indent="-445134" algn="just">
              <a:lnSpc>
                <a:spcPts val="2510"/>
              </a:lnSpc>
              <a:spcBef>
                <a:spcPts val="215"/>
              </a:spcBef>
            </a:pPr>
            <a:r>
              <a:rPr sz="1400" spc="-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（1）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結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合教</a:t>
            </a:r>
            <a:r>
              <a:rPr sz="1400" spc="-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育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衛</a:t>
            </a:r>
            <a:r>
              <a:rPr sz="1400" spc="-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政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大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青年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針對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偏鄉暨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高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風險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辦理反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桌遊 育樂營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活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動。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400" spc="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（2）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結合教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、衛政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民間機構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辦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理無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有</a:t>
            </a:r>
            <a:r>
              <a:rPr sz="1400" spc="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我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親子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成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長營</a:t>
            </a:r>
            <a:r>
              <a:rPr sz="1400" spc="-7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圖</a:t>
            </a:r>
            <a:r>
              <a:rPr sz="1400" spc="7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44）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94615" indent="-445134" algn="just">
              <a:lnSpc>
                <a:spcPts val="2510"/>
              </a:lnSpc>
              <a:spcBef>
                <a:spcPts val="209"/>
              </a:spcBef>
            </a:pPr>
            <a:r>
              <a:rPr sz="1400" spc="-1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（3）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與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校外</a:t>
            </a:r>
            <a:r>
              <a:rPr sz="1400" spc="-29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會、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警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察局及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漆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彈協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會推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動高中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職</a:t>
            </a:r>
            <a:r>
              <a:rPr sz="1400" spc="-5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制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生藥物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濫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用」 打擊毒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漆彈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競</a:t>
            </a:r>
            <a:r>
              <a:rPr sz="14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賽</a:t>
            </a:r>
            <a:r>
              <a:rPr sz="1400" spc="-7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（圖</a:t>
            </a:r>
            <a:r>
              <a:rPr sz="1400" spc="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45）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（4）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辦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理神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小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堂競</a:t>
            </a:r>
            <a:r>
              <a:rPr sz="14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賽</a:t>
            </a:r>
            <a:r>
              <a:rPr sz="1400" spc="1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-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結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教育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局、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衛生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局、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警察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局</a:t>
            </a:r>
            <a:r>
              <a:rPr sz="1400" spc="-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社會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局、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校</a:t>
            </a:r>
            <a:endParaRPr sz="1400">
              <a:latin typeface="Noto Sans CJK JP Regular"/>
              <a:cs typeface="Noto Sans CJK JP Regular"/>
            </a:endParaRPr>
          </a:p>
          <a:p>
            <a:pPr marL="457200">
              <a:lnSpc>
                <a:spcPct val="100000"/>
              </a:lnSpc>
              <a:spcBef>
                <a:spcPts val="81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外</a:t>
            </a:r>
            <a:r>
              <a:rPr sz="14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會、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地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檢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署和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民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間藥</a:t>
            </a:r>
            <a:r>
              <a:rPr sz="14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師、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劑</a:t>
            </a:r>
            <a:r>
              <a:rPr sz="14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生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西藥商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業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同業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公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會</a:t>
            </a:r>
            <a:r>
              <a:rPr sz="14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壢新醫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93980" algn="just">
              <a:lnSpc>
                <a:spcPct val="148600"/>
              </a:lnSpc>
              <a:spcBef>
                <a:spcPts val="1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院、長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庚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醫院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際獅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子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會</a:t>
            </a:r>
            <a:r>
              <a:rPr sz="1400" spc="27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300G2</a:t>
            </a:r>
            <a:r>
              <a:rPr sz="1400" spc="2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區等單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，辦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理神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農小學堂 正確用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知識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競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賽，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讓各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學生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透過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知識性</a:t>
            </a:r>
            <a:r>
              <a:rPr sz="1400" spc="-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﹑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益智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性</a:t>
            </a:r>
            <a:r>
              <a:rPr sz="1400" spc="-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﹑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趣味性的 競賽活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動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，提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升自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我對毒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物濫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用的防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制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與正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確觀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念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endParaRPr sz="14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60495" y="6779894"/>
            <a:ext cx="2519679" cy="15836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68140" y="8467343"/>
            <a:ext cx="2176272" cy="2514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31594" y="6773544"/>
            <a:ext cx="2519680" cy="15836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44752" y="8461247"/>
            <a:ext cx="2346960" cy="2514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68120" y="8466581"/>
            <a:ext cx="5427345" cy="1311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7365">
              <a:lnSpc>
                <a:spcPct val="100000"/>
              </a:lnSpc>
              <a:spcBef>
                <a:spcPts val="100"/>
              </a:spcBef>
              <a:tabLst>
                <a:tab pos="3147695" algn="l"/>
              </a:tabLst>
            </a:pPr>
            <a:r>
              <a:rPr sz="1800" baseline="2314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圖</a:t>
            </a:r>
            <a:r>
              <a:rPr sz="1800" spc="44" baseline="2314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800" spc="37" baseline="2314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44</a:t>
            </a:r>
            <a:r>
              <a:rPr sz="1800" spc="44" baseline="2314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800" baseline="2314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桃園無毒有我親子成長營	</a:t>
            </a: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圖</a:t>
            </a:r>
            <a:r>
              <a:rPr sz="12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45</a:t>
            </a:r>
            <a:r>
              <a:rPr sz="1200" spc="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dirty="0">
                <a:latin typeface="Noto Sans CJK JP Regular"/>
                <a:cs typeface="Noto Sans CJK JP Regular"/>
              </a:rPr>
              <a:t>桃園市打擊毒品漆彈競賽</a:t>
            </a:r>
            <a:endParaRPr sz="1200">
              <a:latin typeface="Noto Sans CJK JP Regular"/>
              <a:cs typeface="Noto Sans CJK JP Regular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4.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強化</a:t>
            </a: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學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校及</a:t>
            </a: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校長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防毒責</a:t>
            </a:r>
            <a:r>
              <a:rPr sz="1400" spc="-1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任</a:t>
            </a:r>
            <a:r>
              <a:rPr sz="1400" spc="12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-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（1）建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置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物濫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用春暉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輔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數管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制表</a:t>
            </a:r>
            <a:r>
              <a:rPr sz="1400" spc="-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spc="114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--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求各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於校長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室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建置</a:t>
            </a:r>
            <a:endParaRPr sz="1400">
              <a:latin typeface="Noto Sans CJK JP Regular"/>
              <a:cs typeface="Noto Sans CJK JP Regular"/>
            </a:endParaRPr>
          </a:p>
          <a:p>
            <a:pPr marL="457200">
              <a:lnSpc>
                <a:spcPct val="100000"/>
              </a:lnSpc>
              <a:spcBef>
                <a:spcPts val="830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「藥物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濫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用春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暉輔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導人數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制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表</a:t>
            </a:r>
            <a:r>
              <a:rPr sz="1400" spc="-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並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每月更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新，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俾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利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時掌握及</a:t>
            </a:r>
            <a:endParaRPr sz="1400">
              <a:latin typeface="Noto Sans CJK JP Regular"/>
              <a:cs typeface="Noto Sans CJK JP Regular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45"/>
              </a:lnSpc>
            </a:pPr>
            <a:r>
              <a:rPr spc="-20" dirty="0"/>
              <a:t>23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60906"/>
            <a:ext cx="5427980" cy="270383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91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關注。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5715" indent="-445134">
              <a:lnSpc>
                <a:spcPct val="148600"/>
              </a:lnSpc>
            </a:pPr>
            <a:r>
              <a:rPr sz="14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（2）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列入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本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市教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局督學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點視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導項</a:t>
            </a:r>
            <a:r>
              <a:rPr sz="1400" spc="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目</a:t>
            </a:r>
            <a:r>
              <a:rPr sz="1400" spc="114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--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強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化校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長防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毒責任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機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制之 執行策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，敦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請聘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任督學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到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校加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強視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導。</a:t>
            </a:r>
            <a:endParaRPr sz="1400">
              <a:latin typeface="Noto Sans CJK JP Regular"/>
              <a:cs typeface="Noto Sans CJK JP Regular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（</a:t>
            </a:r>
            <a:r>
              <a:rPr sz="1400" spc="-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十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二</a:t>
            </a:r>
            <a:r>
              <a:rPr sz="1400" spc="-1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）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新北</a:t>
            </a:r>
            <a:r>
              <a:rPr sz="1400" spc="-1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市政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府教育局</a:t>
            </a:r>
            <a:endParaRPr sz="1400">
              <a:latin typeface="Noto Sans CJK JP Regular"/>
              <a:cs typeface="Noto Sans CJK JP Regular"/>
            </a:endParaRPr>
          </a:p>
          <a:p>
            <a:pPr marL="12700" marR="5080" indent="354965" algn="just">
              <a:lnSpc>
                <a:spcPct val="148800"/>
              </a:lnSpc>
              <a:spcBef>
                <a:spcPts val="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持續辦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理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各級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</a:t>
            </a:r>
            <a:r>
              <a:rPr sz="1400" spc="-4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校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加強教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人員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知能研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習</a:t>
            </a:r>
            <a:r>
              <a:rPr sz="1400" spc="-9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制學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生藥物 濫用校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講</a:t>
            </a:r>
            <a:r>
              <a:rPr sz="1400" spc="-7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用班會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時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間收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視反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毒動畫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或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微電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影及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春暉認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輔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志工 入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設攤實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施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反毒宣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等活動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，106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度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迄今辦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理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各類研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及宣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活 動計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483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餘場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次，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約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14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萬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餘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人次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參加</a:t>
            </a:r>
            <a:r>
              <a:rPr sz="1400" spc="-69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（圖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46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47）</a:t>
            </a:r>
            <a:endParaRPr sz="14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8120" y="5996406"/>
            <a:ext cx="5429250" cy="351726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（</a:t>
            </a:r>
            <a:r>
              <a:rPr sz="1400" spc="-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十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三</a:t>
            </a:r>
            <a:r>
              <a:rPr sz="1400" spc="-1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）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臺中</a:t>
            </a:r>
            <a:r>
              <a:rPr sz="1400" spc="-1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市政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府教育局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1.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全國</a:t>
            </a: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首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創成</a:t>
            </a: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立春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暉教育</a:t>
            </a: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輔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導團</a:t>
            </a: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推動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反毒工作</a:t>
            </a:r>
            <a:endParaRPr sz="1400">
              <a:latin typeface="Noto Sans CJK JP Regular"/>
              <a:cs typeface="Noto Sans CJK JP Regular"/>
            </a:endParaRPr>
          </a:p>
          <a:p>
            <a:pPr marL="215265" marR="5080">
              <a:lnSpc>
                <a:spcPts val="2510"/>
              </a:lnSpc>
              <a:spcBef>
                <a:spcPts val="209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已完成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6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大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主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式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課程教材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24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案暨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入式課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簡案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25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3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案</a:t>
            </a:r>
            <a:r>
              <a:rPr sz="1400" spc="-3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共計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49 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案教材。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2.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校園</a:t>
            </a: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一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級強</a:t>
            </a: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化教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育宣導</a:t>
            </a: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方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面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6350" indent="-445134">
              <a:lnSpc>
                <a:spcPts val="2510"/>
              </a:lnSpc>
              <a:spcBef>
                <a:spcPts val="209"/>
              </a:spcBef>
            </a:pP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（1）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辦理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新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興毒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校園反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策展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及加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強學生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教師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防毒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認</a:t>
            </a:r>
            <a:r>
              <a:rPr sz="1400" spc="-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知，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計</a:t>
            </a:r>
            <a:r>
              <a:rPr sz="1400" spc="7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476 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場次</a:t>
            </a:r>
            <a:r>
              <a:rPr sz="1400" spc="-7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（圖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48）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（2）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加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強各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級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學輔人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師資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培訓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：於</a:t>
            </a:r>
            <a:r>
              <a:rPr sz="1400" spc="1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3</a:t>
            </a:r>
            <a:r>
              <a:rPr sz="1400" spc="1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月</a:t>
            </a:r>
            <a:r>
              <a:rPr sz="1400" spc="1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22</a:t>
            </a:r>
            <a:r>
              <a:rPr sz="1400" spc="1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至</a:t>
            </a:r>
            <a:r>
              <a:rPr sz="1400" spc="1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24</a:t>
            </a:r>
            <a:r>
              <a:rPr sz="1400" spc="1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本市高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8255">
              <a:lnSpc>
                <a:spcPts val="2510"/>
              </a:lnSpc>
              <a:spcBef>
                <a:spcPts val="204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中職以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學校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之學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務與輔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人員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為對</a:t>
            </a:r>
            <a:r>
              <a:rPr sz="1400" spc="-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象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辦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理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防制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學生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藥物濫用 輔導師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資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研習，計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391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參加。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3.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提倡</a:t>
            </a: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正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當休</a:t>
            </a: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閒運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動，培</a:t>
            </a: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養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學生</a:t>
            </a: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正確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人生觀</a:t>
            </a:r>
            <a:endParaRPr sz="1400">
              <a:latin typeface="Noto Sans CJK JP Regular"/>
              <a:cs typeface="Noto Sans CJK JP 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03019" y="5426963"/>
            <a:ext cx="2476500" cy="4450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82013" y="5406098"/>
            <a:ext cx="2319020" cy="43053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圖</a:t>
            </a:r>
            <a:r>
              <a:rPr sz="1200" spc="2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46</a:t>
            </a:r>
            <a:r>
              <a:rPr sz="1200" spc="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春暉志工於新</a:t>
            </a:r>
            <a:r>
              <a:rPr sz="12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泰</a:t>
            </a: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國小實施反</a:t>
            </a:r>
            <a:endParaRPr sz="1200">
              <a:latin typeface="Noto Sans CJK JP Regular"/>
              <a:cs typeface="Noto Sans CJK JP Regular"/>
            </a:endParaRPr>
          </a:p>
          <a:p>
            <a:pPr marL="317500">
              <a:lnSpc>
                <a:spcPct val="100000"/>
              </a:lnSpc>
              <a:spcBef>
                <a:spcPts val="160"/>
              </a:spcBef>
            </a:pPr>
            <a:r>
              <a:rPr sz="1200" spc="-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毒設攤宣導</a:t>
            </a:r>
            <a:endParaRPr sz="1200">
              <a:latin typeface="Noto Sans CJK JP Regular"/>
              <a:cs typeface="Noto Sans CJK JP Regular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93820" y="5426963"/>
            <a:ext cx="2561844" cy="3886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973195" y="5406098"/>
            <a:ext cx="2404745" cy="43053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圖 </a:t>
            </a:r>
            <a:r>
              <a:rPr sz="12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47</a:t>
            </a:r>
            <a:r>
              <a:rPr sz="1200" spc="2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朱市長主</a:t>
            </a:r>
            <a:r>
              <a:rPr sz="1200" spc="-3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持</a:t>
            </a: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「友善校園－響應</a:t>
            </a:r>
            <a:endParaRPr sz="1200">
              <a:latin typeface="Noto Sans CJK JP Regular"/>
              <a:cs typeface="Noto Sans CJK JP Regular"/>
            </a:endParaRPr>
          </a:p>
          <a:p>
            <a:pPr marL="317500">
              <a:lnSpc>
                <a:spcPct val="100000"/>
              </a:lnSpc>
              <a:spcBef>
                <a:spcPts val="160"/>
              </a:spcBef>
            </a:pPr>
            <a:r>
              <a:rPr sz="1200" spc="-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毒品零容忍」宣示活動</a:t>
            </a:r>
            <a:endParaRPr sz="1200">
              <a:latin typeface="Noto Sans CJK JP Regular"/>
              <a:cs typeface="Noto Sans CJK JP Regular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27475" y="3719194"/>
            <a:ext cx="2519679" cy="15836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98575" y="3750944"/>
            <a:ext cx="2519679" cy="15836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45"/>
              </a:lnSpc>
            </a:pPr>
            <a:r>
              <a:rPr spc="-20" dirty="0"/>
              <a:t>24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60906"/>
            <a:ext cx="5472430" cy="2247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1170" marR="48895" indent="-459105" algn="just">
              <a:lnSpc>
                <a:spcPct val="148800"/>
              </a:lnSpc>
              <a:spcBef>
                <a:spcPts val="95"/>
              </a:spcBef>
            </a:pP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（1）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毒創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意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寫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生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比賽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：3</a:t>
            </a:r>
            <a:r>
              <a:rPr sz="1400" spc="17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月</a:t>
            </a:r>
            <a:r>
              <a:rPr sz="1400" spc="18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18</a:t>
            </a:r>
            <a:r>
              <a:rPr sz="1400" spc="1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於文心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森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林公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園辦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理「紫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錐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花運 動</a:t>
            </a:r>
            <a:r>
              <a:rPr sz="1400" spc="1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-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創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意寫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生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活動</a:t>
            </a:r>
            <a:r>
              <a:rPr sz="1400" spc="-3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spc="-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邀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請本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市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國高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中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各校學</a:t>
            </a:r>
            <a:r>
              <a:rPr sz="1400" spc="-1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生、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家</a:t>
            </a:r>
            <a:r>
              <a:rPr sz="1400" spc="-1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長</a:t>
            </a:r>
            <a:r>
              <a:rPr sz="1400" spc="-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教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職人員 參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加，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透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過寫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生活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動，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將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毒意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念寓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教於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樂</a:t>
            </a: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深植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於參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加人員心 中，參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加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人數約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300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人次。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5080" indent="-445134" algn="just">
              <a:lnSpc>
                <a:spcPct val="148600"/>
              </a:lnSpc>
            </a:pP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（2）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結合家長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會培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訓反毒宣導種子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家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長入班宣導：本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市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為前導縣市，  已培訓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中、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小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各</a:t>
            </a:r>
            <a:r>
              <a:rPr sz="1400" spc="7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30</a:t>
            </a:r>
            <a:r>
              <a:rPr sz="1400" spc="8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家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長志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並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完成</a:t>
            </a:r>
            <a:r>
              <a:rPr sz="1400" spc="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5</a:t>
            </a:r>
            <a:r>
              <a:rPr sz="1400" spc="8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所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國中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、小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入班宣</a:t>
            </a:r>
            <a:endParaRPr sz="1400">
              <a:latin typeface="Noto Sans CJK JP Regular"/>
              <a:cs typeface="Noto Sans CJK JP Regular"/>
            </a:endParaRPr>
          </a:p>
          <a:p>
            <a:pPr marL="457200">
              <a:lnSpc>
                <a:spcPct val="100000"/>
              </a:lnSpc>
              <a:spcBef>
                <a:spcPts val="830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導，成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良好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，共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計宣導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10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場次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約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300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參與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圖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2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49）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endParaRPr sz="14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8120" y="5444210"/>
            <a:ext cx="5428615" cy="4290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 marR="5080" indent="-445134">
              <a:lnSpc>
                <a:spcPct val="148700"/>
              </a:lnSpc>
              <a:spcBef>
                <a:spcPts val="100"/>
              </a:spcBef>
            </a:pP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（3）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少年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保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齡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球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錦標賽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：7</a:t>
            </a:r>
            <a:r>
              <a:rPr sz="1400" spc="1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月</a:t>
            </a:r>
            <a:r>
              <a:rPr sz="1400" spc="1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28</a:t>
            </a:r>
            <a:r>
              <a:rPr sz="1400" spc="1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於雅環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保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齡球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館辦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理「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106</a:t>
            </a:r>
            <a:r>
              <a:rPr sz="1400" spc="1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 度暑期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春專案第</a:t>
            </a:r>
            <a:r>
              <a:rPr sz="1400" spc="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4</a:t>
            </a:r>
            <a:r>
              <a:rPr sz="1400" spc="2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屆紫錐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花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盃青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少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年保齡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球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錦標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賽</a:t>
            </a:r>
            <a:r>
              <a:rPr sz="1400" spc="-7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邀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國</a:t>
            </a:r>
            <a:endParaRPr sz="1400">
              <a:latin typeface="Noto Sans CJK JP Regular"/>
              <a:cs typeface="Noto Sans CJK JP Regular"/>
            </a:endParaRPr>
          </a:p>
          <a:p>
            <a:pPr marL="457200">
              <a:lnSpc>
                <a:spcPct val="100000"/>
              </a:lnSpc>
              <a:spcBef>
                <a:spcPts val="82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高中各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學生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，活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動場面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熱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烈，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參加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人數約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500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400" spc="-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（4）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戒毒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村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參</a:t>
            </a:r>
            <a:r>
              <a:rPr sz="1400" spc="-1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訪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：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為強化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生反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毒意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識特規劃於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8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月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9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日至晨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曦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基金</a:t>
            </a:r>
            <a:endParaRPr sz="1400">
              <a:latin typeface="Noto Sans CJK JP Regular"/>
              <a:cs typeface="Noto Sans CJK JP Regular"/>
            </a:endParaRPr>
          </a:p>
          <a:p>
            <a:pPr marL="457200">
              <a:lnSpc>
                <a:spcPct val="100000"/>
              </a:lnSpc>
              <a:spcBef>
                <a:spcPts val="820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會苗栗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毒村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參訪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，參加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數約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40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次。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5080" indent="-445134" algn="just">
              <a:lnSpc>
                <a:spcPct val="148600"/>
              </a:lnSpc>
              <a:spcBef>
                <a:spcPts val="10"/>
              </a:spcBef>
            </a:pPr>
            <a:r>
              <a:rPr sz="1400" spc="-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（5）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深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化紫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錐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花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動劇團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演宣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導活</a:t>
            </a:r>
            <a:r>
              <a:rPr sz="1400" spc="-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動：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委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新民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高中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表演藝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術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科辦 </a:t>
            </a:r>
            <a:r>
              <a:rPr sz="1400" spc="-2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理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「深化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紫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錐花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園反毒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劇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巡</a:t>
            </a:r>
            <a:r>
              <a:rPr sz="14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演</a:t>
            </a:r>
            <a:r>
              <a:rPr sz="1400" spc="-1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-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《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分的代價</a:t>
            </a:r>
            <a:r>
              <a:rPr sz="1400" spc="-28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劇場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演宣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 巡迴列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車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，計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10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場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次，約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3,000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參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加。</a:t>
            </a:r>
            <a:endParaRPr sz="1400">
              <a:latin typeface="Noto Sans CJK JP Regular"/>
              <a:cs typeface="Noto Sans CJK JP Regular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（</a:t>
            </a:r>
            <a:r>
              <a:rPr sz="1400" spc="-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十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四</a:t>
            </a:r>
            <a:r>
              <a:rPr sz="1400" spc="-1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）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臺南</a:t>
            </a:r>
            <a:r>
              <a:rPr sz="1400" spc="-1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市政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府教育局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1.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學校</a:t>
            </a: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教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育活</a:t>
            </a: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動宣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導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1400" spc="-1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（1）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針對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師辦</a:t>
            </a:r>
            <a:r>
              <a:rPr sz="1400" spc="-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理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「加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強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導師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能</a:t>
            </a:r>
            <a:r>
              <a:rPr sz="1400" spc="-3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研習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193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204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場</a:t>
            </a:r>
            <a:r>
              <a:rPr sz="14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，6,792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參</a:t>
            </a:r>
            <a:r>
              <a:rPr sz="1400" spc="-204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加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5080" indent="-445134">
              <a:lnSpc>
                <a:spcPct val="148500"/>
              </a:lnSpc>
              <a:spcBef>
                <a:spcPts val="5"/>
              </a:spcBef>
            </a:pPr>
            <a:r>
              <a:rPr sz="1400" spc="-5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（2）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針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學生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辦</a:t>
            </a:r>
            <a:r>
              <a:rPr sz="1400" spc="-2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理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「防制學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生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藥物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濫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用校園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教</a:t>
            </a:r>
            <a:r>
              <a:rPr sz="1400" spc="-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194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場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，29,191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 參加。</a:t>
            </a:r>
            <a:endParaRPr sz="1400">
              <a:latin typeface="Noto Sans CJK JP Regular"/>
              <a:cs typeface="Noto Sans CJK JP 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27150" y="3270249"/>
            <a:ext cx="2519679" cy="15836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43350" y="3270249"/>
            <a:ext cx="2519679" cy="15836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50263" y="4933187"/>
            <a:ext cx="2467356" cy="2026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606041" y="4931790"/>
            <a:ext cx="195516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圖</a:t>
            </a:r>
            <a:r>
              <a:rPr sz="12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48</a:t>
            </a:r>
            <a:r>
              <a:rPr sz="12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校</a:t>
            </a:r>
            <a:r>
              <a:rPr sz="1200" dirty="0">
                <a:latin typeface="Noto Sans CJK JP Regular"/>
                <a:cs typeface="Noto Sans CJK JP Regular"/>
              </a:rPr>
              <a:t>園仿真毒品巡迴列車</a:t>
            </a:r>
            <a:endParaRPr sz="1200">
              <a:latin typeface="Noto Sans CJK JP Regular"/>
              <a:cs typeface="Noto Sans CJK JP Regular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85259" y="4920995"/>
            <a:ext cx="2487167" cy="4267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064634" y="4901310"/>
            <a:ext cx="2259965" cy="427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marR="5080" indent="-305435">
              <a:lnSpc>
                <a:spcPct val="11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圖</a:t>
            </a:r>
            <a:r>
              <a:rPr sz="12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49</a:t>
            </a:r>
            <a:r>
              <a:rPr sz="12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dirty="0">
                <a:latin typeface="Noto Sans CJK JP Regular"/>
                <a:cs typeface="Noto Sans CJK JP Regular"/>
              </a:rPr>
              <a:t>結合家長會培訓反毒宣導種 子家長入班宣導</a:t>
            </a:r>
            <a:endParaRPr sz="1200">
              <a:latin typeface="Noto Sans CJK JP Regular"/>
              <a:cs typeface="Noto Sans CJK JP Regular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45"/>
              </a:lnSpc>
            </a:pPr>
            <a:r>
              <a:rPr spc="-20" dirty="0"/>
              <a:t>25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60906"/>
            <a:ext cx="5471160" cy="891667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（3）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針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對補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教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業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者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辦理反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宣教共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8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場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，1,086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參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加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48895" indent="-445134">
              <a:lnSpc>
                <a:spcPct val="148600"/>
              </a:lnSpc>
            </a:pPr>
            <a:r>
              <a:rPr sz="14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（4）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校利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升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旗、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集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會</a:t>
            </a:r>
            <a:r>
              <a:rPr sz="14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善校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園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週</a:t>
            </a:r>
            <a:r>
              <a:rPr sz="14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校慶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社團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活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動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等</a:t>
            </a:r>
            <a:r>
              <a:rPr sz="14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針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 校教職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工生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實施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反毒宣導共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3,993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3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場</a:t>
            </a:r>
            <a:r>
              <a:rPr sz="1400" spc="-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，96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萬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8,609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次參</a:t>
            </a:r>
            <a:r>
              <a:rPr sz="1400" spc="-30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加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2.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民間</a:t>
            </a: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團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體整</a:t>
            </a: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合宣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導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48260" indent="-445134">
              <a:lnSpc>
                <a:spcPct val="148600"/>
              </a:lnSpc>
            </a:pP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（1）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結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合「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蕭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靜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文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舞蹈團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進行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校園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巡迴反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演出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，共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進行</a:t>
            </a:r>
            <a:r>
              <a:rPr sz="1400" spc="1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10</a:t>
            </a:r>
            <a:r>
              <a:rPr sz="1400" spc="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場次 宣導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，5,070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參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與。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5080" indent="-445134">
              <a:lnSpc>
                <a:spcPct val="148600"/>
              </a:lnSpc>
              <a:spcBef>
                <a:spcPts val="10"/>
              </a:spcBef>
            </a:pPr>
            <a:r>
              <a:rPr sz="14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（2）106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度臺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南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市政府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教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育局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結合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中國信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託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教育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基金會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趕路 的雁基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金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會辦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理反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spc="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3D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影片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欣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賞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共約</a:t>
            </a:r>
            <a:r>
              <a:rPr sz="1400" spc="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400</a:t>
            </a:r>
            <a:r>
              <a:rPr sz="1400" spc="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生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參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與學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endParaRPr sz="1400">
              <a:latin typeface="Noto Sans CJK JP Regular"/>
              <a:cs typeface="Noto Sans CJK JP Regular"/>
            </a:endParaRPr>
          </a:p>
          <a:p>
            <a:pPr marL="457200" indent="-445134">
              <a:lnSpc>
                <a:spcPct val="100000"/>
              </a:lnSpc>
              <a:spcBef>
                <a:spcPts val="819"/>
              </a:spcBef>
            </a:pPr>
            <a:r>
              <a:rPr sz="1400" spc="-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（3）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持續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結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合國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際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獅子</a:t>
            </a:r>
            <a:r>
              <a:rPr sz="1400" spc="-1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會</a:t>
            </a:r>
            <a:r>
              <a:rPr sz="1400" spc="-1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南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瀛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獅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子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會於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12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月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24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麻豆國</a:t>
            </a:r>
            <a:r>
              <a:rPr sz="1400" spc="-1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中，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與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46990" algn="just">
              <a:lnSpc>
                <a:spcPct val="148800"/>
              </a:lnSpc>
              <a:spcBef>
                <a:spcPts val="10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臺南市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政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府毒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品危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害防制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中</a:t>
            </a:r>
            <a:r>
              <a:rPr sz="14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心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教育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局、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麻豆區公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所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麻豆衛生 </a:t>
            </a:r>
            <a:r>
              <a:rPr sz="14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所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麻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豆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分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局、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麻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豆國中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單位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共同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舉</a:t>
            </a: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辦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南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瀛獅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子盃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第六屆反 毒書法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比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賽</a:t>
            </a:r>
            <a:r>
              <a:rPr sz="1400" spc="-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｣，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約</a:t>
            </a:r>
            <a:r>
              <a:rPr sz="1400" spc="204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500</a:t>
            </a:r>
            <a:r>
              <a:rPr sz="1400" spc="204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多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學生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其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家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長參與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共</a:t>
            </a:r>
            <a:r>
              <a:rPr sz="1400" spc="204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54</a:t>
            </a:r>
            <a:r>
              <a:rPr sz="1400" spc="19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學生獲 獎</a:t>
            </a:r>
            <a:r>
              <a:rPr sz="1400" spc="-7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（圖</a:t>
            </a:r>
            <a:r>
              <a:rPr sz="1400" spc="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50）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3.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局處</a:t>
            </a: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合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作反</a:t>
            </a: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毒宣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導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400" spc="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（1）106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度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國中軟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球隊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與統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一獅職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團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隊，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與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市民一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奔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46990" algn="just">
              <a:lnSpc>
                <a:spcPct val="148800"/>
              </a:lnSpc>
              <a:spcBef>
                <a:spcPts val="10"/>
              </a:spcBef>
            </a:pP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FUN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青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春，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打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擊毒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品</a:t>
            </a:r>
            <a:r>
              <a:rPr sz="1400" spc="-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！於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7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月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15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登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場，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邀請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南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市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政府勞 工</a:t>
            </a:r>
            <a:r>
              <a:rPr sz="14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局、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社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會</a:t>
            </a:r>
            <a:r>
              <a:rPr sz="14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局、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教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育局等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相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關單</a:t>
            </a:r>
            <a:r>
              <a:rPr sz="14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位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共同進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</a:t>
            </a:r>
            <a:r>
              <a:rPr sz="1400" spc="-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</a:t>
            </a:r>
            <a:r>
              <a:rPr sz="14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藉由正 當休閒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活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動的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推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廣，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讓青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學子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減少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可能接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觸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到危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害身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心健康的 行為。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50165" indent="-445134">
              <a:lnSpc>
                <a:spcPct val="148600"/>
              </a:lnSpc>
            </a:pPr>
            <a:r>
              <a:rPr sz="1400" spc="-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（2）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南市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政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府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衛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生局與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濟大</a:t>
            </a: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臺南市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生校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外生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活輔導</a:t>
            </a: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會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臺 南市政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府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教育</a:t>
            </a:r>
            <a:r>
              <a:rPr sz="1400" spc="-3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局、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南市政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府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社會</a:t>
            </a:r>
            <a:r>
              <a:rPr sz="1400" spc="-3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局、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南市私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慈濟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高級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中</a:t>
            </a:r>
            <a:r>
              <a:rPr sz="1400" spc="-3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endParaRPr sz="1400">
              <a:latin typeface="Noto Sans CJK JP Regular"/>
              <a:cs typeface="Noto Sans CJK JP Regular"/>
            </a:endParaRPr>
          </a:p>
          <a:p>
            <a:pPr marL="457200">
              <a:lnSpc>
                <a:spcPct val="100000"/>
              </a:lnSpc>
              <a:spcBef>
                <a:spcPts val="82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慈濟北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區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教師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聯誼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會等相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關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單位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於</a:t>
            </a:r>
            <a:r>
              <a:rPr sz="1400" spc="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9</a:t>
            </a:r>
            <a:r>
              <a:rPr sz="1400" spc="8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月</a:t>
            </a:r>
            <a:r>
              <a:rPr sz="1400" spc="8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23</a:t>
            </a:r>
            <a:r>
              <a:rPr sz="1400" spc="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日共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辦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「無毒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48895" algn="just">
              <a:lnSpc>
                <a:spcPts val="2500"/>
              </a:lnSpc>
              <a:spcBef>
                <a:spcPts val="21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有我，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我無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毒親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子成長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觀摩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見習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營｣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活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動，約</a:t>
            </a:r>
            <a:r>
              <a:rPr sz="1400" spc="1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400</a:t>
            </a:r>
            <a:r>
              <a:rPr sz="1400" spc="1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名親子參 加</a:t>
            </a:r>
            <a:r>
              <a:rPr sz="1400" spc="-7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（圖</a:t>
            </a:r>
            <a:r>
              <a:rPr sz="1400" spc="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51）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4.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影視</a:t>
            </a: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數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位媒</a:t>
            </a: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體宣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導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400" spc="-18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（1）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透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過本市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4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家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有線電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視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計約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35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頻道跑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馬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燈刊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登宣</a:t>
            </a:r>
            <a:r>
              <a:rPr sz="1400" spc="-29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傳，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共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9 </a:t>
            </a:r>
            <a:r>
              <a:rPr sz="1400" spc="-3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則。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（2）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透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過本市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4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家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有線電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視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公用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頻道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播放宣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影片，共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6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則。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（3）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戶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外媒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體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際網路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手機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通路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宣導：</a:t>
            </a:r>
            <a:endParaRPr sz="14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45"/>
              </a:lnSpc>
            </a:pPr>
            <a:r>
              <a:rPr spc="-20" dirty="0"/>
              <a:t>26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2869" y="860906"/>
            <a:ext cx="5123180" cy="1295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0" marR="5080" indent="-178435">
              <a:lnSpc>
                <a:spcPct val="148700"/>
              </a:lnSpc>
              <a:spcBef>
                <a:spcPts val="100"/>
              </a:spcBef>
            </a:pP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A.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透過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市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府網</a:t>
            </a: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站、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市政新</a:t>
            </a: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聞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最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新消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息、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電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子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報、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市</a:t>
            </a:r>
            <a:r>
              <a:rPr sz="1400" spc="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府</a:t>
            </a:r>
            <a:r>
              <a:rPr sz="1400" spc="-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Line</a:t>
            </a:r>
            <a:r>
              <a:rPr sz="1400" spc="-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FB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粉 絲頁露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、中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心臉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書</a:t>
            </a:r>
            <a:r>
              <a:rPr sz="1400" spc="-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(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毒指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南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針粉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團</a:t>
            </a:r>
            <a:r>
              <a:rPr sz="1400" spc="-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)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路宣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，共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91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則。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400" spc="-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B.</a:t>
            </a:r>
            <a:r>
              <a:rPr sz="1400" spc="5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利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用</a:t>
            </a:r>
            <a:r>
              <a:rPr sz="1400" spc="5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大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眾</a:t>
            </a:r>
            <a:r>
              <a:rPr sz="1400" spc="5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運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輸</a:t>
            </a:r>
            <a:r>
              <a:rPr sz="1400" spc="7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站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(</a:t>
            </a:r>
            <a:r>
              <a:rPr sz="1400" spc="5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公車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</a:t>
            </a:r>
            <a:r>
              <a:rPr sz="1400" spc="5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火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車</a:t>
            </a:r>
            <a:r>
              <a:rPr sz="1400" spc="5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車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廂</a:t>
            </a:r>
            <a:r>
              <a:rPr sz="1400" spc="7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內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)</a:t>
            </a:r>
            <a:r>
              <a:rPr sz="1400" spc="5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、各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級</a:t>
            </a:r>
            <a:r>
              <a:rPr sz="1400" spc="5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校</a:t>
            </a:r>
            <a:r>
              <a:rPr sz="1400" spc="5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機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關及</a:t>
            </a:r>
            <a:r>
              <a:rPr sz="1400" spc="5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廟宇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之</a:t>
            </a:r>
            <a:endParaRPr sz="1400">
              <a:latin typeface="Noto Sans CJK JP Regular"/>
              <a:cs typeface="Noto Sans CJK JP Regular"/>
            </a:endParaRPr>
          </a:p>
          <a:p>
            <a:pPr marL="190500">
              <a:lnSpc>
                <a:spcPct val="100000"/>
              </a:lnSpc>
              <a:spcBef>
                <a:spcPts val="825"/>
              </a:spcBef>
            </a:pPr>
            <a:r>
              <a:rPr sz="14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LED</a:t>
            </a:r>
            <a:r>
              <a:rPr sz="1400" spc="-18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燈、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海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報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看</a:t>
            </a:r>
            <a:r>
              <a:rPr sz="1400" spc="-18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板</a:t>
            </a:r>
            <a:r>
              <a:rPr sz="1400" spc="-19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報</a:t>
            </a:r>
            <a:r>
              <a:rPr sz="1400" spc="-18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紙、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跑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馬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燈等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方</a:t>
            </a:r>
            <a:r>
              <a:rPr sz="1400" spc="-19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式</a:t>
            </a:r>
            <a:r>
              <a:rPr sz="1400" spc="-18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促進反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意識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的建</a:t>
            </a:r>
            <a:r>
              <a:rPr sz="1400" spc="-18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endParaRPr sz="14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8120" y="4488916"/>
            <a:ext cx="5472430" cy="4288155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5.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各式</a:t>
            </a: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平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面及</a:t>
            </a: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多媒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體文宣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5080" indent="-445134">
              <a:lnSpc>
                <a:spcPct val="149300"/>
              </a:lnSpc>
            </a:pP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（1）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平面宣導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：各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相關單位透過市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府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市政新聞及最新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息發布新聞，  共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51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則。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99695" indent="-445134">
              <a:lnSpc>
                <a:spcPts val="2500"/>
              </a:lnSpc>
              <a:spcBef>
                <a:spcPts val="215"/>
              </a:spcBef>
            </a:pP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（2）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強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化「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新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品防制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網</a:t>
            </a:r>
            <a:r>
              <a:rPr sz="1400" spc="-7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：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辦理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新興毒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戰毒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計畫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」製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作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相關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教材及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擬真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互動式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教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材</a:t>
            </a:r>
            <a:r>
              <a:rPr sz="1400" spc="-7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辦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理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4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場「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擬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真毒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反毒教</a:t>
            </a:r>
            <a:endParaRPr sz="1400">
              <a:latin typeface="Noto Sans CJK JP Regular"/>
              <a:cs typeface="Noto Sans CJK JP Regular"/>
            </a:endParaRPr>
          </a:p>
          <a:p>
            <a:pPr marL="457200">
              <a:lnSpc>
                <a:spcPct val="100000"/>
              </a:lnSpc>
              <a:spcBef>
                <a:spcPts val="60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育展</a:t>
            </a:r>
            <a:r>
              <a:rPr sz="1400" spc="-7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，共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1,025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參與。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6350" indent="-445134">
              <a:lnSpc>
                <a:spcPct val="148600"/>
              </a:lnSpc>
            </a:pPr>
            <a:r>
              <a:rPr sz="14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（3）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設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計多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元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創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新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的互動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式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教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材</a:t>
            </a:r>
            <a:r>
              <a:rPr sz="14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如：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反毒夾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夾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樂</a:t>
            </a:r>
            <a:r>
              <a:rPr sz="14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毒摩天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輪、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認 識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新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興毒品、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毒九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宮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格、反毒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珠檯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反毒拼圖等多元教材。</a:t>
            </a:r>
            <a:endParaRPr sz="1400">
              <a:latin typeface="Noto Sans CJK JP Regular"/>
              <a:cs typeface="Noto Sans CJK JP Regular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（</a:t>
            </a:r>
            <a:r>
              <a:rPr sz="1400" spc="-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十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五</a:t>
            </a:r>
            <a:r>
              <a:rPr sz="1400" spc="-1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）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臺北</a:t>
            </a:r>
            <a:r>
              <a:rPr sz="1400" spc="-1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市政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府教育局</a:t>
            </a:r>
            <a:endParaRPr sz="1400">
              <a:latin typeface="Noto Sans CJK JP Regular"/>
              <a:cs typeface="Noto Sans CJK JP Regular"/>
            </a:endParaRPr>
          </a:p>
          <a:p>
            <a:pPr marL="12700" indent="354965">
              <a:lnSpc>
                <a:spcPct val="100000"/>
              </a:lnSpc>
              <a:spcBef>
                <a:spcPts val="815"/>
              </a:spcBef>
            </a:pP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為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深化拒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預防作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為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，持續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辦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理校園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一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線篩檢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員反毒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知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能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技</a:t>
            </a:r>
            <a:endParaRPr sz="1400">
              <a:latin typeface="Noto Sans CJK JP Regular"/>
              <a:cs typeface="Noto Sans CJK JP Regular"/>
            </a:endParaRPr>
          </a:p>
          <a:p>
            <a:pPr marL="12700" marR="55880">
              <a:lnSpc>
                <a:spcPct val="148800"/>
              </a:lnSpc>
              <a:spcBef>
                <a:spcPts val="5"/>
              </a:spcBef>
            </a:pP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巧研習，並透過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跨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局處合作及配合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民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間團體共同辦理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各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類反毒宣教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 競賽活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動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期透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過多元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道將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意涵深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人心</a:t>
            </a:r>
            <a:r>
              <a:rPr sz="1400" spc="-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r>
              <a:rPr sz="1400" spc="-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(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表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、圖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52）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1020"/>
              </a:spcBef>
            </a:pPr>
            <a:r>
              <a:rPr sz="1200" dirty="0">
                <a:latin typeface="Noto Sans CJK JP Regular"/>
                <a:cs typeface="Noto Sans CJK JP Regular"/>
              </a:rPr>
              <a:t>表</a:t>
            </a:r>
            <a:r>
              <a:rPr sz="1200" spc="25" dirty="0">
                <a:latin typeface="Noto Sans CJK JP Regular"/>
                <a:cs typeface="Noto Sans CJK JP Regular"/>
              </a:rPr>
              <a:t> </a:t>
            </a:r>
            <a:r>
              <a:rPr sz="1200" spc="10" dirty="0">
                <a:latin typeface="Noto Sans CJK JP Regular"/>
                <a:cs typeface="Noto Sans CJK JP Regular"/>
              </a:rPr>
              <a:t>1</a:t>
            </a:r>
            <a:r>
              <a:rPr sz="1200" spc="10" dirty="0">
                <a:latin typeface="Droid Sans Fallback"/>
                <a:cs typeface="Droid Sans Fallback"/>
              </a:rPr>
              <a:t>：</a:t>
            </a:r>
            <a:r>
              <a:rPr sz="1200" dirty="0">
                <a:latin typeface="Noto Sans CJK JP Regular"/>
                <a:cs typeface="Noto Sans CJK JP Regular"/>
              </a:rPr>
              <a:t>臺北市政府</a:t>
            </a:r>
            <a:r>
              <a:rPr sz="1200" spc="30" dirty="0">
                <a:latin typeface="Noto Sans CJK JP Regular"/>
                <a:cs typeface="Noto Sans CJK JP Regular"/>
              </a:rPr>
              <a:t> </a:t>
            </a:r>
            <a:r>
              <a:rPr sz="1200" spc="-5" dirty="0">
                <a:latin typeface="Noto Sans CJK JP Regular"/>
                <a:cs typeface="Noto Sans CJK JP Regular"/>
              </a:rPr>
              <a:t>106</a:t>
            </a:r>
            <a:r>
              <a:rPr sz="1200" spc="-50" dirty="0">
                <a:latin typeface="Noto Sans CJK JP Regular"/>
                <a:cs typeface="Noto Sans CJK JP Regular"/>
              </a:rPr>
              <a:t> </a:t>
            </a:r>
            <a:r>
              <a:rPr sz="1200" spc="-100" dirty="0">
                <a:latin typeface="Noto Sans CJK JP Regular"/>
                <a:cs typeface="Noto Sans CJK JP Regular"/>
              </a:rPr>
              <a:t>年度辦</a:t>
            </a:r>
            <a:r>
              <a:rPr sz="1200" spc="-110" dirty="0">
                <a:latin typeface="Noto Sans CJK JP Regular"/>
                <a:cs typeface="Noto Sans CJK JP Regular"/>
              </a:rPr>
              <a:t>理</a:t>
            </a:r>
            <a:r>
              <a:rPr sz="1200" spc="-100" dirty="0">
                <a:latin typeface="Noto Sans CJK JP Regular"/>
                <a:cs typeface="Noto Sans CJK JP Regular"/>
              </a:rPr>
              <a:t>各類</a:t>
            </a:r>
            <a:r>
              <a:rPr sz="1200" spc="-110" dirty="0">
                <a:latin typeface="Noto Sans CJK JP Regular"/>
                <a:cs typeface="Noto Sans CJK JP Regular"/>
              </a:rPr>
              <a:t>宣</a:t>
            </a:r>
            <a:r>
              <a:rPr sz="1200" spc="-100" dirty="0">
                <a:latin typeface="Noto Sans CJK JP Regular"/>
                <a:cs typeface="Noto Sans CJK JP Regular"/>
              </a:rPr>
              <a:t>導活</a:t>
            </a:r>
            <a:r>
              <a:rPr sz="1200" spc="-110" dirty="0">
                <a:latin typeface="Noto Sans CJK JP Regular"/>
                <a:cs typeface="Noto Sans CJK JP Regular"/>
              </a:rPr>
              <a:t>動統</a:t>
            </a:r>
            <a:r>
              <a:rPr sz="1200" spc="-100" dirty="0">
                <a:latin typeface="Noto Sans CJK JP Regular"/>
                <a:cs typeface="Noto Sans CJK JP Regular"/>
              </a:rPr>
              <a:t>計</a:t>
            </a:r>
            <a:r>
              <a:rPr sz="1200" dirty="0">
                <a:latin typeface="Noto Sans CJK JP Regular"/>
                <a:cs typeface="Noto Sans CJK JP Regular"/>
              </a:rPr>
              <a:t>表</a:t>
            </a:r>
            <a:endParaRPr sz="1200">
              <a:latin typeface="Noto Sans CJK JP Regular"/>
              <a:cs typeface="Noto Sans CJK JP 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42187" y="8800845"/>
            <a:ext cx="1143635" cy="405765"/>
          </a:xfrm>
          <a:custGeom>
            <a:avLst/>
            <a:gdLst/>
            <a:ahLst/>
            <a:cxnLst/>
            <a:rect l="l" t="t" r="r" b="b"/>
            <a:pathLst>
              <a:path w="1143635" h="405765">
                <a:moveTo>
                  <a:pt x="0" y="0"/>
                </a:moveTo>
                <a:lnTo>
                  <a:pt x="1143254" y="405384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739140" y="8797797"/>
          <a:ext cx="6087110" cy="8629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6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08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08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08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2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084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1084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1211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408305">
                <a:tc>
                  <a:txBody>
                    <a:bodyPr/>
                    <a:lstStyle/>
                    <a:p>
                      <a:pPr marL="62928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dirty="0">
                          <a:latin typeface="Noto Sans CJK JP Regular"/>
                          <a:cs typeface="Noto Sans CJK JP Regular"/>
                        </a:rPr>
                        <a:t>單位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  <a:p>
                      <a:pPr marL="19685">
                        <a:lnSpc>
                          <a:spcPts val="1425"/>
                        </a:lnSpc>
                        <a:spcBef>
                          <a:spcPts val="155"/>
                        </a:spcBef>
                      </a:pPr>
                      <a:r>
                        <a:rPr sz="1200" dirty="0">
                          <a:latin typeface="Noto Sans CJK JP Regular"/>
                          <a:cs typeface="Noto Sans CJK JP Regular"/>
                        </a:rPr>
                        <a:t>項目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1206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  <a:solidFill>
                      <a:srgbClr val="CEE4E3"/>
                    </a:solidFill>
                  </a:tcPr>
                </a:tc>
                <a:tc>
                  <a:txBody>
                    <a:bodyPr/>
                    <a:lstStyle/>
                    <a:p>
                      <a:pPr marL="129539" marR="43180" indent="-76200">
                        <a:lnSpc>
                          <a:spcPts val="1600"/>
                        </a:lnSpc>
                        <a:spcBef>
                          <a:spcPts val="15"/>
                        </a:spcBef>
                      </a:pPr>
                      <a:r>
                        <a:rPr sz="1200" dirty="0">
                          <a:latin typeface="Noto Sans CJK JP Regular"/>
                          <a:cs typeface="Noto Sans CJK JP Regular"/>
                        </a:rPr>
                        <a:t>教育 局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190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  <a:solidFill>
                      <a:srgbClr val="CEE4E3"/>
                    </a:solidFill>
                  </a:tcPr>
                </a:tc>
                <a:tc>
                  <a:txBody>
                    <a:bodyPr/>
                    <a:lstStyle/>
                    <a:p>
                      <a:pPr marL="129539" marR="45085" indent="-76200">
                        <a:lnSpc>
                          <a:spcPts val="1600"/>
                        </a:lnSpc>
                        <a:spcBef>
                          <a:spcPts val="15"/>
                        </a:spcBef>
                      </a:pPr>
                      <a:r>
                        <a:rPr sz="1200" dirty="0">
                          <a:latin typeface="Noto Sans CJK JP Regular"/>
                          <a:cs typeface="Noto Sans CJK JP Regular"/>
                        </a:rPr>
                        <a:t>衛生 局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190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  <a:solidFill>
                      <a:srgbClr val="CEE4E3"/>
                    </a:solidFill>
                  </a:tcPr>
                </a:tc>
                <a:tc>
                  <a:txBody>
                    <a:bodyPr/>
                    <a:lstStyle/>
                    <a:p>
                      <a:pPr marL="130175" marR="43815" indent="-76200">
                        <a:lnSpc>
                          <a:spcPts val="1600"/>
                        </a:lnSpc>
                        <a:spcBef>
                          <a:spcPts val="15"/>
                        </a:spcBef>
                      </a:pPr>
                      <a:r>
                        <a:rPr sz="1200" dirty="0">
                          <a:latin typeface="Noto Sans CJK JP Regular"/>
                          <a:cs typeface="Noto Sans CJK JP Regular"/>
                        </a:rPr>
                        <a:t>警察 局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190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  <a:solidFill>
                      <a:srgbClr val="CEE4E3"/>
                    </a:solidFill>
                  </a:tcPr>
                </a:tc>
                <a:tc>
                  <a:txBody>
                    <a:bodyPr/>
                    <a:lstStyle/>
                    <a:p>
                      <a:pPr marL="130810" marR="43180" indent="-76200">
                        <a:lnSpc>
                          <a:spcPts val="1600"/>
                        </a:lnSpc>
                        <a:spcBef>
                          <a:spcPts val="15"/>
                        </a:spcBef>
                      </a:pPr>
                      <a:r>
                        <a:rPr sz="1200" dirty="0">
                          <a:latin typeface="Noto Sans CJK JP Regular"/>
                          <a:cs typeface="Noto Sans CJK JP Regular"/>
                        </a:rPr>
                        <a:t>民政 局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190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  <a:solidFill>
                      <a:srgbClr val="CEE4E3"/>
                    </a:solidFill>
                  </a:tcPr>
                </a:tc>
                <a:tc>
                  <a:txBody>
                    <a:bodyPr/>
                    <a:lstStyle/>
                    <a:p>
                      <a:pPr marL="131445" marR="42545" indent="-76200">
                        <a:lnSpc>
                          <a:spcPts val="1600"/>
                        </a:lnSpc>
                        <a:spcBef>
                          <a:spcPts val="15"/>
                        </a:spcBef>
                      </a:pPr>
                      <a:r>
                        <a:rPr sz="1200" dirty="0">
                          <a:latin typeface="Noto Sans CJK JP Regular"/>
                          <a:cs typeface="Noto Sans CJK JP Regular"/>
                        </a:rPr>
                        <a:t>社會 局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190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  <a:solidFill>
                      <a:srgbClr val="CEE4E3"/>
                    </a:solidFill>
                  </a:tcPr>
                </a:tc>
                <a:tc>
                  <a:txBody>
                    <a:bodyPr/>
                    <a:lstStyle/>
                    <a:p>
                      <a:pPr marL="132080" marR="43815" indent="-76200">
                        <a:lnSpc>
                          <a:spcPts val="1600"/>
                        </a:lnSpc>
                        <a:spcBef>
                          <a:spcPts val="15"/>
                        </a:spcBef>
                      </a:pPr>
                      <a:r>
                        <a:rPr sz="1200" dirty="0">
                          <a:latin typeface="Noto Sans CJK JP Regular"/>
                          <a:cs typeface="Noto Sans CJK JP Regular"/>
                        </a:rPr>
                        <a:t>兵役 局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190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  <a:solidFill>
                      <a:srgbClr val="CEE4E3"/>
                    </a:solidFill>
                  </a:tcPr>
                </a:tc>
                <a:tc>
                  <a:txBody>
                    <a:bodyPr/>
                    <a:lstStyle/>
                    <a:p>
                      <a:pPr marL="132715" marR="40005" indent="-76200">
                        <a:lnSpc>
                          <a:spcPts val="1600"/>
                        </a:lnSpc>
                        <a:spcBef>
                          <a:spcPts val="15"/>
                        </a:spcBef>
                      </a:pPr>
                      <a:r>
                        <a:rPr sz="1200" dirty="0">
                          <a:latin typeface="Noto Sans CJK JP Regular"/>
                          <a:cs typeface="Noto Sans CJK JP Regular"/>
                        </a:rPr>
                        <a:t>勞動 局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190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  <a:solidFill>
                      <a:srgbClr val="CEE4E3"/>
                    </a:solidFill>
                  </a:tcPr>
                </a:tc>
                <a:tc>
                  <a:txBody>
                    <a:bodyPr/>
                    <a:lstStyle/>
                    <a:p>
                      <a:pPr marL="132715" marR="40005" indent="-76200">
                        <a:lnSpc>
                          <a:spcPts val="1600"/>
                        </a:lnSpc>
                        <a:spcBef>
                          <a:spcPts val="15"/>
                        </a:spcBef>
                      </a:pPr>
                      <a:r>
                        <a:rPr sz="1200" dirty="0">
                          <a:latin typeface="Noto Sans CJK JP Regular"/>
                          <a:cs typeface="Noto Sans CJK JP Regular"/>
                        </a:rPr>
                        <a:t>觀傳 局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190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  <a:solidFill>
                      <a:srgbClr val="CEE4E3"/>
                    </a:solidFill>
                  </a:tcPr>
                </a:tc>
                <a:tc>
                  <a:txBody>
                    <a:bodyPr/>
                    <a:lstStyle/>
                    <a:p>
                      <a:pPr marL="134620" marR="39370" indent="-76200">
                        <a:lnSpc>
                          <a:spcPts val="1600"/>
                        </a:lnSpc>
                        <a:spcBef>
                          <a:spcPts val="15"/>
                        </a:spcBef>
                      </a:pPr>
                      <a:r>
                        <a:rPr sz="1200" dirty="0">
                          <a:latin typeface="Noto Sans CJK JP Regular"/>
                          <a:cs typeface="Noto Sans CJK JP Regular"/>
                        </a:rPr>
                        <a:t>產發 局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190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  <a:solidFill>
                      <a:srgbClr val="CEE4E3"/>
                    </a:solidFill>
                  </a:tcPr>
                </a:tc>
                <a:tc>
                  <a:txBody>
                    <a:bodyPr/>
                    <a:lstStyle/>
                    <a:p>
                      <a:pPr marL="133985" marR="38735" indent="-76200">
                        <a:lnSpc>
                          <a:spcPts val="1600"/>
                        </a:lnSpc>
                        <a:spcBef>
                          <a:spcPts val="15"/>
                        </a:spcBef>
                      </a:pPr>
                      <a:r>
                        <a:rPr sz="1200" dirty="0">
                          <a:latin typeface="Noto Sans CJK JP Regular"/>
                          <a:cs typeface="Noto Sans CJK JP Regular"/>
                        </a:rPr>
                        <a:t>文化 局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190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  <a:solidFill>
                      <a:srgbClr val="CEE4E3"/>
                    </a:solidFill>
                  </a:tcPr>
                </a:tc>
                <a:tc>
                  <a:txBody>
                    <a:bodyPr/>
                    <a:lstStyle/>
                    <a:p>
                      <a:pPr marL="58419" marR="39370">
                        <a:lnSpc>
                          <a:spcPts val="1600"/>
                        </a:lnSpc>
                        <a:spcBef>
                          <a:spcPts val="15"/>
                        </a:spcBef>
                      </a:pPr>
                      <a:r>
                        <a:rPr sz="1200" dirty="0">
                          <a:latin typeface="Noto Sans CJK JP Regular"/>
                          <a:cs typeface="Noto Sans CJK JP Regular"/>
                        </a:rPr>
                        <a:t>毒防 中心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190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  <a:solidFill>
                      <a:srgbClr val="CEE4E3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200" dirty="0">
                          <a:latin typeface="Noto Sans CJK JP Regular"/>
                          <a:cs typeface="Noto Sans CJK JP Regular"/>
                        </a:rPr>
                        <a:t>合計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11239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  <a:solidFill>
                      <a:srgbClr val="CEE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>
                          <a:latin typeface="Noto Sans CJK JP Regular"/>
                          <a:cs typeface="Noto Sans CJK JP Regular"/>
                        </a:rPr>
                        <a:t>政府機關內部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2286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413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>
                          <a:latin typeface="Noto Sans CJK JP Regular"/>
                          <a:cs typeface="Noto Sans CJK JP Regular"/>
                        </a:rPr>
                        <a:t>181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2286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4769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>
                          <a:latin typeface="Noto Sans CJK JP Regular"/>
                          <a:cs typeface="Noto Sans CJK JP Regular"/>
                        </a:rPr>
                        <a:t>252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2286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spc="25" dirty="0">
                          <a:latin typeface="Noto Sans CJK JP Regular"/>
                          <a:cs typeface="Noto Sans CJK JP Regular"/>
                        </a:rPr>
                        <a:t>185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2286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>
                          <a:latin typeface="Noto Sans CJK JP Regular"/>
                          <a:cs typeface="Noto Sans CJK JP Regular"/>
                        </a:rPr>
                        <a:t>4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2286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spc="25" dirty="0">
                          <a:latin typeface="Noto Sans CJK JP Regular"/>
                          <a:cs typeface="Noto Sans CJK JP Regular"/>
                        </a:rPr>
                        <a:t>622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2286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>
                          <a:latin typeface="Noto Sans CJK JP Regular"/>
                          <a:cs typeface="Noto Sans CJK JP Regular"/>
                        </a:rPr>
                        <a:t>各級學校學生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2286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413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>
                          <a:latin typeface="Noto Sans CJK JP Regular"/>
                          <a:cs typeface="Noto Sans CJK JP Regular"/>
                        </a:rPr>
                        <a:t>356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2286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4769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>
                          <a:latin typeface="Noto Sans CJK JP Regular"/>
                          <a:cs typeface="Noto Sans CJK JP Regular"/>
                        </a:rPr>
                        <a:t>298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2286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spc="25" dirty="0">
                          <a:latin typeface="Noto Sans CJK JP Regular"/>
                          <a:cs typeface="Noto Sans CJK JP Regular"/>
                        </a:rPr>
                        <a:t>213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2286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spc="25" dirty="0">
                          <a:latin typeface="Noto Sans CJK JP Regular"/>
                          <a:cs typeface="Noto Sans CJK JP Regular"/>
                        </a:rPr>
                        <a:t>60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2286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spc="25" dirty="0">
                          <a:latin typeface="Noto Sans CJK JP Regular"/>
                          <a:cs typeface="Noto Sans CJK JP Regular"/>
                        </a:rPr>
                        <a:t>12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2286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spc="25" dirty="0">
                          <a:latin typeface="Noto Sans CJK JP Regular"/>
                          <a:cs typeface="Noto Sans CJK JP Regular"/>
                        </a:rPr>
                        <a:t>16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2286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spc="25" dirty="0">
                          <a:latin typeface="Noto Sans CJK JP Regular"/>
                          <a:cs typeface="Noto Sans CJK JP Regular"/>
                        </a:rPr>
                        <a:t>955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2286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3918584" y="2284094"/>
            <a:ext cx="2519680" cy="15836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20311" y="3973067"/>
            <a:ext cx="2279904" cy="457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008246" y="3953382"/>
            <a:ext cx="2302510" cy="427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marR="5080" indent="-381635">
              <a:lnSpc>
                <a:spcPct val="110000"/>
              </a:lnSpc>
              <a:spcBef>
                <a:spcPts val="100"/>
              </a:spcBef>
            </a:pPr>
            <a:r>
              <a:rPr sz="1200" spc="7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圖</a:t>
            </a:r>
            <a:r>
              <a:rPr sz="12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5</a:t>
            </a:r>
            <a:r>
              <a:rPr sz="1200" spc="9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</a:t>
            </a:r>
            <a:r>
              <a:rPr sz="1200" spc="7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無毒有我有我</a:t>
            </a:r>
            <a:r>
              <a:rPr sz="1200" spc="8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無</a:t>
            </a:r>
            <a:r>
              <a:rPr sz="1200" spc="7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毒反毒教</a:t>
            </a: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育 親子營</a:t>
            </a:r>
            <a:endParaRPr sz="1200">
              <a:latin typeface="Noto Sans CJK JP Regular"/>
              <a:cs typeface="Noto Sans CJK JP Regular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96035" y="2290444"/>
            <a:ext cx="2519679" cy="15836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97508" y="3954779"/>
            <a:ext cx="2305812" cy="4312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385061" y="3933570"/>
            <a:ext cx="2331720" cy="431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marR="5080" indent="-381000">
              <a:lnSpc>
                <a:spcPct val="1108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圖</a:t>
            </a:r>
            <a:r>
              <a:rPr sz="12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5</a:t>
            </a:r>
            <a:r>
              <a:rPr sz="12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0</a:t>
            </a: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「南瀛獅子盃第六屆反毒書法 比賽｣</a:t>
            </a:r>
            <a:endParaRPr sz="1200">
              <a:latin typeface="Noto Sans CJK JP Regular"/>
              <a:cs typeface="Noto Sans CJK JP Regular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45"/>
              </a:lnSpc>
            </a:pPr>
            <a:r>
              <a:rPr spc="-20" dirty="0"/>
              <a:t>27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939799"/>
            <a:ext cx="5429250" cy="8615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4382135" algn="ct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6666"/>
                </a:solidFill>
                <a:latin typeface="Noto Sans CJK JP Regular"/>
                <a:cs typeface="Noto Sans CJK JP Regular"/>
              </a:rPr>
              <a:t>壹</a:t>
            </a:r>
            <a:r>
              <a:rPr sz="1600" spc="5" dirty="0">
                <a:solidFill>
                  <a:srgbClr val="006666"/>
                </a:solidFill>
                <a:latin typeface="Noto Sans CJK JP Regular"/>
                <a:cs typeface="Noto Sans CJK JP Regular"/>
              </a:rPr>
              <a:t>、</a:t>
            </a:r>
            <a:r>
              <a:rPr sz="1600" spc="-5" dirty="0">
                <a:solidFill>
                  <a:srgbClr val="006666"/>
                </a:solidFill>
                <a:latin typeface="Noto Sans CJK JP Regular"/>
                <a:cs typeface="Noto Sans CJK JP Regular"/>
              </a:rPr>
              <a:t>前言</a:t>
            </a:r>
            <a:endParaRPr sz="1600" dirty="0">
              <a:latin typeface="Noto Sans CJK JP Regular"/>
              <a:cs typeface="Noto Sans CJK JP Regular"/>
            </a:endParaRPr>
          </a:p>
          <a:p>
            <a:pPr marL="367665">
              <a:lnSpc>
                <a:spcPct val="100000"/>
              </a:lnSpc>
              <a:spcBef>
                <a:spcPts val="1870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行政院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解決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當前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毒品問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，於</a:t>
            </a:r>
            <a:r>
              <a:rPr sz="1400" spc="1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106</a:t>
            </a:r>
            <a:r>
              <a:rPr sz="1400" spc="1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</a:t>
            </a:r>
            <a:r>
              <a:rPr sz="1400" spc="1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5</a:t>
            </a:r>
            <a:r>
              <a:rPr sz="1400" spc="1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月</a:t>
            </a:r>
            <a:r>
              <a:rPr sz="1400" spc="1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11</a:t>
            </a:r>
            <a:r>
              <a:rPr sz="1400" spc="1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日提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「新世代</a:t>
            </a:r>
            <a:endParaRPr sz="1400" dirty="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反毒策略</a:t>
            </a:r>
            <a:r>
              <a:rPr sz="1400" spc="-3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並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由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防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拒</a:t>
            </a:r>
            <a:r>
              <a:rPr sz="1400" spc="-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緝</a:t>
            </a:r>
            <a:r>
              <a:rPr sz="1400" spc="-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4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大區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塊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相關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機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關據以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研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擬</a:t>
            </a:r>
            <a:endParaRPr sz="1400" dirty="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「新世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代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策略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行動綱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領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spc="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經行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政院於</a:t>
            </a:r>
            <a:r>
              <a:rPr sz="1400" spc="114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106</a:t>
            </a:r>
            <a:r>
              <a:rPr sz="1400" spc="1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</a:t>
            </a:r>
            <a:r>
              <a:rPr sz="1400" spc="1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7</a:t>
            </a:r>
            <a:r>
              <a:rPr sz="1400" spc="1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月</a:t>
            </a:r>
            <a:r>
              <a:rPr sz="1400" spc="1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21</a:t>
            </a:r>
            <a:r>
              <a:rPr sz="1400" spc="1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日核</a:t>
            </a:r>
            <a:r>
              <a:rPr sz="14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定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endParaRPr sz="1400" dirty="0">
              <a:latin typeface="Noto Sans CJK JP Regular"/>
              <a:cs typeface="Noto Sans CJK JP Regular"/>
            </a:endParaRPr>
          </a:p>
          <a:p>
            <a:pPr marL="12700" marR="6985">
              <a:lnSpc>
                <a:spcPct val="148600"/>
              </a:lnSpc>
              <a:spcBef>
                <a:spcPts val="1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期以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4</a:t>
            </a:r>
            <a:r>
              <a:rPr sz="1400" spc="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投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入</a:t>
            </a:r>
            <a:r>
              <a:rPr sz="1400" spc="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100</a:t>
            </a:r>
            <a:r>
              <a:rPr sz="1400" spc="5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億元經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費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，達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成人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民安全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感、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其他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衍生犯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罪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有效 下</a:t>
            </a:r>
            <a:r>
              <a:rPr sz="1400" spc="-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國毒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品圖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像建立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品新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生人口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效控</a:t>
            </a:r>
            <a:r>
              <a:rPr sz="14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制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目標。</a:t>
            </a:r>
            <a:endParaRPr sz="1400" dirty="0">
              <a:latin typeface="Noto Sans CJK JP Regular"/>
              <a:cs typeface="Noto Sans CJK JP Regular"/>
            </a:endParaRPr>
          </a:p>
          <a:p>
            <a:pPr marL="12700" indent="354965">
              <a:lnSpc>
                <a:spcPct val="100000"/>
              </a:lnSpc>
              <a:spcBef>
                <a:spcPts val="81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為達毒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新生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人口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控制之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目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標</a:t>
            </a:r>
            <a:r>
              <a:rPr sz="1400" spc="-2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除</a:t>
            </a:r>
            <a:r>
              <a:rPr sz="14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需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緝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毒機關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極查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處，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降低毒</a:t>
            </a:r>
            <a:endParaRPr sz="1400" dirty="0">
              <a:latin typeface="Noto Sans CJK JP Regular"/>
              <a:cs typeface="Noto Sans CJK JP Regular"/>
            </a:endParaRPr>
          </a:p>
          <a:p>
            <a:pPr marL="12700" marR="7620">
              <a:lnSpc>
                <a:spcPct val="148700"/>
              </a:lnSpc>
              <a:spcBef>
                <a:spcPts val="10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品可近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性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外</a:t>
            </a:r>
            <a:r>
              <a:rPr sz="1400" spc="-2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亦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須強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化民眾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危</a:t>
            </a:r>
            <a:r>
              <a:rPr sz="14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害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之認知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並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提升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拒絕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技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巧</a:t>
            </a:r>
            <a:r>
              <a:rPr sz="1400" spc="-2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方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能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透 過「人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與「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環境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」的共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預防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，解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決新興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品危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害問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題。</a:t>
            </a:r>
            <a:endParaRPr sz="1400" dirty="0">
              <a:latin typeface="Noto Sans CJK JP Regular"/>
              <a:cs typeface="Noto Sans CJK JP Regular"/>
            </a:endParaRPr>
          </a:p>
          <a:p>
            <a:pPr marL="12700" indent="354965">
              <a:lnSpc>
                <a:spcPct val="100000"/>
              </a:lnSpc>
              <a:spcBef>
                <a:spcPts val="81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行政院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品防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制會</a:t>
            </a:r>
            <a:r>
              <a:rPr sz="1400" spc="-2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報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毒預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組</a:t>
            </a:r>
            <a:r>
              <a:rPr sz="1400" spc="-30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係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由教育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主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政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與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相關部會</a:t>
            </a:r>
            <a:endParaRPr sz="1400" dirty="0">
              <a:latin typeface="Noto Sans CJK JP Regular"/>
              <a:cs typeface="Noto Sans CJK JP Regular"/>
            </a:endParaRPr>
          </a:p>
          <a:p>
            <a:pPr marL="12700" marR="6985">
              <a:lnSpc>
                <a:spcPct val="148600"/>
              </a:lnSpc>
              <a:spcBef>
                <a:spcPts val="10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及地方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政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府共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同合</a:t>
            </a:r>
            <a:r>
              <a:rPr sz="1400" spc="-1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作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協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調民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間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團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體，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運用各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種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管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道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續進行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毒宣 導，以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就各機關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106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度工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作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執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成果與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未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來努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力方</a:t>
            </a:r>
            <a:r>
              <a:rPr sz="1400" spc="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向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進行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說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明：</a:t>
            </a:r>
            <a:endParaRPr sz="1400" dirty="0">
              <a:latin typeface="Noto Sans CJK JP Regular"/>
              <a:cs typeface="Noto Sans CJK JP Regular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006666"/>
                </a:solidFill>
                <a:latin typeface="Noto Sans CJK JP Regular"/>
                <a:cs typeface="Noto Sans CJK JP Regular"/>
              </a:rPr>
              <a:t>貳</a:t>
            </a:r>
            <a:r>
              <a:rPr sz="1600" spc="-10" dirty="0">
                <a:solidFill>
                  <a:srgbClr val="006666"/>
                </a:solidFill>
                <a:latin typeface="Noto Sans CJK JP Regular"/>
                <a:cs typeface="Noto Sans CJK JP Regular"/>
              </a:rPr>
              <a:t>、</a:t>
            </a:r>
            <a:r>
              <a:rPr sz="1600" spc="-5" dirty="0">
                <a:solidFill>
                  <a:srgbClr val="006666"/>
                </a:solidFill>
                <a:latin typeface="Noto Sans CJK JP Regular"/>
                <a:cs typeface="Noto Sans CJK JP Regular"/>
              </a:rPr>
              <a:t>工</a:t>
            </a:r>
            <a:r>
              <a:rPr sz="1600" spc="5" dirty="0">
                <a:solidFill>
                  <a:srgbClr val="006666"/>
                </a:solidFill>
                <a:latin typeface="Noto Sans CJK JP Regular"/>
                <a:cs typeface="Noto Sans CJK JP Regular"/>
              </a:rPr>
              <a:t>作</a:t>
            </a:r>
            <a:r>
              <a:rPr sz="1600" spc="-5" dirty="0">
                <a:solidFill>
                  <a:srgbClr val="006666"/>
                </a:solidFill>
                <a:latin typeface="Noto Sans CJK JP Regular"/>
                <a:cs typeface="Noto Sans CJK JP Regular"/>
              </a:rPr>
              <a:t>現況</a:t>
            </a:r>
            <a:endParaRPr sz="1600" dirty="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1860"/>
              </a:spcBef>
            </a:pPr>
            <a:r>
              <a:rPr sz="1400" dirty="0">
                <a:solidFill>
                  <a:srgbClr val="008080"/>
                </a:solidFill>
                <a:latin typeface="Noto Sans CJK JP Regular"/>
                <a:cs typeface="Noto Sans CJK JP Regular"/>
              </a:rPr>
              <a:t>一</a:t>
            </a:r>
            <a:r>
              <a:rPr sz="1400" spc="-5" dirty="0">
                <a:solidFill>
                  <a:srgbClr val="008080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008080"/>
                </a:solidFill>
                <a:latin typeface="Noto Sans CJK JP Regular"/>
                <a:cs typeface="Noto Sans CJK JP Regular"/>
              </a:rPr>
              <a:t>強</a:t>
            </a:r>
            <a:r>
              <a:rPr sz="1400" spc="-15" dirty="0">
                <a:solidFill>
                  <a:srgbClr val="008080"/>
                </a:solidFill>
                <a:latin typeface="Noto Sans CJK JP Regular"/>
                <a:cs typeface="Noto Sans CJK JP Regular"/>
              </a:rPr>
              <a:t>化</a:t>
            </a:r>
            <a:r>
              <a:rPr sz="1400" dirty="0">
                <a:solidFill>
                  <a:srgbClr val="008080"/>
                </a:solidFill>
                <a:latin typeface="Noto Sans CJK JP Regular"/>
                <a:cs typeface="Noto Sans CJK JP Regular"/>
              </a:rPr>
              <a:t>社會</a:t>
            </a:r>
            <a:r>
              <a:rPr sz="1400" spc="-15" dirty="0">
                <a:solidFill>
                  <a:srgbClr val="008080"/>
                </a:solidFill>
                <a:latin typeface="Noto Sans CJK JP Regular"/>
                <a:cs typeface="Noto Sans CJK JP Regular"/>
              </a:rPr>
              <a:t>大眾</a:t>
            </a:r>
            <a:r>
              <a:rPr sz="1400" dirty="0">
                <a:solidFill>
                  <a:srgbClr val="008080"/>
                </a:solidFill>
                <a:latin typeface="Noto Sans CJK JP Regular"/>
                <a:cs typeface="Noto Sans CJK JP Regular"/>
              </a:rPr>
              <a:t>宣導，</a:t>
            </a:r>
            <a:r>
              <a:rPr sz="1400" spc="-15" dirty="0">
                <a:solidFill>
                  <a:srgbClr val="008080"/>
                </a:solidFill>
                <a:latin typeface="Noto Sans CJK JP Regular"/>
                <a:cs typeface="Noto Sans CJK JP Regular"/>
              </a:rPr>
              <a:t>喚</a:t>
            </a:r>
            <a:r>
              <a:rPr sz="1400" dirty="0">
                <a:solidFill>
                  <a:srgbClr val="008080"/>
                </a:solidFill>
                <a:latin typeface="Noto Sans CJK JP Regular"/>
                <a:cs typeface="Noto Sans CJK JP Regular"/>
              </a:rPr>
              <a:t>起全</a:t>
            </a:r>
            <a:r>
              <a:rPr sz="1400" spc="-15" dirty="0">
                <a:solidFill>
                  <a:srgbClr val="008080"/>
                </a:solidFill>
                <a:latin typeface="Noto Sans CJK JP Regular"/>
                <a:cs typeface="Noto Sans CJK JP Regular"/>
              </a:rPr>
              <a:t>民反</a:t>
            </a:r>
            <a:r>
              <a:rPr sz="1400" dirty="0">
                <a:solidFill>
                  <a:srgbClr val="008080"/>
                </a:solidFill>
                <a:latin typeface="Noto Sans CJK JP Regular"/>
                <a:cs typeface="Noto Sans CJK JP Regular"/>
              </a:rPr>
              <a:t>毒意識</a:t>
            </a:r>
            <a:endParaRPr sz="1400" dirty="0">
              <a:latin typeface="Noto Sans CJK JP Regular"/>
              <a:cs typeface="Noto Sans CJK JP Regular"/>
            </a:endParaRPr>
          </a:p>
          <a:p>
            <a:pPr marL="30480">
              <a:lnSpc>
                <a:spcPct val="100000"/>
              </a:lnSpc>
              <a:spcBef>
                <a:spcPts val="830"/>
              </a:spcBef>
            </a:pP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（一）</a:t>
            </a:r>
            <a:r>
              <a:rPr sz="1400" spc="-1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教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育部</a:t>
            </a:r>
            <a:endParaRPr sz="1400" dirty="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1.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規劃</a:t>
            </a: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多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元防</a:t>
            </a: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制宣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導活動</a:t>
            </a:r>
            <a:endParaRPr sz="1400" dirty="0">
              <a:latin typeface="Noto Sans CJK JP Regular"/>
              <a:cs typeface="Noto Sans CJK JP Regular"/>
            </a:endParaRPr>
          </a:p>
          <a:p>
            <a:pPr marL="457200" marR="8255" indent="-445134">
              <a:lnSpc>
                <a:spcPts val="2510"/>
              </a:lnSpc>
              <a:spcBef>
                <a:spcPts val="204"/>
              </a:spcBef>
            </a:pP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（1）教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育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部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財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團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法人紙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車文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教基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金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會、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元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大文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教基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金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會、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保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力達 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公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益慈善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基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金會共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同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合作推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動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「臺灣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拯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救浮士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德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計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畫</a:t>
            </a:r>
            <a:r>
              <a:rPr sz="1400" spc="-7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於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臺</a:t>
            </a:r>
            <a:endParaRPr sz="1400" dirty="0">
              <a:latin typeface="Noto Sans CJK JP Regular"/>
              <a:cs typeface="Noto Sans CJK JP Regular"/>
            </a:endParaRPr>
          </a:p>
          <a:p>
            <a:pPr marL="457200">
              <a:lnSpc>
                <a:spcPct val="100000"/>
              </a:lnSpc>
              <a:spcBef>
                <a:spcPts val="595"/>
              </a:spcBef>
            </a:pP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12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縣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市辦理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43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場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「拯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救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浮士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德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青少年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劇</a:t>
            </a: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藉由戲劇</a:t>
            </a:r>
            <a:endParaRPr sz="1400" dirty="0">
              <a:latin typeface="Noto Sans CJK JP Regular"/>
              <a:cs typeface="Noto Sans CJK JP Regular"/>
            </a:endParaRPr>
          </a:p>
          <a:p>
            <a:pPr marL="457200">
              <a:lnSpc>
                <a:spcPct val="100000"/>
              </a:lnSpc>
              <a:spcBef>
                <a:spcPts val="81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多元演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方</a:t>
            </a:r>
            <a:r>
              <a:rPr sz="1400" spc="-1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式，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傳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達反毒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意</a:t>
            </a:r>
            <a:r>
              <a:rPr sz="1400" spc="-1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念</a:t>
            </a:r>
            <a:r>
              <a:rPr sz="1400" spc="-1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累計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萬多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師生觀</a:t>
            </a:r>
            <a:r>
              <a:rPr sz="1400" spc="-1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看</a:t>
            </a:r>
            <a:r>
              <a:rPr sz="1400" spc="-8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（圖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1）</a:t>
            </a:r>
            <a:endParaRPr sz="1400" dirty="0">
              <a:latin typeface="Noto Sans CJK JP Regular"/>
              <a:cs typeface="Noto Sans CJK JP Regular"/>
            </a:endParaRPr>
          </a:p>
          <a:p>
            <a:pPr marL="457200" marR="5080" indent="-445134" algn="just">
              <a:lnSpc>
                <a:spcPct val="148800"/>
              </a:lnSpc>
              <a:spcBef>
                <a:spcPts val="10"/>
              </a:spcBef>
            </a:pP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（2）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教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育部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與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中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信託反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教育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基金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會於</a:t>
            </a:r>
            <a:r>
              <a:rPr sz="1400" spc="9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6</a:t>
            </a:r>
            <a:r>
              <a:rPr sz="1400" spc="9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月</a:t>
            </a:r>
            <a:r>
              <a:rPr sz="1400" spc="9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20</a:t>
            </a:r>
            <a:r>
              <a:rPr sz="1400" spc="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至</a:t>
            </a:r>
            <a:r>
              <a:rPr sz="1400" spc="9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10</a:t>
            </a:r>
            <a:r>
              <a:rPr sz="1400" spc="9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月</a:t>
            </a:r>
            <a:r>
              <a:rPr sz="1400" spc="9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</a:t>
            </a:r>
            <a:r>
              <a:rPr sz="1400" spc="9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日在 臺北市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士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林科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學教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育博物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辦</a:t>
            </a:r>
            <a:r>
              <a:rPr sz="1400" spc="-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理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識</a:t>
            </a:r>
            <a:r>
              <a:rPr sz="1400" spc="-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spc="1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-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揭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上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癮的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真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相</a:t>
            </a:r>
            <a:r>
              <a:rPr sz="1400" spc="-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 毒教育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特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展，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透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過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展覽中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的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科技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體</a:t>
            </a: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驗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心靈感受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提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供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個案生命 歷程等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方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式，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將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毒的教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宣導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深植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在觀展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者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心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中，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參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展人數總 計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3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萬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4,000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人次</a:t>
            </a:r>
            <a:r>
              <a:rPr sz="1400" spc="-7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（圖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2）</a:t>
            </a:r>
            <a:endParaRPr sz="1400" dirty="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400" spc="-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（3）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製作反毒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8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招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海</a:t>
            </a:r>
            <a:r>
              <a:rPr sz="1400" spc="-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報</a:t>
            </a:r>
            <a:r>
              <a:rPr sz="1400" spc="-7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公車車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體廣</a:t>
            </a:r>
            <a:r>
              <a:rPr sz="1400" spc="-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告，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結合防制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學生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藥物濫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官網</a:t>
            </a:r>
            <a:endParaRPr sz="1400" dirty="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45"/>
              </a:lnSpc>
            </a:pPr>
            <a:r>
              <a:rPr spc="-20" dirty="0"/>
              <a:t>1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2187" y="903731"/>
            <a:ext cx="1143635" cy="407670"/>
          </a:xfrm>
          <a:custGeom>
            <a:avLst/>
            <a:gdLst/>
            <a:ahLst/>
            <a:cxnLst/>
            <a:rect l="l" t="t" r="r" b="b"/>
            <a:pathLst>
              <a:path w="1143635" h="407669">
                <a:moveTo>
                  <a:pt x="0" y="0"/>
                </a:moveTo>
                <a:lnTo>
                  <a:pt x="1143254" y="407161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39140" y="900683"/>
          <a:ext cx="6087110" cy="4324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6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08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08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08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2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084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1084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1211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409575">
                <a:tc>
                  <a:txBody>
                    <a:bodyPr/>
                    <a:lstStyle/>
                    <a:p>
                      <a:pPr marL="62928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dirty="0">
                          <a:latin typeface="Noto Sans CJK JP Regular"/>
                          <a:cs typeface="Noto Sans CJK JP Regular"/>
                        </a:rPr>
                        <a:t>單位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  <a:p>
                      <a:pPr marL="19685">
                        <a:lnSpc>
                          <a:spcPts val="1435"/>
                        </a:lnSpc>
                        <a:spcBef>
                          <a:spcPts val="160"/>
                        </a:spcBef>
                      </a:pPr>
                      <a:r>
                        <a:rPr sz="1200" dirty="0">
                          <a:latin typeface="Noto Sans CJK JP Regular"/>
                          <a:cs typeface="Noto Sans CJK JP Regular"/>
                        </a:rPr>
                        <a:t>項目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1206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  <a:solidFill>
                      <a:srgbClr val="CEE4E3"/>
                    </a:solidFill>
                  </a:tcPr>
                </a:tc>
                <a:tc>
                  <a:txBody>
                    <a:bodyPr/>
                    <a:lstStyle/>
                    <a:p>
                      <a:pPr marL="129539" marR="43180" indent="-76200">
                        <a:lnSpc>
                          <a:spcPts val="1600"/>
                        </a:lnSpc>
                        <a:spcBef>
                          <a:spcPts val="15"/>
                        </a:spcBef>
                      </a:pPr>
                      <a:r>
                        <a:rPr sz="1200" dirty="0">
                          <a:latin typeface="Noto Sans CJK JP Regular"/>
                          <a:cs typeface="Noto Sans CJK JP Regular"/>
                        </a:rPr>
                        <a:t>教育 局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190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  <a:solidFill>
                      <a:srgbClr val="CEE4E3"/>
                    </a:solidFill>
                  </a:tcPr>
                </a:tc>
                <a:tc>
                  <a:txBody>
                    <a:bodyPr/>
                    <a:lstStyle/>
                    <a:p>
                      <a:pPr marL="129539" marR="45085" indent="-76200">
                        <a:lnSpc>
                          <a:spcPts val="1600"/>
                        </a:lnSpc>
                        <a:spcBef>
                          <a:spcPts val="15"/>
                        </a:spcBef>
                      </a:pPr>
                      <a:r>
                        <a:rPr sz="1200" dirty="0">
                          <a:latin typeface="Noto Sans CJK JP Regular"/>
                          <a:cs typeface="Noto Sans CJK JP Regular"/>
                        </a:rPr>
                        <a:t>衛生 局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190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  <a:solidFill>
                      <a:srgbClr val="CEE4E3"/>
                    </a:solidFill>
                  </a:tcPr>
                </a:tc>
                <a:tc>
                  <a:txBody>
                    <a:bodyPr/>
                    <a:lstStyle/>
                    <a:p>
                      <a:pPr marL="130175" marR="43815" indent="-76200">
                        <a:lnSpc>
                          <a:spcPts val="1600"/>
                        </a:lnSpc>
                        <a:spcBef>
                          <a:spcPts val="15"/>
                        </a:spcBef>
                      </a:pPr>
                      <a:r>
                        <a:rPr sz="1200" dirty="0">
                          <a:latin typeface="Noto Sans CJK JP Regular"/>
                          <a:cs typeface="Noto Sans CJK JP Regular"/>
                        </a:rPr>
                        <a:t>警察 局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190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  <a:solidFill>
                      <a:srgbClr val="CEE4E3"/>
                    </a:solidFill>
                  </a:tcPr>
                </a:tc>
                <a:tc>
                  <a:txBody>
                    <a:bodyPr/>
                    <a:lstStyle/>
                    <a:p>
                      <a:pPr marL="130810" marR="43180" indent="-76200">
                        <a:lnSpc>
                          <a:spcPts val="1600"/>
                        </a:lnSpc>
                        <a:spcBef>
                          <a:spcPts val="15"/>
                        </a:spcBef>
                      </a:pPr>
                      <a:r>
                        <a:rPr sz="1200" dirty="0">
                          <a:latin typeface="Noto Sans CJK JP Regular"/>
                          <a:cs typeface="Noto Sans CJK JP Regular"/>
                        </a:rPr>
                        <a:t>民政 局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190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  <a:solidFill>
                      <a:srgbClr val="CEE4E3"/>
                    </a:solidFill>
                  </a:tcPr>
                </a:tc>
                <a:tc>
                  <a:txBody>
                    <a:bodyPr/>
                    <a:lstStyle/>
                    <a:p>
                      <a:pPr marL="131445" marR="42545" indent="-76200">
                        <a:lnSpc>
                          <a:spcPts val="1600"/>
                        </a:lnSpc>
                        <a:spcBef>
                          <a:spcPts val="15"/>
                        </a:spcBef>
                      </a:pPr>
                      <a:r>
                        <a:rPr sz="1200" dirty="0">
                          <a:latin typeface="Noto Sans CJK JP Regular"/>
                          <a:cs typeface="Noto Sans CJK JP Regular"/>
                        </a:rPr>
                        <a:t>社會 局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190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  <a:solidFill>
                      <a:srgbClr val="CEE4E3"/>
                    </a:solidFill>
                  </a:tcPr>
                </a:tc>
                <a:tc>
                  <a:txBody>
                    <a:bodyPr/>
                    <a:lstStyle/>
                    <a:p>
                      <a:pPr marL="132080" marR="43815" indent="-76200">
                        <a:lnSpc>
                          <a:spcPts val="1600"/>
                        </a:lnSpc>
                        <a:spcBef>
                          <a:spcPts val="15"/>
                        </a:spcBef>
                      </a:pPr>
                      <a:r>
                        <a:rPr sz="1200" dirty="0">
                          <a:latin typeface="Noto Sans CJK JP Regular"/>
                          <a:cs typeface="Noto Sans CJK JP Regular"/>
                        </a:rPr>
                        <a:t>兵役 局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190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  <a:solidFill>
                      <a:srgbClr val="CEE4E3"/>
                    </a:solidFill>
                  </a:tcPr>
                </a:tc>
                <a:tc>
                  <a:txBody>
                    <a:bodyPr/>
                    <a:lstStyle/>
                    <a:p>
                      <a:pPr marL="132715" marR="40005" indent="-76200">
                        <a:lnSpc>
                          <a:spcPts val="1600"/>
                        </a:lnSpc>
                        <a:spcBef>
                          <a:spcPts val="15"/>
                        </a:spcBef>
                      </a:pPr>
                      <a:r>
                        <a:rPr sz="1200" dirty="0">
                          <a:latin typeface="Noto Sans CJK JP Regular"/>
                          <a:cs typeface="Noto Sans CJK JP Regular"/>
                        </a:rPr>
                        <a:t>勞動 局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190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  <a:solidFill>
                      <a:srgbClr val="CEE4E3"/>
                    </a:solidFill>
                  </a:tcPr>
                </a:tc>
                <a:tc>
                  <a:txBody>
                    <a:bodyPr/>
                    <a:lstStyle/>
                    <a:p>
                      <a:pPr marL="132715" marR="40005" indent="-76200">
                        <a:lnSpc>
                          <a:spcPts val="1600"/>
                        </a:lnSpc>
                        <a:spcBef>
                          <a:spcPts val="15"/>
                        </a:spcBef>
                      </a:pPr>
                      <a:r>
                        <a:rPr sz="1200" dirty="0">
                          <a:latin typeface="Noto Sans CJK JP Regular"/>
                          <a:cs typeface="Noto Sans CJK JP Regular"/>
                        </a:rPr>
                        <a:t>觀傳 局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190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  <a:solidFill>
                      <a:srgbClr val="CEE4E3"/>
                    </a:solidFill>
                  </a:tcPr>
                </a:tc>
                <a:tc>
                  <a:txBody>
                    <a:bodyPr/>
                    <a:lstStyle/>
                    <a:p>
                      <a:pPr marL="134620" marR="39370" indent="-76200">
                        <a:lnSpc>
                          <a:spcPts val="1600"/>
                        </a:lnSpc>
                        <a:spcBef>
                          <a:spcPts val="15"/>
                        </a:spcBef>
                      </a:pPr>
                      <a:r>
                        <a:rPr sz="1200" dirty="0">
                          <a:latin typeface="Noto Sans CJK JP Regular"/>
                          <a:cs typeface="Noto Sans CJK JP Regular"/>
                        </a:rPr>
                        <a:t>產發 局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190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  <a:solidFill>
                      <a:srgbClr val="CEE4E3"/>
                    </a:solidFill>
                  </a:tcPr>
                </a:tc>
                <a:tc>
                  <a:txBody>
                    <a:bodyPr/>
                    <a:lstStyle/>
                    <a:p>
                      <a:pPr marL="133985" marR="38735" indent="-76200">
                        <a:lnSpc>
                          <a:spcPts val="1600"/>
                        </a:lnSpc>
                        <a:spcBef>
                          <a:spcPts val="15"/>
                        </a:spcBef>
                      </a:pPr>
                      <a:r>
                        <a:rPr sz="1200" dirty="0">
                          <a:latin typeface="Noto Sans CJK JP Regular"/>
                          <a:cs typeface="Noto Sans CJK JP Regular"/>
                        </a:rPr>
                        <a:t>文化 局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190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  <a:solidFill>
                      <a:srgbClr val="CEE4E3"/>
                    </a:solidFill>
                  </a:tcPr>
                </a:tc>
                <a:tc>
                  <a:txBody>
                    <a:bodyPr/>
                    <a:lstStyle/>
                    <a:p>
                      <a:pPr marL="58419" marR="39370">
                        <a:lnSpc>
                          <a:spcPts val="1600"/>
                        </a:lnSpc>
                        <a:spcBef>
                          <a:spcPts val="15"/>
                        </a:spcBef>
                      </a:pPr>
                      <a:r>
                        <a:rPr sz="1200" dirty="0">
                          <a:latin typeface="Noto Sans CJK JP Regular"/>
                          <a:cs typeface="Noto Sans CJK JP Regular"/>
                        </a:rPr>
                        <a:t>毒防 中心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190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  <a:solidFill>
                      <a:srgbClr val="CEE4E3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200" dirty="0">
                          <a:latin typeface="Noto Sans CJK JP Regular"/>
                          <a:cs typeface="Noto Sans CJK JP Regular"/>
                        </a:rPr>
                        <a:t>合計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11430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  <a:solidFill>
                      <a:srgbClr val="CEE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dirty="0">
                          <a:latin typeface="Noto Sans CJK JP Regular"/>
                          <a:cs typeface="Noto Sans CJK JP Regular"/>
                        </a:rPr>
                        <a:t>家長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2095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spc="25" dirty="0">
                          <a:latin typeface="Noto Sans CJK JP Regular"/>
                          <a:cs typeface="Noto Sans CJK JP Regular"/>
                        </a:rPr>
                        <a:t>74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2095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spc="25" dirty="0">
                          <a:latin typeface="Noto Sans CJK JP Regular"/>
                          <a:cs typeface="Noto Sans CJK JP Regular"/>
                        </a:rPr>
                        <a:t>74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2095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>
                          <a:latin typeface="Noto Sans CJK JP Regular"/>
                          <a:cs typeface="Noto Sans CJK JP Regular"/>
                        </a:rPr>
                        <a:t>補習班業者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2286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spc="25" dirty="0">
                          <a:latin typeface="Noto Sans CJK JP Regular"/>
                          <a:cs typeface="Noto Sans CJK JP Regular"/>
                        </a:rPr>
                        <a:t>26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2286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spc="25" dirty="0">
                          <a:latin typeface="Noto Sans CJK JP Regular"/>
                          <a:cs typeface="Noto Sans CJK JP Regular"/>
                        </a:rPr>
                        <a:t>26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2286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>
                          <a:latin typeface="Noto Sans CJK JP Regular"/>
                          <a:cs typeface="Noto Sans CJK JP Regular"/>
                        </a:rPr>
                        <a:t>一般民眾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2286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spc="25" dirty="0">
                          <a:latin typeface="Noto Sans CJK JP Regular"/>
                          <a:cs typeface="Noto Sans CJK JP Regular"/>
                        </a:rPr>
                        <a:t>356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2286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>
                          <a:latin typeface="Noto Sans CJK JP Regular"/>
                          <a:cs typeface="Noto Sans CJK JP Regular"/>
                        </a:rPr>
                        <a:t>945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2286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>
                          <a:latin typeface="Noto Sans CJK JP Regular"/>
                          <a:cs typeface="Noto Sans CJK JP Regular"/>
                        </a:rPr>
                        <a:t>6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2286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spc="25" dirty="0">
                          <a:latin typeface="Noto Sans CJK JP Regular"/>
                          <a:cs typeface="Noto Sans CJK JP Regular"/>
                        </a:rPr>
                        <a:t>335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2286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spc="25" dirty="0">
                          <a:latin typeface="Noto Sans CJK JP Regular"/>
                          <a:cs typeface="Noto Sans CJK JP Regular"/>
                        </a:rPr>
                        <a:t>42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2286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spc="25" dirty="0">
                          <a:latin typeface="Noto Sans CJK JP Regular"/>
                          <a:cs typeface="Noto Sans CJK JP Regular"/>
                        </a:rPr>
                        <a:t>10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2286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spc="25" dirty="0">
                          <a:latin typeface="Noto Sans CJK JP Regular"/>
                          <a:cs typeface="Noto Sans CJK JP Regular"/>
                        </a:rPr>
                        <a:t>1694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2286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>
                          <a:latin typeface="Noto Sans CJK JP Regular"/>
                          <a:cs typeface="Noto Sans CJK JP Regular"/>
                        </a:rPr>
                        <a:t>職場勞工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2286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spc="25" dirty="0">
                          <a:latin typeface="Noto Sans CJK JP Regular"/>
                          <a:cs typeface="Noto Sans CJK JP Regular"/>
                        </a:rPr>
                        <a:t>66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2286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spc="25" dirty="0">
                          <a:latin typeface="Noto Sans CJK JP Regular"/>
                          <a:cs typeface="Noto Sans CJK JP Regular"/>
                        </a:rPr>
                        <a:t>10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2286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spc="25" dirty="0">
                          <a:latin typeface="Noto Sans CJK JP Regular"/>
                          <a:cs typeface="Noto Sans CJK JP Regular"/>
                        </a:rPr>
                        <a:t>323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2286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spc="25" dirty="0">
                          <a:latin typeface="Noto Sans CJK JP Regular"/>
                          <a:cs typeface="Noto Sans CJK JP Regular"/>
                        </a:rPr>
                        <a:t>16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2286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spc="25" dirty="0">
                          <a:latin typeface="Noto Sans CJK JP Regular"/>
                          <a:cs typeface="Noto Sans CJK JP Regular"/>
                        </a:rPr>
                        <a:t>415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2286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2140"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spc="55" dirty="0">
                          <a:latin typeface="Noto Sans CJK JP Regular"/>
                          <a:cs typeface="Noto Sans CJK JP Regular"/>
                        </a:rPr>
                        <a:t>違反毒</a:t>
                      </a:r>
                      <a:r>
                        <a:rPr sz="1200" spc="45" dirty="0">
                          <a:latin typeface="Noto Sans CJK JP Regular"/>
                          <a:cs typeface="Noto Sans CJK JP Regular"/>
                        </a:rPr>
                        <a:t>品</a:t>
                      </a:r>
                      <a:r>
                        <a:rPr sz="1200" spc="55" dirty="0">
                          <a:latin typeface="Noto Sans CJK JP Regular"/>
                          <a:cs typeface="Noto Sans CJK JP Regular"/>
                        </a:rPr>
                        <a:t>危害</a:t>
                      </a:r>
                      <a:r>
                        <a:rPr sz="1200" dirty="0">
                          <a:latin typeface="Noto Sans CJK JP Regular"/>
                          <a:cs typeface="Noto Sans CJK JP Regular"/>
                        </a:rPr>
                        <a:t>防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  <a:p>
                      <a:pPr marL="19685" marR="8255">
                        <a:lnSpc>
                          <a:spcPct val="110800"/>
                        </a:lnSpc>
                        <a:spcBef>
                          <a:spcPts val="10"/>
                        </a:spcBef>
                      </a:pPr>
                      <a:r>
                        <a:rPr sz="1200" spc="55" dirty="0">
                          <a:latin typeface="Noto Sans CJK JP Regular"/>
                          <a:cs typeface="Noto Sans CJK JP Regular"/>
                        </a:rPr>
                        <a:t>制條例</a:t>
                      </a:r>
                      <a:r>
                        <a:rPr sz="1200" spc="45" dirty="0">
                          <a:latin typeface="Noto Sans CJK JP Regular"/>
                          <a:cs typeface="Noto Sans CJK JP Regular"/>
                        </a:rPr>
                        <a:t>裁</a:t>
                      </a:r>
                      <a:r>
                        <a:rPr sz="1200" spc="55" dirty="0">
                          <a:latin typeface="Noto Sans CJK JP Regular"/>
                          <a:cs typeface="Noto Sans CJK JP Regular"/>
                        </a:rPr>
                        <a:t>罰講</a:t>
                      </a:r>
                      <a:r>
                        <a:rPr sz="1200" dirty="0">
                          <a:latin typeface="Noto Sans CJK JP Regular"/>
                          <a:cs typeface="Noto Sans CJK JP Regular"/>
                        </a:rPr>
                        <a:t>習 者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1206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sz="1200" spc="25" dirty="0">
                          <a:latin typeface="Noto Sans CJK JP Regular"/>
                          <a:cs typeface="Noto Sans CJK JP Regular"/>
                        </a:rPr>
                        <a:t>29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444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1200" spc="25" dirty="0">
                          <a:latin typeface="Noto Sans CJK JP Regular"/>
                          <a:cs typeface="Noto Sans CJK JP Regular"/>
                        </a:rPr>
                        <a:t>29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444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>
                          <a:latin typeface="Noto Sans CJK JP Regular"/>
                          <a:cs typeface="Noto Sans CJK JP Regular"/>
                        </a:rPr>
                        <a:t>高關懷學生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2286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spc="25" dirty="0">
                          <a:latin typeface="Noto Sans CJK JP Regular"/>
                          <a:cs typeface="Noto Sans CJK JP Regular"/>
                        </a:rPr>
                        <a:t>12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2286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spc="25" dirty="0">
                          <a:latin typeface="Noto Sans CJK JP Regular"/>
                          <a:cs typeface="Noto Sans CJK JP Regular"/>
                        </a:rPr>
                        <a:t>12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2286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>
                          <a:latin typeface="Noto Sans CJK JP Regular"/>
                          <a:cs typeface="Noto Sans CJK JP Regular"/>
                        </a:rPr>
                        <a:t>高危險家庭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2286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spc="25" dirty="0">
                          <a:latin typeface="Noto Sans CJK JP Regular"/>
                          <a:cs typeface="Noto Sans CJK JP Regular"/>
                        </a:rPr>
                        <a:t>18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2286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spc="25" dirty="0">
                          <a:latin typeface="Noto Sans CJK JP Regular"/>
                          <a:cs typeface="Noto Sans CJK JP Regular"/>
                        </a:rPr>
                        <a:t>18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2286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0209">
                <a:tc>
                  <a:txBody>
                    <a:bodyPr/>
                    <a:lstStyle/>
                    <a:p>
                      <a:pPr marL="19685" marR="8255">
                        <a:lnSpc>
                          <a:spcPts val="1610"/>
                        </a:lnSpc>
                        <a:spcBef>
                          <a:spcPts val="5"/>
                        </a:spcBef>
                      </a:pPr>
                      <a:r>
                        <a:rPr sz="1200" spc="55" dirty="0">
                          <a:latin typeface="Noto Sans CJK JP Regular"/>
                          <a:cs typeface="Noto Sans CJK JP Regular"/>
                        </a:rPr>
                        <a:t>毒防中</a:t>
                      </a:r>
                      <a:r>
                        <a:rPr sz="1200" spc="45" dirty="0">
                          <a:latin typeface="Noto Sans CJK JP Regular"/>
                          <a:cs typeface="Noto Sans CJK JP Regular"/>
                        </a:rPr>
                        <a:t>心</a:t>
                      </a:r>
                      <a:r>
                        <a:rPr sz="1200" spc="55" dirty="0">
                          <a:latin typeface="Noto Sans CJK JP Regular"/>
                          <a:cs typeface="Noto Sans CJK JP Regular"/>
                        </a:rPr>
                        <a:t>列管</a:t>
                      </a:r>
                      <a:r>
                        <a:rPr sz="1200" dirty="0">
                          <a:latin typeface="Noto Sans CJK JP Regular"/>
                          <a:cs typeface="Noto Sans CJK JP Regular"/>
                        </a:rPr>
                        <a:t>追 蹤個案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63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200" spc="25" dirty="0">
                          <a:latin typeface="Noto Sans CJK JP Regular"/>
                          <a:cs typeface="Noto Sans CJK JP Regular"/>
                        </a:rPr>
                        <a:t>356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11430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200" spc="25" dirty="0">
                          <a:latin typeface="Noto Sans CJK JP Regular"/>
                          <a:cs typeface="Noto Sans CJK JP Regular"/>
                        </a:rPr>
                        <a:t>356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11430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dirty="0">
                          <a:latin typeface="Noto Sans CJK JP Regular"/>
                          <a:cs typeface="Noto Sans CJK JP Regular"/>
                        </a:rPr>
                        <a:t>監所受刑人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2095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spc="25" dirty="0">
                          <a:latin typeface="Noto Sans CJK JP Regular"/>
                          <a:cs typeface="Noto Sans CJK JP Regular"/>
                        </a:rPr>
                        <a:t>10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2095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spc="25" dirty="0">
                          <a:latin typeface="Noto Sans CJK JP Regular"/>
                          <a:cs typeface="Noto Sans CJK JP Regular"/>
                        </a:rPr>
                        <a:t>22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2095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spc="25" dirty="0">
                          <a:latin typeface="Noto Sans CJK JP Regular"/>
                          <a:cs typeface="Noto Sans CJK JP Regular"/>
                        </a:rPr>
                        <a:t>32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2095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dirty="0">
                          <a:latin typeface="Noto Sans CJK JP Regular"/>
                          <a:cs typeface="Noto Sans CJK JP Regular"/>
                        </a:rPr>
                        <a:t>八大行業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2095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spc="25" dirty="0">
                          <a:latin typeface="Noto Sans CJK JP Regular"/>
                          <a:cs typeface="Noto Sans CJK JP Regular"/>
                        </a:rPr>
                        <a:t>20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2095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spc="25" dirty="0">
                          <a:latin typeface="Noto Sans CJK JP Regular"/>
                          <a:cs typeface="Noto Sans CJK JP Regular"/>
                        </a:rPr>
                        <a:t>241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2095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spc="25" dirty="0">
                          <a:latin typeface="Noto Sans CJK JP Regular"/>
                          <a:cs typeface="Noto Sans CJK JP Regular"/>
                        </a:rPr>
                        <a:t>261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2095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dirty="0">
                          <a:latin typeface="Noto Sans CJK JP Regular"/>
                          <a:cs typeface="Noto Sans CJK JP Regular"/>
                        </a:rPr>
                        <a:t>網咖電子遊樂場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2095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spc="25" dirty="0">
                          <a:latin typeface="Noto Sans CJK JP Regular"/>
                          <a:cs typeface="Noto Sans CJK JP Regular"/>
                        </a:rPr>
                        <a:t>74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2095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spc="25" dirty="0">
                          <a:latin typeface="Noto Sans CJK JP Regular"/>
                          <a:cs typeface="Noto Sans CJK JP Regular"/>
                        </a:rPr>
                        <a:t>117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2095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spc="25" dirty="0">
                          <a:latin typeface="Noto Sans CJK JP Regular"/>
                          <a:cs typeface="Noto Sans CJK JP Regular"/>
                        </a:rPr>
                        <a:t>82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2095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spc="25" dirty="0">
                          <a:latin typeface="Noto Sans CJK JP Regular"/>
                          <a:cs typeface="Noto Sans CJK JP Regular"/>
                        </a:rPr>
                        <a:t>273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2095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dirty="0">
                          <a:latin typeface="Noto Sans CJK JP Regular"/>
                          <a:cs typeface="Noto Sans CJK JP Regular"/>
                        </a:rPr>
                        <a:t>旅館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2095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spc="25" dirty="0">
                          <a:latin typeface="Noto Sans CJK JP Regular"/>
                          <a:cs typeface="Noto Sans CJK JP Regular"/>
                        </a:rPr>
                        <a:t>39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2095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spc="25" dirty="0">
                          <a:latin typeface="Noto Sans CJK JP Regular"/>
                          <a:cs typeface="Noto Sans CJK JP Regular"/>
                        </a:rPr>
                        <a:t>39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2095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8305">
                <a:tc>
                  <a:txBody>
                    <a:bodyPr/>
                    <a:lstStyle/>
                    <a:p>
                      <a:pPr marL="19685" marR="8255">
                        <a:lnSpc>
                          <a:spcPts val="1600"/>
                        </a:lnSpc>
                        <a:spcBef>
                          <a:spcPts val="15"/>
                        </a:spcBef>
                      </a:pPr>
                      <a:r>
                        <a:rPr sz="1200" spc="55" dirty="0">
                          <a:latin typeface="Noto Sans CJK JP Regular"/>
                          <a:cs typeface="Noto Sans CJK JP Regular"/>
                        </a:rPr>
                        <a:t>撞球間</a:t>
                      </a:r>
                      <a:r>
                        <a:rPr sz="1200" spc="45" dirty="0">
                          <a:latin typeface="Noto Sans CJK JP Regular"/>
                          <a:cs typeface="Noto Sans CJK JP Regular"/>
                        </a:rPr>
                        <a:t>等</a:t>
                      </a:r>
                      <a:r>
                        <a:rPr sz="1200" spc="55" dirty="0">
                          <a:latin typeface="Noto Sans CJK JP Regular"/>
                          <a:cs typeface="Noto Sans CJK JP Regular"/>
                        </a:rPr>
                        <a:t>休閒</a:t>
                      </a:r>
                      <a:r>
                        <a:rPr sz="1200" dirty="0">
                          <a:latin typeface="Noto Sans CJK JP Regular"/>
                          <a:cs typeface="Noto Sans CJK JP Regular"/>
                        </a:rPr>
                        <a:t>場 館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190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200" spc="25" dirty="0">
                          <a:latin typeface="Noto Sans CJK JP Regular"/>
                          <a:cs typeface="Noto Sans CJK JP Regular"/>
                        </a:rPr>
                        <a:t>532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11239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200" spc="25" dirty="0">
                          <a:latin typeface="Noto Sans CJK JP Regular"/>
                          <a:cs typeface="Noto Sans CJK JP Regular"/>
                        </a:rPr>
                        <a:t>532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11239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>
                          <a:latin typeface="Noto Sans CJK JP Regular"/>
                          <a:cs typeface="Noto Sans CJK JP Regular"/>
                        </a:rPr>
                        <a:t>合計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2286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spc="25" dirty="0">
                          <a:latin typeface="Noto Sans CJK JP Regular"/>
                          <a:cs typeface="Noto Sans CJK JP Regular"/>
                        </a:rPr>
                        <a:t>1255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2286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spc="25" dirty="0">
                          <a:latin typeface="Noto Sans CJK JP Regular"/>
                          <a:cs typeface="Noto Sans CJK JP Regular"/>
                        </a:rPr>
                        <a:t>1109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2286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spc="25" dirty="0">
                          <a:latin typeface="Noto Sans CJK JP Regular"/>
                          <a:cs typeface="Noto Sans CJK JP Regular"/>
                        </a:rPr>
                        <a:t>213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2286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0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>
                          <a:latin typeface="Noto Sans CJK JP Regular"/>
                          <a:cs typeface="Noto Sans CJK JP Regular"/>
                        </a:rPr>
                        <a:t>1130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2286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spc="25" dirty="0">
                          <a:latin typeface="Noto Sans CJK JP Regular"/>
                          <a:cs typeface="Noto Sans CJK JP Regular"/>
                        </a:rPr>
                        <a:t>66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2286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spc="25" dirty="0">
                          <a:latin typeface="Noto Sans CJK JP Regular"/>
                          <a:cs typeface="Noto Sans CJK JP Regular"/>
                        </a:rPr>
                        <a:t>335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2286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spc="25" dirty="0">
                          <a:latin typeface="Noto Sans CJK JP Regular"/>
                          <a:cs typeface="Noto Sans CJK JP Regular"/>
                        </a:rPr>
                        <a:t>20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2286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spc="25" dirty="0">
                          <a:latin typeface="Noto Sans CJK JP Regular"/>
                          <a:cs typeface="Noto Sans CJK JP Regular"/>
                        </a:rPr>
                        <a:t>42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2286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spc="25" dirty="0">
                          <a:latin typeface="Noto Sans CJK JP Regular"/>
                          <a:cs typeface="Noto Sans CJK JP Regular"/>
                        </a:rPr>
                        <a:t>685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2286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spc="25" dirty="0">
                          <a:latin typeface="Noto Sans CJK JP Regular"/>
                          <a:cs typeface="Noto Sans CJK JP Regular"/>
                        </a:rPr>
                        <a:t>12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2286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spc="25" dirty="0">
                          <a:latin typeface="Noto Sans CJK JP Regular"/>
                          <a:cs typeface="Noto Sans CJK JP Regular"/>
                        </a:rPr>
                        <a:t>471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2286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spc="25" dirty="0">
                          <a:latin typeface="Noto Sans CJK JP Regular"/>
                          <a:cs typeface="Noto Sans CJK JP Regular"/>
                        </a:rPr>
                        <a:t>5338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2286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1350644" y="5446394"/>
            <a:ext cx="2519680" cy="15836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60495" y="5446394"/>
            <a:ext cx="2519679" cy="15836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93976" y="7141464"/>
            <a:ext cx="3555491" cy="2865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68120" y="7138796"/>
            <a:ext cx="5427980" cy="2593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5252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圖</a:t>
            </a:r>
            <a:r>
              <a:rPr sz="12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52 </a:t>
            </a: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臺北市政府與國際扶輪社合辦反毒路跑活動</a:t>
            </a:r>
            <a:endParaRPr sz="1200">
              <a:latin typeface="Noto Sans CJK JP Regular"/>
              <a:cs typeface="Noto Sans CJK JP Regular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008080"/>
                </a:solidFill>
                <a:latin typeface="Noto Sans CJK JP Regular"/>
                <a:cs typeface="Noto Sans CJK JP Regular"/>
              </a:rPr>
              <a:t>二</a:t>
            </a:r>
            <a:r>
              <a:rPr sz="1400" spc="-5" dirty="0">
                <a:solidFill>
                  <a:srgbClr val="008080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008080"/>
                </a:solidFill>
                <a:latin typeface="Noto Sans CJK JP Regular"/>
                <a:cs typeface="Noto Sans CJK JP Regular"/>
              </a:rPr>
              <a:t>提</a:t>
            </a:r>
            <a:r>
              <a:rPr sz="1400" spc="-15" dirty="0">
                <a:solidFill>
                  <a:srgbClr val="008080"/>
                </a:solidFill>
                <a:latin typeface="Noto Sans CJK JP Regular"/>
                <a:cs typeface="Noto Sans CJK JP Regular"/>
              </a:rPr>
              <a:t>供</a:t>
            </a:r>
            <a:r>
              <a:rPr sz="1400" dirty="0">
                <a:solidFill>
                  <a:srgbClr val="008080"/>
                </a:solidFill>
                <a:latin typeface="Noto Sans CJK JP Regular"/>
                <a:cs typeface="Noto Sans CJK JP Regular"/>
              </a:rPr>
              <a:t>用藥</a:t>
            </a:r>
            <a:r>
              <a:rPr sz="1400" spc="-15" dirty="0">
                <a:solidFill>
                  <a:srgbClr val="008080"/>
                </a:solidFill>
                <a:latin typeface="Noto Sans CJK JP Regular"/>
                <a:cs typeface="Noto Sans CJK JP Regular"/>
              </a:rPr>
              <a:t>高風</a:t>
            </a:r>
            <a:r>
              <a:rPr sz="1400" dirty="0">
                <a:solidFill>
                  <a:srgbClr val="008080"/>
                </a:solidFill>
                <a:latin typeface="Noto Sans CJK JP Regular"/>
                <a:cs typeface="Noto Sans CJK JP Regular"/>
              </a:rPr>
              <a:t>險群體</a:t>
            </a:r>
            <a:r>
              <a:rPr sz="1400" spc="-15" dirty="0">
                <a:solidFill>
                  <a:srgbClr val="008080"/>
                </a:solidFill>
                <a:latin typeface="Noto Sans CJK JP Regular"/>
                <a:cs typeface="Noto Sans CJK JP Regular"/>
              </a:rPr>
              <a:t>必</a:t>
            </a:r>
            <a:r>
              <a:rPr sz="1400" dirty="0">
                <a:solidFill>
                  <a:srgbClr val="008080"/>
                </a:solidFill>
                <a:latin typeface="Noto Sans CJK JP Regular"/>
                <a:cs typeface="Noto Sans CJK JP Regular"/>
              </a:rPr>
              <a:t>要介</a:t>
            </a:r>
            <a:r>
              <a:rPr sz="1400" spc="-15" dirty="0">
                <a:solidFill>
                  <a:srgbClr val="008080"/>
                </a:solidFill>
                <a:latin typeface="Noto Sans CJK JP Regular"/>
                <a:cs typeface="Noto Sans CJK JP Regular"/>
              </a:rPr>
              <a:t>入，</a:t>
            </a:r>
            <a:r>
              <a:rPr sz="1400" dirty="0">
                <a:solidFill>
                  <a:srgbClr val="008080"/>
                </a:solidFill>
                <a:latin typeface="Noto Sans CJK JP Regular"/>
                <a:cs typeface="Noto Sans CJK JP Regular"/>
              </a:rPr>
              <a:t>建構拒</a:t>
            </a:r>
            <a:r>
              <a:rPr sz="1400" spc="-15" dirty="0">
                <a:solidFill>
                  <a:srgbClr val="008080"/>
                </a:solidFill>
                <a:latin typeface="Noto Sans CJK JP Regular"/>
                <a:cs typeface="Noto Sans CJK JP Regular"/>
              </a:rPr>
              <a:t>毒</a:t>
            </a:r>
            <a:r>
              <a:rPr sz="1400" dirty="0">
                <a:solidFill>
                  <a:srgbClr val="008080"/>
                </a:solidFill>
                <a:latin typeface="Noto Sans CJK JP Regular"/>
                <a:cs typeface="Noto Sans CJK JP Regular"/>
              </a:rPr>
              <a:t>諮詢</a:t>
            </a:r>
            <a:r>
              <a:rPr sz="1400" spc="-15" dirty="0">
                <a:solidFill>
                  <a:srgbClr val="008080"/>
                </a:solidFill>
                <a:latin typeface="Noto Sans CJK JP Regular"/>
                <a:cs typeface="Noto Sans CJK JP Regular"/>
              </a:rPr>
              <a:t>網</a:t>
            </a:r>
            <a:r>
              <a:rPr sz="1400" dirty="0">
                <a:solidFill>
                  <a:srgbClr val="008080"/>
                </a:solidFill>
                <a:latin typeface="Noto Sans CJK JP Regular"/>
                <a:cs typeface="Noto Sans CJK JP Regular"/>
              </a:rPr>
              <a:t>絡</a:t>
            </a:r>
            <a:endParaRPr sz="1400">
              <a:latin typeface="Noto Sans CJK JP Regular"/>
              <a:cs typeface="Noto Sans CJK JP Regular"/>
            </a:endParaRPr>
          </a:p>
          <a:p>
            <a:pPr marL="85725">
              <a:lnSpc>
                <a:spcPct val="100000"/>
              </a:lnSpc>
              <a:spcBef>
                <a:spcPts val="815"/>
              </a:spcBef>
            </a:pP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（一）</a:t>
            </a:r>
            <a:r>
              <a:rPr sz="1400" spc="-1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教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育部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1.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綿密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制通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報網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絡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（1）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生施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等級及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制分析</a:t>
            </a:r>
            <a:endParaRPr sz="1400">
              <a:latin typeface="Noto Sans CJK JP Regular"/>
              <a:cs typeface="Noto Sans CJK JP Regular"/>
            </a:endParaRPr>
          </a:p>
          <a:p>
            <a:pPr marL="367665">
              <a:lnSpc>
                <a:spcPct val="100000"/>
              </a:lnSpc>
              <a:spcBef>
                <a:spcPts val="960"/>
              </a:spcBef>
            </a:pP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106</a:t>
            </a:r>
            <a:r>
              <a:rPr sz="1400" spc="114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安通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報藥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物濫用個案</a:t>
            </a:r>
            <a:r>
              <a:rPr sz="1400" spc="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1,022</a:t>
            </a:r>
            <a:r>
              <a:rPr sz="1400" spc="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人，較</a:t>
            </a:r>
            <a:r>
              <a:rPr sz="1400" spc="114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105</a:t>
            </a:r>
            <a:r>
              <a:rPr sz="1400" spc="10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年增加</a:t>
            </a:r>
            <a:r>
              <a:rPr sz="1400" spc="10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16</a:t>
            </a:r>
            <a:r>
              <a:rPr sz="1400" spc="1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人，</a:t>
            </a:r>
            <a:endParaRPr sz="1400">
              <a:latin typeface="Noto Sans CJK JP Regular"/>
              <a:cs typeface="Noto Sans CJK JP Regular"/>
            </a:endParaRPr>
          </a:p>
          <a:p>
            <a:pPr marL="12700" marR="5080">
              <a:lnSpc>
                <a:spcPct val="148500"/>
              </a:lnSpc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增加原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因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為本部</a:t>
            </a:r>
            <a:r>
              <a:rPr sz="1400" spc="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自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106</a:t>
            </a:r>
            <a:r>
              <a:rPr sz="1400" spc="-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</a:t>
            </a:r>
            <a:r>
              <a:rPr sz="1400" spc="-3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起</a:t>
            </a:r>
            <a:r>
              <a:rPr sz="1400" spc="-3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與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警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政</a:t>
            </a:r>
            <a:r>
              <a:rPr sz="1400" spc="2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署</a:t>
            </a:r>
            <a:r>
              <a:rPr sz="1400" spc="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18-24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歲涉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嫌疑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資料勾</a:t>
            </a:r>
            <a:r>
              <a:rPr sz="1400" spc="-3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稽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  勾稽後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具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學籍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者，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校依規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定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進行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校安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通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報</a:t>
            </a:r>
            <a:r>
              <a:rPr sz="1400" spc="-2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爰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將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原有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之大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專與高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中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職</a:t>
            </a:r>
            <a:endParaRPr sz="1400">
              <a:latin typeface="Noto Sans CJK JP Regular"/>
              <a:cs typeface="Noto Sans CJK JP Regular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45"/>
              </a:lnSpc>
            </a:pPr>
            <a:r>
              <a:rPr spc="-20" dirty="0"/>
              <a:t>28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964183"/>
            <a:ext cx="3997960" cy="688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藥物濫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未知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悉個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案，逐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漸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找出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進行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輔導</a:t>
            </a:r>
            <a:r>
              <a:rPr sz="1400" spc="-7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（表</a:t>
            </a:r>
            <a:r>
              <a:rPr sz="1400" spc="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2）</a:t>
            </a:r>
            <a:endParaRPr sz="1400">
              <a:latin typeface="Noto Sans CJK JP Regular"/>
              <a:cs typeface="Noto Sans CJK JP Regular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Noto Sans CJK JP Regular"/>
                <a:cs typeface="Noto Sans CJK JP Regular"/>
              </a:rPr>
              <a:t>表</a:t>
            </a:r>
            <a:r>
              <a:rPr sz="1200" spc="20" dirty="0">
                <a:latin typeface="Noto Sans CJK JP Regular"/>
                <a:cs typeface="Noto Sans CJK JP Regular"/>
              </a:rPr>
              <a:t>2：102</a:t>
            </a:r>
            <a:r>
              <a:rPr sz="1200" dirty="0">
                <a:latin typeface="Noto Sans CJK JP Regular"/>
                <a:cs typeface="Noto Sans CJK JP Regular"/>
              </a:rPr>
              <a:t>年至</a:t>
            </a:r>
            <a:r>
              <a:rPr sz="1200" spc="25" dirty="0">
                <a:latin typeface="Noto Sans CJK JP Regular"/>
                <a:cs typeface="Noto Sans CJK JP Regular"/>
              </a:rPr>
              <a:t>106</a:t>
            </a:r>
            <a:r>
              <a:rPr sz="1200" dirty="0">
                <a:latin typeface="Noto Sans CJK JP Regular"/>
                <a:cs typeface="Noto Sans CJK JP Regular"/>
              </a:rPr>
              <a:t>年不同學制學生藥物濫用通報人數表</a:t>
            </a:r>
            <a:endParaRPr sz="1200">
              <a:latin typeface="Noto Sans CJK JP Regular"/>
              <a:cs typeface="Noto Sans CJK JP Regular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45"/>
              </a:lnSpc>
            </a:pPr>
            <a:r>
              <a:rPr spc="-20" dirty="0"/>
              <a:t>29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82344" y="1673605"/>
          <a:ext cx="5399405" cy="16478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9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7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97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2415">
                <a:tc>
                  <a:txBody>
                    <a:bodyPr/>
                    <a:lstStyle/>
                    <a:p>
                      <a:pPr marR="211454" algn="r">
                        <a:lnSpc>
                          <a:spcPct val="100000"/>
                        </a:lnSpc>
                        <a:spcBef>
                          <a:spcPts val="465"/>
                        </a:spcBef>
                        <a:tabLst>
                          <a:tab pos="304165" algn="l"/>
                        </a:tabLst>
                      </a:pPr>
                      <a:r>
                        <a:rPr sz="1200" dirty="0">
                          <a:latin typeface="Noto Sans CJK JP Regular"/>
                          <a:cs typeface="Noto Sans CJK JP Regular"/>
                        </a:rPr>
                        <a:t>學	制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5905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  <a:solidFill>
                      <a:srgbClr val="CEE4E3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200" dirty="0">
                          <a:latin typeface="Noto Sans CJK JP Regular"/>
                          <a:cs typeface="Noto Sans CJK JP Regular"/>
                        </a:rPr>
                        <a:t>國小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5905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  <a:solidFill>
                      <a:srgbClr val="CEE4E3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200" dirty="0">
                          <a:latin typeface="Noto Sans CJK JP Regular"/>
                          <a:cs typeface="Noto Sans CJK JP Regular"/>
                        </a:rPr>
                        <a:t>國中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5905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  <a:solidFill>
                      <a:srgbClr val="CEE4E3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200" dirty="0">
                          <a:latin typeface="Noto Sans CJK JP Regular"/>
                          <a:cs typeface="Noto Sans CJK JP Regular"/>
                        </a:rPr>
                        <a:t>高中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5905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  <a:solidFill>
                      <a:srgbClr val="CEE4E3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200" dirty="0">
                          <a:latin typeface="Noto Sans CJK JP Regular"/>
                          <a:cs typeface="Noto Sans CJK JP Regular"/>
                        </a:rPr>
                        <a:t>大專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5905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  <a:solidFill>
                      <a:srgbClr val="CEE4E3"/>
                    </a:solidFill>
                  </a:tcPr>
                </a:tc>
                <a:tc>
                  <a:txBody>
                    <a:bodyPr/>
                    <a:lstStyle/>
                    <a:p>
                      <a:pPr marR="288290" algn="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200" dirty="0">
                          <a:latin typeface="Noto Sans CJK JP Regular"/>
                          <a:cs typeface="Noto Sans CJK JP Regular"/>
                        </a:rPr>
                        <a:t>合計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5905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  <a:solidFill>
                      <a:srgbClr val="CEE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marR="213360" algn="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200" spc="25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102</a:t>
                      </a:r>
                      <a:r>
                        <a:rPr sz="1200" spc="-6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 </a:t>
                      </a:r>
                      <a:r>
                        <a:rPr sz="120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年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5905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200" spc="25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10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6858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200" spc="25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641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6858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200" spc="1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1,257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6858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200" spc="25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113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6858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7015" algn="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2,021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6858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marR="213360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200" spc="25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103</a:t>
                      </a:r>
                      <a:r>
                        <a:rPr sz="1200" spc="-6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 </a:t>
                      </a:r>
                      <a:r>
                        <a:rPr sz="120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年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6096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8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6858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200" spc="25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582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6858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200" spc="1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1,031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6858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200" spc="25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79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6858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7015" algn="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1,700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6858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R="213360" algn="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spc="25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104</a:t>
                      </a:r>
                      <a:r>
                        <a:rPr sz="1200" spc="-6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 </a:t>
                      </a:r>
                      <a:r>
                        <a:rPr sz="120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年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5334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7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5334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spc="25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600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5334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spc="1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1,029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5334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spc="25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113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5334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7015" algn="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1,749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5334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marR="213360" algn="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spc="25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105</a:t>
                      </a:r>
                      <a:r>
                        <a:rPr sz="1200" spc="-6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 </a:t>
                      </a:r>
                      <a:r>
                        <a:rPr sz="120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年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5143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5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5143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spc="25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361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5143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spc="25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583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5143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spc="25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57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5143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7015" algn="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1,006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5143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marR="213360" algn="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spc="25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106</a:t>
                      </a:r>
                      <a:r>
                        <a:rPr sz="1200" spc="-6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 </a:t>
                      </a:r>
                      <a:r>
                        <a:rPr sz="120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年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5143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4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4254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spc="25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260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4254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spc="25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498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4254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spc="25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260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4254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7015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1,022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4254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068120" y="3360165"/>
            <a:ext cx="5427980" cy="1680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394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Noto Sans CJK JP Regular"/>
                <a:cs typeface="Noto Sans CJK JP Regular"/>
              </a:rPr>
              <a:t>資料來源：教育部校安中心</a:t>
            </a:r>
            <a:endParaRPr sz="1200">
              <a:latin typeface="Noto Sans CJK JP Regular"/>
              <a:cs typeface="Noto Sans CJK JP Regular"/>
            </a:endParaRPr>
          </a:p>
          <a:p>
            <a:pPr marL="12700" marR="5080" indent="354965" algn="just">
              <a:lnSpc>
                <a:spcPct val="148900"/>
              </a:lnSpc>
              <a:spcBef>
                <a:spcPts val="1019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自</a:t>
            </a:r>
            <a:r>
              <a:rPr sz="1400" spc="1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105</a:t>
            </a:r>
            <a:r>
              <a:rPr sz="1400" spc="1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起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，學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生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使用第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級毒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品人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數持續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增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加，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經分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析可能是 近期毒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多為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混合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性包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裝</a:t>
            </a:r>
            <a:r>
              <a:rPr sz="1400" spc="-2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生施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用倘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經查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獲</a:t>
            </a:r>
            <a:r>
              <a:rPr sz="1400" spc="-2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安通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報是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以高階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品 統計</a:t>
            </a:r>
            <a:r>
              <a:rPr sz="1400" spc="-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之</a:t>
            </a:r>
            <a:r>
              <a:rPr sz="1400" spc="-7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（表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3）</a:t>
            </a:r>
            <a:endParaRPr sz="1400">
              <a:latin typeface="Noto Sans CJK JP Regular"/>
              <a:cs typeface="Noto Sans CJK JP Regular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Noto Sans CJK JP Regular"/>
                <a:cs typeface="Noto Sans CJK JP Regular"/>
              </a:rPr>
              <a:t>表</a:t>
            </a:r>
            <a:r>
              <a:rPr sz="1200" spc="20" dirty="0">
                <a:latin typeface="Noto Sans CJK JP Regular"/>
                <a:cs typeface="Noto Sans CJK JP Regular"/>
              </a:rPr>
              <a:t>3：102</a:t>
            </a:r>
            <a:r>
              <a:rPr sz="1200" dirty="0">
                <a:latin typeface="Noto Sans CJK JP Regular"/>
                <a:cs typeface="Noto Sans CJK JP Regular"/>
              </a:rPr>
              <a:t>年至</a:t>
            </a:r>
            <a:r>
              <a:rPr sz="1200" spc="25" dirty="0">
                <a:latin typeface="Noto Sans CJK JP Regular"/>
                <a:cs typeface="Noto Sans CJK JP Regular"/>
              </a:rPr>
              <a:t>106</a:t>
            </a:r>
            <a:r>
              <a:rPr sz="1200" dirty="0">
                <a:latin typeface="Noto Sans CJK JP Regular"/>
                <a:cs typeface="Noto Sans CJK JP Regular"/>
              </a:rPr>
              <a:t>年學生藥物濫用類別分級統計表</a:t>
            </a:r>
            <a:endParaRPr sz="1200">
              <a:latin typeface="Noto Sans CJK JP Regular"/>
              <a:cs typeface="Noto Sans CJK JP Regular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35100" y="5067934"/>
          <a:ext cx="5494020" cy="16478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47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47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40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27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46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241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60"/>
                        </a:spcBef>
                        <a:tabLst>
                          <a:tab pos="306070" algn="l"/>
                        </a:tabLst>
                      </a:pPr>
                      <a:r>
                        <a:rPr sz="1200" dirty="0">
                          <a:latin typeface="Noto Sans CJK JP Regular"/>
                          <a:cs typeface="Noto Sans CJK JP Regular"/>
                        </a:rPr>
                        <a:t>區	分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  <a:solidFill>
                      <a:srgbClr val="CEE4E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dirty="0">
                          <a:latin typeface="Noto Sans CJK JP Regular"/>
                          <a:cs typeface="Noto Sans CJK JP Regular"/>
                        </a:rPr>
                        <a:t>一級毒品</a:t>
                      </a:r>
                      <a:r>
                        <a:rPr sz="1200" spc="-10" dirty="0">
                          <a:latin typeface="Noto Sans CJK JP Regular"/>
                          <a:cs typeface="Noto Sans CJK JP Regular"/>
                        </a:rPr>
                        <a:t> </a:t>
                      </a:r>
                      <a:r>
                        <a:rPr sz="1200" spc="-20" dirty="0">
                          <a:latin typeface="Noto Sans CJK JP Regular"/>
                          <a:cs typeface="Noto Sans CJK JP Regular"/>
                        </a:rPr>
                        <a:t>a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  <a:solidFill>
                      <a:srgbClr val="CEE4E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dirty="0">
                          <a:latin typeface="Noto Sans CJK JP Regular"/>
                          <a:cs typeface="Noto Sans CJK JP Regular"/>
                        </a:rPr>
                        <a:t>二級毒品</a:t>
                      </a:r>
                      <a:r>
                        <a:rPr sz="1200" spc="-15" dirty="0">
                          <a:latin typeface="Noto Sans CJK JP Regular"/>
                          <a:cs typeface="Noto Sans CJK JP Regular"/>
                        </a:rPr>
                        <a:t> </a:t>
                      </a:r>
                      <a:r>
                        <a:rPr sz="1200" spc="15" dirty="0">
                          <a:latin typeface="Noto Sans CJK JP Regular"/>
                          <a:cs typeface="Noto Sans CJK JP Regular"/>
                        </a:rPr>
                        <a:t>b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  <a:solidFill>
                      <a:srgbClr val="CEE4E3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dirty="0">
                          <a:latin typeface="Noto Sans CJK JP Regular"/>
                          <a:cs typeface="Noto Sans CJK JP Regular"/>
                        </a:rPr>
                        <a:t>三級毒品</a:t>
                      </a:r>
                      <a:r>
                        <a:rPr sz="1200" spc="-10" dirty="0">
                          <a:latin typeface="Noto Sans CJK JP Regular"/>
                          <a:cs typeface="Noto Sans CJK JP Regular"/>
                        </a:rPr>
                        <a:t> </a:t>
                      </a:r>
                      <a:r>
                        <a:rPr sz="1200" spc="-15" dirty="0">
                          <a:latin typeface="Noto Sans CJK JP Regular"/>
                          <a:cs typeface="Noto Sans CJK JP Regular"/>
                        </a:rPr>
                        <a:t>c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  <a:solidFill>
                      <a:srgbClr val="CEE4E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dirty="0">
                          <a:latin typeface="Noto Sans CJK JP Regular"/>
                          <a:cs typeface="Noto Sans CJK JP Regular"/>
                        </a:rPr>
                        <a:t>四級毒品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  <a:solidFill>
                      <a:srgbClr val="CEE4E3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dirty="0">
                          <a:latin typeface="Noto Sans CJK JP Regular"/>
                          <a:cs typeface="Noto Sans CJK JP Regular"/>
                        </a:rPr>
                        <a:t>其他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  <a:solidFill>
                      <a:srgbClr val="CEE4E3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dirty="0">
                          <a:latin typeface="Noto Sans CJK JP Regular"/>
                          <a:cs typeface="Noto Sans CJK JP Regular"/>
                        </a:rPr>
                        <a:t>合計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  <a:solidFill>
                      <a:srgbClr val="CEE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200" spc="25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102</a:t>
                      </a:r>
                      <a:r>
                        <a:rPr sz="1200" spc="1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 </a:t>
                      </a:r>
                      <a:r>
                        <a:rPr sz="120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年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45719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1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45719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200" spc="25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201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45719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200" spc="1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1,819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45719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0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45719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0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45719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200" spc="1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2,021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45719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spc="25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103</a:t>
                      </a:r>
                      <a:r>
                        <a:rPr sz="1200" spc="1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 </a:t>
                      </a:r>
                      <a:r>
                        <a:rPr sz="120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年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5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spc="25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241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spc="1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1,453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0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1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spc="1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1,700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spc="25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104</a:t>
                      </a:r>
                      <a:r>
                        <a:rPr sz="1200" spc="1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 </a:t>
                      </a:r>
                      <a:r>
                        <a:rPr sz="120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年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1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spc="25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263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spc="1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1,485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0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0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spc="1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1,749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spc="25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105</a:t>
                      </a:r>
                      <a:r>
                        <a:rPr sz="1200" spc="1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 </a:t>
                      </a:r>
                      <a:r>
                        <a:rPr sz="120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年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3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spc="25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323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spc="25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676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0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4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spc="1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1,006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200" spc="25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106</a:t>
                      </a:r>
                      <a:r>
                        <a:rPr sz="1200" spc="1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 </a:t>
                      </a:r>
                      <a:r>
                        <a:rPr sz="120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年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5016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4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4381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spc="25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414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4381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spc="25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594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4381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0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4381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spc="25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10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4381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spc="1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1,022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4381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068120" y="6693788"/>
            <a:ext cx="5464175" cy="303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71240">
              <a:lnSpc>
                <a:spcPct val="127499"/>
              </a:lnSpc>
              <a:spcBef>
                <a:spcPts val="100"/>
              </a:spcBef>
            </a:pPr>
            <a:r>
              <a:rPr sz="1200" dirty="0">
                <a:latin typeface="Noto Sans CJK JP Regular"/>
                <a:cs typeface="Noto Sans CJK JP Regular"/>
              </a:rPr>
              <a:t>資料來源：教育部校安中心 註</a:t>
            </a:r>
            <a:r>
              <a:rPr sz="1200" spc="-5" dirty="0">
                <a:latin typeface="Noto Sans CJK JP Regular"/>
                <a:cs typeface="Noto Sans CJK JP Regular"/>
              </a:rPr>
              <a:t>：</a:t>
            </a:r>
            <a:r>
              <a:rPr sz="1200" spc="-20" dirty="0">
                <a:latin typeface="Noto Sans CJK JP Regular"/>
                <a:cs typeface="Noto Sans CJK JP Regular"/>
              </a:rPr>
              <a:t>a</a:t>
            </a:r>
            <a:r>
              <a:rPr sz="1200" dirty="0">
                <a:latin typeface="Noto Sans CJK JP Regular"/>
                <a:cs typeface="Noto Sans CJK JP Regular"/>
              </a:rPr>
              <a:t>：包含海洛因、嗎啡等毒品；</a:t>
            </a:r>
            <a:r>
              <a:rPr sz="1200" spc="10" dirty="0">
                <a:latin typeface="Noto Sans CJK JP Regular"/>
                <a:cs typeface="Noto Sans CJK JP Regular"/>
              </a:rPr>
              <a:t>b</a:t>
            </a:r>
            <a:r>
              <a:rPr sz="1200" dirty="0">
                <a:latin typeface="Noto Sans CJK JP Regular"/>
                <a:cs typeface="Noto Sans CJK JP Regular"/>
              </a:rPr>
              <a:t>：包含安非他命、搖頭丸、大麻等毒品</a:t>
            </a:r>
            <a:r>
              <a:rPr sz="1200" spc="5" dirty="0">
                <a:latin typeface="Noto Sans CJK JP Regular"/>
                <a:cs typeface="Noto Sans CJK JP Regular"/>
              </a:rPr>
              <a:t>；</a:t>
            </a:r>
            <a:r>
              <a:rPr sz="1200" spc="-15" dirty="0">
                <a:latin typeface="Noto Sans CJK JP Regular"/>
                <a:cs typeface="Noto Sans CJK JP Regular"/>
              </a:rPr>
              <a:t>c</a:t>
            </a:r>
            <a:r>
              <a:rPr sz="1200" dirty="0">
                <a:latin typeface="Noto Sans CJK JP Regular"/>
                <a:cs typeface="Noto Sans CJK JP Regular"/>
              </a:rPr>
              <a:t>：</a:t>
            </a:r>
            <a:endParaRPr sz="1200">
              <a:latin typeface="Noto Sans CJK JP Regular"/>
              <a:cs typeface="Noto Sans CJK JP Regular"/>
            </a:endParaRPr>
          </a:p>
          <a:p>
            <a:pPr marL="316865">
              <a:lnSpc>
                <a:spcPct val="100000"/>
              </a:lnSpc>
              <a:spcBef>
                <a:spcPts val="155"/>
              </a:spcBef>
            </a:pPr>
            <a:r>
              <a:rPr sz="1200" dirty="0">
                <a:latin typeface="Noto Sans CJK JP Regular"/>
                <a:cs typeface="Noto Sans CJK JP Regular"/>
              </a:rPr>
              <a:t>包含愷他命、</a:t>
            </a:r>
            <a:r>
              <a:rPr sz="1200" spc="55" dirty="0">
                <a:latin typeface="Noto Sans CJK JP Regular"/>
                <a:cs typeface="Noto Sans CJK JP Regular"/>
              </a:rPr>
              <a:t>FM2</a:t>
            </a:r>
            <a:r>
              <a:rPr sz="1200" dirty="0">
                <a:latin typeface="Noto Sans CJK JP Regular"/>
                <a:cs typeface="Noto Sans CJK JP Regular"/>
              </a:rPr>
              <a:t>、一粒眠等毒品。</a:t>
            </a:r>
            <a:endParaRPr sz="1200">
              <a:latin typeface="Noto Sans CJK JP Regular"/>
              <a:cs typeface="Noto Sans CJK JP Regular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（2）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疑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籍勾稽</a:t>
            </a:r>
            <a:endParaRPr sz="1400">
              <a:latin typeface="Noto Sans CJK JP Regular"/>
              <a:cs typeface="Noto Sans CJK JP Regular"/>
            </a:endParaRPr>
          </a:p>
          <a:p>
            <a:pPr marL="12700" marR="41275" indent="354965" algn="just">
              <a:lnSpc>
                <a:spcPct val="149000"/>
              </a:lnSpc>
              <a:spcBef>
                <a:spcPts val="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為找出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園藥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物濫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用黑數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提供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輔導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措施</a:t>
            </a:r>
            <a:r>
              <a:rPr sz="1400" spc="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本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部自</a:t>
            </a:r>
            <a:r>
              <a:rPr sz="1400" spc="1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106</a:t>
            </a:r>
            <a:r>
              <a:rPr sz="1400" spc="1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年起，與 警政署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每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月進行</a:t>
            </a:r>
            <a:r>
              <a:rPr sz="1400" spc="9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18-24</a:t>
            </a:r>
            <a:r>
              <a:rPr sz="1400" spc="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涉毒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犯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嫌疑人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籍資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料勾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稽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，106</a:t>
            </a:r>
            <a:r>
              <a:rPr sz="1400" spc="9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年警 方提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供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之</a:t>
            </a:r>
            <a:r>
              <a:rPr sz="1400" spc="2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</a:t>
            </a:r>
            <a:r>
              <a:rPr sz="1400" spc="2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萬</a:t>
            </a:r>
            <a:r>
              <a:rPr sz="1400" spc="2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6,226</a:t>
            </a:r>
            <a:r>
              <a:rPr sz="1400" spc="2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筆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資料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中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，具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籍者計</a:t>
            </a:r>
            <a:r>
              <a:rPr sz="1400" spc="2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736</a:t>
            </a:r>
            <a:r>
              <a:rPr sz="1400" spc="2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次，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占查驗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總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數</a:t>
            </a:r>
            <a:endParaRPr sz="1400">
              <a:latin typeface="Noto Sans CJK JP Regular"/>
              <a:cs typeface="Noto Sans CJK JP Regular"/>
            </a:endParaRPr>
          </a:p>
          <a:p>
            <a:pPr marL="12700" marR="41910">
              <a:lnSpc>
                <a:spcPts val="2510"/>
              </a:lnSpc>
              <a:spcBef>
                <a:spcPts val="209"/>
              </a:spcBef>
            </a:pPr>
            <a:r>
              <a:rPr sz="1400" spc="-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4.54％（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高中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381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400" spc="-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次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大專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355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次</a:t>
            </a:r>
            <a:r>
              <a:rPr sz="1400" spc="-4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），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勾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稽出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</a:t>
            </a:r>
            <a:r>
              <a:rPr sz="1400" spc="-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生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由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校 進行校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通報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並開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案輔導。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（3）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特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定人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清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篩檢</a:t>
            </a:r>
            <a:endParaRPr sz="1400">
              <a:latin typeface="Noto Sans CJK JP Regular"/>
              <a:cs typeface="Noto Sans CJK JP Regular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60906"/>
            <a:ext cx="5473065" cy="82810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165" indent="354965" algn="just">
              <a:lnSpc>
                <a:spcPct val="148800"/>
              </a:lnSpc>
              <a:spcBef>
                <a:spcPts val="95"/>
              </a:spcBef>
            </a:pP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106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年度各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級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學校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依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據「各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級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學校特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定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人員尿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篩檢及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輔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作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業 要點」</a:t>
            </a:r>
            <a:r>
              <a:rPr sz="1400" spc="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規</a:t>
            </a:r>
            <a:r>
              <a:rPr sz="1400" spc="-1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定，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建立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特定人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名冊計</a:t>
            </a:r>
            <a:r>
              <a:rPr sz="1400" spc="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萬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1,058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期間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進行尿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篩檢 共計</a:t>
            </a:r>
            <a:r>
              <a:rPr sz="1400" spc="19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萬</a:t>
            </a:r>
            <a:r>
              <a:rPr sz="1400" spc="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2,316</a:t>
            </a:r>
            <a:r>
              <a:rPr sz="1400" spc="19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人次，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檢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出陽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性個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案</a:t>
            </a:r>
            <a:r>
              <a:rPr sz="1400" spc="7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115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陽性率</a:t>
            </a:r>
            <a:r>
              <a:rPr sz="1400" spc="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0.9%，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檢出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之個案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數依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三級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輔導作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業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流程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進行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通報、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輔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導或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轉介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（4）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熱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點巡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邏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立</a:t>
            </a:r>
            <a:endParaRPr sz="1400">
              <a:latin typeface="Noto Sans CJK JP Regular"/>
              <a:cs typeface="Noto Sans CJK JP Regular"/>
            </a:endParaRPr>
          </a:p>
          <a:p>
            <a:pPr marL="12700" indent="354965">
              <a:lnSpc>
                <a:spcPct val="100000"/>
              </a:lnSpc>
              <a:spcBef>
                <a:spcPts val="820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為降低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品對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青少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年之可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近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性</a:t>
            </a:r>
            <a:r>
              <a:rPr sz="14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自</a:t>
            </a:r>
            <a:r>
              <a:rPr sz="1400" spc="5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106</a:t>
            </a:r>
            <a:r>
              <a:rPr sz="1400" spc="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9</a:t>
            </a:r>
            <a:r>
              <a:rPr sz="1400" spc="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起，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各縣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市高級中</a:t>
            </a:r>
            <a:endParaRPr sz="1400">
              <a:latin typeface="Noto Sans CJK JP Regular"/>
              <a:cs typeface="Noto Sans CJK JP Regular"/>
            </a:endParaRPr>
          </a:p>
          <a:p>
            <a:pPr marL="12700" marR="50165" algn="just">
              <a:lnSpc>
                <a:spcPct val="148700"/>
              </a:lnSpc>
              <a:spcBef>
                <a:spcPts val="10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等以下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校與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警察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機關已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逐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步建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立熱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點巡邏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網，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透過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自行清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查、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校 外聯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巡</a:t>
            </a:r>
            <a:r>
              <a:rPr sz="1400" spc="-2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警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方巡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邏線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以及巡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邏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箱設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置等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方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式</a:t>
            </a:r>
            <a:r>
              <a:rPr sz="1400" spc="-2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提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高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青少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年經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常聚集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高 風險場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所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巡邏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密度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，減少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生接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觸毒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品之可</a:t>
            </a:r>
            <a:r>
              <a:rPr sz="14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能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；截至</a:t>
            </a:r>
            <a:r>
              <a:rPr sz="1400" spc="1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106</a:t>
            </a:r>
            <a:r>
              <a:rPr sz="1400" spc="1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年底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計有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1400" spc="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2,493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所學</a:t>
            </a:r>
            <a:r>
              <a:rPr sz="1400" spc="-17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校，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提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供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5,373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處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熱</a:t>
            </a:r>
            <a:r>
              <a:rPr sz="1400" spc="-17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點，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占高級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中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等以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下學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校總數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74.5%，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預</a:t>
            </a:r>
            <a:r>
              <a:rPr sz="1400" spc="-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於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107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底前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，依需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再持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續擴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大完成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國學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校巡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邏網之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置。</a:t>
            </a:r>
            <a:endParaRPr sz="1400">
              <a:latin typeface="Noto Sans CJK JP Regular"/>
              <a:cs typeface="Noto Sans CJK JP Regular"/>
            </a:endParaRPr>
          </a:p>
          <a:p>
            <a:pPr marL="457200" indent="-445134">
              <a:lnSpc>
                <a:spcPct val="100000"/>
              </a:lnSpc>
              <a:spcBef>
                <a:spcPts val="820"/>
              </a:spcBef>
            </a:pP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（5）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協助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檢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警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單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位查緝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上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源藥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頭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，106</a:t>
            </a:r>
            <a:r>
              <a:rPr sz="1400" spc="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</a:t>
            </a:r>
            <a:r>
              <a:rPr sz="1400" spc="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12</a:t>
            </a:r>
            <a:r>
              <a:rPr sz="1400" spc="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修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訂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發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布「教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單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50165" algn="just">
              <a:lnSpc>
                <a:spcPct val="148600"/>
              </a:lnSpc>
              <a:spcBef>
                <a:spcPts val="10"/>
              </a:spcBef>
            </a:pP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位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協助檢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警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緝毒溯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源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通報作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業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要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點</a:t>
            </a:r>
            <a:r>
              <a:rPr sz="1400" spc="-68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本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次</a:t>
            </a:r>
            <a:r>
              <a:rPr sz="1400" spc="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修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訂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重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點在</a:t>
            </a:r>
            <a:r>
              <a:rPr sz="1400" spc="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於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賦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 校及校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外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會積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極通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報責</a:t>
            </a:r>
            <a:r>
              <a:rPr sz="1400" spc="-3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任</a:t>
            </a:r>
            <a:r>
              <a:rPr sz="1400" spc="-30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及強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調情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資通報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者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之安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全保</a:t>
            </a:r>
            <a:r>
              <a:rPr sz="1400" spc="-29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護</a:t>
            </a:r>
            <a:r>
              <a:rPr sz="1400" spc="-5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；106 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年學校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通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報情資計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148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件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153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偵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破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90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件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94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400" spc="-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（61.4%），</a:t>
            </a:r>
            <a:endParaRPr sz="1400">
              <a:latin typeface="Noto Sans CJK JP Regular"/>
              <a:cs typeface="Noto Sans CJK JP Regular"/>
            </a:endParaRPr>
          </a:p>
          <a:p>
            <a:pPr marL="457200">
              <a:lnSpc>
                <a:spcPct val="100000"/>
              </a:lnSpc>
              <a:spcBef>
                <a:spcPts val="82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進而查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販賣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轉讓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毒品犯罪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56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件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63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人。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6985" indent="-445134">
              <a:lnSpc>
                <a:spcPct val="148600"/>
              </a:lnSpc>
              <a:spcBef>
                <a:spcPts val="5"/>
              </a:spcBef>
            </a:pP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（6）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各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縣市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外</a:t>
            </a:r>
            <a:r>
              <a:rPr sz="1400" spc="-18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會</a:t>
            </a:r>
            <a:r>
              <a:rPr sz="1400" spc="-17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教育</a:t>
            </a:r>
            <a:r>
              <a:rPr sz="14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局</a:t>
            </a:r>
            <a:r>
              <a:rPr sz="1400" spc="-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(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處</a:t>
            </a:r>
            <a:r>
              <a:rPr sz="1400" spc="-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)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與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警方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針對經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常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發生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案件之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網</a:t>
            </a:r>
            <a:r>
              <a:rPr sz="1400" spc="-17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咖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 夜</a:t>
            </a: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店</a:t>
            </a:r>
            <a:r>
              <a:rPr sz="1400" spc="-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KTV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場</a:t>
            </a:r>
            <a:r>
              <a:rPr sz="1400" spc="-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所</a:t>
            </a: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納入校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外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聯合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青春專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巡查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重</a:t>
            </a:r>
            <a:r>
              <a:rPr sz="1400" spc="-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點</a:t>
            </a: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並加強</a:t>
            </a:r>
            <a:endParaRPr sz="1400">
              <a:latin typeface="Noto Sans CJK JP Regular"/>
              <a:cs typeface="Noto Sans CJK JP Regular"/>
            </a:endParaRPr>
          </a:p>
          <a:p>
            <a:pPr marL="457200" algn="just">
              <a:lnSpc>
                <a:spcPct val="100000"/>
              </a:lnSpc>
              <a:spcBef>
                <a:spcPts val="82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查緝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18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以下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深夜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在外遊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蕩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</a:t>
            </a:r>
            <a:r>
              <a:rPr sz="1400" spc="-254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生，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查獲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之學生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均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列冊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追蹤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輔</a:t>
            </a:r>
            <a:r>
              <a:rPr sz="1400" spc="-254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endParaRPr sz="1400">
              <a:latin typeface="Noto Sans CJK JP Regular"/>
              <a:cs typeface="Noto Sans CJK JP Regular"/>
            </a:endParaRPr>
          </a:p>
          <a:p>
            <a:pPr marL="457200" algn="just">
              <a:lnSpc>
                <a:spcPct val="100000"/>
              </a:lnSpc>
              <a:spcBef>
                <a:spcPts val="820"/>
              </a:spcBef>
            </a:pP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106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辦理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外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聯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巡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9,485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次，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動員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3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萬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4,228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400" spc="-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次，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勸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導違規</a:t>
            </a:r>
            <a:endParaRPr sz="1400">
              <a:latin typeface="Noto Sans CJK JP Regular"/>
              <a:cs typeface="Noto Sans CJK JP Regular"/>
            </a:endParaRPr>
          </a:p>
          <a:p>
            <a:pPr marL="457200" algn="just">
              <a:lnSpc>
                <a:spcPct val="100000"/>
              </a:lnSpc>
              <a:spcBef>
                <a:spcPts val="81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少年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萬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1,446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次</a:t>
            </a:r>
            <a:r>
              <a:rPr sz="1400" spc="-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其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中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涉藥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物濫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用</a:t>
            </a:r>
            <a:r>
              <a:rPr sz="1400" spc="-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不當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或特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種營業場</a:t>
            </a:r>
            <a:endParaRPr sz="1400">
              <a:latin typeface="Noto Sans CJK JP Regular"/>
              <a:cs typeface="Noto Sans CJK JP Regular"/>
            </a:endParaRPr>
          </a:p>
          <a:p>
            <a:pPr marL="457200" algn="just">
              <a:lnSpc>
                <a:spcPct val="100000"/>
              </a:lnSpc>
              <a:spcBef>
                <a:spcPts val="825"/>
              </a:spcBef>
            </a:pPr>
            <a:r>
              <a:rPr sz="1400" spc="-2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所、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非許可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時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間逗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留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遊樂場</a:t>
            </a:r>
            <a:r>
              <a:rPr sz="1400" spc="-2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所、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深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夜在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外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遊蕩學生計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3,302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400" spc="-28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endParaRPr sz="1400">
              <a:latin typeface="Noto Sans CJK JP Regular"/>
              <a:cs typeface="Noto Sans CJK JP Regular"/>
            </a:endParaRPr>
          </a:p>
          <a:p>
            <a:pPr marL="190500" marR="5080" indent="-178435">
              <a:lnSpc>
                <a:spcPts val="2500"/>
              </a:lnSpc>
              <a:spcBef>
                <a:spcPts val="219"/>
              </a:spcBef>
            </a:pP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2.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推</a:t>
            </a:r>
            <a:r>
              <a:rPr sz="1400" spc="-2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動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「防制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生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物濫用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輔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絡服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務</a:t>
            </a:r>
            <a:r>
              <a:rPr sz="1400" spc="-204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實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施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計</a:t>
            </a:r>
            <a:r>
              <a:rPr sz="1400" spc="-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畫，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辦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理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活動包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含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探 索教</a:t>
            </a:r>
            <a:r>
              <a:rPr sz="1400" spc="-1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育</a:t>
            </a:r>
            <a:r>
              <a:rPr sz="1400" spc="-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戶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外冒</a:t>
            </a:r>
            <a:r>
              <a:rPr sz="1400" spc="-1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險、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職業試</a:t>
            </a:r>
            <a:r>
              <a:rPr sz="1400" spc="-1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探、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諮商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輔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（含家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庭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諮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商</a:t>
            </a:r>
            <a:r>
              <a:rPr sz="1400" spc="-81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）</a:t>
            </a:r>
            <a:r>
              <a:rPr sz="1400" spc="-1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醫療戒</a:t>
            </a:r>
            <a:r>
              <a:rPr sz="1400" spc="-1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治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endParaRPr sz="1400">
              <a:latin typeface="Noto Sans CJK JP Regular"/>
              <a:cs typeface="Noto Sans CJK JP Regular"/>
            </a:endParaRPr>
          </a:p>
          <a:p>
            <a:pPr marL="190500" marR="50165">
              <a:lnSpc>
                <a:spcPts val="2500"/>
              </a:lnSpc>
              <a:spcBef>
                <a:spcPts val="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個案會</a:t>
            </a:r>
            <a:r>
              <a:rPr sz="1400" spc="-2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報、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參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訪服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務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等類</a:t>
            </a:r>
            <a:r>
              <a:rPr sz="1400" spc="-2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別</a:t>
            </a:r>
            <a:r>
              <a:rPr sz="1400" spc="-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，106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輔導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高關懷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藥物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濫用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個案</a:t>
            </a:r>
            <a:r>
              <a:rPr sz="1400" spc="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519 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400" spc="-7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（圖</a:t>
            </a:r>
            <a:r>
              <a:rPr sz="1400" spc="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53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54）</a:t>
            </a:r>
            <a:endParaRPr sz="14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45"/>
              </a:lnSpc>
            </a:pPr>
            <a:r>
              <a:rPr spc="-20" dirty="0"/>
              <a:t>30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3151606"/>
            <a:ext cx="5469890" cy="651319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（二</a:t>
            </a:r>
            <a:r>
              <a:rPr sz="1400" spc="-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）</a:t>
            </a:r>
            <a:r>
              <a:rPr sz="1400" spc="-1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法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務部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1.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對在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監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（院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、所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、校）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收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容人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實施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尿液篩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檢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，共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計採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驗</a:t>
            </a:r>
            <a:r>
              <a:rPr sz="1400" spc="9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21</a:t>
            </a:r>
            <a:r>
              <a:rPr sz="1400" spc="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萬</a:t>
            </a:r>
            <a:r>
              <a:rPr sz="1400" spc="9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1,748</a:t>
            </a:r>
            <a:endParaRPr sz="1400">
              <a:latin typeface="Noto Sans CJK JP Regular"/>
              <a:cs typeface="Noto Sans CJK JP Regular"/>
            </a:endParaRPr>
          </a:p>
          <a:p>
            <a:pPr marL="190500" marR="45720">
              <a:lnSpc>
                <a:spcPts val="2510"/>
              </a:lnSpc>
              <a:spcBef>
                <a:spcPts val="210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400" spc="-19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次</a:t>
            </a:r>
            <a:r>
              <a:rPr sz="1400" spc="-204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其中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受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觀察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戒人採驗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萬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3,724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400" spc="-204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次</a:t>
            </a:r>
            <a:r>
              <a:rPr sz="1400" spc="-19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受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治人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驗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4,710 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人次。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2.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法務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調查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局依</a:t>
            </a:r>
            <a:r>
              <a:rPr sz="1400" spc="-6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據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法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務部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調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查局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特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定人員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尿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液採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驗作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業要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點</a:t>
            </a:r>
            <a:r>
              <a:rPr sz="1400" spc="-6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規</a:t>
            </a:r>
            <a:r>
              <a:rPr sz="1400" spc="-3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定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endParaRPr sz="1400">
              <a:latin typeface="Noto Sans CJK JP Regular"/>
              <a:cs typeface="Noto Sans CJK JP Regular"/>
            </a:endParaRPr>
          </a:p>
          <a:p>
            <a:pPr marL="190500">
              <a:lnSpc>
                <a:spcPct val="100000"/>
              </a:lnSpc>
              <a:spcBef>
                <a:spcPts val="815"/>
              </a:spcBef>
            </a:pP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實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施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對象包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括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毒品專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庫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保管人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員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、毒品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檢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驗人員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外勤單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位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實際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參</a:t>
            </a:r>
            <a:endParaRPr sz="1400">
              <a:latin typeface="Noto Sans CJK JP Regular"/>
              <a:cs typeface="Noto Sans CJK JP Regular"/>
            </a:endParaRPr>
          </a:p>
          <a:p>
            <a:pPr marL="190500" marR="46355">
              <a:lnSpc>
                <a:spcPct val="148600"/>
              </a:lnSpc>
              <a:spcBef>
                <a:spcPts val="1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與查緝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品人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106</a:t>
            </a:r>
            <a:r>
              <a:rPr sz="1400" spc="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尿液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驗作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業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特定人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計</a:t>
            </a:r>
            <a:r>
              <a:rPr sz="1400" spc="114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122</a:t>
            </a:r>
            <a:r>
              <a:rPr sz="1400" spc="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，抽籤受 檢人數計</a:t>
            </a:r>
            <a:r>
              <a:rPr sz="1400" spc="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13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，抽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驗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10.66%，受檢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檢驗結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果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均呈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陰性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反應。</a:t>
            </a:r>
            <a:endParaRPr sz="1400">
              <a:latin typeface="Noto Sans CJK JP Regular"/>
              <a:cs typeface="Noto Sans CJK JP Regular"/>
            </a:endParaRPr>
          </a:p>
          <a:p>
            <a:pPr>
              <a:lnSpc>
                <a:spcPct val="100000"/>
              </a:lnSpc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（三</a:t>
            </a:r>
            <a:r>
              <a:rPr sz="1400" spc="-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）</a:t>
            </a:r>
            <a:r>
              <a:rPr sz="1400" spc="-1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國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防部</a:t>
            </a:r>
            <a:endParaRPr sz="1400">
              <a:latin typeface="Noto Sans CJK JP Regular"/>
              <a:cs typeface="Noto Sans CJK JP Regular"/>
            </a:endParaRPr>
          </a:p>
          <a:p>
            <a:pPr marL="190500" marR="45720" indent="-178435">
              <a:lnSpc>
                <a:spcPct val="148600"/>
              </a:lnSpc>
              <a:spcBef>
                <a:spcPts val="10"/>
              </a:spcBef>
            </a:pP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1.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心輔</a:t>
            </a: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工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作成</a:t>
            </a: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效</a:t>
            </a:r>
            <a:r>
              <a:rPr sz="1400" spc="25" dirty="0">
                <a:solidFill>
                  <a:srgbClr val="4471C4"/>
                </a:solidFill>
                <a:latin typeface="Droid Sans Fallback"/>
                <a:cs typeface="Droid Sans Fallback"/>
              </a:rPr>
              <a:t>：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106</a:t>
            </a:r>
            <a:r>
              <a:rPr sz="1400" spc="28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年針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「涉毒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為問題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個案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計輔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</a:t>
            </a:r>
            <a:r>
              <a:rPr sz="1400" spc="29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1,829</a:t>
            </a:r>
            <a:r>
              <a:rPr sz="1400" spc="29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 次。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2.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保防</a:t>
            </a: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工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作成效</a:t>
            </a:r>
            <a:endParaRPr sz="1400">
              <a:latin typeface="Noto Sans CJK JP Regular"/>
              <a:cs typeface="Noto Sans CJK JP Regular"/>
            </a:endParaRPr>
          </a:p>
          <a:p>
            <a:pPr marL="367665">
              <a:lnSpc>
                <a:spcPct val="100000"/>
              </a:lnSpc>
              <a:spcBef>
                <a:spcPts val="815"/>
              </a:spcBef>
            </a:pP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106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透</a:t>
            </a:r>
            <a:r>
              <a:rPr sz="1400" spc="-29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過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思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源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專案</a:t>
            </a:r>
            <a:r>
              <a:rPr sz="1400" spc="-29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地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區會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報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協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力掌蒐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軍官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兵疑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涉毒預警</a:t>
            </a:r>
            <a:endParaRPr sz="1400">
              <a:latin typeface="Noto Sans CJK JP Regular"/>
              <a:cs typeface="Noto Sans CJK JP Regular"/>
            </a:endParaRPr>
          </a:p>
          <a:p>
            <a:pPr marL="12700" marR="48260">
              <a:lnSpc>
                <a:spcPts val="2510"/>
              </a:lnSpc>
              <a:spcBef>
                <a:spcPts val="204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情資，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統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計蒐獲</a:t>
            </a:r>
            <a:r>
              <a:rPr sz="1400" spc="1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247</a:t>
            </a:r>
            <a:r>
              <a:rPr sz="1400" spc="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案；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透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由「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全國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保防工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作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執行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會報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」機制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協請 各情治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單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位掌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握通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報國軍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官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兵涉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毒司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法約詢計</a:t>
            </a:r>
            <a:r>
              <a:rPr sz="1400" spc="-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898</a:t>
            </a:r>
            <a:r>
              <a:rPr sz="1400" spc="-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3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案</a:t>
            </a:r>
            <a:r>
              <a:rPr sz="1400" spc="-3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相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關分析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如</a:t>
            </a:r>
            <a:r>
              <a:rPr sz="1400" spc="-3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後</a:t>
            </a:r>
            <a:r>
              <a:rPr sz="1400" dirty="0">
                <a:solidFill>
                  <a:srgbClr val="585858"/>
                </a:solidFill>
                <a:latin typeface="Droid Sans Fallback"/>
                <a:cs typeface="Droid Sans Fallback"/>
              </a:rPr>
              <a:t>：</a:t>
            </a:r>
            <a:endParaRPr sz="1400">
              <a:latin typeface="Droid Sans Fallback"/>
              <a:cs typeface="Droid Sans Fallback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400" spc="-9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（1）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責由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各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級保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部門審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新進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安全調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資料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查獲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役前具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毒前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46990">
              <a:lnSpc>
                <a:spcPts val="2510"/>
              </a:lnSpc>
              <a:spcBef>
                <a:spcPts val="210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科人員計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348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員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均提請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各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單位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列為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重點輔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400" spc="-1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員，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加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強尿液篩 檢及生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活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輔考。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400" spc="-2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（2）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為慎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維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單位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純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淨無</a:t>
            </a:r>
            <a:r>
              <a:rPr sz="1400" spc="-3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虞</a:t>
            </a:r>
            <a:r>
              <a:rPr sz="1400" spc="-3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就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判違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毒品危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害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防制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條例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之確定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400" spc="-3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數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endParaRPr sz="1400">
              <a:latin typeface="Noto Sans CJK JP Regular"/>
              <a:cs typeface="Noto Sans CJK JP Regular"/>
            </a:endParaRPr>
          </a:p>
          <a:p>
            <a:pPr marL="457200">
              <a:lnSpc>
                <a:spcPct val="100000"/>
              </a:lnSpc>
              <a:spcBef>
                <a:spcPts val="820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每月實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施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統</a:t>
            </a:r>
            <a:r>
              <a:rPr sz="1400" spc="-1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計，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期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內累計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236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員，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並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指導各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單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位完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成電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腦建儲作</a:t>
            </a:r>
            <a:endParaRPr sz="14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03655" y="1001394"/>
            <a:ext cx="2519680" cy="15835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26204" y="1001394"/>
            <a:ext cx="2519679" cy="15835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31920" y="2651759"/>
            <a:ext cx="2407920" cy="2849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006722" y="2680461"/>
            <a:ext cx="2260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圖</a:t>
            </a:r>
            <a:r>
              <a:rPr sz="12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54</a:t>
            </a:r>
            <a:r>
              <a:rPr sz="12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花</a:t>
            </a:r>
            <a:r>
              <a:rPr sz="1200" dirty="0">
                <a:latin typeface="Noto Sans CJK JP Regular"/>
                <a:cs typeface="Noto Sans CJK JP Regular"/>
              </a:rPr>
              <a:t>蓮縣諮詢服務團玉石課程</a:t>
            </a:r>
            <a:endParaRPr sz="1200">
              <a:latin typeface="Noto Sans CJK JP Regular"/>
              <a:cs typeface="Noto Sans CJK JP Regular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53311" y="2651759"/>
            <a:ext cx="2371343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07922" y="2680461"/>
            <a:ext cx="22599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圖</a:t>
            </a:r>
            <a:r>
              <a:rPr sz="12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53</a:t>
            </a:r>
            <a:r>
              <a:rPr sz="12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花</a:t>
            </a:r>
            <a:r>
              <a:rPr sz="1200" dirty="0">
                <a:latin typeface="Noto Sans CJK JP Regular"/>
                <a:cs typeface="Noto Sans CJK JP Regular"/>
              </a:rPr>
              <a:t>蓮縣諮詢服務團木雕課程</a:t>
            </a:r>
            <a:endParaRPr sz="1200">
              <a:latin typeface="Noto Sans CJK JP Regular"/>
              <a:cs typeface="Noto Sans CJK JP Regular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45"/>
              </a:lnSpc>
            </a:pPr>
            <a:r>
              <a:rPr spc="-20" dirty="0"/>
              <a:t>31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60906"/>
            <a:ext cx="5513070" cy="404495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91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業，以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落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實安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全調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查管控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機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制。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5080" indent="-445134">
              <a:lnSpc>
                <a:spcPct val="148600"/>
              </a:lnSpc>
            </a:pPr>
            <a:r>
              <a:rPr sz="1400" spc="-15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（3）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依</a:t>
            </a:r>
            <a:r>
              <a:rPr sz="1400" spc="-50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據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「從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事及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參與國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安全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事務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人員安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調查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辦法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及其執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點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 等相關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規</a:t>
            </a:r>
            <a:r>
              <a:rPr sz="1400" spc="-3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定</a:t>
            </a:r>
            <a:r>
              <a:rPr sz="1400" spc="-3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合各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類入營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員查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核機</a:t>
            </a:r>
            <a:r>
              <a:rPr sz="1400" spc="-3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制</a:t>
            </a:r>
            <a:r>
              <a:rPr sz="1400" spc="-3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針對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各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軍事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院校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招</a:t>
            </a:r>
            <a:r>
              <a:rPr sz="1400" spc="-3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生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88900">
              <a:lnSpc>
                <a:spcPct val="148600"/>
              </a:lnSpc>
              <a:spcBef>
                <a:spcPts val="1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志願役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官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士兵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招</a:t>
            </a:r>
            <a:r>
              <a:rPr sz="1400" spc="-19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募</a:t>
            </a:r>
            <a:r>
              <a:rPr sz="1400" spc="-5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「工</a:t>
            </a:r>
            <a:r>
              <a:rPr sz="1400" spc="-3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商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勞務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委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外</a:t>
            </a:r>
            <a:r>
              <a:rPr sz="1400" spc="-3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入營</a:t>
            </a:r>
            <a:r>
              <a:rPr sz="1400" spc="-3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spc="-3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「招</a:t>
            </a:r>
            <a:r>
              <a:rPr sz="1400" spc="-3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聘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聘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雇</a:t>
            </a:r>
            <a:r>
              <a:rPr sz="1400" spc="-3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 等對象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實施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安全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調查作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業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，計執行</a:t>
            </a:r>
            <a:r>
              <a:rPr sz="1400" spc="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70,978</a:t>
            </a:r>
            <a:r>
              <a:rPr sz="1400" spc="2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期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過篩具</a:t>
            </a:r>
            <a:endParaRPr sz="1400">
              <a:latin typeface="Noto Sans CJK JP Regular"/>
              <a:cs typeface="Noto Sans CJK JP Regular"/>
            </a:endParaRPr>
          </a:p>
          <a:p>
            <a:pPr marL="457200">
              <a:lnSpc>
                <a:spcPct val="100000"/>
              </a:lnSpc>
              <a:spcBef>
                <a:spcPts val="81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前科紀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錄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人員計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4,800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杜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渠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影響單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安全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純淨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endParaRPr sz="1400">
              <a:latin typeface="Noto Sans CJK JP Regular"/>
              <a:cs typeface="Noto Sans CJK JP Regular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（</a:t>
            </a:r>
            <a:r>
              <a:rPr sz="1400" spc="-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四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）</a:t>
            </a:r>
            <a:r>
              <a:rPr sz="1400" spc="-1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國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軍退</a:t>
            </a:r>
            <a:r>
              <a:rPr sz="1400" spc="-1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除役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官兵輔</a:t>
            </a:r>
            <a:r>
              <a:rPr sz="1400" spc="-1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導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委員會</a:t>
            </a:r>
            <a:endParaRPr sz="1400">
              <a:latin typeface="Noto Sans CJK JP Regular"/>
              <a:cs typeface="Noto Sans CJK JP Regular"/>
            </a:endParaRPr>
          </a:p>
          <a:p>
            <a:pPr marL="12700" marR="46990" indent="354965" algn="just">
              <a:lnSpc>
                <a:spcPct val="148900"/>
              </a:lnSpc>
              <a:spcBef>
                <a:spcPts val="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本會所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屬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醫療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機構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皆為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105-107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度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衛生福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利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部指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定藥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癮戒治機 構</a:t>
            </a:r>
            <a:r>
              <a:rPr sz="1400" spc="-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(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院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所資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料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務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項目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如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表</a:t>
            </a:r>
            <a:r>
              <a:rPr sz="1400" spc="2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4)，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提供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施用毒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者檢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驗、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評估、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住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院、 心理諮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商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輔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後續追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蹤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等戒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癮治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療，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效介</a:t>
            </a:r>
            <a:r>
              <a:rPr sz="1400" spc="-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高風險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輔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</a:t>
            </a:r>
            <a:r>
              <a:rPr sz="1400" spc="-15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建 構拒毒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諮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詢網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路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endParaRPr sz="1400">
              <a:latin typeface="Noto Sans CJK JP Regular"/>
              <a:cs typeface="Noto Sans CJK JP Regular"/>
            </a:endParaRPr>
          </a:p>
          <a:p>
            <a:pPr marL="34925">
              <a:lnSpc>
                <a:spcPct val="100000"/>
              </a:lnSpc>
              <a:spcBef>
                <a:spcPts val="1620"/>
              </a:spcBef>
            </a:pP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表</a:t>
            </a:r>
            <a:r>
              <a:rPr sz="12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4：</a:t>
            </a: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榮民醫療體系介入戒除藥、酒癮體系表</a:t>
            </a:r>
            <a:endParaRPr sz="1200">
              <a:latin typeface="Noto Sans CJK JP Regular"/>
              <a:cs typeface="Noto Sans CJK JP Regular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45"/>
              </a:lnSpc>
            </a:pPr>
            <a:r>
              <a:rPr spc="-20" dirty="0"/>
              <a:t>32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29004" y="4932298"/>
          <a:ext cx="5507355" cy="4783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1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0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9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2415">
                <a:tc rowSpan="2">
                  <a:txBody>
                    <a:bodyPr/>
                    <a:lstStyle/>
                    <a:p>
                      <a:pPr marL="415925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1200" dirty="0">
                          <a:latin typeface="Noto Sans CJK JP Regular"/>
                          <a:cs typeface="Noto Sans CJK JP Regular"/>
                        </a:rPr>
                        <a:t>指定類別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18288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  <a:solidFill>
                      <a:srgbClr val="CEE4E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14655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1200" dirty="0">
                          <a:latin typeface="Noto Sans CJK JP Regular"/>
                          <a:cs typeface="Noto Sans CJK JP Regular"/>
                        </a:rPr>
                        <a:t>醫療院所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18288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  <a:solidFill>
                      <a:srgbClr val="CEE4E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dirty="0">
                          <a:latin typeface="Noto Sans CJK JP Regular"/>
                          <a:cs typeface="Noto Sans CJK JP Regular"/>
                        </a:rPr>
                        <a:t>服務項目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  <a:solidFill>
                      <a:srgbClr val="CEE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8288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  <a:solidFill>
                      <a:srgbClr val="CEE4E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8288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  <a:solidFill>
                      <a:srgbClr val="CEE4E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藥癮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  <a:solidFill>
                      <a:srgbClr val="CEE4E3"/>
                    </a:solidFill>
                  </a:tcPr>
                </a:tc>
                <a:tc>
                  <a:txBody>
                    <a:bodyPr/>
                    <a:lstStyle/>
                    <a:p>
                      <a:pPr marL="30226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酒癮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  <a:solidFill>
                      <a:srgbClr val="CEE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415">
                <a:tc rowSpan="2"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1425"/>
                        </a:spcBef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藥癮戒治核心醫院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18097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臺北榮總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門診、住院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門診、住院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0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8097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臺中榮總嘉義分院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門診、住院、替代治療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門診、住院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415">
                <a:tc row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63525"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藥癮戒治醫院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臺中榮總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門診、住院、替代治療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門診、住院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4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高雄榮總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45719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門診、替代治療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45719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門診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45719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4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臺北榮總桃園分院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45719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替代治療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45719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無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45719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5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臺北榮總新竹分院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11430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60325">
                        <a:lnSpc>
                          <a:spcPts val="1600"/>
                        </a:lnSpc>
                        <a:spcBef>
                          <a:spcPts val="25"/>
                        </a:spcBef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門</a:t>
                      </a:r>
                      <a:r>
                        <a:rPr sz="1200" spc="-204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診、</a:t>
                      </a:r>
                      <a:r>
                        <a:rPr sz="120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住</a:t>
                      </a:r>
                      <a:r>
                        <a:rPr sz="1200" spc="-204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院、</a:t>
                      </a:r>
                      <a:r>
                        <a:rPr sz="120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丁基原啡因 替代治療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317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門診、住院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11430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24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臺北榮總員山分院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門診、住院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門診、住院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臺北榮總蘇澳分院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4699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門診、住院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4699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門診、住院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4699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24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臺中榮總埔里分院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45719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門診、替代治療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45719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無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45719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24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臺中榮總灣橋分院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門診、住院、替代治療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門診、住院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30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高雄榮總臺南分院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門診、替代治療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門診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24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高雄榮總屏東分院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門診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門診、住院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241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26352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藥癮戒治診所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444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臺北榮總玉里分院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45719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門診、住院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45719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門診、住院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45719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36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臺北榮總玉里分院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4699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門診、住院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4699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門診、住院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4699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24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臺北榮總臺東分院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門診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dirty="0">
                          <a:solidFill>
                            <a:srgbClr val="585858"/>
                          </a:solidFill>
                          <a:latin typeface="Noto Sans CJK JP Regular"/>
                          <a:cs typeface="Noto Sans CJK JP Regular"/>
                        </a:rPr>
                        <a:t>無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60906"/>
            <a:ext cx="5428615" cy="428561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（</a:t>
            </a:r>
            <a:r>
              <a:rPr sz="1400" spc="-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四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）</a:t>
            </a:r>
            <a:r>
              <a:rPr sz="1400" spc="-1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經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濟部</a:t>
            </a:r>
            <a:endParaRPr sz="1400">
              <a:latin typeface="Noto Sans CJK JP Regular"/>
              <a:cs typeface="Noto Sans CJK JP Regular"/>
            </a:endParaRPr>
          </a:p>
          <a:p>
            <a:pPr marL="12700" marR="5715" indent="354965">
              <a:lnSpc>
                <a:spcPct val="148600"/>
              </a:lnSpc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為配合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政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府毒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品防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制政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策</a:t>
            </a:r>
            <a:r>
              <a:rPr sz="1400" spc="-2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本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部依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據行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政院</a:t>
            </a:r>
            <a:r>
              <a:rPr sz="1400" spc="-4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特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定人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員尿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液採驗 辦法</a:t>
            </a:r>
            <a:r>
              <a:rPr sz="1400" spc="-18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規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定，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訂</a:t>
            </a:r>
            <a:r>
              <a:rPr sz="1400" spc="-18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定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經濟部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所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屬機</a:t>
            </a:r>
            <a:r>
              <a:rPr sz="1400" spc="-18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關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構</a:t>
            </a:r>
            <a:r>
              <a:rPr sz="1400" spc="-18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辦理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特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定人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尿液採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驗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作業</a:t>
            </a:r>
            <a:endParaRPr sz="1400">
              <a:latin typeface="Noto Sans CJK JP Regular"/>
              <a:cs typeface="Noto Sans CJK JP Regular"/>
            </a:endParaRPr>
          </a:p>
          <a:p>
            <a:pPr marL="12700" marR="5080">
              <a:lnSpc>
                <a:spcPct val="148600"/>
              </a:lnSpc>
              <a:spcBef>
                <a:spcPts val="1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要點</a:t>
            </a:r>
            <a:r>
              <a:rPr sz="1400" spc="-7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據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以落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實執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行篩檢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工</a:t>
            </a:r>
            <a:r>
              <a:rPr sz="14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作</a:t>
            </a:r>
            <a:r>
              <a:rPr sz="1400" spc="-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106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年所屬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各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機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關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構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從事公 共安全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作之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列管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人員數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共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計</a:t>
            </a:r>
            <a:r>
              <a:rPr sz="1400" spc="2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8,248</a:t>
            </a:r>
            <a:r>
              <a:rPr sz="1400" spc="2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人，實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施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尿液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篩檢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採驗人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數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計有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400" spc="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11,352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28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含承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包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商僱用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員</a:t>
            </a:r>
            <a:r>
              <a:rPr sz="1400" spc="-8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）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檢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驗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結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果</a:t>
            </a:r>
            <a:r>
              <a:rPr sz="1400" spc="-1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水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公司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人呈現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陽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性反</a:t>
            </a:r>
            <a:endParaRPr sz="1400">
              <a:latin typeface="Noto Sans CJK JP Regular"/>
              <a:cs typeface="Noto Sans CJK JP Regular"/>
            </a:endParaRPr>
          </a:p>
          <a:p>
            <a:pPr marL="12700" marR="8890">
              <a:lnSpc>
                <a:spcPct val="148600"/>
              </a:lnSpc>
              <a:spcBef>
                <a:spcPts val="10"/>
              </a:spcBef>
            </a:pPr>
            <a:r>
              <a:rPr sz="1400" spc="-2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應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經洽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詢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檢驗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機構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解釋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後</a:t>
            </a:r>
            <a:r>
              <a:rPr sz="1400" spc="-2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受檢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驗人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員期間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內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有服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用感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冒藥或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發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燒 等藥物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都有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可能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呈陽性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應，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經查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該名員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於</a:t>
            </a:r>
            <a:r>
              <a:rPr sz="1400" spc="1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106</a:t>
            </a:r>
            <a:r>
              <a:rPr sz="1400" spc="1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</a:t>
            </a:r>
            <a:r>
              <a:rPr sz="1400" spc="114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4</a:t>
            </a:r>
            <a:r>
              <a:rPr sz="1400" spc="1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月</a:t>
            </a:r>
            <a:r>
              <a:rPr sz="1400" spc="1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25</a:t>
            </a:r>
            <a:r>
              <a:rPr sz="1400" spc="1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日及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4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月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29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因急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性扁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桃線炎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急性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上呼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吸道感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染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就</a:t>
            </a:r>
            <a:r>
              <a:rPr sz="1400" spc="-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醫，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研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判應為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治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療藥</a:t>
            </a:r>
            <a:endParaRPr sz="1400">
              <a:latin typeface="Noto Sans CJK JP Regular"/>
              <a:cs typeface="Noto Sans CJK JP Regular"/>
            </a:endParaRPr>
          </a:p>
          <a:p>
            <a:pPr marL="12700" marR="5080" algn="just">
              <a:lnSpc>
                <a:spcPct val="148600"/>
              </a:lnSpc>
              <a:spcBef>
                <a:spcPts val="10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物所</a:t>
            </a:r>
            <a:r>
              <a:rPr sz="1400" spc="-3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致</a:t>
            </a:r>
            <a:r>
              <a:rPr sz="1400" spc="-3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將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續追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蹤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該員狀</a:t>
            </a:r>
            <a:r>
              <a:rPr sz="1400" spc="-3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況</a:t>
            </a:r>
            <a:r>
              <a:rPr sz="1400" spc="-3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；</a:t>
            </a:r>
            <a:r>
              <a:rPr sz="14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另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臺電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公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司初檢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陽性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者為</a:t>
            </a:r>
            <a:r>
              <a:rPr sz="1400" spc="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19</a:t>
            </a:r>
            <a:r>
              <a:rPr sz="1400" spc="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3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人， </a:t>
            </a:r>
            <a:r>
              <a:rPr sz="1400" spc="-3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均為承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包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商僱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用人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員，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業予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禁止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入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廠，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其餘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各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機</a:t>
            </a:r>
            <a:r>
              <a:rPr sz="14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關</a:t>
            </a:r>
            <a:r>
              <a:rPr sz="1400" spc="-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(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構</a:t>
            </a:r>
            <a:r>
              <a:rPr sz="1400" spc="-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)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採驗結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果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均為 陰性（表</a:t>
            </a:r>
            <a:r>
              <a:rPr sz="1400" spc="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3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5）</a:t>
            </a:r>
            <a:r>
              <a:rPr sz="1400" spc="-7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endParaRPr sz="1400">
              <a:latin typeface="Noto Sans CJK JP Regular"/>
              <a:cs typeface="Noto Sans CJK JP Regular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0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</a:pPr>
            <a:r>
              <a:rPr sz="1200" dirty="0">
                <a:latin typeface="Noto Sans CJK JP Regular"/>
                <a:cs typeface="Noto Sans CJK JP Regular"/>
              </a:rPr>
              <a:t>表</a:t>
            </a:r>
            <a:r>
              <a:rPr sz="1200" spc="25" dirty="0">
                <a:latin typeface="Noto Sans CJK JP Regular"/>
                <a:cs typeface="Noto Sans CJK JP Regular"/>
              </a:rPr>
              <a:t> </a:t>
            </a:r>
            <a:r>
              <a:rPr sz="1200" spc="10" dirty="0">
                <a:latin typeface="Noto Sans CJK JP Regular"/>
                <a:cs typeface="Noto Sans CJK JP Regular"/>
              </a:rPr>
              <a:t>5：</a:t>
            </a:r>
            <a:r>
              <a:rPr sz="1200" dirty="0">
                <a:latin typeface="Noto Sans CJK JP Regular"/>
                <a:cs typeface="Noto Sans CJK JP Regular"/>
              </a:rPr>
              <a:t>經濟部所屬機關特定人員尿篩檢驗結果</a:t>
            </a:r>
            <a:endParaRPr sz="1200">
              <a:latin typeface="Noto Sans CJK JP Regular"/>
              <a:cs typeface="Noto Sans CJK JP Regular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45"/>
              </a:lnSpc>
            </a:pPr>
            <a:r>
              <a:rPr spc="-20" dirty="0"/>
              <a:t>33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199692" y="5166994"/>
          <a:ext cx="5166360" cy="1844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0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3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4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4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21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984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Noto Sans CJK JP Regular"/>
                          <a:cs typeface="Noto Sans CJK JP Regular"/>
                        </a:rPr>
                        <a:t>區分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254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  <a:solidFill>
                      <a:srgbClr val="CEE4E3"/>
                    </a:solidFill>
                  </a:tcPr>
                </a:tc>
                <a:tc>
                  <a:txBody>
                    <a:bodyPr/>
                    <a:lstStyle/>
                    <a:p>
                      <a:pPr marL="150495" marR="66040" indent="-76200">
                        <a:lnSpc>
                          <a:spcPct val="111700"/>
                        </a:lnSpc>
                        <a:spcBef>
                          <a:spcPts val="720"/>
                        </a:spcBef>
                      </a:pPr>
                      <a:r>
                        <a:rPr sz="1200" dirty="0">
                          <a:latin typeface="Noto Sans CJK JP Regular"/>
                          <a:cs typeface="Noto Sans CJK JP Regular"/>
                        </a:rPr>
                        <a:t>經濟部所屬各 機關、機構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9144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  <a:solidFill>
                      <a:srgbClr val="CEE4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Noto Sans CJK JP Regular"/>
                          <a:cs typeface="Noto Sans CJK JP Regular"/>
                        </a:rPr>
                        <a:t>臺電公司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254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  <a:solidFill>
                      <a:srgbClr val="CEE4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Noto Sans CJK JP Regular"/>
                          <a:cs typeface="Noto Sans CJK JP Regular"/>
                        </a:rPr>
                        <a:t>中油公司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254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  <a:solidFill>
                      <a:srgbClr val="CEE4E3"/>
                    </a:solidFill>
                  </a:tcPr>
                </a:tc>
                <a:tc>
                  <a:txBody>
                    <a:bodyPr/>
                    <a:lstStyle/>
                    <a:p>
                      <a:pPr marL="77470" marR="64135" algn="just">
                        <a:lnSpc>
                          <a:spcPts val="1600"/>
                        </a:lnSpc>
                        <a:spcBef>
                          <a:spcPts val="15"/>
                        </a:spcBef>
                      </a:pPr>
                      <a:r>
                        <a:rPr sz="1200" dirty="0">
                          <a:latin typeface="Noto Sans CJK JP Regular"/>
                          <a:cs typeface="Noto Sans CJK JP Regular"/>
                        </a:rPr>
                        <a:t>業務涉及前三 款之承包廠商 或僱用人員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190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  <a:solidFill>
                      <a:srgbClr val="CEE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dirty="0">
                          <a:latin typeface="Noto Sans CJK JP Regular"/>
                          <a:cs typeface="Noto Sans CJK JP Regular"/>
                        </a:rPr>
                        <a:t>特定人員數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spc="25" dirty="0">
                          <a:latin typeface="Noto Sans CJK JP Regular"/>
                          <a:cs typeface="Noto Sans CJK JP Regular"/>
                        </a:rPr>
                        <a:t>318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spc="10" dirty="0">
                          <a:latin typeface="Noto Sans CJK JP Regular"/>
                          <a:cs typeface="Noto Sans CJK JP Regular"/>
                        </a:rPr>
                        <a:t>3,000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spc="25" dirty="0">
                          <a:latin typeface="Noto Sans CJK JP Regular"/>
                          <a:cs typeface="Noto Sans CJK JP Regular"/>
                        </a:rPr>
                        <a:t>806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dirty="0">
                          <a:latin typeface="Noto Sans CJK JP Regular"/>
                          <a:cs typeface="Noto Sans CJK JP Regular"/>
                        </a:rPr>
                        <a:t>-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1206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dirty="0">
                          <a:latin typeface="Noto Sans CJK JP Regular"/>
                          <a:cs typeface="Noto Sans CJK JP Regular"/>
                        </a:rPr>
                        <a:t>採驗人數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spc="25" dirty="0">
                          <a:latin typeface="Noto Sans CJK JP Regular"/>
                          <a:cs typeface="Noto Sans CJK JP Regular"/>
                        </a:rPr>
                        <a:t>283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spc="10" dirty="0">
                          <a:latin typeface="Noto Sans CJK JP Regular"/>
                          <a:cs typeface="Noto Sans CJK JP Regular"/>
                        </a:rPr>
                        <a:t>1,805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spc="25" dirty="0">
                          <a:latin typeface="Noto Sans CJK JP Regular"/>
                          <a:cs typeface="Noto Sans CJK JP Regular"/>
                        </a:rPr>
                        <a:t>165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spc="10" dirty="0">
                          <a:latin typeface="Noto Sans CJK JP Regular"/>
                          <a:cs typeface="Noto Sans CJK JP Regular"/>
                        </a:rPr>
                        <a:t>9,099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dirty="0">
                          <a:latin typeface="Noto Sans CJK JP Regular"/>
                          <a:cs typeface="Noto Sans CJK JP Regular"/>
                        </a:rPr>
                        <a:t>檢驗結果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dirty="0">
                          <a:latin typeface="Noto Sans CJK JP Regular"/>
                          <a:cs typeface="Noto Sans CJK JP Regular"/>
                        </a:rPr>
                        <a:t>1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dirty="0">
                          <a:latin typeface="Noto Sans CJK JP Regular"/>
                          <a:cs typeface="Noto Sans CJK JP Regular"/>
                        </a:rPr>
                        <a:t>0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dirty="0">
                          <a:latin typeface="Noto Sans CJK JP Regular"/>
                          <a:cs typeface="Noto Sans CJK JP Regular"/>
                        </a:rPr>
                        <a:t>0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spc="25" dirty="0">
                          <a:latin typeface="Noto Sans CJK JP Regular"/>
                          <a:cs typeface="Noto Sans CJK JP Regular"/>
                        </a:rPr>
                        <a:t>19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900"/>
                        </a:spcBef>
                        <a:tabLst>
                          <a:tab pos="527050" algn="l"/>
                        </a:tabLst>
                      </a:pPr>
                      <a:r>
                        <a:rPr sz="1200" dirty="0">
                          <a:latin typeface="Noto Sans CJK JP Regular"/>
                          <a:cs typeface="Noto Sans CJK JP Regular"/>
                        </a:rPr>
                        <a:t>說	明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11430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53975">
                        <a:lnSpc>
                          <a:spcPts val="1610"/>
                        </a:lnSpc>
                        <a:spcBef>
                          <a:spcPts val="5"/>
                        </a:spcBef>
                      </a:pPr>
                      <a:r>
                        <a:rPr sz="1200" spc="20" dirty="0">
                          <a:latin typeface="Noto Sans CJK JP Regular"/>
                          <a:cs typeface="Noto Sans CJK JP Regular"/>
                        </a:rPr>
                        <a:t>陽性人</a:t>
                      </a:r>
                      <a:r>
                        <a:rPr sz="1200" spc="25" dirty="0">
                          <a:latin typeface="Noto Sans CJK JP Regular"/>
                          <a:cs typeface="Noto Sans CJK JP Regular"/>
                        </a:rPr>
                        <a:t>員</a:t>
                      </a:r>
                      <a:r>
                        <a:rPr sz="1200" spc="20" dirty="0">
                          <a:latin typeface="Noto Sans CJK JP Regular"/>
                          <a:cs typeface="Noto Sans CJK JP Regular"/>
                        </a:rPr>
                        <a:t>為服 </a:t>
                      </a:r>
                      <a:r>
                        <a:rPr sz="1200" dirty="0">
                          <a:latin typeface="Noto Sans CJK JP Regular"/>
                          <a:cs typeface="Noto Sans CJK JP Regular"/>
                        </a:rPr>
                        <a:t>用感冒藥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63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200" dirty="0">
                          <a:latin typeface="Noto Sans CJK JP Regular"/>
                          <a:cs typeface="Noto Sans CJK JP Regular"/>
                        </a:rPr>
                        <a:t>-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11430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200" dirty="0">
                          <a:latin typeface="Noto Sans CJK JP Regular"/>
                          <a:cs typeface="Noto Sans CJK JP Regular"/>
                        </a:rPr>
                        <a:t>-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114300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 marR="70485">
                        <a:lnSpc>
                          <a:spcPts val="161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Noto Sans CJK JP Regular"/>
                          <a:cs typeface="Noto Sans CJK JP Regular"/>
                        </a:rPr>
                        <a:t>陽性人員已禁 止入廠</a:t>
                      </a:r>
                      <a:endParaRPr sz="1200">
                        <a:latin typeface="Noto Sans CJK JP Regular"/>
                        <a:cs typeface="Noto Sans CJK JP Regular"/>
                      </a:endParaRPr>
                    </a:p>
                  </a:txBody>
                  <a:tcPr marL="0" marR="0" marT="635" marB="0">
                    <a:lnL w="3175">
                      <a:solidFill>
                        <a:srgbClr val="009999"/>
                      </a:solidFill>
                      <a:prstDash val="solid"/>
                    </a:lnL>
                    <a:lnR w="3175">
                      <a:solidFill>
                        <a:srgbClr val="009999"/>
                      </a:solidFill>
                      <a:prstDash val="solid"/>
                    </a:lnR>
                    <a:lnT w="3175">
                      <a:solidFill>
                        <a:srgbClr val="009999"/>
                      </a:solidFill>
                      <a:prstDash val="solid"/>
                    </a:lnT>
                    <a:lnB w="3175">
                      <a:solidFill>
                        <a:srgbClr val="0099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068120" y="7107401"/>
            <a:ext cx="5426075" cy="2249805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（</a:t>
            </a:r>
            <a:r>
              <a:rPr sz="1400" spc="-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五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）</a:t>
            </a:r>
            <a:r>
              <a:rPr sz="1400" spc="-1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交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通部</a:t>
            </a:r>
            <a:endParaRPr sz="1400">
              <a:latin typeface="Noto Sans CJK JP Regular"/>
              <a:cs typeface="Noto Sans CJK JP Regular"/>
            </a:endParaRPr>
          </a:p>
          <a:p>
            <a:pPr marL="12700" marR="5080" indent="354965" algn="just">
              <a:lnSpc>
                <a:spcPct val="148800"/>
              </a:lnSpc>
              <a:spcBef>
                <a:spcPts val="10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本部為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合行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政院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反毒政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策，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優先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針對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特定人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辦理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</a:t>
            </a:r>
            <a:r>
              <a:rPr sz="1400" spc="-2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提 供反毒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相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關資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訊；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並依據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政院</a:t>
            </a:r>
            <a:r>
              <a:rPr sz="1400" spc="-30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特定人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尿液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採驗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辦法</a:t>
            </a:r>
            <a:r>
              <a:rPr sz="1400" spc="-30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及本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訂 </a:t>
            </a:r>
            <a:r>
              <a:rPr sz="1400" spc="-6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「陸運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特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定人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員尿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液採驗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實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施要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點</a:t>
            </a:r>
            <a:r>
              <a:rPr sz="1400" spc="-101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航空人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尿液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採驗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作業要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點</a:t>
            </a:r>
            <a:r>
              <a:rPr sz="1400" spc="-101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  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督導所屬落實辦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理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特定人員實施不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定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期尿液檢驗，定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期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陳報特定人員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尿液採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驗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執行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情形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，俾維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護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公共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交通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安全。</a:t>
            </a:r>
            <a:endParaRPr sz="1400">
              <a:latin typeface="Noto Sans CJK JP Regular"/>
              <a:cs typeface="Noto Sans CJK JP Regular"/>
            </a:endParaRPr>
          </a:p>
          <a:p>
            <a:pPr marL="367665">
              <a:lnSpc>
                <a:spcPct val="100000"/>
              </a:lnSpc>
              <a:spcBef>
                <a:spcPts val="815"/>
              </a:spcBef>
            </a:pP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106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度所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轄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輸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業特定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員尿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液檢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測成效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如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下：</a:t>
            </a:r>
            <a:endParaRPr sz="1400">
              <a:latin typeface="Noto Sans CJK JP Regular"/>
              <a:cs typeface="Noto Sans CJK JP Regular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60495" y="7842250"/>
            <a:ext cx="2519679" cy="15836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79747" y="9535667"/>
            <a:ext cx="2346960" cy="2514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68120" y="860906"/>
            <a:ext cx="5428615" cy="8882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0" marR="6350" indent="-178435">
              <a:lnSpc>
                <a:spcPct val="148700"/>
              </a:lnSpc>
              <a:spcBef>
                <a:spcPts val="100"/>
              </a:spcBef>
            </a:pP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1.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公路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總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局採驗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2,276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400" spc="-17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次</a:t>
            </a:r>
            <a:r>
              <a:rPr sz="1400" spc="-18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初篩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陽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性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3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(0.1%)，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經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複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檢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後確定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陰 性。</a:t>
            </a:r>
            <a:endParaRPr sz="1400">
              <a:latin typeface="Noto Sans CJK JP Regular"/>
              <a:cs typeface="Noto Sans CJK JP Regular"/>
            </a:endParaRPr>
          </a:p>
          <a:p>
            <a:pPr marL="190500" marR="6350" indent="-178435">
              <a:lnSpc>
                <a:spcPts val="2510"/>
              </a:lnSpc>
              <a:spcBef>
                <a:spcPts val="204"/>
              </a:spcBef>
            </a:pP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2.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行政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院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農業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委員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會林務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局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阿里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山森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林鐵路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驗</a:t>
            </a:r>
            <a:r>
              <a:rPr sz="1400" spc="2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240</a:t>
            </a:r>
            <a:r>
              <a:rPr sz="1400" spc="2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次，檢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驗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結果 全</a:t>
            </a:r>
            <a:r>
              <a:rPr sz="1400" spc="-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格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3.</a:t>
            </a:r>
            <a:r>
              <a:rPr sz="1400" spc="-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灣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高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速鐵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路公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司抽檢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108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次，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檢驗結</a:t>
            </a:r>
            <a:r>
              <a:rPr sz="14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果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全部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合格。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4.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臺灣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鐵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路管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理局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採驗人數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294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檢驗結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果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全部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合格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5.</a:t>
            </a:r>
            <a:r>
              <a:rPr sz="1400" spc="-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灣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糖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業公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司列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管人數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11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2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採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驗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人數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11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2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檢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驗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結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果全部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合</a:t>
            </a:r>
            <a:r>
              <a:rPr sz="1400" spc="-2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格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6.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民用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航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空局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對於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領有民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航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證照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之濫用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物尿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液檢</a:t>
            </a:r>
            <a:r>
              <a:rPr sz="1400" spc="-17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驗，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合計</a:t>
            </a:r>
            <a:r>
              <a:rPr sz="1400" spc="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1,052</a:t>
            </a:r>
            <a:endParaRPr sz="1400">
              <a:latin typeface="Noto Sans CJK JP Regular"/>
              <a:cs typeface="Noto Sans CJK JP Regular"/>
            </a:endParaRPr>
          </a:p>
          <a:p>
            <a:pPr marL="190500" marR="5080">
              <a:lnSpc>
                <a:spcPts val="2510"/>
              </a:lnSpc>
              <a:spcBef>
                <a:spcPts val="210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400" spc="-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次。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其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中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可待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因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確認檢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驗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陽性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3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次</a:t>
            </a:r>
            <a:r>
              <a:rPr sz="1400" spc="-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(0.28%)，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檢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驗陽性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者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經 醫療評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估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後判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定均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無濫用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情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事。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7.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臺北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大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眾捷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運股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份有限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公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司採驗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662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檢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驗結果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部合格。</a:t>
            </a:r>
            <a:endParaRPr sz="1400">
              <a:latin typeface="Noto Sans CJK JP Regular"/>
              <a:cs typeface="Noto Sans CJK JP Regular"/>
            </a:endParaRPr>
          </a:p>
          <a:p>
            <a:pPr>
              <a:lnSpc>
                <a:spcPct val="100000"/>
              </a:lnSpc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（</a:t>
            </a:r>
            <a:r>
              <a:rPr sz="1400" spc="-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六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）</a:t>
            </a:r>
            <a:r>
              <a:rPr sz="1400" spc="-1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內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政部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1400" spc="10" dirty="0">
                <a:solidFill>
                  <a:srgbClr val="2D74B5"/>
                </a:solidFill>
                <a:latin typeface="Noto Sans CJK JP Regular"/>
                <a:cs typeface="Noto Sans CJK JP Regular"/>
              </a:rPr>
              <a:t>1.</a:t>
            </a:r>
            <a:r>
              <a:rPr sz="1400" dirty="0">
                <a:solidFill>
                  <a:srgbClr val="2D74B5"/>
                </a:solidFill>
                <a:latin typeface="Noto Sans CJK JP Regular"/>
                <a:cs typeface="Noto Sans CJK JP Regular"/>
              </a:rPr>
              <a:t>警</a:t>
            </a:r>
            <a:r>
              <a:rPr sz="1400" spc="-15" dirty="0">
                <a:solidFill>
                  <a:srgbClr val="2D74B5"/>
                </a:solidFill>
                <a:latin typeface="Noto Sans CJK JP Regular"/>
                <a:cs typeface="Noto Sans CJK JP Regular"/>
              </a:rPr>
              <a:t>政</a:t>
            </a:r>
            <a:r>
              <a:rPr sz="1400" dirty="0">
                <a:solidFill>
                  <a:srgbClr val="2D74B5"/>
                </a:solidFill>
                <a:latin typeface="Noto Sans CJK JP Regular"/>
                <a:cs typeface="Noto Sans CJK JP Regular"/>
              </a:rPr>
              <a:t>署</a:t>
            </a:r>
            <a:endParaRPr sz="1400">
              <a:latin typeface="Noto Sans CJK JP Regular"/>
              <a:cs typeface="Noto Sans CJK JP Regular"/>
            </a:endParaRPr>
          </a:p>
          <a:p>
            <a:pPr marL="12700" marR="6350" indent="354965" algn="just">
              <a:lnSpc>
                <a:spcPct val="148600"/>
              </a:lnSpc>
              <a:spcBef>
                <a:spcPts val="1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透過警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政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與教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育單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位協調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聯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繫機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制，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由聯合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巡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查</a:t>
            </a:r>
            <a:r>
              <a:rPr sz="1400" spc="-2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校訪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視及多 元預防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法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治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教育等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作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為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學校深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化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推動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運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動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加強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辦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理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「教育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單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位協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助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檢、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警緝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通</a:t>
            </a:r>
            <a:r>
              <a:rPr sz="1400" spc="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報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機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制</a:t>
            </a:r>
            <a:r>
              <a:rPr sz="1400" spc="-7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預防學生違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法犯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罪，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並請教育</a:t>
            </a:r>
            <a:endParaRPr sz="1400">
              <a:latin typeface="Noto Sans CJK JP Regular"/>
              <a:cs typeface="Noto Sans CJK JP Regular"/>
            </a:endParaRPr>
          </a:p>
          <a:p>
            <a:pPr marL="12700" marR="8255">
              <a:lnSpc>
                <a:spcPct val="148600"/>
              </a:lnSpc>
              <a:spcBef>
                <a:spcPts val="15"/>
              </a:spcBef>
            </a:pP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部鼓勵各級學校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發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現學生疑似有施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用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毒品等行為者，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加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強輔導並通報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警方據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查緝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並追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查上源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頭，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以杜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絕校園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供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毒管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道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400" spc="10" dirty="0">
                <a:solidFill>
                  <a:srgbClr val="2D74B5"/>
                </a:solidFill>
                <a:latin typeface="Noto Sans CJK JP Regular"/>
                <a:cs typeface="Noto Sans CJK JP Regular"/>
              </a:rPr>
              <a:t>2.</a:t>
            </a:r>
            <a:r>
              <a:rPr sz="1400" dirty="0">
                <a:solidFill>
                  <a:srgbClr val="2D74B5"/>
                </a:solidFill>
                <a:latin typeface="Noto Sans CJK JP Regular"/>
                <a:cs typeface="Noto Sans CJK JP Regular"/>
              </a:rPr>
              <a:t>役</a:t>
            </a:r>
            <a:r>
              <a:rPr sz="1400" spc="-15" dirty="0">
                <a:solidFill>
                  <a:srgbClr val="2D74B5"/>
                </a:solidFill>
                <a:latin typeface="Noto Sans CJK JP Regular"/>
                <a:cs typeface="Noto Sans CJK JP Regular"/>
              </a:rPr>
              <a:t>政</a:t>
            </a:r>
            <a:r>
              <a:rPr sz="1400" dirty="0">
                <a:solidFill>
                  <a:srgbClr val="2D74B5"/>
                </a:solidFill>
                <a:latin typeface="Noto Sans CJK JP Regular"/>
                <a:cs typeface="Noto Sans CJK JP Regular"/>
              </a:rPr>
              <a:t>署</a:t>
            </a:r>
            <a:endParaRPr sz="1400">
              <a:latin typeface="Noto Sans CJK JP Regular"/>
              <a:cs typeface="Noto Sans CJK JP Regular"/>
            </a:endParaRPr>
          </a:p>
          <a:p>
            <a:pPr marL="12700" marR="5715" indent="354965" algn="just">
              <a:lnSpc>
                <a:spcPct val="148600"/>
              </a:lnSpc>
              <a:spcBef>
                <a:spcPts val="10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替代役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役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男入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營人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數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106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年計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萬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8,392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，安排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藥物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濫用防制 宣導課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程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達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到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初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級預防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目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的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並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面實施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尿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液篩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檢，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特定人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予以造 冊列管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轉介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至全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國</a:t>
            </a:r>
            <a:r>
              <a:rPr sz="1400" spc="5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8</a:t>
            </a:r>
            <a:r>
              <a:rPr sz="1400" spc="37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所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癮戒治</a:t>
            </a:r>
            <a:endParaRPr sz="1400">
              <a:latin typeface="Noto Sans CJK JP Regular"/>
              <a:cs typeface="Noto Sans CJK JP Regular"/>
            </a:endParaRPr>
          </a:p>
          <a:p>
            <a:pPr marL="12700" marR="2609215" algn="just">
              <a:lnSpc>
                <a:spcPct val="148700"/>
              </a:lnSpc>
              <a:spcBef>
                <a:spcPts val="10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醫院諮商</a:t>
            </a:r>
            <a:r>
              <a:rPr sz="1400" spc="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4</a:t>
            </a:r>
            <a:r>
              <a:rPr sz="1400" spc="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8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次</a:t>
            </a:r>
            <a:r>
              <a:rPr sz="1400" spc="-19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團</a:t>
            </a:r>
            <a:r>
              <a:rPr sz="1400" spc="-18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體</a:t>
            </a:r>
            <a:r>
              <a:rPr sz="1400" spc="-19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個別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諮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商方 </a:t>
            </a:r>
            <a:r>
              <a:rPr sz="1400" spc="5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式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，提</a:t>
            </a:r>
            <a:r>
              <a:rPr sz="1400" spc="5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供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心理</a:t>
            </a:r>
            <a:r>
              <a:rPr sz="1400" spc="5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復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健</a:t>
            </a:r>
            <a:r>
              <a:rPr sz="1400" spc="5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與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藥癮</a:t>
            </a:r>
            <a:r>
              <a:rPr sz="1400" spc="5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戒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治</a:t>
            </a:r>
            <a:r>
              <a:rPr sz="1400" spc="5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協 助，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106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年共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轉介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諮商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113</a:t>
            </a:r>
            <a:r>
              <a:rPr sz="1400" spc="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案次，</a:t>
            </a:r>
            <a:endParaRPr sz="1400">
              <a:latin typeface="Noto Sans CJK JP Regular"/>
              <a:cs typeface="Noto Sans CJK JP Regular"/>
            </a:endParaRPr>
          </a:p>
          <a:p>
            <a:pPr marL="12700" marR="2639695">
              <a:lnSpc>
                <a:spcPts val="2500"/>
              </a:lnSpc>
              <a:spcBef>
                <a:spcPts val="229"/>
              </a:spcBef>
            </a:pPr>
            <a:r>
              <a:rPr sz="1400" spc="5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並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請各</a:t>
            </a:r>
            <a:r>
              <a:rPr sz="1400" spc="5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替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代役</a:t>
            </a:r>
            <a:r>
              <a:rPr sz="1400" spc="5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服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勤</a:t>
            </a:r>
            <a:r>
              <a:rPr sz="1400" spc="5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單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位針</a:t>
            </a:r>
            <a:r>
              <a:rPr sz="1400" spc="5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對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藥</a:t>
            </a:r>
            <a:r>
              <a:rPr sz="1400" spc="5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物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濫 用列管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役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男每</a:t>
            </a:r>
            <a:r>
              <a:rPr sz="1400" spc="1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</a:t>
            </a:r>
            <a:r>
              <a:rPr sz="1400" spc="17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至</a:t>
            </a:r>
            <a:r>
              <a:rPr sz="1400" spc="15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</a:t>
            </a:r>
            <a:r>
              <a:rPr sz="1400" spc="17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實施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定</a:t>
            </a:r>
            <a:endParaRPr sz="1400">
              <a:latin typeface="Noto Sans CJK JP Regular"/>
              <a:cs typeface="Noto Sans CJK JP Regular"/>
            </a:endParaRPr>
          </a:p>
          <a:p>
            <a:pPr marL="3220720">
              <a:lnSpc>
                <a:spcPts val="925"/>
              </a:lnSpc>
            </a:pP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圖</a:t>
            </a:r>
            <a:r>
              <a:rPr sz="12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55</a:t>
            </a:r>
            <a:r>
              <a:rPr sz="12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替代役男入營尿液篩檢</a:t>
            </a:r>
            <a:endParaRPr sz="1200">
              <a:latin typeface="Noto Sans CJK JP Regular"/>
              <a:cs typeface="Noto Sans CJK JP Regular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45"/>
              </a:lnSpc>
            </a:pPr>
            <a:r>
              <a:rPr spc="-20" dirty="0"/>
              <a:t>34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60906"/>
            <a:ext cx="5428615" cy="8188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8700"/>
              </a:lnSpc>
              <a:spcBef>
                <a:spcPts val="100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期尿液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篩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檢，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嚇阻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役男用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，若連續</a:t>
            </a:r>
            <a:r>
              <a:rPr sz="1400" spc="2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</a:t>
            </a:r>
            <a:r>
              <a:rPr sz="1400" spc="2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次檢驗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尿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液檢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體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均呈陰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性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反應 且諮商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結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案者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，則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函報內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政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部役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政署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予以解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除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列管</a:t>
            </a:r>
            <a:r>
              <a:rPr sz="1400" spc="-7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（圖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55）</a:t>
            </a:r>
            <a:endParaRPr sz="1400">
              <a:latin typeface="Noto Sans CJK JP Regular"/>
              <a:cs typeface="Noto Sans CJK JP Regular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（七）</a:t>
            </a:r>
            <a:r>
              <a:rPr sz="1400" spc="-1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衛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生福</a:t>
            </a:r>
            <a:r>
              <a:rPr sz="1400" spc="-1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利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部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1.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社會</a:t>
            </a: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及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家庭署</a:t>
            </a:r>
            <a:endParaRPr sz="1400">
              <a:latin typeface="Noto Sans CJK JP Regular"/>
              <a:cs typeface="Noto Sans CJK JP Regular"/>
            </a:endParaRPr>
          </a:p>
          <a:p>
            <a:pPr marL="367665">
              <a:lnSpc>
                <a:spcPct val="100000"/>
              </a:lnSpc>
              <a:spcBef>
                <a:spcPts val="790"/>
              </a:spcBef>
            </a:pP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106</a:t>
            </a:r>
            <a:r>
              <a:rPr sz="1400" spc="9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</a:t>
            </a:r>
            <a:r>
              <a:rPr sz="1400" spc="9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</a:t>
            </a:r>
            <a:r>
              <a:rPr sz="1400" spc="9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至</a:t>
            </a:r>
            <a:r>
              <a:rPr sz="1400" spc="9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9</a:t>
            </a:r>
            <a:r>
              <a:rPr sz="1400" spc="9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童及少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之父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母、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監護人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或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主要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照顧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者有違反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毒品危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害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防制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條例</a:t>
            </a:r>
            <a:r>
              <a:rPr sz="1400" spc="-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者，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參照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童及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少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年福利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與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權益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保障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法第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54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條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之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1</a:t>
            </a:r>
            <a:endParaRPr sz="1400">
              <a:latin typeface="Noto Sans CJK JP Regular"/>
              <a:cs typeface="Noto Sans CJK JP Regular"/>
            </a:endParaRPr>
          </a:p>
          <a:p>
            <a:pPr marL="12700" marR="5080">
              <a:lnSpc>
                <a:spcPct val="148600"/>
              </a:lnSpc>
              <a:spcBef>
                <a:spcPts val="1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查訪機</a:t>
            </a: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制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有未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適當照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顧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之虞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者</a:t>
            </a: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通報直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轄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市、</a:t>
            </a:r>
            <a:r>
              <a:rPr sz="14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縣</a:t>
            </a:r>
            <a:r>
              <a:rPr sz="1400" spc="-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(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市</a:t>
            </a:r>
            <a:r>
              <a:rPr sz="1400" spc="-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)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主管機</a:t>
            </a: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關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並 開案服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務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之兒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少，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共計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960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名。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2.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保護</a:t>
            </a: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服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務司</a:t>
            </a:r>
            <a:endParaRPr sz="1400">
              <a:latin typeface="Noto Sans CJK JP Regular"/>
              <a:cs typeface="Noto Sans CJK JP Regular"/>
            </a:endParaRPr>
          </a:p>
          <a:p>
            <a:pPr marL="12700" marR="5715" indent="354965">
              <a:lnSpc>
                <a:spcPts val="2500"/>
              </a:lnSpc>
              <a:spcBef>
                <a:spcPts val="190"/>
              </a:spcBef>
            </a:pP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106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補助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民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間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團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體辦</a:t>
            </a:r>
            <a:r>
              <a:rPr sz="1400" spc="-3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理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『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童及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少年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社區拒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預防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方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案</a:t>
            </a:r>
            <a:r>
              <a:rPr sz="1400" spc="-89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』</a:t>
            </a:r>
            <a:r>
              <a:rPr sz="1400" spc="-18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共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43 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項計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畫</a:t>
            </a:r>
            <a:r>
              <a:rPr sz="1400" spc="-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針對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好奇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誤用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3</a:t>
            </a:r>
            <a:r>
              <a:rPr sz="1400" spc="-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4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級毒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品之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非在學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童及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少年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受理通報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445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名，辦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理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追蹤輔導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418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，追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蹤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輔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比例達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93%。</a:t>
            </a:r>
            <a:endParaRPr sz="1400">
              <a:latin typeface="Noto Sans CJK JP Regular"/>
              <a:cs typeface="Noto Sans CJK JP Regular"/>
            </a:endParaRPr>
          </a:p>
          <a:p>
            <a:pPr>
              <a:lnSpc>
                <a:spcPct val="100000"/>
              </a:lnSpc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（</a:t>
            </a:r>
            <a:r>
              <a:rPr sz="1400" spc="-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八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）</a:t>
            </a:r>
            <a:r>
              <a:rPr sz="1400" spc="-1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桃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園市</a:t>
            </a:r>
            <a:r>
              <a:rPr sz="1400" spc="-1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政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府</a:t>
            </a:r>
            <a:endParaRPr sz="1400">
              <a:latin typeface="Noto Sans CJK JP Regular"/>
              <a:cs typeface="Noto Sans CJK JP Regular"/>
            </a:endParaRPr>
          </a:p>
          <a:p>
            <a:pPr marL="367665">
              <a:lnSpc>
                <a:spcPct val="100000"/>
              </a:lnSpc>
              <a:spcBef>
                <a:spcPts val="82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辦理藥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物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濫用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高關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懷學生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遠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離誘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惑挑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戰自我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探索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體驗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教育</a:t>
            </a:r>
            <a:r>
              <a:rPr sz="1400" spc="-69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dirty="0">
                <a:solidFill>
                  <a:srgbClr val="585858"/>
                </a:solidFill>
                <a:latin typeface="Droid Sans Fallback"/>
                <a:cs typeface="Droid Sans Fallback"/>
              </a:rPr>
              <a:t>：</a:t>
            </a:r>
            <a:endParaRPr sz="1400">
              <a:latin typeface="Droid Sans Fallback"/>
              <a:cs typeface="Droid Sans Fallback"/>
            </a:endParaRPr>
          </a:p>
          <a:p>
            <a:pPr marL="190500" marR="6350" indent="-178435">
              <a:lnSpc>
                <a:spcPts val="2500"/>
              </a:lnSpc>
              <a:spcBef>
                <a:spcPts val="219"/>
              </a:spcBef>
            </a:pP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1.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攀登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世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紀奇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峰</a:t>
            </a:r>
            <a:r>
              <a:rPr sz="1400" spc="-17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：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使藥物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濫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用學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生遠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離週遭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良誘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惑</a:t>
            </a:r>
            <a:r>
              <a:rPr sz="1400" spc="-17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結合校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外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會與 春暉志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辦理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攀登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大霸尖</a:t>
            </a:r>
            <a:r>
              <a:rPr sz="1400" spc="-15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山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奇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萊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山、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雪山等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登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山活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動，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迎向遠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離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endParaRPr sz="1400">
              <a:latin typeface="Noto Sans CJK JP Regular"/>
              <a:cs typeface="Noto Sans CJK JP Regular"/>
            </a:endParaRPr>
          </a:p>
          <a:p>
            <a:pPr marL="190500">
              <a:lnSpc>
                <a:spcPct val="100000"/>
              </a:lnSpc>
              <a:spcBef>
                <a:spcPts val="60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品侵浸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的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康莊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光明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人生未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來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endParaRPr sz="1400">
              <a:latin typeface="Noto Sans CJK JP Regular"/>
              <a:cs typeface="Noto Sans CJK JP Regular"/>
            </a:endParaRPr>
          </a:p>
          <a:p>
            <a:pPr marL="190500" marR="6350" indent="-178435">
              <a:lnSpc>
                <a:spcPct val="148600"/>
              </a:lnSpc>
            </a:pPr>
            <a:r>
              <a:rPr sz="1400" spc="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2.FUN</a:t>
            </a:r>
            <a:r>
              <a:rPr sz="1400" spc="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心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一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夏巔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峰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戰士計</a:t>
            </a:r>
            <a:r>
              <a:rPr sz="14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劃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：為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引導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藥物濫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及高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關懷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學生培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養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正當 休閒娛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樂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絕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外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在的誘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惑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增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強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問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題解決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能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力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培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養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正確學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觀與</a:t>
            </a:r>
            <a:endParaRPr sz="1400">
              <a:latin typeface="Noto Sans CJK JP Regular"/>
              <a:cs typeface="Noto Sans CJK JP Regular"/>
            </a:endParaRPr>
          </a:p>
          <a:p>
            <a:pPr marL="190500" marR="7620">
              <a:lnSpc>
                <a:spcPct val="148600"/>
              </a:lnSpc>
              <a:spcBef>
                <a:spcPts val="10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人生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觀</a:t>
            </a:r>
            <a:r>
              <a:rPr sz="1400" spc="-2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提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供高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關懷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孩子一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勇於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接受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挑戰的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機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會</a:t>
            </a:r>
            <a:r>
              <a:rPr sz="1400" spc="-2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一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個重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新認識自 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己的機會、一個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感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受生命價值及</a:t>
            </a:r>
            <a:endParaRPr sz="1400">
              <a:latin typeface="Noto Sans CJK JP Regular"/>
              <a:cs typeface="Noto Sans CJK JP Regular"/>
            </a:endParaRPr>
          </a:p>
          <a:p>
            <a:pPr marL="190500">
              <a:lnSpc>
                <a:spcPct val="100000"/>
              </a:lnSpc>
              <a:spcBef>
                <a:spcPts val="81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感受不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關懷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與愛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的經驗。</a:t>
            </a:r>
            <a:endParaRPr sz="1400">
              <a:latin typeface="Noto Sans CJK JP Regular"/>
              <a:cs typeface="Noto Sans CJK JP Regular"/>
            </a:endParaRPr>
          </a:p>
          <a:p>
            <a:pPr marL="190500" marR="2690495" indent="-178435" algn="just">
              <a:lnSpc>
                <a:spcPct val="148700"/>
              </a:lnSpc>
              <a:spcBef>
                <a:spcPts val="10"/>
              </a:spcBef>
            </a:pP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3</a:t>
            </a:r>
            <a:r>
              <a:rPr sz="14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.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高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關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懷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生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自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行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車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環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島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體</a:t>
            </a:r>
            <a:r>
              <a:rPr sz="1400" spc="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驗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：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藉 由冒險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教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育的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方</a:t>
            </a:r>
            <a:r>
              <a:rPr sz="1400" spc="-2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式，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創造一</a:t>
            </a:r>
            <a:r>
              <a:rPr sz="1400" spc="-5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種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重 新燃起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習動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力的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火花</a:t>
            </a:r>
            <a:r>
              <a:rPr sz="1400" spc="-8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spc="-17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期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能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藉</a:t>
            </a:r>
            <a:endParaRPr sz="14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46428" y="9025025"/>
            <a:ext cx="2566035" cy="659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8500"/>
              </a:lnSpc>
              <a:spcBef>
                <a:spcPts val="100"/>
              </a:spcBef>
            </a:pP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由此項有意義的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活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動，協助高關 懷學生克服自我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身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心障礙，戰勝</a:t>
            </a:r>
            <a:endParaRPr sz="1400">
              <a:latin typeface="Noto Sans CJK JP Regular"/>
              <a:cs typeface="Noto Sans CJK JP 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09059" y="7694929"/>
            <a:ext cx="2457450" cy="15176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51732" y="9293352"/>
            <a:ext cx="2631948" cy="4358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939666" y="9274250"/>
            <a:ext cx="2564765" cy="427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marR="5080" indent="-305435">
              <a:lnSpc>
                <a:spcPct val="11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圖</a:t>
            </a:r>
            <a:r>
              <a:rPr sz="12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56</a:t>
            </a:r>
            <a:r>
              <a:rPr sz="12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dirty="0">
                <a:latin typeface="Noto Sans CJK JP Regular"/>
                <a:cs typeface="Noto Sans CJK JP Regular"/>
              </a:rPr>
              <a:t>桃園市長為高關懷學生自行車環 島打氣鼓勵</a:t>
            </a:r>
            <a:endParaRPr sz="1200">
              <a:latin typeface="Noto Sans CJK JP Regular"/>
              <a:cs typeface="Noto Sans CJK JP Regular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45"/>
              </a:lnSpc>
            </a:pPr>
            <a:r>
              <a:rPr spc="-20" dirty="0"/>
              <a:t>35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964183"/>
            <a:ext cx="5427980" cy="8136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外在的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控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制與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誘惑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進而降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低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偏差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行</a:t>
            </a:r>
            <a:r>
              <a:rPr sz="1400" spc="-3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為</a:t>
            </a:r>
            <a:r>
              <a:rPr sz="1400" spc="-3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找回自</a:t>
            </a:r>
            <a:r>
              <a:rPr sz="1400" spc="-3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我</a:t>
            </a:r>
            <a:r>
              <a:rPr sz="1400" spc="-3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肯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定自</a:t>
            </a:r>
            <a:r>
              <a:rPr sz="1400" spc="-3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我</a:t>
            </a:r>
            <a:r>
              <a:rPr sz="1400" spc="-10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圖 </a:t>
            </a:r>
            <a:r>
              <a:rPr sz="1400" spc="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56）</a:t>
            </a:r>
            <a:endParaRPr sz="1400">
              <a:latin typeface="Noto Sans CJK JP Regular"/>
              <a:cs typeface="Noto Sans CJK JP Regular"/>
            </a:endParaRPr>
          </a:p>
          <a:p>
            <a:pPr>
              <a:lnSpc>
                <a:spcPct val="100000"/>
              </a:lnSpc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（</a:t>
            </a:r>
            <a:r>
              <a:rPr sz="1400" spc="-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九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）</a:t>
            </a:r>
            <a:r>
              <a:rPr sz="1400" spc="-1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高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雄市</a:t>
            </a:r>
            <a:r>
              <a:rPr sz="1400" spc="-1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政府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教育局</a:t>
            </a:r>
            <a:endParaRPr sz="1400">
              <a:latin typeface="Noto Sans CJK JP Regular"/>
              <a:cs typeface="Noto Sans CJK JP Regular"/>
            </a:endParaRPr>
          </a:p>
          <a:p>
            <a:pPr marL="190500" marR="5080" indent="-178435" algn="just">
              <a:lnSpc>
                <a:spcPct val="148900"/>
              </a:lnSpc>
              <a:spcBef>
                <a:spcPts val="5"/>
              </a:spcBef>
            </a:pP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1.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強化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案輔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導工</a:t>
            </a:r>
            <a:r>
              <a:rPr sz="1400" spc="-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作</a:t>
            </a:r>
            <a:r>
              <a:rPr sz="1400" spc="-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：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針對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困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難個</a:t>
            </a:r>
            <a:r>
              <a:rPr sz="1400" spc="-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案</a:t>
            </a:r>
            <a:r>
              <a:rPr sz="1400" spc="-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提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供高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關</a:t>
            </a:r>
            <a:r>
              <a:rPr sz="1400" spc="-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懷</a:t>
            </a:r>
            <a:r>
              <a:rPr sz="1400" spc="-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物濫用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</a:t>
            </a:r>
            <a:r>
              <a:rPr sz="1400" spc="-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生</a:t>
            </a:r>
            <a:r>
              <a:rPr sz="1400" spc="-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專 業諮商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輔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務及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志工關</a:t>
            </a:r>
            <a:r>
              <a:rPr sz="1400" spc="-1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懷，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整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合探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索教</a:t>
            </a:r>
            <a:r>
              <a:rPr sz="1400" spc="-1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育、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專業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諮</a:t>
            </a:r>
            <a:r>
              <a:rPr sz="1400" spc="-1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商、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家庭扶</a:t>
            </a:r>
            <a:r>
              <a:rPr sz="1400" spc="-1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助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 醫療支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援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等多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元策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略，建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本市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防制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學生藥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物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濫用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服務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網絡。</a:t>
            </a:r>
            <a:endParaRPr sz="1400">
              <a:latin typeface="Noto Sans CJK JP Regular"/>
              <a:cs typeface="Noto Sans CJK JP Regular"/>
            </a:endParaRPr>
          </a:p>
          <a:p>
            <a:pPr marL="190500" marR="6350" indent="-178435">
              <a:lnSpc>
                <a:spcPct val="148600"/>
              </a:lnSpc>
            </a:pP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2.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整合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市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府各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局處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及網絡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單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位資</a:t>
            </a:r>
            <a:r>
              <a:rPr sz="1400" spc="-3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源：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針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對施用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品兒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少輔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導採分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處遇 模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式</a:t>
            </a:r>
            <a:r>
              <a:rPr sz="1400" spc="-2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兒少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由本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局實施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暉輔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另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因故失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則轉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介至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社會局關</a:t>
            </a:r>
            <a:endParaRPr sz="1400">
              <a:latin typeface="Noto Sans CJK JP Regular"/>
              <a:cs typeface="Noto Sans CJK JP Regular"/>
            </a:endParaRPr>
          </a:p>
          <a:p>
            <a:pPr marL="190500" marR="5715">
              <a:lnSpc>
                <a:spcPct val="148700"/>
              </a:lnSpc>
              <a:spcBef>
                <a:spcPts val="10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懷輔</a:t>
            </a:r>
            <a:r>
              <a:rPr sz="1400" spc="-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非在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學施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用第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</a:t>
            </a:r>
            <a:r>
              <a:rPr sz="1400" spc="-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級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少則進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司法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處</a:t>
            </a:r>
            <a:r>
              <a:rPr sz="1400" spc="-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遇</a:t>
            </a:r>
            <a:r>
              <a:rPr sz="1400" spc="-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建置零缺 口之戒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治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服務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endParaRPr sz="1400">
              <a:latin typeface="Noto Sans CJK JP Regular"/>
              <a:cs typeface="Noto Sans CJK JP Regular"/>
            </a:endParaRPr>
          </a:p>
          <a:p>
            <a:pPr marL="190500" indent="-178435">
              <a:lnSpc>
                <a:spcPct val="100000"/>
              </a:lnSpc>
              <a:spcBef>
                <a:spcPts val="815"/>
              </a:spcBef>
            </a:pP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3.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建置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本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市藥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物濫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用兒少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親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職教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育輔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導網絡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分</a:t>
            </a:r>
            <a:r>
              <a:rPr sz="1400" spc="-3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工：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提供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物濫用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少之</a:t>
            </a:r>
            <a:endParaRPr sz="1400">
              <a:latin typeface="Noto Sans CJK JP Regular"/>
              <a:cs typeface="Noto Sans CJK JP Regular"/>
            </a:endParaRPr>
          </a:p>
          <a:p>
            <a:pPr marL="190500" marR="6350">
              <a:lnSpc>
                <a:spcPct val="148600"/>
              </a:lnSpc>
              <a:spcBef>
                <a:spcPts val="10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家長至少</a:t>
            </a:r>
            <a:r>
              <a:rPr sz="1400" spc="8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4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小時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親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職教育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輔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以提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升家長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親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職教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養功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能，共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陪 伴兒少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遠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離毒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品誘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惑。</a:t>
            </a:r>
            <a:endParaRPr sz="1400">
              <a:latin typeface="Noto Sans CJK JP Regular"/>
              <a:cs typeface="Noto Sans CJK JP Regular"/>
            </a:endParaRPr>
          </a:p>
          <a:p>
            <a:pPr marL="190500" marR="5080" indent="-178435">
              <a:lnSpc>
                <a:spcPts val="2510"/>
              </a:lnSpc>
              <a:spcBef>
                <a:spcPts val="210"/>
              </a:spcBef>
            </a:pP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4.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提升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少正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確毒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品危害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觀</a:t>
            </a:r>
            <a:r>
              <a:rPr sz="1400" spc="-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念</a:t>
            </a:r>
            <a:r>
              <a:rPr sz="1400" spc="-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：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辦</a:t>
            </a:r>
            <a:r>
              <a:rPr sz="1400" spc="-17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理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「非鴉片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類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癮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者成癮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治</a:t>
            </a:r>
            <a:r>
              <a:rPr sz="1400" spc="-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療</a:t>
            </a:r>
            <a:r>
              <a:rPr sz="1400" spc="-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由 學校協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助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個案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學生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轉介醫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療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院所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治</a:t>
            </a:r>
            <a:r>
              <a:rPr sz="1400" spc="-30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療，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以有效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除藥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物濫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用等情</a:t>
            </a:r>
            <a:r>
              <a:rPr sz="1400" spc="-30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5.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結合市警局少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輔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會「課後技職教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輔導</a:t>
            </a:r>
            <a:r>
              <a:rPr sz="1400" spc="-7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：為避免少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於放學後遊蕩</a:t>
            </a:r>
            <a:endParaRPr sz="1400">
              <a:latin typeface="Noto Sans CJK JP Regular"/>
              <a:cs typeface="Noto Sans CJK JP Regular"/>
            </a:endParaRPr>
          </a:p>
          <a:p>
            <a:pPr marL="190500" marR="6350">
              <a:lnSpc>
                <a:spcPts val="2510"/>
              </a:lnSpc>
              <a:spcBef>
                <a:spcPts val="210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在外等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娛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樂場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所，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生吸毒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情事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發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生，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組成輔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團隊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針對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較高度關 懷之少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進行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課後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輔導，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效預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防衍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生校安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問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題之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前端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作為。</a:t>
            </a:r>
            <a:endParaRPr sz="1400">
              <a:latin typeface="Noto Sans CJK JP Regular"/>
              <a:cs typeface="Noto Sans CJK JP Regular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（</a:t>
            </a:r>
            <a:r>
              <a:rPr sz="1400" spc="-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十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）</a:t>
            </a:r>
            <a:r>
              <a:rPr sz="1400" spc="-1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新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北市</a:t>
            </a:r>
            <a:r>
              <a:rPr sz="1400" spc="-1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政府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教育局</a:t>
            </a:r>
            <a:endParaRPr sz="1400">
              <a:latin typeface="Noto Sans CJK JP Regular"/>
              <a:cs typeface="Noto Sans CJK JP Regular"/>
            </a:endParaRPr>
          </a:p>
          <a:p>
            <a:pPr marL="190500" marR="5715" indent="-178435" algn="just">
              <a:lnSpc>
                <a:spcPct val="148600"/>
              </a:lnSpc>
              <a:spcBef>
                <a:spcPts val="15"/>
              </a:spcBef>
            </a:pPr>
            <a:r>
              <a:rPr sz="1400" spc="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1.106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年落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實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特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定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人員擴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大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清查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工</a:t>
            </a:r>
            <a:r>
              <a:rPr sz="1400" spc="-30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作</a:t>
            </a:r>
            <a:r>
              <a:rPr sz="1400" spc="-3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針對特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定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人員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辦理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臨機性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計畫 性尿液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篩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檢作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業，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每月平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均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特定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員</a:t>
            </a:r>
            <a:r>
              <a:rPr sz="1400" spc="2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3,527</a:t>
            </a:r>
            <a:r>
              <a:rPr sz="1400" spc="2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；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另主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動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協助申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春 暉協同役男</a:t>
            </a:r>
            <a:r>
              <a:rPr sz="1400" spc="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30 </a:t>
            </a:r>
            <a:r>
              <a:rPr sz="1400" spc="-2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並透過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業訓</a:t>
            </a:r>
            <a:endParaRPr sz="1400">
              <a:latin typeface="Noto Sans CJK JP Regular"/>
              <a:cs typeface="Noto Sans CJK JP Regular"/>
            </a:endParaRPr>
          </a:p>
          <a:p>
            <a:pPr marL="12700" marR="2686050" indent="177800">
              <a:lnSpc>
                <a:spcPct val="148800"/>
              </a:lnSpc>
              <a:spcBef>
                <a:spcPts val="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練提升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役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男專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業知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能。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2.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本局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暉認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輔志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工現有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62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人，協</a:t>
            </a:r>
            <a:endParaRPr sz="1400">
              <a:latin typeface="Noto Sans CJK JP Regular"/>
              <a:cs typeface="Noto Sans CJK JP Regular"/>
            </a:endParaRPr>
          </a:p>
          <a:p>
            <a:pPr marL="190500" marR="2669540">
              <a:lnSpc>
                <a:spcPts val="2510"/>
              </a:lnSpc>
              <a:spcBef>
                <a:spcPts val="210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助關</a:t>
            </a:r>
            <a:r>
              <a:rPr sz="1400" spc="-45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懷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暉小組</a:t>
            </a:r>
            <a:r>
              <a:rPr sz="1400" spc="-47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個案及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特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定人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員，執行陪同藥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物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濫用學生送醫</a:t>
            </a:r>
            <a:endParaRPr sz="14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46428" y="9178290"/>
            <a:ext cx="25844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戒治、入校陪伴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輔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導及設攤反毒</a:t>
            </a:r>
            <a:endParaRPr sz="1400">
              <a:latin typeface="Noto Sans CJK JP Regular"/>
              <a:cs typeface="Noto Sans CJK JP 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79164" y="9317735"/>
            <a:ext cx="2404872" cy="388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58539" y="9297110"/>
            <a:ext cx="2247900" cy="431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marR="5080" indent="-305435">
              <a:lnSpc>
                <a:spcPct val="1108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圖</a:t>
            </a:r>
            <a:r>
              <a:rPr sz="1200" spc="-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57</a:t>
            </a:r>
            <a:r>
              <a:rPr sz="12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防</a:t>
            </a:r>
            <a:r>
              <a:rPr sz="1200" dirty="0">
                <a:latin typeface="Noto Sans CJK JP Regular"/>
                <a:cs typeface="Noto Sans CJK JP Regular"/>
              </a:rPr>
              <a:t>制學生藥物濫用諮詢服務 團戶外冒險訓練活動</a:t>
            </a:r>
            <a:endParaRPr sz="1200">
              <a:latin typeface="Noto Sans CJK JP Regular"/>
              <a:cs typeface="Noto Sans CJK JP Regular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24300" y="7622540"/>
            <a:ext cx="2519679" cy="15836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45"/>
              </a:lnSpc>
            </a:pPr>
            <a:r>
              <a:rPr spc="-20" dirty="0"/>
              <a:t>36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60906"/>
            <a:ext cx="5428615" cy="869442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91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宣導服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務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時數計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469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小時</a:t>
            </a:r>
            <a:r>
              <a:rPr sz="1400" spc="-7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（圖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57）</a:t>
            </a:r>
            <a:endParaRPr sz="1400">
              <a:latin typeface="Noto Sans CJK JP Regular"/>
              <a:cs typeface="Noto Sans CJK JP Regular"/>
            </a:endParaRPr>
          </a:p>
          <a:p>
            <a:pPr marL="190500" marR="6985" indent="-178435">
              <a:lnSpc>
                <a:spcPct val="148600"/>
              </a:lnSpc>
            </a:pP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3.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本市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品危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害防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制中心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諮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詢委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員會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議，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除提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報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各組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目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前執行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現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況，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並 徵詢委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提供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寶貴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建議供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中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心推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動業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務參考。</a:t>
            </a:r>
            <a:endParaRPr sz="1400">
              <a:latin typeface="Noto Sans CJK JP Regular"/>
              <a:cs typeface="Noto Sans CJK JP Regular"/>
            </a:endParaRPr>
          </a:p>
          <a:p>
            <a:pPr marL="190500" marR="6350" indent="-178435">
              <a:lnSpc>
                <a:spcPct val="148600"/>
              </a:lnSpc>
              <a:spcBef>
                <a:spcPts val="15"/>
              </a:spcBef>
            </a:pP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4.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透過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本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局防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制學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生藥物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濫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用諮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詢服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務</a:t>
            </a:r>
            <a:r>
              <a:rPr sz="1400" spc="-1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團</a:t>
            </a:r>
            <a:r>
              <a:rPr sz="1400" spc="-1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提供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5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校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13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個案心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理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師諮 商輔導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務與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春暉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認輔志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陪伴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輔導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endParaRPr sz="1400">
              <a:latin typeface="Noto Sans CJK JP Regular"/>
              <a:cs typeface="Noto Sans CJK JP Regular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（</a:t>
            </a:r>
            <a:r>
              <a:rPr sz="1400" spc="-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十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一</a:t>
            </a:r>
            <a:r>
              <a:rPr sz="1400" spc="-1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）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臺中</a:t>
            </a:r>
            <a:r>
              <a:rPr sz="1400" spc="-1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市政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府教育局</a:t>
            </a:r>
            <a:endParaRPr sz="1400">
              <a:latin typeface="Noto Sans CJK JP Regular"/>
              <a:cs typeface="Noto Sans CJK JP Regular"/>
            </a:endParaRPr>
          </a:p>
          <a:p>
            <a:pPr marL="12700" marR="6350" indent="354965" algn="just">
              <a:lnSpc>
                <a:spcPct val="149000"/>
              </a:lnSpc>
              <a:spcBef>
                <a:spcPts val="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本局結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警察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局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青春專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案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查</a:t>
            </a:r>
            <a:r>
              <a:rPr sz="1400" spc="-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緝、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衛生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局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輔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導戒</a:t>
            </a:r>
            <a:r>
              <a:rPr sz="1400" spc="-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治</a:t>
            </a:r>
            <a:r>
              <a:rPr sz="1400" spc="-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本 市校外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聯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巡訪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查與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學校教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宣導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等工</a:t>
            </a:r>
            <a:r>
              <a:rPr sz="1400" spc="-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作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建</a:t>
            </a:r>
            <a:r>
              <a:rPr sz="1400" spc="-18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防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spc="-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緝</a:t>
            </a:r>
            <a:r>
              <a:rPr sz="1400" spc="-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拒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spc="-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戒 毒」四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方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面通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報機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制與輔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戒治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工作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，針對</a:t>
            </a:r>
            <a:r>
              <a:rPr sz="1400" spc="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106</a:t>
            </a:r>
            <a:r>
              <a:rPr sz="1400" spc="1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年本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市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列管春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個案</a:t>
            </a:r>
            <a:endParaRPr sz="1400">
              <a:latin typeface="Noto Sans CJK JP Regular"/>
              <a:cs typeface="Noto Sans CJK JP Regular"/>
            </a:endParaRPr>
          </a:p>
          <a:p>
            <a:pPr marL="12700" marR="8255">
              <a:lnSpc>
                <a:spcPts val="2510"/>
              </a:lnSpc>
              <a:spcBef>
                <a:spcPts val="209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計</a:t>
            </a:r>
            <a:r>
              <a:rPr sz="1400" spc="5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82</a:t>
            </a:r>
            <a:r>
              <a:rPr sz="1400" spc="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中斷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個案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為</a:t>
            </a:r>
            <a:r>
              <a:rPr sz="1400" spc="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28</a:t>
            </a:r>
            <a:r>
              <a:rPr sz="1400" spc="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皆轉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介本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府社會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局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或毒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品危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害防制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中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心 追蹤輔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實掌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握個案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狀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況、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有效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遏止少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濫用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endParaRPr sz="1400">
              <a:latin typeface="Noto Sans CJK JP Regular"/>
              <a:cs typeface="Noto Sans CJK JP Regular"/>
            </a:endParaRPr>
          </a:p>
          <a:p>
            <a:pPr>
              <a:lnSpc>
                <a:spcPct val="100000"/>
              </a:lnSpc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（</a:t>
            </a:r>
            <a:r>
              <a:rPr sz="1400" spc="-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十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二</a:t>
            </a:r>
            <a:r>
              <a:rPr sz="1400" spc="-1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）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臺北</a:t>
            </a:r>
            <a:r>
              <a:rPr sz="1400" spc="-1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市政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府教育局</a:t>
            </a:r>
            <a:endParaRPr sz="1400">
              <a:latin typeface="Noto Sans CJK JP Regular"/>
              <a:cs typeface="Noto Sans CJK JP Regular"/>
            </a:endParaRPr>
          </a:p>
          <a:p>
            <a:pPr marL="190500" marR="5080" indent="-178435">
              <a:lnSpc>
                <a:spcPct val="148600"/>
              </a:lnSpc>
              <a:spcBef>
                <a:spcPts val="15"/>
              </a:spcBef>
            </a:pP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1.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為落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實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藥物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濫用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清查工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作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，106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度採購</a:t>
            </a:r>
            <a:r>
              <a:rPr sz="1400" spc="5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K</a:t>
            </a:r>
            <a:r>
              <a:rPr sz="1400" spc="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他命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/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非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他命二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一簡 易快速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試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劑</a:t>
            </a:r>
            <a:r>
              <a:rPr sz="1400" spc="7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3,500</a:t>
            </a:r>
            <a:r>
              <a:rPr sz="1400" spc="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劑、大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麻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快速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試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劑</a:t>
            </a:r>
            <a:r>
              <a:rPr sz="1400" spc="5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300</a:t>
            </a:r>
            <a:r>
              <a:rPr sz="1400" spc="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劑及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民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眾版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新興毒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篩</a:t>
            </a:r>
            <a:endParaRPr sz="1400">
              <a:latin typeface="Noto Sans CJK JP Regular"/>
              <a:cs typeface="Noto Sans CJK JP Regular"/>
            </a:endParaRPr>
          </a:p>
          <a:p>
            <a:pPr marL="190500" marR="7620">
              <a:lnSpc>
                <a:spcPts val="2510"/>
              </a:lnSpc>
              <a:spcBef>
                <a:spcPts val="204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檢試劑</a:t>
            </a:r>
            <a:r>
              <a:rPr sz="1400" spc="2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2,360</a:t>
            </a:r>
            <a:r>
              <a:rPr sz="1400" spc="27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劑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供學校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於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特定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及連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續假期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過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後，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針對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特定人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進 行尿篩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檢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驗。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400" spc="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2.106</a:t>
            </a:r>
            <a:r>
              <a:rPr sz="1400" spc="1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年校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通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報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藥物濫</a:t>
            </a:r>
            <a:r>
              <a:rPr sz="14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學生計</a:t>
            </a:r>
            <a:r>
              <a:rPr sz="1400" spc="19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124</a:t>
            </a:r>
            <a:r>
              <a:rPr sz="1400" spc="19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數依規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定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組成春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小組</a:t>
            </a:r>
            <a:endParaRPr sz="1400">
              <a:latin typeface="Noto Sans CJK JP Regular"/>
              <a:cs typeface="Noto Sans CJK JP Regular"/>
            </a:endParaRPr>
          </a:p>
          <a:p>
            <a:pPr marL="190500">
              <a:lnSpc>
                <a:spcPct val="100000"/>
              </a:lnSpc>
              <a:spcBef>
                <a:spcPts val="81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進行輔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，如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輔導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中斷者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則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辦理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轉介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作業。</a:t>
            </a:r>
            <a:endParaRPr sz="1400">
              <a:latin typeface="Noto Sans CJK JP Regular"/>
              <a:cs typeface="Noto Sans CJK JP Regular"/>
            </a:endParaRPr>
          </a:p>
          <a:p>
            <a:pPr marL="190500" marR="5080" indent="-178435" algn="just">
              <a:lnSpc>
                <a:spcPct val="148600"/>
              </a:lnSpc>
              <a:spcBef>
                <a:spcPts val="15"/>
              </a:spcBef>
            </a:pP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3.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因應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政院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新世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代反毒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策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略行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動綱</a:t>
            </a:r>
            <a:r>
              <a:rPr sz="1400" spc="-204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領，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盤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整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結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本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府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各局處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輔</a:t>
            </a:r>
            <a:r>
              <a:rPr sz="1400" spc="-204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 醫療資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源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網</a:t>
            </a:r>
            <a:r>
              <a:rPr sz="1400" spc="-1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絡</a:t>
            </a:r>
            <a:r>
              <a:rPr sz="1400" spc="-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制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訂資源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整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合方</a:t>
            </a:r>
            <a:r>
              <a:rPr sz="1400" spc="-1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案，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擬定策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略</a:t>
            </a:r>
            <a:r>
              <a:rPr sz="1400" spc="-2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深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化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宣導</a:t>
            </a:r>
            <a:r>
              <a:rPr sz="1400" spc="-81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「積極 清查」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點輔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</a:t>
            </a:r>
            <a:r>
              <a:rPr sz="1400" spc="-7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俾能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效執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校園藥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物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濫用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防制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工作。</a:t>
            </a:r>
            <a:endParaRPr sz="1400">
              <a:latin typeface="Noto Sans CJK JP Regular"/>
              <a:cs typeface="Noto Sans CJK JP Regular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（</a:t>
            </a:r>
            <a:r>
              <a:rPr sz="1400" spc="-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十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三</a:t>
            </a:r>
            <a:r>
              <a:rPr sz="1400" spc="-1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）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臺南</a:t>
            </a:r>
            <a:r>
              <a:rPr sz="1400" spc="-1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市政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府教育局</a:t>
            </a:r>
            <a:endParaRPr sz="1400">
              <a:latin typeface="Noto Sans CJK JP Regular"/>
              <a:cs typeface="Noto Sans CJK JP Regular"/>
            </a:endParaRPr>
          </a:p>
          <a:p>
            <a:pPr marL="102235">
              <a:lnSpc>
                <a:spcPct val="100000"/>
              </a:lnSpc>
              <a:spcBef>
                <a:spcPts val="820"/>
              </a:spcBef>
            </a:pP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1.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落實</a:t>
            </a: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特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定人</a:t>
            </a: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員清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查</a:t>
            </a:r>
            <a:endParaRPr sz="1400">
              <a:latin typeface="Noto Sans CJK JP Regular"/>
              <a:cs typeface="Noto Sans CJK JP Regular"/>
            </a:endParaRPr>
          </a:p>
          <a:p>
            <a:pPr marL="12700" marR="5715" indent="354965" algn="just">
              <a:lnSpc>
                <a:spcPct val="148600"/>
              </a:lnSpc>
              <a:spcBef>
                <a:spcPts val="10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本市於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106</a:t>
            </a:r>
            <a:r>
              <a:rPr sz="1400" spc="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度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購簡易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尿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篩試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劑種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類</a:t>
            </a:r>
            <a:r>
              <a:rPr sz="1400" spc="-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spc="-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K</a:t>
            </a:r>
            <a:r>
              <a:rPr sz="1400" spc="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他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命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/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搖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頭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丸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/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嗎啡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/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鎮 靜安眠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藥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/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非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他命」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1,500</a:t>
            </a:r>
            <a:r>
              <a:rPr sz="1400" spc="2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劑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供學校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於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特定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假日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及連續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假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期過 後，針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特定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進行臨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機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尿液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篩檢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。另採購</a:t>
            </a:r>
            <a:r>
              <a:rPr sz="1400" spc="1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500</a:t>
            </a:r>
            <a:r>
              <a:rPr sz="1400" spc="1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劑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尿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篩試劑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提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供學</a:t>
            </a:r>
            <a:endParaRPr sz="14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45"/>
              </a:lnSpc>
            </a:pPr>
            <a:r>
              <a:rPr spc="-20" dirty="0"/>
              <a:t>37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13077" y="964183"/>
            <a:ext cx="31349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及粉絲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團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進行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多元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宣導</a:t>
            </a:r>
            <a:r>
              <a:rPr sz="1400" spc="-70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（圖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3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4</a:t>
            </a:r>
            <a:r>
              <a:rPr sz="14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spc="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5）</a:t>
            </a:r>
            <a:endParaRPr sz="14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8120" y="6577049"/>
            <a:ext cx="5428615" cy="2882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7200" marR="6985" indent="-445134">
              <a:lnSpc>
                <a:spcPct val="148600"/>
              </a:lnSpc>
              <a:spcBef>
                <a:spcPts val="95"/>
              </a:spcBef>
            </a:pP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（4）透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過公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共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電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視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教育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廣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播電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臺、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大苗栗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廣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播電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臺、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寶島新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廣播 電臺及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ICRT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電臺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專訪，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導校</a:t>
            </a:r>
            <a:r>
              <a:rPr sz="14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物濫用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制相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關作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為。</a:t>
            </a:r>
            <a:endParaRPr sz="1400">
              <a:latin typeface="Noto Sans CJK JP Regular"/>
              <a:cs typeface="Noto Sans CJK JP Regular"/>
            </a:endParaRPr>
          </a:p>
          <a:p>
            <a:pPr marL="457200" indent="-445134">
              <a:lnSpc>
                <a:spcPct val="100000"/>
              </a:lnSpc>
              <a:spcBef>
                <a:spcPts val="820"/>
              </a:spcBef>
            </a:pP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（5）本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部各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縣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市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聯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絡處辦</a:t>
            </a:r>
            <a:r>
              <a:rPr sz="1400" spc="-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理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制學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生藥物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濫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用</a:t>
            </a:r>
            <a:r>
              <a:rPr sz="1400" spc="-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各項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工作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坊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記者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5715" algn="just">
              <a:lnSpc>
                <a:spcPct val="148600"/>
              </a:lnSpc>
              <a:spcBef>
                <a:spcPts val="10"/>
              </a:spcBef>
            </a:pP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會、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園遊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會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及探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索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教育等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活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動，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共計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90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餘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場，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參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加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總人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數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達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27 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萬餘人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次</a:t>
            </a:r>
            <a:r>
              <a:rPr sz="1400" spc="-7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（圖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6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圖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7）</a:t>
            </a:r>
            <a:endParaRPr sz="1400">
              <a:latin typeface="Noto Sans CJK JP Regular"/>
              <a:cs typeface="Noto Sans CJK JP Regular"/>
            </a:endParaRPr>
          </a:p>
          <a:p>
            <a:pPr marL="457200" indent="-445134">
              <a:lnSpc>
                <a:spcPct val="100000"/>
              </a:lnSpc>
              <a:spcBef>
                <a:spcPts val="819"/>
              </a:spcBef>
            </a:pP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（6）推</a:t>
            </a:r>
            <a:r>
              <a:rPr sz="1400" spc="-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動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大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院防制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生藥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物濫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用服務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習模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式</a:t>
            </a:r>
            <a:r>
              <a:rPr sz="1400" spc="-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方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案，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鼓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勵大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5080" algn="just">
              <a:lnSpc>
                <a:spcPct val="148600"/>
              </a:lnSpc>
              <a:spcBef>
                <a:spcPts val="10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專校院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生投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入反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毒宣導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務學</a:t>
            </a:r>
            <a:r>
              <a:rPr sz="14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習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發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揮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「大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牽小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手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」及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「學 生服務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生</a:t>
            </a:r>
            <a:r>
              <a:rPr sz="1400" spc="-4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的拒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預防效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果</a:t>
            </a:r>
            <a:r>
              <a:rPr sz="1400" spc="-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，106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有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97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所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大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專校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院辦</a:t>
            </a:r>
            <a:r>
              <a:rPr sz="1400" spc="-2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理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  宣導高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級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中等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以下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學校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404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校</a:t>
            </a:r>
            <a:r>
              <a:rPr sz="1400" spc="-7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（圖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8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、圖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9）</a:t>
            </a:r>
            <a:endParaRPr sz="1400">
              <a:latin typeface="Noto Sans CJK JP Regular"/>
              <a:cs typeface="Noto Sans CJK JP 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55725" y="1329816"/>
            <a:ext cx="2520061" cy="1583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54017" y="1323974"/>
            <a:ext cx="2520061" cy="1583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58467" y="3020567"/>
            <a:ext cx="2299716" cy="227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98422" y="3018790"/>
            <a:ext cx="2019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Noto Sans CJK JP Regular"/>
                <a:cs typeface="Noto Sans CJK JP Regular"/>
              </a:rPr>
              <a:t>圖</a:t>
            </a:r>
            <a:r>
              <a:rPr sz="1200" spc="-15" dirty="0">
                <a:latin typeface="Noto Sans CJK JP Regular"/>
                <a:cs typeface="Noto Sans CJK JP Regular"/>
              </a:rPr>
              <a:t> </a:t>
            </a:r>
            <a:r>
              <a:rPr sz="1200" spc="25" dirty="0">
                <a:latin typeface="Noto Sans CJK JP Regular"/>
                <a:cs typeface="Noto Sans CJK JP Regular"/>
              </a:rPr>
              <a:t>1</a:t>
            </a:r>
            <a:r>
              <a:rPr sz="1200" spc="-10" dirty="0">
                <a:latin typeface="Noto Sans CJK JP Regular"/>
                <a:cs typeface="Noto Sans CJK JP Regular"/>
              </a:rPr>
              <a:t> </a:t>
            </a:r>
            <a:r>
              <a:rPr sz="1200" dirty="0">
                <a:latin typeface="Noto Sans CJK JP Regular"/>
                <a:cs typeface="Noto Sans CJK JP Regular"/>
              </a:rPr>
              <a:t>拯救浮士德青少年反毒劇</a:t>
            </a:r>
            <a:endParaRPr sz="1200">
              <a:latin typeface="Noto Sans CJK JP Regular"/>
              <a:cs typeface="Noto Sans CJK JP Regular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069079" y="3008375"/>
            <a:ext cx="2406396" cy="3947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057015" y="2987129"/>
            <a:ext cx="2351405" cy="43053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200" dirty="0">
                <a:latin typeface="Noto Sans CJK JP Regular"/>
                <a:cs typeface="Noto Sans CJK JP Regular"/>
              </a:rPr>
              <a:t>圖</a:t>
            </a:r>
            <a:r>
              <a:rPr sz="1200" spc="-40" dirty="0">
                <a:latin typeface="Noto Sans CJK JP Regular"/>
                <a:cs typeface="Noto Sans CJK JP Regular"/>
              </a:rPr>
              <a:t> </a:t>
            </a:r>
            <a:r>
              <a:rPr sz="1200" spc="25" dirty="0">
                <a:latin typeface="Noto Sans CJK JP Regular"/>
                <a:cs typeface="Noto Sans CJK JP Regular"/>
              </a:rPr>
              <a:t>2</a:t>
            </a:r>
            <a:r>
              <a:rPr sz="1200" dirty="0">
                <a:latin typeface="Noto Sans CJK JP Regular"/>
                <a:cs typeface="Noto Sans CJK JP Regular"/>
              </a:rPr>
              <a:t>「識毒</a:t>
            </a:r>
            <a:r>
              <a:rPr sz="1200" spc="95" dirty="0">
                <a:latin typeface="Noto Sans CJK JP Regular"/>
                <a:cs typeface="Noto Sans CJK JP Regular"/>
              </a:rPr>
              <a:t>-</a:t>
            </a:r>
            <a:r>
              <a:rPr sz="1200" dirty="0">
                <a:latin typeface="Noto Sans CJK JP Regular"/>
                <a:cs typeface="Noto Sans CJK JP Regular"/>
              </a:rPr>
              <a:t>揭開毒品上癮的真相」</a:t>
            </a:r>
            <a:endParaRPr sz="1200">
              <a:latin typeface="Noto Sans CJK JP Regular"/>
              <a:cs typeface="Noto Sans CJK JP Regular"/>
            </a:endParaRPr>
          </a:p>
          <a:p>
            <a:pPr marL="317500">
              <a:lnSpc>
                <a:spcPct val="100000"/>
              </a:lnSpc>
              <a:spcBef>
                <a:spcPts val="160"/>
              </a:spcBef>
            </a:pPr>
            <a:r>
              <a:rPr sz="1200" spc="-5" dirty="0">
                <a:latin typeface="Noto Sans CJK JP Regular"/>
                <a:cs typeface="Noto Sans CJK JP Regular"/>
              </a:rPr>
              <a:t>反毒特展</a:t>
            </a:r>
            <a:endParaRPr sz="1200">
              <a:latin typeface="Noto Sans CJK JP Regular"/>
              <a:cs typeface="Noto Sans CJK JP Regular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485900" y="3625849"/>
            <a:ext cx="1828800" cy="25190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84853" y="4591049"/>
            <a:ext cx="2519426" cy="15831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26179" y="6246875"/>
            <a:ext cx="2444496" cy="2362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168266" y="6225920"/>
            <a:ext cx="15621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圖</a:t>
            </a:r>
            <a:r>
              <a:rPr sz="12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5</a:t>
            </a:r>
            <a:r>
              <a:rPr sz="12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公車車體反毒宣導</a:t>
            </a:r>
            <a:endParaRPr sz="1200">
              <a:latin typeface="Noto Sans CJK JP Regular"/>
              <a:cs typeface="Noto Sans CJK JP Regular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630679" y="6240779"/>
            <a:ext cx="1571244" cy="2575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782826" y="6239636"/>
            <a:ext cx="12693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圖</a:t>
            </a:r>
            <a:r>
              <a:rPr sz="1200" spc="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3</a:t>
            </a:r>
            <a:r>
              <a:rPr sz="12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拒毒</a:t>
            </a:r>
            <a:r>
              <a:rPr sz="12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8</a:t>
            </a:r>
            <a:r>
              <a:rPr sz="12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招海報</a:t>
            </a:r>
            <a:endParaRPr sz="1200">
              <a:latin typeface="Noto Sans CJK JP Regular"/>
              <a:cs typeface="Noto Sans CJK JP Regular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803650" y="3530599"/>
            <a:ext cx="2519679" cy="71945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13859" y="4328159"/>
            <a:ext cx="1572767" cy="2072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404740" y="4325238"/>
            <a:ext cx="11899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圖</a:t>
            </a:r>
            <a:r>
              <a:rPr sz="12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4</a:t>
            </a:r>
            <a:r>
              <a:rPr sz="1200" spc="-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公車廣告</a:t>
            </a:r>
            <a:r>
              <a:rPr sz="1200" spc="-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-FB</a:t>
            </a:r>
            <a:endParaRPr sz="1200">
              <a:latin typeface="Noto Sans CJK JP Regular"/>
              <a:cs typeface="Noto Sans CJK JP Regular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45"/>
              </a:lnSpc>
            </a:pPr>
            <a:r>
              <a:rPr spc="-20" dirty="0"/>
              <a:t>2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60906"/>
            <a:ext cx="5473065" cy="859790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生家長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索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取。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2.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高關</a:t>
            </a: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懷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個案</a:t>
            </a: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輔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導</a:t>
            </a:r>
            <a:endParaRPr sz="1400">
              <a:latin typeface="Noto Sans CJK JP Regular"/>
              <a:cs typeface="Noto Sans CJK JP Regular"/>
            </a:endParaRPr>
          </a:p>
          <a:p>
            <a:pPr marL="457200" indent="-445134">
              <a:lnSpc>
                <a:spcPct val="100000"/>
              </a:lnSpc>
              <a:spcBef>
                <a:spcPts val="815"/>
              </a:spcBef>
            </a:pPr>
            <a:r>
              <a:rPr sz="1400" spc="-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（1）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教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育局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校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外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會春暉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生因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休</a:t>
            </a: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轉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</a:t>
            </a: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退學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或有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藥癮戒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治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需求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49530" algn="just">
              <a:lnSpc>
                <a:spcPct val="148800"/>
              </a:lnSpc>
              <a:spcBef>
                <a:spcPts val="10"/>
              </a:spcBef>
            </a:pP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者，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轉介至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本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府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社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會局提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供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後續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輔導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及關懷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追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蹤，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並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副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知本市毒 防中心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少年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隊列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管追蹤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輔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導與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定期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關懷協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助，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其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服務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內容包含 醫療戒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治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服務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及就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學輔導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等，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並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提供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相關社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會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資源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治諮詢服 務。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49530" indent="-445134">
              <a:lnSpc>
                <a:spcPts val="2500"/>
              </a:lnSpc>
              <a:spcBef>
                <a:spcPts val="215"/>
              </a:spcBef>
            </a:pPr>
            <a:r>
              <a:rPr sz="1400" spc="-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（2）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教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育部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台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南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市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第一聯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處推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動防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制學生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物濫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用諮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詢服務</a:t>
            </a:r>
            <a:r>
              <a:rPr sz="1400" spc="-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團</a:t>
            </a:r>
            <a:r>
              <a:rPr sz="1400" spc="-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提 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供高關懷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生陶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藝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學習體驗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教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育</a:t>
            </a:r>
            <a:r>
              <a:rPr sz="1400" spc="-6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青春騎</a:t>
            </a:r>
            <a:r>
              <a:rPr sz="1400" spc="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蹟</a:t>
            </a:r>
            <a:r>
              <a:rPr sz="1400" spc="17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-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單車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自我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挑戰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活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51435" algn="just">
              <a:lnSpc>
                <a:spcPts val="2500"/>
              </a:lnSpc>
              <a:spcBef>
                <a:spcPts val="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動</a:t>
            </a:r>
            <a:r>
              <a:rPr sz="1400" spc="-9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spc="-2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帆挑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戰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平老街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禮體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驗教</a:t>
            </a:r>
            <a:r>
              <a:rPr sz="1400" spc="-2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育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學生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職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能試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探與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生涯輔 導課程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活動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，共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計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165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參加。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400" spc="-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（3）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加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強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青少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物濫用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輔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醫療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協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助</a:t>
            </a:r>
            <a:r>
              <a:rPr sz="1400" spc="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，106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度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非鴉片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類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藥癮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48260" algn="just">
              <a:lnSpc>
                <a:spcPct val="148600"/>
              </a:lnSpc>
              <a:spcBef>
                <a:spcPts val="10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者醫療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治補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助計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畫</a:t>
            </a:r>
            <a:r>
              <a:rPr sz="1400" spc="-5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spc="-7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,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顯有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慣性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藥物濫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的傾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向或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家庭功能 不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彰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家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庭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背景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複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雜之春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小組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個案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進行戒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治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醫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療</a:t>
            </a:r>
            <a:r>
              <a:rPr sz="1400" spc="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，106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年共轉 介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5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名。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3.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跨域</a:t>
            </a: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服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務網</a:t>
            </a: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絡建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構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5080" indent="-445134">
              <a:lnSpc>
                <a:spcPct val="148600"/>
              </a:lnSpc>
              <a:spcBef>
                <a:spcPts val="5"/>
              </a:spcBef>
            </a:pP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（1）辦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理波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麗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士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天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使專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案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教育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局結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合警察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局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針</a:t>
            </a:r>
            <a:r>
              <a:rPr sz="1400" spc="-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列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管中少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貧 困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行為偏差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中輟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非行少年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逃</a:t>
            </a:r>
            <a:r>
              <a:rPr sz="1400" spc="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家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象辦理個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訪視關懷、</a:t>
            </a:r>
            <a:endParaRPr sz="1400">
              <a:latin typeface="Noto Sans CJK JP Regular"/>
              <a:cs typeface="Noto Sans CJK JP Regular"/>
            </a:endParaRPr>
          </a:p>
          <a:p>
            <a:pPr marL="457200">
              <a:lnSpc>
                <a:spcPct val="100000"/>
              </a:lnSpc>
              <a:spcBef>
                <a:spcPts val="82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協助返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復學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關懷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服務，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共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計服務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61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案。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5080" indent="-445134">
              <a:lnSpc>
                <a:spcPct val="148600"/>
              </a:lnSpc>
            </a:pP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（2）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社區生活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營專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案，結合臺南地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檢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署反起訴處分金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本市自籌款，  利用多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元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化課</a:t>
            </a:r>
            <a:r>
              <a:rPr sz="1400" spc="-3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程，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提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高需關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懷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學生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興</a:t>
            </a:r>
            <a:r>
              <a:rPr sz="1400" spc="-3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趣</a:t>
            </a:r>
            <a:r>
              <a:rPr sz="1400" spc="-3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培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養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正確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態</a:t>
            </a:r>
            <a:r>
              <a:rPr sz="1400" spc="-3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度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endParaRPr sz="1400">
              <a:latin typeface="Noto Sans CJK JP Regular"/>
              <a:cs typeface="Noto Sans CJK JP Regular"/>
            </a:endParaRPr>
          </a:p>
          <a:p>
            <a:pPr marL="457200">
              <a:lnSpc>
                <a:spcPct val="100000"/>
              </a:lnSpc>
              <a:spcBef>
                <a:spcPts val="830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加強學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生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學校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適應</a:t>
            </a:r>
            <a:r>
              <a:rPr sz="1400" spc="-3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力，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使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其遠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離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spc="-3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品</a:t>
            </a:r>
            <a:r>
              <a:rPr sz="1400" spc="-5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，106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2,923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名學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生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參</a:t>
            </a:r>
            <a:r>
              <a:rPr sz="1400" spc="-3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加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endParaRPr sz="1400">
              <a:latin typeface="Noto Sans CJK JP Regular"/>
              <a:cs typeface="Noto Sans CJK JP Regular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sz="1400" dirty="0">
                <a:solidFill>
                  <a:srgbClr val="008080"/>
                </a:solidFill>
                <a:latin typeface="Noto Sans CJK JP Regular"/>
                <a:cs typeface="Noto Sans CJK JP Regular"/>
              </a:rPr>
              <a:t>三</a:t>
            </a:r>
            <a:r>
              <a:rPr sz="1400" spc="-5" dirty="0">
                <a:solidFill>
                  <a:srgbClr val="008080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008080"/>
                </a:solidFill>
                <a:latin typeface="Noto Sans CJK JP Regular"/>
                <a:cs typeface="Noto Sans CJK JP Regular"/>
              </a:rPr>
              <a:t>公</a:t>
            </a:r>
            <a:r>
              <a:rPr sz="1400" spc="-15" dirty="0">
                <a:solidFill>
                  <a:srgbClr val="008080"/>
                </a:solidFill>
                <a:latin typeface="Noto Sans CJK JP Regular"/>
                <a:cs typeface="Noto Sans CJK JP Regular"/>
              </a:rPr>
              <a:t>私</a:t>
            </a:r>
            <a:r>
              <a:rPr sz="1400" dirty="0">
                <a:solidFill>
                  <a:srgbClr val="008080"/>
                </a:solidFill>
                <a:latin typeface="Noto Sans CJK JP Regular"/>
                <a:cs typeface="Noto Sans CJK JP Regular"/>
              </a:rPr>
              <a:t>協力</a:t>
            </a:r>
            <a:r>
              <a:rPr sz="1400" spc="-15" dirty="0">
                <a:solidFill>
                  <a:srgbClr val="008080"/>
                </a:solidFill>
                <a:latin typeface="Noto Sans CJK JP Regular"/>
                <a:cs typeface="Noto Sans CJK JP Regular"/>
              </a:rPr>
              <a:t>，共</a:t>
            </a:r>
            <a:r>
              <a:rPr sz="1400" dirty="0">
                <a:solidFill>
                  <a:srgbClr val="008080"/>
                </a:solidFill>
                <a:latin typeface="Noto Sans CJK JP Regular"/>
                <a:cs typeface="Noto Sans CJK JP Regular"/>
              </a:rPr>
              <a:t>同打造</a:t>
            </a:r>
            <a:r>
              <a:rPr sz="1400" spc="-15" dirty="0">
                <a:solidFill>
                  <a:srgbClr val="008080"/>
                </a:solidFill>
                <a:latin typeface="Noto Sans CJK JP Regular"/>
                <a:cs typeface="Noto Sans CJK JP Regular"/>
              </a:rPr>
              <a:t>拒</a:t>
            </a:r>
            <a:r>
              <a:rPr sz="1400" dirty="0">
                <a:solidFill>
                  <a:srgbClr val="008080"/>
                </a:solidFill>
                <a:latin typeface="Noto Sans CJK JP Regular"/>
                <a:cs typeface="Noto Sans CJK JP Regular"/>
              </a:rPr>
              <a:t>毒預</a:t>
            </a:r>
            <a:r>
              <a:rPr sz="1400" spc="-15" dirty="0">
                <a:solidFill>
                  <a:srgbClr val="008080"/>
                </a:solidFill>
                <a:latin typeface="Noto Sans CJK JP Regular"/>
                <a:cs typeface="Noto Sans CJK JP Regular"/>
              </a:rPr>
              <a:t>防陣</a:t>
            </a:r>
            <a:r>
              <a:rPr sz="1400" dirty="0">
                <a:solidFill>
                  <a:srgbClr val="008080"/>
                </a:solidFill>
                <a:latin typeface="Noto Sans CJK JP Regular"/>
                <a:cs typeface="Noto Sans CJK JP Regular"/>
              </a:rPr>
              <a:t>線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（一</a:t>
            </a:r>
            <a:r>
              <a:rPr sz="1400" spc="-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）</a:t>
            </a:r>
            <a:r>
              <a:rPr sz="1400" spc="-1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法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務部</a:t>
            </a:r>
            <a:r>
              <a:rPr sz="1400" spc="-1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、教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育部、</a:t>
            </a:r>
            <a:r>
              <a:rPr sz="1400" spc="-1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衛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生福</a:t>
            </a:r>
            <a:r>
              <a:rPr sz="1400" spc="-1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利</a:t>
            </a:r>
            <a:r>
              <a:rPr sz="1400" spc="-1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部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  <a:hlinkClick r:id="rId2"/>
              </a:rPr>
              <a:t>食品藥</a:t>
            </a:r>
            <a:r>
              <a:rPr sz="1400" spc="-15" dirty="0">
                <a:solidFill>
                  <a:srgbClr val="1F4E79"/>
                </a:solidFill>
                <a:latin typeface="Noto Sans CJK JP Regular"/>
                <a:cs typeface="Noto Sans CJK JP Regular"/>
                <a:hlinkClick r:id="rId2"/>
              </a:rPr>
              <a:t>物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  <a:hlinkClick r:id="rId2"/>
              </a:rPr>
              <a:t>管理署</a:t>
            </a:r>
            <a:endParaRPr sz="1400">
              <a:latin typeface="Noto Sans CJK JP Regular"/>
              <a:cs typeface="Noto Sans CJK JP Regular"/>
            </a:endParaRPr>
          </a:p>
          <a:p>
            <a:pPr marL="190500" marR="51435" indent="-178435">
              <a:lnSpc>
                <a:spcPct val="148600"/>
              </a:lnSpc>
            </a:pP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1.</a:t>
            </a:r>
            <a:r>
              <a:rPr sz="1400" spc="-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與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濟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大學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及縣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市政</a:t>
            </a:r>
            <a:r>
              <a:rPr sz="1400" spc="-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府，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整合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跨局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處資</a:t>
            </a:r>
            <a:r>
              <a:rPr sz="1400" spc="-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源，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利用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在地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反毒師</a:t>
            </a:r>
            <a:r>
              <a:rPr sz="1400" spc="-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資，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前進 社區鄰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辦理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講</a:t>
            </a:r>
            <a:r>
              <a:rPr sz="1400" spc="-2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讓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社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區民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眾、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學生家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長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瞭解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危害與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傳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播</a:t>
            </a:r>
            <a:endParaRPr sz="14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45"/>
              </a:lnSpc>
            </a:pPr>
            <a:r>
              <a:rPr spc="-20" dirty="0"/>
              <a:t>38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60906"/>
            <a:ext cx="5428615" cy="2247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0" marR="5080" algn="just">
              <a:lnSpc>
                <a:spcPct val="148700"/>
              </a:lnSpc>
              <a:spcBef>
                <a:spcPts val="100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途</a:t>
            </a:r>
            <a:r>
              <a:rPr sz="1400" spc="-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徑</a:t>
            </a: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多層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防毒網</a:t>
            </a:r>
            <a:r>
              <a:rPr sz="1400" spc="-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絡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，106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度有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19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縣市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共同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響</a:t>
            </a:r>
            <a:r>
              <a:rPr sz="1400" spc="-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應</a:t>
            </a: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計辦 理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687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場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次</a:t>
            </a:r>
            <a:r>
              <a:rPr sz="1400" spc="-7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（圖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58）</a:t>
            </a:r>
            <a:endParaRPr sz="1400">
              <a:latin typeface="Noto Sans CJK JP Regular"/>
              <a:cs typeface="Noto Sans CJK JP Regular"/>
            </a:endParaRPr>
          </a:p>
          <a:p>
            <a:pPr marL="190500" indent="-178435">
              <a:lnSpc>
                <a:spcPct val="100000"/>
              </a:lnSpc>
              <a:spcBef>
                <a:spcPts val="815"/>
              </a:spcBef>
            </a:pP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2.</a:t>
            </a:r>
            <a:r>
              <a:rPr sz="1400" spc="-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與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慈濟大學及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縣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市政府共同辦理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親子成長暨觀摩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習計畫</a:t>
            </a:r>
            <a:r>
              <a:rPr sz="1400" spc="-7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，以觀</a:t>
            </a:r>
            <a:endParaRPr sz="1400">
              <a:latin typeface="Noto Sans CJK JP Regular"/>
              <a:cs typeface="Noto Sans CJK JP Regular"/>
            </a:endParaRPr>
          </a:p>
          <a:p>
            <a:pPr marL="190500" marR="5715" algn="just">
              <a:lnSpc>
                <a:spcPct val="148800"/>
              </a:lnSpc>
              <a:spcBef>
                <a:spcPts val="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摩教學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形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式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培訓在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地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宣導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團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隊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並安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影片欣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賞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劇 團表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演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真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圖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書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館分享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課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程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邀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請親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子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師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長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或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社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區民眾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共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同參 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與，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讓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生</a:t>
            </a:r>
            <a:r>
              <a:rPr sz="1400" spc="-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家</a:t>
            </a:r>
            <a:r>
              <a:rPr sz="1400" spc="-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長、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老師瞭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解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的危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害</a:t>
            </a:r>
            <a:r>
              <a:rPr sz="1400" spc="-9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106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計辦理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8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場，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總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參 與人數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2,886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400" spc="-70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圖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59）</a:t>
            </a:r>
            <a:endParaRPr sz="14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46632" y="5027675"/>
            <a:ext cx="2531364" cy="21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13814" y="3315334"/>
            <a:ext cx="2519680" cy="15836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45052" y="5027675"/>
            <a:ext cx="2679192" cy="1859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68120" y="5026278"/>
            <a:ext cx="5428615" cy="1574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1190">
              <a:lnSpc>
                <a:spcPct val="100000"/>
              </a:lnSpc>
              <a:spcBef>
                <a:spcPts val="100"/>
              </a:spcBef>
              <a:tabLst>
                <a:tab pos="2949575" algn="l"/>
              </a:tabLst>
            </a:pP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圖</a:t>
            </a:r>
            <a:r>
              <a:rPr sz="12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58</a:t>
            </a:r>
            <a:r>
              <a:rPr sz="12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前進社區反毒宣講	圖</a:t>
            </a:r>
            <a:r>
              <a:rPr sz="1200" spc="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59</a:t>
            </a:r>
            <a:r>
              <a:rPr sz="12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親子成長暨觀摩見習</a:t>
            </a:r>
            <a:r>
              <a:rPr sz="1200" spc="-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(</a:t>
            </a: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基隆市</a:t>
            </a:r>
            <a:r>
              <a:rPr sz="12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)</a:t>
            </a:r>
            <a:endParaRPr sz="1200">
              <a:latin typeface="Noto Sans CJK JP Regular"/>
              <a:cs typeface="Noto Sans CJK JP Regular"/>
            </a:endParaRPr>
          </a:p>
          <a:p>
            <a:pPr marL="190500" marR="5080" indent="-178435" algn="just">
              <a:lnSpc>
                <a:spcPct val="148800"/>
              </a:lnSpc>
              <a:spcBef>
                <a:spcPts val="755"/>
              </a:spcBef>
            </a:pP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3.</a:t>
            </a:r>
            <a:r>
              <a:rPr sz="1400" spc="-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與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語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日報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社，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運用國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語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日報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版面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發行</a:t>
            </a:r>
            <a:r>
              <a:rPr sz="1400" spc="2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106</a:t>
            </a:r>
            <a:r>
              <a:rPr sz="1400" spc="2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無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大丈夫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漫畫 專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刊</a:t>
            </a:r>
            <a:r>
              <a:rPr sz="1400" spc="-2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透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過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青少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年喜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愛的漫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畫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圖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像</a:t>
            </a:r>
            <a:r>
              <a:rPr sz="1400" spc="-2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教導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青少年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新式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與販毒形 式層出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窮的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狀況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下，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懂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得辨</a:t>
            </a: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識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行防</a:t>
            </a: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範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共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發行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13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期</a:t>
            </a: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後續 並將連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內容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編印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成冊，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發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送相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關單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位推廣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用</a:t>
            </a:r>
            <a:r>
              <a:rPr sz="1400" spc="-7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（圖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60）</a:t>
            </a:r>
            <a:endParaRPr sz="1400">
              <a:latin typeface="Noto Sans CJK JP Regular"/>
              <a:cs typeface="Noto Sans CJK JP Regular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05630" y="3302634"/>
            <a:ext cx="2520061" cy="15839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07891" y="8653271"/>
            <a:ext cx="2592324" cy="4648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35704" y="6953250"/>
            <a:ext cx="2519679" cy="158369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24583" y="9110471"/>
            <a:ext cx="1930907" cy="2011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68120" y="8632697"/>
            <a:ext cx="5426710" cy="114490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2731770">
              <a:lnSpc>
                <a:spcPct val="100000"/>
              </a:lnSpc>
              <a:spcBef>
                <a:spcPts val="254"/>
              </a:spcBef>
            </a:pP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圖</a:t>
            </a:r>
            <a:r>
              <a:rPr sz="12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61</a:t>
            </a:r>
            <a:r>
              <a:rPr sz="12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「創意說故</a:t>
            </a:r>
            <a:r>
              <a:rPr sz="12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事」</a:t>
            </a:r>
            <a:r>
              <a:rPr sz="12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數位繪本競</a:t>
            </a: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賽</a:t>
            </a:r>
            <a:endParaRPr sz="1200">
              <a:latin typeface="Noto Sans CJK JP Regular"/>
              <a:cs typeface="Noto Sans CJK JP Regular"/>
            </a:endParaRPr>
          </a:p>
          <a:p>
            <a:pPr marL="3036570">
              <a:lnSpc>
                <a:spcPct val="100000"/>
              </a:lnSpc>
              <a:spcBef>
                <a:spcPts val="155"/>
              </a:spcBef>
            </a:pP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「反毒創作組」</a:t>
            </a:r>
            <a:endParaRPr sz="1200">
              <a:latin typeface="Noto Sans CJK JP Regular"/>
              <a:cs typeface="Noto Sans CJK JP Regular"/>
            </a:endParaRPr>
          </a:p>
          <a:p>
            <a:pPr marL="647700">
              <a:lnSpc>
                <a:spcPct val="100000"/>
              </a:lnSpc>
              <a:spcBef>
                <a:spcPts val="565"/>
              </a:spcBef>
            </a:pPr>
            <a:r>
              <a:rPr sz="1200" spc="18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圖</a:t>
            </a:r>
            <a:r>
              <a:rPr sz="12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60</a:t>
            </a:r>
            <a:r>
              <a:rPr sz="1200" spc="-9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無毒大丈夫漫</a:t>
            </a:r>
            <a:r>
              <a:rPr sz="12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畫</a:t>
            </a: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手冊</a:t>
            </a:r>
            <a:endParaRPr sz="1200">
              <a:latin typeface="Noto Sans CJK JP Regular"/>
              <a:cs typeface="Noto Sans CJK JP Regular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4.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與智趣王公司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辦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理「創意說故事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數位繪本競賽「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毒創作組</a:t>
            </a:r>
            <a:r>
              <a:rPr sz="1400" spc="-7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，讓</a:t>
            </a:r>
            <a:endParaRPr sz="1400">
              <a:latin typeface="Noto Sans CJK JP Regular"/>
              <a:cs typeface="Noto Sans CJK JP Regular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798954" y="6781800"/>
            <a:ext cx="1605280" cy="22066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45"/>
              </a:lnSpc>
            </a:pPr>
            <a:r>
              <a:rPr spc="-20" dirty="0"/>
              <a:t>39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60906"/>
            <a:ext cx="5430520" cy="8597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0" marR="7620">
              <a:lnSpc>
                <a:spcPct val="148700"/>
              </a:lnSpc>
              <a:spcBef>
                <a:spcPts val="100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參賽的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小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朋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友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發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揮想像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力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及創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意，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自製反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數位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繪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本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並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活潑生 動的表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演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呈</a:t>
            </a:r>
            <a:r>
              <a:rPr sz="1400" spc="-1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現</a:t>
            </a:r>
            <a:r>
              <a:rPr sz="1400" spc="-1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有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76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組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報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名參</a:t>
            </a:r>
            <a:r>
              <a:rPr sz="1400" spc="-1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加，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後續並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將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得獎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作品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製作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APP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endParaRPr sz="1400">
              <a:latin typeface="Noto Sans CJK JP Regular"/>
              <a:cs typeface="Noto Sans CJK JP Regular"/>
            </a:endParaRPr>
          </a:p>
          <a:p>
            <a:pPr marL="190500">
              <a:lnSpc>
                <a:spcPct val="100000"/>
              </a:lnSpc>
              <a:spcBef>
                <a:spcPts val="81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PDF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與影片檔，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廣運用</a:t>
            </a:r>
            <a:r>
              <a:rPr sz="1400" spc="-70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（圖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61）</a:t>
            </a:r>
            <a:endParaRPr sz="1400">
              <a:latin typeface="Noto Sans CJK JP Regular"/>
              <a:cs typeface="Noto Sans CJK JP Regular"/>
            </a:endParaRPr>
          </a:p>
          <a:p>
            <a:pPr marL="190500" marR="7620" indent="-178435">
              <a:lnSpc>
                <a:spcPct val="148600"/>
              </a:lnSpc>
              <a:spcBef>
                <a:spcPts val="10"/>
              </a:spcBef>
            </a:pP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5.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辦理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毒廣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播廣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告託播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</a:t>
            </a:r>
            <a:r>
              <a:rPr sz="1400" spc="-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案，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於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電台播出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30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廣播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帶共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2,405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檔 次，藉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增進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目標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群體對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毒資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訊之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認識，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強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化宣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益。</a:t>
            </a:r>
            <a:endParaRPr sz="1400">
              <a:latin typeface="Noto Sans CJK JP Regular"/>
              <a:cs typeface="Noto Sans CJK JP Regular"/>
            </a:endParaRPr>
          </a:p>
          <a:p>
            <a:pPr marL="545465" indent="-533400">
              <a:lnSpc>
                <a:spcPct val="100000"/>
              </a:lnSpc>
              <a:spcBef>
                <a:spcPts val="81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（二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）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法務</a:t>
            </a:r>
            <a:r>
              <a:rPr sz="1400" spc="-12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部</a:t>
            </a:r>
            <a:r>
              <a:rPr sz="1400" spc="-11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、</a:t>
            </a:r>
            <a:r>
              <a:rPr sz="1400" spc="-1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衛生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福利</a:t>
            </a:r>
            <a:r>
              <a:rPr sz="1400" spc="-12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部</a:t>
            </a:r>
            <a:r>
              <a:rPr sz="1400" spc="-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中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華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民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藥師公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會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全國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聯合</a:t>
            </a:r>
            <a:r>
              <a:rPr sz="1400" spc="-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會、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天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承生活</a:t>
            </a:r>
            <a:endParaRPr sz="1400">
              <a:latin typeface="Noto Sans CJK JP Regular"/>
              <a:cs typeface="Noto Sans CJK JP Regular"/>
            </a:endParaRPr>
          </a:p>
          <a:p>
            <a:pPr marL="545465" marR="10795" algn="just">
              <a:lnSpc>
                <a:spcPct val="148700"/>
              </a:lnSpc>
              <a:spcBef>
                <a:spcPts val="10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藥業公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司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及縣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市毒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品危害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制中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心於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社區設</a:t>
            </a:r>
            <a:r>
              <a:rPr sz="1400" spc="-4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防毒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保衛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站</a:t>
            </a:r>
            <a:r>
              <a:rPr sz="1400" spc="-4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關 懷與諮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詢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據點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之聯</a:t>
            </a:r>
            <a:r>
              <a:rPr sz="1400" spc="-2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繫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主動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提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供政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府反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毒宣導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文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</a:t>
            </a:r>
            <a:r>
              <a:rPr sz="1400" spc="-2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以擴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大毒 品防制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絡。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目前計有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1,026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家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社區藥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局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參與。</a:t>
            </a:r>
            <a:endParaRPr sz="1400">
              <a:latin typeface="Noto Sans CJK JP Regular"/>
              <a:cs typeface="Noto Sans CJK JP Regular"/>
            </a:endParaRPr>
          </a:p>
          <a:p>
            <a:pPr marL="545465" marR="9525" indent="-533400" algn="just">
              <a:lnSpc>
                <a:spcPct val="148800"/>
              </a:lnSpc>
              <a:spcBef>
                <a:spcPts val="10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（三</a:t>
            </a:r>
            <a:r>
              <a:rPr sz="1400" spc="-4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）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法</a:t>
            </a:r>
            <a:r>
              <a:rPr sz="1400" spc="-1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務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部法</a:t>
            </a:r>
            <a:r>
              <a:rPr sz="1400" spc="-1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醫研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究所與</a:t>
            </a:r>
            <a:r>
              <a:rPr sz="1400" spc="-1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教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育部</a:t>
            </a:r>
            <a:r>
              <a:rPr sz="1400" spc="-1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結合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國立自</a:t>
            </a:r>
            <a:r>
              <a:rPr sz="1400" spc="-1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然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科學</a:t>
            </a:r>
            <a:r>
              <a:rPr sz="1400" spc="-1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博物</a:t>
            </a:r>
            <a:r>
              <a:rPr sz="1400" spc="1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辦</a:t>
            </a:r>
            <a:r>
              <a:rPr sz="1400" spc="-4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理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古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今 法醫傳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奇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與反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罪體驗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特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展</a:t>
            </a:r>
            <a:r>
              <a:rPr sz="1400" spc="-7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透過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古今法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醫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鑑識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的故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事，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模 擬展示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與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動手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操作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模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式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將反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防罪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觀念傳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遞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給民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眾，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未來並 規劃反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巡迴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車與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反毒箱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系列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宣導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400" dirty="0">
                <a:solidFill>
                  <a:srgbClr val="1F3863"/>
                </a:solidFill>
                <a:latin typeface="Noto Sans CJK JP Regular"/>
                <a:cs typeface="Noto Sans CJK JP Regular"/>
              </a:rPr>
              <a:t>（</a:t>
            </a:r>
            <a:r>
              <a:rPr sz="1400" spc="-5" dirty="0">
                <a:solidFill>
                  <a:srgbClr val="1F3863"/>
                </a:solidFill>
                <a:latin typeface="Noto Sans CJK JP Regular"/>
                <a:cs typeface="Noto Sans CJK JP Regular"/>
              </a:rPr>
              <a:t>四</a:t>
            </a:r>
            <a:r>
              <a:rPr sz="1400" dirty="0">
                <a:solidFill>
                  <a:srgbClr val="1F3863"/>
                </a:solidFill>
                <a:latin typeface="Noto Sans CJK JP Regular"/>
                <a:cs typeface="Noto Sans CJK JP Regular"/>
              </a:rPr>
              <a:t>）</a:t>
            </a:r>
            <a:r>
              <a:rPr sz="1400" spc="-15" dirty="0">
                <a:solidFill>
                  <a:srgbClr val="1F3863"/>
                </a:solidFill>
                <a:latin typeface="Noto Sans CJK JP Regular"/>
                <a:cs typeface="Noto Sans CJK JP Regular"/>
              </a:rPr>
              <a:t>內</a:t>
            </a:r>
            <a:r>
              <a:rPr sz="1400" dirty="0">
                <a:solidFill>
                  <a:srgbClr val="1F3863"/>
                </a:solidFill>
                <a:latin typeface="Noto Sans CJK JP Regular"/>
                <a:cs typeface="Noto Sans CJK JP Regular"/>
              </a:rPr>
              <a:t>政部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1.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役政署</a:t>
            </a:r>
            <a:endParaRPr sz="1400">
              <a:latin typeface="Noto Sans CJK JP Regular"/>
              <a:cs typeface="Noto Sans CJK JP Regular"/>
            </a:endParaRPr>
          </a:p>
          <a:p>
            <a:pPr marL="12700" marR="10795" indent="354965" algn="just">
              <a:lnSpc>
                <a:spcPct val="148800"/>
              </a:lnSpc>
              <a:spcBef>
                <a:spcPts val="10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為使役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男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於退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役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後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追蹤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輔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與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法務部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作於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退役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前，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鼓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勵 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役男轉介，經役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男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簽署同意書即上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傳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資料至法務部毒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品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成癮者總歸戶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管理系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統，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轉介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至各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縣市毒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危害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防制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中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心</a:t>
            </a:r>
            <a:r>
              <a:rPr sz="1400" spc="-2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由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管師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接續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輔導戒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治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工 作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，106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共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轉介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6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人。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2.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警政署</a:t>
            </a:r>
            <a:endParaRPr sz="1400">
              <a:latin typeface="Noto Sans CJK JP Regular"/>
              <a:cs typeface="Noto Sans CJK JP Regular"/>
            </a:endParaRPr>
          </a:p>
          <a:p>
            <a:pPr marL="457200" indent="-445134">
              <a:lnSpc>
                <a:spcPct val="100000"/>
              </a:lnSpc>
              <a:spcBef>
                <a:spcPts val="815"/>
              </a:spcBef>
            </a:pPr>
            <a:r>
              <a:rPr sz="1400" spc="-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（1）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合各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政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府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機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關及結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民間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團體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資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源，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透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過資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源整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合，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當前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9525" algn="just">
              <a:lnSpc>
                <a:spcPct val="148600"/>
              </a:lnSpc>
              <a:spcBef>
                <a:spcPts val="1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毒品包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裝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多樣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化</a:t>
            </a: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提醒民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眾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拒絕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來路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不明之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品包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或試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吃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包，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避 免掉入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新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興毒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品陷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阱。</a:t>
            </a:r>
            <a:endParaRPr sz="1400">
              <a:latin typeface="Noto Sans CJK JP Regular"/>
              <a:cs typeface="Noto Sans CJK JP Regular"/>
            </a:endParaRPr>
          </a:p>
          <a:p>
            <a:pPr marL="457200" indent="-445134">
              <a:lnSpc>
                <a:spcPct val="100000"/>
              </a:lnSpc>
              <a:spcBef>
                <a:spcPts val="815"/>
              </a:spcBef>
            </a:pPr>
            <a:r>
              <a:rPr sz="1400" spc="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（2）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為落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實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防制青少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遭受毒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危害，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除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要求各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直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轄市、</a:t>
            </a:r>
            <a:r>
              <a:rPr sz="1400" spc="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縣</a:t>
            </a:r>
            <a:r>
              <a:rPr sz="14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(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市</a:t>
            </a:r>
            <a:r>
              <a:rPr sz="1400" spc="-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)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政府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7620" algn="just">
              <a:lnSpc>
                <a:spcPct val="148600"/>
              </a:lnSpc>
              <a:spcBef>
                <a:spcPts val="1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警察局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針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對易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發生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青少年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施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用毒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品之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場所落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實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查</a:t>
            </a:r>
            <a:r>
              <a:rPr sz="1400" spc="-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緝</a:t>
            </a:r>
            <a:r>
              <a:rPr sz="1400" spc="-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並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結合教育 單位加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強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執行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校外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聯合巡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勤務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外</a:t>
            </a: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另強化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毒宣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</a:t>
            </a: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鼓勵青少 年從事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正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當休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閒活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動並灌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輸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正確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法律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觀念，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避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免接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觸毒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害。</a:t>
            </a:r>
            <a:endParaRPr sz="14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45"/>
              </a:lnSpc>
            </a:pPr>
            <a:r>
              <a:rPr spc="-20" dirty="0"/>
              <a:t>40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60906"/>
            <a:ext cx="5603240" cy="478726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（</a:t>
            </a:r>
            <a:r>
              <a:rPr sz="1400" spc="-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五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）</a:t>
            </a:r>
            <a:r>
              <a:rPr sz="1400" spc="-1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新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北市</a:t>
            </a:r>
            <a:r>
              <a:rPr sz="1400" spc="-1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政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府</a:t>
            </a:r>
            <a:endParaRPr sz="1400">
              <a:latin typeface="Noto Sans CJK JP Regular"/>
              <a:cs typeface="Noto Sans CJK JP Regular"/>
            </a:endParaRPr>
          </a:p>
          <a:p>
            <a:pPr marL="190500" marR="181610" indent="-178435" algn="just">
              <a:lnSpc>
                <a:spcPct val="148600"/>
              </a:lnSpc>
            </a:pP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1.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藉</a:t>
            </a:r>
            <a:r>
              <a:rPr sz="1400" spc="-2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由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「高關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懷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少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年通報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中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心</a:t>
            </a:r>
            <a:r>
              <a:rPr sz="1400" spc="-204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資料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庫的建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與運</a:t>
            </a:r>
            <a:r>
              <a:rPr sz="1400" spc="-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作</a:t>
            </a:r>
            <a:r>
              <a:rPr sz="1400" spc="-1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擴大關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懷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輔導 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層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面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，並與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本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府警察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局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持續強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化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校內外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合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作機制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市府跨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局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處分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工</a:t>
            </a:r>
            <a:endParaRPr sz="1400">
              <a:latin typeface="Noto Sans CJK JP Regular"/>
              <a:cs typeface="Noto Sans CJK JP Regular"/>
            </a:endParaRPr>
          </a:p>
          <a:p>
            <a:pPr marL="190500">
              <a:lnSpc>
                <a:spcPct val="100000"/>
              </a:lnSpc>
              <a:spcBef>
                <a:spcPts val="830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協處，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極導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正青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少年偏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差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行為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制毒品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入校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endParaRPr sz="1400">
              <a:latin typeface="Noto Sans CJK JP Regular"/>
              <a:cs typeface="Noto Sans CJK JP Regular"/>
            </a:endParaRPr>
          </a:p>
          <a:p>
            <a:pPr marL="190500" marR="179705" indent="-178435" algn="just">
              <a:lnSpc>
                <a:spcPct val="148600"/>
              </a:lnSpc>
            </a:pP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2.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配合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本</a:t>
            </a:r>
            <a:r>
              <a:rPr sz="1400" spc="-4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市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治辦公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室</a:t>
            </a:r>
            <a:r>
              <a:rPr sz="1400" spc="-4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成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立，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預防宣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工作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部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分，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整合教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 警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察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社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會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勞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工等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局處及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檢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調單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位的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反毒相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關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資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源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加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強年輕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族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群</a:t>
            </a:r>
            <a:endParaRPr sz="1400">
              <a:latin typeface="Noto Sans CJK JP Regular"/>
              <a:cs typeface="Noto Sans CJK JP Regular"/>
            </a:endParaRPr>
          </a:p>
          <a:p>
            <a:pPr marL="190500" marR="5080">
              <a:lnSpc>
                <a:spcPct val="148700"/>
              </a:lnSpc>
              <a:spcBef>
                <a:spcPts val="10"/>
              </a:spcBef>
            </a:pP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藥物濫用危害與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拒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毒技巧之宣導並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針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對各種場域規劃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不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同宣導策略，  另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本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市亦要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求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各校對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藥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物濫用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個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案主動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協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助瞭解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相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關情資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以轉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請 本市檢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警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專責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小組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追查上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游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供應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者。</a:t>
            </a:r>
            <a:endParaRPr sz="1400">
              <a:latin typeface="Noto Sans CJK JP Regular"/>
              <a:cs typeface="Noto Sans CJK JP Regular"/>
            </a:endParaRPr>
          </a:p>
          <a:p>
            <a:pPr marL="190500" marR="179070" indent="-178435" algn="just">
              <a:lnSpc>
                <a:spcPct val="148700"/>
              </a:lnSpc>
              <a:spcBef>
                <a:spcPts val="10"/>
              </a:spcBef>
            </a:pP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3.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依本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市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特</a:t>
            </a:r>
            <a:r>
              <a:rPr sz="1400" spc="-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性，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結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民間團</a:t>
            </a:r>
            <a:r>
              <a:rPr sz="1400" spc="-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體、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傳播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體或相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關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公私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立機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關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（部門</a:t>
            </a:r>
            <a:r>
              <a:rPr sz="1400" spc="-17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等 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單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位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資源，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針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對不同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制及年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齡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之學生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分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別規劃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辦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理多元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毒宣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 或文宣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活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動</a:t>
            </a:r>
            <a:r>
              <a:rPr sz="1400" spc="-2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如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萬金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石馬拉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松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設攤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</a:t>
            </a:r>
            <a:r>
              <a:rPr sz="1400" spc="-2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創意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舞蹈大賽 全國總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決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賽、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與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社團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法人中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華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趕路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的雁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全人關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懷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協會</a:t>
            </a:r>
            <a:r>
              <a:rPr sz="1400" spc="-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作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辦</a:t>
            </a:r>
            <a:r>
              <a:rPr sz="1400" spc="-45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理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AGP 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反毒行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動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電影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車</a:t>
            </a:r>
            <a:r>
              <a:rPr sz="1400" spc="-18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入校宣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計畫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等活</a:t>
            </a:r>
            <a:r>
              <a:rPr sz="1400" spc="-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動，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計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53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場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次</a:t>
            </a:r>
            <a:r>
              <a:rPr sz="1400" spc="-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參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加人數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1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萬</a:t>
            </a:r>
            <a:endParaRPr sz="1400">
              <a:latin typeface="Noto Sans CJK JP Regular"/>
              <a:cs typeface="Noto Sans CJK JP Regular"/>
            </a:endParaRPr>
          </a:p>
          <a:p>
            <a:pPr marL="190500">
              <a:lnSpc>
                <a:spcPct val="100000"/>
              </a:lnSpc>
              <a:spcBef>
                <a:spcPts val="815"/>
              </a:spcBef>
            </a:pPr>
            <a:r>
              <a:rPr sz="1400" spc="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8,523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人次</a:t>
            </a:r>
            <a:r>
              <a:rPr sz="1400" spc="-7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（圖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62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63）</a:t>
            </a:r>
            <a:endParaRPr sz="14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8120" y="7981797"/>
            <a:ext cx="5427980" cy="1616075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（</a:t>
            </a:r>
            <a:r>
              <a:rPr sz="1400" spc="-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六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）</a:t>
            </a:r>
            <a:r>
              <a:rPr sz="1400" spc="-1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臺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中市</a:t>
            </a:r>
            <a:r>
              <a:rPr sz="1400" spc="-1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政府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教育局</a:t>
            </a:r>
            <a:endParaRPr sz="1400">
              <a:latin typeface="Noto Sans CJK JP Regular"/>
              <a:cs typeface="Noto Sans CJK JP Regular"/>
            </a:endParaRPr>
          </a:p>
          <a:p>
            <a:pPr marL="190500" marR="5715" indent="-178435" algn="just">
              <a:lnSpc>
                <a:spcPct val="148900"/>
              </a:lnSpc>
              <a:spcBef>
                <a:spcPts val="10"/>
              </a:spcBef>
            </a:pPr>
            <a:r>
              <a:rPr sz="1400" spc="-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1.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本局結合社團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法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人中華民國心道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法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門釋迦功德會為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了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鼓勵青少年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從 事正當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休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閒育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樂活</a:t>
            </a:r>
            <a:r>
              <a:rPr sz="1400" spc="-2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動</a:t>
            </a:r>
            <a:r>
              <a:rPr sz="1400" spc="-254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於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4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月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29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假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國立中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大學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附屬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臺中高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級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農 業職業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校熱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烈舉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辦街舞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大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賽，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受益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人數約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800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圖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2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64）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2.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本局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結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合以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臺中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中科扶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輪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社為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首，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號</a:t>
            </a:r>
            <a:r>
              <a:rPr sz="1400" spc="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召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中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西屯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扶輪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社等共</a:t>
            </a:r>
            <a:r>
              <a:rPr sz="1400" spc="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5</a:t>
            </a:r>
            <a:r>
              <a:rPr sz="1400" spc="38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個扶</a:t>
            </a:r>
            <a:endParaRPr sz="1400">
              <a:latin typeface="Noto Sans CJK JP Regular"/>
              <a:cs typeface="Noto Sans CJK JP 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98575" y="5778499"/>
            <a:ext cx="2519679" cy="15836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21125" y="5772256"/>
            <a:ext cx="2519711" cy="15835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99032" y="7434071"/>
            <a:ext cx="2371344" cy="4358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86586" y="7414641"/>
            <a:ext cx="2259965" cy="427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marR="5080" indent="-304800">
              <a:lnSpc>
                <a:spcPct val="11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圖</a:t>
            </a:r>
            <a:r>
              <a:rPr sz="12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62</a:t>
            </a:r>
            <a:r>
              <a:rPr sz="12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全國反毒創意舞蹈大賽全國 總決賽活動</a:t>
            </a:r>
            <a:endParaRPr sz="1200">
              <a:latin typeface="Noto Sans CJK JP Regular"/>
              <a:cs typeface="Noto Sans CJK JP Regular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052315" y="7434071"/>
            <a:ext cx="2372867" cy="4358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040251" y="7414641"/>
            <a:ext cx="2386330" cy="427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marR="5080" indent="-305435">
              <a:lnSpc>
                <a:spcPct val="11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圖</a:t>
            </a:r>
            <a:r>
              <a:rPr sz="1200" spc="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63</a:t>
            </a:r>
            <a:r>
              <a:rPr sz="12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本市學生校園</a:t>
            </a:r>
            <a:r>
              <a:rPr sz="1200" spc="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spc="5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3D</a:t>
            </a:r>
            <a:r>
              <a:rPr sz="1200" spc="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反毒電影體 驗</a:t>
            </a:r>
            <a:endParaRPr sz="1200">
              <a:latin typeface="Noto Sans CJK JP Regular"/>
              <a:cs typeface="Noto Sans CJK JP Regular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45"/>
              </a:lnSpc>
            </a:pPr>
            <a:r>
              <a:rPr spc="-20" dirty="0"/>
              <a:t>41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60906"/>
            <a:ext cx="5428615" cy="3517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0" marR="5080" algn="just">
              <a:lnSpc>
                <a:spcPct val="148600"/>
              </a:lnSpc>
              <a:spcBef>
                <a:spcPts val="100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輪社攜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合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作</a:t>
            </a:r>
            <a:r>
              <a:rPr sz="1400" spc="-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於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11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月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5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假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本市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市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民廣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場</a:t>
            </a:r>
            <a:r>
              <a:rPr sz="1400" spc="-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共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舉</a:t>
            </a:r>
            <a:r>
              <a:rPr sz="1400" spc="-17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辦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飛揚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的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青 </a:t>
            </a:r>
            <a:r>
              <a:rPr sz="1400" spc="-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春</a:t>
            </a:r>
            <a:r>
              <a:rPr sz="1400" spc="1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-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絕毒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品</a:t>
            </a:r>
            <a:r>
              <a:rPr sz="14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彩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人生</a:t>
            </a:r>
            <a:r>
              <a:rPr sz="14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活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動</a:t>
            </a:r>
            <a:r>
              <a:rPr sz="14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期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盼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透</a:t>
            </a:r>
            <a:r>
              <a:rPr sz="14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過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箏象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徵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將愛與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望 放飛</a:t>
            </a:r>
            <a:r>
              <a:rPr sz="1400" spc="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拒絕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品</a:t>
            </a:r>
            <a:r>
              <a:rPr sz="1400" spc="7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迎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向彩色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生」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積極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落實反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宣導</a:t>
            </a:r>
            <a:r>
              <a:rPr sz="1400" spc="-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約</a:t>
            </a:r>
            <a:r>
              <a:rPr sz="1400" spc="114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900</a:t>
            </a:r>
            <a:r>
              <a:rPr sz="1400" spc="1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人參加</a:t>
            </a:r>
            <a:endParaRPr sz="1400">
              <a:latin typeface="Noto Sans CJK JP Regular"/>
              <a:cs typeface="Noto Sans CJK JP Regular"/>
            </a:endParaRPr>
          </a:p>
          <a:p>
            <a:pPr marL="190500" algn="just">
              <a:lnSpc>
                <a:spcPct val="100000"/>
              </a:lnSpc>
              <a:spcBef>
                <a:spcPts val="82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（圖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2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65）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3.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本局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結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合臺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中省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都扶輪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社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共同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辦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理</a:t>
            </a:r>
            <a:r>
              <a:rPr sz="1400" spc="2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106</a:t>
            </a:r>
            <a:r>
              <a:rPr sz="1400" spc="27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」微電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影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徵選</a:t>
            </a:r>
            <a:endParaRPr sz="1400">
              <a:latin typeface="Noto Sans CJK JP Regular"/>
              <a:cs typeface="Noto Sans CJK JP Regular"/>
            </a:endParaRPr>
          </a:p>
          <a:p>
            <a:pPr marL="190500" algn="just">
              <a:lnSpc>
                <a:spcPct val="100000"/>
              </a:lnSpc>
              <a:spcBef>
                <a:spcPts val="81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比賽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於</a:t>
            </a:r>
            <a:r>
              <a:rPr sz="1400" spc="5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11</a:t>
            </a:r>
            <a:r>
              <a:rPr sz="1400" spc="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月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14</a:t>
            </a:r>
            <a:r>
              <a:rPr sz="1400" spc="5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日假臺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灣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大道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市政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大樓集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會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堂舉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辦頒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獎典禮</a:t>
            </a:r>
            <a:r>
              <a:rPr sz="1400" spc="-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約</a:t>
            </a:r>
            <a:endParaRPr sz="1400">
              <a:latin typeface="Noto Sans CJK JP Regular"/>
              <a:cs typeface="Noto Sans CJK JP Regular"/>
            </a:endParaRPr>
          </a:p>
          <a:p>
            <a:pPr marL="190500" algn="just">
              <a:lnSpc>
                <a:spcPct val="100000"/>
              </a:lnSpc>
              <a:spcBef>
                <a:spcPts val="825"/>
              </a:spcBef>
            </a:pP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150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參加。</a:t>
            </a:r>
            <a:endParaRPr sz="1400">
              <a:latin typeface="Noto Sans CJK JP Regular"/>
              <a:cs typeface="Noto Sans CJK JP Regular"/>
            </a:endParaRPr>
          </a:p>
          <a:p>
            <a:pPr marL="190500" marR="5715" indent="-178435">
              <a:lnSpc>
                <a:spcPts val="2500"/>
              </a:lnSpc>
              <a:spcBef>
                <a:spcPts val="219"/>
              </a:spcBef>
            </a:pP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4.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本局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強化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教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育、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營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造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無毒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園並結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傳統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藝</a:t>
            </a:r>
            <a:r>
              <a:rPr sz="1400" spc="-17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術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委請五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園掌 中劇團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辦</a:t>
            </a:r>
            <a:r>
              <a:rPr sz="1400" spc="-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理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「傳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統藝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術校園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迴反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spc="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劇</a:t>
            </a:r>
            <a:r>
              <a:rPr sz="1400" spc="-28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-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《史艷文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藥安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全 </a:t>
            </a:r>
            <a:r>
              <a:rPr sz="1400" spc="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遠離</a:t>
            </a:r>
            <a:endParaRPr sz="1400">
              <a:latin typeface="Noto Sans CJK JP Regular"/>
              <a:cs typeface="Noto Sans CJK JP Regular"/>
            </a:endParaRPr>
          </a:p>
          <a:p>
            <a:pPr marL="190500" algn="just">
              <a:lnSpc>
                <a:spcPct val="100000"/>
              </a:lnSpc>
              <a:spcBef>
                <a:spcPts val="60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毒品</a:t>
            </a:r>
            <a:r>
              <a:rPr sz="1400" spc="-254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劇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場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表演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</a:t>
            </a:r>
            <a:r>
              <a:rPr sz="1400" spc="-254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巡迴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列</a:t>
            </a:r>
            <a:r>
              <a:rPr sz="1400" spc="-1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車</a:t>
            </a:r>
            <a:r>
              <a:rPr sz="1400" spc="-1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於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東高中等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6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校辦</a:t>
            </a:r>
            <a:r>
              <a:rPr sz="1400" spc="-1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理</a:t>
            </a:r>
            <a:r>
              <a:rPr sz="1400" spc="-1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望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透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過</a:t>
            </a:r>
            <a:endParaRPr sz="1400">
              <a:latin typeface="Noto Sans CJK JP Regular"/>
              <a:cs typeface="Noto Sans CJK JP Regular"/>
            </a:endParaRPr>
          </a:p>
          <a:p>
            <a:pPr marL="190500" algn="just">
              <a:lnSpc>
                <a:spcPct val="100000"/>
              </a:lnSpc>
              <a:spcBef>
                <a:spcPts val="81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以寓教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於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樂的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方式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建立反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正確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觀念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，約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5,000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參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加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endParaRPr sz="14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8120" y="6948906"/>
            <a:ext cx="5427980" cy="256476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（</a:t>
            </a:r>
            <a:r>
              <a:rPr sz="1400" spc="-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七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）</a:t>
            </a:r>
            <a:r>
              <a:rPr sz="1400" spc="-1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高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雄市</a:t>
            </a:r>
            <a:r>
              <a:rPr sz="1400" spc="-1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政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府</a:t>
            </a:r>
            <a:endParaRPr sz="1400">
              <a:latin typeface="Noto Sans CJK JP Regular"/>
              <a:cs typeface="Noto Sans CJK JP Regular"/>
            </a:endParaRPr>
          </a:p>
          <a:p>
            <a:pPr marL="190500" marR="5080" indent="-178435">
              <a:lnSpc>
                <a:spcPct val="148600"/>
              </a:lnSpc>
            </a:pP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1.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為打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造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拒毒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預防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陣</a:t>
            </a:r>
            <a:r>
              <a:rPr sz="1400" spc="-29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線：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結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合高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雄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市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地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檢</a:t>
            </a:r>
            <a:r>
              <a:rPr sz="1400" spc="-29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署、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警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察局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少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</a:t>
            </a:r>
            <a:r>
              <a:rPr sz="1400" spc="-30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隊</a:t>
            </a:r>
            <a:r>
              <a:rPr sz="1400" spc="-29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刑警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大</a:t>
            </a:r>
            <a:r>
              <a:rPr sz="1400" spc="-29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隊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 海巡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署</a:t>
            </a:r>
            <a:r>
              <a:rPr sz="1400" spc="-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沐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恩之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家、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晨曦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會</a:t>
            </a:r>
            <a:r>
              <a:rPr sz="1400" spc="-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高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雄醫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大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</a:t>
            </a:r>
            <a:r>
              <a:rPr sz="1400" spc="-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聯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醫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院</a:t>
            </a:r>
            <a:r>
              <a:rPr sz="1400" spc="-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邀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請專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業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</a:t>
            </a:r>
            <a:endParaRPr sz="1400">
              <a:latin typeface="Noto Sans CJK JP Regular"/>
              <a:cs typeface="Noto Sans CJK JP Regular"/>
            </a:endParaRPr>
          </a:p>
          <a:p>
            <a:pPr marL="190500" marR="5080">
              <a:lnSpc>
                <a:spcPct val="148800"/>
              </a:lnSpc>
              <a:spcBef>
                <a:spcPts val="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毒講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座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各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級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校辦理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迴宣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教，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以建立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年學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子對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品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反毒之 正確觀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念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，提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升對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毒害之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知。</a:t>
            </a:r>
            <a:endParaRPr sz="1400">
              <a:latin typeface="Noto Sans CJK JP Regular"/>
              <a:cs typeface="Noto Sans CJK JP Regular"/>
            </a:endParaRPr>
          </a:p>
          <a:p>
            <a:pPr marL="190500" indent="-178435">
              <a:lnSpc>
                <a:spcPct val="100000"/>
              </a:lnSpc>
              <a:spcBef>
                <a:spcPts val="815"/>
              </a:spcBef>
            </a:pP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2.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為營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造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友善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校</a:t>
            </a:r>
            <a:r>
              <a:rPr sz="1400" spc="-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園：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建立學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生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意</a:t>
            </a:r>
            <a:r>
              <a:rPr sz="1400" spc="-1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識</a:t>
            </a:r>
            <a:r>
              <a:rPr sz="1400" spc="-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結合民間及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大專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青年團</a:t>
            </a:r>
            <a:r>
              <a:rPr sz="1400" spc="-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體，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至</a:t>
            </a:r>
            <a:endParaRPr sz="1400">
              <a:latin typeface="Noto Sans CJK JP Regular"/>
              <a:cs typeface="Noto Sans CJK JP Regular"/>
            </a:endParaRPr>
          </a:p>
          <a:p>
            <a:pPr marL="190500" marR="5715">
              <a:lnSpc>
                <a:spcPct val="148500"/>
              </a:lnSpc>
              <a:spcBef>
                <a:spcPts val="1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各校辦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理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互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動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多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元、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活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潑教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活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動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落實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廣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民拒毒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毒運 動，使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防制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危害」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觀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念紮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根於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校園，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寓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教於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樂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endParaRPr sz="1400">
              <a:latin typeface="Noto Sans CJK JP Regular"/>
              <a:cs typeface="Noto Sans CJK JP 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12747" y="6254495"/>
            <a:ext cx="2371343" cy="4358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00302" y="6232016"/>
            <a:ext cx="2259965" cy="434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865" marR="5080" indent="-304800">
              <a:lnSpc>
                <a:spcPct val="1117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圖</a:t>
            </a:r>
            <a:r>
              <a:rPr sz="12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64</a:t>
            </a:r>
            <a:r>
              <a:rPr sz="12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結合「釋迦功德會」辦理反 毒反飆車舞蹈大賽</a:t>
            </a:r>
            <a:endParaRPr sz="1200">
              <a:latin typeface="Noto Sans CJK JP Regular"/>
              <a:cs typeface="Noto Sans CJK JP Regular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50334" y="4548504"/>
            <a:ext cx="2519680" cy="15835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27785" y="4554854"/>
            <a:ext cx="2519679" cy="15835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80688" y="6222491"/>
            <a:ext cx="2494788" cy="6126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968622" y="6200013"/>
            <a:ext cx="2564765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7500" marR="5080" indent="-305435" algn="just">
              <a:lnSpc>
                <a:spcPct val="111200"/>
              </a:lnSpc>
              <a:spcBef>
                <a:spcPts val="105"/>
              </a:spcBef>
            </a:pP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圖</a:t>
            </a:r>
            <a:r>
              <a:rPr sz="12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65</a:t>
            </a:r>
            <a:r>
              <a:rPr sz="12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結合「以臺中中科扶輪社為首」 辦理飛揚的青春</a:t>
            </a:r>
            <a:r>
              <a:rPr sz="1200" spc="9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-</a:t>
            </a: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拒絕毒</a:t>
            </a:r>
            <a:r>
              <a:rPr sz="12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品、</a:t>
            </a: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彩色 人生</a:t>
            </a:r>
            <a:endParaRPr sz="1200">
              <a:latin typeface="Noto Sans CJK JP Regular"/>
              <a:cs typeface="Noto Sans CJK JP Regular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45"/>
              </a:lnSpc>
            </a:pPr>
            <a:r>
              <a:rPr spc="-20" dirty="0"/>
              <a:t>42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60906"/>
            <a:ext cx="5428615" cy="19297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0" marR="5080" indent="-178435" algn="just">
              <a:lnSpc>
                <a:spcPct val="148700"/>
              </a:lnSpc>
              <a:spcBef>
                <a:spcPts val="100"/>
              </a:spcBef>
            </a:pP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3.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精</a:t>
            </a:r>
            <a:r>
              <a:rPr sz="1400" spc="-2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spc="-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制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生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物濫用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諮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詢服</a:t>
            </a:r>
            <a:r>
              <a:rPr sz="14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務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團</a:t>
            </a:r>
            <a:r>
              <a:rPr sz="1400" spc="-204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功</a:t>
            </a:r>
            <a:r>
              <a:rPr sz="1400" spc="-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能：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配合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新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世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代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策略行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動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綱 </a:t>
            </a:r>
            <a:r>
              <a:rPr sz="1400" spc="-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領，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有效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解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生藥物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濫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用問</a:t>
            </a:r>
            <a:r>
              <a:rPr sz="1400" spc="-1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題，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建</a:t>
            </a:r>
            <a:r>
              <a:rPr sz="1400" spc="-2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以學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生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為</a:t>
            </a:r>
            <a:r>
              <a:rPr sz="1400" spc="-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中</a:t>
            </a:r>
            <a:r>
              <a:rPr sz="1400" spc="-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心、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學校為 本位</a:t>
            </a:r>
            <a:r>
              <a:rPr sz="1400" spc="-3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之輔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網</a:t>
            </a:r>
            <a:r>
              <a:rPr sz="1400" spc="-18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絡</a:t>
            </a:r>
            <a:r>
              <a:rPr sz="1400" spc="-19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主動提</a:t>
            </a:r>
            <a:r>
              <a:rPr sz="14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供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高關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懷與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藥物濫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個案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適性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輔導策</a:t>
            </a:r>
            <a:r>
              <a:rPr sz="1400" spc="-18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  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運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用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專業團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隊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合作模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式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以投注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更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多的資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源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於高關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懷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學生之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關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懷與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輔 導工</a:t>
            </a:r>
            <a:r>
              <a:rPr sz="1400" spc="-2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作</a:t>
            </a:r>
            <a:r>
              <a:rPr sz="1400" spc="-28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遠離施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用毒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品等偏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差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行</a:t>
            </a:r>
            <a:r>
              <a:rPr sz="1400" spc="-2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為，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協助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困難個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重建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生</a:t>
            </a:r>
            <a:r>
              <a:rPr sz="1400" spc="-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活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秩</a:t>
            </a:r>
            <a:r>
              <a:rPr sz="1400" spc="-2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序</a:t>
            </a:r>
            <a:r>
              <a:rPr sz="1400" spc="-9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（圖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66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67）</a:t>
            </a:r>
            <a:endParaRPr sz="14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8120" y="5264632"/>
            <a:ext cx="5427345" cy="1296670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（</a:t>
            </a:r>
            <a:r>
              <a:rPr sz="1400" spc="-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八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）</a:t>
            </a:r>
            <a:r>
              <a:rPr sz="1400" spc="-1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臺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北市</a:t>
            </a:r>
            <a:r>
              <a:rPr sz="1400" spc="-1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政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府</a:t>
            </a:r>
            <a:endParaRPr sz="1400">
              <a:latin typeface="Noto Sans CJK JP Regular"/>
              <a:cs typeface="Noto Sans CJK JP Regular"/>
            </a:endParaRPr>
          </a:p>
          <a:p>
            <a:pPr marL="190500" marR="5080" indent="-178435" algn="just">
              <a:lnSpc>
                <a:spcPct val="148600"/>
              </a:lnSpc>
              <a:spcBef>
                <a:spcPts val="10"/>
              </a:spcBef>
            </a:pP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1.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與中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信託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教育基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金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會辦理</a:t>
            </a:r>
            <a:r>
              <a:rPr sz="1400" spc="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</a:t>
            </a:r>
            <a:r>
              <a:rPr sz="1400" spc="3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梯次體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驗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式反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毒教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材暨學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生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暑期 營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隊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強化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高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關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懷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學生團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體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參與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際互動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能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力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透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過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服務學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習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加 強學生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自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信並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且懂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得感恩，計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60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位高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關懷學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生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參加</a:t>
            </a:r>
            <a:r>
              <a:rPr sz="1400" spc="-7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（圖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68）</a:t>
            </a:r>
            <a:endParaRPr sz="1400">
              <a:latin typeface="Noto Sans CJK JP Regular"/>
              <a:cs typeface="Noto Sans CJK JP 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08100" y="2984499"/>
            <a:ext cx="2519553" cy="15836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76172" y="4634483"/>
            <a:ext cx="2371343" cy="4358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63725" y="4611751"/>
            <a:ext cx="2437765" cy="434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marR="5080" indent="-304800">
              <a:lnSpc>
                <a:spcPct val="1117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圖</a:t>
            </a:r>
            <a:r>
              <a:rPr sz="12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66</a:t>
            </a:r>
            <a:r>
              <a:rPr sz="12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獅出有愛</a:t>
            </a:r>
            <a:r>
              <a:rPr sz="12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無毒有我公益健</a:t>
            </a:r>
            <a:r>
              <a:rPr sz="1200" spc="-3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走</a:t>
            </a: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  全民響應反毒活動</a:t>
            </a:r>
            <a:endParaRPr sz="1200">
              <a:latin typeface="Noto Sans CJK JP Regular"/>
              <a:cs typeface="Noto Sans CJK JP Regular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03471" y="2991484"/>
            <a:ext cx="2519553" cy="15836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85259" y="4640579"/>
            <a:ext cx="2371343" cy="3017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117975" y="4637658"/>
            <a:ext cx="21075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圖</a:t>
            </a:r>
            <a:r>
              <a:rPr sz="12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67</a:t>
            </a:r>
            <a:r>
              <a:rPr sz="12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200" dirty="0">
                <a:latin typeface="Noto Sans CJK JP Regular"/>
                <a:cs typeface="Noto Sans CJK JP Regular"/>
              </a:rPr>
              <a:t>培訓說故事媽媽入班宣導</a:t>
            </a:r>
            <a:endParaRPr sz="1200">
              <a:latin typeface="Noto Sans CJK JP Regular"/>
              <a:cs typeface="Noto Sans CJK JP Regular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813560" y="8427719"/>
            <a:ext cx="4216908" cy="2941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68120" y="8426957"/>
            <a:ext cx="5426075" cy="992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789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圖</a:t>
            </a:r>
            <a:r>
              <a:rPr sz="12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68 </a:t>
            </a:r>
            <a:r>
              <a:rPr sz="12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中國信託反毒教育基金會體驗式反毒教材暨暑期營隊</a:t>
            </a:r>
            <a:endParaRPr sz="1200">
              <a:latin typeface="Noto Sans CJK JP Regular"/>
              <a:cs typeface="Noto Sans CJK JP Regular"/>
            </a:endParaRPr>
          </a:p>
          <a:p>
            <a:pPr marL="190500" marR="5080" indent="-178435">
              <a:lnSpc>
                <a:spcPct val="148600"/>
              </a:lnSpc>
              <a:spcBef>
                <a:spcPts val="1180"/>
              </a:spcBef>
            </a:pP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2.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結合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社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會局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與財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團法人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利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伯他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茲教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育基金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會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假曾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文水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庫辦</a:t>
            </a:r>
            <a:r>
              <a:rPr sz="1400" spc="-6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理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擁抱大 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地、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勇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闖山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林</a:t>
            </a:r>
            <a:r>
              <a:rPr sz="1400" spc="-29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暑期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生態體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驗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營活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動，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藉由心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成長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與自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然體驗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作</a:t>
            </a:r>
            <a:endParaRPr sz="1400">
              <a:latin typeface="Noto Sans CJK JP Regular"/>
              <a:cs typeface="Noto Sans CJK JP Regular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223010" y="6732269"/>
            <a:ext cx="2519553" cy="15833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32352" y="6725284"/>
            <a:ext cx="2519553" cy="15833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45"/>
              </a:lnSpc>
            </a:pPr>
            <a:r>
              <a:rPr spc="-20" dirty="0"/>
              <a:t>43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60906"/>
            <a:ext cx="5428615" cy="8736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0" marR="6985">
              <a:lnSpc>
                <a:spcPct val="148700"/>
              </a:lnSpc>
              <a:spcBef>
                <a:spcPts val="100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及學習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團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隊合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作，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培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養高風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險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青少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年多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元興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趣</a:t>
            </a:r>
            <a:r>
              <a:rPr sz="1400" spc="-2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啟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發正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向思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考能力肯 定自我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價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值與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激發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自我潛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能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，計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76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高關懷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生參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與活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動。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3.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與紙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車文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教基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金會合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作</a:t>
            </a:r>
            <a:r>
              <a:rPr sz="1400" spc="-17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針對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本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市國中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園巡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迴演</a:t>
            </a:r>
            <a:r>
              <a:rPr sz="1400" spc="-3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「拯救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浮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士德</a:t>
            </a:r>
            <a:endParaRPr sz="1400">
              <a:latin typeface="Noto Sans CJK JP Regular"/>
              <a:cs typeface="Noto Sans CJK JP Regular"/>
            </a:endParaRPr>
          </a:p>
          <a:p>
            <a:pPr marL="190500">
              <a:lnSpc>
                <a:spcPct val="100000"/>
              </a:lnSpc>
              <a:spcBef>
                <a:spcPts val="82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」反毒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劇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場，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計辦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理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16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場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次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，6,050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人參加。</a:t>
            </a:r>
            <a:endParaRPr sz="1400">
              <a:latin typeface="Noto Sans CJK JP Regular"/>
              <a:cs typeface="Noto Sans CJK JP Regular"/>
            </a:endParaRPr>
          </a:p>
          <a:p>
            <a:pPr marL="190500" marR="5715" indent="-178435">
              <a:lnSpc>
                <a:spcPct val="148600"/>
              </a:lnSpc>
            </a:pP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4.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與凱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亞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電視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事業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股份有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限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公司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際獅子會</a:t>
            </a:r>
            <a:r>
              <a:rPr sz="1400" spc="7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300A1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spc="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300A3</a:t>
            </a:r>
            <a:r>
              <a:rPr sz="1400" spc="5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及國際 扶輪社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辦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理反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毒熱</a:t>
            </a:r>
            <a:r>
              <a:rPr sz="1400" spc="-2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舞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路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跑</a:t>
            </a:r>
            <a:r>
              <a:rPr sz="1400" spc="-2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籃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球鬥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牛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賽及變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裝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踩街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等多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元宣導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活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動</a:t>
            </a:r>
            <a:endParaRPr sz="1400">
              <a:latin typeface="Noto Sans CJK JP Regular"/>
              <a:cs typeface="Noto Sans CJK JP Regular"/>
            </a:endParaRPr>
          </a:p>
          <a:p>
            <a:pPr marL="190500">
              <a:lnSpc>
                <a:spcPct val="100000"/>
              </a:lnSpc>
              <a:spcBef>
                <a:spcPts val="830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及競賽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獲社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會人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士及各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層學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生、</a:t>
            </a:r>
            <a:r>
              <a:rPr sz="1400" spc="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家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長好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評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endParaRPr sz="1400">
              <a:latin typeface="Noto Sans CJK JP Regular"/>
              <a:cs typeface="Noto Sans CJK JP Regular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（</a:t>
            </a:r>
            <a:r>
              <a:rPr sz="1400" spc="-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九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）</a:t>
            </a:r>
            <a:r>
              <a:rPr sz="1400" spc="-1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臺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南市</a:t>
            </a:r>
            <a:r>
              <a:rPr sz="1400" spc="-1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政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府</a:t>
            </a:r>
            <a:endParaRPr sz="1400">
              <a:latin typeface="Noto Sans CJK JP Regular"/>
              <a:cs typeface="Noto Sans CJK JP Regular"/>
            </a:endParaRPr>
          </a:p>
          <a:p>
            <a:pPr marL="190500" marR="5715" indent="-178435">
              <a:lnSpc>
                <a:spcPct val="148600"/>
              </a:lnSpc>
              <a:spcBef>
                <a:spcPts val="15"/>
              </a:spcBef>
            </a:pP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1.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長期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結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合民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政</a:t>
            </a:r>
            <a:r>
              <a:rPr sz="1400" spc="-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局、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區公</a:t>
            </a:r>
            <a:r>
              <a:rPr sz="1400" spc="-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所</a:t>
            </a:r>
            <a:r>
              <a:rPr sz="1400" spc="-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社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區營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造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團</a:t>
            </a:r>
            <a:r>
              <a:rPr sz="1400" spc="-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體</a:t>
            </a:r>
            <a:r>
              <a:rPr sz="1400" spc="-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關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懷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據</a:t>
            </a:r>
            <a:r>
              <a:rPr sz="1400" spc="-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點、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社區藥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局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等地 方資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源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針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熱區進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防制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講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招募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地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毒守門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員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於</a:t>
            </a:r>
            <a:endParaRPr sz="1400">
              <a:latin typeface="Noto Sans CJK JP Regular"/>
              <a:cs typeface="Noto Sans CJK JP Regular"/>
            </a:endParaRPr>
          </a:p>
          <a:p>
            <a:pPr marL="190500">
              <a:lnSpc>
                <a:spcPct val="100000"/>
              </a:lnSpc>
              <a:spcBef>
                <a:spcPts val="830"/>
              </a:spcBef>
            </a:pP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106</a:t>
            </a:r>
            <a:r>
              <a:rPr sz="1400" spc="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</a:t>
            </a:r>
            <a:r>
              <a:rPr sz="1400" spc="5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5-9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共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辦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理</a:t>
            </a:r>
            <a:r>
              <a:rPr sz="1400" spc="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</a:t>
            </a:r>
            <a:r>
              <a:rPr sz="1400" spc="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場說明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會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35</a:t>
            </a:r>
            <a:r>
              <a:rPr sz="1400" spc="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場講座，共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42</a:t>
            </a:r>
            <a:r>
              <a:rPr sz="1400" spc="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社區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關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懷</a:t>
            </a:r>
            <a:endParaRPr sz="1400">
              <a:latin typeface="Noto Sans CJK JP Regular"/>
              <a:cs typeface="Noto Sans CJK JP Regular"/>
            </a:endParaRPr>
          </a:p>
          <a:p>
            <a:pPr marL="190500">
              <a:lnSpc>
                <a:spcPct val="100000"/>
              </a:lnSpc>
              <a:spcBef>
                <a:spcPts val="81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協會參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加</a:t>
            </a:r>
            <a:r>
              <a:rPr sz="1400" spc="-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共有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1,357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次參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加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</a:t>
            </a:r>
            <a:r>
              <a:rPr sz="1400" spc="-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講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共招募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74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名反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守門</a:t>
            </a:r>
            <a:r>
              <a:rPr sz="1400" spc="-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endParaRPr sz="1400">
              <a:latin typeface="Noto Sans CJK JP Regular"/>
              <a:cs typeface="Noto Sans CJK JP Regular"/>
            </a:endParaRPr>
          </a:p>
          <a:p>
            <a:pPr marL="190500" indent="-178435">
              <a:lnSpc>
                <a:spcPct val="100000"/>
              </a:lnSpc>
              <a:spcBef>
                <a:spcPts val="815"/>
              </a:spcBef>
            </a:pPr>
            <a:r>
              <a:rPr sz="1400" spc="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2.106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年度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本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市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品危害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制中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心結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合臺南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地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方法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院檢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察</a:t>
            </a:r>
            <a:r>
              <a:rPr sz="1400" spc="-29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署</a:t>
            </a:r>
            <a:r>
              <a:rPr sz="1400" spc="-3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灣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更生</a:t>
            </a:r>
            <a:endParaRPr sz="1400">
              <a:latin typeface="Noto Sans CJK JP Regular"/>
              <a:cs typeface="Noto Sans CJK JP Regular"/>
            </a:endParaRPr>
          </a:p>
          <a:p>
            <a:pPr marL="190500" marR="6350" algn="just">
              <a:lnSpc>
                <a:spcPct val="148600"/>
              </a:lnSpc>
              <a:spcBef>
                <a:spcPts val="10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保護會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南分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會共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同彙整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編</a:t>
            </a:r>
            <a:r>
              <a:rPr sz="1400" spc="-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輯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醫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起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陪伴</a:t>
            </a:r>
            <a:r>
              <a:rPr sz="1400" spc="9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用愛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衛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教手冊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製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發 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予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市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民及各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級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</a:t>
            </a:r>
            <a:r>
              <a:rPr sz="1400" spc="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校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藉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此讓社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會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大眾瞭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解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戒除藥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癮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就像治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療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慢性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病 一樣，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需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要長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時間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的陪伴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與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療程。</a:t>
            </a:r>
            <a:endParaRPr sz="1400">
              <a:latin typeface="Noto Sans CJK JP Regular"/>
              <a:cs typeface="Noto Sans CJK JP Regular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1600" spc="-5" dirty="0">
                <a:solidFill>
                  <a:srgbClr val="006666"/>
                </a:solidFill>
                <a:latin typeface="Noto Sans CJK JP Regular"/>
                <a:cs typeface="Noto Sans CJK JP Regular"/>
              </a:rPr>
              <a:t>参</a:t>
            </a:r>
            <a:r>
              <a:rPr sz="1600" spc="-10" dirty="0">
                <a:solidFill>
                  <a:srgbClr val="006666"/>
                </a:solidFill>
                <a:latin typeface="Noto Sans CJK JP Regular"/>
                <a:cs typeface="Noto Sans CJK JP Regular"/>
              </a:rPr>
              <a:t>、</a:t>
            </a:r>
            <a:r>
              <a:rPr sz="1600" spc="-5" dirty="0">
                <a:solidFill>
                  <a:srgbClr val="006666"/>
                </a:solidFill>
                <a:latin typeface="Noto Sans CJK JP Regular"/>
                <a:cs typeface="Noto Sans CJK JP Regular"/>
              </a:rPr>
              <a:t>檢</a:t>
            </a:r>
            <a:r>
              <a:rPr sz="1600" spc="5" dirty="0">
                <a:solidFill>
                  <a:srgbClr val="006666"/>
                </a:solidFill>
                <a:latin typeface="Noto Sans CJK JP Regular"/>
                <a:cs typeface="Noto Sans CJK JP Regular"/>
              </a:rPr>
              <a:t>討</a:t>
            </a:r>
            <a:r>
              <a:rPr sz="1600" spc="-5" dirty="0">
                <a:solidFill>
                  <a:srgbClr val="006666"/>
                </a:solidFill>
                <a:latin typeface="Noto Sans CJK JP Regular"/>
                <a:cs typeface="Noto Sans CJK JP Regular"/>
              </a:rPr>
              <a:t>與策進</a:t>
            </a:r>
            <a:endParaRPr sz="16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一、教</a:t>
            </a:r>
            <a:r>
              <a:rPr sz="1400" spc="-1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育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部</a:t>
            </a:r>
            <a:endParaRPr sz="1400">
              <a:latin typeface="Noto Sans CJK JP Regular"/>
              <a:cs typeface="Noto Sans CJK JP Regular"/>
            </a:endParaRPr>
          </a:p>
          <a:p>
            <a:pPr marL="545465" marR="6985" indent="-533400" algn="just">
              <a:lnSpc>
                <a:spcPct val="148600"/>
              </a:lnSpc>
              <a:spcBef>
                <a:spcPts val="1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（一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配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新世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代反毒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策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略</a:t>
            </a:r>
            <a:r>
              <a:rPr sz="1400" spc="-7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依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動綱領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內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毒策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略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具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體作 為及相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關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會議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重要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裁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示</a:t>
            </a:r>
            <a:r>
              <a:rPr sz="1400" spc="-2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修</a:t>
            </a:r>
            <a:r>
              <a:rPr sz="1400" spc="-4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訂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教育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防制學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生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藥物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濫用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實施計 畫</a:t>
            </a:r>
            <a:r>
              <a:rPr sz="1400" spc="-7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，於</a:t>
            </a:r>
            <a:r>
              <a:rPr sz="1400" spc="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106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12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月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8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日函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發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教育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機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關處配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辦理。</a:t>
            </a:r>
            <a:endParaRPr sz="1400">
              <a:latin typeface="Noto Sans CJK JP Regular"/>
              <a:cs typeface="Noto Sans CJK JP Regular"/>
            </a:endParaRPr>
          </a:p>
          <a:p>
            <a:pPr marL="545465" marR="6350" indent="-533400">
              <a:lnSpc>
                <a:spcPct val="148700"/>
              </a:lnSpc>
              <a:spcBef>
                <a:spcPts val="10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（二</a:t>
            </a: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修</a:t>
            </a:r>
            <a:r>
              <a:rPr sz="1400" spc="-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正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教育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單位協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助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檢警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緝毒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溯源通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報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作業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點</a:t>
            </a:r>
            <a:r>
              <a:rPr sz="1400" spc="-7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賦予學校及 校外會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極通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報責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任，並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強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調情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資通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報者之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全保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護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endParaRPr sz="1400">
              <a:latin typeface="Noto Sans CJK JP Regular"/>
              <a:cs typeface="Noto Sans CJK JP Regular"/>
            </a:endParaRPr>
          </a:p>
          <a:p>
            <a:pPr marL="545465" indent="-533400">
              <a:lnSpc>
                <a:spcPct val="100000"/>
              </a:lnSpc>
              <a:spcBef>
                <a:spcPts val="81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</a:t>
            </a:r>
            <a:r>
              <a:rPr sz="1400" spc="-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三</a:t>
            </a:r>
            <a:r>
              <a:rPr sz="14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）106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12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修訂完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成</a:t>
            </a:r>
            <a:r>
              <a:rPr sz="1400" dirty="0">
                <a:solidFill>
                  <a:srgbClr val="585858"/>
                </a:solidFill>
                <a:latin typeface="Droid Sans Fallback"/>
                <a:cs typeface="Droid Sans Fallback"/>
              </a:rPr>
              <a:t>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學校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成春暉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小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組輔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導期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程</a:t>
            </a:r>
            <a:r>
              <a:rPr sz="1400" spc="-135" dirty="0">
                <a:solidFill>
                  <a:srgbClr val="585858"/>
                </a:solidFill>
                <a:latin typeface="Droid Sans Fallback"/>
                <a:cs typeface="Droid Sans Fallback"/>
              </a:rPr>
              <a:t>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案件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審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查</a:t>
            </a:r>
            <a:endParaRPr sz="1400">
              <a:latin typeface="Noto Sans CJK JP Regular"/>
              <a:cs typeface="Noto Sans CJK JP Regular"/>
            </a:endParaRPr>
          </a:p>
          <a:p>
            <a:pPr marL="545465" marR="6985">
              <a:lnSpc>
                <a:spcPct val="148500"/>
              </a:lnSpc>
              <a:spcBef>
                <a:spcPts val="10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獎懲措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施，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獎勵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對象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增列個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管理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以及其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他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輔導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員</a:t>
            </a:r>
            <a:r>
              <a:rPr sz="1400" spc="-2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並增 加獎勵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度以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激勵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工作士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氣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endParaRPr sz="14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45"/>
              </a:lnSpc>
            </a:pPr>
            <a:r>
              <a:rPr spc="-20" dirty="0"/>
              <a:t>44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60906"/>
            <a:ext cx="5464175" cy="844550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（四）</a:t>
            </a:r>
            <a:r>
              <a:rPr sz="1400" spc="1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訂</a:t>
            </a:r>
            <a:r>
              <a:rPr sz="1400" spc="-254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定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教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部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107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大專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校院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濫用藥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物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個案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輔導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量能提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升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方案</a:t>
            </a:r>
            <a:endParaRPr sz="1400">
              <a:latin typeface="Noto Sans CJK JP Regular"/>
              <a:cs typeface="Noto Sans CJK JP Regular"/>
            </a:endParaRPr>
          </a:p>
          <a:p>
            <a:pPr marL="545465">
              <a:lnSpc>
                <a:spcPct val="100000"/>
              </a:lnSpc>
              <a:spcBef>
                <a:spcPts val="819"/>
              </a:spcBef>
            </a:pPr>
            <a:r>
              <a:rPr sz="1400" spc="-7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協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助大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校院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濫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用藥物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案獲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得妥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適輔導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措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施，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避免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再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犯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endParaRPr sz="1400">
              <a:latin typeface="Noto Sans CJK JP Regular"/>
              <a:cs typeface="Noto Sans CJK JP Regular"/>
            </a:endParaRPr>
          </a:p>
          <a:p>
            <a:pPr marL="545465" marR="5080" indent="-533400">
              <a:lnSpc>
                <a:spcPts val="2510"/>
              </a:lnSpc>
              <a:spcBef>
                <a:spcPts val="204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</a:t>
            </a:r>
            <a:r>
              <a:rPr sz="1400" spc="-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五</a:t>
            </a:r>
            <a:r>
              <a:rPr sz="1400" spc="-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修</a:t>
            </a:r>
            <a:r>
              <a:rPr sz="1400" spc="-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定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各級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學校特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定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人員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尿液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篩檢及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輔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導作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業要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點</a:t>
            </a:r>
            <a:r>
              <a:rPr sz="1400" spc="-7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針對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特定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人員第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3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類</a:t>
            </a:r>
            <a:r>
              <a:rPr sz="1400" spc="-70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：</a:t>
            </a:r>
            <a:r>
              <a:rPr sz="1400" dirty="0">
                <a:solidFill>
                  <a:srgbClr val="585858"/>
                </a:solidFill>
                <a:latin typeface="Droid Sans Fallback"/>
                <a:cs typeface="Droid Sans Fallback"/>
              </a:rPr>
              <a:t>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實足認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有施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用毒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品嫌疑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各級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</a:t>
            </a:r>
            <a:r>
              <a:rPr sz="1400" spc="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生</a:t>
            </a:r>
            <a:r>
              <a:rPr sz="1400" dirty="0">
                <a:solidFill>
                  <a:srgbClr val="585858"/>
                </a:solidFill>
                <a:latin typeface="Droid Sans Fallback"/>
                <a:cs typeface="Droid Sans Fallback"/>
              </a:rPr>
              <a:t>」</a:t>
            </a:r>
            <a:endParaRPr sz="1400">
              <a:latin typeface="Droid Sans Fallback"/>
              <a:cs typeface="Droid Sans Fallback"/>
            </a:endParaRPr>
          </a:p>
          <a:p>
            <a:pPr marL="545465">
              <a:lnSpc>
                <a:spcPct val="100000"/>
              </a:lnSpc>
              <a:spcBef>
                <a:spcPts val="595"/>
              </a:spcBef>
            </a:pPr>
            <a:r>
              <a:rPr sz="1400" spc="-18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增</a:t>
            </a:r>
            <a:r>
              <a:rPr sz="1400" spc="-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列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特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定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人員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實認定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觀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察建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議原</a:t>
            </a:r>
            <a:r>
              <a:rPr sz="1400" spc="-1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則</a:t>
            </a:r>
            <a:r>
              <a:rPr sz="1400" spc="-18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以落實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清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查作</a:t>
            </a:r>
            <a:r>
              <a:rPr sz="1400" spc="-19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為</a:t>
            </a:r>
            <a:r>
              <a:rPr sz="1400" spc="-18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；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另經</a:t>
            </a:r>
            <a:endParaRPr sz="1400">
              <a:latin typeface="Noto Sans CJK JP Regular"/>
              <a:cs typeface="Noto Sans CJK JP Regular"/>
            </a:endParaRPr>
          </a:p>
          <a:p>
            <a:pPr marL="545465" marR="40640">
              <a:lnSpc>
                <a:spcPts val="2510"/>
              </a:lnSpc>
              <a:spcBef>
                <a:spcPts val="204"/>
              </a:spcBef>
            </a:pP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確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認檢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驗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尿液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檢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體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中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含有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濫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用藥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物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或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其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代謝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物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者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不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限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檢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濃 度，均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組成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春暉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小組進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輔導。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400" dirty="0">
                <a:latin typeface="Noto Sans CJK JP Regular"/>
                <a:cs typeface="Noto Sans CJK JP Regular"/>
              </a:rPr>
              <a:t>二</a:t>
            </a:r>
            <a:r>
              <a:rPr sz="1400" spc="-5" dirty="0"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衛</a:t>
            </a:r>
            <a:r>
              <a:rPr sz="1400" spc="-1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生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福利部</a:t>
            </a:r>
            <a:endParaRPr sz="1400">
              <a:latin typeface="Noto Sans CJK JP Regular"/>
              <a:cs typeface="Noto Sans CJK JP Regular"/>
            </a:endParaRPr>
          </a:p>
          <a:p>
            <a:pPr marL="545465" marR="43180" indent="-533400">
              <a:lnSpc>
                <a:spcPts val="2500"/>
              </a:lnSpc>
              <a:spcBef>
                <a:spcPts val="14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</a:t>
            </a:r>
            <a:r>
              <a:rPr sz="1400" spc="-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一</a:t>
            </a:r>
            <a:r>
              <a:rPr sz="1400" spc="-3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持續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關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物濫用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現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況及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趨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勢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發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文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教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材，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並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運用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新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媒 體通路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加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強宣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強化民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眾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危害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認知。</a:t>
            </a:r>
            <a:endParaRPr sz="1400">
              <a:latin typeface="Noto Sans CJK JP Regular"/>
              <a:cs typeface="Noto Sans CJK JP Regular"/>
            </a:endParaRPr>
          </a:p>
          <a:p>
            <a:pPr marL="545465" marR="43180" indent="-533400">
              <a:lnSpc>
                <a:spcPts val="2500"/>
              </a:lnSpc>
              <a:spcBef>
                <a:spcPts val="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</a:t>
            </a:r>
            <a:r>
              <a:rPr sz="1400" spc="-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二</a:t>
            </a:r>
            <a:r>
              <a:rPr sz="1400" spc="-3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結合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各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會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現有資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源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並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善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各縣市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品危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害防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制中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心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民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間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團 體等宣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管道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，擴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大反毒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涵蓋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面。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</a:t>
            </a:r>
            <a:r>
              <a:rPr sz="1400" spc="-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三</a:t>
            </a:r>
            <a:r>
              <a:rPr sz="1400" spc="-18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連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結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家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庭</a:t>
            </a:r>
            <a:r>
              <a:rPr sz="1400" spc="-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職</a:t>
            </a:r>
            <a:r>
              <a:rPr sz="1400" spc="-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場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校</a:t>
            </a:r>
            <a:r>
              <a:rPr sz="1400" spc="-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社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區等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毒網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絡</a:t>
            </a:r>
            <a:r>
              <a:rPr sz="1400" spc="-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並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結合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地專業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endParaRPr sz="1400">
              <a:latin typeface="Noto Sans CJK JP Regular"/>
              <a:cs typeface="Noto Sans CJK JP Regular"/>
            </a:endParaRPr>
          </a:p>
          <a:p>
            <a:pPr marL="545465">
              <a:lnSpc>
                <a:spcPct val="100000"/>
              </a:lnSpc>
              <a:spcBef>
                <a:spcPts val="82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夥伴，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將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工作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落實於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社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區每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一角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落。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三</a:t>
            </a:r>
            <a:r>
              <a:rPr sz="1400" spc="-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法</a:t>
            </a:r>
            <a:r>
              <a:rPr sz="1400" spc="-1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務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部</a:t>
            </a:r>
            <a:endParaRPr sz="1400">
              <a:latin typeface="Noto Sans CJK JP Regular"/>
              <a:cs typeface="Noto Sans CJK JP Regular"/>
            </a:endParaRPr>
          </a:p>
          <a:p>
            <a:pPr marL="12700" marR="42545" indent="354965">
              <a:lnSpc>
                <a:spcPts val="2500"/>
              </a:lnSpc>
              <a:spcBef>
                <a:spcPts val="140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凝聚政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府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民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間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毒意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識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動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跨部會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作方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案，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整合部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會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資 </a:t>
            </a:r>
            <a:r>
              <a:rPr sz="1400" spc="-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源，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用各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種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傳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管</a:t>
            </a:r>
            <a:r>
              <a:rPr sz="1400" spc="-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道</a:t>
            </a:r>
            <a:r>
              <a:rPr sz="1400" spc="-1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方</a:t>
            </a:r>
            <a:r>
              <a:rPr sz="1400" spc="-1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式</a:t>
            </a:r>
            <a:r>
              <a:rPr sz="1400" spc="-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合時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事與社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會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氛</a:t>
            </a:r>
            <a:r>
              <a:rPr sz="1400" spc="-1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圍</a:t>
            </a:r>
            <a:r>
              <a:rPr sz="1400" spc="-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加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強運用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體宣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導，使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毒意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識深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植社會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各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階層。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四</a:t>
            </a:r>
            <a:r>
              <a:rPr sz="1400" spc="-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國</a:t>
            </a:r>
            <a:r>
              <a:rPr sz="1400" spc="-1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防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部</a:t>
            </a:r>
            <a:endParaRPr sz="1400">
              <a:latin typeface="Noto Sans CJK JP Regular"/>
              <a:cs typeface="Noto Sans CJK JP Regular"/>
            </a:endParaRPr>
          </a:p>
          <a:p>
            <a:pPr marL="34925">
              <a:lnSpc>
                <a:spcPct val="100000"/>
              </a:lnSpc>
              <a:spcBef>
                <a:spcPts val="74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（一</a:t>
            </a:r>
            <a:r>
              <a:rPr sz="1400" spc="-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政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戰局</a:t>
            </a:r>
            <a:endParaRPr sz="1400">
              <a:latin typeface="Noto Sans CJK JP Regular"/>
              <a:cs typeface="Noto Sans CJK JP Regular"/>
            </a:endParaRPr>
          </a:p>
          <a:p>
            <a:pPr marL="190500" indent="-178435">
              <a:lnSpc>
                <a:spcPct val="100000"/>
              </a:lnSpc>
              <a:spcBef>
                <a:spcPts val="815"/>
              </a:spcBef>
            </a:pP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1.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為強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化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國軍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心輔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人員專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業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知</a:t>
            </a:r>
            <a:r>
              <a:rPr sz="1400" spc="-15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能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提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供官兵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多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元輔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務品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質，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針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對各</a:t>
            </a:r>
            <a:endParaRPr sz="1400">
              <a:latin typeface="Noto Sans CJK JP Regular"/>
              <a:cs typeface="Noto Sans CJK JP Regular"/>
            </a:endParaRPr>
          </a:p>
          <a:p>
            <a:pPr marL="190500" marR="40640">
              <a:lnSpc>
                <a:spcPct val="148600"/>
              </a:lnSpc>
              <a:spcBef>
                <a:spcPts val="10"/>
              </a:spcBef>
            </a:pP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級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心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輔人</a:t>
            </a:r>
            <a:r>
              <a:rPr sz="1400" spc="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員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策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辦在職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教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育研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習及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專業督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等訓練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期提升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渠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等輔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 理論與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實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務本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職學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能，其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發</a:t>
            </a:r>
            <a:r>
              <a:rPr sz="1400" spc="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揮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心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輔專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業能量。</a:t>
            </a:r>
            <a:endParaRPr sz="1400">
              <a:latin typeface="Noto Sans CJK JP Regular"/>
              <a:cs typeface="Noto Sans CJK JP Regular"/>
            </a:endParaRPr>
          </a:p>
          <a:p>
            <a:pPr marL="190500" indent="-178435">
              <a:lnSpc>
                <a:spcPct val="100000"/>
              </a:lnSpc>
              <a:spcBef>
                <a:spcPts val="815"/>
              </a:spcBef>
            </a:pP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2.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要求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各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單位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透過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各類心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輔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宣教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時</a:t>
            </a:r>
            <a:r>
              <a:rPr sz="1400" spc="-17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機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鼓勵官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兵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用正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當</a:t>
            </a:r>
            <a:r>
              <a:rPr sz="1400" spc="-17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正向方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式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紓解</a:t>
            </a:r>
            <a:endParaRPr sz="1400">
              <a:latin typeface="Noto Sans CJK JP Regular"/>
              <a:cs typeface="Noto Sans CJK JP Regular"/>
            </a:endParaRPr>
          </a:p>
          <a:p>
            <a:pPr marL="190500" marR="41275">
              <a:lnSpc>
                <a:spcPct val="148600"/>
              </a:lnSpc>
              <a:spcBef>
                <a:spcPts val="1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壓</a:t>
            </a:r>
            <a:r>
              <a:rPr sz="1400" spc="-3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力</a:t>
            </a:r>
            <a:r>
              <a:rPr sz="1400" spc="-3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焦慮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空虛</a:t>
            </a:r>
            <a:r>
              <a:rPr sz="1400" spc="-3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感</a:t>
            </a:r>
            <a:r>
              <a:rPr sz="1400" spc="-3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並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增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強個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榮譽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心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及法紀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觀</a:t>
            </a:r>
            <a:r>
              <a:rPr sz="1400" spc="-3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念</a:t>
            </a:r>
            <a:r>
              <a:rPr sz="1400" spc="-3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堅定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心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理意</a:t>
            </a:r>
            <a:r>
              <a:rPr sz="1400" spc="-3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向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  防範危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肇生。</a:t>
            </a:r>
            <a:endParaRPr sz="1400">
              <a:latin typeface="Noto Sans CJK JP Regular"/>
              <a:cs typeface="Noto Sans CJK JP Regular"/>
            </a:endParaRPr>
          </a:p>
          <a:p>
            <a:pPr marL="34925">
              <a:lnSpc>
                <a:spcPct val="100000"/>
              </a:lnSpc>
              <a:spcBef>
                <a:spcPts val="820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（二</a:t>
            </a:r>
            <a:r>
              <a:rPr sz="1400" spc="-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總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督察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長室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（軍紀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監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察處）</a:t>
            </a:r>
            <a:endParaRPr sz="14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45"/>
              </a:lnSpc>
            </a:pPr>
            <a:r>
              <a:rPr spc="-20" dirty="0"/>
              <a:t>45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60906"/>
            <a:ext cx="5580380" cy="8814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0" marR="157480" indent="-178435" algn="just">
              <a:lnSpc>
                <a:spcPct val="148600"/>
              </a:lnSpc>
              <a:spcBef>
                <a:spcPts val="100"/>
              </a:spcBef>
            </a:pP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1.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持續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精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進毒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品防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制宣教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效</a:t>
            </a:r>
            <a:r>
              <a:rPr sz="1400" spc="-3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能</a:t>
            </a:r>
            <a:r>
              <a:rPr sz="1400" spc="-3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深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化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官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兵反毒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意</a:t>
            </a:r>
            <a:r>
              <a:rPr sz="1400" spc="-3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識</a:t>
            </a:r>
            <a:r>
              <a:rPr sz="1400" spc="-3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並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配</a:t>
            </a:r>
            <a:r>
              <a:rPr sz="1400" spc="-6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「命令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貫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徹」 時</a:t>
            </a:r>
            <a:r>
              <a:rPr sz="14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機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督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導各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級確</a:t>
            </a: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依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官兵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濫用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藥物尿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篩檢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作業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規定</a:t>
            </a:r>
            <a:r>
              <a:rPr sz="1400" spc="-7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落實 尿液篩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檢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工作。</a:t>
            </a:r>
            <a:endParaRPr sz="1400">
              <a:latin typeface="Noto Sans CJK JP Regular"/>
              <a:cs typeface="Noto Sans CJK JP Regular"/>
            </a:endParaRPr>
          </a:p>
          <a:p>
            <a:pPr marL="190500" marR="5080" indent="-178435">
              <a:lnSpc>
                <a:spcPct val="148600"/>
              </a:lnSpc>
              <a:spcBef>
                <a:spcPts val="10"/>
              </a:spcBef>
            </a:pP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2.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配合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案任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務及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重大演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訓</a:t>
            </a:r>
            <a:r>
              <a:rPr sz="1400" spc="-17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實施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預警軍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紀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維護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督</a:t>
            </a:r>
            <a:r>
              <a:rPr sz="1400" spc="-17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訪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並置重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點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於偏 遠獨立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營</a:t>
            </a:r>
            <a:r>
              <a:rPr sz="1400" spc="-18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區，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或肇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生違反毒品案件單</a:t>
            </a:r>
            <a:r>
              <a:rPr sz="1400" spc="-19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位，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驗證單位防制毒品相關作</a:t>
            </a:r>
            <a:r>
              <a:rPr sz="1400" spc="-19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  期藉深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化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督訪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考管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，提升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軍各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級部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隊反毒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成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效。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五</a:t>
            </a:r>
            <a:r>
              <a:rPr sz="1400" spc="-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文</a:t>
            </a:r>
            <a:r>
              <a:rPr sz="1400" spc="-1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化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部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（一）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續運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用多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元媒體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網路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連結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辦理反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毒相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關宣導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作：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1.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國</a:t>
            </a:r>
            <a:r>
              <a:rPr sz="1400" spc="-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父紀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念館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持續協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助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宣導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運動相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關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訊息。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2.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國立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灣美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術館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每月持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於機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關內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網頁，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同仁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進行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反毒宣導。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（二）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於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活動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刊物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或出版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中登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載反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毒相關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訊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息：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1.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國立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父紀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念館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持續配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於相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關活</a:t>
            </a:r>
            <a:r>
              <a:rPr sz="1400" spc="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動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節目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簡</a:t>
            </a:r>
            <a:r>
              <a:rPr sz="1400" spc="-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介</a:t>
            </a:r>
            <a:r>
              <a:rPr sz="1400" spc="-3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「演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藝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資訊</a:t>
            </a:r>
            <a:r>
              <a:rPr sz="1400" spc="-204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中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刊登</a:t>
            </a:r>
            <a:endParaRPr sz="1400">
              <a:latin typeface="Noto Sans CJK JP Regular"/>
              <a:cs typeface="Noto Sans CJK JP Regular"/>
            </a:endParaRPr>
          </a:p>
          <a:p>
            <a:pPr marL="12700" marR="157480" indent="177800">
              <a:lnSpc>
                <a:spcPts val="2510"/>
              </a:lnSpc>
              <a:spcBef>
                <a:spcPts val="204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「反毒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圖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檔」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標章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，持續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辦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理宣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傳拒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毒工作。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2.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國立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灣工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藝研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究發展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中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心持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續於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出版發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行</a:t>
            </a:r>
            <a:r>
              <a:rPr sz="1400" spc="-55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《臺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灣工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藝</a:t>
            </a:r>
            <a:r>
              <a:rPr sz="1400" spc="-55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季</a:t>
            </a:r>
            <a:r>
              <a:rPr sz="1400" spc="-28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刊</a:t>
            </a:r>
            <a:r>
              <a:rPr sz="1400" spc="-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，107</a:t>
            </a:r>
            <a:endParaRPr sz="1400">
              <a:latin typeface="Noto Sans CJK JP Regular"/>
              <a:cs typeface="Noto Sans CJK JP Regular"/>
            </a:endParaRPr>
          </a:p>
          <a:p>
            <a:pPr marL="190500">
              <a:lnSpc>
                <a:spcPct val="100000"/>
              </a:lnSpc>
              <a:spcBef>
                <a:spcPts val="59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年第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68 </a:t>
            </a:r>
            <a:r>
              <a:rPr sz="1400" spc="-19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期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（107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3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號</a:t>
            </a:r>
            <a:r>
              <a:rPr sz="1400" spc="-18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至第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71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9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期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（107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12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號</a:t>
            </a:r>
            <a:r>
              <a:rPr sz="1400" spc="-19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刊</a:t>
            </a:r>
            <a:r>
              <a:rPr sz="1400" spc="-18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登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</a:t>
            </a:r>
            <a:endParaRPr sz="1400">
              <a:latin typeface="Noto Sans CJK JP Regular"/>
              <a:cs typeface="Noto Sans CJK JP Regular"/>
            </a:endParaRPr>
          </a:p>
          <a:p>
            <a:pPr marL="190500">
              <a:lnSpc>
                <a:spcPct val="100000"/>
              </a:lnSpc>
              <a:spcBef>
                <a:spcPts val="81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毒圖檔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持續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宣導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拒毒行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動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，落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實反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毒宣教。</a:t>
            </a:r>
            <a:endParaRPr sz="1400">
              <a:latin typeface="Noto Sans CJK JP Regular"/>
              <a:cs typeface="Noto Sans CJK JP Regular"/>
            </a:endParaRPr>
          </a:p>
          <a:p>
            <a:pPr marL="190500" marR="159385" indent="-178435">
              <a:lnSpc>
                <a:spcPct val="148600"/>
              </a:lnSpc>
              <a:spcBef>
                <a:spcPts val="10"/>
              </a:spcBef>
            </a:pP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3.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國立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灣史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前文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化博物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配合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行政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院訂</a:t>
            </a:r>
            <a:r>
              <a:rPr sz="1400" spc="-204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定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宣導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月</a:t>
            </a:r>
            <a:r>
              <a:rPr sz="1400" spc="-3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spc="-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將相關活 動或宣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文宣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刊登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該館電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子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刊物。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六</a:t>
            </a:r>
            <a:r>
              <a:rPr sz="1400" spc="-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國</a:t>
            </a:r>
            <a:r>
              <a:rPr sz="1400" spc="-1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軍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退除</a:t>
            </a:r>
            <a:r>
              <a:rPr sz="1400" spc="-1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役官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兵輔導</a:t>
            </a:r>
            <a:r>
              <a:rPr sz="1400" spc="-1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委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員會</a:t>
            </a:r>
            <a:endParaRPr sz="1400">
              <a:latin typeface="Noto Sans CJK JP Regular"/>
              <a:cs typeface="Noto Sans CJK JP Regular"/>
            </a:endParaRPr>
          </a:p>
          <a:p>
            <a:pPr marL="545465" indent="-533400">
              <a:lnSpc>
                <a:spcPct val="100000"/>
              </a:lnSpc>
              <a:spcBef>
                <a:spcPts val="74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</a:t>
            </a:r>
            <a:r>
              <a:rPr sz="1400" spc="-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一</a:t>
            </a:r>
            <a:r>
              <a:rPr sz="1400" spc="-4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與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醫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療等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相關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機關保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密切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連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繫，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先期掌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濫用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藥物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與違法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endParaRPr sz="1400">
              <a:latin typeface="Noto Sans CJK JP Regular"/>
              <a:cs typeface="Noto Sans CJK JP Regular"/>
            </a:endParaRPr>
          </a:p>
          <a:p>
            <a:pPr marL="545465" marR="157480">
              <a:lnSpc>
                <a:spcPct val="148600"/>
              </a:lnSpc>
              <a:spcBef>
                <a:spcPts val="10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狀</a:t>
            </a:r>
            <a:r>
              <a:rPr sz="1400" spc="-3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況</a:t>
            </a:r>
            <a:r>
              <a:rPr sz="1400" spc="-3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結合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地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區醫</a:t>
            </a:r>
            <a:r>
              <a:rPr sz="1400" spc="-3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療</a:t>
            </a:r>
            <a:r>
              <a:rPr sz="1400" spc="-3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資源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與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榮民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務機</a:t>
            </a:r>
            <a:r>
              <a:rPr sz="1400" spc="-3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構</a:t>
            </a:r>
            <a:r>
              <a:rPr sz="1400" spc="-3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道德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勸</a:t>
            </a:r>
            <a:r>
              <a:rPr sz="1400" spc="-3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說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 諮詢、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輔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措施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，建構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康用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藥與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周延拒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毒環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境。</a:t>
            </a:r>
            <a:endParaRPr sz="1400">
              <a:latin typeface="Noto Sans CJK JP Regular"/>
              <a:cs typeface="Noto Sans CJK JP Regular"/>
            </a:endParaRPr>
          </a:p>
          <a:p>
            <a:pPr marL="545465" indent="-533400">
              <a:lnSpc>
                <a:spcPct val="100000"/>
              </a:lnSpc>
              <a:spcBef>
                <a:spcPts val="81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（二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持續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結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本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會與民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間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相關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資</a:t>
            </a:r>
            <a:r>
              <a:rPr sz="1400" spc="-1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源</a:t>
            </a:r>
            <a:r>
              <a:rPr sz="1400" spc="-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依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象不</a:t>
            </a:r>
            <a:r>
              <a:rPr sz="1400" spc="-1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同</a:t>
            </a:r>
            <a:r>
              <a:rPr sz="1400" spc="-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妥採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</a:t>
            </a:r>
            <a:r>
              <a:rPr sz="1400" spc="-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</a:t>
            </a:r>
            <a:r>
              <a:rPr sz="1400" spc="-1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先期防</a:t>
            </a:r>
            <a:endParaRPr sz="1400">
              <a:latin typeface="Noto Sans CJK JP Regular"/>
              <a:cs typeface="Noto Sans CJK JP Regular"/>
            </a:endParaRPr>
          </a:p>
          <a:p>
            <a:pPr marL="545465" marR="158750">
              <a:lnSpc>
                <a:spcPct val="148800"/>
              </a:lnSpc>
              <a:spcBef>
                <a:spcPts val="10"/>
              </a:spcBef>
            </a:pPr>
            <a:r>
              <a:rPr sz="1400" spc="-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範、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通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報與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輔</a:t>
            </a:r>
            <a:r>
              <a:rPr sz="1400" spc="-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</a:t>
            </a:r>
            <a:r>
              <a:rPr sz="1400" spc="-1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矯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正等機</a:t>
            </a:r>
            <a:r>
              <a:rPr sz="1400" spc="-1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制</a:t>
            </a:r>
            <a:r>
              <a:rPr sz="1400" spc="-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完整拒</a:t>
            </a:r>
            <a:r>
              <a:rPr sz="1400" spc="-1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spc="-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環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境與健 康用藥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觀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念。</a:t>
            </a:r>
            <a:endParaRPr sz="1400">
              <a:latin typeface="Noto Sans CJK JP Regular"/>
              <a:cs typeface="Noto Sans CJK JP Regular"/>
            </a:endParaRPr>
          </a:p>
          <a:p>
            <a:pPr marL="131445">
              <a:lnSpc>
                <a:spcPct val="100000"/>
              </a:lnSpc>
              <a:spcBef>
                <a:spcPts val="815"/>
              </a:spcBef>
            </a:pP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七、內</a:t>
            </a:r>
            <a:r>
              <a:rPr sz="1400" spc="-1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政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部警</a:t>
            </a:r>
            <a:r>
              <a:rPr sz="1400" spc="-1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政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署</a:t>
            </a:r>
            <a:endParaRPr sz="1400">
              <a:latin typeface="Noto Sans CJK JP Regular"/>
              <a:cs typeface="Noto Sans CJK JP Regular"/>
            </a:endParaRPr>
          </a:p>
          <a:p>
            <a:pPr marL="545465" marR="158750" indent="-533400">
              <a:lnSpc>
                <a:spcPct val="148500"/>
              </a:lnSpc>
              <a:spcBef>
                <a:spcPts val="1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</a:t>
            </a:r>
            <a:r>
              <a:rPr sz="1400" spc="-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一</a:t>
            </a:r>
            <a:r>
              <a:rPr sz="1400" spc="-254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追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蹤觀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察毒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品犯罪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發</a:t>
            </a:r>
            <a:r>
              <a:rPr sz="1400" spc="-1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展</a:t>
            </a:r>
            <a:r>
              <a:rPr sz="1400" spc="-1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適時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採取因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對</a:t>
            </a:r>
            <a:r>
              <a:rPr sz="1400" spc="-1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策，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除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運用網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路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</a:t>
            </a:r>
            <a:r>
              <a:rPr sz="1400" spc="-1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 廣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播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各項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公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益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廣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告託播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外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將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利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更多元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的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宣導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方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式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求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更</a:t>
            </a:r>
            <a:endParaRPr sz="14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45"/>
              </a:lnSpc>
            </a:pPr>
            <a:r>
              <a:rPr spc="-20" dirty="0"/>
              <a:t>46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60906"/>
            <a:ext cx="5472430" cy="8597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5465" marR="50800" algn="just">
              <a:lnSpc>
                <a:spcPct val="148600"/>
              </a:lnSpc>
              <a:spcBef>
                <a:spcPts val="100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貼近青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少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年的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心。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另加強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地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方警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察機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關與校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園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其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他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機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構、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團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體 等民間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資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源結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合，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擴大宣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效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益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並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針對不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族群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分眾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以 達事半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功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倍成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endParaRPr sz="1400">
              <a:latin typeface="Noto Sans CJK JP Regular"/>
              <a:cs typeface="Noto Sans CJK JP Regular"/>
            </a:endParaRPr>
          </a:p>
          <a:p>
            <a:pPr marL="545465" marR="50800" indent="-533400" algn="just">
              <a:lnSpc>
                <a:spcPct val="148800"/>
              </a:lnSpc>
              <a:spcBef>
                <a:spcPts val="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（二</a:t>
            </a:r>
            <a:r>
              <a:rPr sz="1400" spc="-30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提升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整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體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警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察團隊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制毒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品效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能，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加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強跨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部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會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檢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察及治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機關 間之橫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向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聯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繫</a:t>
            </a:r>
            <a:r>
              <a:rPr sz="1400" spc="-2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並縱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向整合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各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警察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機關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毒品專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責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隊緝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毒情</a:t>
            </a:r>
            <a:r>
              <a:rPr sz="1400" spc="-2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資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溯 源追查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品來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源及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其脈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絡</a:t>
            </a:r>
            <a:r>
              <a:rPr sz="1400" spc="-2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打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擊販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毒集</a:t>
            </a:r>
            <a:r>
              <a:rPr sz="1400" spc="-2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團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瓦解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境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內毒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品供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給網 絡，並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阻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絕毒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品於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境外，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健全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國人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身心健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康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八</a:t>
            </a:r>
            <a:r>
              <a:rPr sz="1400" spc="-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勞</a:t>
            </a:r>
            <a:r>
              <a:rPr sz="1400" spc="-1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動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部</a:t>
            </a:r>
            <a:endParaRPr sz="1400">
              <a:latin typeface="Noto Sans CJK JP Regular"/>
              <a:cs typeface="Noto Sans CJK JP Regular"/>
            </a:endParaRPr>
          </a:p>
          <a:p>
            <a:pPr marL="12700" indent="354965">
              <a:lnSpc>
                <a:spcPct val="100000"/>
              </a:lnSpc>
              <a:spcBef>
                <a:spcPts val="815"/>
              </a:spcBef>
            </a:pP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本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部未來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將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透過多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媒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體設施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播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放、反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資訊文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及於動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態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活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動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中</a:t>
            </a:r>
            <a:endParaRPr sz="1400">
              <a:latin typeface="Noto Sans CJK JP Regular"/>
              <a:cs typeface="Noto Sans CJK JP Regular"/>
            </a:endParaRPr>
          </a:p>
          <a:p>
            <a:pPr marL="12700" marR="52069">
              <a:lnSpc>
                <a:spcPct val="148600"/>
              </a:lnSpc>
              <a:spcBef>
                <a:spcPts val="15"/>
              </a:spcBef>
            </a:pP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加強拒毒宣導等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多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方管道持續推廣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拒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毒概念，使求職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者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及就業者均能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認識毒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之危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害，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並建立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毒意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識，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創造無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之安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全職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場環境。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九、經</a:t>
            </a:r>
            <a:r>
              <a:rPr sz="1400" spc="-1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濟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部</a:t>
            </a:r>
            <a:endParaRPr sz="1400">
              <a:latin typeface="Noto Sans CJK JP Regular"/>
              <a:cs typeface="Noto Sans CJK JP Regular"/>
            </a:endParaRPr>
          </a:p>
          <a:p>
            <a:pPr marL="12700" marR="52069" indent="266065">
              <a:lnSpc>
                <a:spcPct val="148600"/>
              </a:lnSpc>
              <a:spcBef>
                <a:spcPts val="10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本部將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依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據特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定人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員尿液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驗辦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法</a:t>
            </a:r>
            <a:r>
              <a:rPr sz="1400" spc="-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賡續加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強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辦理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特定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人員實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施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尿 液篩檢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如採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驗結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果為陽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性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者均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予以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禁止入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廠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或解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職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十</a:t>
            </a:r>
            <a:r>
              <a:rPr sz="1400" spc="-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交</a:t>
            </a:r>
            <a:r>
              <a:rPr sz="1400" spc="-1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通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部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400" spc="1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1.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交</a:t>
            </a: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通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部公</a:t>
            </a: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路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總局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50800" indent="-445134" algn="just">
              <a:lnSpc>
                <a:spcPct val="148800"/>
              </a:lnSpc>
              <a:spcBef>
                <a:spcPts val="229"/>
              </a:spcBef>
            </a:pP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（1）依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據行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政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院</a:t>
            </a:r>
            <a:r>
              <a:rPr sz="1400" spc="-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「特定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員尿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液採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驗辦法</a:t>
            </a:r>
            <a:r>
              <a:rPr sz="1400" spc="-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及交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通部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訂</a:t>
            </a:r>
            <a:r>
              <a:rPr sz="1400" spc="-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陸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運特 定人員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尿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液採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驗實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施要點</a:t>
            </a:r>
            <a:r>
              <a:rPr sz="1400" spc="-19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督導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所屬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客運落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實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辦理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特定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人員實施 不定期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尿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液檢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驗</a:t>
            </a: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定期陳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報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特定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尿液採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驗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執行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情</a:t>
            </a: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形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俾維護 公共交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通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安全。</a:t>
            </a:r>
            <a:endParaRPr sz="1400">
              <a:latin typeface="Noto Sans CJK JP Regular"/>
              <a:cs typeface="Noto Sans CJK JP Regular"/>
            </a:endParaRPr>
          </a:p>
          <a:p>
            <a:pPr marL="457200" indent="-445134">
              <a:lnSpc>
                <a:spcPct val="100000"/>
              </a:lnSpc>
              <a:spcBef>
                <a:spcPts val="815"/>
              </a:spcBef>
            </a:pPr>
            <a:r>
              <a:rPr sz="1400" spc="-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（2）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加強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民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眾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搭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乘大眾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輸之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信</a:t>
            </a:r>
            <a:r>
              <a:rPr sz="1400" spc="-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心</a:t>
            </a:r>
            <a:r>
              <a:rPr sz="1400" spc="-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將於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所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屬客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運特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定人員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定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期尿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48895">
              <a:lnSpc>
                <a:spcPct val="148600"/>
              </a:lnSpc>
              <a:spcBef>
                <a:spcPts val="10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液採驗</a:t>
            </a:r>
            <a:r>
              <a:rPr sz="14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後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發布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新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聞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（稿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說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明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採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驗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結</a:t>
            </a:r>
            <a:r>
              <a:rPr sz="14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果，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使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民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眾安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心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搭乘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大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眾 運輸，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強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化反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作之推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展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400" spc="1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2.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交</a:t>
            </a: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通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部台</a:t>
            </a: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灣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鐵</a:t>
            </a: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路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管理局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5080" indent="-445134" algn="just">
              <a:lnSpc>
                <a:spcPct val="148600"/>
              </a:lnSpc>
              <a:spcBef>
                <a:spcPts val="240"/>
              </a:spcBef>
            </a:pP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（1）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配合政府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作拒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毒反毒宣導活動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擴大反毒宣導，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整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合反毒資源，  利用各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車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站及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車內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顯示器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顯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示有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關標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題並以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海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報及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宣傳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布</a:t>
            </a:r>
            <a:r>
              <a:rPr sz="1400" spc="-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條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在 全省三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以上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車站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展出及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分班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車內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以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LED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顯示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標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語。</a:t>
            </a:r>
            <a:endParaRPr sz="14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45"/>
              </a:lnSpc>
            </a:pPr>
            <a:r>
              <a:rPr spc="-20" dirty="0"/>
              <a:t>47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60906"/>
            <a:ext cx="5426075" cy="66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 marR="5080" indent="-445134">
              <a:lnSpc>
                <a:spcPct val="148700"/>
              </a:lnSpc>
              <a:spcBef>
                <a:spcPts val="100"/>
              </a:spcBef>
            </a:pPr>
            <a:r>
              <a:rPr sz="1400" spc="-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（7）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各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縣市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高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級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中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等以下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校辦</a:t>
            </a:r>
            <a:r>
              <a:rPr sz="1400" spc="-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理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防制學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生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藥物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濫用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校園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教共 計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2,015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場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參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加學生約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49.4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萬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餘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人次。</a:t>
            </a:r>
            <a:endParaRPr sz="14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8120" y="6118326"/>
            <a:ext cx="5427980" cy="3520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7200" marR="5080" indent="-445134">
              <a:lnSpc>
                <a:spcPct val="149300"/>
              </a:lnSpc>
              <a:spcBef>
                <a:spcPts val="95"/>
              </a:spcBef>
            </a:pPr>
            <a:r>
              <a:rPr sz="14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（1）5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月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11 </a:t>
            </a:r>
            <a:r>
              <a:rPr sz="1400" spc="-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日</a:t>
            </a:r>
            <a:r>
              <a:rPr sz="1400" spc="-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12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日辦</a:t>
            </a:r>
            <a:r>
              <a:rPr sz="1400" spc="-1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理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「迎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向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認輔志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工</a:t>
            </a:r>
            <a:r>
              <a:rPr sz="1400" spc="-1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作研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習及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105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 績優志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表揚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有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120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志工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參與</a:t>
            </a:r>
            <a:r>
              <a:rPr sz="1400" spc="-69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（圖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10）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（2）6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月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辦理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藥物濫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個案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研討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觀摩會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，243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參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與。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（3）11</a:t>
            </a:r>
            <a:r>
              <a:rPr sz="1400" spc="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月</a:t>
            </a:r>
            <a:r>
              <a:rPr sz="1400" spc="5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</a:t>
            </a:r>
            <a:r>
              <a:rPr sz="1400" spc="7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</a:t>
            </a:r>
            <a:r>
              <a:rPr sz="1400" spc="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3</a:t>
            </a:r>
            <a:r>
              <a:rPr sz="1400" spc="7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國家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教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研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究院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理</a:t>
            </a:r>
            <a:r>
              <a:rPr sz="1400" spc="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</a:t>
            </a:r>
            <a:r>
              <a:rPr sz="1400" spc="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場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次大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專校院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校園</a:t>
            </a:r>
            <a:endParaRPr sz="1400">
              <a:latin typeface="Noto Sans CJK JP Regular"/>
              <a:cs typeface="Noto Sans CJK JP Regular"/>
            </a:endParaRPr>
          </a:p>
          <a:p>
            <a:pPr marL="457200">
              <a:lnSpc>
                <a:spcPct val="100000"/>
              </a:lnSpc>
              <a:spcBef>
                <a:spcPts val="82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新世代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毒策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略業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務研習，共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149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參與。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5715" indent="-445134">
              <a:lnSpc>
                <a:spcPct val="148600"/>
              </a:lnSpc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（4）11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月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7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辦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理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「愛與關</a:t>
            </a:r>
            <a:r>
              <a:rPr sz="14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懷</a:t>
            </a:r>
            <a:r>
              <a:rPr sz="1400" spc="1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-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防制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學生藥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物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濫用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諮詢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服務團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經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驗分 享會</a:t>
            </a:r>
            <a:r>
              <a:rPr sz="1400" spc="-7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，共有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160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參加</a:t>
            </a:r>
            <a:r>
              <a:rPr sz="1400" spc="-7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（圖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11）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（5）12</a:t>
            </a:r>
            <a:r>
              <a:rPr sz="1400" spc="18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月</a:t>
            </a:r>
            <a:r>
              <a:rPr sz="1400" spc="1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8</a:t>
            </a:r>
            <a:r>
              <a:rPr sz="1400" spc="1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辦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理全國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大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專校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院防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制藥物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濫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用輔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能研習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共計</a:t>
            </a:r>
            <a:endParaRPr sz="1400">
              <a:latin typeface="Noto Sans CJK JP Regular"/>
              <a:cs typeface="Noto Sans CJK JP Regular"/>
            </a:endParaRPr>
          </a:p>
          <a:p>
            <a:pPr marL="457200">
              <a:lnSpc>
                <a:spcPct val="100000"/>
              </a:lnSpc>
              <a:spcBef>
                <a:spcPts val="815"/>
              </a:spcBef>
            </a:pP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118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報名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參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加。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6350" indent="-445134">
              <a:lnSpc>
                <a:spcPts val="2510"/>
              </a:lnSpc>
              <a:spcBef>
                <a:spcPts val="204"/>
              </a:spcBef>
            </a:pPr>
            <a:r>
              <a:rPr sz="1400" spc="-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（6）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各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縣市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高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級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中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等以下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校辦</a:t>
            </a:r>
            <a:r>
              <a:rPr sz="1400" spc="-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理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加強教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人員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知能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研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習共 計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1,827</a:t>
            </a:r>
            <a:r>
              <a:rPr sz="1400" spc="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場次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，參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加教職員約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6.7</a:t>
            </a:r>
            <a:r>
              <a:rPr sz="1400" spc="7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萬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餘人次。</a:t>
            </a:r>
            <a:endParaRPr sz="1400">
              <a:latin typeface="Noto Sans CJK JP Regular"/>
              <a:cs typeface="Noto Sans CJK JP 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10228" y="3364991"/>
            <a:ext cx="2353055" cy="204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278248" y="3362070"/>
            <a:ext cx="2019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Noto Sans CJK JP Regular"/>
                <a:cs typeface="Noto Sans CJK JP Regular"/>
              </a:rPr>
              <a:t>圖</a:t>
            </a:r>
            <a:r>
              <a:rPr sz="1200" spc="-15" dirty="0">
                <a:latin typeface="Noto Sans CJK JP Regular"/>
                <a:cs typeface="Noto Sans CJK JP Regular"/>
              </a:rPr>
              <a:t> </a:t>
            </a:r>
            <a:r>
              <a:rPr sz="1200" spc="25" dirty="0">
                <a:latin typeface="Noto Sans CJK JP Regular"/>
                <a:cs typeface="Noto Sans CJK JP Regular"/>
              </a:rPr>
              <a:t>7</a:t>
            </a:r>
            <a:r>
              <a:rPr sz="1200" spc="-10" dirty="0">
                <a:latin typeface="Noto Sans CJK JP Regular"/>
                <a:cs typeface="Noto Sans CJK JP Regular"/>
              </a:rPr>
              <a:t> </a:t>
            </a:r>
            <a:r>
              <a:rPr sz="1200" dirty="0">
                <a:latin typeface="Noto Sans CJK JP Regular"/>
                <a:cs typeface="Noto Sans CJK JP Regular"/>
              </a:rPr>
              <a:t>屏東縣反毒創意才藝競賽</a:t>
            </a:r>
            <a:endParaRPr sz="1200">
              <a:latin typeface="Noto Sans CJK JP Regular"/>
              <a:cs typeface="Noto Sans CJK JP Regular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61516" y="3364991"/>
            <a:ext cx="2270760" cy="2042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663954" y="3362070"/>
            <a:ext cx="18669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Noto Sans CJK JP Regular"/>
                <a:cs typeface="Noto Sans CJK JP Regular"/>
              </a:rPr>
              <a:t>圖</a:t>
            </a:r>
            <a:r>
              <a:rPr sz="1200" spc="-15" dirty="0">
                <a:latin typeface="Noto Sans CJK JP Regular"/>
                <a:cs typeface="Noto Sans CJK JP Regular"/>
              </a:rPr>
              <a:t> </a:t>
            </a:r>
            <a:r>
              <a:rPr sz="1200" spc="25" dirty="0">
                <a:latin typeface="Noto Sans CJK JP Regular"/>
                <a:cs typeface="Noto Sans CJK JP Regular"/>
              </a:rPr>
              <a:t>6</a:t>
            </a:r>
            <a:r>
              <a:rPr sz="1200" spc="-10" dirty="0">
                <a:latin typeface="Noto Sans CJK JP Regular"/>
                <a:cs typeface="Noto Sans CJK JP Regular"/>
              </a:rPr>
              <a:t> </a:t>
            </a:r>
            <a:r>
              <a:rPr sz="1200" dirty="0">
                <a:latin typeface="Noto Sans CJK JP Regular"/>
                <a:cs typeface="Noto Sans CJK JP Regular"/>
              </a:rPr>
              <a:t>花蓮縣反毒路跑大會師</a:t>
            </a:r>
            <a:endParaRPr sz="1200">
              <a:latin typeface="Noto Sans CJK JP Regular"/>
              <a:cs typeface="Noto Sans CJK JP Regular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016375" y="1670684"/>
            <a:ext cx="2519679" cy="15836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81125" y="1683384"/>
            <a:ext cx="2519679" cy="15836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22725" y="3714114"/>
            <a:ext cx="2519679" cy="15836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06525" y="3720464"/>
            <a:ext cx="2519679" cy="158369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93519" y="5396483"/>
            <a:ext cx="2340863" cy="4069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68120" y="5375275"/>
            <a:ext cx="2676525" cy="770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1690" marR="5080" indent="-304800">
              <a:lnSpc>
                <a:spcPct val="110800"/>
              </a:lnSpc>
              <a:spcBef>
                <a:spcPts val="100"/>
              </a:spcBef>
            </a:pPr>
            <a:r>
              <a:rPr sz="1200" dirty="0">
                <a:latin typeface="Noto Sans CJK JP Regular"/>
                <a:cs typeface="Noto Sans CJK JP Regular"/>
              </a:rPr>
              <a:t>圖</a:t>
            </a:r>
            <a:r>
              <a:rPr sz="1200" spc="-20" dirty="0">
                <a:latin typeface="Noto Sans CJK JP Regular"/>
                <a:cs typeface="Noto Sans CJK JP Regular"/>
              </a:rPr>
              <a:t> </a:t>
            </a:r>
            <a:r>
              <a:rPr sz="1200" spc="25" dirty="0">
                <a:latin typeface="Noto Sans CJK JP Regular"/>
                <a:cs typeface="Noto Sans CJK JP Regular"/>
              </a:rPr>
              <a:t>8</a:t>
            </a:r>
            <a:r>
              <a:rPr sz="1200" spc="-15" dirty="0">
                <a:latin typeface="Noto Sans CJK JP Regular"/>
                <a:cs typeface="Noto Sans CJK JP Regular"/>
              </a:rPr>
              <a:t> </a:t>
            </a:r>
            <a:r>
              <a:rPr sz="1200" dirty="0">
                <a:latin typeface="Noto Sans CJK JP Regular"/>
                <a:cs typeface="Noto Sans CJK JP Regular"/>
              </a:rPr>
              <a:t>文藻外語大學學生至國小進 行藥物濫用防制宣導活動</a:t>
            </a:r>
            <a:endParaRPr sz="12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2.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提升</a:t>
            </a: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教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育人</a:t>
            </a: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員反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毒知能</a:t>
            </a:r>
            <a:endParaRPr sz="1400">
              <a:latin typeface="Noto Sans CJK JP Regular"/>
              <a:cs typeface="Noto Sans CJK JP Regular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142232" y="5384291"/>
            <a:ext cx="2339340" cy="4267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221860" y="5361558"/>
            <a:ext cx="2171700" cy="431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marR="5080" indent="-304800">
              <a:lnSpc>
                <a:spcPct val="110800"/>
              </a:lnSpc>
              <a:spcBef>
                <a:spcPts val="100"/>
              </a:spcBef>
            </a:pPr>
            <a:r>
              <a:rPr sz="1200" dirty="0">
                <a:latin typeface="Noto Sans CJK JP Regular"/>
                <a:cs typeface="Noto Sans CJK JP Regular"/>
              </a:rPr>
              <a:t>圖</a:t>
            </a:r>
            <a:r>
              <a:rPr sz="1200" spc="-20" dirty="0">
                <a:latin typeface="Noto Sans CJK JP Regular"/>
                <a:cs typeface="Noto Sans CJK JP Regular"/>
              </a:rPr>
              <a:t> </a:t>
            </a:r>
            <a:r>
              <a:rPr sz="1200" spc="25" dirty="0">
                <a:latin typeface="Noto Sans CJK JP Regular"/>
                <a:cs typeface="Noto Sans CJK JP Regular"/>
              </a:rPr>
              <a:t>9</a:t>
            </a:r>
            <a:r>
              <a:rPr sz="1200" spc="-15" dirty="0">
                <a:latin typeface="Noto Sans CJK JP Regular"/>
                <a:cs typeface="Noto Sans CJK JP Regular"/>
              </a:rPr>
              <a:t> </a:t>
            </a:r>
            <a:r>
              <a:rPr sz="1200" dirty="0">
                <a:latin typeface="Noto Sans CJK JP Regular"/>
                <a:cs typeface="Noto Sans CJK JP Regular"/>
              </a:rPr>
              <a:t>中原大學至國小進行藥物濫 用防制宣導活動</a:t>
            </a:r>
            <a:endParaRPr sz="1200">
              <a:latin typeface="Noto Sans CJK JP Regular"/>
              <a:cs typeface="Noto Sans CJK JP Regular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45"/>
              </a:lnSpc>
            </a:pPr>
            <a:r>
              <a:rPr spc="-20" dirty="0"/>
              <a:t>3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60906"/>
            <a:ext cx="5470525" cy="8916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 marR="48895" indent="-445134">
              <a:lnSpc>
                <a:spcPct val="148700"/>
              </a:lnSpc>
              <a:spcBef>
                <a:spcPts val="100"/>
              </a:spcBef>
            </a:pPr>
            <a:r>
              <a:rPr sz="1400" spc="-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（2）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強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化反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教</a:t>
            </a: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育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以減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少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誘</a:t>
            </a: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惑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並建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高危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險群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尿液篩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選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檢驗 制度，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極達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成目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標。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1400" spc="1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3.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交</a:t>
            </a: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通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部觀</a:t>
            </a: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光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局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48895" indent="-445134">
              <a:lnSpc>
                <a:spcPct val="148600"/>
              </a:lnSpc>
              <a:spcBef>
                <a:spcPts val="240"/>
              </a:spcBef>
            </a:pPr>
            <a:r>
              <a:rPr sz="1400" spc="-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（1）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合將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相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關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單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位之反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宣導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文</a:t>
            </a:r>
            <a:r>
              <a:rPr sz="1400" spc="-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件</a:t>
            </a:r>
            <a:r>
              <a:rPr sz="1400" spc="-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函請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旅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行業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者轉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請領隊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導遊 人員協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助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向旅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客宣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導。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48895" indent="-445134">
              <a:lnSpc>
                <a:spcPts val="2510"/>
              </a:lnSpc>
              <a:spcBef>
                <a:spcPts val="209"/>
              </a:spcBef>
            </a:pPr>
            <a:r>
              <a:rPr sz="1400" spc="-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（2）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於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本局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站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寒、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暑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假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期間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所公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布之旅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遊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消費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資訊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中，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旅客 出國旅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遊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，切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勿攜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帶毒品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違禁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品，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以免觸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法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400" spc="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（3）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函請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旅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行業者於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組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團前往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外旅遊</a:t>
            </a:r>
            <a:r>
              <a:rPr sz="1400" spc="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時</a:t>
            </a:r>
            <a:r>
              <a:rPr sz="14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(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尤其是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東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南亞地區)，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務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必</a:t>
            </a:r>
            <a:endParaRPr sz="1400">
              <a:latin typeface="Noto Sans CJK JP Regular"/>
              <a:cs typeface="Noto Sans CJK JP Regular"/>
            </a:endParaRPr>
          </a:p>
          <a:p>
            <a:pPr marL="457200">
              <a:lnSpc>
                <a:spcPct val="100000"/>
              </a:lnSpc>
              <a:spcBef>
                <a:spcPts val="819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要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求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領隊提醒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旅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客於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旅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遊行程中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勿受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託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攜帶行李或運送毒品。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48895" indent="-445134">
              <a:lnSpc>
                <a:spcPct val="148600"/>
              </a:lnSpc>
              <a:spcBef>
                <a:spcPts val="10"/>
              </a:spcBef>
            </a:pPr>
            <a:r>
              <a:rPr sz="1400" spc="-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（4）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函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請旅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業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者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及民宿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經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營者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加強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對從業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員宣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導教</a:t>
            </a:r>
            <a:r>
              <a:rPr sz="1400" spc="-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育，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遇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疑似 吸毒行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之住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客迅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速通報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當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地警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政單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位處理。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400" spc="1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4.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交</a:t>
            </a: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通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部民</a:t>
            </a: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航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局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46355" indent="-445134" algn="just">
              <a:lnSpc>
                <a:spcPct val="148700"/>
              </a:lnSpc>
              <a:spcBef>
                <a:spcPts val="235"/>
              </a:spcBef>
            </a:pPr>
            <a:r>
              <a:rPr sz="1400" spc="-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（1）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續對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領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民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航證照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員之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檢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驗：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本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局除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依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據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「航空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員尿 液採驗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作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業要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點</a:t>
            </a:r>
            <a:r>
              <a:rPr sz="1400" spc="-10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並參酌國際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民航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組織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ICAO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規定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及我國衛 生福利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所揭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示濫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用藥物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行趨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勢</a:t>
            </a:r>
            <a:r>
              <a:rPr sz="1400" spc="-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辨理現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航空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人員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毒品檢 驗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外，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同時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航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醫務中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心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於執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行航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空人員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度體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檢</a:t>
            </a: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時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加強本 項反毒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觀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念之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</a:t>
            </a: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並配合交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通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品防制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政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策之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執</a:t>
            </a: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行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全面落 實反毒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政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策之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執行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48895" indent="-445134">
              <a:lnSpc>
                <a:spcPct val="148600"/>
              </a:lnSpc>
              <a:spcBef>
                <a:spcPts val="15"/>
              </a:spcBef>
            </a:pPr>
            <a:r>
              <a:rPr sz="1400" spc="-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（2）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定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期陳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報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航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人員尿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採驗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執行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情</a:t>
            </a:r>
            <a:r>
              <a:rPr sz="1400" spc="-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形，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並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將年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度尿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檢之相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關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執行 情形與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驗結</a:t>
            </a:r>
            <a:r>
              <a:rPr sz="1400" spc="-3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果，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發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布新聞</a:t>
            </a:r>
            <a:r>
              <a:rPr sz="1400" spc="-3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稿，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以強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化民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眾搭乘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大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眾運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輸之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信</a:t>
            </a:r>
            <a:r>
              <a:rPr sz="1400" spc="-3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心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endParaRPr sz="1400">
              <a:latin typeface="Noto Sans CJK JP Regular"/>
              <a:cs typeface="Noto Sans CJK JP Regular"/>
            </a:endParaRPr>
          </a:p>
          <a:p>
            <a:pPr marL="457200" indent="-445134">
              <a:lnSpc>
                <a:spcPct val="100000"/>
              </a:lnSpc>
              <a:spcBef>
                <a:spcPts val="815"/>
              </a:spcBef>
            </a:pPr>
            <a:r>
              <a:rPr sz="1400" spc="-2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（3）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本局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所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屬航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站可配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主管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機關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提供之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毒文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宣資</a:t>
            </a:r>
            <a:r>
              <a:rPr sz="1400" spc="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料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利用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LED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跑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45720">
              <a:lnSpc>
                <a:spcPct val="148600"/>
              </a:lnSpc>
              <a:spcBef>
                <a:spcPts val="10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馬燈刊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登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廣</a:t>
            </a: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告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警語及以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電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視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播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放反毒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短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片，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俾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配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強化一 般民眾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的基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本認知。</a:t>
            </a:r>
            <a:endParaRPr sz="1400">
              <a:latin typeface="Noto Sans CJK JP Regular"/>
              <a:cs typeface="Noto Sans CJK JP Regular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1600" spc="-10" dirty="0">
                <a:solidFill>
                  <a:srgbClr val="006666"/>
                </a:solidFill>
                <a:latin typeface="Noto Sans CJK JP Regular"/>
                <a:cs typeface="Noto Sans CJK JP Regular"/>
              </a:rPr>
              <a:t>肆</a:t>
            </a:r>
            <a:r>
              <a:rPr sz="1600" spc="-5" dirty="0">
                <a:solidFill>
                  <a:srgbClr val="006666"/>
                </a:solidFill>
                <a:latin typeface="Noto Sans CJK JP Regular"/>
                <a:cs typeface="Noto Sans CJK JP Regular"/>
              </a:rPr>
              <a:t>、結語</a:t>
            </a:r>
            <a:endParaRPr sz="1600">
              <a:latin typeface="Noto Sans CJK JP Regular"/>
              <a:cs typeface="Noto Sans CJK JP Regular"/>
            </a:endParaRPr>
          </a:p>
          <a:p>
            <a:pPr marL="12700" marR="47625" indent="354965">
              <a:lnSpc>
                <a:spcPts val="2500"/>
              </a:lnSpc>
              <a:spcBef>
                <a:spcPts val="17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為有效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控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制毒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品新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生人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口</a:t>
            </a:r>
            <a:r>
              <a:rPr sz="1400" spc="-2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毒預</a:t>
            </a:r>
            <a:r>
              <a:rPr sz="14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組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內各機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關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將持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續配</a:t>
            </a:r>
            <a:r>
              <a:rPr sz="1400" spc="-4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「新世 代反毒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策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略行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動綱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領</a:t>
            </a:r>
            <a:r>
              <a:rPr sz="1400" spc="-29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滾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動修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正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各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項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作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為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並結</a:t>
            </a:r>
            <a:r>
              <a:rPr sz="1400" spc="-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民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間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團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體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建構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預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防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支持網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，共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同防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制毒品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危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害。</a:t>
            </a:r>
            <a:endParaRPr sz="14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45"/>
              </a:lnSpc>
            </a:pPr>
            <a:r>
              <a:rPr spc="-20" dirty="0"/>
              <a:t>48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3262858"/>
            <a:ext cx="5473700" cy="2248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 marR="50800" indent="-445134">
              <a:lnSpc>
                <a:spcPct val="148700"/>
              </a:lnSpc>
              <a:spcBef>
                <a:spcPts val="100"/>
              </a:spcBef>
            </a:pPr>
            <a:r>
              <a:rPr sz="1400" spc="-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（1）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強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化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家庭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教育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中心諮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詢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專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線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（412－8185）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功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能，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提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供家長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物 濫用相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關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諮詢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與輔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導。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（2）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印第</a:t>
            </a:r>
            <a:r>
              <a:rPr sz="1400" spc="2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</a:t>
            </a:r>
            <a:r>
              <a:rPr sz="1400" spc="204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「愛他</a:t>
            </a:r>
            <a:r>
              <a:rPr sz="1400" spc="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護他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藥物濫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青少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年家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長親職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冊</a:t>
            </a:r>
            <a:r>
              <a:rPr sz="1400" spc="2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5080">
              <a:lnSpc>
                <a:spcPct val="148600"/>
              </a:lnSpc>
              <a:spcBef>
                <a:spcPts val="10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萬</a:t>
            </a:r>
            <a:r>
              <a:rPr sz="1400" spc="7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4</a:t>
            </a:r>
            <a:r>
              <a:rPr sz="1400" spc="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千冊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發送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各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地方毒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危害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防</a:t>
            </a:r>
            <a:r>
              <a:rPr sz="14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制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中心、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社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會局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處及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少年隊，  提供第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一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線人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員與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家長會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談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時，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供家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長參</a:t>
            </a:r>
            <a:r>
              <a:rPr sz="1400" spc="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考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49530" indent="-445134">
              <a:lnSpc>
                <a:spcPts val="2510"/>
              </a:lnSpc>
              <a:spcBef>
                <a:spcPts val="210"/>
              </a:spcBef>
            </a:pPr>
            <a:r>
              <a:rPr sz="1400" spc="-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（3）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製作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款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家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長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懶人</a:t>
            </a:r>
            <a:r>
              <a:rPr sz="14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包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，1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款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生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懶人</a:t>
            </a:r>
            <a:r>
              <a:rPr sz="14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包，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透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過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臉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書</a:t>
            </a:r>
            <a:r>
              <a:rPr sz="14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蘋果新聞網 影音插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播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式廣</a:t>
            </a:r>
            <a:r>
              <a:rPr sz="14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告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網路媒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體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行宣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</a:t>
            </a:r>
            <a:r>
              <a:rPr sz="1400" spc="-7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（圖</a:t>
            </a:r>
            <a:r>
              <a:rPr sz="1400" spc="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12）</a:t>
            </a:r>
            <a:endParaRPr sz="14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75003" y="2697479"/>
            <a:ext cx="2688336" cy="22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68120" y="2715514"/>
            <a:ext cx="3013710" cy="572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01600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Noto Sans CJK JP Regular"/>
                <a:cs typeface="Noto Sans CJK JP Regular"/>
              </a:rPr>
              <a:t>圖</a:t>
            </a:r>
            <a:r>
              <a:rPr sz="1200" spc="20" dirty="0">
                <a:latin typeface="Noto Sans CJK JP Regular"/>
                <a:cs typeface="Noto Sans CJK JP Regular"/>
              </a:rPr>
              <a:t> </a:t>
            </a:r>
            <a:r>
              <a:rPr sz="1200" spc="25" dirty="0">
                <a:latin typeface="Noto Sans CJK JP Regular"/>
                <a:cs typeface="Noto Sans CJK JP Regular"/>
              </a:rPr>
              <a:t>10</a:t>
            </a:r>
            <a:r>
              <a:rPr sz="1200" spc="20" dirty="0">
                <a:latin typeface="Noto Sans CJK JP Regular"/>
                <a:cs typeface="Noto Sans CJK JP Regular"/>
              </a:rPr>
              <a:t> </a:t>
            </a:r>
            <a:r>
              <a:rPr sz="1200" spc="25" dirty="0">
                <a:latin typeface="Noto Sans CJK JP Regular"/>
                <a:cs typeface="Noto Sans CJK JP Regular"/>
              </a:rPr>
              <a:t>105 </a:t>
            </a:r>
            <a:r>
              <a:rPr sz="1200" dirty="0">
                <a:latin typeface="Noto Sans CJK JP Regular"/>
                <a:cs typeface="Noto Sans CJK JP Regular"/>
              </a:rPr>
              <a:t>年績優春暉認輔志工表揚</a:t>
            </a:r>
            <a:endParaRPr sz="1200">
              <a:latin typeface="Noto Sans CJK JP Regular"/>
              <a:cs typeface="Noto Sans CJK JP Regular"/>
            </a:endParaRPr>
          </a:p>
          <a:p>
            <a:pPr algn="ctr">
              <a:lnSpc>
                <a:spcPct val="100000"/>
              </a:lnSpc>
              <a:spcBef>
                <a:spcPts val="1180"/>
              </a:spcBef>
            </a:pP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3.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提升</a:t>
            </a: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家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長防</a:t>
            </a: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制子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女濫用</a:t>
            </a: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藥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物諮</a:t>
            </a: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詢管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道</a:t>
            </a:r>
            <a:endParaRPr sz="1400">
              <a:latin typeface="Noto Sans CJK JP Regular"/>
              <a:cs typeface="Noto Sans CJK JP Regula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44955" y="1049400"/>
            <a:ext cx="2517520" cy="15836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08120" y="2720339"/>
            <a:ext cx="2377440" cy="2026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295013" y="2718561"/>
            <a:ext cx="180276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Noto Sans CJK JP Regular"/>
                <a:cs typeface="Noto Sans CJK JP Regular"/>
              </a:rPr>
              <a:t>圖</a:t>
            </a:r>
            <a:r>
              <a:rPr sz="1200" spc="-10" dirty="0">
                <a:latin typeface="Noto Sans CJK JP Regular"/>
                <a:cs typeface="Noto Sans CJK JP Regular"/>
              </a:rPr>
              <a:t> </a:t>
            </a:r>
            <a:r>
              <a:rPr sz="1200" spc="25" dirty="0">
                <a:latin typeface="Noto Sans CJK JP Regular"/>
                <a:cs typeface="Noto Sans CJK JP Regular"/>
              </a:rPr>
              <a:t>11</a:t>
            </a:r>
            <a:r>
              <a:rPr sz="1200" spc="-10" dirty="0">
                <a:latin typeface="Noto Sans CJK JP Regular"/>
                <a:cs typeface="Noto Sans CJK JP Regular"/>
              </a:rPr>
              <a:t> </a:t>
            </a:r>
            <a:r>
              <a:rPr sz="1200" dirty="0">
                <a:latin typeface="Noto Sans CJK JP Regular"/>
                <a:cs typeface="Noto Sans CJK JP Regular"/>
              </a:rPr>
              <a:t>愛與關懷經驗分享會</a:t>
            </a:r>
            <a:endParaRPr sz="1200">
              <a:latin typeface="Noto Sans CJK JP Regular"/>
              <a:cs typeface="Noto Sans CJK JP Regular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68673" y="1041399"/>
            <a:ext cx="2517013" cy="15821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60904" y="7333488"/>
            <a:ext cx="2299716" cy="228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68120" y="7330820"/>
            <a:ext cx="5427345" cy="2266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055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Noto Sans CJK JP Regular"/>
                <a:cs typeface="Noto Sans CJK JP Regular"/>
              </a:rPr>
              <a:t>圖</a:t>
            </a:r>
            <a:r>
              <a:rPr sz="1200" spc="25" dirty="0">
                <a:latin typeface="Noto Sans CJK JP Regular"/>
                <a:cs typeface="Noto Sans CJK JP Regular"/>
              </a:rPr>
              <a:t> 12</a:t>
            </a:r>
            <a:r>
              <a:rPr sz="1200" spc="30" dirty="0">
                <a:latin typeface="Noto Sans CJK JP Regular"/>
                <a:cs typeface="Noto Sans CJK JP Regular"/>
              </a:rPr>
              <a:t> </a:t>
            </a:r>
            <a:r>
              <a:rPr sz="1200" dirty="0">
                <a:latin typeface="Noto Sans CJK JP Regular"/>
                <a:cs typeface="Noto Sans CJK JP Regular"/>
              </a:rPr>
              <a:t>家長懶人包及學生懶人包</a:t>
            </a:r>
            <a:endParaRPr sz="1200">
              <a:latin typeface="Noto Sans CJK JP Regular"/>
              <a:cs typeface="Noto Sans CJK JP Regular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（二</a:t>
            </a:r>
            <a:r>
              <a:rPr sz="1400" spc="-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）</a:t>
            </a:r>
            <a:r>
              <a:rPr sz="1400" spc="-1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文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化部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1.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連結</a:t>
            </a: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反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毒網站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5080" indent="-445134" algn="just">
              <a:lnSpc>
                <a:spcPct val="148600"/>
              </a:lnSpc>
              <a:spcBef>
                <a:spcPts val="15"/>
              </a:spcBef>
            </a:pPr>
            <a:r>
              <a:rPr sz="1400" spc="-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（1）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立國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父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紀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念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館於官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首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頁</a:t>
            </a: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設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置教育</a:t>
            </a:r>
            <a:r>
              <a:rPr sz="1400" spc="-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部</a:t>
            </a:r>
            <a:r>
              <a:rPr sz="1400" spc="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制學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生藥物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濫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用資 源網</a:t>
            </a:r>
            <a:r>
              <a:rPr sz="14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站連</a:t>
            </a:r>
            <a:r>
              <a:rPr sz="14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結；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並</a:t>
            </a:r>
            <a:r>
              <a:rPr sz="14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於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便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民服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務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項</a:t>
            </a:r>
            <a:r>
              <a:rPr sz="14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好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站連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結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面，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設 置法務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毒大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本營」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站連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結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1400" spc="-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（2）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立臺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灣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美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術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館於機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關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內網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頁對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同仁進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</a:t>
            </a:r>
            <a:r>
              <a:rPr sz="1400" spc="-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</a:t>
            </a:r>
            <a:r>
              <a:rPr sz="1400" spc="-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並藉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由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轉貼</a:t>
            </a:r>
            <a:endParaRPr sz="1400">
              <a:latin typeface="Noto Sans CJK JP Regular"/>
              <a:cs typeface="Noto Sans CJK JP Regular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46778" y="5668136"/>
            <a:ext cx="2519426" cy="15834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71600" y="5662266"/>
            <a:ext cx="2483127" cy="15834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45"/>
              </a:lnSpc>
            </a:pPr>
            <a:r>
              <a:rPr spc="-20" dirty="0"/>
              <a:t>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60906"/>
            <a:ext cx="5428615" cy="478726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457200" algn="just">
              <a:lnSpc>
                <a:spcPct val="100000"/>
              </a:lnSpc>
              <a:spcBef>
                <a:spcPts val="91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教育</a:t>
            </a:r>
            <a:r>
              <a:rPr sz="1400" spc="-45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制學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生藥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物濫用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資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源網</a:t>
            </a:r>
            <a:r>
              <a:rPr sz="1400" spc="-45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等資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料，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擴大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毒訊</a:t>
            </a:r>
            <a:r>
              <a:rPr sz="1400" spc="-2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息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2.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相關</a:t>
            </a: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刊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物宣導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（1）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國立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父紀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念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館於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106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</a:t>
            </a:r>
            <a:r>
              <a:rPr sz="1400" spc="-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3</a:t>
            </a:r>
            <a:r>
              <a:rPr sz="1400" spc="-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6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月及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9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至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12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版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《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演藝</a:t>
            </a:r>
            <a:endParaRPr sz="1400">
              <a:latin typeface="Noto Sans CJK JP Regular"/>
              <a:cs typeface="Noto Sans CJK JP Regular"/>
            </a:endParaRPr>
          </a:p>
          <a:p>
            <a:pPr marL="457200" algn="just">
              <a:lnSpc>
                <a:spcPct val="100000"/>
              </a:lnSpc>
              <a:spcBef>
                <a:spcPts val="830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資訊》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刊登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紫錐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花運動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總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綱、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方法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及目標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介，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每月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各印製</a:t>
            </a:r>
            <a:r>
              <a:rPr sz="1400" spc="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</a:t>
            </a:r>
            <a:endParaRPr sz="1400">
              <a:latin typeface="Noto Sans CJK JP Regular"/>
              <a:cs typeface="Noto Sans CJK JP Regular"/>
            </a:endParaRPr>
          </a:p>
          <a:p>
            <a:pPr marL="457200" algn="just">
              <a:lnSpc>
                <a:spcPct val="100000"/>
              </a:lnSpc>
              <a:spcBef>
                <a:spcPts val="81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萬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8,000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份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發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送。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400" spc="-9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（2）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國立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灣工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藝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研究發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展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中心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出版</a:t>
            </a:r>
            <a:r>
              <a:rPr sz="1400" spc="-30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《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灣工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藝</a:t>
            </a:r>
            <a:r>
              <a:rPr sz="1400" spc="-30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季</a:t>
            </a:r>
            <a:r>
              <a:rPr sz="1400" spc="-17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刊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於第</a:t>
            </a:r>
            <a:r>
              <a:rPr sz="1400" spc="5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64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期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5080" algn="just">
              <a:lnSpc>
                <a:spcPct val="148700"/>
              </a:lnSpc>
              <a:spcBef>
                <a:spcPts val="10"/>
              </a:spcBef>
            </a:pP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（106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3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月號</a:t>
            </a:r>
            <a:r>
              <a:rPr sz="1400" spc="-19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至第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67 </a:t>
            </a:r>
            <a:r>
              <a:rPr sz="1400" spc="-18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期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（106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12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月號</a:t>
            </a:r>
            <a:r>
              <a:rPr sz="1400" spc="-19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），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每期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均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於徵稿 版頁內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加</a:t>
            </a:r>
            <a:r>
              <a:rPr sz="1400" spc="-47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註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紫錐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花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運動</a:t>
            </a:r>
            <a:r>
              <a:rPr sz="1400" spc="-484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標誌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標</a:t>
            </a:r>
            <a:r>
              <a:rPr sz="1400" spc="-2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語，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每期出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刊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發行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4,000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254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本， 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共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萬 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6,000</a:t>
            </a:r>
            <a:r>
              <a:rPr sz="1400" spc="-2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本 。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400" spc="-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（3）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國立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灣史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文化博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物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館於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106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</a:t>
            </a:r>
            <a:r>
              <a:rPr sz="1400" spc="-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度，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利用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電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子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報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刊</a:t>
            </a:r>
            <a:r>
              <a:rPr sz="1400" spc="-204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登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紫錐花</a:t>
            </a:r>
            <a:endParaRPr sz="1400">
              <a:latin typeface="Noto Sans CJK JP Regular"/>
              <a:cs typeface="Noto Sans CJK JP Regular"/>
            </a:endParaRPr>
          </a:p>
          <a:p>
            <a:pPr marL="457200">
              <a:lnSpc>
                <a:spcPct val="100000"/>
              </a:lnSpc>
              <a:spcBef>
                <a:spcPts val="81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運動」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相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關反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毒文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宣廣告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圖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片，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宣導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次數計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19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次。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3.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跑馬</a:t>
            </a: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燈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刊播</a:t>
            </a: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反毒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標語及</a:t>
            </a: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張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貼反</a:t>
            </a: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毒海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報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5715" indent="-445134" algn="just">
              <a:lnSpc>
                <a:spcPct val="148600"/>
              </a:lnSpc>
              <a:spcBef>
                <a:spcPts val="10"/>
              </a:spcBef>
            </a:pPr>
            <a:r>
              <a:rPr sz="14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（1）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立臺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灣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歷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博物館</a:t>
            </a: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於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斯土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斯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民</a:t>
            </a:r>
            <a:r>
              <a:rPr sz="14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：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臺灣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的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故事</a:t>
            </a:r>
            <a:r>
              <a:rPr sz="1400" spc="-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常設</a:t>
            </a: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展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鉅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變 與新秩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序</a:t>
            </a: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展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區之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警察廳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場域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內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陳設具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毒意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象海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報，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呈現 拒毒與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維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護社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會治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安的重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性。（圖</a:t>
            </a:r>
            <a:r>
              <a:rPr sz="1400" spc="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13）</a:t>
            </a:r>
            <a:endParaRPr sz="14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61185" y="5821044"/>
            <a:ext cx="2025014" cy="26184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49090" y="5838189"/>
            <a:ext cx="1945004" cy="25930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85416" y="8580119"/>
            <a:ext cx="3634739" cy="213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68120" y="8579357"/>
            <a:ext cx="5427345" cy="1198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490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Noto Sans CJK JP Regular"/>
                <a:cs typeface="Noto Sans CJK JP Regular"/>
              </a:rPr>
              <a:t>圖</a:t>
            </a:r>
            <a:r>
              <a:rPr sz="1200" spc="30" dirty="0">
                <a:latin typeface="Noto Sans CJK JP Regular"/>
                <a:cs typeface="Noto Sans CJK JP Regular"/>
              </a:rPr>
              <a:t> </a:t>
            </a:r>
            <a:r>
              <a:rPr sz="1200" spc="25" dirty="0">
                <a:latin typeface="Noto Sans CJK JP Regular"/>
                <a:cs typeface="Noto Sans CJK JP Regular"/>
              </a:rPr>
              <a:t>10</a:t>
            </a:r>
            <a:r>
              <a:rPr sz="1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「斯土</a:t>
            </a:r>
            <a:r>
              <a:rPr sz="11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斯</a:t>
            </a:r>
            <a:r>
              <a:rPr sz="1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民：</a:t>
            </a:r>
            <a:r>
              <a:rPr sz="11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臺灣</a:t>
            </a:r>
            <a:r>
              <a:rPr sz="1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的故事</a:t>
            </a:r>
            <a:r>
              <a:rPr sz="11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常設</a:t>
            </a:r>
            <a:r>
              <a:rPr sz="11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展</a:t>
            </a:r>
            <a:r>
              <a:rPr sz="1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「鉅</a:t>
            </a:r>
            <a:r>
              <a:rPr sz="11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變與</a:t>
            </a:r>
            <a:r>
              <a:rPr sz="1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新秩序」</a:t>
            </a:r>
            <a:endParaRPr sz="1100">
              <a:latin typeface="Noto Sans CJK JP Regular"/>
              <a:cs typeface="Noto Sans CJK JP Regular"/>
            </a:endParaRPr>
          </a:p>
          <a:p>
            <a:pPr marL="457200" marR="5080" indent="-445134" algn="just">
              <a:lnSpc>
                <a:spcPct val="148900"/>
              </a:lnSpc>
              <a:spcBef>
                <a:spcPts val="285"/>
              </a:spcBef>
            </a:pP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（2）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立國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父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紀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念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館運用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電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子看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板，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於</a:t>
            </a:r>
            <a:r>
              <a:rPr sz="1400" spc="7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月至</a:t>
            </a:r>
            <a:r>
              <a:rPr sz="1400" spc="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12</a:t>
            </a:r>
            <a:r>
              <a:rPr sz="1400" spc="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定期輪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播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教育 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「請家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長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注意</a:t>
            </a:r>
            <a:r>
              <a:rPr sz="1400" spc="2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+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毒專線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與行政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院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「毒品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零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容忍」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毒公益 宣導海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報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，並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於暑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假期間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加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強宣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endParaRPr sz="1400">
              <a:latin typeface="Noto Sans CJK JP Regular"/>
              <a:cs typeface="Noto Sans CJK JP Regular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45"/>
              </a:lnSpc>
            </a:pPr>
            <a:r>
              <a:rPr spc="-20" dirty="0"/>
              <a:t>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60906"/>
            <a:ext cx="5596890" cy="8420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 marR="172085" indent="-445134">
              <a:lnSpc>
                <a:spcPct val="148700"/>
              </a:lnSpc>
              <a:spcBef>
                <a:spcPts val="100"/>
              </a:spcBef>
            </a:pPr>
            <a:r>
              <a:rPr sz="1400" spc="-2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（3）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國立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灣史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文化博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物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館自</a:t>
            </a:r>
            <a:r>
              <a:rPr sz="1400" spc="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106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年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4</a:t>
            </a:r>
            <a:r>
              <a:rPr sz="1400" spc="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月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起至</a:t>
            </a:r>
            <a:r>
              <a:rPr sz="1400" spc="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12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月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31</a:t>
            </a:r>
            <a:r>
              <a:rPr sz="1400" spc="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日</a:t>
            </a:r>
            <a:r>
              <a:rPr sz="1400" spc="-3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止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  利用展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大廳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LED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跑馬燈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辦理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拒毒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宣導次數計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237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次。</a:t>
            </a:r>
            <a:endParaRPr sz="1400">
              <a:latin typeface="Noto Sans CJK JP Regular"/>
              <a:cs typeface="Noto Sans CJK JP Regular"/>
            </a:endParaRPr>
          </a:p>
          <a:p>
            <a:pPr marL="190500" marR="174625" indent="-178435">
              <a:lnSpc>
                <a:spcPts val="2510"/>
              </a:lnSpc>
              <a:spcBef>
                <a:spcPts val="204"/>
              </a:spcBef>
            </a:pP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4.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辦理</a:t>
            </a: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反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毒講</a:t>
            </a:r>
            <a:r>
              <a:rPr sz="1400" spc="-16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座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：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立國父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紀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念館於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106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4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月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23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日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辦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理國防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醫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 院藥理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科黃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翊恭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副教授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主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講之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物濫用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與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成癮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」講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座。</a:t>
            </a:r>
            <a:endParaRPr sz="1400">
              <a:latin typeface="Noto Sans CJK JP Regular"/>
              <a:cs typeface="Noto Sans CJK JP Regular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Times New Roman"/>
              <a:cs typeface="Times New Roman"/>
            </a:endParaRPr>
          </a:p>
          <a:p>
            <a:pPr marL="30480">
              <a:lnSpc>
                <a:spcPct val="100000"/>
              </a:lnSpc>
            </a:pP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（三</a:t>
            </a:r>
            <a:r>
              <a:rPr sz="1400" spc="-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）</a:t>
            </a:r>
            <a:r>
              <a:rPr sz="1400" spc="-1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國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防部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1.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反毒</a:t>
            </a: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宣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教</a:t>
            </a:r>
            <a:r>
              <a:rPr sz="1400" spc="-3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(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導</a:t>
            </a:r>
            <a:r>
              <a:rPr sz="1400" spc="-3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)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成效</a:t>
            </a:r>
            <a:endParaRPr sz="1400">
              <a:latin typeface="Noto Sans CJK JP Regular"/>
              <a:cs typeface="Noto Sans CJK JP Regular"/>
            </a:endParaRPr>
          </a:p>
          <a:p>
            <a:pPr marL="12700" indent="177800">
              <a:lnSpc>
                <a:spcPct val="100000"/>
              </a:lnSpc>
              <a:spcBef>
                <a:spcPts val="81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持恆運</a:t>
            </a:r>
            <a:r>
              <a:rPr sz="1400" spc="-204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地</a:t>
            </a:r>
            <a:r>
              <a:rPr sz="1400" spc="-19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電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視教</a:t>
            </a:r>
            <a:r>
              <a:rPr sz="1400" spc="-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一報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三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刊</a:t>
            </a:r>
            <a:r>
              <a:rPr sz="1400" spc="-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漢聲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電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各司令</a:t>
            </a:r>
            <a:r>
              <a:rPr sz="1400" spc="-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endParaRPr sz="1400">
              <a:latin typeface="Noto Sans CJK JP Regular"/>
              <a:cs typeface="Noto Sans CJK JP Regular"/>
            </a:endParaRPr>
          </a:p>
          <a:p>
            <a:pPr marL="12700" marR="173990">
              <a:lnSpc>
                <a:spcPct val="148700"/>
              </a:lnSpc>
              <a:spcBef>
                <a:spcPts val="10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指揮部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所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屬報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刊等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文宣管</a:t>
            </a:r>
            <a:r>
              <a:rPr sz="1400" spc="-2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道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刊播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相關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毒品防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制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宣導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資</a:t>
            </a:r>
            <a:r>
              <a:rPr sz="1400" spc="-2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訊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深化國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官 兵反毒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意</a:t>
            </a:r>
            <a:r>
              <a:rPr sz="1400" spc="-1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識，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杜絕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毒品戕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害</a:t>
            </a:r>
            <a:r>
              <a:rPr sz="14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，106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計刊載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1,126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則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執行成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如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：</a:t>
            </a:r>
            <a:endParaRPr sz="1400">
              <a:latin typeface="Noto Sans CJK JP Regular"/>
              <a:cs typeface="Noto Sans CJK JP Regular"/>
            </a:endParaRPr>
          </a:p>
          <a:p>
            <a:pPr marL="457200" indent="-445134">
              <a:lnSpc>
                <a:spcPct val="100000"/>
              </a:lnSpc>
              <a:spcBef>
                <a:spcPts val="815"/>
              </a:spcBef>
            </a:pP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（1）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定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期</a:t>
            </a:r>
            <a:r>
              <a:rPr sz="1400" spc="-3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於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紫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錐花運動</a:t>
            </a:r>
            <a:r>
              <a:rPr sz="1400" spc="-3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主題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網</a:t>
            </a:r>
            <a:r>
              <a:rPr sz="14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更新相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關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訊息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與知</a:t>
            </a:r>
            <a:r>
              <a:rPr sz="1400" spc="-17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識</a:t>
            </a:r>
            <a:r>
              <a:rPr sz="1400" spc="-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；106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173355">
              <a:lnSpc>
                <a:spcPct val="148600"/>
              </a:lnSpc>
              <a:spcBef>
                <a:spcPts val="10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年共刊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文宣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計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117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則</a:t>
            </a:r>
            <a:r>
              <a:rPr sz="1400" spc="-1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加強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官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兵印</a:t>
            </a:r>
            <a:r>
              <a:rPr sz="1400" spc="-1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象，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並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達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軍反毒決 心，提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升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國軍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教育成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endParaRPr sz="1400">
              <a:latin typeface="Noto Sans CJK JP Regular"/>
              <a:cs typeface="Noto Sans CJK JP Regular"/>
            </a:endParaRPr>
          </a:p>
          <a:p>
            <a:pPr marL="457200" indent="-445134">
              <a:lnSpc>
                <a:spcPct val="100000"/>
              </a:lnSpc>
              <a:spcBef>
                <a:spcPts val="820"/>
              </a:spcBef>
            </a:pPr>
            <a:r>
              <a:rPr sz="1400" spc="-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（2）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用青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日</a:t>
            </a: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報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勝利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光月</a:t>
            </a: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刊、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奮鬥月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刊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及吾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愛吾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家季刊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文宣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5080">
              <a:lnSpc>
                <a:spcPct val="148800"/>
              </a:lnSpc>
              <a:spcBef>
                <a:spcPts val="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管道刊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拒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毒相關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社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論</a:t>
            </a:r>
            <a:r>
              <a:rPr sz="14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新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聞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報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</a:t>
            </a:r>
            <a:r>
              <a:rPr sz="14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論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壇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文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等計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273  </a:t>
            </a: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則，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並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依據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106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</a:t>
            </a:r>
            <a:r>
              <a:rPr sz="1400" spc="-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spc="-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4</a:t>
            </a:r>
            <a:r>
              <a:rPr sz="1400" spc="-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9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11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月份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精神教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宣教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主題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指導要 旨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策頒「根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絕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毒品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危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害，維護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身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心健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康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」、「杜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絕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毒品戕害，  嚴肅部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隊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紀律</a:t>
            </a: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「齊心拒絕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害，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建立純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軍風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「拒絕毒 品侵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害</a:t>
            </a: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維護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部隊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純淨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等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4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則專</a:t>
            </a: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題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除教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官兵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弟兄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毒品對自 身的傷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害，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切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莫接</a:t>
            </a:r>
            <a:r>
              <a:rPr sz="1400" spc="-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觸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並建立正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確的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防毒觀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念，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瞭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解毒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品防治的 重要性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和自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身的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相關</a:t>
            </a: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性</a:t>
            </a:r>
            <a:r>
              <a:rPr sz="1400" spc="-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進而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採取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主動積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極態</a:t>
            </a:r>
            <a:r>
              <a:rPr sz="1400" spc="-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度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拒絕毒</a:t>
            </a:r>
            <a:r>
              <a:rPr sz="14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戕</a:t>
            </a:r>
            <a:r>
              <a:rPr sz="1400" spc="-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害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172720" indent="-445134">
              <a:lnSpc>
                <a:spcPct val="148600"/>
              </a:lnSpc>
            </a:pPr>
            <a:r>
              <a:rPr sz="1400" spc="-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（3）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日電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視教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學製</a:t>
            </a:r>
            <a:r>
              <a:rPr sz="1400" spc="-254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播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「毒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High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一</a:t>
            </a:r>
            <a:r>
              <a:rPr sz="1400" spc="-1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時</a:t>
            </a:r>
            <a:r>
              <a:rPr sz="1400" spc="-1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毒害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一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生</a:t>
            </a:r>
            <a:r>
              <a:rPr sz="1400" spc="-254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」及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拒毒反</a:t>
            </a:r>
            <a:r>
              <a:rPr sz="1400" spc="-1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  珍愛生命</a:t>
            </a:r>
            <a:r>
              <a:rPr sz="1400" spc="-2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微電</a:t>
            </a:r>
            <a:r>
              <a:rPr sz="14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影</a:t>
            </a:r>
            <a:r>
              <a:rPr sz="1400" spc="1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-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勇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敢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的心</a:t>
            </a:r>
            <a:r>
              <a:rPr sz="1400" spc="-2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等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3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節</a:t>
            </a:r>
            <a:r>
              <a:rPr sz="1400" spc="-1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目</a:t>
            </a:r>
            <a:r>
              <a:rPr sz="1400" spc="-1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說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明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吸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食毒品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129539">
              <a:lnSpc>
                <a:spcPct val="148700"/>
              </a:lnSpc>
              <a:spcBef>
                <a:spcPts val="10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對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人身心健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康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與家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庭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所造成的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危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害，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期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使國軍官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兵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具備拒毒、 反毒之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正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確認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175895" indent="-445134">
              <a:lnSpc>
                <a:spcPts val="2510"/>
              </a:lnSpc>
              <a:spcBef>
                <a:spcPts val="209"/>
              </a:spcBef>
            </a:pPr>
            <a:r>
              <a:rPr sz="1400" spc="-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（4）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漢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聲電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臺</a:t>
            </a:r>
            <a:r>
              <a:rPr sz="1400" spc="-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透過調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頻、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調幅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國聯播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及各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地方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調幅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網</a:t>
            </a:r>
            <a:r>
              <a:rPr sz="14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製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播 漢聲短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評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軍協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力反毒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維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治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安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人享平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安</a:t>
            </a: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網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路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直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播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「反</a:t>
            </a:r>
            <a:endParaRPr sz="14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45"/>
              </a:lnSpc>
            </a:pPr>
            <a:r>
              <a:rPr spc="-20" dirty="0"/>
              <a:t>6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60906"/>
            <a:ext cx="5471795" cy="8736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 marR="50800" algn="just">
              <a:lnSpc>
                <a:spcPct val="148700"/>
              </a:lnSpc>
              <a:spcBef>
                <a:spcPts val="100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毒圖騰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紫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錐花</a:t>
            </a: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口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播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「建構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康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社會，軍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民齊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」及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「向 毒品說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插播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節目計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729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則。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2.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軍紀</a:t>
            </a: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工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作成效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1400" spc="-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（1）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策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訂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106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度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軍紀教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實施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計</a:t>
            </a:r>
            <a:r>
              <a:rPr sz="1400" spc="-9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畫</a:t>
            </a:r>
            <a:r>
              <a:rPr sz="1400" spc="-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律</a:t>
            </a:r>
            <a:r>
              <a:rPr sz="1400" spc="-1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定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「拒絕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侵</a:t>
            </a:r>
            <a:r>
              <a:rPr sz="1400" spc="-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害，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維護部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49530" algn="just">
              <a:lnSpc>
                <a:spcPct val="148600"/>
              </a:lnSpc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隊純淨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等</a:t>
            </a:r>
            <a:r>
              <a:rPr sz="1400" spc="8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6</a:t>
            </a:r>
            <a:r>
              <a:rPr sz="1400" spc="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項教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育主題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；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並於</a:t>
            </a:r>
            <a:r>
              <a:rPr sz="1400" spc="8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10</a:t>
            </a:r>
            <a:r>
              <a:rPr sz="1400" spc="9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份排定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毒教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育課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程，製 </a:t>
            </a:r>
            <a:r>
              <a:rPr sz="1400" spc="-45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播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「無毒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我</a:t>
            </a:r>
            <a:r>
              <a:rPr sz="1400" spc="-45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紀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單元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劇，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合莒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光日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教學實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施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防制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教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；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5080" algn="just">
              <a:lnSpc>
                <a:spcPct val="148600"/>
              </a:lnSpc>
              <a:spcBef>
                <a:spcPts val="1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另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統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一錄製「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紀輔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教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光碟」，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分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發所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屬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各級，結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單位任務、 特性等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因</a:t>
            </a:r>
            <a:r>
              <a:rPr sz="1400" spc="-3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素</a:t>
            </a:r>
            <a:r>
              <a:rPr sz="1400" spc="-3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入年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度軍紀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教</a:t>
            </a:r>
            <a:r>
              <a:rPr sz="1400" spc="-3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育</a:t>
            </a:r>
            <a:r>
              <a:rPr sz="1400" spc="-3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或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其他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各項教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育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時機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彈性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運</a:t>
            </a:r>
            <a:r>
              <a:rPr sz="1400" spc="-3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endParaRPr sz="1400">
              <a:latin typeface="Noto Sans CJK JP Regular"/>
              <a:cs typeface="Noto Sans CJK JP Regular"/>
            </a:endParaRPr>
          </a:p>
          <a:p>
            <a:pPr marL="457200" indent="-445134">
              <a:lnSpc>
                <a:spcPct val="100000"/>
              </a:lnSpc>
              <a:spcBef>
                <a:spcPts val="815"/>
              </a:spcBef>
            </a:pPr>
            <a:r>
              <a:rPr sz="1400" spc="-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（2）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策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頒軍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紀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通</a:t>
            </a:r>
            <a:r>
              <a:rPr sz="1400" spc="-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報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「春節連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假期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紀維護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求事項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spc="-8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二二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八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和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48260" algn="just">
              <a:lnSpc>
                <a:spcPct val="148700"/>
              </a:lnSpc>
              <a:spcBef>
                <a:spcPts val="10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平紀念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連續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假期</a:t>
            </a:r>
            <a:r>
              <a:rPr sz="1400" spc="-3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spc="-3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「夏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令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期間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軍紀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維護要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求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項</a:t>
            </a:r>
            <a:r>
              <a:rPr sz="1400" spc="-36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spc="-3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中</a:t>
            </a:r>
            <a:r>
              <a:rPr sz="1400" spc="-1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 國慶連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假期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軍紀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要求事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項</a:t>
            </a:r>
            <a:r>
              <a:rPr sz="1400" spc="-2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spc="-254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軍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106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冬令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期間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軍紀要求 事項</a:t>
            </a:r>
            <a:r>
              <a:rPr sz="1400" spc="-59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spc="-58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軍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107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年元旦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連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續假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期軍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紀安全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求事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項</a:t>
            </a:r>
            <a:r>
              <a:rPr sz="1400" spc="-59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等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6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29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則， 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結合當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反毒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重</a:t>
            </a: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點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重申防制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危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害之重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要</a:t>
            </a:r>
            <a:r>
              <a:rPr sz="1400" spc="-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性，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令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各單位據 以宣教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共同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維護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軍紀安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endParaRPr sz="1400">
              <a:latin typeface="Noto Sans CJK JP Regular"/>
              <a:cs typeface="Noto Sans CJK JP Regular"/>
            </a:endParaRPr>
          </a:p>
          <a:p>
            <a:pPr marL="457200" indent="-445134">
              <a:lnSpc>
                <a:spcPct val="100000"/>
              </a:lnSpc>
              <a:spcBef>
                <a:spcPts val="81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（3）106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1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月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3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日令</a:t>
            </a:r>
            <a:r>
              <a:rPr sz="1400" spc="-1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頒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風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紀維護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實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施規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定</a:t>
            </a:r>
            <a:r>
              <a:rPr sz="1400" spc="-19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其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中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修訂第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48895" algn="just">
              <a:lnSpc>
                <a:spcPct val="148700"/>
              </a:lnSpc>
              <a:spcBef>
                <a:spcPts val="10"/>
              </a:spcBef>
            </a:pP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26</a:t>
            </a:r>
            <a:r>
              <a:rPr sz="1400" spc="4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9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點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軍反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毒工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作</a:t>
            </a:r>
            <a:r>
              <a:rPr sz="1400" spc="-29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明確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律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訂各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分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組權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責，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訂定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毒工作 要領，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俾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使下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級據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以執行。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（4）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依</a:t>
            </a:r>
            <a:r>
              <a:rPr sz="1400" spc="-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據</a:t>
            </a:r>
            <a:r>
              <a:rPr sz="1400" spc="-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106</a:t>
            </a:r>
            <a:r>
              <a:rPr sz="1400" spc="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國軍軍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紀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維護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督導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實</a:t>
            </a:r>
            <a:r>
              <a:rPr sz="1400" spc="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施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畫</a:t>
            </a:r>
            <a:r>
              <a:rPr sz="1400" spc="-1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</a:t>
            </a:r>
            <a:r>
              <a:rPr sz="1400" spc="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，106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年專案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輔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訪計</a:t>
            </a:r>
            <a:endParaRPr sz="1400">
              <a:latin typeface="Noto Sans CJK JP Regular"/>
              <a:cs typeface="Noto Sans CJK JP Regular"/>
            </a:endParaRPr>
          </a:p>
          <a:p>
            <a:pPr marL="457200" marR="48260" algn="just">
              <a:lnSpc>
                <a:spcPct val="148600"/>
              </a:lnSpc>
              <a:spcBef>
                <a:spcPts val="10"/>
              </a:spcBef>
            </a:pP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61</a:t>
            </a:r>
            <a:r>
              <a:rPr sz="1400" spc="14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組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赴各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級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督導計</a:t>
            </a:r>
            <a:r>
              <a:rPr sz="1400" spc="15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106</a:t>
            </a:r>
            <a:r>
              <a:rPr sz="1400" spc="13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單位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，將賡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配合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軍紀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維護督 導等時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機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，驗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證改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進情形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以嚴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肅紀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律。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3.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法治</a:t>
            </a:r>
            <a:r>
              <a:rPr sz="1400" spc="-15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教</a:t>
            </a:r>
            <a:r>
              <a:rPr sz="1400" dirty="0">
                <a:solidFill>
                  <a:srgbClr val="4471C4"/>
                </a:solidFill>
                <a:latin typeface="Noto Sans CJK JP Regular"/>
                <a:cs typeface="Noto Sans CJK JP Regular"/>
              </a:rPr>
              <a:t>育成效</a:t>
            </a:r>
            <a:endParaRPr sz="1400">
              <a:latin typeface="Noto Sans CJK JP Regular"/>
              <a:cs typeface="Noto Sans CJK JP Regular"/>
            </a:endParaRPr>
          </a:p>
          <a:p>
            <a:pPr marL="12700" marR="47625" indent="354965" algn="just">
              <a:lnSpc>
                <a:spcPct val="148900"/>
              </a:lnSpc>
              <a:spcBef>
                <a:spcPts val="5"/>
              </a:spcBef>
            </a:pP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結合承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辦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之法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律實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例案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件</a:t>
            </a:r>
            <a:r>
              <a:rPr sz="1400" spc="-2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活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潑法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治教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育施教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內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容</a:t>
            </a:r>
            <a:r>
              <a:rPr sz="1400" spc="-2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並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採小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班制教 </a:t>
            </a: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學，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每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月定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期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彙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整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授課紀</a:t>
            </a:r>
            <a:r>
              <a:rPr sz="1400" spc="-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錄</a:t>
            </a:r>
            <a:r>
              <a:rPr sz="1400" spc="-6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區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分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授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課對象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為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主</a:t>
            </a:r>
            <a:r>
              <a:rPr sz="1400" spc="-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官</a:t>
            </a:r>
            <a:r>
              <a:rPr sz="1400" spc="-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(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管</a:t>
            </a:r>
            <a:r>
              <a:rPr sz="1400" spc="-9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)</a:t>
            </a:r>
            <a:r>
              <a:rPr sz="1400" spc="-7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幕僚群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及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全體 官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兵</a:t>
            </a:r>
            <a:r>
              <a:rPr sz="1400" spc="-2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並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利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用各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項集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會時機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導或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研討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法律議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執行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情</a:t>
            </a:r>
            <a:r>
              <a:rPr sz="1400" spc="-229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形，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宣導各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項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反 毒等相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關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法令</a:t>
            </a:r>
            <a:r>
              <a:rPr sz="1400" spc="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，106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年全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年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度法治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教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育授課</a:t>
            </a:r>
            <a:r>
              <a:rPr sz="1400" spc="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1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4,585</a:t>
            </a:r>
            <a:r>
              <a:rPr sz="1400" spc="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 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場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次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。</a:t>
            </a:r>
            <a:endParaRPr sz="1400">
              <a:latin typeface="Noto Sans CJK JP Regular"/>
              <a:cs typeface="Noto Sans CJK JP Regular"/>
            </a:endParaRPr>
          </a:p>
          <a:p>
            <a:pPr>
              <a:lnSpc>
                <a:spcPct val="100000"/>
              </a:lnSpc>
            </a:pPr>
            <a:endParaRPr sz="1650">
              <a:latin typeface="Times New Roman"/>
              <a:cs typeface="Times New Roman"/>
            </a:endParaRPr>
          </a:p>
          <a:p>
            <a:pPr marL="30480">
              <a:lnSpc>
                <a:spcPct val="100000"/>
              </a:lnSpc>
            </a:pPr>
            <a:r>
              <a:rPr sz="1400" spc="-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（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四）</a:t>
            </a:r>
            <a:r>
              <a:rPr sz="1400" spc="-1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國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軍退</a:t>
            </a:r>
            <a:r>
              <a:rPr sz="1400" spc="-1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除役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官兵輔</a:t>
            </a:r>
            <a:r>
              <a:rPr sz="1400" spc="-15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導</a:t>
            </a:r>
            <a:r>
              <a:rPr sz="1400" dirty="0">
                <a:solidFill>
                  <a:srgbClr val="1F4E79"/>
                </a:solidFill>
                <a:latin typeface="Noto Sans CJK JP Regular"/>
                <a:cs typeface="Noto Sans CJK JP Regular"/>
              </a:rPr>
              <a:t>委員會</a:t>
            </a:r>
            <a:endParaRPr sz="14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1.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透過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本會「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榮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光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雙周刊</a:t>
            </a:r>
            <a:r>
              <a:rPr sz="1400" spc="-2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」(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如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圖</a:t>
            </a:r>
            <a:r>
              <a:rPr sz="1400" spc="-3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)</a:t>
            </a:r>
            <a:r>
              <a:rPr sz="14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榮光電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子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報</a:t>
            </a:r>
            <a:r>
              <a:rPr sz="1400" spc="-2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」、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「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榮民文</a:t>
            </a:r>
            <a:r>
              <a:rPr sz="1400" spc="-15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化」</a:t>
            </a:r>
            <a:r>
              <a:rPr sz="1400" dirty="0">
                <a:solidFill>
                  <a:srgbClr val="585858"/>
                </a:solidFill>
                <a:latin typeface="Noto Sans CJK JP Regular"/>
                <a:cs typeface="Noto Sans CJK JP Regular"/>
              </a:rPr>
              <a:t>網</a:t>
            </a:r>
            <a:endParaRPr sz="14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45"/>
              </a:lnSpc>
            </a:pPr>
            <a:r>
              <a:rPr spc="-20" dirty="0"/>
              <a:t>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E7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7476</Words>
  <Application>Microsoft Office PowerPoint</Application>
  <PresentationFormat>自訂</PresentationFormat>
  <Paragraphs>1021</Paragraphs>
  <Slides>50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50</vt:i4>
      </vt:variant>
    </vt:vector>
  </HeadingPairs>
  <TitlesOfParts>
    <vt:vector size="56" baseType="lpstr">
      <vt:lpstr>Droid Sans Fallback</vt:lpstr>
      <vt:lpstr>Noto Sans CJK JP Regular</vt:lpstr>
      <vt:lpstr>Calibri</vt:lpstr>
      <vt:lpstr>Times New Roman</vt:lpstr>
      <vt:lpstr>Trebuchet MS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高志璋</dc:creator>
  <cp:lastModifiedBy>明智 高</cp:lastModifiedBy>
  <cp:revision>1</cp:revision>
  <dcterms:created xsi:type="dcterms:W3CDTF">2019-11-24T06:25:31Z</dcterms:created>
  <dcterms:modified xsi:type="dcterms:W3CDTF">2019-11-24T06:29:18Z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2018-02-13T00:00:00Z</vt:filetime>
  </property>
  <property fmtid="{D5CDD505-2E9C-101B-9397-08002B2CF9AE}" pid="3" name="Creator">
    <vt:lpwstr>Adobe Acrobat Pro 10.1.16</vt:lpwstr>
  </property>
  <property fmtid="{D5CDD505-2E9C-101B-9397-08002B2CF9AE}" pid="4" name="LastSaved">
    <vt:filetime>2019-11-24T00:00:00Z</vt:filetime>
  </property>
</Properties>
</file>