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52"/>
  </p:notesMasterIdLst>
  <p:sldIdLst>
    <p:sldId id="257" r:id="rId3"/>
    <p:sldId id="309" r:id="rId4"/>
    <p:sldId id="287" r:id="rId5"/>
    <p:sldId id="308" r:id="rId6"/>
    <p:sldId id="288" r:id="rId7"/>
    <p:sldId id="260" r:id="rId8"/>
    <p:sldId id="258" r:id="rId9"/>
    <p:sldId id="289" r:id="rId10"/>
    <p:sldId id="290" r:id="rId11"/>
    <p:sldId id="261" r:id="rId12"/>
    <p:sldId id="259" r:id="rId13"/>
    <p:sldId id="262" r:id="rId14"/>
    <p:sldId id="263" r:id="rId15"/>
    <p:sldId id="291" r:id="rId16"/>
    <p:sldId id="292" r:id="rId17"/>
    <p:sldId id="264" r:id="rId18"/>
    <p:sldId id="293" r:id="rId19"/>
    <p:sldId id="265" r:id="rId20"/>
    <p:sldId id="266" r:id="rId21"/>
    <p:sldId id="267" r:id="rId22"/>
    <p:sldId id="268" r:id="rId23"/>
    <p:sldId id="269" r:id="rId24"/>
    <p:sldId id="270" r:id="rId25"/>
    <p:sldId id="295" r:id="rId26"/>
    <p:sldId id="277" r:id="rId27"/>
    <p:sldId id="296" r:id="rId28"/>
    <p:sldId id="271" r:id="rId29"/>
    <p:sldId id="272" r:id="rId30"/>
    <p:sldId id="273" r:id="rId31"/>
    <p:sldId id="286" r:id="rId32"/>
    <p:sldId id="275" r:id="rId33"/>
    <p:sldId id="298" r:id="rId34"/>
    <p:sldId id="274" r:id="rId35"/>
    <p:sldId id="276" r:id="rId36"/>
    <p:sldId id="299" r:id="rId37"/>
    <p:sldId id="278" r:id="rId38"/>
    <p:sldId id="279" r:id="rId39"/>
    <p:sldId id="280" r:id="rId40"/>
    <p:sldId id="281" r:id="rId41"/>
    <p:sldId id="282" r:id="rId42"/>
    <p:sldId id="300" r:id="rId43"/>
    <p:sldId id="303" r:id="rId44"/>
    <p:sldId id="302" r:id="rId45"/>
    <p:sldId id="304" r:id="rId46"/>
    <p:sldId id="283" r:id="rId47"/>
    <p:sldId id="305" r:id="rId48"/>
    <p:sldId id="306" r:id="rId49"/>
    <p:sldId id="307" r:id="rId50"/>
    <p:sldId id="31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2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124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C805F-85C8-4977-9405-33DB85D28BD6}" type="datetimeFigureOut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C3243-57A4-49A6-BA5A-C6C3F8739D8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6280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9427D-5425-4D35-B2E4-18BF0A366BE7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6125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48AB-7DFD-4E05-A9AF-F8A9277A16AB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1524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ED3F6-CA5F-462F-878C-CB141A338B4A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37959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E199-9B7B-4F75-9E19-6B83D386E19C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333-E958-4F4F-A83D-43B45B1BFDB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71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18836"/>
            <a:ext cx="7886700" cy="5558127"/>
          </a:xfrm>
        </p:spPr>
        <p:txBody>
          <a:bodyPr anchor="t"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600F-5C7F-41D0-96C2-7CC6A7B30F43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2347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glow rad="101600">
                    <a:srgbClr val="922300">
                      <a:alpha val="40000"/>
                    </a:srgbClr>
                  </a:glo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266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7030"/>
            <a:ext cx="7772400" cy="14992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430"/>
            <a:ext cx="4040188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5511"/>
            <a:ext cx="4040188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430"/>
            <a:ext cx="4041775" cy="64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5511"/>
            <a:ext cx="4041775" cy="39509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600F-5C7F-41D0-96C2-7CC6A7B30F43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811682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241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2416"/>
            <a:ext cx="5111750" cy="58540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4466"/>
            <a:ext cx="3008313" cy="46920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341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8291"/>
            <a:ext cx="5486400" cy="803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320"/>
            <a:ext cx="2057400" cy="585216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320"/>
            <a:ext cx="6019800" cy="585216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DC1C-A7C9-48FC-8ECF-2A7CAB7442CC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8597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22FF1-13BF-4340-9ED3-6565500EB591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914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B0C0D-4447-4816-8213-38E06EF3FB0D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2427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226FA-1E56-4D62-8201-B4970FAA631A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03105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972B-A735-4B7C-8A87-96FBC8087C8C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2300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03ED-946C-4ABD-A8AE-7720F586971A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016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702F5-9A27-497C-96FB-396BE79B3DFB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5382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5CD6265-8A93-4ADB-8686-35F52F7B3D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effectLst>
            <a:glow rad="127000">
              <a:srgbClr val="922300"/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3857" y="6411767"/>
            <a:ext cx="867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555F6-08E9-4992-B413-22D061938654}" type="datetime1">
              <a:rPr lang="zh-TW" altLang="en-US" smtClean="0"/>
              <a:pPr/>
              <a:t>2019/1/30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7687" y="6411767"/>
            <a:ext cx="475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2302" y="6411767"/>
            <a:ext cx="4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80B6CE23-7593-4A88-935C-E5356027EF88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3802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glow rad="127000">
              <a:srgbClr val="922300"/>
            </a:glow>
          </a:effectLst>
          <a:latin typeface="標楷體" pitchFamily="65" charset="-120"/>
          <a:ea typeface="標楷體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華康中圓體" pitchFamily="49" charset="-120"/>
          <a:ea typeface="華康中圓體" pitchFamily="49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194107"/>
          </a:xfrm>
          <a:prstGeom prst="rect">
            <a:avLst/>
          </a:prstGeom>
          <a:noFill/>
        </p:spPr>
      </p:pic>
      <p:pic>
        <p:nvPicPr>
          <p:cNvPr id="8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63893"/>
            <a:ext cx="9144000" cy="6194107"/>
          </a:xfrm>
          <a:prstGeom prst="rect">
            <a:avLst/>
          </a:prstGeom>
          <a:noFill/>
        </p:spPr>
      </p:pic>
      <p:pic>
        <p:nvPicPr>
          <p:cNvPr id="9" name="Picture 2" descr="C:\Users\ASUS\Documents\智者大師\簡報底圖\擷取_2019_01_25_22_34_29_605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04664"/>
            <a:ext cx="9144000" cy="6194107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AF90CC4-338E-4857-A1B1-808A55969F5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2019/1/29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BAF4CE5-7F63-4DA3-9363-96F6A76837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effectLst>
            <a:glow rad="101600">
              <a:srgbClr val="922300">
                <a:alpha val="40000"/>
              </a:srgbClr>
            </a:glow>
          </a:effectLst>
          <a:latin typeface="標楷體" pitchFamily="65" charset="-120"/>
          <a:ea typeface="標楷體" pitchFamily="65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標楷體" pitchFamily="65" charset="-120"/>
          <a:ea typeface="標楷體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zh-TW" sz="3200" dirty="0"/>
              <a:t>第八集：代師說法</a:t>
            </a:r>
            <a:endParaRPr lang="en-US" altLang="zh-TW" sz="3200" dirty="0"/>
          </a:p>
          <a:p>
            <a:r>
              <a:rPr lang="zh-TW" altLang="zh-TW" sz="3200" dirty="0"/>
              <a:t>街頭論經 揚名大蘇山</a:t>
            </a:r>
          </a:p>
          <a:p>
            <a:endParaRPr lang="zh-TW" altLang="en-US" sz="320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5400" dirty="0"/>
              <a:t>高僧傳</a:t>
            </a:r>
            <a:r>
              <a:rPr lang="en-US" altLang="zh-TW" sz="5400" dirty="0"/>
              <a:t>—</a:t>
            </a:r>
            <a:r>
              <a:rPr lang="zh-TW" altLang="zh-TW" sz="5400" dirty="0"/>
              <a:t>智者大師</a:t>
            </a:r>
            <a:r>
              <a:rPr lang="zh-TW" altLang="en-US" sz="5400" dirty="0"/>
              <a:t>導讀</a:t>
            </a:r>
          </a:p>
        </p:txBody>
      </p:sp>
    </p:spTree>
    <p:extLst>
      <p:ext uri="{BB962C8B-B14F-4D97-AF65-F5344CB8AC3E}">
        <p14:creationId xmlns:p14="http://schemas.microsoft.com/office/powerpoint/2010/main" xmlns="" val="408385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sz="4800" dirty="0"/>
              <a:t>不知是要去還是不去</a:t>
            </a:r>
            <a:r>
              <a:rPr lang="zh-TW" altLang="en-US" sz="4800" dirty="0"/>
              <a:t>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：當然是要去，為眾生的利益而去，為僧團的莊嚴而去。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F5C56BA7-5831-464D-8555-E468D968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27AC6A4-815F-4AE3-909C-B69298DE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211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：連世尊宏教都會遭受批評，為師福薄德淺又豈能避免，但是眾生慧命不可捨棄，僧團威儀不容破壞。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2D937E9-E5B9-4F3F-B46D-D0B8B396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AE9F135-5058-4C7D-A2A2-8BC5229B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8238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/>
              <a:t>由誰去？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：弟子領命，定不負師父所託。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5FE8614-4775-4EDC-86F4-0F84FE6C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B71C461-99F8-46E1-AC92-11748174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840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zh-TW" altLang="zh-TW" dirty="0"/>
              <a:t>導邪返正是天職 </a:t>
            </a:r>
            <a:endParaRPr lang="en-US" altLang="zh-TW" dirty="0"/>
          </a:p>
          <a:p>
            <a:pPr algn="ctr"/>
            <a:r>
              <a:rPr lang="zh-TW" altLang="zh-TW" dirty="0"/>
              <a:t>破闇為明不容辭</a:t>
            </a:r>
          </a:p>
          <a:p>
            <a:pPr algn="ctr"/>
            <a:r>
              <a:rPr lang="zh-TW" altLang="zh-TW" dirty="0"/>
              <a:t>代師論經赴期日 </a:t>
            </a:r>
            <a:endParaRPr lang="en-US" altLang="zh-TW" dirty="0"/>
          </a:p>
          <a:p>
            <a:pPr algn="ctr"/>
            <a:r>
              <a:rPr lang="zh-TW" altLang="zh-TW" dirty="0"/>
              <a:t>蓮香妙色廣周知</a:t>
            </a:r>
          </a:p>
          <a:p>
            <a:pPr algn="ctr"/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20A264A7-04FE-4263-A5D3-6DC9C900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AF1AF37-C6A5-41BA-81F6-3D80486E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6691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問題省思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大時代需明大是非，面對無明網對慈濟的毀謗或質疑，是否能勇於面對，並能辯論釐清？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FE875C8-D810-477A-B696-D172AEC0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C5E305D-3A2F-42A2-9CBD-6510851E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7308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rgbClr val="FFFF00"/>
                </a:solidFill>
              </a:rPr>
              <a:t>大時代需明大是非</a:t>
            </a:r>
            <a:r>
              <a:rPr lang="en-US" altLang="zh-TW" sz="4000" dirty="0">
                <a:solidFill>
                  <a:srgbClr val="FFFF00"/>
                </a:solidFill>
              </a:rPr>
              <a:t>–</a:t>
            </a:r>
            <a:r>
              <a:rPr lang="zh-TW" altLang="en-US" sz="4000" dirty="0">
                <a:solidFill>
                  <a:srgbClr val="FFFF00"/>
                </a:solidFill>
              </a:rPr>
              <a:t>寶蓮師姊分享</a:t>
            </a:r>
          </a:p>
        </p:txBody>
      </p:sp>
      <p:pic>
        <p:nvPicPr>
          <p:cNvPr id="2050" name="Picture 2" descr="C:\Users\ACER\Desktop\大時代需明大是非 寶蓮師姊 - YouTube (480p)_Moment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168" y="2028392"/>
            <a:ext cx="6697663" cy="366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2F9FB7C5-C2E4-4FAE-9F32-1F7E20E5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DE06DC6-37F1-4049-99B4-CBD5D406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3435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/>
              <a:t>街頭論戰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zh-TW" dirty="0"/>
              <a:t>高僧論戰消息傳 </a:t>
            </a:r>
            <a:endParaRPr lang="en-US" altLang="zh-TW" dirty="0"/>
          </a:p>
          <a:p>
            <a:pPr algn="ctr"/>
            <a:r>
              <a:rPr lang="zh-TW" altLang="zh-TW" dirty="0"/>
              <a:t>街頭巷尾齊來觀</a:t>
            </a:r>
          </a:p>
          <a:p>
            <a:pPr algn="ctr"/>
            <a:r>
              <a:rPr lang="zh-TW" altLang="zh-TW" dirty="0"/>
              <a:t>正邪之爭非所願 </a:t>
            </a:r>
            <a:endParaRPr lang="en-US" altLang="zh-TW" dirty="0"/>
          </a:p>
          <a:p>
            <a:pPr algn="ctr"/>
            <a:r>
              <a:rPr lang="zh-TW" altLang="zh-TW" dirty="0"/>
              <a:t>為法誓將奏凱旋</a:t>
            </a:r>
          </a:p>
          <a:p>
            <a:pPr algn="ctr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4277792-2D13-4D5C-A7AC-EA755AD3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50BF469-7C18-4B4C-BE0E-D51D6BB2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737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sz="4400" dirty="0">
                <a:solidFill>
                  <a:srgbClr val="FFFF00"/>
                </a:solidFill>
              </a:rPr>
              <a:t>智顗大師</a:t>
            </a:r>
            <a:r>
              <a:rPr lang="zh-TW" altLang="en-US" sz="4400" dirty="0">
                <a:solidFill>
                  <a:srgbClr val="FFFF00"/>
                </a:solidFill>
              </a:rPr>
              <a:t>與</a:t>
            </a:r>
            <a:r>
              <a:rPr lang="zh-TW" altLang="zh-TW" sz="4400" dirty="0">
                <a:solidFill>
                  <a:srgbClr val="FFFF00"/>
                </a:solidFill>
              </a:rPr>
              <a:t>慧邈</a:t>
            </a:r>
            <a:r>
              <a:rPr lang="zh-TW" altLang="en-US" sz="4400" dirty="0">
                <a:solidFill>
                  <a:srgbClr val="FFFF00"/>
                </a:solidFill>
              </a:rPr>
              <a:t>法</a:t>
            </a:r>
            <a:r>
              <a:rPr lang="zh-TW" altLang="zh-TW" sz="4400" dirty="0">
                <a:solidFill>
                  <a:srgbClr val="FFFF00"/>
                </a:solidFill>
              </a:rPr>
              <a:t>師</a:t>
            </a:r>
            <a:r>
              <a:rPr lang="zh-TW" altLang="en-US" sz="4400" dirty="0">
                <a:solidFill>
                  <a:srgbClr val="FFFF00"/>
                </a:solidFill>
              </a:rPr>
              <a:t>街頭論戰</a:t>
            </a:r>
          </a:p>
        </p:txBody>
      </p:sp>
      <p:pic>
        <p:nvPicPr>
          <p:cNvPr id="3074" name="Picture 2" descr="C:\Users\ACER\Desktop\智凱法師與慧邈法師辯論_Mo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1943894"/>
            <a:ext cx="7315200" cy="4114800"/>
          </a:xfrm>
          <a:prstGeom prst="roundRect">
            <a:avLst>
              <a:gd name="adj" fmla="val 7688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4097539-9C4B-4E6E-A71D-54B97390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節錄自菩提禪心智者大師第八集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CFC1EF1-02AE-4754-A492-46A6034C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5411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 dirty="0"/>
              <a:t>辯論重點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：法師，聽說你認為自己是獅子吼，吾師是野干鳴，你可知道獅子吼是用在，讚揚佛陀講經說法嗎？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FA3EFFD2-AC8F-4396-8EF9-5D17E69C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8F9010E-1118-4311-935B-84A4E563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783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慧邈師父</a:t>
            </a:r>
            <a:r>
              <a:rPr lang="en-US" altLang="zh-TW" dirty="0"/>
              <a:t>)</a:t>
            </a:r>
            <a:r>
              <a:rPr lang="zh-TW" altLang="zh-TW" dirty="0"/>
              <a:t>：當然，我涉獵諸論，飽讀群經，佛陀的思想我都清清楚楚，所以我說的法、講的經，當然就是與世尊相同的獅子吼。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5B8BCB5-9F1D-4FBC-A239-A694DF77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4EB96FA-AE1F-4CF4-91B8-E90043D1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3787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effectLst>
                  <a:glow rad="101600">
                    <a:schemeClr val="accent6">
                      <a:lumMod val="50000"/>
                      <a:alpha val="40000"/>
                    </a:schemeClr>
                  </a:glow>
                </a:effectLst>
              </a:rPr>
              <a:t>前</a:t>
            </a:r>
            <a:r>
              <a:rPr lang="zh-TW" altLang="en-US" dirty="0">
                <a:effectLst>
                  <a:glow rad="101600">
                    <a:schemeClr val="accent6">
                      <a:lumMod val="50000"/>
                      <a:alpha val="40000"/>
                    </a:schemeClr>
                  </a:glow>
                </a:effectLst>
              </a:rPr>
              <a:t>情提要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sz="3200" dirty="0" smtClean="0"/>
              <a:t>紀元</a:t>
            </a:r>
            <a:r>
              <a:rPr lang="zh-TW" altLang="en-US" sz="3200" dirty="0"/>
              <a:t>五六</a:t>
            </a:r>
            <a:r>
              <a:rPr lang="en-US" altLang="zh-TW" sz="3200" dirty="0"/>
              <a:t>O</a:t>
            </a:r>
            <a:r>
              <a:rPr lang="zh-TW" altLang="en-US" sz="3200" dirty="0"/>
              <a:t>年魏晉南北朝陳文帝天嘉元年，智者大師二十三歲，至河南大蘇山，親謁慧思禪師。師徒二人初會面時，慧思禪師即歎曰：「昔在靈山同聽</a:t>
            </a:r>
            <a:r>
              <a:rPr lang="en-US" altLang="zh-TW" sz="3200" dirty="0"/>
              <a:t>《</a:t>
            </a:r>
            <a:r>
              <a:rPr lang="zh-TW" altLang="en-US" sz="3200" dirty="0"/>
              <a:t>法華經</a:t>
            </a:r>
            <a:r>
              <a:rPr lang="en-US" altLang="zh-TW" sz="3200" dirty="0"/>
              <a:t>》</a:t>
            </a:r>
            <a:r>
              <a:rPr lang="zh-TW" altLang="en-US" sz="3200" dirty="0"/>
              <a:t>，宿緣所追，今復來矣！</a:t>
            </a:r>
            <a:r>
              <a:rPr lang="zh-TW" altLang="en-US" sz="3200" dirty="0" smtClean="0"/>
              <a:t>」</a:t>
            </a:r>
            <a:r>
              <a:rPr lang="zh-TW" altLang="en-US" sz="3200" dirty="0" smtClean="0"/>
              <a:t>智者大師在慧思禪師的指點下，修習「法華三昧」 ，經十四天的用功，當讀誦</a:t>
            </a:r>
            <a:r>
              <a:rPr lang="en-US" altLang="zh-TW" sz="3200" dirty="0" smtClean="0"/>
              <a:t>《</a:t>
            </a:r>
            <a:r>
              <a:rPr lang="zh-TW" altLang="en-US" sz="3200" dirty="0" smtClean="0"/>
              <a:t>法華經</a:t>
            </a:r>
            <a:r>
              <a:rPr lang="en-US" altLang="zh-TW" sz="3200" dirty="0" smtClean="0"/>
              <a:t>》</a:t>
            </a:r>
            <a:r>
              <a:rPr lang="zh-TW" altLang="en-US" sz="3200" dirty="0" smtClean="0"/>
              <a:t>至藥王菩薩本事品一文時，說：「是真精進，是名真法供養如來」，隨即寂然入定，親見靈山一會，儼然未散。 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智顗師父</a:t>
            </a:r>
            <a:r>
              <a:rPr lang="en-US" altLang="zh-TW" dirty="0"/>
              <a:t>)</a:t>
            </a:r>
            <a:r>
              <a:rPr lang="zh-TW" altLang="zh-TW" dirty="0"/>
              <a:t>：各位善眾，佛經是從佛口說，由佛心生，若不證佛心，何來佛語！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9082A58-B8CC-4610-8298-016FAF11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DDCD872-A444-4EAE-A37D-A62DAF5F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4060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：雜阿含經中佛陀自述，所證得的妙法如同滿林的樹葉，你能夠教給世人的，僅有手中的一片，而且還要契機隨緣開示，不是單純轉述而已。如果你尚未成佛，請問你做得到嗎？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FF77CFB-C3AC-4B38-ABC2-C8AAEA83C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375D8CA0-B6BA-4134-A3A6-7E410FC3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4845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慧邈師父</a:t>
            </a:r>
            <a:r>
              <a:rPr lang="en-US" altLang="zh-TW" dirty="0"/>
              <a:t>)</a:t>
            </a:r>
            <a:r>
              <a:rPr lang="zh-TW" altLang="zh-TW" dirty="0"/>
              <a:t>：既然你說佛陀留下的正法，只是林中的一片葉，好，那這樣我問你，為何你的師父極重視般若經，獨尊法華經，棄其他的經典而不顧呢？眾經典都是佛陀留給世人的慈愛，如此的偏廢是何道理？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AA86935-6531-4378-8B4A-F4FF5FAB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F490359-7816-4B84-B457-FDA35096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9320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：法華經開權顯實，三乘歸一，轉小為大，連佛陀也說過，此乃經中之王，法師，你身為佛弟子，是不是也應該遵行不違呢？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C034C2B-C369-45A5-943D-95A10621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A26BCB24-2338-47A8-B50F-5C577BFD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3223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FF00"/>
                </a:solidFill>
              </a:rPr>
              <a:t>經中之王─法華經</a:t>
            </a:r>
          </a:p>
        </p:txBody>
      </p:sp>
      <p:pic>
        <p:nvPicPr>
          <p:cNvPr id="1026" name="Picture 2" descr="C:\Users\ACER\Desktop\經中之王─法華經_Moment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0" y="1556905"/>
            <a:ext cx="7493000" cy="421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884D447B-B752-4CEF-A4E0-8CE9B22A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8EE9052-1279-4D19-B162-E473C4BF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90467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zh-TW" altLang="zh-TW" dirty="0"/>
              <a:t>鐵證如山何需辯 </a:t>
            </a:r>
            <a:endParaRPr lang="en-US" altLang="zh-TW" dirty="0"/>
          </a:p>
          <a:p>
            <a:pPr algn="ctr"/>
            <a:r>
              <a:rPr lang="zh-TW" altLang="zh-TW" dirty="0"/>
              <a:t>千年傳承理昭然</a:t>
            </a:r>
          </a:p>
          <a:p>
            <a:pPr algn="ctr"/>
            <a:r>
              <a:rPr lang="zh-TW" altLang="zh-TW" dirty="0"/>
              <a:t>世尊聖教化經典 </a:t>
            </a:r>
            <a:endParaRPr lang="en-US" altLang="zh-TW" dirty="0"/>
          </a:p>
          <a:p>
            <a:pPr algn="ctr"/>
            <a:r>
              <a:rPr lang="zh-TW" altLang="zh-TW" dirty="0"/>
              <a:t>走入法華見大千</a:t>
            </a:r>
          </a:p>
          <a:p>
            <a:pPr algn="ctr"/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45F4395F-9A32-4C00-8DF8-F4168FA26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A1AC0B1-D940-409F-B30F-60C7A576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98957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佛典精華法華經</a:t>
            </a:r>
          </a:p>
        </p:txBody>
      </p:sp>
      <p:pic>
        <p:nvPicPr>
          <p:cNvPr id="4098" name="Picture 2" descr="C:\Users\ACER\Desktop\佛典精華法華經_Momen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701122" y="1825625"/>
            <a:ext cx="77417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18C35D0-B64E-44F3-B736-10522EAB4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418B72F-2BB4-4B97-8A19-A7C03CCB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9740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慧邈師父</a:t>
            </a:r>
            <a:r>
              <a:rPr lang="en-US" altLang="zh-TW" dirty="0"/>
              <a:t>)</a:t>
            </a:r>
            <a:r>
              <a:rPr lang="zh-TW" altLang="zh-TW" dirty="0"/>
              <a:t>：這，你巧言善辯，強詞奪理，全部都是邪理歪論，胡言亂語。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68270E7-39BD-483F-B843-4BAD8405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777ADED-49E5-452A-A1AD-4D88B9A3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2384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：法師請自重，我明白你是經師，所以我都引經據典與你論法，若是在大眾面前說我是邪論歪理，恐怕你會觸犯謗佛謗法的重罪</a:t>
            </a:r>
            <a:r>
              <a:rPr lang="zh-TW" altLang="en-US" dirty="0"/>
              <a:t>。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6C29DDEB-3A6D-409A-8F9B-89CCCF8E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5A5FEF8-F407-4646-9058-3F94B413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3204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：法華經法師品中有言，若是對讀誦受持此經的行者，惡言相向，罪過更勝於罵佛的無量重罪，末學要勸你懺悔前業，回頭是岸。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1C9E2AFB-EC38-4595-8B6B-482D5C38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561B0747-094D-4F36-9AD7-8465CFE4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9124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本集提要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sz="3200" dirty="0">
                <a:latin typeface="華康中圓體" pitchFamily="49" charset="-120"/>
                <a:ea typeface="華康中圓體" pitchFamily="49" charset="-120"/>
              </a:rPr>
              <a:t>智顗提早出關，又得師父真傳，但此刻慧邈法師來下戰書，論辯街頭，說自己才是獅子吼。僧團威儀不得破壞，慧思禪師決定讓智顗代師論經。慧邈法師譏諷慧思禪師偏讀法華，但智顗陳述讀法華如見大千，當場讓慧邈法師</a:t>
            </a:r>
            <a:r>
              <a:rPr lang="zh-TW" altLang="zh-TW" sz="3200" dirty="0" smtClean="0">
                <a:latin typeface="華康中圓體" pitchFamily="49" charset="-120"/>
                <a:ea typeface="華康中圓體" pitchFamily="49" charset="-120"/>
              </a:rPr>
              <a:t>折服</a:t>
            </a:r>
            <a:r>
              <a:rPr lang="zh-TW" altLang="en-US" sz="3200" dirty="0" smtClean="0">
                <a:latin typeface="華康中圓體" pitchFamily="49" charset="-120"/>
                <a:ea typeface="華康中圓體" pitchFamily="49" charset="-120"/>
              </a:rPr>
              <a:t> </a:t>
            </a:r>
            <a:r>
              <a:rPr lang="en-US" altLang="zh-TW" sz="2400" dirty="0" smtClean="0">
                <a:latin typeface="華康中圓體" pitchFamily="49" charset="-120"/>
                <a:ea typeface="華康中圓體" pitchFamily="49" charset="-120"/>
              </a:rPr>
              <a:t>(1/2</a:t>
            </a:r>
            <a:r>
              <a:rPr lang="zh-TW" altLang="en-US" sz="2400" dirty="0" smtClean="0">
                <a:latin typeface="華康中圓體" pitchFamily="49" charset="-120"/>
                <a:ea typeface="華康中圓體" pitchFamily="49" charset="-120"/>
              </a:rPr>
              <a:t>接續後頁</a:t>
            </a:r>
            <a:r>
              <a:rPr lang="en-US" altLang="zh-TW" sz="2400" dirty="0" smtClean="0"/>
              <a:t>)</a:t>
            </a:r>
            <a:endParaRPr lang="zh-TW" altLang="en-US" sz="24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E061BAF4-E141-4751-BDFE-13C991DE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5EB2BE8-0301-4BD9-AE60-C401423D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4333-E958-4F4F-A83D-43B45B1BFDBC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255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sz="4400" dirty="0">
                <a:solidFill>
                  <a:srgbClr val="FFFF00"/>
                </a:solidFill>
              </a:rPr>
              <a:t>毀</a:t>
            </a:r>
            <a:r>
              <a:rPr lang="zh-TW" altLang="en-US" sz="4400" dirty="0">
                <a:solidFill>
                  <a:srgbClr val="FFFF00"/>
                </a:solidFill>
              </a:rPr>
              <a:t>謗受持</a:t>
            </a:r>
            <a:r>
              <a:rPr lang="zh-TW" altLang="zh-TW" sz="4400" dirty="0">
                <a:solidFill>
                  <a:srgbClr val="FFFF00"/>
                </a:solidFill>
              </a:rPr>
              <a:t>法華經者，其罪甚重。</a:t>
            </a:r>
            <a:endParaRPr lang="zh-TW" altLang="en-US" sz="4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ACER\Desktop\節錄【靜思妙蓮華】20171103 - 毀訾學人 獲罪深重_Mo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7B261A8-634F-4C0E-9C24-6B40BAD7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節錄自</a:t>
            </a:r>
            <a:r>
              <a:rPr lang="en-US" altLang="zh-TW" dirty="0"/>
              <a:t>【</a:t>
            </a:r>
            <a:r>
              <a:rPr lang="zh-TW" altLang="en-US" dirty="0"/>
              <a:t>靜思妙蓮華</a:t>
            </a:r>
            <a:r>
              <a:rPr lang="en-US" altLang="zh-TW" dirty="0"/>
              <a:t>】20171103 - </a:t>
            </a:r>
            <a:r>
              <a:rPr lang="zh-TW" altLang="en-US" dirty="0"/>
              <a:t>毀訾學人 獲罪深重 </a:t>
            </a:r>
            <a:r>
              <a:rPr lang="en-US" altLang="zh-TW" dirty="0"/>
              <a:t>- </a:t>
            </a:r>
            <a:r>
              <a:rPr lang="zh-TW" altLang="en-US" dirty="0"/>
              <a:t>第</a:t>
            </a:r>
            <a:r>
              <a:rPr lang="en-US" altLang="zh-TW" dirty="0"/>
              <a:t>1211</a:t>
            </a:r>
            <a:r>
              <a:rPr lang="zh-TW" altLang="en-US" dirty="0"/>
              <a:t>集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3C0981F-911C-4452-AC88-77AFB12F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196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辯論結果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4400" dirty="0"/>
              <a:t>慧邈</a:t>
            </a:r>
            <a:r>
              <a:rPr lang="zh-TW" altLang="en-US" sz="4400" dirty="0"/>
              <a:t>法</a:t>
            </a:r>
            <a:r>
              <a:rPr lang="zh-TW" altLang="zh-TW" sz="4400" dirty="0"/>
              <a:t>師</a:t>
            </a:r>
            <a:r>
              <a:rPr lang="zh-TW" altLang="en-US" sz="4400" dirty="0"/>
              <a:t>惱羞成怒，拂袖而去。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8BDD714A-4B47-466A-8FDC-316B5616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A4B437BA-6C94-410F-8A78-D5188241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0647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問題討論：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慈濟宗門為什麼特別重視無量義經與法華經？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面對謗佛謗法的人，應如何因應？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75F3084-22FE-44A3-A1C7-E7DFCA9D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7F866B54-CB0E-45AA-97C9-3B389FA9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0803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智顗大師</a:t>
            </a:r>
            <a:r>
              <a:rPr lang="en-US" altLang="zh-TW" dirty="0"/>
              <a:t>)</a:t>
            </a:r>
            <a:r>
              <a:rPr lang="zh-TW" altLang="zh-TW" dirty="0"/>
              <a:t>：各位信眾，經中有言，</a:t>
            </a:r>
            <a:r>
              <a:rPr lang="zh-TW" altLang="zh-TW" b="1" dirty="0">
                <a:solidFill>
                  <a:srgbClr val="922300"/>
                </a:solidFill>
              </a:rPr>
              <a:t>無論是在家出家，都要見聞讀誦，</a:t>
            </a:r>
            <a:r>
              <a:rPr lang="zh-TW" altLang="en-US" b="1" dirty="0">
                <a:solidFill>
                  <a:srgbClr val="922300"/>
                </a:solidFill>
              </a:rPr>
              <a:t>受</a:t>
            </a:r>
            <a:r>
              <a:rPr lang="zh-TW" altLang="zh-TW" b="1" dirty="0">
                <a:solidFill>
                  <a:srgbClr val="922300"/>
                </a:solidFill>
              </a:rPr>
              <a:t>持供養法華經，最重要的是要真體實修，善行菩薩道。</a:t>
            </a:r>
            <a:endParaRPr lang="zh-TW" altLang="zh-TW" dirty="0">
              <a:solidFill>
                <a:srgbClr val="922300"/>
              </a:solidFill>
            </a:endParaRP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863B987A-2016-4199-91BC-4CEAA3A8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12ADC4EB-6080-4353-8967-ABDE64739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6477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zh-TW" altLang="zh-TW" dirty="0"/>
              <a:t>身體起修啟智慧 </a:t>
            </a:r>
            <a:endParaRPr lang="en-US" altLang="zh-TW" dirty="0"/>
          </a:p>
          <a:p>
            <a:pPr algn="ctr"/>
            <a:r>
              <a:rPr lang="zh-TW" altLang="zh-TW" dirty="0"/>
              <a:t>口中誦念心思惟</a:t>
            </a:r>
          </a:p>
          <a:p>
            <a:pPr algn="ctr"/>
            <a:r>
              <a:rPr lang="zh-TW" altLang="zh-TW" dirty="0"/>
              <a:t>佛陀晚年頻提醒 </a:t>
            </a:r>
            <a:endParaRPr lang="en-US" altLang="zh-TW" dirty="0"/>
          </a:p>
          <a:p>
            <a:pPr algn="ctr"/>
            <a:r>
              <a:rPr lang="zh-TW" altLang="zh-TW" dirty="0"/>
              <a:t>法華總持萬歸一</a:t>
            </a:r>
          </a:p>
          <a:p>
            <a:pPr algn="ctr"/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5AF238FD-A0AC-4BC6-A48D-4ED5EED9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4F5A4049-2E56-4121-8E27-62AEAD06B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69998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問題討論：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上人如何依據法華經修行？如何身體力行？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6F8DF3FC-C0A2-4DAE-ADF5-C833EEBB9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249FCF24-84E3-4153-ADA9-41943EE6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025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街頭辯論之後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zh-TW" dirty="0"/>
              <a:t>驚天一辯眾人知 </a:t>
            </a:r>
            <a:endParaRPr lang="en-US" altLang="zh-TW" dirty="0"/>
          </a:p>
          <a:p>
            <a:pPr algn="ctr"/>
            <a:r>
              <a:rPr lang="zh-TW" altLang="zh-TW" dirty="0"/>
              <a:t>名師高徒古來稀</a:t>
            </a:r>
          </a:p>
          <a:p>
            <a:pPr algn="ctr"/>
            <a:r>
              <a:rPr lang="zh-TW" altLang="zh-TW" dirty="0"/>
              <a:t>鳴聲隨風傳千里 </a:t>
            </a:r>
            <a:endParaRPr lang="en-US" altLang="zh-TW" dirty="0"/>
          </a:p>
          <a:p>
            <a:pPr algn="ctr"/>
            <a:r>
              <a:rPr lang="zh-TW" altLang="zh-TW" dirty="0"/>
              <a:t>大蘇道場樹權威</a:t>
            </a:r>
          </a:p>
          <a:p>
            <a:pPr algn="ctr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689B832A-5C17-4136-B7F8-52AE48219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59B2A3D-6D65-4FEF-BD3F-7CD89AAE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5583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zh-TW" altLang="zh-TW" dirty="0"/>
              <a:t>智顗大師</a:t>
            </a:r>
            <a:r>
              <a:rPr lang="zh-TW" altLang="en-US" dirty="0"/>
              <a:t>一辯成名後，</a:t>
            </a:r>
            <a:r>
              <a:rPr lang="zh-TW" altLang="zh-TW" dirty="0"/>
              <a:t>來</a:t>
            </a:r>
            <a:r>
              <a:rPr lang="zh-TW" altLang="en-US" dirty="0"/>
              <a:t>山</a:t>
            </a:r>
            <a:r>
              <a:rPr lang="zh-TW" altLang="zh-TW" dirty="0"/>
              <a:t>參學的信眾，每天都很多</a:t>
            </a:r>
            <a:r>
              <a:rPr lang="zh-TW" altLang="en-US" dirty="0"/>
              <a:t>，寺務變得繁忙。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F3029D0-436B-46A9-8C3B-2D96E4A3B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C35C1F1-32FB-4ACD-B44E-BAC58EF9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3840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棉被坐墊理不完 </a:t>
            </a:r>
            <a:endParaRPr lang="en-US" altLang="zh-TW" dirty="0"/>
          </a:p>
          <a:p>
            <a:r>
              <a:rPr lang="zh-TW" altLang="zh-TW" dirty="0"/>
              <a:t>掛單人眾結法緣</a:t>
            </a:r>
          </a:p>
          <a:p>
            <a:r>
              <a:rPr lang="zh-TW" altLang="zh-TW" dirty="0"/>
              <a:t>知客淨務事總管 </a:t>
            </a:r>
            <a:endParaRPr lang="en-US" altLang="zh-TW" dirty="0"/>
          </a:p>
          <a:p>
            <a:r>
              <a:rPr lang="zh-TW" altLang="zh-TW" dirty="0"/>
              <a:t>清晨到晚腰背彎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5CB5887-7AEE-4FE8-B591-D4079055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27A21BB-4E6C-46F2-AE43-67B392E3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1026" name="Picture 2" descr="C:\Users\ASUS\Documents\oCam\擷取_2019_01_30_13_48_58_651.png"/>
          <p:cNvPicPr>
            <a:picLocks noChangeAspect="1" noChangeArrowheads="1"/>
          </p:cNvPicPr>
          <p:nvPr/>
        </p:nvPicPr>
        <p:blipFill>
          <a:blip r:embed="rId2" cstate="print"/>
          <a:srcRect l="6721" t="9762" r="11405" b="13018"/>
          <a:stretch>
            <a:fillRect/>
          </a:stretch>
        </p:blipFill>
        <p:spPr bwMode="auto">
          <a:xfrm>
            <a:off x="4516017" y="2478879"/>
            <a:ext cx="4096140" cy="2139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9844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如何面對繁忙辛苦的寺務？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zh-TW" altLang="zh-TW" dirty="0"/>
              <a:t>苦是修行助道因 </a:t>
            </a:r>
            <a:endParaRPr lang="en-US" altLang="zh-TW" dirty="0"/>
          </a:p>
          <a:p>
            <a:pPr algn="ctr"/>
            <a:r>
              <a:rPr lang="zh-TW" altLang="zh-TW" dirty="0"/>
              <a:t>強逼世人求道真</a:t>
            </a:r>
          </a:p>
          <a:p>
            <a:pPr algn="ctr"/>
            <a:r>
              <a:rPr lang="zh-TW" altLang="zh-TW" dirty="0"/>
              <a:t>看破五濁迷魂陣 </a:t>
            </a:r>
            <a:endParaRPr lang="en-US" altLang="zh-TW" dirty="0"/>
          </a:p>
          <a:p>
            <a:pPr algn="ctr"/>
            <a:r>
              <a:rPr lang="zh-TW" altLang="zh-TW" dirty="0"/>
              <a:t>解脫八苦轉生輪</a:t>
            </a:r>
          </a:p>
          <a:p>
            <a:pPr algn="ctr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6C049F3-B445-4FF1-AE1C-5B78AA9C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01A7D11-49DC-46DB-ADCE-5F51DF35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61494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/>
              <a:t>本集提要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TW" sz="3200" dirty="0">
                <a:latin typeface="華康中圓體" pitchFamily="49" charset="-120"/>
                <a:ea typeface="華康中圓體" pitchFamily="49" charset="-120"/>
              </a:rPr>
              <a:t>從此一辯成名，替師父與大蘇山揚名，信眾蜂擁而來，大蘇山寺務頓時忙得不可開交，慧思禪師甚至要他代師說法，辦金字大品般若經法會</a:t>
            </a:r>
            <a:r>
              <a:rPr lang="zh-TW" altLang="zh-TW" sz="3200" dirty="0" smtClean="0">
                <a:latin typeface="華康中圓體" pitchFamily="49" charset="-120"/>
                <a:ea typeface="華康中圓體" pitchFamily="49" charset="-120"/>
              </a:rPr>
              <a:t>。</a:t>
            </a:r>
            <a:r>
              <a:rPr lang="en-US" altLang="zh-TW" sz="2400" dirty="0" smtClean="0"/>
              <a:t>(2/2</a:t>
            </a:r>
            <a:r>
              <a:rPr lang="zh-TW" altLang="en-US" sz="2400" dirty="0" smtClean="0"/>
              <a:t>結束</a:t>
            </a:r>
            <a:r>
              <a:rPr lang="en-US" altLang="zh-TW" sz="2400" dirty="0" smtClean="0"/>
              <a:t>)</a:t>
            </a:r>
            <a:endParaRPr lang="zh-TW" altLang="zh-TW" sz="2400" dirty="0">
              <a:latin typeface="華康中圓體" pitchFamily="49" charset="-120"/>
              <a:ea typeface="華康中圓體" pitchFamily="49" charset="-120"/>
            </a:endParaRPr>
          </a:p>
          <a:p>
            <a:pPr>
              <a:lnSpc>
                <a:spcPct val="150000"/>
              </a:lnSpc>
            </a:pPr>
            <a:endParaRPr lang="zh-TW" altLang="en-US" sz="3200" dirty="0">
              <a:latin typeface="華康中圓體" pitchFamily="49" charset="-120"/>
              <a:ea typeface="華康中圓體" pitchFamily="49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05DD172-3D3F-48F1-923E-1E59532F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607EB46-E65A-4EC6-A41B-F18DC8F9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1373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：苦是醒腦的良藥，斷惡利器，知道為什麼在辛苦，自然就不會痛苦了。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9D35189F-3E63-4800-96D9-0566E3E96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4A553C0-57A1-4B46-A216-2E2CF987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57805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問題討論：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靜思精舍的師父們面對繁忙的寺務，如何修行？</a:t>
            </a:r>
            <a:endParaRPr lang="en-US" altLang="zh-TW" dirty="0"/>
          </a:p>
          <a:p>
            <a:r>
              <a:rPr lang="zh-TW" altLang="en-US" dirty="0"/>
              <a:t>慈濟人有些會務功能繁多，應如何面對並精進修行？慈濟人為何不說辛苦而說幸福？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D49412E-5EAF-4144-81C9-4F91FE7E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239224C-6847-4EC1-AB88-865EBA05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0102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靜思家風</a:t>
            </a:r>
            <a:r>
              <a:rPr lang="en-US" altLang="zh-TW" dirty="0">
                <a:solidFill>
                  <a:srgbClr val="FFFF00"/>
                </a:solidFill>
              </a:rPr>
              <a:t>–</a:t>
            </a:r>
            <a:r>
              <a:rPr lang="zh-TW" altLang="en-US" dirty="0"/>
              <a:t>克難精神</a:t>
            </a:r>
            <a:endParaRPr lang="zh-TW" alt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ACER\Desktop\靜思家風_Momen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701122" y="1825625"/>
            <a:ext cx="77417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F94C50A7-BC4E-46B6-9E50-A7689390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/>
              <a:t>菩提心要</a:t>
            </a:r>
            <a:r>
              <a:rPr lang="en-US" altLang="zh-TW" dirty="0"/>
              <a:t>20140201_659</a:t>
            </a:r>
            <a:r>
              <a:rPr lang="zh-TW" altLang="en-US" dirty="0"/>
              <a:t>靜思家風克難精神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E848DF9-161B-459C-8423-3690173C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8861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正法的保存與流傳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：在末法時期，為師總是想盡辦法，想要將佛陀的正法，好好保存流傳，所以才以金字抄寫經文，再用琉璃寶函珍藏，接下來還要完成，金字妙法蓮華經。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E77436A9-5581-4339-8D1B-C0CBAFEB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3432AEF-C726-48AB-8BDC-43F834610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718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問題討論：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上人講述過的經典，是如何結集流通？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237462E8-4989-49B8-A5D7-0704DC68F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CA582C3-5462-4175-BA38-DC062AC8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2704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代師說法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：為師想要瞭解，你們親自去看智顗與慧邈論經之後，有什麼想法？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>
                <a:solidFill>
                  <a:srgbClr val="922300"/>
                </a:solidFill>
              </a:rPr>
              <a:t>（眾弟子均讚嘆有加）</a:t>
            </a:r>
            <a:endParaRPr lang="zh-TW" altLang="zh-TW" dirty="0">
              <a:solidFill>
                <a:srgbClr val="922300"/>
              </a:solidFill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A95D757-FBF4-4324-ADB1-9F8DFC53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8B8E242-87B6-4B80-A70D-74DBD217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9299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365126"/>
            <a:ext cx="790575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>
                <a:solidFill>
                  <a:srgbClr val="FFFF00"/>
                </a:solidFill>
              </a:rPr>
              <a:t>智顗大師獲得認同準備代師說法</a:t>
            </a:r>
          </a:p>
        </p:txBody>
      </p:sp>
      <p:pic>
        <p:nvPicPr>
          <p:cNvPr id="3074" name="Picture 2" descr="C:\Users\ACER\Desktop\智顗大師獲得認同準備代師說法_Mome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14400" y="1943894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7C111053-DDBA-4661-96BF-C184BA67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96F9E9E-7AC6-4778-A8FF-F51BA4D3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590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慧思禪師</a:t>
            </a:r>
            <a:r>
              <a:rPr lang="en-US" altLang="zh-TW" dirty="0"/>
              <a:t>)</a:t>
            </a:r>
            <a:r>
              <a:rPr lang="zh-TW" altLang="zh-TW" dirty="0"/>
              <a:t>：善哉，為師與你們也有相同的想法，所以在齊光寺所舉辦的，金字大品般若經法會，為師已經決定讓智顗</a:t>
            </a:r>
            <a:r>
              <a:rPr lang="zh-TW" altLang="zh-TW" b="1" dirty="0">
                <a:solidFill>
                  <a:srgbClr val="922300"/>
                </a:solidFill>
              </a:rPr>
              <a:t>代師說法</a:t>
            </a:r>
            <a:r>
              <a:rPr lang="zh-TW" altLang="zh-TW" dirty="0">
                <a:solidFill>
                  <a:srgbClr val="922300"/>
                </a:solidFill>
              </a:rPr>
              <a:t>。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BA10592C-4980-479B-A544-5AFEF435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DF2C2756-D412-4FB5-AC1A-880DF8B2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8561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片尾</a:t>
            </a:r>
          </a:p>
        </p:txBody>
      </p:sp>
      <p:pic>
        <p:nvPicPr>
          <p:cNvPr id="4098" name="Picture 2" descr="D:\2019智者大師讀書會\智者大師圖卡\S1-EP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F7A5406-A122-4CFB-A58A-FA310545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C8589E2D-2F2A-4E42-A461-3B8DBD83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7709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29208" y="404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下週</a:t>
            </a:r>
            <a:r>
              <a:rPr lang="zh-TW" altLang="zh-TW" dirty="0" smtClean="0"/>
              <a:t>智者</a:t>
            </a:r>
            <a:r>
              <a:rPr lang="zh-TW" altLang="zh-TW" dirty="0"/>
              <a:t>大師</a:t>
            </a:r>
            <a:r>
              <a:rPr lang="en-US" altLang="zh-TW" dirty="0"/>
              <a:t> -</a:t>
            </a:r>
            <a:r>
              <a:rPr lang="zh-TW" altLang="zh-TW" dirty="0" smtClean="0"/>
              <a:t>第九集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TW" dirty="0" smtClean="0"/>
              <a:t>愛</a:t>
            </a:r>
            <a:r>
              <a:rPr lang="zh-TW" altLang="zh-TW" dirty="0"/>
              <a:t>徒說法 師父喜當聞法人</a:t>
            </a:r>
            <a:endParaRPr lang="zh-TW" altLang="en-US" dirty="0"/>
          </a:p>
        </p:txBody>
      </p:sp>
      <p:pic>
        <p:nvPicPr>
          <p:cNvPr id="8" name="內容版面配置區 7" descr="擷取_2019_01_30_13_32_17_83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8638" y="1922114"/>
            <a:ext cx="7503566" cy="4434206"/>
          </a:xfrm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sz="4800" dirty="0"/>
              <a:t>慧邈法師下戰書</a:t>
            </a:r>
            <a:r>
              <a:rPr lang="zh-TW" altLang="en-US" sz="4800" dirty="0"/>
              <a:t> </a:t>
            </a:r>
            <a:r>
              <a:rPr lang="zh-TW" altLang="zh-TW" sz="4800" dirty="0"/>
              <a:t>論辯街頭</a:t>
            </a:r>
            <a:endParaRPr lang="zh-TW" altLang="en-US" sz="4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zh-TW" altLang="en-US" dirty="0"/>
              <a:t> </a:t>
            </a:r>
            <a:r>
              <a:rPr lang="zh-TW" altLang="zh-TW" dirty="0"/>
              <a:t>自誇說法獅子吼 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zh-TW" altLang="zh-TW" dirty="0"/>
              <a:t>歪理惑眾滿驕傲</a:t>
            </a:r>
          </a:p>
          <a:p>
            <a:r>
              <a:rPr lang="zh-TW" altLang="en-US" dirty="0"/>
              <a:t> </a:t>
            </a:r>
            <a:r>
              <a:rPr lang="zh-TW" altLang="zh-TW" dirty="0"/>
              <a:t>謗師野</a:t>
            </a:r>
            <a:r>
              <a:rPr lang="zh-TW" altLang="en-US" dirty="0"/>
              <a:t>狐</a:t>
            </a:r>
            <a:r>
              <a:rPr lang="zh-TW" altLang="zh-TW" dirty="0"/>
              <a:t>無實教 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zh-TW" altLang="zh-TW" dirty="0"/>
              <a:t>邀請論辯在街頭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9BA1D2B2-FD90-48B4-8588-AB365CD2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1FAD018D-52CF-49D8-AE69-A4BF5250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E76AD8AE-8C19-45B5-9980-9002A4DEB2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2444" y="3253509"/>
            <a:ext cx="2862283" cy="18024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33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altLang="zh-TW" dirty="0"/>
              <a:t>(</a:t>
            </a:r>
            <a:r>
              <a:rPr lang="zh-TW" altLang="zh-TW" dirty="0"/>
              <a:t>慧拔師父</a:t>
            </a:r>
            <a:r>
              <a:rPr lang="en-US" altLang="zh-TW" dirty="0"/>
              <a:t>)</a:t>
            </a:r>
            <a:r>
              <a:rPr lang="zh-TW" altLang="zh-TW" dirty="0"/>
              <a:t>：他根本就是藉偏激的言論，和乖張的行為來吸收信眾，自讚毀他的惡行，可說是罄竹難書。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ADDF187-6D2E-43E3-8B22-622292405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77088E3B-5B7C-4618-9DDB-BCF44F16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2169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618836"/>
            <a:ext cx="3943350" cy="5558127"/>
          </a:xfrm>
        </p:spPr>
        <p:txBody>
          <a:bodyPr anchor="ctr"/>
          <a:lstStyle/>
          <a:p>
            <a:r>
              <a:rPr lang="zh-TW" altLang="zh-TW" dirty="0"/>
              <a:t>譁眾取寵無實才 </a:t>
            </a:r>
            <a:endParaRPr lang="en-US" altLang="zh-TW" dirty="0"/>
          </a:p>
          <a:p>
            <a:r>
              <a:rPr lang="zh-TW" altLang="zh-TW" dirty="0"/>
              <a:t>假借講經做舞台</a:t>
            </a:r>
          </a:p>
          <a:p>
            <a:r>
              <a:rPr lang="zh-TW" altLang="zh-TW" dirty="0"/>
              <a:t>賣弄佛法謗門派 </a:t>
            </a:r>
            <a:endParaRPr lang="en-US" altLang="zh-TW" dirty="0"/>
          </a:p>
          <a:p>
            <a:r>
              <a:rPr lang="zh-TW" altLang="zh-TW" dirty="0"/>
              <a:t>蠱惑信徒斂錢財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C2E43F0-8DA0-42DE-8616-171FC1A4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728FE89-18A4-43F4-A4FB-D2501643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25DA03EC-32DE-4440-B749-B0CF1A124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661" y="2601419"/>
            <a:ext cx="3520745" cy="208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6317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省思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末法時期，</a:t>
            </a:r>
            <a:r>
              <a:rPr lang="zh-TW" altLang="zh-TW" dirty="0"/>
              <a:t>賣弄佛法</a:t>
            </a:r>
            <a:r>
              <a:rPr lang="zh-TW" altLang="en-US" dirty="0"/>
              <a:t>，</a:t>
            </a:r>
            <a:r>
              <a:rPr lang="zh-TW" altLang="zh-TW" dirty="0"/>
              <a:t>蠱惑信徒</a:t>
            </a:r>
            <a:r>
              <a:rPr lang="zh-TW" altLang="en-US" dirty="0"/>
              <a:t>的情形所在多有，我們應如何思辨？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D4D4945-66CF-4F00-9E66-3DD86399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6C05B664-B177-414C-B396-7552D664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2658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>
                <a:solidFill>
                  <a:srgbClr val="FFFF00"/>
                </a:solidFill>
              </a:rPr>
              <a:t>末世中人多懷增上慢</a:t>
            </a:r>
          </a:p>
        </p:txBody>
      </p:sp>
      <p:pic>
        <p:nvPicPr>
          <p:cNvPr id="1026" name="Picture 2" descr="C:\Users\ACER\Desktop\末世中人多懷增上慢節錄自【靜思妙蓮華】20180627_Moment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25349"/>
            <a:ext cx="7315200" cy="393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6FC07EA-EA5C-4A10-A5FC-C5D26EC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EE0EAB86-9374-42C0-AE75-365D674B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E23-7593-4A88-935C-E5356027EF8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94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1635</Words>
  <Application>Microsoft Office PowerPoint</Application>
  <PresentationFormat>如螢幕大小 (4:3)</PresentationFormat>
  <Paragraphs>150</Paragraphs>
  <Slides>49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49</vt:i4>
      </vt:variant>
    </vt:vector>
  </HeadingPairs>
  <TitlesOfParts>
    <vt:vector size="51" baseType="lpstr">
      <vt:lpstr>Office 佈景主題</vt:lpstr>
      <vt:lpstr>自訂設計</vt:lpstr>
      <vt:lpstr>高僧傳—智者大師導讀</vt:lpstr>
      <vt:lpstr>前情提要</vt:lpstr>
      <vt:lpstr>本集提要</vt:lpstr>
      <vt:lpstr>本集提要</vt:lpstr>
      <vt:lpstr>慧邈法師下戰書 論辯街頭</vt:lpstr>
      <vt:lpstr>投影片 6</vt:lpstr>
      <vt:lpstr>投影片 7</vt:lpstr>
      <vt:lpstr>省思</vt:lpstr>
      <vt:lpstr>末世中人多懷增上慢</vt:lpstr>
      <vt:lpstr>不知是要去還是不去？</vt:lpstr>
      <vt:lpstr>投影片 11</vt:lpstr>
      <vt:lpstr>由誰去？</vt:lpstr>
      <vt:lpstr>投影片 13</vt:lpstr>
      <vt:lpstr>問題省思</vt:lpstr>
      <vt:lpstr>大時代需明大是非–寶蓮師姊分享</vt:lpstr>
      <vt:lpstr>街頭論戰</vt:lpstr>
      <vt:lpstr>智顗大師與慧邈法師街頭論戰</vt:lpstr>
      <vt:lpstr>辯論重點</vt:lpstr>
      <vt:lpstr>投影片 19</vt:lpstr>
      <vt:lpstr>投影片 20</vt:lpstr>
      <vt:lpstr>投影片 21</vt:lpstr>
      <vt:lpstr>投影片 22</vt:lpstr>
      <vt:lpstr>投影片 23</vt:lpstr>
      <vt:lpstr>經中之王─法華經</vt:lpstr>
      <vt:lpstr>投影片 25</vt:lpstr>
      <vt:lpstr>佛典精華法華經</vt:lpstr>
      <vt:lpstr>投影片 27</vt:lpstr>
      <vt:lpstr>投影片 28</vt:lpstr>
      <vt:lpstr>投影片 29</vt:lpstr>
      <vt:lpstr>毀謗受持法華經者，其罪甚重。</vt:lpstr>
      <vt:lpstr>辯論結果</vt:lpstr>
      <vt:lpstr>問題討論：</vt:lpstr>
      <vt:lpstr>投影片 33</vt:lpstr>
      <vt:lpstr>投影片 34</vt:lpstr>
      <vt:lpstr>問題討論：</vt:lpstr>
      <vt:lpstr>街頭辯論之後</vt:lpstr>
      <vt:lpstr>投影片 37</vt:lpstr>
      <vt:lpstr>投影片 38</vt:lpstr>
      <vt:lpstr>如何面對繁忙辛苦的寺務？</vt:lpstr>
      <vt:lpstr>投影片 40</vt:lpstr>
      <vt:lpstr>問題討論：</vt:lpstr>
      <vt:lpstr>靜思家風–克難精神</vt:lpstr>
      <vt:lpstr>正法的保存與流傳</vt:lpstr>
      <vt:lpstr>問題討論：</vt:lpstr>
      <vt:lpstr>代師說法</vt:lpstr>
      <vt:lpstr>智顗大師獲得認同準備代師說法</vt:lpstr>
      <vt:lpstr>投影片 47</vt:lpstr>
      <vt:lpstr>片尾</vt:lpstr>
      <vt:lpstr>下週智者大師 -第九集 愛徒說法 師父喜當聞法人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先生 黃</dc:creator>
  <cp:lastModifiedBy>ASUS</cp:lastModifiedBy>
  <cp:revision>10</cp:revision>
  <dcterms:created xsi:type="dcterms:W3CDTF">2019-01-30T03:57:02Z</dcterms:created>
  <dcterms:modified xsi:type="dcterms:W3CDTF">2019-01-30T05:53:19Z</dcterms:modified>
</cp:coreProperties>
</file>