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</p:sldMasterIdLst>
  <p:notesMasterIdLst>
    <p:notesMasterId r:id="rId48"/>
  </p:notesMasterIdLst>
  <p:sldIdLst>
    <p:sldId id="256" r:id="rId3"/>
    <p:sldId id="258" r:id="rId4"/>
    <p:sldId id="259" r:id="rId5"/>
    <p:sldId id="320" r:id="rId6"/>
    <p:sldId id="260" r:id="rId7"/>
    <p:sldId id="321" r:id="rId8"/>
    <p:sldId id="261" r:id="rId9"/>
    <p:sldId id="263" r:id="rId10"/>
    <p:sldId id="262" r:id="rId11"/>
    <p:sldId id="300" r:id="rId12"/>
    <p:sldId id="266" r:id="rId13"/>
    <p:sldId id="267" r:id="rId14"/>
    <p:sldId id="313" r:id="rId15"/>
    <p:sldId id="301" r:id="rId16"/>
    <p:sldId id="314" r:id="rId17"/>
    <p:sldId id="315" r:id="rId18"/>
    <p:sldId id="268" r:id="rId19"/>
    <p:sldId id="270" r:id="rId20"/>
    <p:sldId id="271" r:id="rId21"/>
    <p:sldId id="272" r:id="rId22"/>
    <p:sldId id="323" r:id="rId23"/>
    <p:sldId id="276" r:id="rId24"/>
    <p:sldId id="326" r:id="rId25"/>
    <p:sldId id="273" r:id="rId26"/>
    <p:sldId id="322" r:id="rId27"/>
    <p:sldId id="324" r:id="rId28"/>
    <p:sldId id="304" r:id="rId29"/>
    <p:sldId id="299" r:id="rId30"/>
    <p:sldId id="290" r:id="rId31"/>
    <p:sldId id="291" r:id="rId32"/>
    <p:sldId id="292" r:id="rId33"/>
    <p:sldId id="294" r:id="rId34"/>
    <p:sldId id="293" r:id="rId35"/>
    <p:sldId id="295" r:id="rId36"/>
    <p:sldId id="296" r:id="rId37"/>
    <p:sldId id="305" r:id="rId38"/>
    <p:sldId id="306" r:id="rId39"/>
    <p:sldId id="308" r:id="rId40"/>
    <p:sldId id="307" r:id="rId41"/>
    <p:sldId id="309" r:id="rId42"/>
    <p:sldId id="312" r:id="rId43"/>
    <p:sldId id="319" r:id="rId44"/>
    <p:sldId id="327" r:id="rId45"/>
    <p:sldId id="316" r:id="rId46"/>
    <p:sldId id="325" r:id="rId47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30A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89031" autoAdjust="0"/>
  </p:normalViewPr>
  <p:slideViewPr>
    <p:cSldViewPr snapToGrid="0">
      <p:cViewPr>
        <p:scale>
          <a:sx n="59" d="100"/>
          <a:sy n="59" d="100"/>
        </p:scale>
        <p:origin x="-1182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73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25T22:42:45.829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F92CF-24C0-42EF-99F4-0A32F081CEB9}" type="datetimeFigureOut">
              <a:rPr lang="zh-TW" altLang="en-US" smtClean="0"/>
              <a:pPr/>
              <a:t>2018/5/29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625A4-7C5C-4009-85D5-171B1F95143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2473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fld id="{848ADD13-4AF3-4DF2-9217-634A3534B157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阿育王</a:t>
            </a:r>
            <a:r>
              <a:rPr lang="en-US" altLang="zh-TW" dirty="0" smtClean="0"/>
              <a:t>(</a:t>
            </a:r>
            <a:r>
              <a:rPr lang="zh-TW" altLang="en-US" dirty="0" smtClean="0"/>
              <a:t>愛玉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自己常常在找路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悌師父燒出的水特別甜</a:t>
            </a:r>
            <a:endParaRPr lang="en-US" altLang="zh-TW" dirty="0" smtClean="0"/>
          </a:p>
          <a:p>
            <a:r>
              <a:rPr lang="zh-TW" altLang="en-US" dirty="0" smtClean="0"/>
              <a:t>杰師父越包越歡喜</a:t>
            </a:r>
          </a:p>
          <a:p>
            <a:r>
              <a:rPr lang="zh-TW" altLang="en-US" dirty="0" smtClean="0"/>
              <a:t>擦藥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六祖大弟子</a:t>
            </a:r>
            <a:r>
              <a:rPr lang="en-US" altLang="zh-TW" dirty="0" smtClean="0"/>
              <a:t>~</a:t>
            </a:r>
            <a:r>
              <a:rPr lang="zh-TW" altLang="en-US" dirty="0" smtClean="0"/>
              <a:t>懷讓禪師</a:t>
            </a:r>
            <a:endParaRPr lang="en-US" altLang="zh-TW" dirty="0" smtClean="0"/>
          </a:p>
          <a:p>
            <a:r>
              <a:rPr lang="zh-TW" altLang="en-US" dirty="0" smtClean="0"/>
              <a:t>馬祖道一是懷讓弟子</a:t>
            </a:r>
            <a:endParaRPr lang="en-US" altLang="zh-TW" dirty="0" smtClean="0"/>
          </a:p>
          <a:p>
            <a:r>
              <a:rPr lang="zh-TW" altLang="en-US" dirty="0" smtClean="0"/>
              <a:t>百丈懷海禪師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很難說清楚</a:t>
            </a:r>
            <a:r>
              <a:rPr lang="en-US" altLang="zh-TW" dirty="0" smtClean="0"/>
              <a:t>,</a:t>
            </a:r>
            <a:r>
              <a:rPr lang="zh-TW" altLang="en-US" dirty="0" smtClean="0"/>
              <a:t>如人飲水冷軟自知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當我們仍覺得有野鴨</a:t>
            </a:r>
            <a:r>
              <a:rPr lang="en-US" altLang="zh-TW" dirty="0" smtClean="0"/>
              <a:t>,</a:t>
            </a:r>
            <a:r>
              <a:rPr lang="zh-TW" altLang="en-US" dirty="0" smtClean="0"/>
              <a:t>ㄟ過去了</a:t>
            </a:r>
            <a:r>
              <a:rPr lang="en-US" altLang="zh-TW" dirty="0" smtClean="0"/>
              <a:t>!</a:t>
            </a:r>
            <a:r>
              <a:rPr lang="zh-TW" altLang="en-US" dirty="0" smtClean="0"/>
              <a:t>就代表心裡還留著不管是人或是或是物，沒真的放下，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應 無所住而生其心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隨世俗追究很多事</a:t>
            </a:r>
            <a:r>
              <a:rPr lang="en-US" altLang="zh-TW" dirty="0" smtClean="0"/>
              <a:t>~</a:t>
            </a:r>
            <a:r>
              <a:rPr lang="zh-TW" altLang="en-US" dirty="0" smtClean="0"/>
              <a:t>很多的為什麼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迷失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一位師姐的執著</a:t>
            </a:r>
            <a:r>
              <a:rPr lang="en-US" altLang="zh-TW" dirty="0" smtClean="0"/>
              <a:t>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不問法、不讀經</a:t>
            </a:r>
            <a:r>
              <a:rPr lang="en-US" altLang="zh-TW" dirty="0" smtClean="0"/>
              <a:t>,</a:t>
            </a:r>
            <a:r>
              <a:rPr lang="zh-TW" altLang="en-US" dirty="0" smtClean="0"/>
              <a:t>一坐坐好幾天，紋風不動</a:t>
            </a:r>
            <a:r>
              <a:rPr lang="en-US" altLang="zh-TW" dirty="0" smtClean="0"/>
              <a:t>~</a:t>
            </a:r>
            <a:r>
              <a:rPr lang="zh-TW" altLang="en-US" dirty="0" smtClean="0"/>
              <a:t>懷讓大師說</a:t>
            </a:r>
            <a:r>
              <a:rPr lang="en-US" altLang="zh-TW" dirty="0" smtClean="0"/>
              <a:t>:</a:t>
            </a:r>
            <a:r>
              <a:rPr lang="zh-TW" altLang="en-US" dirty="0" smtClean="0"/>
              <a:t>慧能大師說過</a:t>
            </a:r>
            <a:r>
              <a:rPr lang="en-US" altLang="zh-TW" dirty="0" smtClean="0"/>
              <a:t>,…..()</a:t>
            </a:r>
          </a:p>
          <a:p>
            <a:r>
              <a:rPr lang="zh-TW" altLang="en-US" dirty="0" smtClean="0"/>
              <a:t>打坐如何能開悟</a:t>
            </a:r>
            <a:r>
              <a:rPr lang="en-US" altLang="zh-TW" dirty="0" smtClean="0"/>
              <a:t>(</a:t>
            </a:r>
            <a:r>
              <a:rPr lang="zh-TW" altLang="en-US" dirty="0" smtClean="0"/>
              <a:t>成佛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德安師父說</a:t>
            </a:r>
            <a:endParaRPr lang="en-US" altLang="zh-TW" baseline="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看山是山，看水是水；禅有悟时，看山不是山，看水不是水；禅中彻悟，看山仍然山，看水仍然是水。</a:t>
            </a:r>
            <a:br>
              <a:rPr lang="zh-CN" altLang="en-US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方向很重要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為虹慧媽媽助念</a:t>
            </a:r>
            <a:r>
              <a:rPr lang="en-US" altLang="zh-TW" dirty="0" smtClean="0"/>
              <a:t>~</a:t>
            </a:r>
            <a:r>
              <a:rPr lang="zh-TW" altLang="en-US" dirty="0" smtClean="0"/>
              <a:t>唯妡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修行在個人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精舍師父</a:t>
            </a:r>
            <a:r>
              <a:rPr lang="en-US" altLang="zh-TW" dirty="0" smtClean="0"/>
              <a:t>(</a:t>
            </a:r>
            <a:r>
              <a:rPr lang="zh-TW" altLang="en-US" dirty="0" smtClean="0"/>
              <a:t>坤</a:t>
            </a:r>
            <a:r>
              <a:rPr lang="en-US" altLang="zh-TW" dirty="0" smtClean="0"/>
              <a:t>)~</a:t>
            </a:r>
            <a:r>
              <a:rPr lang="zh-TW" altLang="en-US" dirty="0" smtClean="0"/>
              <a:t>擦藥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3418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3418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94055D7-BD78-4DBF-9050-BE2C56D0233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83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0666E-DAB3-453B-B7FE-230F2FEE6FD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34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54017" y="549276"/>
            <a:ext cx="2743200" cy="56054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4417" y="549276"/>
            <a:ext cx="8026400" cy="56054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C60B3-AB6F-4557-B546-7F81564EBD0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50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3171439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4104277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1020600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1439035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1002052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103080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5228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351991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DC8B6-87CA-4697-8B16-31488D83E8E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979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3455370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1379992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382803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907EC-5A20-45FC-B282-17C9AF14662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137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4417" y="1484314"/>
            <a:ext cx="5384800" cy="467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12417" y="1484314"/>
            <a:ext cx="5384800" cy="467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B87AA-431B-4860-9ABF-977DD9B3C52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99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BCACE-D1F4-480D-9102-E38E94634C2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34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C2970-5028-4802-A62B-DDF145620DD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1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4FEE1-754D-48C6-B521-B889131FF62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385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41ED0-7F8F-4D43-8F03-62CFDF6F799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86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DF41B-C081-4AB2-BA1F-B074F1C3789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AutoShape 2"/>
          <p:cNvSpPr>
            <a:spLocks noChangeArrowheads="1"/>
          </p:cNvSpPr>
          <p:nvPr userDrawn="1"/>
        </p:nvSpPr>
        <p:spPr bwMode="auto">
          <a:xfrm>
            <a:off x="239185" y="260351"/>
            <a:ext cx="11713633" cy="6264275"/>
          </a:xfrm>
          <a:prstGeom prst="roundRect">
            <a:avLst>
              <a:gd name="adj" fmla="val 3093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6275"/>
                  <a:invGamma/>
                </a:srgbClr>
              </a:gs>
            </a:gsLst>
            <a:lin ang="5400000" scaled="1"/>
          </a:gradFill>
          <a:ln w="1270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800">
              <a:solidFill>
                <a:srgbClr val="000000"/>
              </a:solidFill>
            </a:endParaRP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75884" y="549276"/>
            <a:ext cx="982133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331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484314"/>
            <a:ext cx="109728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solidFill>
                <a:srgbClr val="000000"/>
              </a:solidFill>
            </a:endParaRPr>
          </a:p>
        </p:txBody>
      </p:sp>
      <p:sp>
        <p:nvSpPr>
          <p:cNvPr id="433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dirty="0">
              <a:solidFill>
                <a:srgbClr val="000000"/>
              </a:solidFill>
            </a:endParaRPr>
          </a:p>
        </p:txBody>
      </p:sp>
      <p:sp>
        <p:nvSpPr>
          <p:cNvPr id="433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BAB5CF-7E8A-4A88-8709-3B78DE0C2B28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73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精舍底圖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354774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5400" kern="1200">
          <a:solidFill>
            <a:srgbClr val="CC99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ç¸éåç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044949" cy="677528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5951621" y="854059"/>
            <a:ext cx="5486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7200" i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禪語與闡語</a:t>
            </a:r>
            <a:endParaRPr lang="zh-TW" altLang="en-US" sz="7200" i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807114" y="3234172"/>
            <a:ext cx="2662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分享者</a:t>
            </a:r>
            <a:r>
              <a:rPr lang="en-US" altLang="zh-TW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郭淑雲</a:t>
            </a:r>
            <a:endParaRPr lang="en-US" altLang="zh-TW" sz="2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法  號</a:t>
            </a:r>
            <a:r>
              <a:rPr lang="en-US" altLang="zh-TW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慈 僎</a:t>
            </a:r>
            <a:endParaRPr lang="zh-TW" altLang="en-US" sz="2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759525" y="648866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2018</a:t>
            </a:r>
            <a:r>
              <a:rPr lang="zh-TW" altLang="en-US" dirty="0" smtClean="0"/>
              <a:t>年</a:t>
            </a:r>
            <a:r>
              <a:rPr lang="en-US" altLang="zh-TW" dirty="0" smtClean="0"/>
              <a:t>05</a:t>
            </a:r>
            <a:r>
              <a:rPr lang="zh-TW" altLang="en-US" dirty="0" smtClean="0"/>
              <a:t>月</a:t>
            </a:r>
            <a:r>
              <a:rPr lang="en-US" altLang="zh-TW" dirty="0" smtClean="0"/>
              <a:t>29</a:t>
            </a:r>
            <a:r>
              <a:rPr lang="zh-TW" altLang="en-US" dirty="0" smtClean="0"/>
              <a:t>日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07EC-5A20-45FC-B282-17C9AF146625}" type="slidenum">
              <a:rPr lang="en-US" altLang="zh-TW" smtClean="0">
                <a:solidFill>
                  <a:srgbClr val="000000"/>
                </a:solidFill>
              </a:rPr>
              <a:pPr/>
              <a:t>1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122947" y="391370"/>
            <a:ext cx="1177490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>
              <a:buNone/>
            </a:pP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我們還是要兼行五度，</a:t>
            </a:r>
            <a:r>
              <a:rPr lang="zh-TW" altLang="en-US" sz="48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不是只有在那裡在經行，很好的環境裡，在那個地方靜坐、經行，光是這樣說是很用功、讀經，不是這樣。就是「經者，道也；道者，路也」，這條道要鋪出去，這條道要開；這條路要鋪，要走出去，這才是真正菩薩道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17901" y="622816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20180427</a:t>
            </a:r>
            <a:r>
              <a:rPr lang="zh-TW" altLang="en-US" dirty="0" smtClean="0"/>
              <a:t>晨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2951747" y="1026695"/>
            <a:ext cx="1716506" cy="102669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noFill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10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9180" y="581361"/>
            <a:ext cx="11438020" cy="792163"/>
          </a:xfrm>
        </p:spPr>
        <p:txBody>
          <a:bodyPr/>
          <a:lstStyle/>
          <a:p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再問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如何用心才能契合無上三昧真諦呢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2333" y="1532441"/>
            <a:ext cx="10972800" cy="4670425"/>
          </a:xfrm>
        </p:spPr>
        <p:txBody>
          <a:bodyPr/>
          <a:lstStyle/>
          <a:p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懷讓禪師回答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buNone/>
            </a:pPr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       </a:t>
            </a:r>
            <a:r>
              <a:rPr lang="zh-TW" altLang="en-US" sz="5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善種遇甘霖，自然見道</a:t>
            </a:r>
            <a:endParaRPr lang="zh-TW" altLang="en-US" sz="5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C:\Users\R30A\Desktop\depositphotos_77893450-stock-photo-hands-nurturing-and-watering-yo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6568" y="4004887"/>
            <a:ext cx="4186990" cy="247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11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5453" y="1078651"/>
            <a:ext cx="89050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dirty="0" smtClean="0">
                <a:latin typeface="標楷體" pitchFamily="65" charset="-120"/>
                <a:ea typeface="標楷體" pitchFamily="65" charset="-120"/>
              </a:rPr>
              <a:t>慈濟人修福不修慧</a:t>
            </a:r>
            <a:r>
              <a:rPr lang="en-US" altLang="zh-TW" sz="80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8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C:\Users\R30A\Desktop\3D圖案\3d-小-人們-統計數字-改進-美工圖案__k5287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503" y="2789560"/>
            <a:ext cx="3717760" cy="3205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12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30A\Desktop\20180520彰化探索報告\22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810" y="683124"/>
            <a:ext cx="3715753" cy="2477169"/>
          </a:xfrm>
          <a:prstGeom prst="rect">
            <a:avLst/>
          </a:prstGeom>
          <a:noFill/>
        </p:spPr>
      </p:pic>
      <p:pic>
        <p:nvPicPr>
          <p:cNvPr id="2050" name="Picture 2" descr="C:\Users\R30A\Desktop\20180520彰化探索報告\22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4085" y="633396"/>
            <a:ext cx="3788000" cy="2639193"/>
          </a:xfrm>
          <a:prstGeom prst="rect">
            <a:avLst/>
          </a:prstGeom>
          <a:noFill/>
        </p:spPr>
      </p:pic>
      <p:pic>
        <p:nvPicPr>
          <p:cNvPr id="2051" name="Picture 3" descr="C:\Users\R30A\Desktop\20180520彰化探索報告\220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6274" y="687336"/>
            <a:ext cx="3366104" cy="2553169"/>
          </a:xfrm>
          <a:prstGeom prst="rect">
            <a:avLst/>
          </a:prstGeom>
          <a:noFill/>
        </p:spPr>
      </p:pic>
      <p:pic>
        <p:nvPicPr>
          <p:cNvPr id="2052" name="Picture 4" descr="C:\Users\R30A\Desktop\20180520彰化探索報告\2205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768" y="3376863"/>
            <a:ext cx="3897200" cy="2923560"/>
          </a:xfrm>
          <a:prstGeom prst="rect">
            <a:avLst/>
          </a:prstGeom>
          <a:noFill/>
        </p:spPr>
      </p:pic>
      <p:pic>
        <p:nvPicPr>
          <p:cNvPr id="2054" name="Picture 6" descr="C:\Users\R30A\Desktop\20180520彰化探索報告\2205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8589" y="3657257"/>
            <a:ext cx="3563411" cy="2671353"/>
          </a:xfrm>
          <a:prstGeom prst="rect">
            <a:avLst/>
          </a:prstGeom>
          <a:noFill/>
        </p:spPr>
      </p:pic>
      <p:pic>
        <p:nvPicPr>
          <p:cNvPr id="2055" name="Picture 7" descr="C:\Users\R30A\Desktop\20180520彰化探索報告\2205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8253" y="3489291"/>
            <a:ext cx="3784905" cy="2839319"/>
          </a:xfrm>
          <a:prstGeom prst="rect">
            <a:avLst/>
          </a:prstGeom>
          <a:noFill/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13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3575" y="-208547"/>
            <a:ext cx="10972800" cy="1925053"/>
          </a:xfrm>
        </p:spPr>
        <p:txBody>
          <a:bodyPr/>
          <a:lstStyle/>
          <a:p>
            <a:pPr>
              <a:buNone/>
            </a:pPr>
            <a:endParaRPr lang="en-US" altLang="zh-TW" sz="40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內心的心鏡有時模糊，有時晴朗，工作忙，心也忙！</a:t>
            </a:r>
            <a:endParaRPr lang="en-US" altLang="zh-TW" sz="54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4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263" y="2976813"/>
            <a:ext cx="3881187" cy="3881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14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35242" y="882316"/>
            <a:ext cx="98658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sz="6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因為上人給的法</a:t>
            </a:r>
            <a:endParaRPr lang="en-US" altLang="zh-TW" sz="66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66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讓我們堅持下去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958" y="3320714"/>
            <a:ext cx="5419725" cy="3112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15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018板橋南區讀書趣法繹分享\讀書趣板橋分享\20180317高雄區左營和氣二讀書會報告\投影片8.JPG"/>
          <p:cNvPicPr>
            <a:picLocks noChangeAspect="1" noChangeArrowheads="1"/>
          </p:cNvPicPr>
          <p:nvPr/>
        </p:nvPicPr>
        <p:blipFill>
          <a:blip r:embed="rId2" cstate="print"/>
          <a:srcRect l="18772" r="15263"/>
          <a:stretch>
            <a:fillRect/>
          </a:stretch>
        </p:blipFill>
        <p:spPr bwMode="auto">
          <a:xfrm>
            <a:off x="5358063" y="91197"/>
            <a:ext cx="6833937" cy="6766803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6673" y="0"/>
            <a:ext cx="57411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16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5853" y="705852"/>
            <a:ext cx="111492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所以我們現在學佛，就是要學佛他的知、見。佛的教法，就是要讓我們入佛的知見，既說出來的法，就是要讓我們知道，不只是要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讓我們知道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，還要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讓我們看得到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：菩薩道就是這樣走、菩薩道就是這樣修。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20180406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晨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17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三問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道無色相顯現 ，如何能得見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400" dirty="0" smtClean="0">
                <a:latin typeface="標楷體" pitchFamily="65" charset="-120"/>
                <a:ea typeface="標楷體" pitchFamily="65" charset="-120"/>
              </a:rPr>
              <a:t>懷讓禪師回答</a:t>
            </a:r>
            <a:r>
              <a:rPr lang="en-US" altLang="zh-TW" sz="44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algn="ctr">
              <a:buNone/>
            </a:pPr>
            <a:r>
              <a:rPr lang="zh-TW" altLang="en-US" sz="5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心地法眼自可見道</a:t>
            </a:r>
            <a:endParaRPr lang="en-US" altLang="zh-TW" sz="5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18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何謂心地法眼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4417" y="1892968"/>
            <a:ext cx="10972800" cy="4261771"/>
          </a:xfrm>
        </p:spPr>
        <p:txBody>
          <a:bodyPr/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這道理你都看不到，無相，但是只僅僅需要我們的心會，我們的心要會入道理。這就是要靠我們真的用腦力、心力，深心信解，才有辦法「智」與「慧」兩項會合起來，我們能夠大道理我們的心去體會，所以入心體會。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C:\Users\R30A\Desktop\3dxiaoren_wenhao-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5074" y="221916"/>
            <a:ext cx="1636293" cy="1636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19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3015" t="8454" r="20429" b="17362"/>
          <a:stretch>
            <a:fillRect/>
          </a:stretch>
        </p:blipFill>
        <p:spPr bwMode="auto">
          <a:xfrm>
            <a:off x="914400" y="705852"/>
            <a:ext cx="4042610" cy="240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841664" y="3148080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六祖大弟子懷讓禪師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5656" t="6630" r="9794" b="15470"/>
          <a:stretch>
            <a:fillRect/>
          </a:stretch>
        </p:blipFill>
        <p:spPr bwMode="auto">
          <a:xfrm>
            <a:off x="6753727" y="786063"/>
            <a:ext cx="3850105" cy="247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8499" t="98" r="17352" b="16263"/>
          <a:stretch>
            <a:fillRect/>
          </a:stretch>
        </p:blipFill>
        <p:spPr bwMode="auto">
          <a:xfrm>
            <a:off x="4347410" y="3625516"/>
            <a:ext cx="3657600" cy="2823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8086455" y="5987534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百丈懷海禪師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2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748463" y="978568"/>
            <a:ext cx="247048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0"/>
              </a:lnSpc>
            </a:pPr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見道</a:t>
            </a:r>
            <a:endParaRPr lang="en-US" altLang="zh-TW" sz="8800" dirty="0" smtClean="0"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9000"/>
              </a:lnSpc>
            </a:pPr>
            <a:r>
              <a:rPr lang="en-US" altLang="zh-TW" sz="6600" dirty="0" err="1" smtClean="0">
                <a:latin typeface="標楷體" pitchFamily="65" charset="-120"/>
                <a:ea typeface="標楷體" pitchFamily="65" charset="-120"/>
              </a:rPr>
              <a:t>v.s</a:t>
            </a:r>
            <a:endParaRPr lang="en-US" altLang="zh-TW" sz="6600" dirty="0" smtClean="0"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9000"/>
              </a:lnSpc>
            </a:pPr>
            <a:r>
              <a:rPr lang="zh-TW" altLang="en-US" sz="8800" dirty="0" smtClean="0">
                <a:latin typeface="標楷體" pitchFamily="65" charset="-120"/>
                <a:ea typeface="標楷體" pitchFamily="65" charset="-120"/>
              </a:rPr>
              <a:t>會道</a:t>
            </a:r>
            <a:endParaRPr lang="zh-TW" altLang="en-US" sz="8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9642" y="4770382"/>
            <a:ext cx="3002578" cy="17507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5598696" y="5181600"/>
            <a:ext cx="152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＆</a:t>
            </a:r>
            <a:endParaRPr lang="zh-TW" altLang="en-US" sz="8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7705" y="4458420"/>
            <a:ext cx="2695075" cy="20145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20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4316" y="1524000"/>
            <a:ext cx="625642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4671010" y="465222"/>
            <a:ext cx="330191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TW" altLang="en-US" sz="4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生活四聖諦</a:t>
            </a:r>
            <a:endParaRPr lang="zh-TW" altLang="en-US" sz="4800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8138" t="21382" r="51052" b="9759"/>
          <a:stretch>
            <a:fillRect/>
          </a:stretch>
        </p:blipFill>
        <p:spPr bwMode="auto">
          <a:xfrm>
            <a:off x="272716" y="1475874"/>
            <a:ext cx="5165558" cy="538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21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71073" y="1032120"/>
            <a:ext cx="98658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有用心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就所得，我們才有辦法會道，這道理我們才有辦法體會。光是用聽的離道很遠，我們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一定要身體力行，才能夠接近道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。博學多聞，其實只是聽就過，我們應該就要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守志奉道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，有這個道我們才能夠接近，所以我們要好好用心。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20180428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晨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22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行動法則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 單是看著海水，並不能讓你渡過海洋。 </a:t>
            </a:r>
            <a:endParaRPr lang="en-US" altLang="zh-TW" sz="4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                        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哲學家：泰戈爾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23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R30A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684420" y="2947736"/>
            <a:ext cx="4571999" cy="3428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81090" y="898358"/>
            <a:ext cx="10972800" cy="461469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經驗不是在我身上曾發生過的，</a:t>
            </a:r>
            <a:endParaRPr lang="en-US" altLang="zh-TW" sz="48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而是我有回應、有自省、有感覺的事。</a:t>
            </a:r>
          </a:p>
          <a:p>
            <a:endParaRPr lang="zh-TW" altLang="en-US" dirty="0"/>
          </a:p>
        </p:txBody>
      </p:sp>
      <p:pic>
        <p:nvPicPr>
          <p:cNvPr id="1026" name="Picture 2" descr="C:\Users\R30A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0106" y="2465220"/>
            <a:ext cx="4434138" cy="3871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24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18147" y="561474"/>
            <a:ext cx="1078029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上人慨嘆：「想一想，到底我說的話有多少能被接受？大家都有知識，有共知，但是大家願意增長智慧嗎？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有悲心，悲門開宗門，大家都可以盡心力，可是智慧有沒有增長？慧命有沒有增長？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所以我很激動，這回是激動，過去是悲極，那種地震後大地上有形的建築破壞那麼多，是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悲極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，我現在也是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悲激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，但是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無氣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，很著急而且很激動，到底大家是聽懂？還是沒聽懂？聽懂了有沒有要做？願意落實嗎？智慧，願意嗎？知而識，但是有沒有誓願，身體力行？」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25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80674" y="625643"/>
            <a:ext cx="85664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～ </a:t>
            </a:r>
            <a:r>
              <a:rPr lang="en-US" altLang="zh-TW" sz="48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48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上人心目中的理想人才</a:t>
            </a:r>
            <a:r>
              <a:rPr lang="en-US" altLang="zh-TW" sz="48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>
              <a:buFont typeface="Wingdings" pitchFamily="2" charset="2"/>
              <a:buChar char="l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是謙虚自抑，而非不可一世 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潔身自愛，能夠涵養德香 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是無私愛執著，而能夠平等的待人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是心量開闊，且能克制脾氣 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是做事認真，但與人無爭 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是言談舉止有威儀風度 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是有學有德，又有清淨心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是把握大原則，而小事不計較 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26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63579" y="464637"/>
            <a:ext cx="9144000" cy="142833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FF00"/>
                </a:solidFill>
                <a:latin typeface="+mn-ea"/>
                <a:ea typeface="+mn-ea"/>
              </a:rPr>
              <a:t>野鴨飛過去了</a:t>
            </a:r>
            <a:r>
              <a:rPr lang="en-US" altLang="zh-TW" dirty="0" smtClean="0">
                <a:solidFill>
                  <a:srgbClr val="FFFF00"/>
                </a:solidFill>
                <a:latin typeface="+mn-ea"/>
                <a:ea typeface="+mn-ea"/>
              </a:rPr>
              <a:t>!</a:t>
            </a:r>
            <a:endParaRPr lang="zh-TW" altLang="en-US" dirty="0">
              <a:solidFill>
                <a:srgbClr val="FFFF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28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42737" y="1026695"/>
            <a:ext cx="3104706" cy="4826252"/>
          </a:xfrm>
        </p:spPr>
        <p:txBody>
          <a:bodyPr vert="eaVert"/>
          <a:lstStyle/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磨磚焉能成鏡</a:t>
            </a:r>
            <a:endParaRPr lang="en-US" altLang="zh-TW" sz="4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打坐如何成佛？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443" t="19033" r="4927" b="13248"/>
          <a:stretch>
            <a:fillRect/>
          </a:stretch>
        </p:blipFill>
        <p:spPr bwMode="auto">
          <a:xfrm>
            <a:off x="4636168" y="1122947"/>
            <a:ext cx="6705600" cy="476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F41B-C081-4AB2-BA1F-B074F1C37899}" type="slidenum">
              <a:rPr lang="en-US" altLang="zh-TW" smtClean="0">
                <a:solidFill>
                  <a:srgbClr val="000000"/>
                </a:solidFill>
              </a:rPr>
              <a:pPr/>
              <a:t>3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23239" r="10174" b="17731"/>
          <a:stretch>
            <a:fillRect/>
          </a:stretch>
        </p:blipFill>
        <p:spPr bwMode="auto">
          <a:xfrm>
            <a:off x="6946232" y="433136"/>
            <a:ext cx="4780548" cy="332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雲朵形圖說文字 2"/>
          <p:cNvSpPr/>
          <p:nvPr/>
        </p:nvSpPr>
        <p:spPr>
          <a:xfrm>
            <a:off x="1636295" y="0"/>
            <a:ext cx="5342021" cy="1780674"/>
          </a:xfrm>
          <a:prstGeom prst="cloudCallout">
            <a:avLst>
              <a:gd name="adj1" fmla="val 63645"/>
              <a:gd name="adj2" fmla="val 292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solidFill>
                  <a:schemeClr val="tx1"/>
                </a:solidFill>
              </a:rPr>
              <a:t>野鴨叫聲從何而去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801" t="10283" r="-282" b="4272"/>
          <a:stretch>
            <a:fillRect/>
          </a:stretch>
        </p:blipFill>
        <p:spPr bwMode="auto">
          <a:xfrm>
            <a:off x="272715" y="2566736"/>
            <a:ext cx="6116856" cy="340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850" t="13815" r="21091" b="6250"/>
          <a:stretch>
            <a:fillRect/>
          </a:stretch>
        </p:blipFill>
        <p:spPr bwMode="auto">
          <a:xfrm>
            <a:off x="882316" y="0"/>
            <a:ext cx="10443412" cy="70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雲朵形圖說文字 2"/>
          <p:cNvSpPr/>
          <p:nvPr/>
        </p:nvSpPr>
        <p:spPr>
          <a:xfrm>
            <a:off x="5245768" y="0"/>
            <a:ext cx="1957137" cy="2406316"/>
          </a:xfrm>
          <a:prstGeom prst="cloudCallout">
            <a:avLst>
              <a:gd name="adj1" fmla="val 112960"/>
              <a:gd name="adj2" fmla="val 394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600" dirty="0" smtClean="0">
                <a:solidFill>
                  <a:schemeClr val="tx2"/>
                </a:solidFill>
              </a:rPr>
              <a:t>還說飛過去了！</a:t>
            </a:r>
            <a:endParaRPr lang="zh-TW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4192" t="10746" r="39462" b="13596"/>
          <a:stretch>
            <a:fillRect/>
          </a:stretch>
        </p:blipFill>
        <p:spPr bwMode="auto">
          <a:xfrm>
            <a:off x="0" y="0"/>
            <a:ext cx="5630779" cy="48447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雲朵形圖說文字 2"/>
          <p:cNvSpPr/>
          <p:nvPr/>
        </p:nvSpPr>
        <p:spPr>
          <a:xfrm>
            <a:off x="5694947" y="0"/>
            <a:ext cx="6769769" cy="4748463"/>
          </a:xfrm>
          <a:prstGeom prst="cloudCallout">
            <a:avLst>
              <a:gd name="adj1" fmla="val -74165"/>
              <a:gd name="adj2" fmla="val -109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野雁飛過 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不留行跡 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鼻頭痛徹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今已不覺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心有所悟 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難以言說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欲語忘言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何必言詮</a:t>
            </a:r>
            <a:endParaRPr lang="en-US" altLang="zh-TW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endParaRPr lang="zh-TW" altLang="en-US" sz="3200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r="2190" b="11268"/>
          <a:stretch>
            <a:fillRect/>
          </a:stretch>
        </p:blipFill>
        <p:spPr bwMode="auto">
          <a:xfrm>
            <a:off x="3882189" y="0"/>
            <a:ext cx="8309811" cy="6128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1361762" y="256675"/>
            <a:ext cx="1846659" cy="595162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</a:rPr>
              <a:t>師兄弟關懷，看到師兄哀嚎痛哭，心想是因為受師父責罵 或著思念爹與娘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2055" t="13147" r="7861" b="15991"/>
          <a:stretch>
            <a:fillRect/>
          </a:stretch>
        </p:blipFill>
        <p:spPr bwMode="auto">
          <a:xfrm>
            <a:off x="481264" y="288363"/>
            <a:ext cx="7363326" cy="4700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雲朵形圖說文字 2"/>
          <p:cNvSpPr/>
          <p:nvPr/>
        </p:nvSpPr>
        <p:spPr>
          <a:xfrm>
            <a:off x="8855242" y="657727"/>
            <a:ext cx="3112169" cy="2727158"/>
          </a:xfrm>
          <a:prstGeom prst="cloudCallout">
            <a:avLst>
              <a:gd name="adj1" fmla="val -94288"/>
              <a:gd name="adj2" fmla="val 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+mn-ea"/>
              </a:rPr>
              <a:t>我看你還是自己去問師父好了</a:t>
            </a:r>
            <a:r>
              <a:rPr lang="en-US" altLang="zh-TW" sz="3200" dirty="0" smtClean="0">
                <a:solidFill>
                  <a:schemeClr val="tx1"/>
                </a:solidFill>
                <a:latin typeface="+mn-ea"/>
              </a:rPr>
              <a:t>!</a:t>
            </a:r>
            <a:endParaRPr lang="zh-TW" altLang="en-US" sz="3200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2193" t="5675" r="19118" b="14642"/>
          <a:stretch>
            <a:fillRect/>
          </a:stretch>
        </p:blipFill>
        <p:spPr bwMode="auto">
          <a:xfrm>
            <a:off x="7055602" y="320842"/>
            <a:ext cx="5136398" cy="410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雲朵形圖說文字 2"/>
          <p:cNvSpPr/>
          <p:nvPr/>
        </p:nvSpPr>
        <p:spPr>
          <a:xfrm>
            <a:off x="4010526" y="0"/>
            <a:ext cx="2855496" cy="2614863"/>
          </a:xfrm>
          <a:prstGeom prst="cloudCallout">
            <a:avLst>
              <a:gd name="adj1" fmla="val 99810"/>
              <a:gd name="adj2" fmla="val 395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你還是回去問他</a:t>
            </a: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？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549261"/>
            <a:ext cx="30133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FFC000"/>
                </a:solidFill>
              </a:rPr>
              <a:t>馬祖道一禪師問</a:t>
            </a:r>
            <a:r>
              <a:rPr lang="en-US" altLang="zh-TW" sz="3600" dirty="0" smtClean="0">
                <a:solidFill>
                  <a:srgbClr val="FFC000"/>
                </a:solidFill>
              </a:rPr>
              <a:t>:</a:t>
            </a:r>
            <a:r>
              <a:rPr lang="zh-TW" altLang="en-US" sz="3600" dirty="0" smtClean="0">
                <a:solidFill>
                  <a:srgbClr val="FFC000"/>
                </a:solidFill>
              </a:rPr>
              <a:t>是你自己問的還是他要你來問的</a:t>
            </a:r>
            <a:endParaRPr lang="en-US" altLang="zh-TW" sz="3600" dirty="0" smtClean="0">
              <a:solidFill>
                <a:srgbClr val="FFC000"/>
              </a:solidFill>
            </a:endParaRPr>
          </a:p>
          <a:p>
            <a:endParaRPr lang="en-US" altLang="zh-TW" sz="3600" dirty="0" smtClean="0">
              <a:solidFill>
                <a:srgbClr val="FFC000"/>
              </a:solidFill>
            </a:endParaRPr>
          </a:p>
          <a:p>
            <a:endParaRPr lang="en-US" altLang="zh-TW" sz="3600" dirty="0" smtClean="0">
              <a:solidFill>
                <a:srgbClr val="FFC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12055" t="12911" r="62471" b="29050"/>
          <a:stretch>
            <a:fillRect/>
          </a:stretch>
        </p:blipFill>
        <p:spPr bwMode="auto">
          <a:xfrm>
            <a:off x="352926" y="3007895"/>
            <a:ext cx="2342147" cy="385010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  <a:softEdge rad="127000"/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雲朵形圖說文字 5"/>
          <p:cNvSpPr/>
          <p:nvPr/>
        </p:nvSpPr>
        <p:spPr>
          <a:xfrm>
            <a:off x="3609473" y="3416968"/>
            <a:ext cx="2871538" cy="2197769"/>
          </a:xfrm>
          <a:prstGeom prst="cloudCallout">
            <a:avLst>
              <a:gd name="adj1" fmla="val -101349"/>
              <a:gd name="adj2" fmla="val 49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002060"/>
                </a:solidFill>
                <a:latin typeface="+mn-ea"/>
              </a:rPr>
              <a:t>我問他他不說，懷海叫我來問師父</a:t>
            </a:r>
            <a:endParaRPr lang="zh-TW" altLang="en-US" sz="2800" dirty="0">
              <a:solidFill>
                <a:srgbClr val="00206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到底發生了甚麼事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R30A\Desktop\3D圖案\3dxiaoren_wenhao-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9033" y="1724944"/>
            <a:ext cx="4670425" cy="467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36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796" y="650124"/>
            <a:ext cx="10972800" cy="4670425"/>
          </a:xfrm>
        </p:spPr>
        <p:txBody>
          <a:bodyPr/>
          <a:lstStyle/>
          <a:p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到底要說飛走了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還是沒有野鴨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2" descr="C:\Users\R30A\Desktop\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843" y="2261270"/>
            <a:ext cx="5743072" cy="3449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37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R30A\Desktop\220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358" y="643583"/>
            <a:ext cx="5085346" cy="5909618"/>
          </a:xfrm>
          <a:prstGeom prst="rect">
            <a:avLst/>
          </a:prstGeom>
          <a:noFill/>
        </p:spPr>
      </p:pic>
      <p:pic>
        <p:nvPicPr>
          <p:cNvPr id="3" name="Picture 6" descr="C:\Users\R30A\Desktop\220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5812" y="1130406"/>
            <a:ext cx="4138862" cy="4468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38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65684" y="1042738"/>
            <a:ext cx="55230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有一天</a:t>
            </a:r>
            <a:r>
              <a:rPr lang="en-US" altLang="zh-TW" sz="6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… …</a:t>
            </a:r>
            <a:endParaRPr lang="zh-TW" altLang="en-US" sz="6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80" name="Picture 8" descr="C:\Users\R30A\Desktop\1526309157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7481" y="1153474"/>
            <a:ext cx="3853866" cy="2985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37" t="5052" b="10000"/>
          <a:stretch>
            <a:fillRect/>
          </a:stretch>
        </p:blipFill>
        <p:spPr bwMode="auto">
          <a:xfrm>
            <a:off x="1" y="0"/>
            <a:ext cx="1221468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4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9642" y="0"/>
            <a:ext cx="7379367" cy="3404936"/>
          </a:xfrm>
        </p:spPr>
        <p:txBody>
          <a:bodyPr vert="horz"/>
          <a:lstStyle/>
          <a:p>
            <a:pPr algn="ctr">
              <a:buNone/>
            </a:pPr>
            <a:endParaRPr lang="en-US" altLang="zh-TW" sz="8800" dirty="0" smtClean="0"/>
          </a:p>
          <a:p>
            <a:pPr algn="ctr">
              <a:buNone/>
            </a:pPr>
            <a:r>
              <a:rPr lang="zh-TW" altLang="en-US" sz="8800" dirty="0" smtClean="0">
                <a:solidFill>
                  <a:srgbClr val="FFFF00"/>
                </a:solidFill>
              </a:rPr>
              <a:t>平常心是道</a:t>
            </a:r>
            <a:endParaRPr lang="zh-TW" altLang="en-US" sz="8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  <a:ea typeface="+mn-ea"/>
              </a:rPr>
              <a:t>釋迦摩尼佛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b="1" dirty="0" smtClean="0">
                <a:latin typeface="+mn-ea"/>
              </a:rPr>
              <a:t>「奇哉，奇哉，一切眾生皆有如來智慧德相，乃因妄想執著而不能證得。」</a:t>
            </a:r>
            <a:endParaRPr lang="zh-TW" altLang="en-US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7937" y="461211"/>
            <a:ext cx="10972800" cy="4525963"/>
          </a:xfrm>
        </p:spPr>
        <p:txBody>
          <a:bodyPr/>
          <a:lstStyle/>
          <a:p>
            <a:pPr>
              <a:buNone/>
            </a:pPr>
            <a:r>
              <a:rPr lang="zh-TW" altLang="en-US" sz="6600" dirty="0" smtClean="0">
                <a:solidFill>
                  <a:srgbClr val="FFFF00"/>
                </a:solidFill>
              </a:rPr>
              <a:t>心的執著</a:t>
            </a:r>
            <a:r>
              <a:rPr lang="en-US" altLang="zh-TW" sz="6600" dirty="0" smtClean="0">
                <a:solidFill>
                  <a:srgbClr val="FFFF00"/>
                </a:solidFill>
              </a:rPr>
              <a:t>…</a:t>
            </a:r>
          </a:p>
          <a:p>
            <a:pPr>
              <a:buNone/>
            </a:pPr>
            <a:r>
              <a:rPr lang="zh-TW" altLang="en-US" sz="6600" dirty="0" smtClean="0">
                <a:solidFill>
                  <a:srgbClr val="FFFF00"/>
                </a:solidFill>
              </a:rPr>
              <a:t>有執著就沒有法</a:t>
            </a:r>
            <a:r>
              <a:rPr lang="en-US" altLang="zh-TW" sz="6600" dirty="0" smtClean="0">
                <a:solidFill>
                  <a:srgbClr val="FFFF00"/>
                </a:solidFill>
              </a:rPr>
              <a:t>?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55030" y="240631"/>
            <a:ext cx="101867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覺得迷失 ，覺得退步時</a:t>
            </a:r>
            <a:endParaRPr lang="en-US" altLang="zh-TW" sz="48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要記得無論兩腳放在哪裡，</a:t>
            </a:r>
            <a:endParaRPr lang="en-US" altLang="zh-TW" sz="48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腳下就會出現路徑</a:t>
            </a:r>
            <a:endParaRPr lang="en-US" altLang="zh-TW" sz="48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有時退一步</a:t>
            </a:r>
            <a:endParaRPr lang="en-US" altLang="zh-TW" sz="48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只是協助自己起跑而已。</a:t>
            </a:r>
            <a:endParaRPr lang="zh-TW" altLang="en-US" sz="4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65547" y="4190818"/>
            <a:ext cx="4031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丹</a:t>
            </a:r>
            <a:r>
              <a:rPr lang="en-US" altLang="zh-TW" sz="2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米爾曼</a:t>
            </a:r>
            <a:r>
              <a:rPr lang="en-US" altLang="zh-TW" sz="2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身心靈合一導師</a:t>
            </a:r>
            <a:r>
              <a:rPr lang="en-US" altLang="zh-TW" sz="2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2453" t="16228" r="30585" b="6359"/>
          <a:stretch>
            <a:fillRect/>
          </a:stretch>
        </p:blipFill>
        <p:spPr bwMode="auto">
          <a:xfrm>
            <a:off x="368968" y="0"/>
            <a:ext cx="11438023" cy="658686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22783" y="513348"/>
            <a:ext cx="1107996" cy="437949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6000" dirty="0" smtClean="0">
                <a:solidFill>
                  <a:srgbClr val="FFFF00"/>
                </a:solidFill>
              </a:rPr>
              <a:t>感恩聆聽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2115" y="805950"/>
            <a:ext cx="9821333" cy="792163"/>
          </a:xfrm>
        </p:spPr>
        <p:txBody>
          <a:bodyPr/>
          <a:lstStyle/>
          <a:p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一問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如何能成佛呢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sz="54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8570" y="1363579"/>
            <a:ext cx="10571748" cy="4229686"/>
          </a:xfrm>
        </p:spPr>
        <p:txBody>
          <a:bodyPr/>
          <a:lstStyle/>
          <a:p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懷讓禪師回答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buNone/>
            </a:pP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 禪非坐臥，佛非定相，於無住法，不應該有取捨，若坐佛，即殺佛。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7385" t="877" r="13447" b="8333"/>
          <a:stretch>
            <a:fillRect/>
          </a:stretch>
        </p:blipFill>
        <p:spPr bwMode="auto">
          <a:xfrm>
            <a:off x="9093005" y="304800"/>
            <a:ext cx="2633774" cy="2486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5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9053" r="3553" b="10000"/>
          <a:stretch>
            <a:fillRect/>
          </a:stretch>
        </p:blipFill>
        <p:spPr bwMode="auto">
          <a:xfrm>
            <a:off x="0" y="0"/>
            <a:ext cx="122787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6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24417" y="730336"/>
            <a:ext cx="10972800" cy="4670425"/>
          </a:xfrm>
        </p:spPr>
        <p:txBody>
          <a:bodyPr/>
          <a:lstStyle/>
          <a:p>
            <a:pPr>
              <a:buNone/>
            </a:pP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 金剛經云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buNone/>
            </a:pP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  若以色見我 以音聲求我</a:t>
            </a:r>
            <a:endParaRPr lang="en-US" altLang="zh-TW" sz="5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  是人行邪道 不能見如來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7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R30A\Desktop\佛像\103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7764" y="385011"/>
            <a:ext cx="2651698" cy="19892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 smtClean="0">
                <a:latin typeface="標楷體" pitchFamily="65" charset="-120"/>
                <a:ea typeface="標楷體" pitchFamily="65" charset="-120"/>
              </a:rPr>
              <a:t>方法要對</a:t>
            </a:r>
            <a:endParaRPr lang="zh-TW" altLang="en-US" sz="6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6" name="Picture 2" descr="C:\Users\R30A\Desktop\478818154_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189" y="2090739"/>
            <a:ext cx="5037221" cy="3540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7765754" y="1684421"/>
            <a:ext cx="2677656" cy="485276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5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牛車不動</a:t>
            </a:r>
            <a:endParaRPr lang="en-US" altLang="zh-TW" sz="5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你打牛</a:t>
            </a:r>
            <a:endParaRPr lang="en-US" altLang="zh-TW" sz="54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還是打車呢？</a:t>
            </a:r>
            <a:endParaRPr lang="zh-TW" altLang="en-US" sz="54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8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4417" y="850232"/>
            <a:ext cx="10972800" cy="5304507"/>
          </a:xfrm>
        </p:spPr>
        <p:txBody>
          <a:bodyPr/>
          <a:lstStyle/>
          <a:p>
            <a:pPr>
              <a:buNone/>
            </a:pP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 方向很重要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C:\Users\R30A\Desktop\3dxiaoren_wenhao-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6714" y="2418347"/>
            <a:ext cx="3791285" cy="284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R30A\Desktop\20170421031700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422" y="2558685"/>
            <a:ext cx="4010526" cy="241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9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預設簡報設計">
  <a:themeElements>
    <a:clrScheme name="7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Arial"/>
        <a:ea typeface="文鼎中隸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3912</TotalTime>
  <Words>1292</Words>
  <Application>Microsoft Office PowerPoint</Application>
  <PresentationFormat>自訂</PresentationFormat>
  <Paragraphs>168</Paragraphs>
  <Slides>45</Slides>
  <Notes>26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45</vt:i4>
      </vt:variant>
    </vt:vector>
  </HeadingPairs>
  <TitlesOfParts>
    <vt:vector size="47" baseType="lpstr">
      <vt:lpstr>7_預設簡報設計</vt:lpstr>
      <vt:lpstr>1_自訂設計</vt:lpstr>
      <vt:lpstr>投影片 1</vt:lpstr>
      <vt:lpstr>投影片 2</vt:lpstr>
      <vt:lpstr>投影片 3</vt:lpstr>
      <vt:lpstr>投影片 4</vt:lpstr>
      <vt:lpstr>一問:如何能成佛呢? </vt:lpstr>
      <vt:lpstr>投影片 6</vt:lpstr>
      <vt:lpstr>投影片 7</vt:lpstr>
      <vt:lpstr>方法要對</vt:lpstr>
      <vt:lpstr>投影片 9</vt:lpstr>
      <vt:lpstr>投影片 10</vt:lpstr>
      <vt:lpstr>再問:如何用心才能契合無上三昧真諦呢?</vt:lpstr>
      <vt:lpstr>投影片 12</vt:lpstr>
      <vt:lpstr>投影片 13</vt:lpstr>
      <vt:lpstr>投影片 14</vt:lpstr>
      <vt:lpstr>投影片 15</vt:lpstr>
      <vt:lpstr>投影片 16</vt:lpstr>
      <vt:lpstr>投影片 17</vt:lpstr>
      <vt:lpstr>三問:道無色相顯現 ，如何能得見</vt:lpstr>
      <vt:lpstr>何謂心地法眼?</vt:lpstr>
      <vt:lpstr>投影片 20</vt:lpstr>
      <vt:lpstr>投影片 21</vt:lpstr>
      <vt:lpstr>投影片 22</vt:lpstr>
      <vt:lpstr>行動法則</vt:lpstr>
      <vt:lpstr>投影片 24</vt:lpstr>
      <vt:lpstr>投影片 25</vt:lpstr>
      <vt:lpstr>投影片 26</vt:lpstr>
      <vt:lpstr>野鴨飛過去了!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到底發生了甚麼事?</vt:lpstr>
      <vt:lpstr>投影片 37</vt:lpstr>
      <vt:lpstr>投影片 38</vt:lpstr>
      <vt:lpstr>投影片 39</vt:lpstr>
      <vt:lpstr>投影片 40</vt:lpstr>
      <vt:lpstr>釋迦摩尼佛</vt:lpstr>
      <vt:lpstr>投影片 42</vt:lpstr>
      <vt:lpstr>投影片 43</vt:lpstr>
      <vt:lpstr>投影片 44</vt:lpstr>
      <vt:lpstr>投影片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釋德宣</dc:creator>
  <cp:lastModifiedBy>R30A</cp:lastModifiedBy>
  <cp:revision>537</cp:revision>
  <dcterms:created xsi:type="dcterms:W3CDTF">2016-07-09T02:44:13Z</dcterms:created>
  <dcterms:modified xsi:type="dcterms:W3CDTF">2018-05-29T13:10:16Z</dcterms:modified>
</cp:coreProperties>
</file>