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notesSlides/notesSlide8.xml" ContentType="application/vnd.openxmlformats-officedocument.presentationml.notesSlide+xml"/>
  <Override PartName="/ppt/diagrams/data5.xml" ContentType="application/vnd.openxmlformats-officedocument.drawingml.diagramData+xml"/>
  <Override PartName="/ppt/notesSlides/notesSlide1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9" r:id="rId1"/>
  </p:sldMasterIdLst>
  <p:notesMasterIdLst>
    <p:notesMasterId r:id="rId81"/>
  </p:notesMasterIdLst>
  <p:handoutMasterIdLst>
    <p:handoutMasterId r:id="rId82"/>
  </p:handoutMasterIdLst>
  <p:sldIdLst>
    <p:sldId id="540" r:id="rId2"/>
    <p:sldId id="541" r:id="rId3"/>
    <p:sldId id="441" r:id="rId4"/>
    <p:sldId id="554" r:id="rId5"/>
    <p:sldId id="481" r:id="rId6"/>
    <p:sldId id="482" r:id="rId7"/>
    <p:sldId id="382" r:id="rId8"/>
    <p:sldId id="555" r:id="rId9"/>
    <p:sldId id="385" r:id="rId10"/>
    <p:sldId id="386" r:id="rId11"/>
    <p:sldId id="383" r:id="rId12"/>
    <p:sldId id="384" r:id="rId13"/>
    <p:sldId id="556" r:id="rId14"/>
    <p:sldId id="557" r:id="rId15"/>
    <p:sldId id="558" r:id="rId16"/>
    <p:sldId id="559" r:id="rId17"/>
    <p:sldId id="518" r:id="rId18"/>
    <p:sldId id="498" r:id="rId19"/>
    <p:sldId id="471" r:id="rId20"/>
    <p:sldId id="560" r:id="rId21"/>
    <p:sldId id="561" r:id="rId22"/>
    <p:sldId id="517" r:id="rId23"/>
    <p:sldId id="475" r:id="rId24"/>
    <p:sldId id="562" r:id="rId25"/>
    <p:sldId id="563" r:id="rId26"/>
    <p:sldId id="347" r:id="rId27"/>
    <p:sldId id="564" r:id="rId28"/>
    <p:sldId id="358" r:id="rId29"/>
    <p:sldId id="359" r:id="rId30"/>
    <p:sldId id="565" r:id="rId31"/>
    <p:sldId id="566" r:id="rId32"/>
    <p:sldId id="567" r:id="rId33"/>
    <p:sldId id="476" r:id="rId34"/>
    <p:sldId id="568" r:id="rId35"/>
    <p:sldId id="569" r:id="rId36"/>
    <p:sldId id="570" r:id="rId37"/>
    <p:sldId id="571" r:id="rId38"/>
    <p:sldId id="572" r:id="rId39"/>
    <p:sldId id="573" r:id="rId40"/>
    <p:sldId id="574" r:id="rId41"/>
    <p:sldId id="575" r:id="rId42"/>
    <p:sldId id="576" r:id="rId43"/>
    <p:sldId id="577" r:id="rId44"/>
    <p:sldId id="578" r:id="rId45"/>
    <p:sldId id="579" r:id="rId46"/>
    <p:sldId id="580" r:id="rId47"/>
    <p:sldId id="477" r:id="rId48"/>
    <p:sldId id="361" r:id="rId49"/>
    <p:sldId id="581" r:id="rId50"/>
    <p:sldId id="582" r:id="rId51"/>
    <p:sldId id="583" r:id="rId52"/>
    <p:sldId id="584" r:id="rId53"/>
    <p:sldId id="585" r:id="rId54"/>
    <p:sldId id="586" r:id="rId55"/>
    <p:sldId id="587" r:id="rId56"/>
    <p:sldId id="588" r:id="rId57"/>
    <p:sldId id="589" r:id="rId58"/>
    <p:sldId id="590" r:id="rId59"/>
    <p:sldId id="591" r:id="rId60"/>
    <p:sldId id="592" r:id="rId61"/>
    <p:sldId id="593" r:id="rId62"/>
    <p:sldId id="478" r:id="rId63"/>
    <p:sldId id="594" r:id="rId64"/>
    <p:sldId id="595" r:id="rId65"/>
    <p:sldId id="596" r:id="rId66"/>
    <p:sldId id="597" r:id="rId67"/>
    <p:sldId id="598" r:id="rId68"/>
    <p:sldId id="547" r:id="rId69"/>
    <p:sldId id="549" r:id="rId70"/>
    <p:sldId id="550" r:id="rId71"/>
    <p:sldId id="551" r:id="rId72"/>
    <p:sldId id="552" r:id="rId73"/>
    <p:sldId id="553" r:id="rId74"/>
    <p:sldId id="538" r:id="rId75"/>
    <p:sldId id="545" r:id="rId76"/>
    <p:sldId id="544" r:id="rId77"/>
    <p:sldId id="539" r:id="rId78"/>
    <p:sldId id="537" r:id="rId79"/>
    <p:sldId id="599" r:id="rId80"/>
  </p:sldIdLst>
  <p:sldSz cx="9144000" cy="6858000" type="screen4x3"/>
  <p:notesSz cx="7099300" cy="10234613"/>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660066"/>
    <a:srgbClr val="FF6600"/>
    <a:srgbClr val="99CCFF"/>
    <a:srgbClr val="008000"/>
    <a:srgbClr val="A50021"/>
    <a:srgbClr val="990033"/>
    <a:srgbClr val="6699FF"/>
    <a:srgbClr val="FFCCFF"/>
  </p:clrMru>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淺色樣式 2 - 輔色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A111915-BE36-4E01-A7E5-04B1672EAD32}" styleName="淺色樣式 2 - 輔色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46F890A9-2807-4EBB-B81D-B2AA78EC7F39}" styleName="深色樣式 2 - 輔色 5/輔色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深色樣式 2 - 輔色 3/輔色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深色樣式 2 - 輔色 1/輔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淺色樣式 3 - 輔色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淺色樣式 3 - 輔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94" autoAdjust="0"/>
    <p:restoredTop sz="86967" autoAdjust="0"/>
  </p:normalViewPr>
  <p:slideViewPr>
    <p:cSldViewPr>
      <p:cViewPr varScale="1">
        <p:scale>
          <a:sx n="99" d="100"/>
          <a:sy n="99" d="100"/>
        </p:scale>
        <p:origin x="-1980" y="-90"/>
      </p:cViewPr>
      <p:guideLst>
        <p:guide orient="horz" pos="2160"/>
        <p:guide pos="2880"/>
      </p:guideLst>
    </p:cSldViewPr>
  </p:slideViewPr>
  <p:notesTextViewPr>
    <p:cViewPr>
      <p:scale>
        <a:sx n="75" d="100"/>
        <a:sy n="75"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27963;&#38913;&#31807;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27963;&#38913;&#31807;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27963;&#38913;&#31807;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zh-TW"/>
  <c:chart>
    <c:plotArea>
      <c:layout/>
      <c:lineChart>
        <c:grouping val="standard"/>
        <c:ser>
          <c:idx val="0"/>
          <c:order val="0"/>
          <c:tx>
            <c:strRef>
              <c:f>工作表1!$B$1</c:f>
              <c:strCache>
                <c:ptCount val="1"/>
                <c:pt idx="0">
                  <c:v>國小</c:v>
                </c:pt>
              </c:strCache>
            </c:strRef>
          </c:tx>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工作表1!$A$2:$A$6</c:f>
              <c:strCache>
                <c:ptCount val="5"/>
                <c:pt idx="0">
                  <c:v>101年</c:v>
                </c:pt>
                <c:pt idx="1">
                  <c:v>102年</c:v>
                </c:pt>
                <c:pt idx="2">
                  <c:v>103年</c:v>
                </c:pt>
                <c:pt idx="3">
                  <c:v>104年</c:v>
                </c:pt>
                <c:pt idx="4">
                  <c:v>105年</c:v>
                </c:pt>
              </c:strCache>
            </c:strRef>
          </c:cat>
          <c:val>
            <c:numRef>
              <c:f>工作表1!$B$2:$B$6</c:f>
              <c:numCache>
                <c:formatCode>General</c:formatCode>
                <c:ptCount val="5"/>
                <c:pt idx="0">
                  <c:v>8</c:v>
                </c:pt>
                <c:pt idx="1">
                  <c:v>10</c:v>
                </c:pt>
                <c:pt idx="2">
                  <c:v>8</c:v>
                </c:pt>
                <c:pt idx="3">
                  <c:v>7</c:v>
                </c:pt>
                <c:pt idx="4">
                  <c:v>5</c:v>
                </c:pt>
              </c:numCache>
            </c:numRef>
          </c:val>
          <c:extLst xmlns:c16r2="http://schemas.microsoft.com/office/drawing/2015/06/chart">
            <c:ext xmlns:c16="http://schemas.microsoft.com/office/drawing/2014/chart" uri="{C3380CC4-5D6E-409C-BE32-E72D297353CC}">
              <c16:uniqueId val="{00000000-715A-4E2B-B2C7-B621BB512A6F}"/>
            </c:ext>
          </c:extLst>
        </c:ser>
        <c:ser>
          <c:idx val="1"/>
          <c:order val="1"/>
          <c:tx>
            <c:strRef>
              <c:f>工作表1!$C$1</c:f>
              <c:strCache>
                <c:ptCount val="1"/>
                <c:pt idx="0">
                  <c:v>國中</c:v>
                </c:pt>
              </c:strCache>
            </c:strRef>
          </c:tx>
          <c:spPr>
            <a:ln>
              <a:solidFill>
                <a:srgbClr val="FFC000"/>
              </a:solidFill>
            </a:ln>
          </c:spPr>
          <c:marker>
            <c:spPr>
              <a:solidFill>
                <a:srgbClr val="FFC000"/>
              </a:solidFill>
              <a:ln>
                <a:solidFill>
                  <a:srgbClr val="FFC000"/>
                </a:solidFill>
              </a:ln>
            </c:spPr>
          </c:marker>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工作表1!$A$2:$A$6</c:f>
              <c:strCache>
                <c:ptCount val="5"/>
                <c:pt idx="0">
                  <c:v>101年</c:v>
                </c:pt>
                <c:pt idx="1">
                  <c:v>102年</c:v>
                </c:pt>
                <c:pt idx="2">
                  <c:v>103年</c:v>
                </c:pt>
                <c:pt idx="3">
                  <c:v>104年</c:v>
                </c:pt>
                <c:pt idx="4">
                  <c:v>105年</c:v>
                </c:pt>
              </c:strCache>
            </c:strRef>
          </c:cat>
          <c:val>
            <c:numRef>
              <c:f>工作表1!$C$2:$C$6</c:f>
              <c:numCache>
                <c:formatCode>General</c:formatCode>
                <c:ptCount val="5"/>
                <c:pt idx="0">
                  <c:v>855</c:v>
                </c:pt>
                <c:pt idx="1">
                  <c:v>641</c:v>
                </c:pt>
                <c:pt idx="2">
                  <c:v>582</c:v>
                </c:pt>
                <c:pt idx="3">
                  <c:v>600</c:v>
                </c:pt>
                <c:pt idx="4">
                  <c:v>361</c:v>
                </c:pt>
              </c:numCache>
            </c:numRef>
          </c:val>
          <c:extLst xmlns:c16r2="http://schemas.microsoft.com/office/drawing/2015/06/chart">
            <c:ext xmlns:c16="http://schemas.microsoft.com/office/drawing/2014/chart" uri="{C3380CC4-5D6E-409C-BE32-E72D297353CC}">
              <c16:uniqueId val="{00000001-715A-4E2B-B2C7-B621BB512A6F}"/>
            </c:ext>
          </c:extLst>
        </c:ser>
        <c:ser>
          <c:idx val="2"/>
          <c:order val="2"/>
          <c:tx>
            <c:strRef>
              <c:f>工作表1!$D$1</c:f>
              <c:strCache>
                <c:ptCount val="1"/>
                <c:pt idx="0">
                  <c:v>高中</c:v>
                </c:pt>
              </c:strCache>
            </c:strRef>
          </c:tx>
          <c:spPr>
            <a:ln>
              <a:solidFill>
                <a:srgbClr val="339933"/>
              </a:solidFill>
            </a:ln>
          </c:spPr>
          <c:marker>
            <c:spPr>
              <a:solidFill>
                <a:srgbClr val="339933"/>
              </a:solidFill>
              <a:ln>
                <a:solidFill>
                  <a:srgbClr val="339933"/>
                </a:solidFill>
              </a:ln>
            </c:spPr>
          </c:marker>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工作表1!$A$2:$A$6</c:f>
              <c:strCache>
                <c:ptCount val="5"/>
                <c:pt idx="0">
                  <c:v>101年</c:v>
                </c:pt>
                <c:pt idx="1">
                  <c:v>102年</c:v>
                </c:pt>
                <c:pt idx="2">
                  <c:v>103年</c:v>
                </c:pt>
                <c:pt idx="3">
                  <c:v>104年</c:v>
                </c:pt>
                <c:pt idx="4">
                  <c:v>105年</c:v>
                </c:pt>
              </c:strCache>
            </c:strRef>
          </c:cat>
          <c:val>
            <c:numRef>
              <c:f>工作表1!$D$2:$D$6</c:f>
              <c:numCache>
                <c:formatCode>#,##0</c:formatCode>
                <c:ptCount val="5"/>
                <c:pt idx="0">
                  <c:v>1503</c:v>
                </c:pt>
                <c:pt idx="1">
                  <c:v>1257</c:v>
                </c:pt>
                <c:pt idx="2">
                  <c:v>1031</c:v>
                </c:pt>
                <c:pt idx="3">
                  <c:v>1029</c:v>
                </c:pt>
                <c:pt idx="4" formatCode="General">
                  <c:v>581</c:v>
                </c:pt>
              </c:numCache>
            </c:numRef>
          </c:val>
          <c:extLst xmlns:c16r2="http://schemas.microsoft.com/office/drawing/2015/06/chart">
            <c:ext xmlns:c16="http://schemas.microsoft.com/office/drawing/2014/chart" uri="{C3380CC4-5D6E-409C-BE32-E72D297353CC}">
              <c16:uniqueId val="{00000002-715A-4E2B-B2C7-B621BB512A6F}"/>
            </c:ext>
          </c:extLst>
        </c:ser>
        <c:ser>
          <c:idx val="3"/>
          <c:order val="3"/>
          <c:tx>
            <c:strRef>
              <c:f>工作表1!$E$1</c:f>
              <c:strCache>
                <c:ptCount val="1"/>
                <c:pt idx="0">
                  <c:v>大專</c:v>
                </c:pt>
              </c:strCache>
            </c:strRef>
          </c:tx>
          <c:dLbls>
            <c:dLbl>
              <c:idx val="1"/>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15A-4E2B-B2C7-B621BB512A6F}"/>
                </c:ext>
              </c:extLst>
            </c:dLbl>
            <c:delete val="1"/>
            <c:spPr>
              <a:noFill/>
              <a:ln>
                <a:noFill/>
              </a:ln>
              <a:effectLst/>
            </c:spPr>
            <c:extLst xmlns:c16r2="http://schemas.microsoft.com/office/drawing/2015/06/chart">
              <c:ext xmlns:c15="http://schemas.microsoft.com/office/drawing/2012/chart" uri="{CE6537A1-D6FC-4f65-9D91-7224C49458BB}">
                <c15:showLeaderLines val="0"/>
              </c:ext>
            </c:extLst>
          </c:dLbls>
          <c:cat>
            <c:strRef>
              <c:f>工作表1!$A$2:$A$6</c:f>
              <c:strCache>
                <c:ptCount val="5"/>
                <c:pt idx="0">
                  <c:v>101年</c:v>
                </c:pt>
                <c:pt idx="1">
                  <c:v>102年</c:v>
                </c:pt>
                <c:pt idx="2">
                  <c:v>103年</c:v>
                </c:pt>
                <c:pt idx="3">
                  <c:v>104年</c:v>
                </c:pt>
                <c:pt idx="4">
                  <c:v>105年</c:v>
                </c:pt>
              </c:strCache>
            </c:strRef>
          </c:cat>
          <c:val>
            <c:numRef>
              <c:f>工作表1!$E$2:$E$6</c:f>
              <c:numCache>
                <c:formatCode>General</c:formatCode>
                <c:ptCount val="5"/>
                <c:pt idx="0">
                  <c:v>66</c:v>
                </c:pt>
                <c:pt idx="1">
                  <c:v>113</c:v>
                </c:pt>
                <c:pt idx="2">
                  <c:v>79</c:v>
                </c:pt>
                <c:pt idx="3">
                  <c:v>113</c:v>
                </c:pt>
                <c:pt idx="4">
                  <c:v>59</c:v>
                </c:pt>
              </c:numCache>
            </c:numRef>
          </c:val>
          <c:extLst xmlns:c16r2="http://schemas.microsoft.com/office/drawing/2015/06/chart">
            <c:ext xmlns:c16="http://schemas.microsoft.com/office/drawing/2014/chart" uri="{C3380CC4-5D6E-409C-BE32-E72D297353CC}">
              <c16:uniqueId val="{00000004-715A-4E2B-B2C7-B621BB512A6F}"/>
            </c:ext>
          </c:extLst>
        </c:ser>
        <c:ser>
          <c:idx val="4"/>
          <c:order val="4"/>
          <c:tx>
            <c:strRef>
              <c:f>工作表1!$F$1</c:f>
              <c:strCache>
                <c:ptCount val="1"/>
                <c:pt idx="0">
                  <c:v>合計</c:v>
                </c:pt>
              </c:strCache>
            </c:strRef>
          </c:tx>
          <c:spPr>
            <a:ln>
              <a:solidFill>
                <a:srgbClr val="C00000"/>
              </a:solidFill>
            </a:ln>
          </c:spPr>
          <c:marker>
            <c:spPr>
              <a:solidFill>
                <a:srgbClr val="C00000"/>
              </a:solidFill>
              <a:ln>
                <a:solidFill>
                  <a:srgbClr val="C00000"/>
                </a:solidFill>
              </a:ln>
            </c:spPr>
          </c:marker>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工作表1!$A$2:$A$6</c:f>
              <c:strCache>
                <c:ptCount val="5"/>
                <c:pt idx="0">
                  <c:v>101年</c:v>
                </c:pt>
                <c:pt idx="1">
                  <c:v>102年</c:v>
                </c:pt>
                <c:pt idx="2">
                  <c:v>103年</c:v>
                </c:pt>
                <c:pt idx="3">
                  <c:v>104年</c:v>
                </c:pt>
                <c:pt idx="4">
                  <c:v>105年</c:v>
                </c:pt>
              </c:strCache>
            </c:strRef>
          </c:cat>
          <c:val>
            <c:numRef>
              <c:f>工作表1!$F$2:$F$6</c:f>
              <c:numCache>
                <c:formatCode>#,##0</c:formatCode>
                <c:ptCount val="5"/>
                <c:pt idx="0">
                  <c:v>2432</c:v>
                </c:pt>
                <c:pt idx="1">
                  <c:v>2021</c:v>
                </c:pt>
                <c:pt idx="2">
                  <c:v>1700</c:v>
                </c:pt>
                <c:pt idx="3">
                  <c:v>1749</c:v>
                </c:pt>
                <c:pt idx="4">
                  <c:v>1006</c:v>
                </c:pt>
              </c:numCache>
            </c:numRef>
          </c:val>
          <c:extLst xmlns:c16r2="http://schemas.microsoft.com/office/drawing/2015/06/chart">
            <c:ext xmlns:c16="http://schemas.microsoft.com/office/drawing/2014/chart" uri="{C3380CC4-5D6E-409C-BE32-E72D297353CC}">
              <c16:uniqueId val="{00000005-715A-4E2B-B2C7-B621BB512A6F}"/>
            </c:ext>
          </c:extLst>
        </c:ser>
        <c:marker val="1"/>
        <c:axId val="53015296"/>
        <c:axId val="53016832"/>
      </c:lineChart>
      <c:catAx>
        <c:axId val="53015296"/>
        <c:scaling>
          <c:orientation val="minMax"/>
        </c:scaling>
        <c:axPos val="b"/>
        <c:numFmt formatCode="General" sourceLinked="0"/>
        <c:tickLblPos val="nextTo"/>
        <c:crossAx val="53016832"/>
        <c:crosses val="autoZero"/>
        <c:auto val="1"/>
        <c:lblAlgn val="ctr"/>
        <c:lblOffset val="100"/>
      </c:catAx>
      <c:valAx>
        <c:axId val="53016832"/>
        <c:scaling>
          <c:orientation val="minMax"/>
          <c:max val="2500"/>
        </c:scaling>
        <c:axPos val="l"/>
        <c:majorGridlines/>
        <c:numFmt formatCode="General" sourceLinked="1"/>
        <c:tickLblPos val="nextTo"/>
        <c:crossAx val="53015296"/>
        <c:crosses val="autoZero"/>
        <c:crossBetween val="between"/>
      </c:valAx>
    </c:plotArea>
    <c:legend>
      <c:legendPos val="b"/>
      <c:layout>
        <c:manualLayout>
          <c:xMode val="edge"/>
          <c:yMode val="edge"/>
          <c:x val="0.19995639334318754"/>
          <c:y val="0.87101691487821808"/>
          <c:w val="0.70254129562167966"/>
          <c:h val="8.7928775981756524E-2"/>
        </c:manualLayout>
      </c:layout>
    </c:legend>
    <c:plotVisOnly val="1"/>
    <c:dispBlanksAs val="gap"/>
  </c:chart>
  <c:txPr>
    <a:bodyPr/>
    <a:lstStyle/>
    <a:p>
      <a:pPr>
        <a:defRPr sz="1200" baseline="0">
          <a:latin typeface="Arial" panose="020B0604020202020204" pitchFamily="34" charset="0"/>
          <a:ea typeface="微軟正黑體" panose="020B0604030504040204" pitchFamily="34" charset="-120"/>
        </a:defRPr>
      </a:pPr>
      <a:endParaRPr lang="zh-TW"/>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TW"/>
  <c:chart>
    <c:plotArea>
      <c:layout>
        <c:manualLayout>
          <c:layoutTarget val="inner"/>
          <c:xMode val="edge"/>
          <c:yMode val="edge"/>
          <c:x val="6.7161872754050889E-2"/>
          <c:y val="5.4343961782024233E-2"/>
          <c:w val="0.90629430067119077"/>
          <c:h val="0.67640019164537402"/>
        </c:manualLayout>
      </c:layout>
      <c:lineChart>
        <c:grouping val="standard"/>
        <c:ser>
          <c:idx val="0"/>
          <c:order val="0"/>
          <c:tx>
            <c:strRef>
              <c:f>工作表1!$B$14</c:f>
              <c:strCache>
                <c:ptCount val="1"/>
                <c:pt idx="0">
                  <c:v>一級</c:v>
                </c:pt>
              </c:strCache>
            </c:strRef>
          </c:tx>
          <c:cat>
            <c:strRef>
              <c:f>工作表1!$A$15:$A$19</c:f>
              <c:strCache>
                <c:ptCount val="5"/>
                <c:pt idx="0">
                  <c:v>101年</c:v>
                </c:pt>
                <c:pt idx="1">
                  <c:v>102年</c:v>
                </c:pt>
                <c:pt idx="2">
                  <c:v>103年</c:v>
                </c:pt>
                <c:pt idx="3">
                  <c:v>104年</c:v>
                </c:pt>
                <c:pt idx="4">
                  <c:v>105年</c:v>
                </c:pt>
              </c:strCache>
            </c:strRef>
          </c:cat>
          <c:val>
            <c:numRef>
              <c:f>工作表1!$B$15:$B$19</c:f>
              <c:numCache>
                <c:formatCode>General</c:formatCode>
                <c:ptCount val="5"/>
                <c:pt idx="0">
                  <c:v>0</c:v>
                </c:pt>
                <c:pt idx="1">
                  <c:v>1</c:v>
                </c:pt>
                <c:pt idx="2">
                  <c:v>5</c:v>
                </c:pt>
                <c:pt idx="3">
                  <c:v>1</c:v>
                </c:pt>
                <c:pt idx="4">
                  <c:v>3</c:v>
                </c:pt>
              </c:numCache>
            </c:numRef>
          </c:val>
          <c:extLst xmlns:c16r2="http://schemas.microsoft.com/office/drawing/2015/06/chart">
            <c:ext xmlns:c16="http://schemas.microsoft.com/office/drawing/2014/chart" uri="{C3380CC4-5D6E-409C-BE32-E72D297353CC}">
              <c16:uniqueId val="{00000000-A828-4709-92D1-CBACCD4BC798}"/>
            </c:ext>
          </c:extLst>
        </c:ser>
        <c:ser>
          <c:idx val="1"/>
          <c:order val="1"/>
          <c:tx>
            <c:strRef>
              <c:f>工作表1!$C$14</c:f>
              <c:strCache>
                <c:ptCount val="1"/>
                <c:pt idx="0">
                  <c:v>二級</c:v>
                </c:pt>
              </c:strCache>
            </c:strRef>
          </c:tx>
          <c:spPr>
            <a:ln>
              <a:solidFill>
                <a:srgbClr val="FFC000"/>
              </a:solidFill>
            </a:ln>
          </c:spPr>
          <c:marker>
            <c:spPr>
              <a:solidFill>
                <a:srgbClr val="FFC000"/>
              </a:solidFill>
              <a:ln>
                <a:solidFill>
                  <a:srgbClr val="FFC000"/>
                </a:solidFill>
              </a:ln>
            </c:spPr>
          </c:marker>
          <c:dLbls>
            <c:spPr>
              <a:noFill/>
              <a:ln>
                <a:noFill/>
              </a:ln>
              <a:effectLst/>
            </c:spPr>
            <c:txPr>
              <a:bodyPr/>
              <a:lstStyle/>
              <a:p>
                <a:pPr>
                  <a:defRPr sz="1600"/>
                </a:pPr>
                <a:endParaRPr lang="zh-TW"/>
              </a:p>
            </c:txPr>
            <c:showVal val="1"/>
            <c:extLst xmlns:c16r2="http://schemas.microsoft.com/office/drawing/2015/06/chart">
              <c:ext xmlns:c15="http://schemas.microsoft.com/office/drawing/2012/chart" uri="{CE6537A1-D6FC-4f65-9D91-7224C49458BB}">
                <c15:showLeaderLines val="0"/>
              </c:ext>
            </c:extLst>
          </c:dLbls>
          <c:cat>
            <c:strRef>
              <c:f>工作表1!$A$15:$A$19</c:f>
              <c:strCache>
                <c:ptCount val="5"/>
                <c:pt idx="0">
                  <c:v>101年</c:v>
                </c:pt>
                <c:pt idx="1">
                  <c:v>102年</c:v>
                </c:pt>
                <c:pt idx="2">
                  <c:v>103年</c:v>
                </c:pt>
                <c:pt idx="3">
                  <c:v>104年</c:v>
                </c:pt>
                <c:pt idx="4">
                  <c:v>105年</c:v>
                </c:pt>
              </c:strCache>
            </c:strRef>
          </c:cat>
          <c:val>
            <c:numRef>
              <c:f>工作表1!$C$15:$C$19</c:f>
              <c:numCache>
                <c:formatCode>General</c:formatCode>
                <c:ptCount val="5"/>
                <c:pt idx="0">
                  <c:v>241</c:v>
                </c:pt>
                <c:pt idx="1">
                  <c:v>201</c:v>
                </c:pt>
                <c:pt idx="2">
                  <c:v>241</c:v>
                </c:pt>
                <c:pt idx="3">
                  <c:v>263</c:v>
                </c:pt>
                <c:pt idx="4">
                  <c:v>323</c:v>
                </c:pt>
              </c:numCache>
            </c:numRef>
          </c:val>
          <c:extLst xmlns:c16r2="http://schemas.microsoft.com/office/drawing/2015/06/chart">
            <c:ext xmlns:c16="http://schemas.microsoft.com/office/drawing/2014/chart" uri="{C3380CC4-5D6E-409C-BE32-E72D297353CC}">
              <c16:uniqueId val="{00000001-A828-4709-92D1-CBACCD4BC798}"/>
            </c:ext>
          </c:extLst>
        </c:ser>
        <c:ser>
          <c:idx val="2"/>
          <c:order val="2"/>
          <c:tx>
            <c:strRef>
              <c:f>工作表1!$D$14</c:f>
              <c:strCache>
                <c:ptCount val="1"/>
                <c:pt idx="0">
                  <c:v>三級</c:v>
                </c:pt>
              </c:strCache>
            </c:strRef>
          </c:tx>
          <c:dLbls>
            <c:spPr>
              <a:noFill/>
              <a:ln>
                <a:noFill/>
              </a:ln>
              <a:effectLst/>
            </c:spPr>
            <c:txPr>
              <a:bodyPr/>
              <a:lstStyle/>
              <a:p>
                <a:pPr>
                  <a:defRPr sz="1600"/>
                </a:pPr>
                <a:endParaRPr lang="zh-TW"/>
              </a:p>
            </c:txPr>
            <c:showVal val="1"/>
            <c:extLst xmlns:c16r2="http://schemas.microsoft.com/office/drawing/2015/06/chart">
              <c:ext xmlns:c15="http://schemas.microsoft.com/office/drawing/2012/chart" uri="{CE6537A1-D6FC-4f65-9D91-7224C49458BB}">
                <c15:showLeaderLines val="0"/>
              </c:ext>
            </c:extLst>
          </c:dLbls>
          <c:cat>
            <c:strRef>
              <c:f>工作表1!$A$15:$A$19</c:f>
              <c:strCache>
                <c:ptCount val="5"/>
                <c:pt idx="0">
                  <c:v>101年</c:v>
                </c:pt>
                <c:pt idx="1">
                  <c:v>102年</c:v>
                </c:pt>
                <c:pt idx="2">
                  <c:v>103年</c:v>
                </c:pt>
                <c:pt idx="3">
                  <c:v>104年</c:v>
                </c:pt>
                <c:pt idx="4">
                  <c:v>105年</c:v>
                </c:pt>
              </c:strCache>
            </c:strRef>
          </c:cat>
          <c:val>
            <c:numRef>
              <c:f>工作表1!$D$15:$D$19</c:f>
              <c:numCache>
                <c:formatCode>#,##0</c:formatCode>
                <c:ptCount val="5"/>
                <c:pt idx="0">
                  <c:v>2188</c:v>
                </c:pt>
                <c:pt idx="1">
                  <c:v>1819</c:v>
                </c:pt>
                <c:pt idx="2">
                  <c:v>1453</c:v>
                </c:pt>
                <c:pt idx="3">
                  <c:v>1485</c:v>
                </c:pt>
                <c:pt idx="4" formatCode="General">
                  <c:v>676</c:v>
                </c:pt>
              </c:numCache>
            </c:numRef>
          </c:val>
          <c:extLst xmlns:c16r2="http://schemas.microsoft.com/office/drawing/2015/06/chart">
            <c:ext xmlns:c16="http://schemas.microsoft.com/office/drawing/2014/chart" uri="{C3380CC4-5D6E-409C-BE32-E72D297353CC}">
              <c16:uniqueId val="{00000002-A828-4709-92D1-CBACCD4BC798}"/>
            </c:ext>
          </c:extLst>
        </c:ser>
        <c:ser>
          <c:idx val="3"/>
          <c:order val="3"/>
          <c:tx>
            <c:strRef>
              <c:f>工作表1!$E$14</c:f>
              <c:strCache>
                <c:ptCount val="1"/>
                <c:pt idx="0">
                  <c:v>其他</c:v>
                </c:pt>
              </c:strCache>
            </c:strRef>
          </c:tx>
          <c:dLbls>
            <c:spPr>
              <a:noFill/>
              <a:ln>
                <a:noFill/>
              </a:ln>
              <a:effectLst/>
            </c:spPr>
            <c:txPr>
              <a:bodyPr/>
              <a:lstStyle/>
              <a:p>
                <a:pPr>
                  <a:defRPr sz="1600"/>
                </a:pPr>
                <a:endParaRPr lang="zh-TW"/>
              </a:p>
            </c:txPr>
            <c:showVal val="1"/>
            <c:extLst xmlns:c16r2="http://schemas.microsoft.com/office/drawing/2015/06/chart">
              <c:ext xmlns:c15="http://schemas.microsoft.com/office/drawing/2012/chart" uri="{CE6537A1-D6FC-4f65-9D91-7224C49458BB}">
                <c15:showLeaderLines val="0"/>
              </c:ext>
            </c:extLst>
          </c:dLbls>
          <c:cat>
            <c:strRef>
              <c:f>工作表1!$A$15:$A$19</c:f>
              <c:strCache>
                <c:ptCount val="5"/>
                <c:pt idx="0">
                  <c:v>101年</c:v>
                </c:pt>
                <c:pt idx="1">
                  <c:v>102年</c:v>
                </c:pt>
                <c:pt idx="2">
                  <c:v>103年</c:v>
                </c:pt>
                <c:pt idx="3">
                  <c:v>104年</c:v>
                </c:pt>
                <c:pt idx="4">
                  <c:v>105年</c:v>
                </c:pt>
              </c:strCache>
            </c:strRef>
          </c:cat>
          <c:val>
            <c:numRef>
              <c:f>工作表1!$E$15:$E$19</c:f>
              <c:numCache>
                <c:formatCode>General</c:formatCode>
                <c:ptCount val="5"/>
                <c:pt idx="0">
                  <c:v>3</c:v>
                </c:pt>
                <c:pt idx="1">
                  <c:v>0</c:v>
                </c:pt>
                <c:pt idx="2">
                  <c:v>1</c:v>
                </c:pt>
                <c:pt idx="3">
                  <c:v>0</c:v>
                </c:pt>
                <c:pt idx="4">
                  <c:v>4</c:v>
                </c:pt>
              </c:numCache>
            </c:numRef>
          </c:val>
          <c:extLst xmlns:c16r2="http://schemas.microsoft.com/office/drawing/2015/06/chart">
            <c:ext xmlns:c16="http://schemas.microsoft.com/office/drawing/2014/chart" uri="{C3380CC4-5D6E-409C-BE32-E72D297353CC}">
              <c16:uniqueId val="{00000003-A828-4709-92D1-CBACCD4BC798}"/>
            </c:ext>
          </c:extLst>
        </c:ser>
        <c:ser>
          <c:idx val="4"/>
          <c:order val="4"/>
          <c:tx>
            <c:strRef>
              <c:f>工作表1!$F$14</c:f>
              <c:strCache>
                <c:ptCount val="1"/>
                <c:pt idx="0">
                  <c:v>合計</c:v>
                </c:pt>
              </c:strCache>
            </c:strRef>
          </c:tx>
          <c:spPr>
            <a:ln>
              <a:solidFill>
                <a:srgbClr val="C00000"/>
              </a:solidFill>
            </a:ln>
          </c:spPr>
          <c:marker>
            <c:spPr>
              <a:solidFill>
                <a:srgbClr val="C00000"/>
              </a:solidFill>
              <a:ln>
                <a:solidFill>
                  <a:srgbClr val="C00000"/>
                </a:solidFill>
              </a:ln>
            </c:spPr>
          </c:marker>
          <c:dLbls>
            <c:spPr>
              <a:noFill/>
              <a:ln>
                <a:noFill/>
              </a:ln>
              <a:effectLst/>
            </c:spPr>
            <c:txPr>
              <a:bodyPr/>
              <a:lstStyle/>
              <a:p>
                <a:pPr>
                  <a:defRPr sz="1600"/>
                </a:pPr>
                <a:endParaRPr lang="zh-TW"/>
              </a:p>
            </c:txPr>
            <c:showVal val="1"/>
            <c:extLst xmlns:c16r2="http://schemas.microsoft.com/office/drawing/2015/06/chart">
              <c:ext xmlns:c15="http://schemas.microsoft.com/office/drawing/2012/chart" uri="{CE6537A1-D6FC-4f65-9D91-7224C49458BB}">
                <c15:showLeaderLines val="0"/>
              </c:ext>
            </c:extLst>
          </c:dLbls>
          <c:cat>
            <c:strRef>
              <c:f>工作表1!$A$15:$A$19</c:f>
              <c:strCache>
                <c:ptCount val="5"/>
                <c:pt idx="0">
                  <c:v>101年</c:v>
                </c:pt>
                <c:pt idx="1">
                  <c:v>102年</c:v>
                </c:pt>
                <c:pt idx="2">
                  <c:v>103年</c:v>
                </c:pt>
                <c:pt idx="3">
                  <c:v>104年</c:v>
                </c:pt>
                <c:pt idx="4">
                  <c:v>105年</c:v>
                </c:pt>
              </c:strCache>
            </c:strRef>
          </c:cat>
          <c:val>
            <c:numRef>
              <c:f>工作表1!$F$15:$F$19</c:f>
              <c:numCache>
                <c:formatCode>#,##0</c:formatCode>
                <c:ptCount val="5"/>
                <c:pt idx="0">
                  <c:v>2432</c:v>
                </c:pt>
                <c:pt idx="1">
                  <c:v>2021</c:v>
                </c:pt>
                <c:pt idx="2">
                  <c:v>1700</c:v>
                </c:pt>
                <c:pt idx="3">
                  <c:v>1749</c:v>
                </c:pt>
                <c:pt idx="4">
                  <c:v>1006</c:v>
                </c:pt>
              </c:numCache>
            </c:numRef>
          </c:val>
          <c:extLst xmlns:c16r2="http://schemas.microsoft.com/office/drawing/2015/06/chart">
            <c:ext xmlns:c16="http://schemas.microsoft.com/office/drawing/2014/chart" uri="{C3380CC4-5D6E-409C-BE32-E72D297353CC}">
              <c16:uniqueId val="{00000004-A828-4709-92D1-CBACCD4BC798}"/>
            </c:ext>
          </c:extLst>
        </c:ser>
        <c:marker val="1"/>
        <c:axId val="53097216"/>
        <c:axId val="53098752"/>
      </c:lineChart>
      <c:catAx>
        <c:axId val="53097216"/>
        <c:scaling>
          <c:orientation val="minMax"/>
        </c:scaling>
        <c:axPos val="b"/>
        <c:numFmt formatCode="General" sourceLinked="0"/>
        <c:tickLblPos val="nextTo"/>
        <c:txPr>
          <a:bodyPr/>
          <a:lstStyle/>
          <a:p>
            <a:pPr>
              <a:defRPr sz="1600"/>
            </a:pPr>
            <a:endParaRPr lang="zh-TW"/>
          </a:p>
        </c:txPr>
        <c:crossAx val="53098752"/>
        <c:crosses val="autoZero"/>
        <c:auto val="1"/>
        <c:lblAlgn val="ctr"/>
        <c:lblOffset val="100"/>
      </c:catAx>
      <c:valAx>
        <c:axId val="53098752"/>
        <c:scaling>
          <c:orientation val="minMax"/>
          <c:max val="2500"/>
        </c:scaling>
        <c:axPos val="l"/>
        <c:majorGridlines/>
        <c:numFmt formatCode="General" sourceLinked="1"/>
        <c:tickLblPos val="nextTo"/>
        <c:crossAx val="53097216"/>
        <c:crosses val="autoZero"/>
        <c:crossBetween val="between"/>
      </c:valAx>
    </c:plotArea>
    <c:legend>
      <c:legendPos val="b"/>
      <c:layout>
        <c:manualLayout>
          <c:xMode val="edge"/>
          <c:yMode val="edge"/>
          <c:x val="6.7828380153839324E-2"/>
          <c:y val="0.86446611232221349"/>
          <c:w val="0.85118702632390064"/>
          <c:h val="7.5091616102839584E-2"/>
        </c:manualLayout>
      </c:layout>
      <c:txPr>
        <a:bodyPr/>
        <a:lstStyle/>
        <a:p>
          <a:pPr>
            <a:defRPr sz="1800" baseline="-2000"/>
          </a:pPr>
          <a:endParaRPr lang="zh-TW"/>
        </a:p>
      </c:txPr>
    </c:legend>
    <c:plotVisOnly val="1"/>
    <c:dispBlanksAs val="gap"/>
  </c:chart>
  <c:txPr>
    <a:bodyPr/>
    <a:lstStyle/>
    <a:p>
      <a:pPr>
        <a:defRPr sz="1200" baseline="-2000">
          <a:latin typeface="Arial" panose="020B0604020202020204" pitchFamily="34" charset="0"/>
          <a:ea typeface="微軟正黑體" panose="020B0604030504040204" pitchFamily="34" charset="-120"/>
        </a:defRPr>
      </a:pPr>
      <a:endParaRPr lang="zh-TW"/>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zh-TW"/>
  <c:style val="13"/>
  <c:chart>
    <c:view3D>
      <c:rotY val="70"/>
      <c:rAngAx val="1"/>
    </c:view3D>
    <c:plotArea>
      <c:layout/>
      <c:bar3DChart>
        <c:barDir val="col"/>
        <c:grouping val="clustered"/>
        <c:ser>
          <c:idx val="0"/>
          <c:order val="0"/>
          <c:dPt>
            <c:idx val="0"/>
            <c:spPr>
              <a:solidFill>
                <a:srgbClr val="C00000"/>
              </a:solidFill>
            </c:spPr>
            <c:extLst xmlns:c16r2="http://schemas.microsoft.com/office/drawing/2015/06/chart">
              <c:ext xmlns:c16="http://schemas.microsoft.com/office/drawing/2014/chart" uri="{C3380CC4-5D6E-409C-BE32-E72D297353CC}">
                <c16:uniqueId val="{00000000-67FB-4362-B094-C6970BDCAF6E}"/>
              </c:ext>
            </c:extLst>
          </c:dPt>
          <c:dPt>
            <c:idx val="1"/>
            <c:spPr>
              <a:solidFill>
                <a:srgbClr val="FFC000"/>
              </a:solidFill>
            </c:spPr>
            <c:extLst xmlns:c16r2="http://schemas.microsoft.com/office/drawing/2015/06/chart">
              <c:ext xmlns:c16="http://schemas.microsoft.com/office/drawing/2014/chart" uri="{C3380CC4-5D6E-409C-BE32-E72D297353CC}">
                <c16:uniqueId val="{00000001-67FB-4362-B094-C6970BDCAF6E}"/>
              </c:ext>
            </c:extLst>
          </c:dPt>
          <c:dPt>
            <c:idx val="2"/>
            <c:spPr>
              <a:solidFill>
                <a:srgbClr val="669900"/>
              </a:solidFill>
            </c:spPr>
            <c:extLst xmlns:c16r2="http://schemas.microsoft.com/office/drawing/2015/06/chart">
              <c:ext xmlns:c16="http://schemas.microsoft.com/office/drawing/2014/chart" uri="{C3380CC4-5D6E-409C-BE32-E72D297353CC}">
                <c16:uniqueId val="{00000002-67FB-4362-B094-C6970BDCAF6E}"/>
              </c:ext>
            </c:extLst>
          </c:dPt>
          <c:dPt>
            <c:idx val="3"/>
            <c:spPr>
              <a:solidFill>
                <a:schemeClr val="accent2">
                  <a:lumMod val="75000"/>
                </a:schemeClr>
              </a:solidFill>
            </c:spPr>
            <c:extLst xmlns:c16r2="http://schemas.microsoft.com/office/drawing/2015/06/chart">
              <c:ext xmlns:c16="http://schemas.microsoft.com/office/drawing/2014/chart" uri="{C3380CC4-5D6E-409C-BE32-E72D297353CC}">
                <c16:uniqueId val="{00000003-67FB-4362-B094-C6970BDCAF6E}"/>
              </c:ext>
            </c:extLst>
          </c:dPt>
          <c:dPt>
            <c:idx val="4"/>
            <c:spPr>
              <a:solidFill>
                <a:srgbClr val="9999FF"/>
              </a:solidFill>
            </c:spPr>
            <c:extLst xmlns:c16r2="http://schemas.microsoft.com/office/drawing/2015/06/chart">
              <c:ext xmlns:c16="http://schemas.microsoft.com/office/drawing/2014/chart" uri="{C3380CC4-5D6E-409C-BE32-E72D297353CC}">
                <c16:uniqueId val="{00000004-67FB-4362-B094-C6970BDCAF6E}"/>
              </c:ext>
            </c:extLst>
          </c:dPt>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工作表1!$A$1:$A$5</c:f>
              <c:strCache>
                <c:ptCount val="5"/>
                <c:pt idx="0">
                  <c:v>101年</c:v>
                </c:pt>
                <c:pt idx="1">
                  <c:v>102年</c:v>
                </c:pt>
                <c:pt idx="2">
                  <c:v>103年</c:v>
                </c:pt>
                <c:pt idx="3">
                  <c:v>104年</c:v>
                </c:pt>
                <c:pt idx="4">
                  <c:v>105年</c:v>
                </c:pt>
              </c:strCache>
            </c:strRef>
          </c:cat>
          <c:val>
            <c:numRef>
              <c:f>工作表1!$B$1:$B$5</c:f>
              <c:numCache>
                <c:formatCode>#,##0</c:formatCode>
                <c:ptCount val="5"/>
                <c:pt idx="0">
                  <c:v>2432</c:v>
                </c:pt>
                <c:pt idx="1">
                  <c:v>2021</c:v>
                </c:pt>
                <c:pt idx="2">
                  <c:v>1700</c:v>
                </c:pt>
                <c:pt idx="3">
                  <c:v>1749</c:v>
                </c:pt>
                <c:pt idx="4">
                  <c:v>1006</c:v>
                </c:pt>
              </c:numCache>
            </c:numRef>
          </c:val>
          <c:extLst xmlns:c16r2="http://schemas.microsoft.com/office/drawing/2015/06/chart">
            <c:ext xmlns:c16="http://schemas.microsoft.com/office/drawing/2014/chart" uri="{C3380CC4-5D6E-409C-BE32-E72D297353CC}">
              <c16:uniqueId val="{00000005-67FB-4362-B094-C6970BDCAF6E}"/>
            </c:ext>
          </c:extLst>
        </c:ser>
        <c:gapDepth val="112"/>
        <c:shape val="cylinder"/>
        <c:axId val="58332672"/>
        <c:axId val="58334208"/>
        <c:axId val="0"/>
      </c:bar3DChart>
      <c:catAx>
        <c:axId val="58332672"/>
        <c:scaling>
          <c:orientation val="minMax"/>
        </c:scaling>
        <c:axPos val="b"/>
        <c:numFmt formatCode="General" sourceLinked="0"/>
        <c:tickLblPos val="nextTo"/>
        <c:crossAx val="58334208"/>
        <c:crosses val="autoZero"/>
        <c:auto val="1"/>
        <c:lblAlgn val="ctr"/>
        <c:lblOffset val="100"/>
      </c:catAx>
      <c:valAx>
        <c:axId val="58334208"/>
        <c:scaling>
          <c:orientation val="minMax"/>
        </c:scaling>
        <c:axPos val="l"/>
        <c:majorGridlines/>
        <c:numFmt formatCode="#,##0" sourceLinked="1"/>
        <c:tickLblPos val="nextTo"/>
        <c:crossAx val="58332672"/>
        <c:crosses val="autoZero"/>
        <c:crossBetween val="between"/>
      </c:valAx>
    </c:plotArea>
    <c:plotVisOnly val="1"/>
    <c:dispBlanksAs val="gap"/>
  </c:chart>
  <c:txPr>
    <a:bodyPr/>
    <a:lstStyle/>
    <a:p>
      <a:pPr>
        <a:defRPr sz="1600" b="1" baseline="0">
          <a:latin typeface="Arial" panose="020B0604020202020204" pitchFamily="34" charset="0"/>
          <a:ea typeface="微軟正黑體" panose="020B0604030504040204" pitchFamily="34" charset="-120"/>
        </a:defRPr>
      </a:pPr>
      <a:endParaRPr lang="zh-TW"/>
    </a:p>
  </c:txPr>
  <c:externalData r:id="rId1"/>
</c:chartSpace>
</file>

<file path=ppt/diagrams/_rels/data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DBFB17-08EA-46E5-822C-B9BFA624BB3F}" type="doc">
      <dgm:prSet loTypeId="urn:microsoft.com/office/officeart/2005/8/layout/vList4#1" loCatId="list" qsTypeId="urn:microsoft.com/office/officeart/2005/8/quickstyle/simple4" qsCatId="simple" csTypeId="urn:microsoft.com/office/officeart/2005/8/colors/colorful5" csCatId="colorful" phldr="1"/>
      <dgm:spPr/>
      <dgm:t>
        <a:bodyPr/>
        <a:lstStyle/>
        <a:p>
          <a:endParaRPr lang="zh-TW" altLang="en-US"/>
        </a:p>
      </dgm:t>
    </dgm:pt>
    <dgm:pt modelId="{71B92A54-76A7-4CD5-9710-6DCF8201AF6A}">
      <dgm:prSet phldrT="[文字]" custT="1">
        <dgm:style>
          <a:lnRef idx="1">
            <a:schemeClr val="accent4"/>
          </a:lnRef>
          <a:fillRef idx="3">
            <a:schemeClr val="accent4"/>
          </a:fillRef>
          <a:effectRef idx="2">
            <a:schemeClr val="accent4"/>
          </a:effectRef>
          <a:fontRef idx="minor">
            <a:schemeClr val="lt1"/>
          </a:fontRef>
        </dgm:style>
      </dgm:prSet>
      <dgm:spPr>
        <a:xfrm>
          <a:off x="0" y="0"/>
          <a:ext cx="7776864" cy="1679776"/>
        </a:xfrm>
        <a:ln/>
      </dgm:spPr>
      <dgm:t>
        <a:bodyPr/>
        <a:lstStyle/>
        <a:p>
          <a:r>
            <a:rPr lang="zh-TW" altLang="en-US" sz="4000" b="1" dirty="0">
              <a:solidFill>
                <a:sysClr val="window" lastClr="FFFFFF"/>
              </a:solidFill>
              <a:latin typeface="微軟正黑體" panose="020B0604030504040204" pitchFamily="34" charset="-120"/>
              <a:ea typeface="微軟正黑體" panose="020B0604030504040204" pitchFamily="34" charset="-120"/>
              <a:cs typeface="+mn-cs"/>
            </a:rPr>
            <a:t>防止原料藥進入製毒工廠</a:t>
          </a:r>
        </a:p>
      </dgm:t>
    </dgm:pt>
    <dgm:pt modelId="{2788E490-CA33-4530-AEDA-6F58BF873612}" type="parTrans" cxnId="{B36461ED-684B-41F5-A9B2-6FB47A077387}">
      <dgm:prSet/>
      <dgm:spPr/>
      <dgm:t>
        <a:bodyPr/>
        <a:lstStyle/>
        <a:p>
          <a:endParaRPr lang="zh-TW" altLang="en-US" sz="4000" b="1">
            <a:latin typeface="微軟正黑體" panose="020B0604030504040204" pitchFamily="34" charset="-120"/>
            <a:ea typeface="微軟正黑體" panose="020B0604030504040204" pitchFamily="34" charset="-120"/>
          </a:endParaRPr>
        </a:p>
      </dgm:t>
    </dgm:pt>
    <dgm:pt modelId="{992AD4F5-F2E4-4EC0-A71E-3413313A348C}" type="sibTrans" cxnId="{B36461ED-684B-41F5-A9B2-6FB47A077387}">
      <dgm:prSet/>
      <dgm:spPr/>
      <dgm:t>
        <a:bodyPr/>
        <a:lstStyle/>
        <a:p>
          <a:endParaRPr lang="zh-TW" altLang="en-US" sz="4000" b="1">
            <a:latin typeface="微軟正黑體" panose="020B0604030504040204" pitchFamily="34" charset="-120"/>
            <a:ea typeface="微軟正黑體" panose="020B0604030504040204" pitchFamily="34" charset="-120"/>
          </a:endParaRPr>
        </a:p>
      </dgm:t>
    </dgm:pt>
    <dgm:pt modelId="{8B340CC2-AFA9-411E-BBCD-057855B0BB2A}">
      <dgm:prSet phldrT="[文字]" custT="1">
        <dgm:style>
          <a:lnRef idx="1">
            <a:schemeClr val="accent3"/>
          </a:lnRef>
          <a:fillRef idx="3">
            <a:schemeClr val="accent3"/>
          </a:fillRef>
          <a:effectRef idx="2">
            <a:schemeClr val="accent3"/>
          </a:effectRef>
          <a:fontRef idx="minor">
            <a:schemeClr val="lt1"/>
          </a:fontRef>
        </dgm:style>
      </dgm:prSet>
      <dgm:spPr>
        <a:xfrm>
          <a:off x="0" y="1847754"/>
          <a:ext cx="7776864" cy="1679776"/>
        </a:xfrm>
        <a:ln/>
      </dgm:spPr>
      <dgm:t>
        <a:bodyPr/>
        <a:lstStyle/>
        <a:p>
          <a:r>
            <a:rPr lang="zh-TW" altLang="en-US" sz="4000" b="1" dirty="0">
              <a:solidFill>
                <a:sysClr val="window" lastClr="FFFFFF"/>
              </a:solidFill>
              <a:latin typeface="微軟正黑體" panose="020B0604030504040204" pitchFamily="34" charset="-120"/>
              <a:ea typeface="微軟正黑體" panose="020B0604030504040204" pitchFamily="34" charset="-120"/>
              <a:cs typeface="+mn-cs"/>
            </a:rPr>
            <a:t>強化新興毒品檢驗量能</a:t>
          </a:r>
        </a:p>
      </dgm:t>
    </dgm:pt>
    <dgm:pt modelId="{1459F835-A2D9-4571-BE1F-9C746E46D288}" type="parTrans" cxnId="{F919096E-B706-4D1F-9F2A-0DDA914183B1}">
      <dgm:prSet/>
      <dgm:spPr/>
      <dgm:t>
        <a:bodyPr/>
        <a:lstStyle/>
        <a:p>
          <a:endParaRPr lang="zh-TW" altLang="en-US" sz="4000" b="1">
            <a:latin typeface="微軟正黑體" panose="020B0604030504040204" pitchFamily="34" charset="-120"/>
            <a:ea typeface="微軟正黑體" panose="020B0604030504040204" pitchFamily="34" charset="-120"/>
          </a:endParaRPr>
        </a:p>
      </dgm:t>
    </dgm:pt>
    <dgm:pt modelId="{A11F6D4C-1B1F-4E38-8A9E-489A407AF760}" type="sibTrans" cxnId="{F919096E-B706-4D1F-9F2A-0DDA914183B1}">
      <dgm:prSet/>
      <dgm:spPr/>
      <dgm:t>
        <a:bodyPr/>
        <a:lstStyle/>
        <a:p>
          <a:endParaRPr lang="zh-TW" altLang="en-US" sz="4000" b="1">
            <a:latin typeface="微軟正黑體" panose="020B0604030504040204" pitchFamily="34" charset="-120"/>
            <a:ea typeface="微軟正黑體" panose="020B0604030504040204" pitchFamily="34" charset="-120"/>
          </a:endParaRPr>
        </a:p>
      </dgm:t>
    </dgm:pt>
    <dgm:pt modelId="{7836DF7A-7F5D-440A-BBD7-EDAF6FD99D85}" type="pres">
      <dgm:prSet presAssocID="{31DBFB17-08EA-46E5-822C-B9BFA624BB3F}" presName="linear" presStyleCnt="0">
        <dgm:presLayoutVars>
          <dgm:dir/>
          <dgm:resizeHandles val="exact"/>
        </dgm:presLayoutVars>
      </dgm:prSet>
      <dgm:spPr/>
      <dgm:t>
        <a:bodyPr/>
        <a:lstStyle/>
        <a:p>
          <a:endParaRPr lang="zh-TW" altLang="en-US"/>
        </a:p>
      </dgm:t>
    </dgm:pt>
    <dgm:pt modelId="{303147D2-ADC1-400B-B3D8-C44B38EDA5BA}" type="pres">
      <dgm:prSet presAssocID="{71B92A54-76A7-4CD5-9710-6DCF8201AF6A}" presName="comp" presStyleCnt="0"/>
      <dgm:spPr/>
    </dgm:pt>
    <dgm:pt modelId="{CB1121A6-A0A3-4EE6-B28A-4467EBD0807E}" type="pres">
      <dgm:prSet presAssocID="{71B92A54-76A7-4CD5-9710-6DCF8201AF6A}" presName="box" presStyleLbl="node1" presStyleIdx="0" presStyleCnt="2"/>
      <dgm:spPr>
        <a:prstGeom prst="roundRect">
          <a:avLst>
            <a:gd name="adj" fmla="val 10000"/>
          </a:avLst>
        </a:prstGeom>
      </dgm:spPr>
      <dgm:t>
        <a:bodyPr/>
        <a:lstStyle/>
        <a:p>
          <a:endParaRPr lang="zh-TW" altLang="en-US"/>
        </a:p>
      </dgm:t>
    </dgm:pt>
    <dgm:pt modelId="{EECC99E5-CF0E-4919-A078-B2B34FB05ADD}" type="pres">
      <dgm:prSet presAssocID="{71B92A54-76A7-4CD5-9710-6DCF8201AF6A}" presName="img" presStyleLbl="fgImgPlace1" presStyleIdx="0" presStyleCnt="2"/>
      <dgm:spPr>
        <a:xfrm>
          <a:off x="167977" y="167977"/>
          <a:ext cx="1555372" cy="1343821"/>
        </a:xfrm>
        <a:prstGeom prst="roundRect">
          <a:avLst>
            <a:gd name="adj" fmla="val 10000"/>
          </a:avLst>
        </a:prstGeom>
        <a:blipFill>
          <a:blip xmlns:r="http://schemas.openxmlformats.org/officeDocument/2006/relationships" r:embed="rId1" cstate="email">
            <a:extLst>
              <a:ext uri="{28A0092B-C50C-407E-A947-70E740481C1C}"/>
            </a:extLst>
          </a:blip>
          <a:srcRect/>
          <a:stretch>
            <a:fillRect/>
          </a:stretch>
        </a:blipFill>
        <a:ln>
          <a:noFill/>
        </a:ln>
        <a:effectLst>
          <a:outerShdw blurRad="40000" dist="23000" dir="5400000" rotWithShape="0">
            <a:srgbClr val="000000">
              <a:alpha val="35000"/>
            </a:srgbClr>
          </a:outerShdw>
        </a:effectLst>
      </dgm:spPr>
      <dgm:t>
        <a:bodyPr/>
        <a:lstStyle/>
        <a:p>
          <a:endParaRPr lang="zh-TW" altLang="en-US"/>
        </a:p>
      </dgm:t>
    </dgm:pt>
    <dgm:pt modelId="{75AA87A6-3880-4F59-8B34-01722FA23783}" type="pres">
      <dgm:prSet presAssocID="{71B92A54-76A7-4CD5-9710-6DCF8201AF6A}" presName="text" presStyleLbl="node1" presStyleIdx="0" presStyleCnt="2">
        <dgm:presLayoutVars>
          <dgm:bulletEnabled val="1"/>
        </dgm:presLayoutVars>
      </dgm:prSet>
      <dgm:spPr/>
      <dgm:t>
        <a:bodyPr/>
        <a:lstStyle/>
        <a:p>
          <a:endParaRPr lang="zh-TW" altLang="en-US"/>
        </a:p>
      </dgm:t>
    </dgm:pt>
    <dgm:pt modelId="{4996CBA0-BD1B-41C7-84E8-816542DC6CE4}" type="pres">
      <dgm:prSet presAssocID="{992AD4F5-F2E4-4EC0-A71E-3413313A348C}" presName="spacer" presStyleCnt="0"/>
      <dgm:spPr/>
    </dgm:pt>
    <dgm:pt modelId="{1F755D85-2641-40AE-A88B-056E1191DED5}" type="pres">
      <dgm:prSet presAssocID="{8B340CC2-AFA9-411E-BBCD-057855B0BB2A}" presName="comp" presStyleCnt="0"/>
      <dgm:spPr/>
    </dgm:pt>
    <dgm:pt modelId="{A82E60C0-F140-41F9-8598-1AC338AC595D}" type="pres">
      <dgm:prSet presAssocID="{8B340CC2-AFA9-411E-BBCD-057855B0BB2A}" presName="box" presStyleLbl="node1" presStyleIdx="1" presStyleCnt="2"/>
      <dgm:spPr>
        <a:prstGeom prst="roundRect">
          <a:avLst>
            <a:gd name="adj" fmla="val 10000"/>
          </a:avLst>
        </a:prstGeom>
      </dgm:spPr>
      <dgm:t>
        <a:bodyPr/>
        <a:lstStyle/>
        <a:p>
          <a:endParaRPr lang="zh-TW" altLang="en-US"/>
        </a:p>
      </dgm:t>
    </dgm:pt>
    <dgm:pt modelId="{7CE33913-6B41-4179-89F1-EDE18542EAEC}" type="pres">
      <dgm:prSet presAssocID="{8B340CC2-AFA9-411E-BBCD-057855B0BB2A}" presName="img" presStyleLbl="fgImgPlace1" presStyleIdx="1" presStyleCnt="2" custScaleX="103704" custLinFactNeighborX="3089" custLinFactNeighborY="5395"/>
      <dgm:spPr>
        <a:xfrm>
          <a:off x="187217" y="2088230"/>
          <a:ext cx="1612983" cy="1343821"/>
        </a:xfrm>
        <a:prstGeom prst="roundRect">
          <a:avLst>
            <a:gd name="adj" fmla="val 10000"/>
          </a:avLst>
        </a:prstGeom>
        <a:blipFill rotWithShape="1">
          <a:blip xmlns:r="http://schemas.openxmlformats.org/officeDocument/2006/relationships" r:embed="rId2" cstate="email">
            <a:extLst>
              <a:ext uri="{28A0092B-C50C-407E-A947-70E740481C1C}"/>
            </a:extLst>
          </a:blip>
          <a:stretch>
            <a:fillRect/>
          </a:stretch>
        </a:blipFill>
        <a:ln>
          <a:noFill/>
        </a:ln>
        <a:effectLst>
          <a:outerShdw blurRad="40000" dist="23000" dir="5400000" rotWithShape="0">
            <a:srgbClr val="000000">
              <a:alpha val="35000"/>
            </a:srgbClr>
          </a:outerShdw>
        </a:effectLst>
      </dgm:spPr>
      <dgm:t>
        <a:bodyPr/>
        <a:lstStyle/>
        <a:p>
          <a:endParaRPr lang="zh-TW" altLang="en-US"/>
        </a:p>
      </dgm:t>
    </dgm:pt>
    <dgm:pt modelId="{E5686841-FD48-412A-8114-054396C35F99}" type="pres">
      <dgm:prSet presAssocID="{8B340CC2-AFA9-411E-BBCD-057855B0BB2A}" presName="text" presStyleLbl="node1" presStyleIdx="1" presStyleCnt="2">
        <dgm:presLayoutVars>
          <dgm:bulletEnabled val="1"/>
        </dgm:presLayoutVars>
      </dgm:prSet>
      <dgm:spPr/>
      <dgm:t>
        <a:bodyPr/>
        <a:lstStyle/>
        <a:p>
          <a:endParaRPr lang="zh-TW" altLang="en-US"/>
        </a:p>
      </dgm:t>
    </dgm:pt>
  </dgm:ptLst>
  <dgm:cxnLst>
    <dgm:cxn modelId="{E83ACC7C-EDB9-4B30-A62B-C2620169DBC6}" type="presOf" srcId="{71B92A54-76A7-4CD5-9710-6DCF8201AF6A}" destId="{CB1121A6-A0A3-4EE6-B28A-4467EBD0807E}" srcOrd="0" destOrd="0" presId="urn:microsoft.com/office/officeart/2005/8/layout/vList4#1"/>
    <dgm:cxn modelId="{F919096E-B706-4D1F-9F2A-0DDA914183B1}" srcId="{31DBFB17-08EA-46E5-822C-B9BFA624BB3F}" destId="{8B340CC2-AFA9-411E-BBCD-057855B0BB2A}" srcOrd="1" destOrd="0" parTransId="{1459F835-A2D9-4571-BE1F-9C746E46D288}" sibTransId="{A11F6D4C-1B1F-4E38-8A9E-489A407AF760}"/>
    <dgm:cxn modelId="{B36461ED-684B-41F5-A9B2-6FB47A077387}" srcId="{31DBFB17-08EA-46E5-822C-B9BFA624BB3F}" destId="{71B92A54-76A7-4CD5-9710-6DCF8201AF6A}" srcOrd="0" destOrd="0" parTransId="{2788E490-CA33-4530-AEDA-6F58BF873612}" sibTransId="{992AD4F5-F2E4-4EC0-A71E-3413313A348C}"/>
    <dgm:cxn modelId="{D949ED06-EC7A-495B-957D-178A41A59F60}" type="presOf" srcId="{71B92A54-76A7-4CD5-9710-6DCF8201AF6A}" destId="{75AA87A6-3880-4F59-8B34-01722FA23783}" srcOrd="1" destOrd="0" presId="urn:microsoft.com/office/officeart/2005/8/layout/vList4#1"/>
    <dgm:cxn modelId="{C1365446-1AB8-4F23-9032-C30B780069C0}" type="presOf" srcId="{8B340CC2-AFA9-411E-BBCD-057855B0BB2A}" destId="{E5686841-FD48-412A-8114-054396C35F99}" srcOrd="1" destOrd="0" presId="urn:microsoft.com/office/officeart/2005/8/layout/vList4#1"/>
    <dgm:cxn modelId="{AEF0D780-2311-4B20-A4B1-A69275C71562}" type="presOf" srcId="{8B340CC2-AFA9-411E-BBCD-057855B0BB2A}" destId="{A82E60C0-F140-41F9-8598-1AC338AC595D}" srcOrd="0" destOrd="0" presId="urn:microsoft.com/office/officeart/2005/8/layout/vList4#1"/>
    <dgm:cxn modelId="{492D4F35-F3A4-4874-8E4A-C5453EF41A9F}" type="presOf" srcId="{31DBFB17-08EA-46E5-822C-B9BFA624BB3F}" destId="{7836DF7A-7F5D-440A-BBD7-EDAF6FD99D85}" srcOrd="0" destOrd="0" presId="urn:microsoft.com/office/officeart/2005/8/layout/vList4#1"/>
    <dgm:cxn modelId="{A28D1D6C-6539-4885-9E49-F0F7F8C83194}" type="presParOf" srcId="{7836DF7A-7F5D-440A-BBD7-EDAF6FD99D85}" destId="{303147D2-ADC1-400B-B3D8-C44B38EDA5BA}" srcOrd="0" destOrd="0" presId="urn:microsoft.com/office/officeart/2005/8/layout/vList4#1"/>
    <dgm:cxn modelId="{5714A451-454C-4B3E-A3D3-8376051AE177}" type="presParOf" srcId="{303147D2-ADC1-400B-B3D8-C44B38EDA5BA}" destId="{CB1121A6-A0A3-4EE6-B28A-4467EBD0807E}" srcOrd="0" destOrd="0" presId="urn:microsoft.com/office/officeart/2005/8/layout/vList4#1"/>
    <dgm:cxn modelId="{669DB12A-D879-497F-941D-DCEED9D4D8EB}" type="presParOf" srcId="{303147D2-ADC1-400B-B3D8-C44B38EDA5BA}" destId="{EECC99E5-CF0E-4919-A078-B2B34FB05ADD}" srcOrd="1" destOrd="0" presId="urn:microsoft.com/office/officeart/2005/8/layout/vList4#1"/>
    <dgm:cxn modelId="{788ED69D-29CA-487B-9269-A1F83C9332A3}" type="presParOf" srcId="{303147D2-ADC1-400B-B3D8-C44B38EDA5BA}" destId="{75AA87A6-3880-4F59-8B34-01722FA23783}" srcOrd="2" destOrd="0" presId="urn:microsoft.com/office/officeart/2005/8/layout/vList4#1"/>
    <dgm:cxn modelId="{3833BDBF-DEB6-43AF-94E6-46CB47EA8302}" type="presParOf" srcId="{7836DF7A-7F5D-440A-BBD7-EDAF6FD99D85}" destId="{4996CBA0-BD1B-41C7-84E8-816542DC6CE4}" srcOrd="1" destOrd="0" presId="urn:microsoft.com/office/officeart/2005/8/layout/vList4#1"/>
    <dgm:cxn modelId="{DD25C68A-915A-4AC2-A01D-6892F1DFBADF}" type="presParOf" srcId="{7836DF7A-7F5D-440A-BBD7-EDAF6FD99D85}" destId="{1F755D85-2641-40AE-A88B-056E1191DED5}" srcOrd="2" destOrd="0" presId="urn:microsoft.com/office/officeart/2005/8/layout/vList4#1"/>
    <dgm:cxn modelId="{7E269ECF-590C-4D9D-988E-46C3EDA2C793}" type="presParOf" srcId="{1F755D85-2641-40AE-A88B-056E1191DED5}" destId="{A82E60C0-F140-41F9-8598-1AC338AC595D}" srcOrd="0" destOrd="0" presId="urn:microsoft.com/office/officeart/2005/8/layout/vList4#1"/>
    <dgm:cxn modelId="{64DAD7C2-9A38-4BA4-A300-C470F3D99B5B}" type="presParOf" srcId="{1F755D85-2641-40AE-A88B-056E1191DED5}" destId="{7CE33913-6B41-4179-89F1-EDE18542EAEC}" srcOrd="1" destOrd="0" presId="urn:microsoft.com/office/officeart/2005/8/layout/vList4#1"/>
    <dgm:cxn modelId="{156777A2-CA13-4463-ABEA-16DAB2F4D674}" type="presParOf" srcId="{1F755D85-2641-40AE-A88B-056E1191DED5}" destId="{E5686841-FD48-412A-8114-054396C35F99}" srcOrd="2" destOrd="0" presId="urn:microsoft.com/office/officeart/2005/8/layout/vList4#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9F4A4D-8CF4-487B-863D-FFA9AD330464}" type="doc">
      <dgm:prSet loTypeId="urn:microsoft.com/office/officeart/2005/8/layout/radial5" loCatId="cycle" qsTypeId="urn:microsoft.com/office/officeart/2005/8/quickstyle/3d1" qsCatId="3D" csTypeId="urn:microsoft.com/office/officeart/2005/8/colors/colorful1#2" csCatId="colorful" phldr="1"/>
      <dgm:spPr/>
      <dgm:t>
        <a:bodyPr/>
        <a:lstStyle/>
        <a:p>
          <a:endParaRPr lang="zh-TW" altLang="en-US"/>
        </a:p>
      </dgm:t>
    </dgm:pt>
    <dgm:pt modelId="{9DD48E62-CDD4-44F3-93B9-409098EA6810}">
      <dgm:prSet phldrT="[文字]" custT="1"/>
      <dgm:spPr/>
      <dgm:t>
        <a:bodyPr lIns="0" tIns="0" rIns="0" bIns="0"/>
        <a:lstStyle/>
        <a:p>
          <a:r>
            <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非法藥物使用</a:t>
          </a:r>
        </a:p>
      </dgm:t>
    </dgm:pt>
    <dgm:pt modelId="{E0FF4616-D6E3-4377-8FD8-594BB6D45BCB}" type="parTrans" cxnId="{6A149E0D-BC0E-4BA8-B7DA-B2E36839355E}">
      <dgm:prSet/>
      <dgm:spPr/>
      <dgm:t>
        <a:bodyPr/>
        <a:lstStyle/>
        <a:p>
          <a:endParaRPr lang="zh-TW" altLang="en-US" sz="2000"/>
        </a:p>
      </dgm:t>
    </dgm:pt>
    <dgm:pt modelId="{A2EE1E0B-9951-4410-8CB0-AFB53F78364D}" type="sibTrans" cxnId="{6A149E0D-BC0E-4BA8-B7DA-B2E36839355E}">
      <dgm:prSet/>
      <dgm:spPr/>
      <dgm:t>
        <a:bodyPr/>
        <a:lstStyle/>
        <a:p>
          <a:endParaRPr lang="zh-TW" altLang="en-US" sz="2000"/>
        </a:p>
      </dgm:t>
    </dgm:pt>
    <dgm:pt modelId="{42194BD1-D560-4FB5-AAC0-901EA29D928C}">
      <dgm:prSet phldrT="[文字]" custT="1"/>
      <dgm:spPr/>
      <dgm:t>
        <a:bodyPr/>
        <a:lstStyle/>
        <a:p>
          <a:r>
            <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家庭背景</a:t>
          </a:r>
        </a:p>
      </dgm:t>
    </dgm:pt>
    <dgm:pt modelId="{0ADB52EF-FD19-4AA9-9054-3F9167FBE373}" type="parTrans" cxnId="{55E2679A-B78B-443F-9706-A24D4827C829}">
      <dgm:prSet custT="1"/>
      <dgm:spPr/>
      <dgm:t>
        <a:bodyPr/>
        <a:lstStyle/>
        <a:p>
          <a:endParaRPr lang="zh-TW" altLang="en-US" sz="2000"/>
        </a:p>
      </dgm:t>
    </dgm:pt>
    <dgm:pt modelId="{E8DE5EA8-C554-4F2E-A9E6-673A87B3D4EA}" type="sibTrans" cxnId="{55E2679A-B78B-443F-9706-A24D4827C829}">
      <dgm:prSet/>
      <dgm:spPr/>
      <dgm:t>
        <a:bodyPr/>
        <a:lstStyle/>
        <a:p>
          <a:endParaRPr lang="zh-TW" altLang="en-US" sz="2000"/>
        </a:p>
      </dgm:t>
    </dgm:pt>
    <dgm:pt modelId="{A93903FD-84E4-4E34-AE3C-8A91700A3989}">
      <dgm:prSet phldrT="[文字]" custT="1"/>
      <dgm:spPr/>
      <dgm:t>
        <a:bodyPr/>
        <a:lstStyle/>
        <a:p>
          <a:r>
            <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個人行為</a:t>
          </a:r>
        </a:p>
      </dgm:t>
    </dgm:pt>
    <dgm:pt modelId="{391F6A62-F159-4A60-8353-A2FD2D6E5074}" type="parTrans" cxnId="{524D7F8C-EDF4-4745-8CF8-81D5C9647F64}">
      <dgm:prSet custT="1"/>
      <dgm:spPr/>
      <dgm:t>
        <a:bodyPr/>
        <a:lstStyle/>
        <a:p>
          <a:endParaRPr lang="zh-TW" altLang="en-US" sz="2000"/>
        </a:p>
      </dgm:t>
    </dgm:pt>
    <dgm:pt modelId="{25660A25-4B69-415A-99C8-FAC62BBED237}" type="sibTrans" cxnId="{524D7F8C-EDF4-4745-8CF8-81D5C9647F64}">
      <dgm:prSet/>
      <dgm:spPr/>
      <dgm:t>
        <a:bodyPr/>
        <a:lstStyle/>
        <a:p>
          <a:endParaRPr lang="zh-TW" altLang="en-US" sz="2000"/>
        </a:p>
      </dgm:t>
    </dgm:pt>
    <dgm:pt modelId="{25646962-0E4C-4C6F-8666-CBB5282871B1}">
      <dgm:prSet phldrT="[文字]" custT="1"/>
      <dgm:spPr/>
      <dgm:t>
        <a:bodyPr/>
        <a:lstStyle/>
        <a:p>
          <a:r>
            <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施用原因</a:t>
          </a:r>
        </a:p>
      </dgm:t>
    </dgm:pt>
    <dgm:pt modelId="{18F6A228-9FD7-4875-8BAB-D8323276EED6}" type="parTrans" cxnId="{9694D1B6-2032-4758-8A1F-621EBA7B36DA}">
      <dgm:prSet custT="1"/>
      <dgm:spPr/>
      <dgm:t>
        <a:bodyPr/>
        <a:lstStyle/>
        <a:p>
          <a:endParaRPr lang="zh-TW" altLang="en-US" sz="2000"/>
        </a:p>
      </dgm:t>
    </dgm:pt>
    <dgm:pt modelId="{30589D91-A66E-4F0C-8CCA-977F5C78E75D}" type="sibTrans" cxnId="{9694D1B6-2032-4758-8A1F-621EBA7B36DA}">
      <dgm:prSet/>
      <dgm:spPr/>
      <dgm:t>
        <a:bodyPr/>
        <a:lstStyle/>
        <a:p>
          <a:endParaRPr lang="zh-TW" altLang="en-US" sz="2000"/>
        </a:p>
      </dgm:t>
    </dgm:pt>
    <dgm:pt modelId="{434365F9-2AFF-47D8-91A7-7916FD559406}">
      <dgm:prSet phldrT="[文字]" custT="1"/>
      <dgm:spPr/>
      <dgm:t>
        <a:bodyPr/>
        <a:lstStyle/>
        <a:p>
          <a:r>
            <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學習因素</a:t>
          </a:r>
          <a:endParaRPr lang="zh-TW" altLang="en-US" sz="2000" dirty="0">
            <a:latin typeface="微軟正黑體" panose="020B0604030504040204" pitchFamily="34" charset="-120"/>
            <a:ea typeface="微軟正黑體" panose="020B0604030504040204" pitchFamily="34" charset="-120"/>
          </a:endParaRPr>
        </a:p>
      </dgm:t>
    </dgm:pt>
    <dgm:pt modelId="{92A05A33-956C-456C-8D23-C2973172EC98}" type="parTrans" cxnId="{28114C64-AD54-4A44-B2AB-FBB021203774}">
      <dgm:prSet custT="1"/>
      <dgm:spPr/>
      <dgm:t>
        <a:bodyPr/>
        <a:lstStyle/>
        <a:p>
          <a:endParaRPr lang="zh-TW" altLang="en-US" sz="2000"/>
        </a:p>
      </dgm:t>
    </dgm:pt>
    <dgm:pt modelId="{C27C129D-5EF7-4303-A428-8194C7AB369F}" type="sibTrans" cxnId="{28114C64-AD54-4A44-B2AB-FBB021203774}">
      <dgm:prSet/>
      <dgm:spPr/>
      <dgm:t>
        <a:bodyPr/>
        <a:lstStyle/>
        <a:p>
          <a:endParaRPr lang="zh-TW" altLang="en-US" sz="2000"/>
        </a:p>
      </dgm:t>
    </dgm:pt>
    <dgm:pt modelId="{D2926479-9B42-4A81-87A7-6834FA9EF280}">
      <dgm:prSet custT="1"/>
      <dgm:spPr/>
      <dgm:t>
        <a:bodyPr/>
        <a:lstStyle/>
        <a:p>
          <a:r>
            <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藥物來源</a:t>
          </a:r>
        </a:p>
      </dgm:t>
    </dgm:pt>
    <dgm:pt modelId="{5BB1C453-121E-4153-8C73-F95C7D6A0269}" type="parTrans" cxnId="{92CB0ABE-A8C3-4295-B797-4285E2A0D4B9}">
      <dgm:prSet custT="1"/>
      <dgm:spPr/>
      <dgm:t>
        <a:bodyPr/>
        <a:lstStyle/>
        <a:p>
          <a:endParaRPr lang="zh-TW" altLang="en-US" sz="2000"/>
        </a:p>
      </dgm:t>
    </dgm:pt>
    <dgm:pt modelId="{D5A58EAE-47D1-443D-BA54-7BC7AAD2C322}" type="sibTrans" cxnId="{92CB0ABE-A8C3-4295-B797-4285E2A0D4B9}">
      <dgm:prSet/>
      <dgm:spPr/>
      <dgm:t>
        <a:bodyPr/>
        <a:lstStyle/>
        <a:p>
          <a:endParaRPr lang="zh-TW" altLang="en-US" sz="2000"/>
        </a:p>
      </dgm:t>
    </dgm:pt>
    <dgm:pt modelId="{B88E59CA-DCF8-40E2-AD29-7BA0C7247E78}" type="pres">
      <dgm:prSet presAssocID="{009F4A4D-8CF4-487B-863D-FFA9AD330464}" presName="Name0" presStyleCnt="0">
        <dgm:presLayoutVars>
          <dgm:chMax val="1"/>
          <dgm:dir/>
          <dgm:animLvl val="ctr"/>
          <dgm:resizeHandles val="exact"/>
        </dgm:presLayoutVars>
      </dgm:prSet>
      <dgm:spPr/>
      <dgm:t>
        <a:bodyPr/>
        <a:lstStyle/>
        <a:p>
          <a:endParaRPr lang="zh-TW" altLang="en-US"/>
        </a:p>
      </dgm:t>
    </dgm:pt>
    <dgm:pt modelId="{8C6FA680-CA04-4DCA-AF2E-9EBC6F073730}" type="pres">
      <dgm:prSet presAssocID="{9DD48E62-CDD4-44F3-93B9-409098EA6810}" presName="centerShape" presStyleLbl="node0" presStyleIdx="0" presStyleCnt="1"/>
      <dgm:spPr/>
      <dgm:t>
        <a:bodyPr/>
        <a:lstStyle/>
        <a:p>
          <a:endParaRPr lang="zh-TW" altLang="en-US"/>
        </a:p>
      </dgm:t>
    </dgm:pt>
    <dgm:pt modelId="{8452D367-FCCD-48ED-837A-8C1504204BB7}" type="pres">
      <dgm:prSet presAssocID="{0ADB52EF-FD19-4AA9-9054-3F9167FBE373}" presName="parTrans" presStyleLbl="sibTrans2D1" presStyleIdx="0" presStyleCnt="5" custAng="10800000"/>
      <dgm:spPr/>
      <dgm:t>
        <a:bodyPr/>
        <a:lstStyle/>
        <a:p>
          <a:endParaRPr lang="zh-TW" altLang="en-US"/>
        </a:p>
      </dgm:t>
    </dgm:pt>
    <dgm:pt modelId="{F294E7A0-0765-4C7B-A2C0-FDC8E7D48897}" type="pres">
      <dgm:prSet presAssocID="{0ADB52EF-FD19-4AA9-9054-3F9167FBE373}" presName="connectorText" presStyleLbl="sibTrans2D1" presStyleIdx="0" presStyleCnt="5"/>
      <dgm:spPr/>
      <dgm:t>
        <a:bodyPr/>
        <a:lstStyle/>
        <a:p>
          <a:endParaRPr lang="zh-TW" altLang="en-US"/>
        </a:p>
      </dgm:t>
    </dgm:pt>
    <dgm:pt modelId="{BD37965D-45DB-4FBB-891F-AA442C636CD2}" type="pres">
      <dgm:prSet presAssocID="{42194BD1-D560-4FB5-AAC0-901EA29D928C}" presName="node" presStyleLbl="node1" presStyleIdx="0" presStyleCnt="5">
        <dgm:presLayoutVars>
          <dgm:bulletEnabled val="1"/>
        </dgm:presLayoutVars>
      </dgm:prSet>
      <dgm:spPr/>
      <dgm:t>
        <a:bodyPr/>
        <a:lstStyle/>
        <a:p>
          <a:endParaRPr lang="zh-TW" altLang="en-US"/>
        </a:p>
      </dgm:t>
    </dgm:pt>
    <dgm:pt modelId="{AB7DDB1C-3B92-4B22-A863-CD9287F0148A}" type="pres">
      <dgm:prSet presAssocID="{391F6A62-F159-4A60-8353-A2FD2D6E5074}" presName="parTrans" presStyleLbl="sibTrans2D1" presStyleIdx="1" presStyleCnt="5" custAng="10800000"/>
      <dgm:spPr/>
      <dgm:t>
        <a:bodyPr/>
        <a:lstStyle/>
        <a:p>
          <a:endParaRPr lang="zh-TW" altLang="en-US"/>
        </a:p>
      </dgm:t>
    </dgm:pt>
    <dgm:pt modelId="{4FB06BEE-91AB-4C5E-A75C-0A9B4750C639}" type="pres">
      <dgm:prSet presAssocID="{391F6A62-F159-4A60-8353-A2FD2D6E5074}" presName="connectorText" presStyleLbl="sibTrans2D1" presStyleIdx="1" presStyleCnt="5"/>
      <dgm:spPr/>
      <dgm:t>
        <a:bodyPr/>
        <a:lstStyle/>
        <a:p>
          <a:endParaRPr lang="zh-TW" altLang="en-US"/>
        </a:p>
      </dgm:t>
    </dgm:pt>
    <dgm:pt modelId="{03F58D3E-325C-474A-A52E-76D9D216F71F}" type="pres">
      <dgm:prSet presAssocID="{A93903FD-84E4-4E34-AE3C-8A91700A3989}" presName="node" presStyleLbl="node1" presStyleIdx="1" presStyleCnt="5">
        <dgm:presLayoutVars>
          <dgm:bulletEnabled val="1"/>
        </dgm:presLayoutVars>
      </dgm:prSet>
      <dgm:spPr/>
      <dgm:t>
        <a:bodyPr/>
        <a:lstStyle/>
        <a:p>
          <a:endParaRPr lang="zh-TW" altLang="en-US"/>
        </a:p>
      </dgm:t>
    </dgm:pt>
    <dgm:pt modelId="{507B3434-6D85-4747-B359-E8C3E7B304F9}" type="pres">
      <dgm:prSet presAssocID="{18F6A228-9FD7-4875-8BAB-D8323276EED6}" presName="parTrans" presStyleLbl="sibTrans2D1" presStyleIdx="2" presStyleCnt="5" custAng="10800000"/>
      <dgm:spPr/>
      <dgm:t>
        <a:bodyPr/>
        <a:lstStyle/>
        <a:p>
          <a:endParaRPr lang="zh-TW" altLang="en-US"/>
        </a:p>
      </dgm:t>
    </dgm:pt>
    <dgm:pt modelId="{834DC4F7-D3B9-4C1A-B861-ACAB445EA3AF}" type="pres">
      <dgm:prSet presAssocID="{18F6A228-9FD7-4875-8BAB-D8323276EED6}" presName="connectorText" presStyleLbl="sibTrans2D1" presStyleIdx="2" presStyleCnt="5"/>
      <dgm:spPr/>
      <dgm:t>
        <a:bodyPr/>
        <a:lstStyle/>
        <a:p>
          <a:endParaRPr lang="zh-TW" altLang="en-US"/>
        </a:p>
      </dgm:t>
    </dgm:pt>
    <dgm:pt modelId="{CE743F95-1D6E-484B-9AB2-921E4773634A}" type="pres">
      <dgm:prSet presAssocID="{25646962-0E4C-4C6F-8666-CBB5282871B1}" presName="node" presStyleLbl="node1" presStyleIdx="2" presStyleCnt="5">
        <dgm:presLayoutVars>
          <dgm:bulletEnabled val="1"/>
        </dgm:presLayoutVars>
      </dgm:prSet>
      <dgm:spPr/>
      <dgm:t>
        <a:bodyPr/>
        <a:lstStyle/>
        <a:p>
          <a:endParaRPr lang="zh-TW" altLang="en-US"/>
        </a:p>
      </dgm:t>
    </dgm:pt>
    <dgm:pt modelId="{ADC26FF3-4D2C-4B92-B092-440D2B2AE9A2}" type="pres">
      <dgm:prSet presAssocID="{5BB1C453-121E-4153-8C73-F95C7D6A0269}" presName="parTrans" presStyleLbl="sibTrans2D1" presStyleIdx="3" presStyleCnt="5" custAng="10800000"/>
      <dgm:spPr/>
      <dgm:t>
        <a:bodyPr/>
        <a:lstStyle/>
        <a:p>
          <a:endParaRPr lang="zh-TW" altLang="en-US"/>
        </a:p>
      </dgm:t>
    </dgm:pt>
    <dgm:pt modelId="{9D7D1C16-F1E0-4FC1-A6C5-F5C39D9ED3A9}" type="pres">
      <dgm:prSet presAssocID="{5BB1C453-121E-4153-8C73-F95C7D6A0269}" presName="connectorText" presStyleLbl="sibTrans2D1" presStyleIdx="3" presStyleCnt="5"/>
      <dgm:spPr/>
      <dgm:t>
        <a:bodyPr/>
        <a:lstStyle/>
        <a:p>
          <a:endParaRPr lang="zh-TW" altLang="en-US"/>
        </a:p>
      </dgm:t>
    </dgm:pt>
    <dgm:pt modelId="{D5B55EA3-0843-4819-BAB6-A7902FB6A209}" type="pres">
      <dgm:prSet presAssocID="{D2926479-9B42-4A81-87A7-6834FA9EF280}" presName="node" presStyleLbl="node1" presStyleIdx="3" presStyleCnt="5">
        <dgm:presLayoutVars>
          <dgm:bulletEnabled val="1"/>
        </dgm:presLayoutVars>
      </dgm:prSet>
      <dgm:spPr/>
      <dgm:t>
        <a:bodyPr/>
        <a:lstStyle/>
        <a:p>
          <a:endParaRPr lang="zh-TW" altLang="en-US"/>
        </a:p>
      </dgm:t>
    </dgm:pt>
    <dgm:pt modelId="{20921A74-5DE4-4CB3-8D5D-BA7AD0C41934}" type="pres">
      <dgm:prSet presAssocID="{92A05A33-956C-456C-8D23-C2973172EC98}" presName="parTrans" presStyleLbl="sibTrans2D1" presStyleIdx="4" presStyleCnt="5" custAng="10800000"/>
      <dgm:spPr/>
      <dgm:t>
        <a:bodyPr/>
        <a:lstStyle/>
        <a:p>
          <a:endParaRPr lang="zh-TW" altLang="en-US"/>
        </a:p>
      </dgm:t>
    </dgm:pt>
    <dgm:pt modelId="{E70997E8-57E9-4C69-B03D-089D172FA5C9}" type="pres">
      <dgm:prSet presAssocID="{92A05A33-956C-456C-8D23-C2973172EC98}" presName="connectorText" presStyleLbl="sibTrans2D1" presStyleIdx="4" presStyleCnt="5"/>
      <dgm:spPr/>
      <dgm:t>
        <a:bodyPr/>
        <a:lstStyle/>
        <a:p>
          <a:endParaRPr lang="zh-TW" altLang="en-US"/>
        </a:p>
      </dgm:t>
    </dgm:pt>
    <dgm:pt modelId="{37FF7586-831C-4BAB-B631-4F6AFDDEF884}" type="pres">
      <dgm:prSet presAssocID="{434365F9-2AFF-47D8-91A7-7916FD559406}" presName="node" presStyleLbl="node1" presStyleIdx="4" presStyleCnt="5">
        <dgm:presLayoutVars>
          <dgm:bulletEnabled val="1"/>
        </dgm:presLayoutVars>
      </dgm:prSet>
      <dgm:spPr/>
      <dgm:t>
        <a:bodyPr/>
        <a:lstStyle/>
        <a:p>
          <a:endParaRPr lang="zh-TW" altLang="en-US"/>
        </a:p>
      </dgm:t>
    </dgm:pt>
  </dgm:ptLst>
  <dgm:cxnLst>
    <dgm:cxn modelId="{6A149E0D-BC0E-4BA8-B7DA-B2E36839355E}" srcId="{009F4A4D-8CF4-487B-863D-FFA9AD330464}" destId="{9DD48E62-CDD4-44F3-93B9-409098EA6810}" srcOrd="0" destOrd="0" parTransId="{E0FF4616-D6E3-4377-8FD8-594BB6D45BCB}" sibTransId="{A2EE1E0B-9951-4410-8CB0-AFB53F78364D}"/>
    <dgm:cxn modelId="{28114C64-AD54-4A44-B2AB-FBB021203774}" srcId="{9DD48E62-CDD4-44F3-93B9-409098EA6810}" destId="{434365F9-2AFF-47D8-91A7-7916FD559406}" srcOrd="4" destOrd="0" parTransId="{92A05A33-956C-456C-8D23-C2973172EC98}" sibTransId="{C27C129D-5EF7-4303-A428-8194C7AB369F}"/>
    <dgm:cxn modelId="{A27C9E76-427E-4B99-92BA-DBC966E14516}" type="presOf" srcId="{92A05A33-956C-456C-8D23-C2973172EC98}" destId="{E70997E8-57E9-4C69-B03D-089D172FA5C9}" srcOrd="1" destOrd="0" presId="urn:microsoft.com/office/officeart/2005/8/layout/radial5"/>
    <dgm:cxn modelId="{8647B499-ABFB-4EA8-A2C6-1FE4239C6DBB}" type="presOf" srcId="{391F6A62-F159-4A60-8353-A2FD2D6E5074}" destId="{AB7DDB1C-3B92-4B22-A863-CD9287F0148A}" srcOrd="0" destOrd="0" presId="urn:microsoft.com/office/officeart/2005/8/layout/radial5"/>
    <dgm:cxn modelId="{60A114A8-9F54-45A1-AEB4-DA71FA46BF9C}" type="presOf" srcId="{434365F9-2AFF-47D8-91A7-7916FD559406}" destId="{37FF7586-831C-4BAB-B631-4F6AFDDEF884}" srcOrd="0" destOrd="0" presId="urn:microsoft.com/office/officeart/2005/8/layout/radial5"/>
    <dgm:cxn modelId="{92CB0ABE-A8C3-4295-B797-4285E2A0D4B9}" srcId="{9DD48E62-CDD4-44F3-93B9-409098EA6810}" destId="{D2926479-9B42-4A81-87A7-6834FA9EF280}" srcOrd="3" destOrd="0" parTransId="{5BB1C453-121E-4153-8C73-F95C7D6A0269}" sibTransId="{D5A58EAE-47D1-443D-BA54-7BC7AAD2C322}"/>
    <dgm:cxn modelId="{524D7F8C-EDF4-4745-8CF8-81D5C9647F64}" srcId="{9DD48E62-CDD4-44F3-93B9-409098EA6810}" destId="{A93903FD-84E4-4E34-AE3C-8A91700A3989}" srcOrd="1" destOrd="0" parTransId="{391F6A62-F159-4A60-8353-A2FD2D6E5074}" sibTransId="{25660A25-4B69-415A-99C8-FAC62BBED237}"/>
    <dgm:cxn modelId="{C622DFBE-3B5C-4A45-8F1F-7429B21A1773}" type="presOf" srcId="{D2926479-9B42-4A81-87A7-6834FA9EF280}" destId="{D5B55EA3-0843-4819-BAB6-A7902FB6A209}" srcOrd="0" destOrd="0" presId="urn:microsoft.com/office/officeart/2005/8/layout/radial5"/>
    <dgm:cxn modelId="{55E2679A-B78B-443F-9706-A24D4827C829}" srcId="{9DD48E62-CDD4-44F3-93B9-409098EA6810}" destId="{42194BD1-D560-4FB5-AAC0-901EA29D928C}" srcOrd="0" destOrd="0" parTransId="{0ADB52EF-FD19-4AA9-9054-3F9167FBE373}" sibTransId="{E8DE5EA8-C554-4F2E-A9E6-673A87B3D4EA}"/>
    <dgm:cxn modelId="{F499AE67-F981-421C-98EC-868F9791072D}" type="presOf" srcId="{391F6A62-F159-4A60-8353-A2FD2D6E5074}" destId="{4FB06BEE-91AB-4C5E-A75C-0A9B4750C639}" srcOrd="1" destOrd="0" presId="urn:microsoft.com/office/officeart/2005/8/layout/radial5"/>
    <dgm:cxn modelId="{D01B0E7B-65F8-4770-BB84-B18C974B260C}" type="presOf" srcId="{18F6A228-9FD7-4875-8BAB-D8323276EED6}" destId="{507B3434-6D85-4747-B359-E8C3E7B304F9}" srcOrd="0" destOrd="0" presId="urn:microsoft.com/office/officeart/2005/8/layout/radial5"/>
    <dgm:cxn modelId="{EF03588E-CF76-438B-A246-F1EFD481C2E7}" type="presOf" srcId="{5BB1C453-121E-4153-8C73-F95C7D6A0269}" destId="{9D7D1C16-F1E0-4FC1-A6C5-F5C39D9ED3A9}" srcOrd="1" destOrd="0" presId="urn:microsoft.com/office/officeart/2005/8/layout/radial5"/>
    <dgm:cxn modelId="{B95376AC-89DA-4F2A-8146-F6EE9F0D9215}" type="presOf" srcId="{A93903FD-84E4-4E34-AE3C-8A91700A3989}" destId="{03F58D3E-325C-474A-A52E-76D9D216F71F}" srcOrd="0" destOrd="0" presId="urn:microsoft.com/office/officeart/2005/8/layout/radial5"/>
    <dgm:cxn modelId="{CA510D7F-491B-4170-9ADF-C78CFEC018B8}" type="presOf" srcId="{9DD48E62-CDD4-44F3-93B9-409098EA6810}" destId="{8C6FA680-CA04-4DCA-AF2E-9EBC6F073730}" srcOrd="0" destOrd="0" presId="urn:microsoft.com/office/officeart/2005/8/layout/radial5"/>
    <dgm:cxn modelId="{DCFDEF40-1EBC-4E62-9274-7AE00DE95DFB}" type="presOf" srcId="{0ADB52EF-FD19-4AA9-9054-3F9167FBE373}" destId="{8452D367-FCCD-48ED-837A-8C1504204BB7}" srcOrd="0" destOrd="0" presId="urn:microsoft.com/office/officeart/2005/8/layout/radial5"/>
    <dgm:cxn modelId="{F950B9DC-4E65-495A-A801-A9166F1BDBFB}" type="presOf" srcId="{25646962-0E4C-4C6F-8666-CBB5282871B1}" destId="{CE743F95-1D6E-484B-9AB2-921E4773634A}" srcOrd="0" destOrd="0" presId="urn:microsoft.com/office/officeart/2005/8/layout/radial5"/>
    <dgm:cxn modelId="{28D32B2C-E991-44B1-8977-706237C41CED}" type="presOf" srcId="{92A05A33-956C-456C-8D23-C2973172EC98}" destId="{20921A74-5DE4-4CB3-8D5D-BA7AD0C41934}" srcOrd="0" destOrd="0" presId="urn:microsoft.com/office/officeart/2005/8/layout/radial5"/>
    <dgm:cxn modelId="{D9384851-46B4-446A-BD0E-38D8DF7ABDCA}" type="presOf" srcId="{42194BD1-D560-4FB5-AAC0-901EA29D928C}" destId="{BD37965D-45DB-4FBB-891F-AA442C636CD2}" srcOrd="0" destOrd="0" presId="urn:microsoft.com/office/officeart/2005/8/layout/radial5"/>
    <dgm:cxn modelId="{A72144E6-2F16-4CB9-A587-0B2C515ACD0B}" type="presOf" srcId="{0ADB52EF-FD19-4AA9-9054-3F9167FBE373}" destId="{F294E7A0-0765-4C7B-A2C0-FDC8E7D48897}" srcOrd="1" destOrd="0" presId="urn:microsoft.com/office/officeart/2005/8/layout/radial5"/>
    <dgm:cxn modelId="{3C33C9CE-AFD3-4F57-AC4D-C2B6ACEFDC7E}" type="presOf" srcId="{5BB1C453-121E-4153-8C73-F95C7D6A0269}" destId="{ADC26FF3-4D2C-4B92-B092-440D2B2AE9A2}" srcOrd="0" destOrd="0" presId="urn:microsoft.com/office/officeart/2005/8/layout/radial5"/>
    <dgm:cxn modelId="{ABC54CFB-0E79-429A-BE2B-90678CBB7C62}" type="presOf" srcId="{18F6A228-9FD7-4875-8BAB-D8323276EED6}" destId="{834DC4F7-D3B9-4C1A-B861-ACAB445EA3AF}" srcOrd="1" destOrd="0" presId="urn:microsoft.com/office/officeart/2005/8/layout/radial5"/>
    <dgm:cxn modelId="{9694D1B6-2032-4758-8A1F-621EBA7B36DA}" srcId="{9DD48E62-CDD4-44F3-93B9-409098EA6810}" destId="{25646962-0E4C-4C6F-8666-CBB5282871B1}" srcOrd="2" destOrd="0" parTransId="{18F6A228-9FD7-4875-8BAB-D8323276EED6}" sibTransId="{30589D91-A66E-4F0C-8CCA-977F5C78E75D}"/>
    <dgm:cxn modelId="{735A98E1-9807-45C2-9A38-ED81792726B2}" type="presOf" srcId="{009F4A4D-8CF4-487B-863D-FFA9AD330464}" destId="{B88E59CA-DCF8-40E2-AD29-7BA0C7247E78}" srcOrd="0" destOrd="0" presId="urn:microsoft.com/office/officeart/2005/8/layout/radial5"/>
    <dgm:cxn modelId="{71A4FA4B-1A8C-437B-87B7-98F8EF797B3C}" type="presParOf" srcId="{B88E59CA-DCF8-40E2-AD29-7BA0C7247E78}" destId="{8C6FA680-CA04-4DCA-AF2E-9EBC6F073730}" srcOrd="0" destOrd="0" presId="urn:microsoft.com/office/officeart/2005/8/layout/radial5"/>
    <dgm:cxn modelId="{CA20380D-DB29-4FF5-8532-1EF11219BFC8}" type="presParOf" srcId="{B88E59CA-DCF8-40E2-AD29-7BA0C7247E78}" destId="{8452D367-FCCD-48ED-837A-8C1504204BB7}" srcOrd="1" destOrd="0" presId="urn:microsoft.com/office/officeart/2005/8/layout/radial5"/>
    <dgm:cxn modelId="{B784BC27-23AD-4379-BE34-A847C1885432}" type="presParOf" srcId="{8452D367-FCCD-48ED-837A-8C1504204BB7}" destId="{F294E7A0-0765-4C7B-A2C0-FDC8E7D48897}" srcOrd="0" destOrd="0" presId="urn:microsoft.com/office/officeart/2005/8/layout/radial5"/>
    <dgm:cxn modelId="{8B4323F3-3F14-4B57-B049-48FE90948924}" type="presParOf" srcId="{B88E59CA-DCF8-40E2-AD29-7BA0C7247E78}" destId="{BD37965D-45DB-4FBB-891F-AA442C636CD2}" srcOrd="2" destOrd="0" presId="urn:microsoft.com/office/officeart/2005/8/layout/radial5"/>
    <dgm:cxn modelId="{CDD7AADD-0C38-48C6-B38B-219A146EB0FB}" type="presParOf" srcId="{B88E59CA-DCF8-40E2-AD29-7BA0C7247E78}" destId="{AB7DDB1C-3B92-4B22-A863-CD9287F0148A}" srcOrd="3" destOrd="0" presId="urn:microsoft.com/office/officeart/2005/8/layout/radial5"/>
    <dgm:cxn modelId="{FB38A8B3-2C25-4DE8-9F5B-D4901E03FD95}" type="presParOf" srcId="{AB7DDB1C-3B92-4B22-A863-CD9287F0148A}" destId="{4FB06BEE-91AB-4C5E-A75C-0A9B4750C639}" srcOrd="0" destOrd="0" presId="urn:microsoft.com/office/officeart/2005/8/layout/radial5"/>
    <dgm:cxn modelId="{9D1B7F9F-84CB-46B3-A55D-6512F376B47D}" type="presParOf" srcId="{B88E59CA-DCF8-40E2-AD29-7BA0C7247E78}" destId="{03F58D3E-325C-474A-A52E-76D9D216F71F}" srcOrd="4" destOrd="0" presId="urn:microsoft.com/office/officeart/2005/8/layout/radial5"/>
    <dgm:cxn modelId="{8B005978-E36F-437C-882E-01CC21AA9E34}" type="presParOf" srcId="{B88E59CA-DCF8-40E2-AD29-7BA0C7247E78}" destId="{507B3434-6D85-4747-B359-E8C3E7B304F9}" srcOrd="5" destOrd="0" presId="urn:microsoft.com/office/officeart/2005/8/layout/radial5"/>
    <dgm:cxn modelId="{6C37CB09-4BEC-45AE-A590-F55D05D2522D}" type="presParOf" srcId="{507B3434-6D85-4747-B359-E8C3E7B304F9}" destId="{834DC4F7-D3B9-4C1A-B861-ACAB445EA3AF}" srcOrd="0" destOrd="0" presId="urn:microsoft.com/office/officeart/2005/8/layout/radial5"/>
    <dgm:cxn modelId="{5945F5C6-D370-44E5-BA23-DAF80EC8430B}" type="presParOf" srcId="{B88E59CA-DCF8-40E2-AD29-7BA0C7247E78}" destId="{CE743F95-1D6E-484B-9AB2-921E4773634A}" srcOrd="6" destOrd="0" presId="urn:microsoft.com/office/officeart/2005/8/layout/radial5"/>
    <dgm:cxn modelId="{6117BAEA-0398-420B-8D08-5D82C2AE14CE}" type="presParOf" srcId="{B88E59CA-DCF8-40E2-AD29-7BA0C7247E78}" destId="{ADC26FF3-4D2C-4B92-B092-440D2B2AE9A2}" srcOrd="7" destOrd="0" presId="urn:microsoft.com/office/officeart/2005/8/layout/radial5"/>
    <dgm:cxn modelId="{3F475459-610A-48E7-BBC3-97F707E7BC1E}" type="presParOf" srcId="{ADC26FF3-4D2C-4B92-B092-440D2B2AE9A2}" destId="{9D7D1C16-F1E0-4FC1-A6C5-F5C39D9ED3A9}" srcOrd="0" destOrd="0" presId="urn:microsoft.com/office/officeart/2005/8/layout/radial5"/>
    <dgm:cxn modelId="{948D6FAF-C45A-411A-9017-E72DDF22D1BC}" type="presParOf" srcId="{B88E59CA-DCF8-40E2-AD29-7BA0C7247E78}" destId="{D5B55EA3-0843-4819-BAB6-A7902FB6A209}" srcOrd="8" destOrd="0" presId="urn:microsoft.com/office/officeart/2005/8/layout/radial5"/>
    <dgm:cxn modelId="{14ECBF73-11C8-4475-854D-BEAEDF4DD402}" type="presParOf" srcId="{B88E59CA-DCF8-40E2-AD29-7BA0C7247E78}" destId="{20921A74-5DE4-4CB3-8D5D-BA7AD0C41934}" srcOrd="9" destOrd="0" presId="urn:microsoft.com/office/officeart/2005/8/layout/radial5"/>
    <dgm:cxn modelId="{ED95C5C8-B166-476A-9521-9F2F0F6BB0DE}" type="presParOf" srcId="{20921A74-5DE4-4CB3-8D5D-BA7AD0C41934}" destId="{E70997E8-57E9-4C69-B03D-089D172FA5C9}" srcOrd="0" destOrd="0" presId="urn:microsoft.com/office/officeart/2005/8/layout/radial5"/>
    <dgm:cxn modelId="{59DC050A-9732-40C9-A4DD-04F63C5180F5}" type="presParOf" srcId="{B88E59CA-DCF8-40E2-AD29-7BA0C7247E78}" destId="{37FF7586-831C-4BAB-B631-4F6AFDDEF884}" srcOrd="10"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8A8DA1-84D8-4E1C-AF74-878506795FB4}" type="doc">
      <dgm:prSet loTypeId="urn:microsoft.com/office/officeart/2005/8/layout/hList1" loCatId="list" qsTypeId="urn:microsoft.com/office/officeart/2005/8/quickstyle/3d6" qsCatId="3D" csTypeId="urn:microsoft.com/office/officeart/2005/8/colors/colorful4" csCatId="colorful" phldr="1"/>
      <dgm:spPr/>
      <dgm:t>
        <a:bodyPr/>
        <a:lstStyle/>
        <a:p>
          <a:endParaRPr lang="zh-TW" altLang="en-US"/>
        </a:p>
      </dgm:t>
    </dgm:pt>
    <dgm:pt modelId="{C35B5CEC-AF7F-4061-B9BB-AAD6E499BF6F}">
      <dgm:prSet phldrT="[文字]"/>
      <dgm:spPr/>
      <dgm:t>
        <a:bodyPr/>
        <a:lstStyle/>
        <a:p>
          <a:r>
            <a:rPr lang="zh-TW" altLang="en-US" dirty="0"/>
            <a:t>一級</a:t>
          </a:r>
          <a:r>
            <a:rPr lang="en-US" altLang="zh-TW" dirty="0"/>
            <a:t>2000</a:t>
          </a:r>
          <a:r>
            <a:rPr lang="zh-TW" altLang="en-US" dirty="0"/>
            <a:t>萬元以下</a:t>
          </a:r>
        </a:p>
      </dgm:t>
    </dgm:pt>
    <dgm:pt modelId="{D3BF6128-967E-4F70-A413-A2B0D1161003}" type="parTrans" cxnId="{A0F7251E-5F6C-4BB8-8E40-DD9FD62E4652}">
      <dgm:prSet/>
      <dgm:spPr/>
      <dgm:t>
        <a:bodyPr/>
        <a:lstStyle/>
        <a:p>
          <a:endParaRPr lang="zh-TW" altLang="en-US"/>
        </a:p>
      </dgm:t>
    </dgm:pt>
    <dgm:pt modelId="{9E53FC0E-AFB8-419B-B719-D558EA64CC90}" type="sibTrans" cxnId="{A0F7251E-5F6C-4BB8-8E40-DD9FD62E4652}">
      <dgm:prSet/>
      <dgm:spPr/>
      <dgm:t>
        <a:bodyPr/>
        <a:lstStyle/>
        <a:p>
          <a:endParaRPr lang="zh-TW" altLang="en-US"/>
        </a:p>
      </dgm:t>
    </dgm:pt>
    <dgm:pt modelId="{E13505E6-89E1-4C5C-BACA-30FAFE9DD2AD}">
      <dgm:prSet phldrT="[文字]"/>
      <dgm:spPr/>
      <dgm:t>
        <a:bodyPr/>
        <a:lstStyle/>
        <a:p>
          <a:r>
            <a:rPr lang="zh-TW" altLang="en-US" dirty="0"/>
            <a:t>修正為</a:t>
          </a:r>
          <a:r>
            <a:rPr lang="en-US" altLang="zh-TW" dirty="0"/>
            <a:t>3000</a:t>
          </a:r>
          <a:r>
            <a:rPr lang="zh-TW" altLang="en-US" dirty="0"/>
            <a:t>萬元以下</a:t>
          </a:r>
        </a:p>
      </dgm:t>
    </dgm:pt>
    <dgm:pt modelId="{1E1BC281-4DFE-4FBA-B5D8-DA428A2C4BED}" type="parTrans" cxnId="{52F29204-70C8-4B46-A991-9CBE6AC714ED}">
      <dgm:prSet/>
      <dgm:spPr/>
      <dgm:t>
        <a:bodyPr/>
        <a:lstStyle/>
        <a:p>
          <a:endParaRPr lang="zh-TW" altLang="en-US"/>
        </a:p>
      </dgm:t>
    </dgm:pt>
    <dgm:pt modelId="{30BB0489-C91E-4BA1-AF6C-F6F90FCDC5E7}" type="sibTrans" cxnId="{52F29204-70C8-4B46-A991-9CBE6AC714ED}">
      <dgm:prSet/>
      <dgm:spPr/>
      <dgm:t>
        <a:bodyPr/>
        <a:lstStyle/>
        <a:p>
          <a:endParaRPr lang="zh-TW" altLang="en-US"/>
        </a:p>
      </dgm:t>
    </dgm:pt>
    <dgm:pt modelId="{3C7EA26E-F8BC-477C-82B0-8387991BAEAF}">
      <dgm:prSet phldrT="[文字]"/>
      <dgm:spPr/>
      <dgm:t>
        <a:bodyPr/>
        <a:lstStyle/>
        <a:p>
          <a:r>
            <a:rPr lang="zh-TW" altLang="en-US" dirty="0"/>
            <a:t>二級</a:t>
          </a:r>
          <a:r>
            <a:rPr lang="en-US" altLang="zh-TW" dirty="0"/>
            <a:t>1000</a:t>
          </a:r>
          <a:r>
            <a:rPr lang="zh-TW" altLang="en-US" dirty="0"/>
            <a:t>萬元以下</a:t>
          </a:r>
        </a:p>
      </dgm:t>
    </dgm:pt>
    <dgm:pt modelId="{A7AA5770-A33E-4E2F-ADF0-118AF93A653B}" type="parTrans" cxnId="{71AB3582-9E70-4464-B6B8-A90E68D8A1D6}">
      <dgm:prSet/>
      <dgm:spPr/>
      <dgm:t>
        <a:bodyPr/>
        <a:lstStyle/>
        <a:p>
          <a:endParaRPr lang="zh-TW" altLang="en-US"/>
        </a:p>
      </dgm:t>
    </dgm:pt>
    <dgm:pt modelId="{00B84684-CA8B-4EE5-968F-E5187B4E3470}" type="sibTrans" cxnId="{71AB3582-9E70-4464-B6B8-A90E68D8A1D6}">
      <dgm:prSet/>
      <dgm:spPr/>
      <dgm:t>
        <a:bodyPr/>
        <a:lstStyle/>
        <a:p>
          <a:endParaRPr lang="zh-TW" altLang="en-US"/>
        </a:p>
      </dgm:t>
    </dgm:pt>
    <dgm:pt modelId="{877024E4-23CB-43D1-9167-76CC7A652F50}">
      <dgm:prSet phldrT="[文字]"/>
      <dgm:spPr/>
      <dgm:t>
        <a:bodyPr/>
        <a:lstStyle/>
        <a:p>
          <a:r>
            <a:rPr lang="zh-TW" altLang="en-US" dirty="0"/>
            <a:t>修正為</a:t>
          </a:r>
          <a:r>
            <a:rPr lang="en-US" altLang="zh-TW" dirty="0"/>
            <a:t>1500</a:t>
          </a:r>
          <a:r>
            <a:rPr lang="zh-TW" altLang="en-US" dirty="0"/>
            <a:t>萬元以下</a:t>
          </a:r>
        </a:p>
      </dgm:t>
    </dgm:pt>
    <dgm:pt modelId="{56C52E4D-ECFD-421B-9684-054523E8F2FE}" type="parTrans" cxnId="{19B7F191-0C0B-4BE4-A43B-9BF1AED8D24E}">
      <dgm:prSet/>
      <dgm:spPr/>
      <dgm:t>
        <a:bodyPr/>
        <a:lstStyle/>
        <a:p>
          <a:endParaRPr lang="zh-TW" altLang="en-US"/>
        </a:p>
      </dgm:t>
    </dgm:pt>
    <dgm:pt modelId="{BCCA916B-A101-4BDF-9EB7-3FFF6D7FB0A4}" type="sibTrans" cxnId="{19B7F191-0C0B-4BE4-A43B-9BF1AED8D24E}">
      <dgm:prSet/>
      <dgm:spPr/>
      <dgm:t>
        <a:bodyPr/>
        <a:lstStyle/>
        <a:p>
          <a:endParaRPr lang="zh-TW" altLang="en-US"/>
        </a:p>
      </dgm:t>
    </dgm:pt>
    <dgm:pt modelId="{0C8825C3-862C-45CF-9DD0-57212B452549}">
      <dgm:prSet phldrT="[文字]"/>
      <dgm:spPr/>
      <dgm:t>
        <a:bodyPr/>
        <a:lstStyle/>
        <a:p>
          <a:r>
            <a:rPr lang="zh-TW" altLang="en-US" dirty="0"/>
            <a:t>三級</a:t>
          </a:r>
          <a:r>
            <a:rPr lang="en-US" altLang="zh-TW" dirty="0"/>
            <a:t>700</a:t>
          </a:r>
          <a:r>
            <a:rPr lang="zh-TW" altLang="en-US" dirty="0"/>
            <a:t>萬元以下</a:t>
          </a:r>
        </a:p>
      </dgm:t>
    </dgm:pt>
    <dgm:pt modelId="{CB0F628A-30CE-49E3-9A04-FE9F20479741}" type="parTrans" cxnId="{AC339B8D-930C-4074-9393-AB171E6238F1}">
      <dgm:prSet/>
      <dgm:spPr/>
      <dgm:t>
        <a:bodyPr/>
        <a:lstStyle/>
        <a:p>
          <a:endParaRPr lang="zh-TW" altLang="en-US"/>
        </a:p>
      </dgm:t>
    </dgm:pt>
    <dgm:pt modelId="{8059BF98-E381-431D-BA56-F2D4A7437EDA}" type="sibTrans" cxnId="{AC339B8D-930C-4074-9393-AB171E6238F1}">
      <dgm:prSet/>
      <dgm:spPr/>
      <dgm:t>
        <a:bodyPr/>
        <a:lstStyle/>
        <a:p>
          <a:endParaRPr lang="zh-TW" altLang="en-US"/>
        </a:p>
      </dgm:t>
    </dgm:pt>
    <dgm:pt modelId="{C691E23B-9431-41EA-8448-163C526152EE}">
      <dgm:prSet phldrT="[文字]"/>
      <dgm:spPr/>
      <dgm:t>
        <a:bodyPr/>
        <a:lstStyle/>
        <a:p>
          <a:r>
            <a:rPr lang="zh-TW" altLang="en-US" dirty="0"/>
            <a:t>修正為</a:t>
          </a:r>
          <a:r>
            <a:rPr lang="en-US" altLang="zh-TW" dirty="0"/>
            <a:t>1000</a:t>
          </a:r>
          <a:r>
            <a:rPr lang="zh-TW" altLang="en-US" dirty="0"/>
            <a:t>萬元以下</a:t>
          </a:r>
        </a:p>
      </dgm:t>
    </dgm:pt>
    <dgm:pt modelId="{75FF3F84-4233-4F56-BBC4-9015A4FFA9BE}" type="parTrans" cxnId="{34F97E3A-0EC9-4295-B6E9-E9799B42DEE7}">
      <dgm:prSet/>
      <dgm:spPr/>
      <dgm:t>
        <a:bodyPr/>
        <a:lstStyle/>
        <a:p>
          <a:endParaRPr lang="zh-TW" altLang="en-US"/>
        </a:p>
      </dgm:t>
    </dgm:pt>
    <dgm:pt modelId="{47BE13F1-79EA-493C-83E5-AA8B49B0FE51}" type="sibTrans" cxnId="{34F97E3A-0EC9-4295-B6E9-E9799B42DEE7}">
      <dgm:prSet/>
      <dgm:spPr/>
      <dgm:t>
        <a:bodyPr/>
        <a:lstStyle/>
        <a:p>
          <a:endParaRPr lang="zh-TW" altLang="en-US"/>
        </a:p>
      </dgm:t>
    </dgm:pt>
    <dgm:pt modelId="{C2FDB2AA-E648-4435-815A-334CCB8235DA}">
      <dgm:prSet/>
      <dgm:spPr/>
      <dgm:t>
        <a:bodyPr/>
        <a:lstStyle/>
        <a:p>
          <a:r>
            <a:rPr lang="zh-TW" altLang="en-US" dirty="0"/>
            <a:t>四級</a:t>
          </a:r>
          <a:r>
            <a:rPr lang="en-US" altLang="zh-TW" dirty="0"/>
            <a:t>300</a:t>
          </a:r>
          <a:r>
            <a:rPr lang="zh-TW" altLang="en-US" dirty="0"/>
            <a:t>萬元以下</a:t>
          </a:r>
        </a:p>
      </dgm:t>
    </dgm:pt>
    <dgm:pt modelId="{703D49F6-8C0E-4FAE-9B8E-D6BEFE83BADD}" type="parTrans" cxnId="{CA2BDAC8-6A0C-4AB3-80A8-FE7E88BBE632}">
      <dgm:prSet/>
      <dgm:spPr/>
      <dgm:t>
        <a:bodyPr/>
        <a:lstStyle/>
        <a:p>
          <a:endParaRPr lang="zh-TW" altLang="en-US"/>
        </a:p>
      </dgm:t>
    </dgm:pt>
    <dgm:pt modelId="{809FF32F-BCBF-491F-A10E-73E58D41636E}" type="sibTrans" cxnId="{CA2BDAC8-6A0C-4AB3-80A8-FE7E88BBE632}">
      <dgm:prSet/>
      <dgm:spPr/>
      <dgm:t>
        <a:bodyPr/>
        <a:lstStyle/>
        <a:p>
          <a:endParaRPr lang="zh-TW" altLang="en-US"/>
        </a:p>
      </dgm:t>
    </dgm:pt>
    <dgm:pt modelId="{7BC07199-1D6E-4EDF-BDFB-469B6455825E}">
      <dgm:prSet/>
      <dgm:spPr/>
      <dgm:t>
        <a:bodyPr/>
        <a:lstStyle/>
        <a:p>
          <a:r>
            <a:rPr lang="zh-TW" altLang="en-US" dirty="0"/>
            <a:t>修正為</a:t>
          </a:r>
          <a:r>
            <a:rPr lang="en-US" altLang="zh-TW" dirty="0"/>
            <a:t>500</a:t>
          </a:r>
          <a:r>
            <a:rPr lang="zh-TW" altLang="en-US" dirty="0"/>
            <a:t>萬元以下</a:t>
          </a:r>
        </a:p>
      </dgm:t>
    </dgm:pt>
    <dgm:pt modelId="{7C3D3BF1-FD09-4962-8E0E-FE5F795304B6}" type="parTrans" cxnId="{0B478BB6-2BC1-45AD-A510-6496464CD93D}">
      <dgm:prSet/>
      <dgm:spPr/>
      <dgm:t>
        <a:bodyPr/>
        <a:lstStyle/>
        <a:p>
          <a:endParaRPr lang="zh-TW" altLang="en-US"/>
        </a:p>
      </dgm:t>
    </dgm:pt>
    <dgm:pt modelId="{46D94B12-84AC-4283-B17E-DD0265264405}" type="sibTrans" cxnId="{0B478BB6-2BC1-45AD-A510-6496464CD93D}">
      <dgm:prSet/>
      <dgm:spPr/>
      <dgm:t>
        <a:bodyPr/>
        <a:lstStyle/>
        <a:p>
          <a:endParaRPr lang="zh-TW" altLang="en-US"/>
        </a:p>
      </dgm:t>
    </dgm:pt>
    <dgm:pt modelId="{01C43DDB-94C7-4437-AC42-D62ECE187145}" type="pres">
      <dgm:prSet presAssocID="{6C8A8DA1-84D8-4E1C-AF74-878506795FB4}" presName="Name0" presStyleCnt="0">
        <dgm:presLayoutVars>
          <dgm:dir/>
          <dgm:animLvl val="lvl"/>
          <dgm:resizeHandles val="exact"/>
        </dgm:presLayoutVars>
      </dgm:prSet>
      <dgm:spPr/>
      <dgm:t>
        <a:bodyPr/>
        <a:lstStyle/>
        <a:p>
          <a:endParaRPr lang="zh-TW" altLang="en-US"/>
        </a:p>
      </dgm:t>
    </dgm:pt>
    <dgm:pt modelId="{9C4CCB10-F610-4ED2-96EC-372C50786778}" type="pres">
      <dgm:prSet presAssocID="{C35B5CEC-AF7F-4061-B9BB-AAD6E499BF6F}" presName="composite" presStyleCnt="0"/>
      <dgm:spPr/>
    </dgm:pt>
    <dgm:pt modelId="{3D7482E5-5D2F-4C1D-88CF-9B3AAA1AE5DE}" type="pres">
      <dgm:prSet presAssocID="{C35B5CEC-AF7F-4061-B9BB-AAD6E499BF6F}" presName="parTx" presStyleLbl="alignNode1" presStyleIdx="0" presStyleCnt="4">
        <dgm:presLayoutVars>
          <dgm:chMax val="0"/>
          <dgm:chPref val="0"/>
          <dgm:bulletEnabled val="1"/>
        </dgm:presLayoutVars>
      </dgm:prSet>
      <dgm:spPr/>
      <dgm:t>
        <a:bodyPr/>
        <a:lstStyle/>
        <a:p>
          <a:endParaRPr lang="zh-TW" altLang="en-US"/>
        </a:p>
      </dgm:t>
    </dgm:pt>
    <dgm:pt modelId="{4C7CCA06-58A3-47F0-A753-EE2FCE6A2265}" type="pres">
      <dgm:prSet presAssocID="{C35B5CEC-AF7F-4061-B9BB-AAD6E499BF6F}" presName="desTx" presStyleLbl="alignAccFollowNode1" presStyleIdx="0" presStyleCnt="4">
        <dgm:presLayoutVars>
          <dgm:bulletEnabled val="1"/>
        </dgm:presLayoutVars>
      </dgm:prSet>
      <dgm:spPr/>
      <dgm:t>
        <a:bodyPr/>
        <a:lstStyle/>
        <a:p>
          <a:endParaRPr lang="zh-TW" altLang="en-US"/>
        </a:p>
      </dgm:t>
    </dgm:pt>
    <dgm:pt modelId="{CEE87119-C979-42CE-910D-7F3606CF63B5}" type="pres">
      <dgm:prSet presAssocID="{9E53FC0E-AFB8-419B-B719-D558EA64CC90}" presName="space" presStyleCnt="0"/>
      <dgm:spPr/>
    </dgm:pt>
    <dgm:pt modelId="{BFFDE555-8867-45AF-AB68-3294FCC513F3}" type="pres">
      <dgm:prSet presAssocID="{3C7EA26E-F8BC-477C-82B0-8387991BAEAF}" presName="composite" presStyleCnt="0"/>
      <dgm:spPr/>
    </dgm:pt>
    <dgm:pt modelId="{FE115CA0-21D5-43BD-AEF7-D75A2079399A}" type="pres">
      <dgm:prSet presAssocID="{3C7EA26E-F8BC-477C-82B0-8387991BAEAF}" presName="parTx" presStyleLbl="alignNode1" presStyleIdx="1" presStyleCnt="4">
        <dgm:presLayoutVars>
          <dgm:chMax val="0"/>
          <dgm:chPref val="0"/>
          <dgm:bulletEnabled val="1"/>
        </dgm:presLayoutVars>
      </dgm:prSet>
      <dgm:spPr/>
      <dgm:t>
        <a:bodyPr/>
        <a:lstStyle/>
        <a:p>
          <a:endParaRPr lang="zh-TW" altLang="en-US"/>
        </a:p>
      </dgm:t>
    </dgm:pt>
    <dgm:pt modelId="{E86CD881-5CF3-41BC-A7B6-BCB8FCE1F025}" type="pres">
      <dgm:prSet presAssocID="{3C7EA26E-F8BC-477C-82B0-8387991BAEAF}" presName="desTx" presStyleLbl="alignAccFollowNode1" presStyleIdx="1" presStyleCnt="4">
        <dgm:presLayoutVars>
          <dgm:bulletEnabled val="1"/>
        </dgm:presLayoutVars>
      </dgm:prSet>
      <dgm:spPr/>
      <dgm:t>
        <a:bodyPr/>
        <a:lstStyle/>
        <a:p>
          <a:endParaRPr lang="zh-TW" altLang="en-US"/>
        </a:p>
      </dgm:t>
    </dgm:pt>
    <dgm:pt modelId="{C03844C4-5F87-4CEC-A436-A9CC3589E84B}" type="pres">
      <dgm:prSet presAssocID="{00B84684-CA8B-4EE5-968F-E5187B4E3470}" presName="space" presStyleCnt="0"/>
      <dgm:spPr/>
    </dgm:pt>
    <dgm:pt modelId="{8080B955-3056-4B60-82C0-02A47BC92D23}" type="pres">
      <dgm:prSet presAssocID="{0C8825C3-862C-45CF-9DD0-57212B452549}" presName="composite" presStyleCnt="0"/>
      <dgm:spPr/>
    </dgm:pt>
    <dgm:pt modelId="{E27CBF85-45E3-4436-95F6-AD80F84FAF58}" type="pres">
      <dgm:prSet presAssocID="{0C8825C3-862C-45CF-9DD0-57212B452549}" presName="parTx" presStyleLbl="alignNode1" presStyleIdx="2" presStyleCnt="4">
        <dgm:presLayoutVars>
          <dgm:chMax val="0"/>
          <dgm:chPref val="0"/>
          <dgm:bulletEnabled val="1"/>
        </dgm:presLayoutVars>
      </dgm:prSet>
      <dgm:spPr/>
      <dgm:t>
        <a:bodyPr/>
        <a:lstStyle/>
        <a:p>
          <a:endParaRPr lang="zh-TW" altLang="en-US"/>
        </a:p>
      </dgm:t>
    </dgm:pt>
    <dgm:pt modelId="{0E8294F1-7C44-47A0-967B-3149341DDFD0}" type="pres">
      <dgm:prSet presAssocID="{0C8825C3-862C-45CF-9DD0-57212B452549}" presName="desTx" presStyleLbl="alignAccFollowNode1" presStyleIdx="2" presStyleCnt="4">
        <dgm:presLayoutVars>
          <dgm:bulletEnabled val="1"/>
        </dgm:presLayoutVars>
      </dgm:prSet>
      <dgm:spPr/>
      <dgm:t>
        <a:bodyPr/>
        <a:lstStyle/>
        <a:p>
          <a:endParaRPr lang="zh-TW" altLang="en-US"/>
        </a:p>
      </dgm:t>
    </dgm:pt>
    <dgm:pt modelId="{A9E80F94-7766-4089-A9E7-F2D259749363}" type="pres">
      <dgm:prSet presAssocID="{8059BF98-E381-431D-BA56-F2D4A7437EDA}" presName="space" presStyleCnt="0"/>
      <dgm:spPr/>
    </dgm:pt>
    <dgm:pt modelId="{8915486D-7012-45C4-A2CF-6031EF653FA4}" type="pres">
      <dgm:prSet presAssocID="{C2FDB2AA-E648-4435-815A-334CCB8235DA}" presName="composite" presStyleCnt="0"/>
      <dgm:spPr/>
    </dgm:pt>
    <dgm:pt modelId="{24BDB565-01B1-4FD9-882C-F2FC1C46985A}" type="pres">
      <dgm:prSet presAssocID="{C2FDB2AA-E648-4435-815A-334CCB8235DA}" presName="parTx" presStyleLbl="alignNode1" presStyleIdx="3" presStyleCnt="4">
        <dgm:presLayoutVars>
          <dgm:chMax val="0"/>
          <dgm:chPref val="0"/>
          <dgm:bulletEnabled val="1"/>
        </dgm:presLayoutVars>
      </dgm:prSet>
      <dgm:spPr/>
      <dgm:t>
        <a:bodyPr/>
        <a:lstStyle/>
        <a:p>
          <a:endParaRPr lang="zh-TW" altLang="en-US"/>
        </a:p>
      </dgm:t>
    </dgm:pt>
    <dgm:pt modelId="{FDCE43EA-CEE8-4CB9-911C-79E2481A614D}" type="pres">
      <dgm:prSet presAssocID="{C2FDB2AA-E648-4435-815A-334CCB8235DA}" presName="desTx" presStyleLbl="alignAccFollowNode1" presStyleIdx="3" presStyleCnt="4">
        <dgm:presLayoutVars>
          <dgm:bulletEnabled val="1"/>
        </dgm:presLayoutVars>
      </dgm:prSet>
      <dgm:spPr/>
      <dgm:t>
        <a:bodyPr/>
        <a:lstStyle/>
        <a:p>
          <a:endParaRPr lang="zh-TW" altLang="en-US"/>
        </a:p>
      </dgm:t>
    </dgm:pt>
  </dgm:ptLst>
  <dgm:cxnLst>
    <dgm:cxn modelId="{10602169-F142-4B31-B275-5735CB44C5BB}" type="presOf" srcId="{0C8825C3-862C-45CF-9DD0-57212B452549}" destId="{E27CBF85-45E3-4436-95F6-AD80F84FAF58}" srcOrd="0" destOrd="0" presId="urn:microsoft.com/office/officeart/2005/8/layout/hList1"/>
    <dgm:cxn modelId="{550B9737-3A2D-4403-AA96-75D146F14879}" type="presOf" srcId="{E13505E6-89E1-4C5C-BACA-30FAFE9DD2AD}" destId="{4C7CCA06-58A3-47F0-A753-EE2FCE6A2265}" srcOrd="0" destOrd="0" presId="urn:microsoft.com/office/officeart/2005/8/layout/hList1"/>
    <dgm:cxn modelId="{71AB3582-9E70-4464-B6B8-A90E68D8A1D6}" srcId="{6C8A8DA1-84D8-4E1C-AF74-878506795FB4}" destId="{3C7EA26E-F8BC-477C-82B0-8387991BAEAF}" srcOrd="1" destOrd="0" parTransId="{A7AA5770-A33E-4E2F-ADF0-118AF93A653B}" sibTransId="{00B84684-CA8B-4EE5-968F-E5187B4E3470}"/>
    <dgm:cxn modelId="{A63DC2E2-1222-43D5-8782-A48E54E7E7C3}" type="presOf" srcId="{7BC07199-1D6E-4EDF-BDFB-469B6455825E}" destId="{FDCE43EA-CEE8-4CB9-911C-79E2481A614D}" srcOrd="0" destOrd="0" presId="urn:microsoft.com/office/officeart/2005/8/layout/hList1"/>
    <dgm:cxn modelId="{19B7F191-0C0B-4BE4-A43B-9BF1AED8D24E}" srcId="{3C7EA26E-F8BC-477C-82B0-8387991BAEAF}" destId="{877024E4-23CB-43D1-9167-76CC7A652F50}" srcOrd="0" destOrd="0" parTransId="{56C52E4D-ECFD-421B-9684-054523E8F2FE}" sibTransId="{BCCA916B-A101-4BDF-9EB7-3FFF6D7FB0A4}"/>
    <dgm:cxn modelId="{72E765CA-EF62-4085-A932-ECBBF0F05707}" type="presOf" srcId="{C35B5CEC-AF7F-4061-B9BB-AAD6E499BF6F}" destId="{3D7482E5-5D2F-4C1D-88CF-9B3AAA1AE5DE}" srcOrd="0" destOrd="0" presId="urn:microsoft.com/office/officeart/2005/8/layout/hList1"/>
    <dgm:cxn modelId="{AF59994D-94E6-42D9-B662-9F303AFF13D3}" type="presOf" srcId="{6C8A8DA1-84D8-4E1C-AF74-878506795FB4}" destId="{01C43DDB-94C7-4437-AC42-D62ECE187145}" srcOrd="0" destOrd="0" presId="urn:microsoft.com/office/officeart/2005/8/layout/hList1"/>
    <dgm:cxn modelId="{86E9E063-3899-4AE9-8883-59D0217CBA7D}" type="presOf" srcId="{3C7EA26E-F8BC-477C-82B0-8387991BAEAF}" destId="{FE115CA0-21D5-43BD-AEF7-D75A2079399A}" srcOrd="0" destOrd="0" presId="urn:microsoft.com/office/officeart/2005/8/layout/hList1"/>
    <dgm:cxn modelId="{A0F7251E-5F6C-4BB8-8E40-DD9FD62E4652}" srcId="{6C8A8DA1-84D8-4E1C-AF74-878506795FB4}" destId="{C35B5CEC-AF7F-4061-B9BB-AAD6E499BF6F}" srcOrd="0" destOrd="0" parTransId="{D3BF6128-967E-4F70-A413-A2B0D1161003}" sibTransId="{9E53FC0E-AFB8-419B-B719-D558EA64CC90}"/>
    <dgm:cxn modelId="{CA2BDAC8-6A0C-4AB3-80A8-FE7E88BBE632}" srcId="{6C8A8DA1-84D8-4E1C-AF74-878506795FB4}" destId="{C2FDB2AA-E648-4435-815A-334CCB8235DA}" srcOrd="3" destOrd="0" parTransId="{703D49F6-8C0E-4FAE-9B8E-D6BEFE83BADD}" sibTransId="{809FF32F-BCBF-491F-A10E-73E58D41636E}"/>
    <dgm:cxn modelId="{34F97E3A-0EC9-4295-B6E9-E9799B42DEE7}" srcId="{0C8825C3-862C-45CF-9DD0-57212B452549}" destId="{C691E23B-9431-41EA-8448-163C526152EE}" srcOrd="0" destOrd="0" parTransId="{75FF3F84-4233-4F56-BBC4-9015A4FFA9BE}" sibTransId="{47BE13F1-79EA-493C-83E5-AA8B49B0FE51}"/>
    <dgm:cxn modelId="{AC339B8D-930C-4074-9393-AB171E6238F1}" srcId="{6C8A8DA1-84D8-4E1C-AF74-878506795FB4}" destId="{0C8825C3-862C-45CF-9DD0-57212B452549}" srcOrd="2" destOrd="0" parTransId="{CB0F628A-30CE-49E3-9A04-FE9F20479741}" sibTransId="{8059BF98-E381-431D-BA56-F2D4A7437EDA}"/>
    <dgm:cxn modelId="{0B478BB6-2BC1-45AD-A510-6496464CD93D}" srcId="{C2FDB2AA-E648-4435-815A-334CCB8235DA}" destId="{7BC07199-1D6E-4EDF-BDFB-469B6455825E}" srcOrd="0" destOrd="0" parTransId="{7C3D3BF1-FD09-4962-8E0E-FE5F795304B6}" sibTransId="{46D94B12-84AC-4283-B17E-DD0265264405}"/>
    <dgm:cxn modelId="{F56197C6-0C48-49C0-BFF2-24C6E4E97BA5}" type="presOf" srcId="{877024E4-23CB-43D1-9167-76CC7A652F50}" destId="{E86CD881-5CF3-41BC-A7B6-BCB8FCE1F025}" srcOrd="0" destOrd="0" presId="urn:microsoft.com/office/officeart/2005/8/layout/hList1"/>
    <dgm:cxn modelId="{84AAE2E7-50EE-40C6-A51F-35BE7DCFF8FC}" type="presOf" srcId="{C2FDB2AA-E648-4435-815A-334CCB8235DA}" destId="{24BDB565-01B1-4FD9-882C-F2FC1C46985A}" srcOrd="0" destOrd="0" presId="urn:microsoft.com/office/officeart/2005/8/layout/hList1"/>
    <dgm:cxn modelId="{8F22A363-BE22-431D-B917-69372789EE08}" type="presOf" srcId="{C691E23B-9431-41EA-8448-163C526152EE}" destId="{0E8294F1-7C44-47A0-967B-3149341DDFD0}" srcOrd="0" destOrd="0" presId="urn:microsoft.com/office/officeart/2005/8/layout/hList1"/>
    <dgm:cxn modelId="{52F29204-70C8-4B46-A991-9CBE6AC714ED}" srcId="{C35B5CEC-AF7F-4061-B9BB-AAD6E499BF6F}" destId="{E13505E6-89E1-4C5C-BACA-30FAFE9DD2AD}" srcOrd="0" destOrd="0" parTransId="{1E1BC281-4DFE-4FBA-B5D8-DA428A2C4BED}" sibTransId="{30BB0489-C91E-4BA1-AF6C-F6F90FCDC5E7}"/>
    <dgm:cxn modelId="{36F63139-82E8-409B-A732-95824417A822}" type="presParOf" srcId="{01C43DDB-94C7-4437-AC42-D62ECE187145}" destId="{9C4CCB10-F610-4ED2-96EC-372C50786778}" srcOrd="0" destOrd="0" presId="urn:microsoft.com/office/officeart/2005/8/layout/hList1"/>
    <dgm:cxn modelId="{C9790402-0455-4F93-AD54-43FBC730719F}" type="presParOf" srcId="{9C4CCB10-F610-4ED2-96EC-372C50786778}" destId="{3D7482E5-5D2F-4C1D-88CF-9B3AAA1AE5DE}" srcOrd="0" destOrd="0" presId="urn:microsoft.com/office/officeart/2005/8/layout/hList1"/>
    <dgm:cxn modelId="{FA6C93DF-D17C-4507-842A-68FE34279BDD}" type="presParOf" srcId="{9C4CCB10-F610-4ED2-96EC-372C50786778}" destId="{4C7CCA06-58A3-47F0-A753-EE2FCE6A2265}" srcOrd="1" destOrd="0" presId="urn:microsoft.com/office/officeart/2005/8/layout/hList1"/>
    <dgm:cxn modelId="{5D4D2402-5AF9-4783-9D7E-103E9E00ED0E}" type="presParOf" srcId="{01C43DDB-94C7-4437-AC42-D62ECE187145}" destId="{CEE87119-C979-42CE-910D-7F3606CF63B5}" srcOrd="1" destOrd="0" presId="urn:microsoft.com/office/officeart/2005/8/layout/hList1"/>
    <dgm:cxn modelId="{C306E3A0-6454-4B84-BB7C-6340ADA9CCA2}" type="presParOf" srcId="{01C43DDB-94C7-4437-AC42-D62ECE187145}" destId="{BFFDE555-8867-45AF-AB68-3294FCC513F3}" srcOrd="2" destOrd="0" presId="urn:microsoft.com/office/officeart/2005/8/layout/hList1"/>
    <dgm:cxn modelId="{0ECBD09A-32ED-438D-AC96-1AD1D3E5DD16}" type="presParOf" srcId="{BFFDE555-8867-45AF-AB68-3294FCC513F3}" destId="{FE115CA0-21D5-43BD-AEF7-D75A2079399A}" srcOrd="0" destOrd="0" presId="urn:microsoft.com/office/officeart/2005/8/layout/hList1"/>
    <dgm:cxn modelId="{C9375D1B-5E7C-4E46-B8CC-8E30BC0C3C2D}" type="presParOf" srcId="{BFFDE555-8867-45AF-AB68-3294FCC513F3}" destId="{E86CD881-5CF3-41BC-A7B6-BCB8FCE1F025}" srcOrd="1" destOrd="0" presId="urn:microsoft.com/office/officeart/2005/8/layout/hList1"/>
    <dgm:cxn modelId="{65F5E853-D18A-4603-B844-A54E0DA831C1}" type="presParOf" srcId="{01C43DDB-94C7-4437-AC42-D62ECE187145}" destId="{C03844C4-5F87-4CEC-A436-A9CC3589E84B}" srcOrd="3" destOrd="0" presId="urn:microsoft.com/office/officeart/2005/8/layout/hList1"/>
    <dgm:cxn modelId="{F8135809-1DE5-458B-9D8B-F8C8FCCC4282}" type="presParOf" srcId="{01C43DDB-94C7-4437-AC42-D62ECE187145}" destId="{8080B955-3056-4B60-82C0-02A47BC92D23}" srcOrd="4" destOrd="0" presId="urn:microsoft.com/office/officeart/2005/8/layout/hList1"/>
    <dgm:cxn modelId="{351F2857-47C7-443D-BC59-54C1C4335990}" type="presParOf" srcId="{8080B955-3056-4B60-82C0-02A47BC92D23}" destId="{E27CBF85-45E3-4436-95F6-AD80F84FAF58}" srcOrd="0" destOrd="0" presId="urn:microsoft.com/office/officeart/2005/8/layout/hList1"/>
    <dgm:cxn modelId="{994E28C9-9B84-4A05-A8E7-A51678CFCF97}" type="presParOf" srcId="{8080B955-3056-4B60-82C0-02A47BC92D23}" destId="{0E8294F1-7C44-47A0-967B-3149341DDFD0}" srcOrd="1" destOrd="0" presId="urn:microsoft.com/office/officeart/2005/8/layout/hList1"/>
    <dgm:cxn modelId="{03526F35-FDED-49DF-82A6-8B56E514567E}" type="presParOf" srcId="{01C43DDB-94C7-4437-AC42-D62ECE187145}" destId="{A9E80F94-7766-4089-A9E7-F2D259749363}" srcOrd="5" destOrd="0" presId="urn:microsoft.com/office/officeart/2005/8/layout/hList1"/>
    <dgm:cxn modelId="{E3E1D365-3E2A-4DC5-951C-177EAAEE7460}" type="presParOf" srcId="{01C43DDB-94C7-4437-AC42-D62ECE187145}" destId="{8915486D-7012-45C4-A2CF-6031EF653FA4}" srcOrd="6" destOrd="0" presId="urn:microsoft.com/office/officeart/2005/8/layout/hList1"/>
    <dgm:cxn modelId="{542EDA4A-C074-4DB1-8189-5D0139FE0331}" type="presParOf" srcId="{8915486D-7012-45C4-A2CF-6031EF653FA4}" destId="{24BDB565-01B1-4FD9-882C-F2FC1C46985A}" srcOrd="0" destOrd="0" presId="urn:microsoft.com/office/officeart/2005/8/layout/hList1"/>
    <dgm:cxn modelId="{937571C5-811F-4767-9AB2-2665B2BC1A7D}" type="presParOf" srcId="{8915486D-7012-45C4-A2CF-6031EF653FA4}" destId="{FDCE43EA-CEE8-4CB9-911C-79E2481A614D}"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1C80FA-C7EA-404C-BAF9-C23B4BC9B495}" type="doc">
      <dgm:prSet loTypeId="urn:microsoft.com/office/officeart/2005/8/layout/process3" loCatId="process" qsTypeId="urn:microsoft.com/office/officeart/2005/8/quickstyle/simple1#1" qsCatId="simple" csTypeId="urn:microsoft.com/office/officeart/2005/8/colors/accent1_2#1" csCatId="accent1" phldr="1"/>
      <dgm:spPr/>
      <dgm:t>
        <a:bodyPr/>
        <a:lstStyle/>
        <a:p>
          <a:endParaRPr lang="zh-TW" altLang="en-US"/>
        </a:p>
      </dgm:t>
    </dgm:pt>
    <dgm:pt modelId="{C0F6D162-203F-4666-9320-08CCBC02F193}">
      <dgm:prSet phldrT="[文字]" custT="1"/>
      <dgm:spPr/>
      <dgm:t>
        <a:bodyPr/>
        <a:lstStyle/>
        <a:p>
          <a:pPr>
            <a:lnSpc>
              <a:spcPct val="100000"/>
            </a:lnSpc>
            <a:spcBef>
              <a:spcPts val="0"/>
            </a:spcBef>
            <a:spcAft>
              <a:spcPts val="0"/>
            </a:spcAft>
          </a:pPr>
          <a:r>
            <a:rPr lang="zh-TW" altLang="en-US" sz="2000" b="1" dirty="0">
              <a:latin typeface="微軟正黑體" panose="020B0604030504040204" pitchFamily="34" charset="-120"/>
              <a:ea typeface="微軟正黑體" panose="020B0604030504040204" pitchFamily="34" charset="-120"/>
            </a:rPr>
            <a:t>一級</a:t>
          </a:r>
        </a:p>
      </dgm:t>
    </dgm:pt>
    <dgm:pt modelId="{6532A537-926C-47C4-BCEA-AC499A7A42FB}" type="parTrans" cxnId="{8E2EF01C-DE09-4628-AECD-19124651754A}">
      <dgm:prSet/>
      <dgm:spPr/>
      <dgm:t>
        <a:bodyPr/>
        <a:lstStyle/>
        <a:p>
          <a:pPr>
            <a:lnSpc>
              <a:spcPct val="100000"/>
            </a:lnSpc>
            <a:spcBef>
              <a:spcPts val="0"/>
            </a:spcBef>
            <a:spcAft>
              <a:spcPts val="0"/>
            </a:spcAft>
          </a:pPr>
          <a:endParaRPr lang="zh-TW" altLang="en-US" sz="1800" b="1">
            <a:latin typeface="微軟正黑體" panose="020B0604030504040204" pitchFamily="34" charset="-120"/>
            <a:ea typeface="微軟正黑體" panose="020B0604030504040204" pitchFamily="34" charset="-120"/>
          </a:endParaRPr>
        </a:p>
      </dgm:t>
    </dgm:pt>
    <dgm:pt modelId="{DA3DFE7B-DBAA-4A06-88FE-39301E1EED8F}" type="sibTrans" cxnId="{8E2EF01C-DE09-4628-AECD-19124651754A}">
      <dgm:prSet custT="1"/>
      <dgm:spPr/>
      <dgm:t>
        <a:bodyPr/>
        <a:lstStyle/>
        <a:p>
          <a:pPr>
            <a:lnSpc>
              <a:spcPct val="100000"/>
            </a:lnSpc>
            <a:spcBef>
              <a:spcPts val="0"/>
            </a:spcBef>
            <a:spcAft>
              <a:spcPts val="0"/>
            </a:spcAft>
          </a:pPr>
          <a:endParaRPr lang="zh-TW" altLang="en-US" sz="900" b="1">
            <a:latin typeface="微軟正黑體" panose="020B0604030504040204" pitchFamily="34" charset="-120"/>
            <a:ea typeface="微軟正黑體" panose="020B0604030504040204" pitchFamily="34" charset="-120"/>
          </a:endParaRPr>
        </a:p>
      </dgm:t>
    </dgm:pt>
    <dgm:pt modelId="{8A488277-BE98-4F62-A4ED-ED8AC6F3A24A}">
      <dgm:prSet phldrT="[文字]" custT="1"/>
      <dgm:spPr/>
      <dgm:t>
        <a:bodyPr anchor="ctr"/>
        <a:lstStyle/>
        <a:p>
          <a:pPr>
            <a:lnSpc>
              <a:spcPts val="1800"/>
            </a:lnSpc>
            <a:spcBef>
              <a:spcPts val="0"/>
            </a:spcBef>
            <a:spcAft>
              <a:spcPts val="0"/>
            </a:spcAft>
          </a:pPr>
          <a:r>
            <a:rPr lang="zh-TW" altLang="en-US" sz="1600" b="1" dirty="0">
              <a:latin typeface="微軟正黑體" panose="020B0604030504040204" pitchFamily="34" charset="-120"/>
              <a:ea typeface="微軟正黑體" panose="020B0604030504040204" pitchFamily="34" charset="-120"/>
            </a:rPr>
            <a:t>死刑</a:t>
          </a:r>
        </a:p>
      </dgm:t>
    </dgm:pt>
    <dgm:pt modelId="{CB92D739-3336-4B5F-8CAB-C211061F42AB}" type="parTrans" cxnId="{5A7C24B4-38E9-4228-B421-83F779678119}">
      <dgm:prSet/>
      <dgm:spPr/>
      <dgm:t>
        <a:bodyPr/>
        <a:lstStyle/>
        <a:p>
          <a:pPr>
            <a:lnSpc>
              <a:spcPct val="100000"/>
            </a:lnSpc>
            <a:spcBef>
              <a:spcPts val="0"/>
            </a:spcBef>
            <a:spcAft>
              <a:spcPts val="0"/>
            </a:spcAft>
          </a:pPr>
          <a:endParaRPr lang="zh-TW" altLang="en-US" sz="1800" b="1">
            <a:latin typeface="微軟正黑體" panose="020B0604030504040204" pitchFamily="34" charset="-120"/>
            <a:ea typeface="微軟正黑體" panose="020B0604030504040204" pitchFamily="34" charset="-120"/>
          </a:endParaRPr>
        </a:p>
      </dgm:t>
    </dgm:pt>
    <dgm:pt modelId="{F2DC7336-5B5C-4E2A-AC6B-4EF0AEF74E2A}" type="sibTrans" cxnId="{5A7C24B4-38E9-4228-B421-83F779678119}">
      <dgm:prSet/>
      <dgm:spPr/>
      <dgm:t>
        <a:bodyPr/>
        <a:lstStyle/>
        <a:p>
          <a:pPr>
            <a:lnSpc>
              <a:spcPct val="100000"/>
            </a:lnSpc>
            <a:spcBef>
              <a:spcPts val="0"/>
            </a:spcBef>
            <a:spcAft>
              <a:spcPts val="0"/>
            </a:spcAft>
          </a:pPr>
          <a:endParaRPr lang="zh-TW" altLang="en-US" sz="1800" b="1">
            <a:latin typeface="微軟正黑體" panose="020B0604030504040204" pitchFamily="34" charset="-120"/>
            <a:ea typeface="微軟正黑體" panose="020B0604030504040204" pitchFamily="34" charset="-120"/>
          </a:endParaRPr>
        </a:p>
      </dgm:t>
    </dgm:pt>
    <dgm:pt modelId="{46F2B9A8-27A7-47BF-85D8-00486F90DB7A}">
      <dgm:prSet phldrT="[文字]" custT="1"/>
      <dgm:spPr/>
      <dgm:t>
        <a:bodyPr/>
        <a:lstStyle/>
        <a:p>
          <a:pPr>
            <a:lnSpc>
              <a:spcPct val="100000"/>
            </a:lnSpc>
            <a:spcBef>
              <a:spcPts val="0"/>
            </a:spcBef>
            <a:spcAft>
              <a:spcPts val="0"/>
            </a:spcAft>
          </a:pPr>
          <a:r>
            <a:rPr lang="zh-TW" altLang="en-US" sz="2000" b="1" dirty="0">
              <a:latin typeface="微軟正黑體" panose="020B0604030504040204" pitchFamily="34" charset="-120"/>
              <a:ea typeface="微軟正黑體" panose="020B0604030504040204" pitchFamily="34" charset="-120"/>
            </a:rPr>
            <a:t>二級</a:t>
          </a:r>
        </a:p>
      </dgm:t>
    </dgm:pt>
    <dgm:pt modelId="{4095AB41-3768-4311-8A26-A33D5D92553E}" type="parTrans" cxnId="{59BE87BE-37D8-4A81-B85B-109E1DE3DEED}">
      <dgm:prSet/>
      <dgm:spPr/>
      <dgm:t>
        <a:bodyPr/>
        <a:lstStyle/>
        <a:p>
          <a:pPr>
            <a:lnSpc>
              <a:spcPct val="100000"/>
            </a:lnSpc>
            <a:spcBef>
              <a:spcPts val="0"/>
            </a:spcBef>
            <a:spcAft>
              <a:spcPts val="0"/>
            </a:spcAft>
          </a:pPr>
          <a:endParaRPr lang="zh-TW" altLang="en-US" sz="1800" b="1">
            <a:latin typeface="微軟正黑體" panose="020B0604030504040204" pitchFamily="34" charset="-120"/>
            <a:ea typeface="微軟正黑體" panose="020B0604030504040204" pitchFamily="34" charset="-120"/>
          </a:endParaRPr>
        </a:p>
      </dgm:t>
    </dgm:pt>
    <dgm:pt modelId="{911F118B-DD97-47C3-803D-6CD7A7F88F26}" type="sibTrans" cxnId="{59BE87BE-37D8-4A81-B85B-109E1DE3DEED}">
      <dgm:prSet custT="1"/>
      <dgm:spPr/>
      <dgm:t>
        <a:bodyPr/>
        <a:lstStyle/>
        <a:p>
          <a:pPr>
            <a:lnSpc>
              <a:spcPct val="100000"/>
            </a:lnSpc>
            <a:spcBef>
              <a:spcPts val="0"/>
            </a:spcBef>
            <a:spcAft>
              <a:spcPts val="0"/>
            </a:spcAft>
          </a:pPr>
          <a:endParaRPr lang="zh-TW" altLang="en-US" sz="900" b="1">
            <a:latin typeface="微軟正黑體" panose="020B0604030504040204" pitchFamily="34" charset="-120"/>
            <a:ea typeface="微軟正黑體" panose="020B0604030504040204" pitchFamily="34" charset="-120"/>
          </a:endParaRPr>
        </a:p>
      </dgm:t>
    </dgm:pt>
    <dgm:pt modelId="{D8624DF9-1CA3-44DF-B4DB-5570A2E680E5}">
      <dgm:prSet phldrT="[文字]" custT="1"/>
      <dgm:spPr/>
      <dgm:t>
        <a:bodyPr anchor="ctr"/>
        <a:lstStyle/>
        <a:p>
          <a:pPr>
            <a:lnSpc>
              <a:spcPts val="1800"/>
            </a:lnSpc>
            <a:spcBef>
              <a:spcPts val="0"/>
            </a:spcBef>
            <a:spcAft>
              <a:spcPts val="0"/>
            </a:spcAft>
          </a:pPr>
          <a:r>
            <a:rPr lang="zh-TW" altLang="en-US" sz="1600" b="1" dirty="0">
              <a:latin typeface="微軟正黑體" panose="020B0604030504040204" pitchFamily="34" charset="-120"/>
              <a:ea typeface="微軟正黑體" panose="020B0604030504040204" pitchFamily="34" charset="-120"/>
            </a:rPr>
            <a:t>無期徒刑</a:t>
          </a:r>
        </a:p>
      </dgm:t>
    </dgm:pt>
    <dgm:pt modelId="{AEA52B0A-D55C-49A6-8025-E6EB328ADB50}" type="parTrans" cxnId="{4C653138-9CD8-4F7B-BBDD-B601E64EDFAF}">
      <dgm:prSet/>
      <dgm:spPr/>
      <dgm:t>
        <a:bodyPr/>
        <a:lstStyle/>
        <a:p>
          <a:pPr>
            <a:lnSpc>
              <a:spcPct val="100000"/>
            </a:lnSpc>
            <a:spcBef>
              <a:spcPts val="0"/>
            </a:spcBef>
            <a:spcAft>
              <a:spcPts val="0"/>
            </a:spcAft>
          </a:pPr>
          <a:endParaRPr lang="zh-TW" altLang="en-US" sz="1800" b="1">
            <a:latin typeface="微軟正黑體" panose="020B0604030504040204" pitchFamily="34" charset="-120"/>
            <a:ea typeface="微軟正黑體" panose="020B0604030504040204" pitchFamily="34" charset="-120"/>
          </a:endParaRPr>
        </a:p>
      </dgm:t>
    </dgm:pt>
    <dgm:pt modelId="{3D9AF3AE-21B2-4045-A3B7-23C79EEFEE2A}" type="sibTrans" cxnId="{4C653138-9CD8-4F7B-BBDD-B601E64EDFAF}">
      <dgm:prSet/>
      <dgm:spPr/>
      <dgm:t>
        <a:bodyPr/>
        <a:lstStyle/>
        <a:p>
          <a:pPr>
            <a:lnSpc>
              <a:spcPct val="100000"/>
            </a:lnSpc>
            <a:spcBef>
              <a:spcPts val="0"/>
            </a:spcBef>
            <a:spcAft>
              <a:spcPts val="0"/>
            </a:spcAft>
          </a:pPr>
          <a:endParaRPr lang="zh-TW" altLang="en-US" sz="1800" b="1">
            <a:latin typeface="微軟正黑體" panose="020B0604030504040204" pitchFamily="34" charset="-120"/>
            <a:ea typeface="微軟正黑體" panose="020B0604030504040204" pitchFamily="34" charset="-120"/>
          </a:endParaRPr>
        </a:p>
      </dgm:t>
    </dgm:pt>
    <dgm:pt modelId="{A7207E62-0BBE-4650-8512-D593534CA51B}">
      <dgm:prSet phldrT="[文字]" custT="1"/>
      <dgm:spPr/>
      <dgm:t>
        <a:bodyPr/>
        <a:lstStyle/>
        <a:p>
          <a:pPr>
            <a:lnSpc>
              <a:spcPct val="100000"/>
            </a:lnSpc>
            <a:spcBef>
              <a:spcPts val="0"/>
            </a:spcBef>
            <a:spcAft>
              <a:spcPts val="0"/>
            </a:spcAft>
          </a:pPr>
          <a:r>
            <a:rPr lang="zh-TW" altLang="en-US" sz="2000" b="1" dirty="0">
              <a:latin typeface="微軟正黑體" panose="020B0604030504040204" pitchFamily="34" charset="-120"/>
              <a:ea typeface="微軟正黑體" panose="020B0604030504040204" pitchFamily="34" charset="-120"/>
            </a:rPr>
            <a:t>三級</a:t>
          </a:r>
        </a:p>
      </dgm:t>
    </dgm:pt>
    <dgm:pt modelId="{BFF85DE7-C096-4283-8FF9-B45D743840B9}" type="parTrans" cxnId="{8BE94D39-6E26-49E9-95D0-A76938327565}">
      <dgm:prSet/>
      <dgm:spPr/>
      <dgm:t>
        <a:bodyPr/>
        <a:lstStyle/>
        <a:p>
          <a:pPr>
            <a:lnSpc>
              <a:spcPct val="100000"/>
            </a:lnSpc>
            <a:spcBef>
              <a:spcPts val="0"/>
            </a:spcBef>
            <a:spcAft>
              <a:spcPts val="0"/>
            </a:spcAft>
          </a:pPr>
          <a:endParaRPr lang="zh-TW" altLang="en-US" sz="1800" b="1">
            <a:latin typeface="微軟正黑體" panose="020B0604030504040204" pitchFamily="34" charset="-120"/>
            <a:ea typeface="微軟正黑體" panose="020B0604030504040204" pitchFamily="34" charset="-120"/>
          </a:endParaRPr>
        </a:p>
      </dgm:t>
    </dgm:pt>
    <dgm:pt modelId="{02DE9CFB-1822-4D52-AE35-E41039C333C7}" type="sibTrans" cxnId="{8BE94D39-6E26-49E9-95D0-A76938327565}">
      <dgm:prSet custT="1"/>
      <dgm:spPr/>
      <dgm:t>
        <a:bodyPr/>
        <a:lstStyle/>
        <a:p>
          <a:pPr>
            <a:lnSpc>
              <a:spcPct val="100000"/>
            </a:lnSpc>
            <a:spcBef>
              <a:spcPts val="0"/>
            </a:spcBef>
            <a:spcAft>
              <a:spcPts val="0"/>
            </a:spcAft>
          </a:pPr>
          <a:endParaRPr lang="zh-TW" altLang="en-US" sz="900" b="1">
            <a:latin typeface="微軟正黑體" panose="020B0604030504040204" pitchFamily="34" charset="-120"/>
            <a:ea typeface="微軟正黑體" panose="020B0604030504040204" pitchFamily="34" charset="-120"/>
          </a:endParaRPr>
        </a:p>
      </dgm:t>
    </dgm:pt>
    <dgm:pt modelId="{DCFEA184-09CC-475A-88ED-53CA14EF1B55}">
      <dgm:prSet phldrT="[文字]" custT="1"/>
      <dgm:spPr/>
      <dgm:t>
        <a:bodyPr anchor="ctr"/>
        <a:lstStyle/>
        <a:p>
          <a:pPr>
            <a:lnSpc>
              <a:spcPts val="1800"/>
            </a:lnSpc>
            <a:spcBef>
              <a:spcPts val="0"/>
            </a:spcBef>
            <a:spcAft>
              <a:spcPts val="0"/>
            </a:spcAft>
          </a:pPr>
          <a:r>
            <a:rPr lang="en-US" altLang="zh-TW" sz="1600" b="1" dirty="0">
              <a:latin typeface="微軟正黑體" panose="020B0604030504040204" pitchFamily="34" charset="-120"/>
              <a:ea typeface="微軟正黑體" panose="020B0604030504040204" pitchFamily="34" charset="-120"/>
            </a:rPr>
            <a:t>7</a:t>
          </a:r>
          <a:r>
            <a:rPr lang="zh-TW" altLang="en-US" sz="1600" b="1" dirty="0">
              <a:latin typeface="微軟正黑體" panose="020B0604030504040204" pitchFamily="34" charset="-120"/>
              <a:ea typeface="微軟正黑體" panose="020B0604030504040204" pitchFamily="34" charset="-120"/>
            </a:rPr>
            <a:t>年以上有期</a:t>
          </a:r>
        </a:p>
      </dgm:t>
    </dgm:pt>
    <dgm:pt modelId="{3721A009-30F9-4211-AAF3-7F5811866B3E}" type="parTrans" cxnId="{EF2FBE7A-2D85-4620-A74D-7938359222F9}">
      <dgm:prSet/>
      <dgm:spPr/>
      <dgm:t>
        <a:bodyPr/>
        <a:lstStyle/>
        <a:p>
          <a:pPr>
            <a:lnSpc>
              <a:spcPct val="100000"/>
            </a:lnSpc>
            <a:spcBef>
              <a:spcPts val="0"/>
            </a:spcBef>
            <a:spcAft>
              <a:spcPts val="0"/>
            </a:spcAft>
          </a:pPr>
          <a:endParaRPr lang="zh-TW" altLang="en-US" sz="1800" b="1">
            <a:latin typeface="微軟正黑體" panose="020B0604030504040204" pitchFamily="34" charset="-120"/>
            <a:ea typeface="微軟正黑體" panose="020B0604030504040204" pitchFamily="34" charset="-120"/>
          </a:endParaRPr>
        </a:p>
      </dgm:t>
    </dgm:pt>
    <dgm:pt modelId="{5DA161E5-2F59-4DCD-B7FB-1E02D5D6F453}" type="sibTrans" cxnId="{EF2FBE7A-2D85-4620-A74D-7938359222F9}">
      <dgm:prSet/>
      <dgm:spPr/>
      <dgm:t>
        <a:bodyPr/>
        <a:lstStyle/>
        <a:p>
          <a:pPr>
            <a:lnSpc>
              <a:spcPct val="100000"/>
            </a:lnSpc>
            <a:spcBef>
              <a:spcPts val="0"/>
            </a:spcBef>
            <a:spcAft>
              <a:spcPts val="0"/>
            </a:spcAft>
          </a:pPr>
          <a:endParaRPr lang="zh-TW" altLang="en-US" sz="1800" b="1">
            <a:latin typeface="微軟正黑體" panose="020B0604030504040204" pitchFamily="34" charset="-120"/>
            <a:ea typeface="微軟正黑體" panose="020B0604030504040204" pitchFamily="34" charset="-120"/>
          </a:endParaRPr>
        </a:p>
      </dgm:t>
    </dgm:pt>
    <dgm:pt modelId="{058D2038-6442-4028-B912-8E7F86A3B9F6}">
      <dgm:prSet custT="1"/>
      <dgm:spPr/>
      <dgm:t>
        <a:bodyPr/>
        <a:lstStyle/>
        <a:p>
          <a:pPr>
            <a:lnSpc>
              <a:spcPct val="100000"/>
            </a:lnSpc>
            <a:spcBef>
              <a:spcPts val="0"/>
            </a:spcBef>
            <a:spcAft>
              <a:spcPts val="0"/>
            </a:spcAft>
          </a:pPr>
          <a:r>
            <a:rPr lang="zh-TW" altLang="en-US" sz="2000" b="1" dirty="0">
              <a:latin typeface="微軟正黑體" panose="020B0604030504040204" pitchFamily="34" charset="-120"/>
              <a:ea typeface="微軟正黑體" panose="020B0604030504040204" pitchFamily="34" charset="-120"/>
            </a:rPr>
            <a:t>四級</a:t>
          </a:r>
        </a:p>
      </dgm:t>
    </dgm:pt>
    <dgm:pt modelId="{C11FA666-AC0B-4878-9F56-55682D0C4C90}" type="parTrans" cxnId="{36B188D4-A3A9-42F4-AEEB-F2C994DB37C6}">
      <dgm:prSet/>
      <dgm:spPr/>
      <dgm:t>
        <a:bodyPr/>
        <a:lstStyle/>
        <a:p>
          <a:pPr>
            <a:lnSpc>
              <a:spcPct val="100000"/>
            </a:lnSpc>
            <a:spcBef>
              <a:spcPts val="0"/>
            </a:spcBef>
            <a:spcAft>
              <a:spcPts val="0"/>
            </a:spcAft>
          </a:pPr>
          <a:endParaRPr lang="zh-TW" altLang="en-US" sz="1800" b="1">
            <a:latin typeface="微軟正黑體" panose="020B0604030504040204" pitchFamily="34" charset="-120"/>
            <a:ea typeface="微軟正黑體" panose="020B0604030504040204" pitchFamily="34" charset="-120"/>
          </a:endParaRPr>
        </a:p>
      </dgm:t>
    </dgm:pt>
    <dgm:pt modelId="{66C157D9-F480-47C4-A22C-BE62CA22C170}" type="sibTrans" cxnId="{36B188D4-A3A9-42F4-AEEB-F2C994DB37C6}">
      <dgm:prSet/>
      <dgm:spPr/>
      <dgm:t>
        <a:bodyPr/>
        <a:lstStyle/>
        <a:p>
          <a:pPr>
            <a:lnSpc>
              <a:spcPct val="100000"/>
            </a:lnSpc>
            <a:spcBef>
              <a:spcPts val="0"/>
            </a:spcBef>
            <a:spcAft>
              <a:spcPts val="0"/>
            </a:spcAft>
          </a:pPr>
          <a:endParaRPr lang="zh-TW" altLang="en-US" sz="1800" b="1">
            <a:latin typeface="微軟正黑體" panose="020B0604030504040204" pitchFamily="34" charset="-120"/>
            <a:ea typeface="微軟正黑體" panose="020B0604030504040204" pitchFamily="34" charset="-120"/>
          </a:endParaRPr>
        </a:p>
      </dgm:t>
    </dgm:pt>
    <dgm:pt modelId="{2C36B583-BE9A-435A-9D10-0BA80F10B7C9}">
      <dgm:prSet phldrT="[文字]" custT="1"/>
      <dgm:spPr/>
      <dgm:t>
        <a:bodyPr anchor="ctr"/>
        <a:lstStyle/>
        <a:p>
          <a:pPr>
            <a:lnSpc>
              <a:spcPts val="1800"/>
            </a:lnSpc>
            <a:spcBef>
              <a:spcPts val="0"/>
            </a:spcBef>
            <a:spcAft>
              <a:spcPts val="0"/>
            </a:spcAft>
          </a:pPr>
          <a:r>
            <a:rPr lang="zh-TW" altLang="en-US" sz="1600" b="1" dirty="0">
              <a:latin typeface="微軟正黑體" panose="020B0604030504040204" pitchFamily="34" charset="-120"/>
              <a:ea typeface="微軟正黑體" panose="020B0604030504040204" pitchFamily="34" charset="-120"/>
            </a:rPr>
            <a:t>無期徒刑</a:t>
          </a:r>
        </a:p>
      </dgm:t>
    </dgm:pt>
    <dgm:pt modelId="{0051315E-8161-4433-96D9-14881CB372E2}" type="parTrans" cxnId="{1A0C7BF5-78B3-4709-B807-290C2E5FE7DA}">
      <dgm:prSet/>
      <dgm:spPr/>
      <dgm:t>
        <a:bodyPr/>
        <a:lstStyle/>
        <a:p>
          <a:pPr>
            <a:lnSpc>
              <a:spcPct val="100000"/>
            </a:lnSpc>
            <a:spcBef>
              <a:spcPts val="0"/>
            </a:spcBef>
            <a:spcAft>
              <a:spcPts val="0"/>
            </a:spcAft>
          </a:pPr>
          <a:endParaRPr lang="zh-TW" altLang="en-US" sz="1800" b="1">
            <a:latin typeface="微軟正黑體" panose="020B0604030504040204" pitchFamily="34" charset="-120"/>
            <a:ea typeface="微軟正黑體" panose="020B0604030504040204" pitchFamily="34" charset="-120"/>
          </a:endParaRPr>
        </a:p>
      </dgm:t>
    </dgm:pt>
    <dgm:pt modelId="{2C61CD4A-602E-4000-98D7-A1971BA39189}" type="sibTrans" cxnId="{1A0C7BF5-78B3-4709-B807-290C2E5FE7DA}">
      <dgm:prSet/>
      <dgm:spPr/>
      <dgm:t>
        <a:bodyPr/>
        <a:lstStyle/>
        <a:p>
          <a:pPr>
            <a:lnSpc>
              <a:spcPct val="100000"/>
            </a:lnSpc>
            <a:spcBef>
              <a:spcPts val="0"/>
            </a:spcBef>
            <a:spcAft>
              <a:spcPts val="0"/>
            </a:spcAft>
          </a:pPr>
          <a:endParaRPr lang="zh-TW" altLang="en-US" sz="1800" b="1">
            <a:latin typeface="微軟正黑體" panose="020B0604030504040204" pitchFamily="34" charset="-120"/>
            <a:ea typeface="微軟正黑體" panose="020B0604030504040204" pitchFamily="34" charset="-120"/>
          </a:endParaRPr>
        </a:p>
      </dgm:t>
    </dgm:pt>
    <dgm:pt modelId="{D31456AA-770A-43F7-9DC7-1B23E99DD223}">
      <dgm:prSet phldrT="[文字]" custT="1"/>
      <dgm:spPr/>
      <dgm:t>
        <a:bodyPr anchor="ctr"/>
        <a:lstStyle/>
        <a:p>
          <a:pPr>
            <a:lnSpc>
              <a:spcPts val="1800"/>
            </a:lnSpc>
            <a:spcBef>
              <a:spcPts val="0"/>
            </a:spcBef>
            <a:spcAft>
              <a:spcPts val="0"/>
            </a:spcAft>
          </a:pPr>
          <a:r>
            <a:rPr lang="en-US" altLang="zh-TW" sz="1600" b="1" dirty="0">
              <a:latin typeface="微軟正黑體" panose="020B0604030504040204" pitchFamily="34" charset="-120"/>
              <a:ea typeface="微軟正黑體" panose="020B0604030504040204" pitchFamily="34" charset="-120"/>
            </a:rPr>
            <a:t>7</a:t>
          </a:r>
          <a:r>
            <a:rPr lang="zh-TW" altLang="en-US" sz="1600" b="1" dirty="0">
              <a:latin typeface="微軟正黑體" panose="020B0604030504040204" pitchFamily="34" charset="-120"/>
              <a:ea typeface="微軟正黑體" panose="020B0604030504040204" pitchFamily="34" charset="-120"/>
            </a:rPr>
            <a:t>年以上有期</a:t>
          </a:r>
        </a:p>
      </dgm:t>
    </dgm:pt>
    <dgm:pt modelId="{CFF0BA10-B9E6-4A65-925D-A69786665771}" type="parTrans" cxnId="{25D7801F-D2CE-43B5-B9BF-C6AB11ABA795}">
      <dgm:prSet/>
      <dgm:spPr/>
      <dgm:t>
        <a:bodyPr/>
        <a:lstStyle/>
        <a:p>
          <a:pPr>
            <a:lnSpc>
              <a:spcPct val="100000"/>
            </a:lnSpc>
            <a:spcBef>
              <a:spcPts val="0"/>
            </a:spcBef>
            <a:spcAft>
              <a:spcPts val="0"/>
            </a:spcAft>
          </a:pPr>
          <a:endParaRPr lang="zh-TW" altLang="en-US" sz="1800" b="1">
            <a:latin typeface="微軟正黑體" panose="020B0604030504040204" pitchFamily="34" charset="-120"/>
            <a:ea typeface="微軟正黑體" panose="020B0604030504040204" pitchFamily="34" charset="-120"/>
          </a:endParaRPr>
        </a:p>
      </dgm:t>
    </dgm:pt>
    <dgm:pt modelId="{945257C6-3423-4E84-AB08-C71CCB88DA66}" type="sibTrans" cxnId="{25D7801F-D2CE-43B5-B9BF-C6AB11ABA795}">
      <dgm:prSet/>
      <dgm:spPr/>
      <dgm:t>
        <a:bodyPr/>
        <a:lstStyle/>
        <a:p>
          <a:pPr>
            <a:lnSpc>
              <a:spcPct val="100000"/>
            </a:lnSpc>
            <a:spcBef>
              <a:spcPts val="0"/>
            </a:spcBef>
            <a:spcAft>
              <a:spcPts val="0"/>
            </a:spcAft>
          </a:pPr>
          <a:endParaRPr lang="zh-TW" altLang="en-US" sz="1800" b="1">
            <a:latin typeface="微軟正黑體" panose="020B0604030504040204" pitchFamily="34" charset="-120"/>
            <a:ea typeface="微軟正黑體" panose="020B0604030504040204" pitchFamily="34" charset="-120"/>
          </a:endParaRPr>
        </a:p>
      </dgm:t>
    </dgm:pt>
    <dgm:pt modelId="{8A19A841-C763-4B3B-BD89-1899512FAFCD}">
      <dgm:prSet custT="1"/>
      <dgm:spPr/>
      <dgm:t>
        <a:bodyPr anchor="ctr"/>
        <a:lstStyle/>
        <a:p>
          <a:pPr>
            <a:lnSpc>
              <a:spcPts val="1800"/>
            </a:lnSpc>
            <a:spcBef>
              <a:spcPts val="0"/>
            </a:spcBef>
            <a:spcAft>
              <a:spcPts val="0"/>
            </a:spcAft>
          </a:pPr>
          <a:r>
            <a:rPr lang="en-US" altLang="zh-TW" sz="1600" b="1" dirty="0">
              <a:latin typeface="微軟正黑體" panose="020B0604030504040204" pitchFamily="34" charset="-120"/>
              <a:ea typeface="微軟正黑體" panose="020B0604030504040204" pitchFamily="34" charset="-120"/>
            </a:rPr>
            <a:t>5</a:t>
          </a:r>
          <a:r>
            <a:rPr lang="zh-TW" altLang="en-US" sz="1600" b="1" dirty="0">
              <a:latin typeface="微軟正黑體" panose="020B0604030504040204" pitchFamily="34" charset="-120"/>
              <a:ea typeface="微軟正黑體" panose="020B0604030504040204" pitchFamily="34" charset="-120"/>
            </a:rPr>
            <a:t>年</a:t>
          </a:r>
          <a:r>
            <a:rPr lang="en-US" altLang="zh-TW" sz="1600" b="1" dirty="0">
              <a:latin typeface="微軟正黑體" panose="020B0604030504040204" pitchFamily="34" charset="-120"/>
              <a:ea typeface="微軟正黑體" panose="020B0604030504040204" pitchFamily="34" charset="-120"/>
            </a:rPr>
            <a:t>-12</a:t>
          </a:r>
          <a:r>
            <a:rPr lang="zh-TW" altLang="en-US" sz="1600" b="1" dirty="0">
              <a:latin typeface="微軟正黑體" panose="020B0604030504040204" pitchFamily="34" charset="-120"/>
              <a:ea typeface="微軟正黑體" panose="020B0604030504040204" pitchFamily="34" charset="-120"/>
            </a:rPr>
            <a:t>年有期</a:t>
          </a:r>
        </a:p>
      </dgm:t>
    </dgm:pt>
    <dgm:pt modelId="{5336D0FF-DA5C-489C-85DE-FAC2BD8DEABE}" type="parTrans" cxnId="{37881C69-8365-4EB2-8C05-82E126ADFBCB}">
      <dgm:prSet/>
      <dgm:spPr/>
      <dgm:t>
        <a:bodyPr/>
        <a:lstStyle/>
        <a:p>
          <a:pPr>
            <a:lnSpc>
              <a:spcPct val="100000"/>
            </a:lnSpc>
            <a:spcBef>
              <a:spcPts val="0"/>
            </a:spcBef>
            <a:spcAft>
              <a:spcPts val="0"/>
            </a:spcAft>
          </a:pPr>
          <a:endParaRPr lang="zh-TW" altLang="en-US" sz="1800" b="1">
            <a:latin typeface="微軟正黑體" panose="020B0604030504040204" pitchFamily="34" charset="-120"/>
            <a:ea typeface="微軟正黑體" panose="020B0604030504040204" pitchFamily="34" charset="-120"/>
          </a:endParaRPr>
        </a:p>
      </dgm:t>
    </dgm:pt>
    <dgm:pt modelId="{33C93534-9960-4CE2-A5EB-33305F39464D}" type="sibTrans" cxnId="{37881C69-8365-4EB2-8C05-82E126ADFBCB}">
      <dgm:prSet/>
      <dgm:spPr/>
      <dgm:t>
        <a:bodyPr/>
        <a:lstStyle/>
        <a:p>
          <a:pPr>
            <a:lnSpc>
              <a:spcPct val="100000"/>
            </a:lnSpc>
            <a:spcBef>
              <a:spcPts val="0"/>
            </a:spcBef>
            <a:spcAft>
              <a:spcPts val="0"/>
            </a:spcAft>
          </a:pPr>
          <a:endParaRPr lang="zh-TW" altLang="en-US" sz="1800" b="1">
            <a:latin typeface="微軟正黑體" panose="020B0604030504040204" pitchFamily="34" charset="-120"/>
            <a:ea typeface="微軟正黑體" panose="020B0604030504040204" pitchFamily="34" charset="-120"/>
          </a:endParaRPr>
        </a:p>
      </dgm:t>
    </dgm:pt>
    <dgm:pt modelId="{E1480E50-D68F-48B4-A07B-CCDC163A34F5}" type="pres">
      <dgm:prSet presAssocID="{831C80FA-C7EA-404C-BAF9-C23B4BC9B495}" presName="linearFlow" presStyleCnt="0">
        <dgm:presLayoutVars>
          <dgm:dir/>
          <dgm:animLvl val="lvl"/>
          <dgm:resizeHandles val="exact"/>
        </dgm:presLayoutVars>
      </dgm:prSet>
      <dgm:spPr/>
      <dgm:t>
        <a:bodyPr/>
        <a:lstStyle/>
        <a:p>
          <a:endParaRPr lang="zh-TW" altLang="en-US"/>
        </a:p>
      </dgm:t>
    </dgm:pt>
    <dgm:pt modelId="{93A01BDF-FBCD-4037-933D-9FCBEEEC90A1}" type="pres">
      <dgm:prSet presAssocID="{C0F6D162-203F-4666-9320-08CCBC02F193}" presName="composite" presStyleCnt="0"/>
      <dgm:spPr/>
    </dgm:pt>
    <dgm:pt modelId="{6FBB0787-C8F3-4FFE-9540-7A76C34155F2}" type="pres">
      <dgm:prSet presAssocID="{C0F6D162-203F-4666-9320-08CCBC02F193}" presName="parTx" presStyleLbl="node1" presStyleIdx="0" presStyleCnt="4">
        <dgm:presLayoutVars>
          <dgm:chMax val="0"/>
          <dgm:chPref val="0"/>
          <dgm:bulletEnabled val="1"/>
        </dgm:presLayoutVars>
      </dgm:prSet>
      <dgm:spPr/>
      <dgm:t>
        <a:bodyPr/>
        <a:lstStyle/>
        <a:p>
          <a:endParaRPr lang="zh-TW" altLang="en-US"/>
        </a:p>
      </dgm:t>
    </dgm:pt>
    <dgm:pt modelId="{93E2909E-7F85-4DD1-8954-C4B29AF602F6}" type="pres">
      <dgm:prSet presAssocID="{C0F6D162-203F-4666-9320-08CCBC02F193}" presName="parSh" presStyleLbl="node1" presStyleIdx="0" presStyleCnt="4"/>
      <dgm:spPr/>
      <dgm:t>
        <a:bodyPr/>
        <a:lstStyle/>
        <a:p>
          <a:endParaRPr lang="zh-TW" altLang="en-US"/>
        </a:p>
      </dgm:t>
    </dgm:pt>
    <dgm:pt modelId="{EEC97DE1-52C1-492C-AD3C-9333FE429C16}" type="pres">
      <dgm:prSet presAssocID="{C0F6D162-203F-4666-9320-08CCBC02F193}" presName="desTx" presStyleLbl="fgAcc1" presStyleIdx="0" presStyleCnt="4">
        <dgm:presLayoutVars>
          <dgm:bulletEnabled val="1"/>
        </dgm:presLayoutVars>
      </dgm:prSet>
      <dgm:spPr/>
      <dgm:t>
        <a:bodyPr/>
        <a:lstStyle/>
        <a:p>
          <a:endParaRPr lang="zh-TW" altLang="en-US"/>
        </a:p>
      </dgm:t>
    </dgm:pt>
    <dgm:pt modelId="{6507CB33-7D9B-4F0A-8965-2B77658B5B92}" type="pres">
      <dgm:prSet presAssocID="{DA3DFE7B-DBAA-4A06-88FE-39301E1EED8F}" presName="sibTrans" presStyleLbl="sibTrans2D1" presStyleIdx="0" presStyleCnt="3"/>
      <dgm:spPr/>
      <dgm:t>
        <a:bodyPr/>
        <a:lstStyle/>
        <a:p>
          <a:endParaRPr lang="zh-TW" altLang="en-US"/>
        </a:p>
      </dgm:t>
    </dgm:pt>
    <dgm:pt modelId="{F486445C-B352-4C59-AFF8-70882D15EC0B}" type="pres">
      <dgm:prSet presAssocID="{DA3DFE7B-DBAA-4A06-88FE-39301E1EED8F}" presName="connTx" presStyleLbl="sibTrans2D1" presStyleIdx="0" presStyleCnt="3"/>
      <dgm:spPr/>
      <dgm:t>
        <a:bodyPr/>
        <a:lstStyle/>
        <a:p>
          <a:endParaRPr lang="zh-TW" altLang="en-US"/>
        </a:p>
      </dgm:t>
    </dgm:pt>
    <dgm:pt modelId="{938E31F6-645D-49B3-AAF1-8AC669E02A47}" type="pres">
      <dgm:prSet presAssocID="{46F2B9A8-27A7-47BF-85D8-00486F90DB7A}" presName="composite" presStyleCnt="0"/>
      <dgm:spPr/>
    </dgm:pt>
    <dgm:pt modelId="{4796C6AF-633A-4B2A-8242-42418E92A1DE}" type="pres">
      <dgm:prSet presAssocID="{46F2B9A8-27A7-47BF-85D8-00486F90DB7A}" presName="parTx" presStyleLbl="node1" presStyleIdx="0" presStyleCnt="4">
        <dgm:presLayoutVars>
          <dgm:chMax val="0"/>
          <dgm:chPref val="0"/>
          <dgm:bulletEnabled val="1"/>
        </dgm:presLayoutVars>
      </dgm:prSet>
      <dgm:spPr/>
      <dgm:t>
        <a:bodyPr/>
        <a:lstStyle/>
        <a:p>
          <a:endParaRPr lang="zh-TW" altLang="en-US"/>
        </a:p>
      </dgm:t>
    </dgm:pt>
    <dgm:pt modelId="{57925587-8744-4824-AB0C-A9E84F9BB7CC}" type="pres">
      <dgm:prSet presAssocID="{46F2B9A8-27A7-47BF-85D8-00486F90DB7A}" presName="parSh" presStyleLbl="node1" presStyleIdx="1" presStyleCnt="4"/>
      <dgm:spPr/>
      <dgm:t>
        <a:bodyPr/>
        <a:lstStyle/>
        <a:p>
          <a:endParaRPr lang="zh-TW" altLang="en-US"/>
        </a:p>
      </dgm:t>
    </dgm:pt>
    <dgm:pt modelId="{74FF9B25-D501-4C7E-A6E3-1090B9A6AFAF}" type="pres">
      <dgm:prSet presAssocID="{46F2B9A8-27A7-47BF-85D8-00486F90DB7A}" presName="desTx" presStyleLbl="fgAcc1" presStyleIdx="1" presStyleCnt="4">
        <dgm:presLayoutVars>
          <dgm:bulletEnabled val="1"/>
        </dgm:presLayoutVars>
      </dgm:prSet>
      <dgm:spPr/>
      <dgm:t>
        <a:bodyPr/>
        <a:lstStyle/>
        <a:p>
          <a:endParaRPr lang="zh-TW" altLang="en-US"/>
        </a:p>
      </dgm:t>
    </dgm:pt>
    <dgm:pt modelId="{663FE80F-38A0-42DD-9BDE-F1F7ACA01E70}" type="pres">
      <dgm:prSet presAssocID="{911F118B-DD97-47C3-803D-6CD7A7F88F26}" presName="sibTrans" presStyleLbl="sibTrans2D1" presStyleIdx="1" presStyleCnt="3"/>
      <dgm:spPr/>
      <dgm:t>
        <a:bodyPr/>
        <a:lstStyle/>
        <a:p>
          <a:endParaRPr lang="zh-TW" altLang="en-US"/>
        </a:p>
      </dgm:t>
    </dgm:pt>
    <dgm:pt modelId="{CCA423D4-F650-4DA4-BEE3-CE0633D6D5A9}" type="pres">
      <dgm:prSet presAssocID="{911F118B-DD97-47C3-803D-6CD7A7F88F26}" presName="connTx" presStyleLbl="sibTrans2D1" presStyleIdx="1" presStyleCnt="3"/>
      <dgm:spPr/>
      <dgm:t>
        <a:bodyPr/>
        <a:lstStyle/>
        <a:p>
          <a:endParaRPr lang="zh-TW" altLang="en-US"/>
        </a:p>
      </dgm:t>
    </dgm:pt>
    <dgm:pt modelId="{1BA268DD-E2F1-4B04-B666-B39946934C5D}" type="pres">
      <dgm:prSet presAssocID="{A7207E62-0BBE-4650-8512-D593534CA51B}" presName="composite" presStyleCnt="0"/>
      <dgm:spPr/>
    </dgm:pt>
    <dgm:pt modelId="{1DA2D6A5-4AA4-451C-8136-8A0ACFCC9223}" type="pres">
      <dgm:prSet presAssocID="{A7207E62-0BBE-4650-8512-D593534CA51B}" presName="parTx" presStyleLbl="node1" presStyleIdx="1" presStyleCnt="4">
        <dgm:presLayoutVars>
          <dgm:chMax val="0"/>
          <dgm:chPref val="0"/>
          <dgm:bulletEnabled val="1"/>
        </dgm:presLayoutVars>
      </dgm:prSet>
      <dgm:spPr/>
      <dgm:t>
        <a:bodyPr/>
        <a:lstStyle/>
        <a:p>
          <a:endParaRPr lang="zh-TW" altLang="en-US"/>
        </a:p>
      </dgm:t>
    </dgm:pt>
    <dgm:pt modelId="{9236C600-C2AC-4554-BCA9-B83293A4F8C8}" type="pres">
      <dgm:prSet presAssocID="{A7207E62-0BBE-4650-8512-D593534CA51B}" presName="parSh" presStyleLbl="node1" presStyleIdx="2" presStyleCnt="4"/>
      <dgm:spPr/>
      <dgm:t>
        <a:bodyPr/>
        <a:lstStyle/>
        <a:p>
          <a:endParaRPr lang="zh-TW" altLang="en-US"/>
        </a:p>
      </dgm:t>
    </dgm:pt>
    <dgm:pt modelId="{5DEF007A-1E1D-4C93-BB7D-4BB40BCF426E}" type="pres">
      <dgm:prSet presAssocID="{A7207E62-0BBE-4650-8512-D593534CA51B}" presName="desTx" presStyleLbl="fgAcc1" presStyleIdx="2" presStyleCnt="4">
        <dgm:presLayoutVars>
          <dgm:bulletEnabled val="1"/>
        </dgm:presLayoutVars>
      </dgm:prSet>
      <dgm:spPr/>
      <dgm:t>
        <a:bodyPr/>
        <a:lstStyle/>
        <a:p>
          <a:endParaRPr lang="zh-TW" altLang="en-US"/>
        </a:p>
      </dgm:t>
    </dgm:pt>
    <dgm:pt modelId="{7C3B5C31-15F1-45F2-B775-D77211DE7951}" type="pres">
      <dgm:prSet presAssocID="{02DE9CFB-1822-4D52-AE35-E41039C333C7}" presName="sibTrans" presStyleLbl="sibTrans2D1" presStyleIdx="2" presStyleCnt="3"/>
      <dgm:spPr/>
      <dgm:t>
        <a:bodyPr/>
        <a:lstStyle/>
        <a:p>
          <a:endParaRPr lang="zh-TW" altLang="en-US"/>
        </a:p>
      </dgm:t>
    </dgm:pt>
    <dgm:pt modelId="{ACA71F33-1F4A-4126-AA56-2A00B6CBA297}" type="pres">
      <dgm:prSet presAssocID="{02DE9CFB-1822-4D52-AE35-E41039C333C7}" presName="connTx" presStyleLbl="sibTrans2D1" presStyleIdx="2" presStyleCnt="3"/>
      <dgm:spPr/>
      <dgm:t>
        <a:bodyPr/>
        <a:lstStyle/>
        <a:p>
          <a:endParaRPr lang="zh-TW" altLang="en-US"/>
        </a:p>
      </dgm:t>
    </dgm:pt>
    <dgm:pt modelId="{B6C7086C-A781-4ECE-93D0-05E17D879D21}" type="pres">
      <dgm:prSet presAssocID="{058D2038-6442-4028-B912-8E7F86A3B9F6}" presName="composite" presStyleCnt="0"/>
      <dgm:spPr/>
    </dgm:pt>
    <dgm:pt modelId="{7DA629D4-4FA6-4DA0-BAEC-C08DF279AB54}" type="pres">
      <dgm:prSet presAssocID="{058D2038-6442-4028-B912-8E7F86A3B9F6}" presName="parTx" presStyleLbl="node1" presStyleIdx="2" presStyleCnt="4">
        <dgm:presLayoutVars>
          <dgm:chMax val="0"/>
          <dgm:chPref val="0"/>
          <dgm:bulletEnabled val="1"/>
        </dgm:presLayoutVars>
      </dgm:prSet>
      <dgm:spPr/>
      <dgm:t>
        <a:bodyPr/>
        <a:lstStyle/>
        <a:p>
          <a:endParaRPr lang="zh-TW" altLang="en-US"/>
        </a:p>
      </dgm:t>
    </dgm:pt>
    <dgm:pt modelId="{942A8CA4-4FC7-427C-82E2-F97464F1EB4C}" type="pres">
      <dgm:prSet presAssocID="{058D2038-6442-4028-B912-8E7F86A3B9F6}" presName="parSh" presStyleLbl="node1" presStyleIdx="3" presStyleCnt="4"/>
      <dgm:spPr/>
      <dgm:t>
        <a:bodyPr/>
        <a:lstStyle/>
        <a:p>
          <a:endParaRPr lang="zh-TW" altLang="en-US"/>
        </a:p>
      </dgm:t>
    </dgm:pt>
    <dgm:pt modelId="{A99A8F8C-0D6B-4F42-8C10-80F8BD4869C6}" type="pres">
      <dgm:prSet presAssocID="{058D2038-6442-4028-B912-8E7F86A3B9F6}" presName="desTx" presStyleLbl="fgAcc1" presStyleIdx="3" presStyleCnt="4">
        <dgm:presLayoutVars>
          <dgm:bulletEnabled val="1"/>
        </dgm:presLayoutVars>
      </dgm:prSet>
      <dgm:spPr/>
      <dgm:t>
        <a:bodyPr/>
        <a:lstStyle/>
        <a:p>
          <a:endParaRPr lang="zh-TW" altLang="en-US"/>
        </a:p>
      </dgm:t>
    </dgm:pt>
  </dgm:ptLst>
  <dgm:cxnLst>
    <dgm:cxn modelId="{1D09C961-FA84-499E-A856-EE5A32B70641}" type="presOf" srcId="{46F2B9A8-27A7-47BF-85D8-00486F90DB7A}" destId="{57925587-8744-4824-AB0C-A9E84F9BB7CC}" srcOrd="1" destOrd="0" presId="urn:microsoft.com/office/officeart/2005/8/layout/process3"/>
    <dgm:cxn modelId="{AA6BD8D0-CA26-4469-94A4-803E46FE2D4F}" type="presOf" srcId="{02DE9CFB-1822-4D52-AE35-E41039C333C7}" destId="{7C3B5C31-15F1-45F2-B775-D77211DE7951}" srcOrd="0" destOrd="0" presId="urn:microsoft.com/office/officeart/2005/8/layout/process3"/>
    <dgm:cxn modelId="{E012E680-53ED-459F-81E7-94CD553DBE68}" type="presOf" srcId="{058D2038-6442-4028-B912-8E7F86A3B9F6}" destId="{942A8CA4-4FC7-427C-82E2-F97464F1EB4C}" srcOrd="1" destOrd="0" presId="urn:microsoft.com/office/officeart/2005/8/layout/process3"/>
    <dgm:cxn modelId="{A3055227-5EC5-499E-AFE4-1261397EDE74}" type="presOf" srcId="{C0F6D162-203F-4666-9320-08CCBC02F193}" destId="{6FBB0787-C8F3-4FFE-9540-7A76C34155F2}" srcOrd="0" destOrd="0" presId="urn:microsoft.com/office/officeart/2005/8/layout/process3"/>
    <dgm:cxn modelId="{1EDB2156-C83B-4D02-9154-D2A39BE0F059}" type="presOf" srcId="{D8624DF9-1CA3-44DF-B4DB-5570A2E680E5}" destId="{74FF9B25-D501-4C7E-A6E3-1090B9A6AFAF}" srcOrd="0" destOrd="0" presId="urn:microsoft.com/office/officeart/2005/8/layout/process3"/>
    <dgm:cxn modelId="{8BE94D39-6E26-49E9-95D0-A76938327565}" srcId="{831C80FA-C7EA-404C-BAF9-C23B4BC9B495}" destId="{A7207E62-0BBE-4650-8512-D593534CA51B}" srcOrd="2" destOrd="0" parTransId="{BFF85DE7-C096-4283-8FF9-B45D743840B9}" sibTransId="{02DE9CFB-1822-4D52-AE35-E41039C333C7}"/>
    <dgm:cxn modelId="{E193AD91-C9BD-4AB1-87D4-6FCECE682DD4}" type="presOf" srcId="{A7207E62-0BBE-4650-8512-D593534CA51B}" destId="{9236C600-C2AC-4554-BCA9-B83293A4F8C8}" srcOrd="1" destOrd="0" presId="urn:microsoft.com/office/officeart/2005/8/layout/process3"/>
    <dgm:cxn modelId="{9369F57C-C8CC-41E7-AC82-D284820543D8}" type="presOf" srcId="{8A19A841-C763-4B3B-BD89-1899512FAFCD}" destId="{A99A8F8C-0D6B-4F42-8C10-80F8BD4869C6}" srcOrd="0" destOrd="0" presId="urn:microsoft.com/office/officeart/2005/8/layout/process3"/>
    <dgm:cxn modelId="{76D497A2-D38F-4750-87B3-2D6B3FEF416E}" type="presOf" srcId="{02DE9CFB-1822-4D52-AE35-E41039C333C7}" destId="{ACA71F33-1F4A-4126-AA56-2A00B6CBA297}" srcOrd="1" destOrd="0" presId="urn:microsoft.com/office/officeart/2005/8/layout/process3"/>
    <dgm:cxn modelId="{A9B97490-4B06-4FE1-B2C4-DAF2A493D573}" type="presOf" srcId="{831C80FA-C7EA-404C-BAF9-C23B4BC9B495}" destId="{E1480E50-D68F-48B4-A07B-CCDC163A34F5}" srcOrd="0" destOrd="0" presId="urn:microsoft.com/office/officeart/2005/8/layout/process3"/>
    <dgm:cxn modelId="{66880A8D-67EA-4BD0-8DDA-A3651965A6A3}" type="presOf" srcId="{911F118B-DD97-47C3-803D-6CD7A7F88F26}" destId="{CCA423D4-F650-4DA4-BEE3-CE0633D6D5A9}" srcOrd="1" destOrd="0" presId="urn:microsoft.com/office/officeart/2005/8/layout/process3"/>
    <dgm:cxn modelId="{5A7C24B4-38E9-4228-B421-83F779678119}" srcId="{C0F6D162-203F-4666-9320-08CCBC02F193}" destId="{8A488277-BE98-4F62-A4ED-ED8AC6F3A24A}" srcOrd="0" destOrd="0" parTransId="{CB92D739-3336-4B5F-8CAB-C211061F42AB}" sibTransId="{F2DC7336-5B5C-4E2A-AC6B-4EF0AEF74E2A}"/>
    <dgm:cxn modelId="{E7CAF954-9F3E-4642-B5A6-8B63CCBC5D18}" type="presOf" srcId="{DCFEA184-09CC-475A-88ED-53CA14EF1B55}" destId="{5DEF007A-1E1D-4C93-BB7D-4BB40BCF426E}" srcOrd="0" destOrd="0" presId="urn:microsoft.com/office/officeart/2005/8/layout/process3"/>
    <dgm:cxn modelId="{4C653138-9CD8-4F7B-BBDD-B601E64EDFAF}" srcId="{46F2B9A8-27A7-47BF-85D8-00486F90DB7A}" destId="{D8624DF9-1CA3-44DF-B4DB-5570A2E680E5}" srcOrd="0" destOrd="0" parTransId="{AEA52B0A-D55C-49A6-8025-E6EB328ADB50}" sibTransId="{3D9AF3AE-21B2-4045-A3B7-23C79EEFEE2A}"/>
    <dgm:cxn modelId="{2434A3C1-37D1-4AE8-A6C4-203572239482}" type="presOf" srcId="{C0F6D162-203F-4666-9320-08CCBC02F193}" destId="{93E2909E-7F85-4DD1-8954-C4B29AF602F6}" srcOrd="1" destOrd="0" presId="urn:microsoft.com/office/officeart/2005/8/layout/process3"/>
    <dgm:cxn modelId="{25D7801F-D2CE-43B5-B9BF-C6AB11ABA795}" srcId="{46F2B9A8-27A7-47BF-85D8-00486F90DB7A}" destId="{D31456AA-770A-43F7-9DC7-1B23E99DD223}" srcOrd="1" destOrd="0" parTransId="{CFF0BA10-B9E6-4A65-925D-A69786665771}" sibTransId="{945257C6-3423-4E84-AB08-C71CCB88DA66}"/>
    <dgm:cxn modelId="{F8B046CE-AC23-49BA-B76C-AD6FB26C9AD9}" type="presOf" srcId="{A7207E62-0BBE-4650-8512-D593534CA51B}" destId="{1DA2D6A5-4AA4-451C-8136-8A0ACFCC9223}" srcOrd="0" destOrd="0" presId="urn:microsoft.com/office/officeart/2005/8/layout/process3"/>
    <dgm:cxn modelId="{AD818E48-F91A-48C8-8C8C-778336F084BE}" type="presOf" srcId="{D31456AA-770A-43F7-9DC7-1B23E99DD223}" destId="{74FF9B25-D501-4C7E-A6E3-1090B9A6AFAF}" srcOrd="0" destOrd="1" presId="urn:microsoft.com/office/officeart/2005/8/layout/process3"/>
    <dgm:cxn modelId="{7B1831FD-67D4-410D-8B4F-9E73DECA82B8}" type="presOf" srcId="{8A488277-BE98-4F62-A4ED-ED8AC6F3A24A}" destId="{EEC97DE1-52C1-492C-AD3C-9333FE429C16}" srcOrd="0" destOrd="0" presId="urn:microsoft.com/office/officeart/2005/8/layout/process3"/>
    <dgm:cxn modelId="{1A0C7BF5-78B3-4709-B807-290C2E5FE7DA}" srcId="{C0F6D162-203F-4666-9320-08CCBC02F193}" destId="{2C36B583-BE9A-435A-9D10-0BA80F10B7C9}" srcOrd="1" destOrd="0" parTransId="{0051315E-8161-4433-96D9-14881CB372E2}" sibTransId="{2C61CD4A-602E-4000-98D7-A1971BA39189}"/>
    <dgm:cxn modelId="{2F010760-6159-4F40-B0B5-6812669424CB}" type="presOf" srcId="{058D2038-6442-4028-B912-8E7F86A3B9F6}" destId="{7DA629D4-4FA6-4DA0-BAEC-C08DF279AB54}" srcOrd="0" destOrd="0" presId="urn:microsoft.com/office/officeart/2005/8/layout/process3"/>
    <dgm:cxn modelId="{91BB177C-19A4-4F58-B16E-CA09C841CF20}" type="presOf" srcId="{DA3DFE7B-DBAA-4A06-88FE-39301E1EED8F}" destId="{6507CB33-7D9B-4F0A-8965-2B77658B5B92}" srcOrd="0" destOrd="0" presId="urn:microsoft.com/office/officeart/2005/8/layout/process3"/>
    <dgm:cxn modelId="{36B188D4-A3A9-42F4-AEEB-F2C994DB37C6}" srcId="{831C80FA-C7EA-404C-BAF9-C23B4BC9B495}" destId="{058D2038-6442-4028-B912-8E7F86A3B9F6}" srcOrd="3" destOrd="0" parTransId="{C11FA666-AC0B-4878-9F56-55682D0C4C90}" sibTransId="{66C157D9-F480-47C4-A22C-BE62CA22C170}"/>
    <dgm:cxn modelId="{46639C82-CE48-41DD-A62F-8AA2E5D227BE}" type="presOf" srcId="{911F118B-DD97-47C3-803D-6CD7A7F88F26}" destId="{663FE80F-38A0-42DD-9BDE-F1F7ACA01E70}" srcOrd="0" destOrd="0" presId="urn:microsoft.com/office/officeart/2005/8/layout/process3"/>
    <dgm:cxn modelId="{6AB530D1-2592-4A13-ABBA-5EB2EE3F22B2}" type="presOf" srcId="{2C36B583-BE9A-435A-9D10-0BA80F10B7C9}" destId="{EEC97DE1-52C1-492C-AD3C-9333FE429C16}" srcOrd="0" destOrd="1" presId="urn:microsoft.com/office/officeart/2005/8/layout/process3"/>
    <dgm:cxn modelId="{FF2F9E50-832A-4DE9-98BB-4FABA9EF702E}" type="presOf" srcId="{DA3DFE7B-DBAA-4A06-88FE-39301E1EED8F}" destId="{F486445C-B352-4C59-AFF8-70882D15EC0B}" srcOrd="1" destOrd="0" presId="urn:microsoft.com/office/officeart/2005/8/layout/process3"/>
    <dgm:cxn modelId="{EF2FBE7A-2D85-4620-A74D-7938359222F9}" srcId="{A7207E62-0BBE-4650-8512-D593534CA51B}" destId="{DCFEA184-09CC-475A-88ED-53CA14EF1B55}" srcOrd="0" destOrd="0" parTransId="{3721A009-30F9-4211-AAF3-7F5811866B3E}" sibTransId="{5DA161E5-2F59-4DCD-B7FB-1E02D5D6F453}"/>
    <dgm:cxn modelId="{59BE87BE-37D8-4A81-B85B-109E1DE3DEED}" srcId="{831C80FA-C7EA-404C-BAF9-C23B4BC9B495}" destId="{46F2B9A8-27A7-47BF-85D8-00486F90DB7A}" srcOrd="1" destOrd="0" parTransId="{4095AB41-3768-4311-8A26-A33D5D92553E}" sibTransId="{911F118B-DD97-47C3-803D-6CD7A7F88F26}"/>
    <dgm:cxn modelId="{161AFDE3-BE07-4EC8-9C52-F60C09109C26}" type="presOf" srcId="{46F2B9A8-27A7-47BF-85D8-00486F90DB7A}" destId="{4796C6AF-633A-4B2A-8242-42418E92A1DE}" srcOrd="0" destOrd="0" presId="urn:microsoft.com/office/officeart/2005/8/layout/process3"/>
    <dgm:cxn modelId="{8E2EF01C-DE09-4628-AECD-19124651754A}" srcId="{831C80FA-C7EA-404C-BAF9-C23B4BC9B495}" destId="{C0F6D162-203F-4666-9320-08CCBC02F193}" srcOrd="0" destOrd="0" parTransId="{6532A537-926C-47C4-BCEA-AC499A7A42FB}" sibTransId="{DA3DFE7B-DBAA-4A06-88FE-39301E1EED8F}"/>
    <dgm:cxn modelId="{37881C69-8365-4EB2-8C05-82E126ADFBCB}" srcId="{058D2038-6442-4028-B912-8E7F86A3B9F6}" destId="{8A19A841-C763-4B3B-BD89-1899512FAFCD}" srcOrd="0" destOrd="0" parTransId="{5336D0FF-DA5C-489C-85DE-FAC2BD8DEABE}" sibTransId="{33C93534-9960-4CE2-A5EB-33305F39464D}"/>
    <dgm:cxn modelId="{BD3B6104-4C64-4C32-A0DC-048623A7C5CC}" type="presParOf" srcId="{E1480E50-D68F-48B4-A07B-CCDC163A34F5}" destId="{93A01BDF-FBCD-4037-933D-9FCBEEEC90A1}" srcOrd="0" destOrd="0" presId="urn:microsoft.com/office/officeart/2005/8/layout/process3"/>
    <dgm:cxn modelId="{C2DB6E44-8CDA-4153-9B7E-3F56A1738924}" type="presParOf" srcId="{93A01BDF-FBCD-4037-933D-9FCBEEEC90A1}" destId="{6FBB0787-C8F3-4FFE-9540-7A76C34155F2}" srcOrd="0" destOrd="0" presId="urn:microsoft.com/office/officeart/2005/8/layout/process3"/>
    <dgm:cxn modelId="{84490852-2963-487A-A645-436A7A0E9CAD}" type="presParOf" srcId="{93A01BDF-FBCD-4037-933D-9FCBEEEC90A1}" destId="{93E2909E-7F85-4DD1-8954-C4B29AF602F6}" srcOrd="1" destOrd="0" presId="urn:microsoft.com/office/officeart/2005/8/layout/process3"/>
    <dgm:cxn modelId="{772FE924-4DE0-48E7-8B0A-F7D8D8AD65C5}" type="presParOf" srcId="{93A01BDF-FBCD-4037-933D-9FCBEEEC90A1}" destId="{EEC97DE1-52C1-492C-AD3C-9333FE429C16}" srcOrd="2" destOrd="0" presId="urn:microsoft.com/office/officeart/2005/8/layout/process3"/>
    <dgm:cxn modelId="{C1B5776C-8B7B-46D6-A8F1-04E9A5E946E2}" type="presParOf" srcId="{E1480E50-D68F-48B4-A07B-CCDC163A34F5}" destId="{6507CB33-7D9B-4F0A-8965-2B77658B5B92}" srcOrd="1" destOrd="0" presId="urn:microsoft.com/office/officeart/2005/8/layout/process3"/>
    <dgm:cxn modelId="{4EF5BE05-6074-41FE-B9C8-7B1C3EBD887F}" type="presParOf" srcId="{6507CB33-7D9B-4F0A-8965-2B77658B5B92}" destId="{F486445C-B352-4C59-AFF8-70882D15EC0B}" srcOrd="0" destOrd="0" presId="urn:microsoft.com/office/officeart/2005/8/layout/process3"/>
    <dgm:cxn modelId="{881DAFCD-A4EB-4796-9F14-4F34A8301F9E}" type="presParOf" srcId="{E1480E50-D68F-48B4-A07B-CCDC163A34F5}" destId="{938E31F6-645D-49B3-AAF1-8AC669E02A47}" srcOrd="2" destOrd="0" presId="urn:microsoft.com/office/officeart/2005/8/layout/process3"/>
    <dgm:cxn modelId="{F19DBD80-39AB-4C44-975C-D9B147FDF48C}" type="presParOf" srcId="{938E31F6-645D-49B3-AAF1-8AC669E02A47}" destId="{4796C6AF-633A-4B2A-8242-42418E92A1DE}" srcOrd="0" destOrd="0" presId="urn:microsoft.com/office/officeart/2005/8/layout/process3"/>
    <dgm:cxn modelId="{2C422EB0-47DE-4B92-8241-9A19FCD81A70}" type="presParOf" srcId="{938E31F6-645D-49B3-AAF1-8AC669E02A47}" destId="{57925587-8744-4824-AB0C-A9E84F9BB7CC}" srcOrd="1" destOrd="0" presId="urn:microsoft.com/office/officeart/2005/8/layout/process3"/>
    <dgm:cxn modelId="{C2B7C212-5961-407B-AC2E-48B271279FBE}" type="presParOf" srcId="{938E31F6-645D-49B3-AAF1-8AC669E02A47}" destId="{74FF9B25-D501-4C7E-A6E3-1090B9A6AFAF}" srcOrd="2" destOrd="0" presId="urn:microsoft.com/office/officeart/2005/8/layout/process3"/>
    <dgm:cxn modelId="{263A04D2-B7ED-4DD7-98C9-09789E6DB9B6}" type="presParOf" srcId="{E1480E50-D68F-48B4-A07B-CCDC163A34F5}" destId="{663FE80F-38A0-42DD-9BDE-F1F7ACA01E70}" srcOrd="3" destOrd="0" presId="urn:microsoft.com/office/officeart/2005/8/layout/process3"/>
    <dgm:cxn modelId="{117DA335-2132-4B97-854B-9FB299D97D06}" type="presParOf" srcId="{663FE80F-38A0-42DD-9BDE-F1F7ACA01E70}" destId="{CCA423D4-F650-4DA4-BEE3-CE0633D6D5A9}" srcOrd="0" destOrd="0" presId="urn:microsoft.com/office/officeart/2005/8/layout/process3"/>
    <dgm:cxn modelId="{A025DCB5-61A2-4E28-AE6D-F96061DB168C}" type="presParOf" srcId="{E1480E50-D68F-48B4-A07B-CCDC163A34F5}" destId="{1BA268DD-E2F1-4B04-B666-B39946934C5D}" srcOrd="4" destOrd="0" presId="urn:microsoft.com/office/officeart/2005/8/layout/process3"/>
    <dgm:cxn modelId="{9B2CAC25-F3DF-43AF-B83A-2747B45A8335}" type="presParOf" srcId="{1BA268DD-E2F1-4B04-B666-B39946934C5D}" destId="{1DA2D6A5-4AA4-451C-8136-8A0ACFCC9223}" srcOrd="0" destOrd="0" presId="urn:microsoft.com/office/officeart/2005/8/layout/process3"/>
    <dgm:cxn modelId="{BB09F2F3-02CD-48FE-AFD6-B79BBA9ED731}" type="presParOf" srcId="{1BA268DD-E2F1-4B04-B666-B39946934C5D}" destId="{9236C600-C2AC-4554-BCA9-B83293A4F8C8}" srcOrd="1" destOrd="0" presId="urn:microsoft.com/office/officeart/2005/8/layout/process3"/>
    <dgm:cxn modelId="{3DBAAE11-DE27-4FD6-8B34-A66DE3F3BF5F}" type="presParOf" srcId="{1BA268DD-E2F1-4B04-B666-B39946934C5D}" destId="{5DEF007A-1E1D-4C93-BB7D-4BB40BCF426E}" srcOrd="2" destOrd="0" presId="urn:microsoft.com/office/officeart/2005/8/layout/process3"/>
    <dgm:cxn modelId="{E5D4BA95-794D-4E11-BE3A-85F20B6F63ED}" type="presParOf" srcId="{E1480E50-D68F-48B4-A07B-CCDC163A34F5}" destId="{7C3B5C31-15F1-45F2-B775-D77211DE7951}" srcOrd="5" destOrd="0" presId="urn:microsoft.com/office/officeart/2005/8/layout/process3"/>
    <dgm:cxn modelId="{183B75D5-F019-4EF3-9C90-B73E220400C0}" type="presParOf" srcId="{7C3B5C31-15F1-45F2-B775-D77211DE7951}" destId="{ACA71F33-1F4A-4126-AA56-2A00B6CBA297}" srcOrd="0" destOrd="0" presId="urn:microsoft.com/office/officeart/2005/8/layout/process3"/>
    <dgm:cxn modelId="{D3F99CCD-D703-4473-A71B-40A1211F06D7}" type="presParOf" srcId="{E1480E50-D68F-48B4-A07B-CCDC163A34F5}" destId="{B6C7086C-A781-4ECE-93D0-05E17D879D21}" srcOrd="6" destOrd="0" presId="urn:microsoft.com/office/officeart/2005/8/layout/process3"/>
    <dgm:cxn modelId="{201B8F03-3558-4B0A-9F24-629AF1B3404A}" type="presParOf" srcId="{B6C7086C-A781-4ECE-93D0-05E17D879D21}" destId="{7DA629D4-4FA6-4DA0-BAEC-C08DF279AB54}" srcOrd="0" destOrd="0" presId="urn:microsoft.com/office/officeart/2005/8/layout/process3"/>
    <dgm:cxn modelId="{73B724DD-787F-42AD-9412-A3A72A8F122C}" type="presParOf" srcId="{B6C7086C-A781-4ECE-93D0-05E17D879D21}" destId="{942A8CA4-4FC7-427C-82E2-F97464F1EB4C}" srcOrd="1" destOrd="0" presId="urn:microsoft.com/office/officeart/2005/8/layout/process3"/>
    <dgm:cxn modelId="{08137F8C-4723-4F0F-85A2-78CC1C0F75CB}" type="presParOf" srcId="{B6C7086C-A781-4ECE-93D0-05E17D879D21}" destId="{A99A8F8C-0D6B-4F42-8C10-80F8BD4869C6}" srcOrd="2" destOrd="0" presId="urn:microsoft.com/office/officeart/2005/8/layout/process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001CB4-F248-430C-AFA4-CFA9FA55BDBD}" type="doc">
      <dgm:prSet loTypeId="urn:microsoft.com/office/officeart/2005/8/layout/process1" loCatId="process" qsTypeId="urn:microsoft.com/office/officeart/2005/8/quickstyle/3d3" qsCatId="3D" csTypeId="urn:microsoft.com/office/officeart/2005/8/colors/accent1_2#2" csCatId="accent1" phldr="1"/>
      <dgm:spPr/>
    </dgm:pt>
    <dgm:pt modelId="{669367E4-0F8A-417B-A600-027FEE260E9C}">
      <dgm:prSet phldrT="[文字]" custT="1"/>
      <dgm:spPr/>
      <dgm:t>
        <a:bodyPr/>
        <a:lstStyle/>
        <a:p>
          <a:r>
            <a:rPr lang="en-US" altLang="zh-TW" sz="3600" b="1" baseline="0" dirty="0">
              <a:latin typeface="Arial" panose="020B0604020202020204" pitchFamily="34" charset="0"/>
              <a:ea typeface="微軟正黑體" panose="020B0604030504040204" pitchFamily="34" charset="-120"/>
            </a:rPr>
            <a:t>20</a:t>
          </a:r>
          <a:r>
            <a:rPr lang="zh-TW" altLang="en-US" sz="3600" b="1" baseline="0" dirty="0">
              <a:latin typeface="Arial" panose="020B0604020202020204" pitchFamily="34" charset="0"/>
              <a:ea typeface="微軟正黑體" panose="020B0604030504040204" pitchFamily="34" charset="-120"/>
            </a:rPr>
            <a:t>公克</a:t>
          </a:r>
        </a:p>
      </dgm:t>
    </dgm:pt>
    <dgm:pt modelId="{DDFFB92F-C90A-4779-8911-B7FEEC1656F7}" type="parTrans" cxnId="{A98BCAE1-B923-4E21-9CC2-F5B68C76BFEC}">
      <dgm:prSet/>
      <dgm:spPr/>
      <dgm:t>
        <a:bodyPr/>
        <a:lstStyle/>
        <a:p>
          <a:endParaRPr lang="zh-TW" altLang="en-US"/>
        </a:p>
      </dgm:t>
    </dgm:pt>
    <dgm:pt modelId="{4FC7FC8D-99AA-44A4-95E2-14FEE4134716}" type="sibTrans" cxnId="{A98BCAE1-B923-4E21-9CC2-F5B68C76BFEC}">
      <dgm:prSet>
        <dgm:style>
          <a:lnRef idx="3">
            <a:schemeClr val="lt1"/>
          </a:lnRef>
          <a:fillRef idx="1">
            <a:schemeClr val="accent3"/>
          </a:fillRef>
          <a:effectRef idx="1">
            <a:schemeClr val="accent3"/>
          </a:effectRef>
          <a:fontRef idx="minor">
            <a:schemeClr val="lt1"/>
          </a:fontRef>
        </dgm:style>
      </dgm:prSet>
      <dgm:spPr/>
      <dgm:t>
        <a:bodyPr/>
        <a:lstStyle/>
        <a:p>
          <a:endParaRPr lang="zh-TW" altLang="en-US"/>
        </a:p>
      </dgm:t>
    </dgm:pt>
    <dgm:pt modelId="{42CA4031-E549-4A1E-B3EF-D2180FBBB523}">
      <dgm:prSet phldrT="[文字]" custT="1"/>
      <dgm:spPr/>
      <dgm:t>
        <a:bodyPr/>
        <a:lstStyle/>
        <a:p>
          <a:r>
            <a:rPr lang="en-US" altLang="zh-TW" sz="3600" b="1" baseline="0" dirty="0">
              <a:latin typeface="Arial" panose="020B0604020202020204" pitchFamily="34" charset="0"/>
              <a:ea typeface="微軟正黑體" panose="020B0604030504040204" pitchFamily="34" charset="-120"/>
            </a:rPr>
            <a:t>5</a:t>
          </a:r>
          <a:r>
            <a:rPr lang="zh-TW" altLang="en-US" sz="3600" b="1" baseline="0" dirty="0">
              <a:latin typeface="Arial" panose="020B0604020202020204" pitchFamily="34" charset="0"/>
              <a:ea typeface="微軟正黑體" panose="020B0604030504040204" pitchFamily="34" charset="-120"/>
            </a:rPr>
            <a:t>公克</a:t>
          </a:r>
        </a:p>
      </dgm:t>
    </dgm:pt>
    <dgm:pt modelId="{61F28A66-B618-4548-BE4C-DD10F1571B31}" type="parTrans" cxnId="{B9AA0512-E905-428F-84D8-A29EDBDBD102}">
      <dgm:prSet/>
      <dgm:spPr/>
      <dgm:t>
        <a:bodyPr/>
        <a:lstStyle/>
        <a:p>
          <a:endParaRPr lang="zh-TW" altLang="en-US"/>
        </a:p>
      </dgm:t>
    </dgm:pt>
    <dgm:pt modelId="{68B72E3C-221F-42B4-906C-7ACBC585B80C}" type="sibTrans" cxnId="{B9AA0512-E905-428F-84D8-A29EDBDBD102}">
      <dgm:prSet/>
      <dgm:spPr/>
      <dgm:t>
        <a:bodyPr/>
        <a:lstStyle/>
        <a:p>
          <a:endParaRPr lang="zh-TW" altLang="en-US"/>
        </a:p>
      </dgm:t>
    </dgm:pt>
    <dgm:pt modelId="{589CE1F0-5B4C-48CB-BC98-698D9738B15B}" type="pres">
      <dgm:prSet presAssocID="{48001CB4-F248-430C-AFA4-CFA9FA55BDBD}" presName="Name0" presStyleCnt="0">
        <dgm:presLayoutVars>
          <dgm:dir/>
          <dgm:resizeHandles val="exact"/>
        </dgm:presLayoutVars>
      </dgm:prSet>
      <dgm:spPr/>
    </dgm:pt>
    <dgm:pt modelId="{5FA187A3-3ACB-420C-99FF-4AD79BDF8797}" type="pres">
      <dgm:prSet presAssocID="{669367E4-0F8A-417B-A600-027FEE260E9C}" presName="node" presStyleLbl="node1" presStyleIdx="0" presStyleCnt="2">
        <dgm:presLayoutVars>
          <dgm:bulletEnabled val="1"/>
        </dgm:presLayoutVars>
      </dgm:prSet>
      <dgm:spPr/>
      <dgm:t>
        <a:bodyPr/>
        <a:lstStyle/>
        <a:p>
          <a:endParaRPr lang="zh-TW" altLang="en-US"/>
        </a:p>
      </dgm:t>
    </dgm:pt>
    <dgm:pt modelId="{E3DF6302-1A0C-4B6D-981B-DDFBE232BD22}" type="pres">
      <dgm:prSet presAssocID="{4FC7FC8D-99AA-44A4-95E2-14FEE4134716}" presName="sibTrans" presStyleLbl="sibTrans2D1" presStyleIdx="0" presStyleCnt="1" custLinFactNeighborX="20247" custLinFactNeighborY="-1111"/>
      <dgm:spPr/>
      <dgm:t>
        <a:bodyPr/>
        <a:lstStyle/>
        <a:p>
          <a:endParaRPr lang="zh-TW" altLang="en-US"/>
        </a:p>
      </dgm:t>
    </dgm:pt>
    <dgm:pt modelId="{A12794C5-7F74-4D67-8A73-E404E94B3A8D}" type="pres">
      <dgm:prSet presAssocID="{4FC7FC8D-99AA-44A4-95E2-14FEE4134716}" presName="connectorText" presStyleLbl="sibTrans2D1" presStyleIdx="0" presStyleCnt="1"/>
      <dgm:spPr/>
      <dgm:t>
        <a:bodyPr/>
        <a:lstStyle/>
        <a:p>
          <a:endParaRPr lang="zh-TW" altLang="en-US"/>
        </a:p>
      </dgm:t>
    </dgm:pt>
    <dgm:pt modelId="{BC4D213E-269D-4AB8-98B0-7035FCA2D058}" type="pres">
      <dgm:prSet presAssocID="{42CA4031-E549-4A1E-B3EF-D2180FBBB523}" presName="node" presStyleLbl="node1" presStyleIdx="1" presStyleCnt="2">
        <dgm:presLayoutVars>
          <dgm:bulletEnabled val="1"/>
        </dgm:presLayoutVars>
      </dgm:prSet>
      <dgm:spPr/>
      <dgm:t>
        <a:bodyPr/>
        <a:lstStyle/>
        <a:p>
          <a:endParaRPr lang="zh-TW" altLang="en-US"/>
        </a:p>
      </dgm:t>
    </dgm:pt>
  </dgm:ptLst>
  <dgm:cxnLst>
    <dgm:cxn modelId="{B9AA0512-E905-428F-84D8-A29EDBDBD102}" srcId="{48001CB4-F248-430C-AFA4-CFA9FA55BDBD}" destId="{42CA4031-E549-4A1E-B3EF-D2180FBBB523}" srcOrd="1" destOrd="0" parTransId="{61F28A66-B618-4548-BE4C-DD10F1571B31}" sibTransId="{68B72E3C-221F-42B4-906C-7ACBC585B80C}"/>
    <dgm:cxn modelId="{9D008BE9-CC2A-496E-B7F8-38426B7BF65E}" type="presOf" srcId="{42CA4031-E549-4A1E-B3EF-D2180FBBB523}" destId="{BC4D213E-269D-4AB8-98B0-7035FCA2D058}" srcOrd="0" destOrd="0" presId="urn:microsoft.com/office/officeart/2005/8/layout/process1"/>
    <dgm:cxn modelId="{1F3BAD0E-BB61-406D-9CAF-C0261A9DACD9}" type="presOf" srcId="{4FC7FC8D-99AA-44A4-95E2-14FEE4134716}" destId="{E3DF6302-1A0C-4B6D-981B-DDFBE232BD22}" srcOrd="0" destOrd="0" presId="urn:microsoft.com/office/officeart/2005/8/layout/process1"/>
    <dgm:cxn modelId="{4C147170-933E-41EC-AF46-C568F3E7ED0E}" type="presOf" srcId="{4FC7FC8D-99AA-44A4-95E2-14FEE4134716}" destId="{A12794C5-7F74-4D67-8A73-E404E94B3A8D}" srcOrd="1" destOrd="0" presId="urn:microsoft.com/office/officeart/2005/8/layout/process1"/>
    <dgm:cxn modelId="{B5C00C68-3C0B-4F3E-95F8-6A2B90FA72F9}" type="presOf" srcId="{48001CB4-F248-430C-AFA4-CFA9FA55BDBD}" destId="{589CE1F0-5B4C-48CB-BC98-698D9738B15B}" srcOrd="0" destOrd="0" presId="urn:microsoft.com/office/officeart/2005/8/layout/process1"/>
    <dgm:cxn modelId="{6DFFC074-302E-4A89-A44F-511F2B9B33AD}" type="presOf" srcId="{669367E4-0F8A-417B-A600-027FEE260E9C}" destId="{5FA187A3-3ACB-420C-99FF-4AD79BDF8797}" srcOrd="0" destOrd="0" presId="urn:microsoft.com/office/officeart/2005/8/layout/process1"/>
    <dgm:cxn modelId="{A98BCAE1-B923-4E21-9CC2-F5B68C76BFEC}" srcId="{48001CB4-F248-430C-AFA4-CFA9FA55BDBD}" destId="{669367E4-0F8A-417B-A600-027FEE260E9C}" srcOrd="0" destOrd="0" parTransId="{DDFFB92F-C90A-4779-8911-B7FEEC1656F7}" sibTransId="{4FC7FC8D-99AA-44A4-95E2-14FEE4134716}"/>
    <dgm:cxn modelId="{3CAC15B6-582A-42AE-A9E9-57F4F159964B}" type="presParOf" srcId="{589CE1F0-5B4C-48CB-BC98-698D9738B15B}" destId="{5FA187A3-3ACB-420C-99FF-4AD79BDF8797}" srcOrd="0" destOrd="0" presId="urn:microsoft.com/office/officeart/2005/8/layout/process1"/>
    <dgm:cxn modelId="{01AF1564-FDBC-4CD9-91C1-DF9D0854A236}" type="presParOf" srcId="{589CE1F0-5B4C-48CB-BC98-698D9738B15B}" destId="{E3DF6302-1A0C-4B6D-981B-DDFBE232BD22}" srcOrd="1" destOrd="0" presId="urn:microsoft.com/office/officeart/2005/8/layout/process1"/>
    <dgm:cxn modelId="{281ADD55-5557-4BEB-A24D-898AF0241E97}" type="presParOf" srcId="{E3DF6302-1A0C-4B6D-981B-DDFBE232BD22}" destId="{A12794C5-7F74-4D67-8A73-E404E94B3A8D}" srcOrd="0" destOrd="0" presId="urn:microsoft.com/office/officeart/2005/8/layout/process1"/>
    <dgm:cxn modelId="{1CDAC499-1434-4847-BE87-E10D84E3C94B}" type="presParOf" srcId="{589CE1F0-5B4C-48CB-BC98-698D9738B15B}" destId="{BC4D213E-269D-4AB8-98B0-7035FCA2D058}" srcOrd="2"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5.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076575" cy="512763"/>
          </a:xfrm>
          <a:prstGeom prst="rect">
            <a:avLst/>
          </a:prstGeom>
        </p:spPr>
        <p:txBody>
          <a:bodyPr vert="horz" lIns="94756" tIns="47377" rIns="94756" bIns="47377"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sz="quarter" idx="1"/>
          </p:nvPr>
        </p:nvSpPr>
        <p:spPr>
          <a:xfrm>
            <a:off x="4021138" y="0"/>
            <a:ext cx="3076575" cy="512763"/>
          </a:xfrm>
          <a:prstGeom prst="rect">
            <a:avLst/>
          </a:prstGeom>
        </p:spPr>
        <p:txBody>
          <a:bodyPr vert="horz" lIns="94756" tIns="47377" rIns="94756" bIns="47377" rtlCol="0"/>
          <a:lstStyle>
            <a:lvl1pPr algn="r" fontAlgn="auto">
              <a:spcBef>
                <a:spcPts val="0"/>
              </a:spcBef>
              <a:spcAft>
                <a:spcPts val="0"/>
              </a:spcAft>
              <a:defRPr kumimoji="0" sz="1200" smtClean="0">
                <a:latin typeface="+mn-lt"/>
                <a:ea typeface="+mn-ea"/>
              </a:defRPr>
            </a:lvl1pPr>
          </a:lstStyle>
          <a:p>
            <a:pPr>
              <a:defRPr/>
            </a:pPr>
            <a:fld id="{08FDB0AD-922C-431B-B728-718D2403D43B}" type="datetimeFigureOut">
              <a:rPr lang="zh-TW" altLang="en-US"/>
              <a:pPr>
                <a:defRPr/>
              </a:pPr>
              <a:t>2017/8/28</a:t>
            </a:fld>
            <a:endParaRPr lang="zh-TW" altLang="en-US"/>
          </a:p>
        </p:txBody>
      </p:sp>
      <p:sp>
        <p:nvSpPr>
          <p:cNvPr id="4" name="頁尾版面配置區 3"/>
          <p:cNvSpPr>
            <a:spLocks noGrp="1"/>
          </p:cNvSpPr>
          <p:nvPr>
            <p:ph type="ftr" sz="quarter" idx="2"/>
          </p:nvPr>
        </p:nvSpPr>
        <p:spPr>
          <a:xfrm>
            <a:off x="0" y="9721850"/>
            <a:ext cx="3076575" cy="512763"/>
          </a:xfrm>
          <a:prstGeom prst="rect">
            <a:avLst/>
          </a:prstGeom>
        </p:spPr>
        <p:txBody>
          <a:bodyPr vert="horz" lIns="94756" tIns="47377" rIns="94756" bIns="47377"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5" name="投影片編號版面配置區 4"/>
          <p:cNvSpPr>
            <a:spLocks noGrp="1"/>
          </p:cNvSpPr>
          <p:nvPr>
            <p:ph type="sldNum" sz="quarter" idx="3"/>
          </p:nvPr>
        </p:nvSpPr>
        <p:spPr>
          <a:xfrm>
            <a:off x="4021138" y="9721850"/>
            <a:ext cx="3076575" cy="512763"/>
          </a:xfrm>
          <a:prstGeom prst="rect">
            <a:avLst/>
          </a:prstGeom>
        </p:spPr>
        <p:txBody>
          <a:bodyPr vert="horz" lIns="94756" tIns="47377" rIns="94756" bIns="47377" rtlCol="0" anchor="b"/>
          <a:lstStyle>
            <a:lvl1pPr algn="r" fontAlgn="auto">
              <a:spcBef>
                <a:spcPts val="0"/>
              </a:spcBef>
              <a:spcAft>
                <a:spcPts val="0"/>
              </a:spcAft>
              <a:defRPr kumimoji="0" sz="1200" smtClean="0">
                <a:latin typeface="+mn-lt"/>
                <a:ea typeface="+mn-ea"/>
              </a:defRPr>
            </a:lvl1pPr>
          </a:lstStyle>
          <a:p>
            <a:pPr>
              <a:defRPr/>
            </a:pPr>
            <a:fld id="{C6C957AD-5AF8-4BF5-BB1D-E414721961BD}"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076575" cy="511175"/>
          </a:xfrm>
          <a:prstGeom prst="rect">
            <a:avLst/>
          </a:prstGeom>
        </p:spPr>
        <p:txBody>
          <a:bodyPr vert="horz" lIns="94756" tIns="47377" rIns="94756" bIns="47377"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4021138" y="0"/>
            <a:ext cx="3076575" cy="511175"/>
          </a:xfrm>
          <a:prstGeom prst="rect">
            <a:avLst/>
          </a:prstGeom>
        </p:spPr>
        <p:txBody>
          <a:bodyPr vert="horz" lIns="94756" tIns="47377" rIns="94756" bIns="47377" rtlCol="0"/>
          <a:lstStyle>
            <a:lvl1pPr algn="r" fontAlgn="auto">
              <a:spcBef>
                <a:spcPts val="0"/>
              </a:spcBef>
              <a:spcAft>
                <a:spcPts val="0"/>
              </a:spcAft>
              <a:defRPr kumimoji="0" sz="1200" smtClean="0">
                <a:latin typeface="+mn-lt"/>
                <a:ea typeface="+mn-ea"/>
              </a:defRPr>
            </a:lvl1pPr>
          </a:lstStyle>
          <a:p>
            <a:pPr>
              <a:defRPr/>
            </a:pPr>
            <a:fld id="{213E4006-962A-4A8C-AD8B-118F19152F25}" type="datetimeFigureOut">
              <a:rPr lang="zh-TW" altLang="en-US"/>
              <a:pPr>
                <a:defRPr/>
              </a:pPr>
              <a:t>2017/8/28</a:t>
            </a:fld>
            <a:endParaRPr lang="zh-TW" altLang="en-US"/>
          </a:p>
        </p:txBody>
      </p:sp>
      <p:sp>
        <p:nvSpPr>
          <p:cNvPr id="4" name="投影片圖像版面配置區 3"/>
          <p:cNvSpPr>
            <a:spLocks noGrp="1" noRot="1" noChangeAspect="1"/>
          </p:cNvSpPr>
          <p:nvPr>
            <p:ph type="sldImg" idx="2"/>
          </p:nvPr>
        </p:nvSpPr>
        <p:spPr>
          <a:xfrm>
            <a:off x="990600" y="768350"/>
            <a:ext cx="5118100" cy="3838575"/>
          </a:xfrm>
          <a:prstGeom prst="rect">
            <a:avLst/>
          </a:prstGeom>
          <a:noFill/>
          <a:ln w="12700">
            <a:solidFill>
              <a:prstClr val="black"/>
            </a:solidFill>
          </a:ln>
        </p:spPr>
        <p:txBody>
          <a:bodyPr vert="horz" lIns="94756" tIns="47377" rIns="94756" bIns="47377" rtlCol="0" anchor="ctr"/>
          <a:lstStyle/>
          <a:p>
            <a:pPr lvl="0"/>
            <a:endParaRPr lang="zh-TW" altLang="en-US" noProof="0"/>
          </a:p>
        </p:txBody>
      </p:sp>
      <p:sp>
        <p:nvSpPr>
          <p:cNvPr id="5" name="備忘稿版面配置區 4"/>
          <p:cNvSpPr>
            <a:spLocks noGrp="1"/>
          </p:cNvSpPr>
          <p:nvPr>
            <p:ph type="body" sz="quarter" idx="3"/>
          </p:nvPr>
        </p:nvSpPr>
        <p:spPr>
          <a:xfrm>
            <a:off x="709613" y="4860925"/>
            <a:ext cx="5680075" cy="4605338"/>
          </a:xfrm>
          <a:prstGeom prst="rect">
            <a:avLst/>
          </a:prstGeom>
        </p:spPr>
        <p:txBody>
          <a:bodyPr vert="horz" lIns="94756" tIns="47377" rIns="94756" bIns="47377" rtlCol="0"/>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9721850"/>
            <a:ext cx="3076575" cy="511175"/>
          </a:xfrm>
          <a:prstGeom prst="rect">
            <a:avLst/>
          </a:prstGeom>
        </p:spPr>
        <p:txBody>
          <a:bodyPr vert="horz" lIns="94756" tIns="47377" rIns="94756" bIns="47377"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4021138" y="9721850"/>
            <a:ext cx="3076575" cy="511175"/>
          </a:xfrm>
          <a:prstGeom prst="rect">
            <a:avLst/>
          </a:prstGeom>
        </p:spPr>
        <p:txBody>
          <a:bodyPr vert="horz" lIns="94756" tIns="47377" rIns="94756" bIns="47377" rtlCol="0" anchor="b"/>
          <a:lstStyle>
            <a:lvl1pPr algn="r" fontAlgn="auto">
              <a:spcBef>
                <a:spcPts val="0"/>
              </a:spcBef>
              <a:spcAft>
                <a:spcPts val="0"/>
              </a:spcAft>
              <a:defRPr kumimoji="0" sz="1200" smtClean="0">
                <a:latin typeface="+mn-lt"/>
                <a:ea typeface="+mn-ea"/>
              </a:defRPr>
            </a:lvl1pPr>
          </a:lstStyle>
          <a:p>
            <a:pPr>
              <a:defRPr/>
            </a:pPr>
            <a:fld id="{FB438CAE-0C1B-43A5-917C-DDD947DB4E69}"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投影片圖像版面配置區 1"/>
          <p:cNvSpPr>
            <a:spLocks noGrp="1" noRot="1" noChangeAspect="1"/>
          </p:cNvSpPr>
          <p:nvPr>
            <p:ph type="sldImg"/>
          </p:nvPr>
        </p:nvSpPr>
        <p:spPr bwMode="auto">
          <a:noFill/>
          <a:ln>
            <a:solidFill>
              <a:srgbClr val="000000"/>
            </a:solidFill>
            <a:miter lim="800000"/>
            <a:headEnd/>
            <a:tailEnd/>
          </a:ln>
        </p:spPr>
      </p:sp>
      <p:sp>
        <p:nvSpPr>
          <p:cNvPr id="18434"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1843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B5A3780-12BB-4EEF-8DB7-2E2414E30718}" type="slidenum">
              <a:rPr lang="zh-TW" altLang="en-US"/>
              <a:pPr fontAlgn="base">
                <a:spcBef>
                  <a:spcPct val="0"/>
                </a:spcBef>
                <a:spcAft>
                  <a:spcPct val="0"/>
                </a:spcAft>
              </a:pPr>
              <a:t>1</a:t>
            </a:fld>
            <a:endParaRPr lang="en-US" altLang="zh-TW"/>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投影片圖像版面配置區 1"/>
          <p:cNvSpPr>
            <a:spLocks noGrp="1" noRot="1" noChangeAspect="1"/>
          </p:cNvSpPr>
          <p:nvPr>
            <p:ph type="sldImg"/>
          </p:nvPr>
        </p:nvSpPr>
        <p:spPr bwMode="auto">
          <a:noFill/>
          <a:ln>
            <a:solidFill>
              <a:srgbClr val="000000"/>
            </a:solidFill>
            <a:miter lim="800000"/>
            <a:headEnd/>
            <a:tailEnd/>
          </a:ln>
        </p:spPr>
      </p:sp>
      <p:sp>
        <p:nvSpPr>
          <p:cNvPr id="89090"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8909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E72EF33-EBAF-4C0A-8054-CE574B8810E2}" type="slidenum">
              <a:rPr lang="zh-TW" altLang="en-US"/>
              <a:pPr fontAlgn="base">
                <a:spcBef>
                  <a:spcPct val="0"/>
                </a:spcBef>
                <a:spcAft>
                  <a:spcPct val="0"/>
                </a:spcAft>
              </a:pPr>
              <a:t>60</a:t>
            </a:fld>
            <a:endParaRPr lang="en-US" altLang="zh-TW"/>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投影片影像版面配置區 1"/>
          <p:cNvSpPr>
            <a:spLocks noGrp="1" noRot="1" noChangeAspect="1"/>
          </p:cNvSpPr>
          <p:nvPr>
            <p:ph type="sldImg"/>
          </p:nvPr>
        </p:nvSpPr>
        <p:spPr bwMode="auto">
          <a:noFill/>
          <a:ln>
            <a:solidFill>
              <a:srgbClr val="000000"/>
            </a:solidFill>
            <a:miter lim="800000"/>
            <a:headEnd/>
            <a:tailEnd/>
          </a:ln>
        </p:spPr>
      </p:sp>
      <p:sp>
        <p:nvSpPr>
          <p:cNvPr id="106498"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10649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70903E0-E6FC-43DE-B2C6-0D750A5C185D}" type="slidenum">
              <a:rPr lang="zh-TW" altLang="en-US"/>
              <a:pPr fontAlgn="base">
                <a:spcBef>
                  <a:spcPct val="0"/>
                </a:spcBef>
                <a:spcAft>
                  <a:spcPct val="0"/>
                </a:spcAft>
              </a:pPr>
              <a:t>76</a:t>
            </a:fld>
            <a:endParaRPr lang="en-US" altLang="zh-TW"/>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投影片圖像版面配置區 1"/>
          <p:cNvSpPr>
            <a:spLocks noGrp="1" noRot="1" noChangeAspect="1"/>
          </p:cNvSpPr>
          <p:nvPr>
            <p:ph type="sldImg"/>
          </p:nvPr>
        </p:nvSpPr>
        <p:spPr bwMode="auto">
          <a:noFill/>
          <a:ln>
            <a:solidFill>
              <a:srgbClr val="000000"/>
            </a:solidFill>
            <a:miter lim="800000"/>
            <a:headEnd/>
            <a:tailEnd/>
          </a:ln>
        </p:spPr>
      </p:sp>
      <p:sp>
        <p:nvSpPr>
          <p:cNvPr id="108546"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10854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D49D583-2165-46C6-BEB2-9A89A2559782}" type="slidenum">
              <a:rPr lang="zh-TW" altLang="en-US"/>
              <a:pPr fontAlgn="base">
                <a:spcBef>
                  <a:spcPct val="0"/>
                </a:spcBef>
                <a:spcAft>
                  <a:spcPct val="0"/>
                </a:spcAft>
              </a:pPr>
              <a:t>77</a:t>
            </a:fld>
            <a:endParaRPr lang="en-US" altLang="zh-TW"/>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投影片圖像版面配置區 1"/>
          <p:cNvSpPr>
            <a:spLocks noGrp="1" noRot="1" noChangeAspect="1" noTextEdit="1"/>
          </p:cNvSpPr>
          <p:nvPr>
            <p:ph type="sldImg"/>
          </p:nvPr>
        </p:nvSpPr>
        <p:spPr bwMode="auto">
          <a:xfrm>
            <a:off x="992188" y="768350"/>
            <a:ext cx="5114925" cy="3836988"/>
          </a:xfrm>
          <a:noFill/>
          <a:ln>
            <a:solidFill>
              <a:srgbClr val="000000"/>
            </a:solidFill>
            <a:miter lim="800000"/>
            <a:headEnd/>
            <a:tailEnd/>
          </a:ln>
        </p:spPr>
      </p:sp>
      <p:sp>
        <p:nvSpPr>
          <p:cNvPr id="27650"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2765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94CDAA5-2C79-4FA4-8CF1-953C201EBEBE}" type="slidenum">
              <a:rPr lang="zh-TW" altLang="en-US"/>
              <a:pPr fontAlgn="base">
                <a:spcBef>
                  <a:spcPct val="0"/>
                </a:spcBef>
                <a:spcAft>
                  <a:spcPct val="0"/>
                </a:spcAft>
              </a:pPr>
              <a:t>9</a:t>
            </a:fld>
            <a:endParaRPr lang="en-US" altLang="zh-TW"/>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投影片圖像版面配置區 1"/>
          <p:cNvSpPr>
            <a:spLocks noGrp="1" noRot="1" noChangeAspect="1" noTextEdit="1"/>
          </p:cNvSpPr>
          <p:nvPr>
            <p:ph type="sldImg"/>
          </p:nvPr>
        </p:nvSpPr>
        <p:spPr bwMode="auto">
          <a:xfrm>
            <a:off x="992188" y="768350"/>
            <a:ext cx="5114925" cy="3836988"/>
          </a:xfrm>
          <a:noFill/>
          <a:ln>
            <a:solidFill>
              <a:srgbClr val="000000"/>
            </a:solidFill>
            <a:miter lim="800000"/>
            <a:headEnd/>
            <a:tailEnd/>
          </a:ln>
        </p:spPr>
      </p:sp>
      <p:sp>
        <p:nvSpPr>
          <p:cNvPr id="31746"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zh-TW" altLang="en-US" smtClean="0">
                <a:latin typeface="Arial" charset="0"/>
              </a:rPr>
              <a:t></a:t>
            </a:r>
          </a:p>
        </p:txBody>
      </p:sp>
      <p:sp>
        <p:nvSpPr>
          <p:cNvPr id="3174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F2449B4-5D83-4269-861D-0744A1A35300}" type="slidenum">
              <a:rPr kumimoji="1" lang="en-US" altLang="zh-TW">
                <a:latin typeface="Arial" charset="0"/>
              </a:rPr>
              <a:pPr fontAlgn="base">
                <a:spcBef>
                  <a:spcPct val="0"/>
                </a:spcBef>
                <a:spcAft>
                  <a:spcPct val="0"/>
                </a:spcAft>
              </a:pPr>
              <a:t>11</a:t>
            </a:fld>
            <a:endParaRPr kumimoji="1" lang="en-US" altLang="zh-TW">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投影片圖像版面配置區 1"/>
          <p:cNvSpPr>
            <a:spLocks noGrp="1" noRot="1" noChangeAspect="1"/>
          </p:cNvSpPr>
          <p:nvPr>
            <p:ph type="sldImg"/>
          </p:nvPr>
        </p:nvSpPr>
        <p:spPr bwMode="auto">
          <a:xfrm>
            <a:off x="992188" y="768350"/>
            <a:ext cx="5114925" cy="3836988"/>
          </a:xfrm>
          <a:noFill/>
          <a:ln>
            <a:solidFill>
              <a:srgbClr val="000000"/>
            </a:solidFill>
            <a:miter lim="800000"/>
            <a:headEnd/>
            <a:tailEnd/>
          </a:ln>
        </p:spPr>
      </p:sp>
      <p:sp>
        <p:nvSpPr>
          <p:cNvPr id="34818"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3481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4D6AD48-8DE2-41A9-9DFE-ECE08D47758B}" type="slidenum">
              <a:rPr lang="zh-TW" altLang="en-US"/>
              <a:pPr fontAlgn="base">
                <a:spcBef>
                  <a:spcPct val="0"/>
                </a:spcBef>
                <a:spcAft>
                  <a:spcPct val="0"/>
                </a:spcAft>
              </a:pPr>
              <a:t>13</a:t>
            </a:fld>
            <a:endParaRPr lang="en-US" altLang="zh-TW"/>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投影片圖像版面配置區 1"/>
          <p:cNvSpPr>
            <a:spLocks noGrp="1" noRot="1" noChangeAspect="1"/>
          </p:cNvSpPr>
          <p:nvPr>
            <p:ph type="sldImg"/>
          </p:nvPr>
        </p:nvSpPr>
        <p:spPr bwMode="auto">
          <a:noFill/>
          <a:ln>
            <a:solidFill>
              <a:srgbClr val="000000"/>
            </a:solidFill>
            <a:miter lim="800000"/>
            <a:headEnd/>
            <a:tailEnd/>
          </a:ln>
        </p:spPr>
      </p:sp>
      <p:sp>
        <p:nvSpPr>
          <p:cNvPr id="41986"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4198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05456AF-01A8-4F33-8B38-71E735A73A1A}" type="slidenum">
              <a:rPr lang="zh-TW" altLang="en-US"/>
              <a:pPr fontAlgn="base">
                <a:spcBef>
                  <a:spcPct val="0"/>
                </a:spcBef>
                <a:spcAft>
                  <a:spcPct val="0"/>
                </a:spcAft>
              </a:pPr>
              <a:t>19</a:t>
            </a:fld>
            <a:endParaRPr lang="en-US" altLang="zh-TW"/>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投影片圖像版面配置區 1"/>
          <p:cNvSpPr>
            <a:spLocks noGrp="1" noRot="1" noChangeAspect="1"/>
          </p:cNvSpPr>
          <p:nvPr>
            <p:ph type="sldImg"/>
          </p:nvPr>
        </p:nvSpPr>
        <p:spPr bwMode="auto">
          <a:noFill/>
          <a:ln>
            <a:solidFill>
              <a:srgbClr val="000000"/>
            </a:solidFill>
            <a:miter lim="800000"/>
            <a:headEnd/>
            <a:tailEnd/>
          </a:ln>
        </p:spPr>
      </p:sp>
      <p:sp>
        <p:nvSpPr>
          <p:cNvPr id="45058"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4505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4870A42-9B9B-47E4-9FE3-184103B94205}" type="slidenum">
              <a:rPr lang="zh-TW" altLang="en-US"/>
              <a:pPr fontAlgn="base">
                <a:spcBef>
                  <a:spcPct val="0"/>
                </a:spcBef>
                <a:spcAft>
                  <a:spcPct val="0"/>
                </a:spcAft>
              </a:pPr>
              <a:t>21</a:t>
            </a:fld>
            <a:endParaRPr lang="en-US" altLang="zh-TW"/>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投影片圖像版面配置區 1"/>
          <p:cNvSpPr>
            <a:spLocks noGrp="1" noRot="1" noChangeAspect="1"/>
          </p:cNvSpPr>
          <p:nvPr>
            <p:ph type="sldImg"/>
          </p:nvPr>
        </p:nvSpPr>
        <p:spPr bwMode="auto">
          <a:noFill/>
          <a:ln>
            <a:solidFill>
              <a:srgbClr val="000000"/>
            </a:solidFill>
            <a:miter lim="800000"/>
            <a:headEnd/>
            <a:tailEnd/>
          </a:ln>
        </p:spPr>
      </p:sp>
      <p:sp>
        <p:nvSpPr>
          <p:cNvPr id="76802"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7680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67EC88-9426-4907-A4C9-D96904EBCD68}" type="slidenum">
              <a:rPr lang="zh-TW" altLang="en-US"/>
              <a:pPr fontAlgn="base">
                <a:spcBef>
                  <a:spcPct val="0"/>
                </a:spcBef>
                <a:spcAft>
                  <a:spcPct val="0"/>
                </a:spcAft>
              </a:pPr>
              <a:t>51</a:t>
            </a:fld>
            <a:endParaRPr lang="en-US" altLang="zh-TW"/>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投影片圖像版面配置區 1"/>
          <p:cNvSpPr>
            <a:spLocks noGrp="1" noRot="1" noChangeAspect="1"/>
          </p:cNvSpPr>
          <p:nvPr>
            <p:ph type="sldImg"/>
          </p:nvPr>
        </p:nvSpPr>
        <p:spPr bwMode="auto">
          <a:noFill/>
          <a:ln>
            <a:solidFill>
              <a:srgbClr val="000000"/>
            </a:solidFill>
            <a:miter lim="800000"/>
            <a:headEnd/>
            <a:tailEnd/>
          </a:ln>
        </p:spPr>
      </p:sp>
      <p:sp>
        <p:nvSpPr>
          <p:cNvPr id="82946"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zh-TW" smtClean="0">
                <a:latin typeface="Arial" charset="0"/>
                <a:ea typeface="微軟正黑體" pitchFamily="34" charset="-120"/>
                <a:cs typeface="Arial" charset="0"/>
              </a:rPr>
              <a:t>179</a:t>
            </a:r>
            <a:r>
              <a:rPr lang="zh-TW" altLang="zh-TW" smtClean="0">
                <a:latin typeface="Arial" charset="0"/>
                <a:ea typeface="微軟正黑體" pitchFamily="34" charset="-120"/>
                <a:cs typeface="Arial" charset="0"/>
              </a:rPr>
              <a:t>家</a:t>
            </a:r>
            <a:r>
              <a:rPr lang="en-US" altLang="zh-TW" smtClean="0">
                <a:latin typeface="Arial" charset="0"/>
                <a:ea typeface="微軟正黑體" pitchFamily="34" charset="-120"/>
                <a:cs typeface="Arial" charset="0"/>
              </a:rPr>
              <a:t>(</a:t>
            </a:r>
            <a:r>
              <a:rPr lang="zh-TW" altLang="zh-TW" smtClean="0">
                <a:latin typeface="Arial" charset="0"/>
                <a:ea typeface="微軟正黑體" pitchFamily="34" charset="-120"/>
                <a:cs typeface="Arial" charset="0"/>
              </a:rPr>
              <a:t>含給藥點</a:t>
            </a:r>
            <a:r>
              <a:rPr lang="en-US" altLang="zh-TW" smtClean="0">
                <a:latin typeface="Arial" charset="0"/>
                <a:ea typeface="微軟正黑體" pitchFamily="34" charset="-120"/>
                <a:cs typeface="Arial" charset="0"/>
              </a:rPr>
              <a:t>67</a:t>
            </a:r>
            <a:r>
              <a:rPr lang="zh-TW" altLang="en-US" smtClean="0">
                <a:latin typeface="Arial" charset="0"/>
                <a:ea typeface="微軟正黑體" pitchFamily="34" charset="-120"/>
                <a:cs typeface="Arial" charset="0"/>
              </a:rPr>
              <a:t>家</a:t>
            </a:r>
            <a:r>
              <a:rPr lang="en-US" altLang="zh-TW" smtClean="0">
                <a:latin typeface="Arial" charset="0"/>
                <a:ea typeface="微軟正黑體" pitchFamily="34" charset="-120"/>
                <a:cs typeface="Arial" charset="0"/>
              </a:rPr>
              <a:t>)</a:t>
            </a:r>
            <a:r>
              <a:rPr lang="zh-TW" altLang="en-US" smtClean="0">
                <a:latin typeface="Arial" charset="0"/>
                <a:ea typeface="微軟正黑體" pitchFamily="34" charset="-120"/>
                <a:cs typeface="Arial" charset="0"/>
              </a:rPr>
              <a:t>，其中</a:t>
            </a:r>
            <a:r>
              <a:rPr lang="en-US" altLang="zh-TW" smtClean="0">
                <a:latin typeface="Arial" charset="0"/>
                <a:ea typeface="微軟正黑體" pitchFamily="34" charset="-120"/>
                <a:cs typeface="Arial" charset="0"/>
              </a:rPr>
              <a:t>55</a:t>
            </a:r>
            <a:r>
              <a:rPr lang="zh-TW" altLang="en-US" smtClean="0">
                <a:latin typeface="Arial" charset="0"/>
                <a:ea typeface="微軟正黑體" pitchFamily="34" charset="-120"/>
                <a:cs typeface="Arial" charset="0"/>
              </a:rPr>
              <a:t>家僅提供丁基原啡</a:t>
            </a:r>
            <a:r>
              <a:rPr lang="en-US" altLang="zh-TW" smtClean="0">
                <a:latin typeface="Arial" charset="0"/>
                <a:ea typeface="微軟正黑體" pitchFamily="34" charset="-120"/>
                <a:cs typeface="Arial" charset="0"/>
              </a:rPr>
              <a:t>(</a:t>
            </a:r>
            <a:r>
              <a:rPr lang="zh-TW" altLang="en-US" smtClean="0">
                <a:latin typeface="Arial" charset="0"/>
                <a:ea typeface="微軟正黑體" pitchFamily="34" charset="-120"/>
                <a:cs typeface="Arial" charset="0"/>
              </a:rPr>
              <a:t>含給藥點</a:t>
            </a:r>
            <a:r>
              <a:rPr lang="en-US" altLang="zh-TW" smtClean="0">
                <a:latin typeface="Arial" charset="0"/>
                <a:ea typeface="微軟正黑體" pitchFamily="34" charset="-120"/>
                <a:cs typeface="Arial" charset="0"/>
              </a:rPr>
              <a:t>27</a:t>
            </a:r>
            <a:r>
              <a:rPr lang="zh-TW" altLang="en-US" smtClean="0">
                <a:latin typeface="Arial" charset="0"/>
                <a:ea typeface="微軟正黑體" pitchFamily="34" charset="-120"/>
                <a:cs typeface="Arial" charset="0"/>
              </a:rPr>
              <a:t>家</a:t>
            </a:r>
            <a:r>
              <a:rPr lang="en-US" altLang="zh-TW" smtClean="0">
                <a:latin typeface="Arial" charset="0"/>
                <a:ea typeface="微軟正黑體" pitchFamily="34" charset="-120"/>
                <a:cs typeface="Arial" charset="0"/>
              </a:rPr>
              <a:t>)</a:t>
            </a:r>
            <a:r>
              <a:rPr lang="zh-TW" altLang="en-US" smtClean="0">
                <a:latin typeface="Arial" charset="0"/>
                <a:ea typeface="微軟正黑體" pitchFamily="34" charset="-120"/>
                <a:cs typeface="Arial" charset="0"/>
              </a:rPr>
              <a:t>，</a:t>
            </a:r>
            <a:r>
              <a:rPr lang="zh-TW" altLang="en-US" b="1" smtClean="0">
                <a:latin typeface="Arial" charset="0"/>
                <a:ea typeface="微軟正黑體" pitchFamily="34" charset="-120"/>
                <a:cs typeface="Arial" charset="0"/>
              </a:rPr>
              <a:t>提供美沙冬治療</a:t>
            </a:r>
            <a:r>
              <a:rPr lang="en-US" altLang="zh-TW" b="1" smtClean="0">
                <a:latin typeface="Arial" charset="0"/>
                <a:ea typeface="微軟正黑體" pitchFamily="34" charset="-120"/>
                <a:cs typeface="Arial" charset="0"/>
              </a:rPr>
              <a:t>124</a:t>
            </a:r>
            <a:r>
              <a:rPr lang="zh-TW" altLang="en-US" b="1" smtClean="0">
                <a:latin typeface="Arial" charset="0"/>
                <a:ea typeface="微軟正黑體" pitchFamily="34" charset="-120"/>
                <a:cs typeface="Arial" charset="0"/>
              </a:rPr>
              <a:t>家</a:t>
            </a:r>
            <a:r>
              <a:rPr lang="en-US" altLang="zh-TW" b="1" smtClean="0">
                <a:latin typeface="Arial" charset="0"/>
                <a:ea typeface="微軟正黑體" pitchFamily="34" charset="-120"/>
                <a:cs typeface="Arial" charset="0"/>
              </a:rPr>
              <a:t>(</a:t>
            </a:r>
            <a:r>
              <a:rPr lang="zh-TW" altLang="en-US" b="1" smtClean="0">
                <a:latin typeface="Arial" charset="0"/>
                <a:ea typeface="微軟正黑體" pitchFamily="34" charset="-120"/>
                <a:cs typeface="Arial" charset="0"/>
              </a:rPr>
              <a:t>含給藥點</a:t>
            </a:r>
            <a:r>
              <a:rPr lang="en-US" altLang="zh-TW" b="1" smtClean="0">
                <a:latin typeface="Arial" charset="0"/>
                <a:ea typeface="微軟正黑體" pitchFamily="34" charset="-120"/>
                <a:cs typeface="Arial" charset="0"/>
              </a:rPr>
              <a:t>40</a:t>
            </a:r>
            <a:r>
              <a:rPr lang="zh-TW" altLang="en-US" b="1" smtClean="0">
                <a:latin typeface="Arial" charset="0"/>
                <a:ea typeface="微軟正黑體" pitchFamily="34" charset="-120"/>
                <a:cs typeface="Arial" charset="0"/>
              </a:rPr>
              <a:t>家</a:t>
            </a:r>
            <a:r>
              <a:rPr lang="en-US" altLang="zh-TW" b="1" smtClean="0">
                <a:latin typeface="Arial" charset="0"/>
                <a:ea typeface="微軟正黑體" pitchFamily="34" charset="-120"/>
                <a:cs typeface="Arial" charset="0"/>
              </a:rPr>
              <a:t>)</a:t>
            </a:r>
            <a:endParaRPr lang="zh-TW" altLang="en-US" smtClean="0">
              <a:ea typeface="微軟正黑體" pitchFamily="34" charset="-120"/>
              <a:cs typeface="Arial" charset="0"/>
            </a:endParaRPr>
          </a:p>
        </p:txBody>
      </p:sp>
      <p:sp>
        <p:nvSpPr>
          <p:cNvPr id="8294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5431C8A-349E-4A1C-AA07-25BDF5AB44D0}" type="slidenum">
              <a:rPr lang="zh-TW" altLang="en-US"/>
              <a:pPr fontAlgn="base">
                <a:spcBef>
                  <a:spcPct val="0"/>
                </a:spcBef>
                <a:spcAft>
                  <a:spcPct val="0"/>
                </a:spcAft>
              </a:pPr>
              <a:t>56</a:t>
            </a:fld>
            <a:endParaRPr lang="en-US" altLang="zh-TW"/>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投影片圖像版面配置區 1"/>
          <p:cNvSpPr>
            <a:spLocks noGrp="1" noRot="1" noChangeAspect="1"/>
          </p:cNvSpPr>
          <p:nvPr>
            <p:ph type="sldImg"/>
          </p:nvPr>
        </p:nvSpPr>
        <p:spPr bwMode="auto">
          <a:noFill/>
          <a:ln>
            <a:solidFill>
              <a:srgbClr val="000000"/>
            </a:solidFill>
            <a:miter lim="800000"/>
            <a:headEnd/>
            <a:tailEnd/>
          </a:ln>
        </p:spPr>
      </p:sp>
      <p:sp>
        <p:nvSpPr>
          <p:cNvPr id="84994"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8499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A56512D-246F-42B0-8D75-EABF6F9F5975}" type="slidenum">
              <a:rPr lang="zh-TW" altLang="en-US"/>
              <a:pPr fontAlgn="base">
                <a:spcBef>
                  <a:spcPct val="0"/>
                </a:spcBef>
                <a:spcAft>
                  <a:spcPct val="0"/>
                </a:spcAft>
              </a:pPr>
              <a:t>57</a:t>
            </a:fld>
            <a:endParaRPr lang="en-US" altLang="zh-TW"/>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Rectangle 24"/>
          <p:cNvSpPr>
            <a:spLocks noChangeArrowheads="1"/>
          </p:cNvSpPr>
          <p:nvPr/>
        </p:nvSpPr>
        <p:spPr bwMode="auto">
          <a:xfrm>
            <a:off x="0" y="3527425"/>
            <a:ext cx="9144000" cy="3357563"/>
          </a:xfrm>
          <a:prstGeom prst="rect">
            <a:avLst/>
          </a:prstGeom>
          <a:solidFill>
            <a:schemeClr val="accent1">
              <a:lumMod val="75000"/>
            </a:schemeClr>
          </a:solidFill>
          <a:ln>
            <a:noFill/>
          </a:ln>
          <a:effectLst/>
        </p:spPr>
        <p:txBody>
          <a:bodyPr wrap="none" anchor="ctr"/>
          <a:lstStyle/>
          <a:p>
            <a:pPr fontAlgn="auto">
              <a:spcBef>
                <a:spcPts val="0"/>
              </a:spcBef>
              <a:spcAft>
                <a:spcPts val="0"/>
              </a:spcAft>
              <a:defRPr/>
            </a:pPr>
            <a:endParaRPr kumimoji="0" lang="zh-TW" altLang="en-US">
              <a:latin typeface="+mn-lt"/>
              <a:ea typeface="+mn-ea"/>
            </a:endParaRPr>
          </a:p>
        </p:txBody>
      </p:sp>
      <p:sp>
        <p:nvSpPr>
          <p:cNvPr id="5" name="Oval 25"/>
          <p:cNvSpPr>
            <a:spLocks noChangeArrowheads="1"/>
          </p:cNvSpPr>
          <p:nvPr/>
        </p:nvSpPr>
        <p:spPr bwMode="ltGray">
          <a:xfrm>
            <a:off x="1090613" y="4508500"/>
            <a:ext cx="4248150" cy="1800225"/>
          </a:xfrm>
          <a:prstGeom prst="ellipse">
            <a:avLst/>
          </a:prstGeom>
          <a:gradFill rotWithShape="1">
            <a:gsLst>
              <a:gs pos="0">
                <a:schemeClr val="accent1">
                  <a:lumMod val="75000"/>
                </a:schemeClr>
              </a:gs>
              <a:gs pos="100000">
                <a:schemeClr val="accent1">
                  <a:lumMod val="60000"/>
                  <a:lumOff val="40000"/>
                </a:schemeClr>
              </a:gs>
            </a:gsLst>
            <a:lin ang="5400000" scaled="1"/>
          </a:gradFill>
          <a:ln>
            <a:noFill/>
          </a:ln>
          <a:effectLst/>
        </p:spPr>
        <p:txBody>
          <a:bodyPr wrap="none" anchor="ctr"/>
          <a:lstStyle/>
          <a:p>
            <a:pPr fontAlgn="auto">
              <a:spcBef>
                <a:spcPts val="0"/>
              </a:spcBef>
              <a:spcAft>
                <a:spcPts val="0"/>
              </a:spcAft>
              <a:defRPr/>
            </a:pPr>
            <a:endParaRPr kumimoji="0" lang="zh-TW" altLang="en-US">
              <a:latin typeface="+mn-lt"/>
              <a:ea typeface="+mn-ea"/>
            </a:endParaRPr>
          </a:p>
        </p:txBody>
      </p:sp>
      <p:sp>
        <p:nvSpPr>
          <p:cNvPr id="6" name="Rectangle 17"/>
          <p:cNvSpPr>
            <a:spLocks noChangeArrowheads="1"/>
          </p:cNvSpPr>
          <p:nvPr/>
        </p:nvSpPr>
        <p:spPr bwMode="gray">
          <a:xfrm>
            <a:off x="0" y="3141663"/>
            <a:ext cx="9144000" cy="431800"/>
          </a:xfrm>
          <a:prstGeom prst="rect">
            <a:avLst/>
          </a:prstGeom>
          <a:solidFill>
            <a:srgbClr val="A50021">
              <a:alpha val="94000"/>
            </a:srgbClr>
          </a:solidFill>
          <a:ln w="9525">
            <a:solidFill>
              <a:schemeClr val="tx1"/>
            </a:solidFill>
            <a:miter lim="800000"/>
            <a:headEnd/>
            <a:tailEnd/>
          </a:ln>
          <a:effectLst/>
          <a:extLst/>
        </p:spPr>
        <p:txBody>
          <a:bodyPr wrap="none" anchor="ctr"/>
          <a:lstStyle/>
          <a:p>
            <a:pPr fontAlgn="auto">
              <a:spcBef>
                <a:spcPts val="0"/>
              </a:spcBef>
              <a:spcAft>
                <a:spcPts val="0"/>
              </a:spcAft>
              <a:defRPr/>
            </a:pPr>
            <a:endParaRPr kumimoji="0" lang="zh-TW" altLang="en-US">
              <a:latin typeface="+mn-lt"/>
              <a:ea typeface="+mn-ea"/>
            </a:endParaRPr>
          </a:p>
        </p:txBody>
      </p:sp>
      <p:sp>
        <p:nvSpPr>
          <p:cNvPr id="7" name="Oval 18"/>
          <p:cNvSpPr>
            <a:spLocks noChangeArrowheads="1"/>
          </p:cNvSpPr>
          <p:nvPr/>
        </p:nvSpPr>
        <p:spPr bwMode="gray">
          <a:xfrm>
            <a:off x="107950" y="1255713"/>
            <a:ext cx="4656138" cy="4837112"/>
          </a:xfrm>
          <a:prstGeom prst="ellipse">
            <a:avLst/>
          </a:prstGeom>
          <a:solidFill>
            <a:schemeClr val="bg1"/>
          </a:solidFill>
          <a:ln>
            <a:noFill/>
          </a:ln>
          <a:effectLst>
            <a:outerShdw dist="172739" dir="3238358" algn="ctr" rotWithShape="0">
              <a:schemeClr val="tx1"/>
            </a:outerShdw>
          </a:effectLst>
          <a:extLst>
            <a:ext uri="{91240B29-F687-4F45-9708-019B960494DF}"/>
          </a:extLst>
        </p:spPr>
        <p:txBody>
          <a:bodyPr wrap="none" anchor="ctr"/>
          <a:lstStyle/>
          <a:p>
            <a:pPr fontAlgn="auto">
              <a:spcBef>
                <a:spcPts val="0"/>
              </a:spcBef>
              <a:spcAft>
                <a:spcPts val="0"/>
              </a:spcAft>
              <a:defRPr/>
            </a:pPr>
            <a:endParaRPr kumimoji="0" lang="zh-TW" altLang="en-US">
              <a:latin typeface="+mn-lt"/>
              <a:ea typeface="+mn-ea"/>
            </a:endParaRPr>
          </a:p>
        </p:txBody>
      </p:sp>
      <p:sp>
        <p:nvSpPr>
          <p:cNvPr id="8" name="Oval 23"/>
          <p:cNvSpPr>
            <a:spLocks noChangeArrowheads="1"/>
          </p:cNvSpPr>
          <p:nvPr/>
        </p:nvSpPr>
        <p:spPr bwMode="gray">
          <a:xfrm>
            <a:off x="1558925" y="2852738"/>
            <a:ext cx="1655763" cy="1655762"/>
          </a:xfrm>
          <a:prstGeom prst="ellipse">
            <a:avLst/>
          </a:prstGeom>
          <a:solidFill>
            <a:schemeClr val="bg1"/>
          </a:solidFill>
          <a:ln>
            <a:noFill/>
          </a:ln>
          <a:effectLst/>
          <a:extLst>
            <a:ext uri="{91240B29-F687-4F45-9708-019B960494DF}"/>
            <a:ext uri="{AF507438-7753-43E0-B8FC-AC1667EBCBE1}"/>
          </a:extLst>
        </p:spPr>
        <p:txBody>
          <a:bodyPr wrap="none" anchor="ctr"/>
          <a:lstStyle/>
          <a:p>
            <a:pPr fontAlgn="auto">
              <a:spcBef>
                <a:spcPts val="0"/>
              </a:spcBef>
              <a:spcAft>
                <a:spcPts val="0"/>
              </a:spcAft>
              <a:defRPr/>
            </a:pPr>
            <a:endParaRPr kumimoji="0" lang="zh-TW" altLang="en-US">
              <a:latin typeface="+mn-lt"/>
              <a:ea typeface="+mn-ea"/>
            </a:endParaRPr>
          </a:p>
        </p:txBody>
      </p:sp>
      <p:pic>
        <p:nvPicPr>
          <p:cNvPr id="9" name="圖片 1"/>
          <p:cNvPicPr>
            <a:picLocks noChangeAspect="1"/>
          </p:cNvPicPr>
          <p:nvPr userDrawn="1"/>
        </p:nvPicPr>
        <p:blipFill rotWithShape="1">
          <a:blip r:embed="rId2" cstate="email">
            <a:extLst>
              <a:ext uri="{28A0092B-C50C-407E-A947-70E740481C1C}"/>
            </a:extLst>
          </a:blip>
          <a:srcRect/>
          <a:stretch/>
        </p:blipFill>
        <p:spPr>
          <a:xfrm>
            <a:off x="156319" y="1772816"/>
            <a:ext cx="4558507" cy="4125818"/>
          </a:xfrm>
          <a:prstGeom prst="ellipse">
            <a:avLst/>
          </a:prstGeom>
          <a:ln>
            <a:noFill/>
          </a:ln>
          <a:effectLst>
            <a:softEdge rad="112500"/>
          </a:effectLst>
        </p:spPr>
      </p:pic>
      <p:sp>
        <p:nvSpPr>
          <p:cNvPr id="3074" name="Rectangle 2"/>
          <p:cNvSpPr>
            <a:spLocks noGrp="1" noChangeArrowheads="1"/>
          </p:cNvSpPr>
          <p:nvPr>
            <p:ph type="ctrTitle"/>
          </p:nvPr>
        </p:nvSpPr>
        <p:spPr>
          <a:xfrm>
            <a:off x="3124200" y="762000"/>
            <a:ext cx="5715000" cy="1828800"/>
          </a:xfrm>
        </p:spPr>
        <p:txBody>
          <a:bodyPr/>
          <a:lstStyle>
            <a:lvl1pPr algn="r">
              <a:defRPr sz="4400">
                <a:solidFill>
                  <a:schemeClr val="tx1"/>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defRPr>
            </a:lvl1pPr>
          </a:lstStyle>
          <a:p>
            <a:pPr lvl="0"/>
            <a:r>
              <a:rPr lang="zh-TW" altLang="en-US" noProof="0" dirty="0"/>
              <a:t>按一下以編輯母片標題樣式</a:t>
            </a:r>
            <a:endParaRPr lang="en-US" altLang="zh-TW" noProof="0" dirty="0"/>
          </a:p>
        </p:txBody>
      </p:sp>
      <p:sp>
        <p:nvSpPr>
          <p:cNvPr id="3075" name="Rectangle 3"/>
          <p:cNvSpPr>
            <a:spLocks noGrp="1" noChangeArrowheads="1"/>
          </p:cNvSpPr>
          <p:nvPr>
            <p:ph type="subTitle" idx="1"/>
          </p:nvPr>
        </p:nvSpPr>
        <p:spPr bwMode="white">
          <a:xfrm>
            <a:off x="4343400" y="3178175"/>
            <a:ext cx="4572000" cy="381000"/>
          </a:xfrm>
        </p:spPr>
        <p:txBody>
          <a:bodyPr/>
          <a:lstStyle>
            <a:lvl1pPr marL="0" indent="0" algn="r">
              <a:buFont typeface="Wingdings" pitchFamily="2" charset="2"/>
              <a:buNone/>
              <a:defRPr sz="1600" b="0">
                <a:solidFill>
                  <a:schemeClr val="bg1"/>
                </a:solidFill>
                <a:latin typeface="微軟正黑體" panose="020B0604030504040204" pitchFamily="34" charset="-120"/>
                <a:ea typeface="微軟正黑體" panose="020B0604030504040204" pitchFamily="34" charset="-120"/>
              </a:defRPr>
            </a:lvl1pPr>
          </a:lstStyle>
          <a:p>
            <a:pPr lvl="0"/>
            <a:r>
              <a:rPr lang="zh-TW" altLang="en-US" noProof="0" dirty="0"/>
              <a:t>按一下以編輯母片副標題樣式</a:t>
            </a:r>
            <a:endParaRPr lang="en-US" altLang="zh-TW" noProof="0" dirty="0"/>
          </a:p>
        </p:txBody>
      </p:sp>
      <p:sp>
        <p:nvSpPr>
          <p:cNvPr id="10" name="Rectangle 4"/>
          <p:cNvSpPr>
            <a:spLocks noGrp="1" noChangeArrowheads="1"/>
          </p:cNvSpPr>
          <p:nvPr>
            <p:ph type="dt" sz="half" idx="10"/>
          </p:nvPr>
        </p:nvSpPr>
        <p:spPr bwMode="auto">
          <a:xfrm>
            <a:off x="457200" y="6486525"/>
            <a:ext cx="2133600" cy="168275"/>
          </a:xfrm>
          <a:prstGeom prst="rect">
            <a:avLst/>
          </a:prstGeom>
        </p:spPr>
        <p:txBody>
          <a:bodyPr/>
          <a:lstStyle>
            <a:lvl1pPr fontAlgn="auto">
              <a:spcBef>
                <a:spcPts val="0"/>
              </a:spcBef>
              <a:spcAft>
                <a:spcPts val="0"/>
              </a:spcAft>
              <a:defRPr kumimoji="0" sz="1200" b="0">
                <a:latin typeface="Arial" charset="0"/>
                <a:ea typeface="+mn-ea"/>
              </a:defRPr>
            </a:lvl1pPr>
          </a:lstStyle>
          <a:p>
            <a:pPr>
              <a:defRPr/>
            </a:pPr>
            <a:r>
              <a:rPr lang="en-US" altLang="zh-TW"/>
              <a:t>www.thmemgallery.com</a:t>
            </a:r>
          </a:p>
        </p:txBody>
      </p:sp>
      <p:sp>
        <p:nvSpPr>
          <p:cNvPr id="11" name="Rectangle 5"/>
          <p:cNvSpPr>
            <a:spLocks noGrp="1" noChangeArrowheads="1"/>
          </p:cNvSpPr>
          <p:nvPr>
            <p:ph type="ftr" sz="quarter" idx="11"/>
          </p:nvPr>
        </p:nvSpPr>
        <p:spPr>
          <a:xfrm>
            <a:off x="3124200" y="6486525"/>
            <a:ext cx="2895600" cy="168275"/>
          </a:xfrm>
          <a:prstGeom prst="rect">
            <a:avLst/>
          </a:prstGeom>
        </p:spPr>
        <p:txBody>
          <a:bodyPr/>
          <a:lstStyle>
            <a:lvl1pPr algn="ctr" fontAlgn="auto">
              <a:spcBef>
                <a:spcPts val="0"/>
              </a:spcBef>
              <a:spcAft>
                <a:spcPts val="0"/>
              </a:spcAft>
              <a:defRPr kumimoji="0" sz="1200" b="0">
                <a:solidFill>
                  <a:schemeClr val="bg1"/>
                </a:solidFill>
                <a:latin typeface="Arial" charset="0"/>
                <a:ea typeface="+mn-ea"/>
              </a:defRPr>
            </a:lvl1pPr>
          </a:lstStyle>
          <a:p>
            <a:pPr>
              <a:defRPr/>
            </a:pPr>
            <a:endParaRPr lang="en-US" altLang="zh-TW"/>
          </a:p>
        </p:txBody>
      </p:sp>
      <p:sp>
        <p:nvSpPr>
          <p:cNvPr id="12" name="Rectangle 6"/>
          <p:cNvSpPr>
            <a:spLocks noGrp="1" noChangeArrowheads="1"/>
          </p:cNvSpPr>
          <p:nvPr>
            <p:ph type="sldNum" sz="quarter" idx="12"/>
          </p:nvPr>
        </p:nvSpPr>
        <p:spPr>
          <a:xfrm>
            <a:off x="6553200" y="6486525"/>
            <a:ext cx="2133600" cy="168275"/>
          </a:xfrm>
        </p:spPr>
        <p:txBody>
          <a:bodyPr/>
          <a:lstStyle>
            <a:lvl1pPr>
              <a:defRPr sz="1200">
                <a:solidFill>
                  <a:schemeClr val="bg1"/>
                </a:solidFill>
              </a:defRPr>
            </a:lvl1pPr>
          </a:lstStyle>
          <a:p>
            <a:pPr>
              <a:defRPr/>
            </a:pPr>
            <a:fld id="{77B7F43B-4558-42C7-959F-0622EEB92975}" type="slidenum">
              <a:rPr lang="en-US" altLang="zh-TW"/>
              <a:pPr>
                <a:defRPr/>
              </a:pPr>
              <a:t>‹#›</a:t>
            </a:fld>
            <a:endParaRPr lang="en-US" altLang="zh-TW"/>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a:xfrm>
            <a:off x="381000" y="838200"/>
            <a:ext cx="5943600" cy="254000"/>
          </a:xfrm>
          <a:prstGeom prst="rect">
            <a:avLst/>
          </a:prstGeom>
        </p:spPr>
        <p:txBody>
          <a:bodyPr/>
          <a:lstStyle>
            <a:lvl1pPr fontAlgn="auto">
              <a:spcBef>
                <a:spcPts val="0"/>
              </a:spcBef>
              <a:spcAft>
                <a:spcPts val="0"/>
              </a:spcAft>
              <a:defRPr kumimoji="0">
                <a:latin typeface="+mn-lt"/>
                <a:ea typeface="+mn-ea"/>
              </a:defRPr>
            </a:lvl1pPr>
          </a:lstStyle>
          <a:p>
            <a:pPr>
              <a:defRPr/>
            </a:pPr>
            <a:r>
              <a:rPr lang="en-US" altLang="zh-TW"/>
              <a:t>www.thmemgallery.com</a:t>
            </a:r>
          </a:p>
        </p:txBody>
      </p:sp>
      <p:sp>
        <p:nvSpPr>
          <p:cNvPr id="5" name="頁尾版面配置區 4"/>
          <p:cNvSpPr>
            <a:spLocks noGrp="1"/>
          </p:cNvSpPr>
          <p:nvPr>
            <p:ph type="ftr" sz="quarter" idx="11"/>
          </p:nvPr>
        </p:nvSpPr>
        <p:spPr>
          <a:xfrm>
            <a:off x="6324600" y="6564313"/>
            <a:ext cx="2362200" cy="244475"/>
          </a:xfrm>
          <a:prstGeom prst="rect">
            <a:avLst/>
          </a:prstGeom>
        </p:spPr>
        <p:txBody>
          <a:bodyPr/>
          <a:lstStyle>
            <a:lvl1pPr fontAlgn="auto">
              <a:spcBef>
                <a:spcPts val="0"/>
              </a:spcBef>
              <a:spcAft>
                <a:spcPts val="0"/>
              </a:spcAft>
              <a:defRPr kumimoji="0">
                <a:latin typeface="+mn-lt"/>
                <a:ea typeface="+mn-ea"/>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CF5AA7EE-2177-4C5B-8BC9-043B9E692D23}" type="slidenum">
              <a:rPr lang="en-US" altLang="zh-TW"/>
              <a:pPr>
                <a:defRPr/>
              </a:pPr>
              <a:t>‹#›</a:t>
            </a:fld>
            <a:endParaRPr lang="en-US" altLang="zh-TW"/>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10350" y="152400"/>
            <a:ext cx="2076450" cy="63373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381000" y="152400"/>
            <a:ext cx="6076950" cy="63373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a:xfrm>
            <a:off x="381000" y="838200"/>
            <a:ext cx="5943600" cy="254000"/>
          </a:xfrm>
          <a:prstGeom prst="rect">
            <a:avLst/>
          </a:prstGeom>
        </p:spPr>
        <p:txBody>
          <a:bodyPr/>
          <a:lstStyle>
            <a:lvl1pPr fontAlgn="auto">
              <a:spcBef>
                <a:spcPts val="0"/>
              </a:spcBef>
              <a:spcAft>
                <a:spcPts val="0"/>
              </a:spcAft>
              <a:defRPr kumimoji="0">
                <a:latin typeface="+mn-lt"/>
                <a:ea typeface="+mn-ea"/>
              </a:defRPr>
            </a:lvl1pPr>
          </a:lstStyle>
          <a:p>
            <a:pPr>
              <a:defRPr/>
            </a:pPr>
            <a:r>
              <a:rPr lang="en-US" altLang="zh-TW"/>
              <a:t>www.thmemgallery.com</a:t>
            </a:r>
          </a:p>
        </p:txBody>
      </p:sp>
      <p:sp>
        <p:nvSpPr>
          <p:cNvPr id="5" name="頁尾版面配置區 4"/>
          <p:cNvSpPr>
            <a:spLocks noGrp="1"/>
          </p:cNvSpPr>
          <p:nvPr>
            <p:ph type="ftr" sz="quarter" idx="11"/>
          </p:nvPr>
        </p:nvSpPr>
        <p:spPr>
          <a:xfrm>
            <a:off x="6324600" y="6564313"/>
            <a:ext cx="2362200" cy="244475"/>
          </a:xfrm>
          <a:prstGeom prst="rect">
            <a:avLst/>
          </a:prstGeom>
        </p:spPr>
        <p:txBody>
          <a:bodyPr/>
          <a:lstStyle>
            <a:lvl1pPr fontAlgn="auto">
              <a:spcBef>
                <a:spcPts val="0"/>
              </a:spcBef>
              <a:spcAft>
                <a:spcPts val="0"/>
              </a:spcAft>
              <a:defRPr kumimoji="0">
                <a:latin typeface="+mn-lt"/>
                <a:ea typeface="+mn-ea"/>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B0243497-9B2E-46AF-9DBE-F563BD72A224}" type="slidenum">
              <a:rPr lang="en-US" altLang="zh-TW"/>
              <a:pPr>
                <a:defRPr/>
              </a:pPr>
              <a:t>‹#›</a:t>
            </a:fld>
            <a:endParaRPr lang="en-US" altLang="zh-TW"/>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381000" y="152400"/>
            <a:ext cx="7391400" cy="563563"/>
          </a:xfrm>
        </p:spPr>
        <p:txBody>
          <a:bodyPr/>
          <a:lstStyle/>
          <a:p>
            <a:r>
              <a:rPr lang="zh-TW" altLang="en-US"/>
              <a:t>按一下以編輯母片標題樣式</a:t>
            </a:r>
          </a:p>
        </p:txBody>
      </p:sp>
      <p:sp>
        <p:nvSpPr>
          <p:cNvPr id="3" name="表格版面配置區 2"/>
          <p:cNvSpPr>
            <a:spLocks noGrp="1"/>
          </p:cNvSpPr>
          <p:nvPr>
            <p:ph type="tbl" idx="1"/>
          </p:nvPr>
        </p:nvSpPr>
        <p:spPr>
          <a:xfrm>
            <a:off x="457200" y="1241425"/>
            <a:ext cx="8229600" cy="5248275"/>
          </a:xfrm>
        </p:spPr>
        <p:txBody>
          <a:bodyPr/>
          <a:lstStyle/>
          <a:p>
            <a:pPr lvl="0"/>
            <a:r>
              <a:rPr lang="zh-TW" altLang="en-US" noProof="0"/>
              <a:t>按一下圖示以新增表格</a:t>
            </a:r>
          </a:p>
        </p:txBody>
      </p:sp>
      <p:sp>
        <p:nvSpPr>
          <p:cNvPr id="4" name="日期版面配置區 3"/>
          <p:cNvSpPr>
            <a:spLocks noGrp="1"/>
          </p:cNvSpPr>
          <p:nvPr>
            <p:ph type="dt" sz="half" idx="10"/>
          </p:nvPr>
        </p:nvSpPr>
        <p:spPr>
          <a:xfrm>
            <a:off x="381000" y="838200"/>
            <a:ext cx="5943600" cy="254000"/>
          </a:xfrm>
          <a:prstGeom prst="rect">
            <a:avLst/>
          </a:prstGeom>
        </p:spPr>
        <p:txBody>
          <a:bodyPr/>
          <a:lstStyle>
            <a:lvl1pPr fontAlgn="auto">
              <a:spcBef>
                <a:spcPts val="0"/>
              </a:spcBef>
              <a:spcAft>
                <a:spcPts val="0"/>
              </a:spcAft>
              <a:defRPr kumimoji="0">
                <a:latin typeface="+mn-lt"/>
                <a:ea typeface="+mn-ea"/>
              </a:defRPr>
            </a:lvl1pPr>
          </a:lstStyle>
          <a:p>
            <a:pPr>
              <a:defRPr/>
            </a:pPr>
            <a:r>
              <a:rPr lang="en-US" altLang="zh-TW"/>
              <a:t>www.thmemgallery.com</a:t>
            </a:r>
          </a:p>
        </p:txBody>
      </p:sp>
      <p:sp>
        <p:nvSpPr>
          <p:cNvPr id="5" name="頁尾版面配置區 4"/>
          <p:cNvSpPr>
            <a:spLocks noGrp="1"/>
          </p:cNvSpPr>
          <p:nvPr>
            <p:ph type="ftr" sz="quarter" idx="11"/>
          </p:nvPr>
        </p:nvSpPr>
        <p:spPr>
          <a:xfrm>
            <a:off x="6324600" y="6564313"/>
            <a:ext cx="2362200" cy="244475"/>
          </a:xfrm>
          <a:prstGeom prst="rect">
            <a:avLst/>
          </a:prstGeom>
        </p:spPr>
        <p:txBody>
          <a:bodyPr/>
          <a:lstStyle>
            <a:lvl1pPr fontAlgn="auto">
              <a:spcBef>
                <a:spcPts val="0"/>
              </a:spcBef>
              <a:spcAft>
                <a:spcPts val="0"/>
              </a:spcAft>
              <a:defRPr kumimoji="0">
                <a:latin typeface="+mn-lt"/>
                <a:ea typeface="+mn-ea"/>
              </a:defRPr>
            </a:lvl1pPr>
          </a:lstStyle>
          <a:p>
            <a:pPr>
              <a:defRPr/>
            </a:pPr>
            <a:endParaRPr lang="en-US" altLang="zh-TW"/>
          </a:p>
        </p:txBody>
      </p:sp>
      <p:sp>
        <p:nvSpPr>
          <p:cNvPr id="6" name="投影片編號版面配置區 5"/>
          <p:cNvSpPr>
            <a:spLocks noGrp="1"/>
          </p:cNvSpPr>
          <p:nvPr>
            <p:ph type="sldNum" sz="quarter" idx="12"/>
          </p:nvPr>
        </p:nvSpPr>
        <p:spPr>
          <a:xfrm>
            <a:off x="3124200" y="6553200"/>
            <a:ext cx="2133600" cy="234950"/>
          </a:xfrm>
        </p:spPr>
        <p:txBody>
          <a:bodyPr/>
          <a:lstStyle>
            <a:lvl1pPr>
              <a:defRPr/>
            </a:lvl1pPr>
          </a:lstStyle>
          <a:p>
            <a:pPr>
              <a:defRPr/>
            </a:pPr>
            <a:fld id="{26B53EEB-DB25-4BC5-A8A3-14DF796C5168}" type="slidenum">
              <a:rPr lang="en-US" altLang="zh-TW"/>
              <a:pPr>
                <a:defRPr/>
              </a:pPr>
              <a:t>‹#›</a:t>
            </a:fld>
            <a:endParaRPr lang="en-US" altLang="zh-TW"/>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381000" y="152400"/>
            <a:ext cx="7391400" cy="563563"/>
          </a:xfrm>
        </p:spPr>
        <p:txBody>
          <a:bodyPr/>
          <a:lstStyle/>
          <a:p>
            <a:r>
              <a:rPr lang="zh-TW" altLang="en-US"/>
              <a:t>按一下以編輯母片標題樣式</a:t>
            </a:r>
          </a:p>
        </p:txBody>
      </p:sp>
      <p:sp>
        <p:nvSpPr>
          <p:cNvPr id="3" name="圖表版面配置區 2"/>
          <p:cNvSpPr>
            <a:spLocks noGrp="1"/>
          </p:cNvSpPr>
          <p:nvPr>
            <p:ph type="chart" idx="1"/>
          </p:nvPr>
        </p:nvSpPr>
        <p:spPr>
          <a:xfrm>
            <a:off x="457200" y="1241425"/>
            <a:ext cx="8229600" cy="5248275"/>
          </a:xfrm>
        </p:spPr>
        <p:txBody>
          <a:bodyPr/>
          <a:lstStyle/>
          <a:p>
            <a:pPr lvl="0"/>
            <a:r>
              <a:rPr lang="zh-TW" altLang="en-US" noProof="0"/>
              <a:t>按一下圖示以新增圖表</a:t>
            </a:r>
          </a:p>
        </p:txBody>
      </p:sp>
      <p:sp>
        <p:nvSpPr>
          <p:cNvPr id="4" name="日期版面配置區 3"/>
          <p:cNvSpPr>
            <a:spLocks noGrp="1"/>
          </p:cNvSpPr>
          <p:nvPr>
            <p:ph type="dt" sz="half" idx="10"/>
          </p:nvPr>
        </p:nvSpPr>
        <p:spPr>
          <a:xfrm>
            <a:off x="381000" y="838200"/>
            <a:ext cx="5943600" cy="254000"/>
          </a:xfrm>
          <a:prstGeom prst="rect">
            <a:avLst/>
          </a:prstGeom>
        </p:spPr>
        <p:txBody>
          <a:bodyPr/>
          <a:lstStyle>
            <a:lvl1pPr fontAlgn="auto">
              <a:spcBef>
                <a:spcPts val="0"/>
              </a:spcBef>
              <a:spcAft>
                <a:spcPts val="0"/>
              </a:spcAft>
              <a:defRPr kumimoji="0">
                <a:latin typeface="+mn-lt"/>
                <a:ea typeface="+mn-ea"/>
              </a:defRPr>
            </a:lvl1pPr>
          </a:lstStyle>
          <a:p>
            <a:pPr>
              <a:defRPr/>
            </a:pPr>
            <a:r>
              <a:rPr lang="en-US" altLang="zh-TW"/>
              <a:t>www.thmemgallery.com</a:t>
            </a:r>
          </a:p>
        </p:txBody>
      </p:sp>
      <p:sp>
        <p:nvSpPr>
          <p:cNvPr id="5" name="頁尾版面配置區 4"/>
          <p:cNvSpPr>
            <a:spLocks noGrp="1"/>
          </p:cNvSpPr>
          <p:nvPr>
            <p:ph type="ftr" sz="quarter" idx="11"/>
          </p:nvPr>
        </p:nvSpPr>
        <p:spPr>
          <a:xfrm>
            <a:off x="6324600" y="6564313"/>
            <a:ext cx="2362200" cy="244475"/>
          </a:xfrm>
          <a:prstGeom prst="rect">
            <a:avLst/>
          </a:prstGeom>
        </p:spPr>
        <p:txBody>
          <a:bodyPr/>
          <a:lstStyle>
            <a:lvl1pPr fontAlgn="auto">
              <a:spcBef>
                <a:spcPts val="0"/>
              </a:spcBef>
              <a:spcAft>
                <a:spcPts val="0"/>
              </a:spcAft>
              <a:defRPr kumimoji="0">
                <a:latin typeface="+mn-lt"/>
                <a:ea typeface="+mn-ea"/>
              </a:defRPr>
            </a:lvl1pPr>
          </a:lstStyle>
          <a:p>
            <a:pPr>
              <a:defRPr/>
            </a:pPr>
            <a:endParaRPr lang="en-US" altLang="zh-TW"/>
          </a:p>
        </p:txBody>
      </p:sp>
      <p:sp>
        <p:nvSpPr>
          <p:cNvPr id="6" name="投影片編號版面配置區 5"/>
          <p:cNvSpPr>
            <a:spLocks noGrp="1"/>
          </p:cNvSpPr>
          <p:nvPr>
            <p:ph type="sldNum" sz="quarter" idx="12"/>
          </p:nvPr>
        </p:nvSpPr>
        <p:spPr>
          <a:xfrm>
            <a:off x="3124200" y="6553200"/>
            <a:ext cx="2133600" cy="234950"/>
          </a:xfrm>
        </p:spPr>
        <p:txBody>
          <a:bodyPr/>
          <a:lstStyle>
            <a:lvl1pPr>
              <a:defRPr/>
            </a:lvl1pPr>
          </a:lstStyle>
          <a:p>
            <a:pPr>
              <a:defRPr/>
            </a:pPr>
            <a:fld id="{06A4EF27-0E5D-40E0-B8B0-0659CAEA33C3}" type="slidenum">
              <a:rPr lang="en-US" altLang="zh-TW"/>
              <a:pPr>
                <a:defRPr/>
              </a:pPr>
              <a:t>‹#›</a:t>
            </a:fld>
            <a:endParaRPr lang="en-US" altLang="zh-TW"/>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a:xfrm>
            <a:off x="381000" y="838200"/>
            <a:ext cx="5943600" cy="254000"/>
          </a:xfrm>
          <a:prstGeom prst="rect">
            <a:avLst/>
          </a:prstGeom>
        </p:spPr>
        <p:txBody>
          <a:bodyPr/>
          <a:lstStyle>
            <a:lvl1pPr fontAlgn="auto">
              <a:spcBef>
                <a:spcPts val="0"/>
              </a:spcBef>
              <a:spcAft>
                <a:spcPts val="0"/>
              </a:spcAft>
              <a:defRPr kumimoji="0">
                <a:latin typeface="+mn-lt"/>
                <a:ea typeface="+mn-ea"/>
              </a:defRPr>
            </a:lvl1pPr>
          </a:lstStyle>
          <a:p>
            <a:pPr>
              <a:defRPr/>
            </a:pPr>
            <a:r>
              <a:rPr lang="en-US" altLang="zh-TW"/>
              <a:t>www.thmemgallery.com</a:t>
            </a:r>
          </a:p>
        </p:txBody>
      </p:sp>
      <p:sp>
        <p:nvSpPr>
          <p:cNvPr id="5" name="投影片編號版面配置區 5"/>
          <p:cNvSpPr>
            <a:spLocks noGrp="1"/>
          </p:cNvSpPr>
          <p:nvPr>
            <p:ph type="sldNum" sz="quarter" idx="11"/>
          </p:nvPr>
        </p:nvSpPr>
        <p:spPr/>
        <p:txBody>
          <a:bodyPr/>
          <a:lstStyle>
            <a:lvl1pPr>
              <a:defRPr/>
            </a:lvl1pPr>
          </a:lstStyle>
          <a:p>
            <a:pPr>
              <a:defRPr/>
            </a:pPr>
            <a:fld id="{A7B2DB4E-E0A0-4B5D-8199-11A3C2664555}" type="slidenum">
              <a:rPr lang="en-US" altLang="zh-TW"/>
              <a:pPr>
                <a:defRPr/>
              </a:pPr>
              <a:t>‹#›</a:t>
            </a:fld>
            <a:endParaRPr lang="en-US" altLang="zh-TW"/>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cxnSp>
        <p:nvCxnSpPr>
          <p:cNvPr id="4" name="直線接點 8"/>
          <p:cNvCxnSpPr/>
          <p:nvPr userDrawn="1"/>
        </p:nvCxnSpPr>
        <p:spPr bwMode="auto">
          <a:xfrm>
            <a:off x="0" y="2655888"/>
            <a:ext cx="8172450" cy="0"/>
          </a:xfrm>
          <a:prstGeom prst="line">
            <a:avLst/>
          </a:prstGeom>
          <a:ln w="127000" cmpd="tri">
            <a:headEnd type="none" w="med" len="med"/>
            <a:tailEnd type="none" w="med" len="med"/>
          </a:ln>
          <a:extLst/>
        </p:spPr>
        <p:style>
          <a:lnRef idx="3">
            <a:schemeClr val="accent3"/>
          </a:lnRef>
          <a:fillRef idx="0">
            <a:schemeClr val="accent3"/>
          </a:fillRef>
          <a:effectRef idx="2">
            <a:schemeClr val="accent3"/>
          </a:effectRef>
          <a:fontRef idx="minor">
            <a:schemeClr val="tx1"/>
          </a:fontRef>
        </p:style>
      </p:cxnSp>
      <p:sp>
        <p:nvSpPr>
          <p:cNvPr id="2" name="標題 1"/>
          <p:cNvSpPr>
            <a:spLocks noGrp="1"/>
          </p:cNvSpPr>
          <p:nvPr>
            <p:ph type="title"/>
          </p:nvPr>
        </p:nvSpPr>
        <p:spPr>
          <a:xfrm>
            <a:off x="722313" y="2780928"/>
            <a:ext cx="7772400" cy="1350094"/>
          </a:xfrm>
        </p:spPr>
        <p:txBody>
          <a:bodyPr anchor="t"/>
          <a:lstStyle>
            <a:lvl1pPr algn="ctr">
              <a:defRPr sz="4000" b="0" cap="all">
                <a:solidFill>
                  <a:srgbClr val="002060"/>
                </a:solidFill>
                <a:latin typeface="華康華綜體W5" pitchFamily="49" charset="-120"/>
                <a:ea typeface="華康華綜體W5" pitchFamily="49"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1844824"/>
            <a:ext cx="7772400" cy="720080"/>
          </a:xfrm>
        </p:spPr>
        <p:txBody>
          <a:bodyPr anchor="b"/>
          <a:lstStyle>
            <a:lvl1pPr marL="0" indent="0">
              <a:buNone/>
              <a:defRPr lang="zh-TW" altLang="en-US" sz="4000" b="0" cap="all" baseline="0" dirty="0" smtClean="0">
                <a:solidFill>
                  <a:srgbClr val="0070C0"/>
                </a:solidFill>
                <a:latin typeface="Arial" pitchFamily="34" charset="0"/>
                <a:ea typeface="華康華綜體W5" pitchFamily="49" charset="-120"/>
                <a:cs typeface="+mj-c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dirty="0"/>
              <a:t>按一下以編輯母片文字樣式</a:t>
            </a:r>
          </a:p>
        </p:txBody>
      </p:sp>
      <p:sp>
        <p:nvSpPr>
          <p:cNvPr id="5" name="投影片編號版面配置區 5"/>
          <p:cNvSpPr>
            <a:spLocks noGrp="1"/>
          </p:cNvSpPr>
          <p:nvPr>
            <p:ph type="sldNum" sz="quarter" idx="10"/>
          </p:nvPr>
        </p:nvSpPr>
        <p:spPr/>
        <p:txBody>
          <a:bodyPr/>
          <a:lstStyle>
            <a:lvl1pPr>
              <a:defRPr/>
            </a:lvl1pPr>
          </a:lstStyle>
          <a:p>
            <a:pPr>
              <a:defRPr/>
            </a:pPr>
            <a:fld id="{A4628E83-E6AB-4DB6-BA58-0D0537A7E28D}" type="slidenum">
              <a:rPr lang="en-US" altLang="zh-TW"/>
              <a:pPr>
                <a:defRPr/>
              </a:pPr>
              <a:t>‹#›</a:t>
            </a:fld>
            <a:endParaRPr lang="en-US" altLang="zh-TW"/>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2414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2414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a:xfrm>
            <a:off x="381000" y="838200"/>
            <a:ext cx="5943600" cy="254000"/>
          </a:xfrm>
          <a:prstGeom prst="rect">
            <a:avLst/>
          </a:prstGeom>
        </p:spPr>
        <p:txBody>
          <a:bodyPr/>
          <a:lstStyle>
            <a:lvl1pPr fontAlgn="auto">
              <a:spcBef>
                <a:spcPts val="0"/>
              </a:spcBef>
              <a:spcAft>
                <a:spcPts val="0"/>
              </a:spcAft>
              <a:defRPr kumimoji="0">
                <a:latin typeface="+mn-lt"/>
                <a:ea typeface="+mn-ea"/>
              </a:defRPr>
            </a:lvl1pPr>
          </a:lstStyle>
          <a:p>
            <a:pPr>
              <a:defRPr/>
            </a:pPr>
            <a:r>
              <a:rPr lang="en-US" altLang="zh-TW"/>
              <a:t>www.thmemgallery.com</a:t>
            </a:r>
          </a:p>
        </p:txBody>
      </p:sp>
      <p:sp>
        <p:nvSpPr>
          <p:cNvPr id="6" name="投影片編號版面配置區 6"/>
          <p:cNvSpPr>
            <a:spLocks noGrp="1"/>
          </p:cNvSpPr>
          <p:nvPr>
            <p:ph type="sldNum" sz="quarter" idx="11"/>
          </p:nvPr>
        </p:nvSpPr>
        <p:spPr/>
        <p:txBody>
          <a:bodyPr/>
          <a:lstStyle>
            <a:lvl1pPr>
              <a:defRPr/>
            </a:lvl1pPr>
          </a:lstStyle>
          <a:p>
            <a:pPr>
              <a:defRPr/>
            </a:pPr>
            <a:fld id="{E71ADC1A-12E7-4186-9D46-AEA98C72DAE2}" type="slidenum">
              <a:rPr lang="en-US" altLang="zh-TW"/>
              <a:pPr>
                <a:defRPr/>
              </a:pPr>
              <a:t>‹#›</a:t>
            </a:fld>
            <a:endParaRPr lang="en-US" altLang="zh-TW"/>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a:xfrm>
            <a:off x="381000" y="838200"/>
            <a:ext cx="5943600" cy="254000"/>
          </a:xfrm>
          <a:prstGeom prst="rect">
            <a:avLst/>
          </a:prstGeom>
        </p:spPr>
        <p:txBody>
          <a:bodyPr/>
          <a:lstStyle>
            <a:lvl1pPr fontAlgn="auto">
              <a:spcBef>
                <a:spcPts val="0"/>
              </a:spcBef>
              <a:spcAft>
                <a:spcPts val="0"/>
              </a:spcAft>
              <a:defRPr kumimoji="0">
                <a:latin typeface="+mn-lt"/>
                <a:ea typeface="+mn-ea"/>
              </a:defRPr>
            </a:lvl1pPr>
          </a:lstStyle>
          <a:p>
            <a:pPr>
              <a:defRPr/>
            </a:pPr>
            <a:r>
              <a:rPr lang="en-US" altLang="zh-TW"/>
              <a:t>www.thmemgallery.com</a:t>
            </a:r>
          </a:p>
        </p:txBody>
      </p:sp>
      <p:sp>
        <p:nvSpPr>
          <p:cNvPr id="8" name="頁尾版面配置區 7"/>
          <p:cNvSpPr>
            <a:spLocks noGrp="1"/>
          </p:cNvSpPr>
          <p:nvPr>
            <p:ph type="ftr" sz="quarter" idx="11"/>
          </p:nvPr>
        </p:nvSpPr>
        <p:spPr>
          <a:xfrm>
            <a:off x="6324600" y="6564313"/>
            <a:ext cx="2362200" cy="244475"/>
          </a:xfrm>
          <a:prstGeom prst="rect">
            <a:avLst/>
          </a:prstGeom>
        </p:spPr>
        <p:txBody>
          <a:bodyPr/>
          <a:lstStyle>
            <a:lvl1pPr fontAlgn="auto">
              <a:spcBef>
                <a:spcPts val="0"/>
              </a:spcBef>
              <a:spcAft>
                <a:spcPts val="0"/>
              </a:spcAft>
              <a:defRPr kumimoji="0">
                <a:latin typeface="+mn-lt"/>
                <a:ea typeface="+mn-ea"/>
              </a:defRPr>
            </a:lvl1pPr>
          </a:lstStyle>
          <a:p>
            <a:pPr>
              <a:defRPr/>
            </a:pPr>
            <a:endParaRPr lang="en-US" altLang="zh-TW"/>
          </a:p>
        </p:txBody>
      </p:sp>
      <p:sp>
        <p:nvSpPr>
          <p:cNvPr id="9" name="投影片編號版面配置區 8"/>
          <p:cNvSpPr>
            <a:spLocks noGrp="1"/>
          </p:cNvSpPr>
          <p:nvPr>
            <p:ph type="sldNum" sz="quarter" idx="12"/>
          </p:nvPr>
        </p:nvSpPr>
        <p:spPr/>
        <p:txBody>
          <a:bodyPr/>
          <a:lstStyle>
            <a:lvl1pPr>
              <a:defRPr/>
            </a:lvl1pPr>
          </a:lstStyle>
          <a:p>
            <a:pPr>
              <a:defRPr/>
            </a:pPr>
            <a:fld id="{87EE7238-1705-4DCF-A672-013C771D8925}" type="slidenum">
              <a:rPr lang="en-US" altLang="zh-TW"/>
              <a:pPr>
                <a:defRPr/>
              </a:pPr>
              <a:t>‹#›</a:t>
            </a:fld>
            <a:endParaRPr lang="en-US" altLang="zh-TW"/>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0"/>
            </a:lvl1pPr>
          </a:lstStyle>
          <a:p>
            <a:r>
              <a:rPr lang="zh-TW" altLang="en-US" dirty="0"/>
              <a:t>按一下以編輯母片標題樣式</a:t>
            </a:r>
          </a:p>
        </p:txBody>
      </p:sp>
      <p:sp>
        <p:nvSpPr>
          <p:cNvPr id="3" name="日期版面配置區 2"/>
          <p:cNvSpPr>
            <a:spLocks noGrp="1"/>
          </p:cNvSpPr>
          <p:nvPr>
            <p:ph type="dt" sz="half" idx="10"/>
          </p:nvPr>
        </p:nvSpPr>
        <p:spPr>
          <a:xfrm>
            <a:off x="381000" y="838200"/>
            <a:ext cx="5943600" cy="254000"/>
          </a:xfrm>
          <a:prstGeom prst="rect">
            <a:avLst/>
          </a:prstGeom>
        </p:spPr>
        <p:txBody>
          <a:bodyPr/>
          <a:lstStyle>
            <a:lvl1pPr fontAlgn="auto">
              <a:spcBef>
                <a:spcPts val="0"/>
              </a:spcBef>
              <a:spcAft>
                <a:spcPts val="0"/>
              </a:spcAft>
              <a:defRPr kumimoji="0">
                <a:latin typeface="+mn-lt"/>
                <a:ea typeface="+mn-ea"/>
              </a:defRPr>
            </a:lvl1pPr>
          </a:lstStyle>
          <a:p>
            <a:pPr>
              <a:defRPr/>
            </a:pPr>
            <a:r>
              <a:rPr lang="en-US" altLang="zh-TW"/>
              <a:t>www.thmemgallery.com</a:t>
            </a:r>
          </a:p>
        </p:txBody>
      </p:sp>
      <p:sp>
        <p:nvSpPr>
          <p:cNvPr id="4" name="頁尾版面配置區 3"/>
          <p:cNvSpPr>
            <a:spLocks noGrp="1"/>
          </p:cNvSpPr>
          <p:nvPr>
            <p:ph type="ftr" sz="quarter" idx="11"/>
          </p:nvPr>
        </p:nvSpPr>
        <p:spPr>
          <a:xfrm>
            <a:off x="6324600" y="6564313"/>
            <a:ext cx="2362200" cy="244475"/>
          </a:xfrm>
          <a:prstGeom prst="rect">
            <a:avLst/>
          </a:prstGeom>
        </p:spPr>
        <p:txBody>
          <a:bodyPr/>
          <a:lstStyle>
            <a:lvl1pPr fontAlgn="auto">
              <a:spcBef>
                <a:spcPts val="0"/>
              </a:spcBef>
              <a:spcAft>
                <a:spcPts val="0"/>
              </a:spcAft>
              <a:defRPr kumimoji="0">
                <a:latin typeface="+mn-lt"/>
                <a:ea typeface="+mn-ea"/>
              </a:defRPr>
            </a:lvl1pPr>
          </a:lstStyle>
          <a:p>
            <a:pPr>
              <a:defRPr/>
            </a:pPr>
            <a:endParaRPr lang="en-US" altLang="zh-TW"/>
          </a:p>
        </p:txBody>
      </p:sp>
      <p:sp>
        <p:nvSpPr>
          <p:cNvPr id="5" name="投影片編號版面配置區 4"/>
          <p:cNvSpPr>
            <a:spLocks noGrp="1"/>
          </p:cNvSpPr>
          <p:nvPr>
            <p:ph type="sldNum" sz="quarter" idx="12"/>
          </p:nvPr>
        </p:nvSpPr>
        <p:spPr/>
        <p:txBody>
          <a:bodyPr/>
          <a:lstStyle>
            <a:lvl1pPr>
              <a:defRPr/>
            </a:lvl1pPr>
          </a:lstStyle>
          <a:p>
            <a:pPr>
              <a:defRPr/>
            </a:pPr>
            <a:fld id="{74D14031-6986-45FF-B5EA-32E02F7989EB}" type="slidenum">
              <a:rPr lang="en-US" altLang="zh-TW"/>
              <a:pPr>
                <a:defRPr/>
              </a:pPr>
              <a:t>‹#›</a:t>
            </a:fld>
            <a:endParaRPr lang="en-US" altLang="zh-TW"/>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a:xfrm>
            <a:off x="381000" y="838200"/>
            <a:ext cx="5943600" cy="254000"/>
          </a:xfrm>
          <a:prstGeom prst="rect">
            <a:avLst/>
          </a:prstGeom>
        </p:spPr>
        <p:txBody>
          <a:bodyPr/>
          <a:lstStyle>
            <a:lvl1pPr fontAlgn="auto">
              <a:spcBef>
                <a:spcPts val="0"/>
              </a:spcBef>
              <a:spcAft>
                <a:spcPts val="0"/>
              </a:spcAft>
              <a:defRPr kumimoji="0">
                <a:latin typeface="+mn-lt"/>
                <a:ea typeface="+mn-ea"/>
              </a:defRPr>
            </a:lvl1pPr>
          </a:lstStyle>
          <a:p>
            <a:pPr>
              <a:defRPr/>
            </a:pPr>
            <a:r>
              <a:rPr lang="en-US" altLang="zh-TW"/>
              <a:t>www.thmemgallery.com</a:t>
            </a:r>
          </a:p>
        </p:txBody>
      </p:sp>
      <p:sp>
        <p:nvSpPr>
          <p:cNvPr id="3" name="頁尾版面配置區 2"/>
          <p:cNvSpPr>
            <a:spLocks noGrp="1"/>
          </p:cNvSpPr>
          <p:nvPr>
            <p:ph type="ftr" sz="quarter" idx="11"/>
          </p:nvPr>
        </p:nvSpPr>
        <p:spPr>
          <a:xfrm>
            <a:off x="6324600" y="6564313"/>
            <a:ext cx="2362200" cy="244475"/>
          </a:xfrm>
          <a:prstGeom prst="rect">
            <a:avLst/>
          </a:prstGeom>
        </p:spPr>
        <p:txBody>
          <a:bodyPr/>
          <a:lstStyle>
            <a:lvl1pPr fontAlgn="auto">
              <a:spcBef>
                <a:spcPts val="0"/>
              </a:spcBef>
              <a:spcAft>
                <a:spcPts val="0"/>
              </a:spcAft>
              <a:defRPr kumimoji="0">
                <a:latin typeface="+mn-lt"/>
                <a:ea typeface="+mn-ea"/>
              </a:defRPr>
            </a:lvl1pPr>
          </a:lstStyle>
          <a:p>
            <a:pPr>
              <a:defRPr/>
            </a:pPr>
            <a:endParaRPr lang="en-US" altLang="zh-TW"/>
          </a:p>
        </p:txBody>
      </p:sp>
      <p:sp>
        <p:nvSpPr>
          <p:cNvPr id="4" name="投影片編號版面配置區 3"/>
          <p:cNvSpPr>
            <a:spLocks noGrp="1"/>
          </p:cNvSpPr>
          <p:nvPr>
            <p:ph type="sldNum" sz="quarter" idx="12"/>
          </p:nvPr>
        </p:nvSpPr>
        <p:spPr/>
        <p:txBody>
          <a:bodyPr/>
          <a:lstStyle>
            <a:lvl1pPr>
              <a:defRPr/>
            </a:lvl1pPr>
          </a:lstStyle>
          <a:p>
            <a:pPr>
              <a:defRPr/>
            </a:pPr>
            <a:fld id="{CE7F6D83-A7D3-4532-B7C0-9598BD0A85D7}" type="slidenum">
              <a:rPr lang="en-US" altLang="zh-TW"/>
              <a:pPr>
                <a:defRPr/>
              </a:pPr>
              <a:t>‹#›</a:t>
            </a:fld>
            <a:endParaRPr lang="en-US" altLang="zh-TW"/>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a:xfrm>
            <a:off x="381000" y="838200"/>
            <a:ext cx="5943600" cy="254000"/>
          </a:xfrm>
          <a:prstGeom prst="rect">
            <a:avLst/>
          </a:prstGeom>
        </p:spPr>
        <p:txBody>
          <a:bodyPr/>
          <a:lstStyle>
            <a:lvl1pPr fontAlgn="auto">
              <a:spcBef>
                <a:spcPts val="0"/>
              </a:spcBef>
              <a:spcAft>
                <a:spcPts val="0"/>
              </a:spcAft>
              <a:defRPr kumimoji="0">
                <a:latin typeface="+mn-lt"/>
                <a:ea typeface="+mn-ea"/>
              </a:defRPr>
            </a:lvl1pPr>
          </a:lstStyle>
          <a:p>
            <a:pPr>
              <a:defRPr/>
            </a:pPr>
            <a:r>
              <a:rPr lang="en-US" altLang="zh-TW"/>
              <a:t>www.thmemgallery.com</a:t>
            </a:r>
          </a:p>
        </p:txBody>
      </p:sp>
      <p:sp>
        <p:nvSpPr>
          <p:cNvPr id="6" name="頁尾版面配置區 5"/>
          <p:cNvSpPr>
            <a:spLocks noGrp="1"/>
          </p:cNvSpPr>
          <p:nvPr>
            <p:ph type="ftr" sz="quarter" idx="11"/>
          </p:nvPr>
        </p:nvSpPr>
        <p:spPr>
          <a:xfrm>
            <a:off x="6324600" y="6564313"/>
            <a:ext cx="2362200" cy="244475"/>
          </a:xfrm>
          <a:prstGeom prst="rect">
            <a:avLst/>
          </a:prstGeom>
        </p:spPr>
        <p:txBody>
          <a:bodyPr/>
          <a:lstStyle>
            <a:lvl1pPr fontAlgn="auto">
              <a:spcBef>
                <a:spcPts val="0"/>
              </a:spcBef>
              <a:spcAft>
                <a:spcPts val="0"/>
              </a:spcAft>
              <a:defRPr kumimoji="0">
                <a:latin typeface="+mn-lt"/>
                <a:ea typeface="+mn-ea"/>
              </a:defRPr>
            </a:lvl1pPr>
          </a:lstStyle>
          <a:p>
            <a:pPr>
              <a:defRPr/>
            </a:pPr>
            <a:endParaRPr lang="en-US" altLang="zh-TW"/>
          </a:p>
        </p:txBody>
      </p:sp>
      <p:sp>
        <p:nvSpPr>
          <p:cNvPr id="7" name="投影片編號版面配置區 6"/>
          <p:cNvSpPr>
            <a:spLocks noGrp="1"/>
          </p:cNvSpPr>
          <p:nvPr>
            <p:ph type="sldNum" sz="quarter" idx="12"/>
          </p:nvPr>
        </p:nvSpPr>
        <p:spPr/>
        <p:txBody>
          <a:bodyPr/>
          <a:lstStyle>
            <a:lvl1pPr>
              <a:defRPr/>
            </a:lvl1pPr>
          </a:lstStyle>
          <a:p>
            <a:pPr>
              <a:defRPr/>
            </a:pPr>
            <a:fld id="{8151EE87-64C2-4011-923A-632F6071C862}" type="slidenum">
              <a:rPr lang="en-US" altLang="zh-TW"/>
              <a:pPr>
                <a:defRPr/>
              </a:pPr>
              <a:t>‹#›</a:t>
            </a:fld>
            <a:endParaRPr lang="en-US" altLang="zh-TW"/>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a:xfrm>
            <a:off x="381000" y="838200"/>
            <a:ext cx="5943600" cy="254000"/>
          </a:xfrm>
          <a:prstGeom prst="rect">
            <a:avLst/>
          </a:prstGeom>
        </p:spPr>
        <p:txBody>
          <a:bodyPr/>
          <a:lstStyle>
            <a:lvl1pPr fontAlgn="auto">
              <a:spcBef>
                <a:spcPts val="0"/>
              </a:spcBef>
              <a:spcAft>
                <a:spcPts val="0"/>
              </a:spcAft>
              <a:defRPr kumimoji="0">
                <a:latin typeface="+mn-lt"/>
                <a:ea typeface="+mn-ea"/>
              </a:defRPr>
            </a:lvl1pPr>
          </a:lstStyle>
          <a:p>
            <a:pPr>
              <a:defRPr/>
            </a:pPr>
            <a:r>
              <a:rPr lang="en-US" altLang="zh-TW"/>
              <a:t>www.thmemgallery.com</a:t>
            </a:r>
          </a:p>
        </p:txBody>
      </p:sp>
      <p:sp>
        <p:nvSpPr>
          <p:cNvPr id="6" name="頁尾版面配置區 5"/>
          <p:cNvSpPr>
            <a:spLocks noGrp="1"/>
          </p:cNvSpPr>
          <p:nvPr>
            <p:ph type="ftr" sz="quarter" idx="11"/>
          </p:nvPr>
        </p:nvSpPr>
        <p:spPr>
          <a:xfrm>
            <a:off x="6324600" y="6564313"/>
            <a:ext cx="2362200" cy="244475"/>
          </a:xfrm>
          <a:prstGeom prst="rect">
            <a:avLst/>
          </a:prstGeom>
        </p:spPr>
        <p:txBody>
          <a:bodyPr/>
          <a:lstStyle>
            <a:lvl1pPr fontAlgn="auto">
              <a:spcBef>
                <a:spcPts val="0"/>
              </a:spcBef>
              <a:spcAft>
                <a:spcPts val="0"/>
              </a:spcAft>
              <a:defRPr kumimoji="0">
                <a:latin typeface="+mn-lt"/>
                <a:ea typeface="+mn-ea"/>
              </a:defRPr>
            </a:lvl1pPr>
          </a:lstStyle>
          <a:p>
            <a:pPr>
              <a:defRPr/>
            </a:pPr>
            <a:endParaRPr lang="en-US" altLang="zh-TW"/>
          </a:p>
        </p:txBody>
      </p:sp>
      <p:sp>
        <p:nvSpPr>
          <p:cNvPr id="7" name="投影片編號版面配置區 6"/>
          <p:cNvSpPr>
            <a:spLocks noGrp="1"/>
          </p:cNvSpPr>
          <p:nvPr>
            <p:ph type="sldNum" sz="quarter" idx="12"/>
          </p:nvPr>
        </p:nvSpPr>
        <p:spPr/>
        <p:txBody>
          <a:bodyPr/>
          <a:lstStyle>
            <a:lvl1pPr>
              <a:defRPr/>
            </a:lvl1pPr>
          </a:lstStyle>
          <a:p>
            <a:pPr>
              <a:defRPr/>
            </a:pPr>
            <a:fld id="{4DCAB979-B3BD-4FA5-9A7D-D3E1097EB997}" type="slidenum">
              <a:rPr lang="en-US" altLang="zh-TW"/>
              <a:pPr>
                <a:defRPr/>
              </a:pPr>
              <a:t>‹#›</a:t>
            </a:fld>
            <a:endParaRPr lang="en-US" altLang="zh-TW"/>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gray">
          <a:xfrm>
            <a:off x="0" y="798513"/>
            <a:ext cx="9144000" cy="312737"/>
          </a:xfrm>
          <a:prstGeom prst="rect">
            <a:avLst/>
          </a:prstGeom>
          <a:solidFill>
            <a:schemeClr val="accent1">
              <a:lumMod val="60000"/>
              <a:lumOff val="40000"/>
            </a:schemeClr>
          </a:solidFill>
          <a:ln>
            <a:noFill/>
          </a:ln>
          <a:effectLst/>
        </p:spPr>
        <p:txBody>
          <a:bodyPr wrap="none" anchor="ctr"/>
          <a:lstStyle/>
          <a:p>
            <a:pPr fontAlgn="auto">
              <a:spcBef>
                <a:spcPts val="0"/>
              </a:spcBef>
              <a:spcAft>
                <a:spcPts val="0"/>
              </a:spcAft>
              <a:defRPr/>
            </a:pPr>
            <a:endParaRPr kumimoji="0" lang="zh-TW" altLang="en-US">
              <a:latin typeface="+mn-lt"/>
              <a:ea typeface="+mn-ea"/>
            </a:endParaRPr>
          </a:p>
        </p:txBody>
      </p:sp>
      <p:sp>
        <p:nvSpPr>
          <p:cNvPr id="1040" name="Rectangle 16"/>
          <p:cNvSpPr>
            <a:spLocks noChangeArrowheads="1"/>
          </p:cNvSpPr>
          <p:nvPr/>
        </p:nvSpPr>
        <p:spPr bwMode="white">
          <a:xfrm>
            <a:off x="0" y="0"/>
            <a:ext cx="9144000" cy="836613"/>
          </a:xfrm>
          <a:prstGeom prst="rect">
            <a:avLst/>
          </a:prstGeom>
          <a:solidFill>
            <a:schemeClr val="accent1">
              <a:lumMod val="75000"/>
            </a:schemeClr>
          </a:solidFill>
          <a:ln>
            <a:noFill/>
          </a:ln>
          <a:effectLst/>
        </p:spPr>
        <p:txBody>
          <a:bodyPr wrap="none" anchor="ctr"/>
          <a:lstStyle/>
          <a:p>
            <a:pPr fontAlgn="auto">
              <a:spcBef>
                <a:spcPts val="0"/>
              </a:spcBef>
              <a:spcAft>
                <a:spcPts val="0"/>
              </a:spcAft>
              <a:defRPr/>
            </a:pPr>
            <a:endParaRPr kumimoji="0" lang="zh-TW" altLang="en-US">
              <a:latin typeface="+mn-lt"/>
              <a:ea typeface="+mn-ea"/>
            </a:endParaRPr>
          </a:p>
        </p:txBody>
      </p:sp>
      <p:sp>
        <p:nvSpPr>
          <p:cNvPr id="30724" name="Rectangle 3"/>
          <p:cNvSpPr>
            <a:spLocks noGrp="1" noChangeArrowheads="1"/>
          </p:cNvSpPr>
          <p:nvPr>
            <p:ph type="body" idx="1"/>
          </p:nvPr>
        </p:nvSpPr>
        <p:spPr bwMode="auto">
          <a:xfrm>
            <a:off x="457200" y="1241425"/>
            <a:ext cx="8229600" cy="5248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1030" name="Rectangle 6"/>
          <p:cNvSpPr>
            <a:spLocks noGrp="1" noChangeArrowheads="1"/>
          </p:cNvSpPr>
          <p:nvPr>
            <p:ph type="sldNum" sz="quarter" idx="4"/>
          </p:nvPr>
        </p:nvSpPr>
        <p:spPr bwMode="auto">
          <a:xfrm>
            <a:off x="6975475" y="6553200"/>
            <a:ext cx="2133600" cy="2349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kumimoji="0" sz="1400">
                <a:latin typeface="+mn-lt"/>
                <a:ea typeface="新細明體" charset="-120"/>
              </a:defRPr>
            </a:lvl1pPr>
          </a:lstStyle>
          <a:p>
            <a:pPr>
              <a:defRPr/>
            </a:pPr>
            <a:fld id="{2C6C7009-BF60-4773-97F9-8790421A38CC}" type="slidenum">
              <a:rPr lang="en-US" altLang="zh-TW"/>
              <a:pPr>
                <a:defRPr/>
              </a:pPr>
              <a:t>‹#›</a:t>
            </a:fld>
            <a:endParaRPr lang="en-US" altLang="zh-TW"/>
          </a:p>
        </p:txBody>
      </p:sp>
      <p:sp>
        <p:nvSpPr>
          <p:cNvPr id="30726" name="Rectangle 2"/>
          <p:cNvSpPr>
            <a:spLocks noGrp="1" noChangeArrowheads="1"/>
          </p:cNvSpPr>
          <p:nvPr>
            <p:ph type="title"/>
          </p:nvPr>
        </p:nvSpPr>
        <p:spPr bwMode="black">
          <a:xfrm>
            <a:off x="381000" y="152400"/>
            <a:ext cx="8439150"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altLang="zh-TW" smtClean="0"/>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Lst>
  <p:transition spd="slow"/>
  <p:hf hdr="0" ftr="0" dt="0"/>
  <p:txStyles>
    <p:titleStyle>
      <a:lvl1pPr algn="l" rtl="0" fontAlgn="base">
        <a:spcBef>
          <a:spcPct val="0"/>
        </a:spcBef>
        <a:spcAft>
          <a:spcPct val="0"/>
        </a:spcAft>
        <a:defRPr sz="4000">
          <a:solidFill>
            <a:schemeClr val="bg1"/>
          </a:solidFill>
          <a:latin typeface="Arial" pitchFamily="34" charset="0"/>
          <a:ea typeface="華康華綜體W5" pitchFamily="49" charset="-120"/>
          <a:cs typeface="華康華綜體W5"/>
        </a:defRPr>
      </a:lvl1pPr>
      <a:lvl2pPr algn="l" rtl="0" fontAlgn="base">
        <a:spcBef>
          <a:spcPct val="0"/>
        </a:spcBef>
        <a:spcAft>
          <a:spcPct val="0"/>
        </a:spcAft>
        <a:defRPr sz="4000">
          <a:solidFill>
            <a:schemeClr val="bg1"/>
          </a:solidFill>
          <a:latin typeface="Arial" charset="0"/>
          <a:ea typeface="華康華綜體W5"/>
          <a:cs typeface="華康華綜體W5"/>
        </a:defRPr>
      </a:lvl2pPr>
      <a:lvl3pPr algn="l" rtl="0" fontAlgn="base">
        <a:spcBef>
          <a:spcPct val="0"/>
        </a:spcBef>
        <a:spcAft>
          <a:spcPct val="0"/>
        </a:spcAft>
        <a:defRPr sz="4000">
          <a:solidFill>
            <a:schemeClr val="bg1"/>
          </a:solidFill>
          <a:latin typeface="Arial" charset="0"/>
          <a:ea typeface="華康華綜體W5"/>
          <a:cs typeface="華康華綜體W5"/>
        </a:defRPr>
      </a:lvl3pPr>
      <a:lvl4pPr algn="l" rtl="0" fontAlgn="base">
        <a:spcBef>
          <a:spcPct val="0"/>
        </a:spcBef>
        <a:spcAft>
          <a:spcPct val="0"/>
        </a:spcAft>
        <a:defRPr sz="4000">
          <a:solidFill>
            <a:schemeClr val="bg1"/>
          </a:solidFill>
          <a:latin typeface="Arial" charset="0"/>
          <a:ea typeface="華康華綜體W5"/>
          <a:cs typeface="華康華綜體W5"/>
        </a:defRPr>
      </a:lvl4pPr>
      <a:lvl5pPr algn="l" rtl="0" fontAlgn="base">
        <a:spcBef>
          <a:spcPct val="0"/>
        </a:spcBef>
        <a:spcAft>
          <a:spcPct val="0"/>
        </a:spcAft>
        <a:defRPr sz="4000">
          <a:solidFill>
            <a:schemeClr val="bg1"/>
          </a:solidFill>
          <a:latin typeface="Arial" charset="0"/>
          <a:ea typeface="華康華綜體W5"/>
          <a:cs typeface="華康華綜體W5"/>
        </a:defRPr>
      </a:lvl5pPr>
      <a:lvl6pPr marL="457200" algn="l" rtl="0" eaLnBrk="1" fontAlgn="base" hangingPunct="1">
        <a:spcBef>
          <a:spcPct val="0"/>
        </a:spcBef>
        <a:spcAft>
          <a:spcPct val="0"/>
        </a:spcAft>
        <a:defRPr sz="3200" b="1">
          <a:solidFill>
            <a:schemeClr val="bg1"/>
          </a:solidFill>
          <a:latin typeface="Verdana" pitchFamily="34" charset="0"/>
        </a:defRPr>
      </a:lvl6pPr>
      <a:lvl7pPr marL="914400" algn="l" rtl="0" eaLnBrk="1" fontAlgn="base" hangingPunct="1">
        <a:spcBef>
          <a:spcPct val="0"/>
        </a:spcBef>
        <a:spcAft>
          <a:spcPct val="0"/>
        </a:spcAft>
        <a:defRPr sz="3200" b="1">
          <a:solidFill>
            <a:schemeClr val="bg1"/>
          </a:solidFill>
          <a:latin typeface="Verdana" pitchFamily="34" charset="0"/>
        </a:defRPr>
      </a:lvl7pPr>
      <a:lvl8pPr marL="1371600" algn="l" rtl="0" eaLnBrk="1" fontAlgn="base" hangingPunct="1">
        <a:spcBef>
          <a:spcPct val="0"/>
        </a:spcBef>
        <a:spcAft>
          <a:spcPct val="0"/>
        </a:spcAft>
        <a:defRPr sz="3200" b="1">
          <a:solidFill>
            <a:schemeClr val="bg1"/>
          </a:solidFill>
          <a:latin typeface="Verdana" pitchFamily="34" charset="0"/>
        </a:defRPr>
      </a:lvl8pPr>
      <a:lvl9pPr marL="1828800" algn="l" rtl="0" eaLnBrk="1" fontAlgn="base" hangingPunct="1">
        <a:spcBef>
          <a:spcPct val="0"/>
        </a:spcBef>
        <a:spcAft>
          <a:spcPct val="0"/>
        </a:spcAft>
        <a:defRPr sz="3200" b="1">
          <a:solidFill>
            <a:schemeClr val="bg1"/>
          </a:solidFill>
          <a:latin typeface="Verdana" pitchFamily="34" charset="0"/>
        </a:defRPr>
      </a:lvl9pPr>
    </p:titleStyle>
    <p:bodyStyle>
      <a:lvl1pPr marL="342900" indent="-342900" algn="l" rtl="0" fontAlgn="base">
        <a:spcBef>
          <a:spcPct val="20000"/>
        </a:spcBef>
        <a:spcAft>
          <a:spcPct val="0"/>
        </a:spcAft>
        <a:buClr>
          <a:schemeClr val="hlink"/>
        </a:buClr>
        <a:buFont typeface="Wingdings" pitchFamily="2" charset="2"/>
        <a:buChar char="v"/>
        <a:defRPr sz="2800" b="1">
          <a:solidFill>
            <a:schemeClr val="tx2"/>
          </a:solidFill>
          <a:latin typeface="Arial" panose="020B0604020202020204" pitchFamily="34" charset="0"/>
          <a:ea typeface="微軟正黑體" panose="020B0604030504040204" pitchFamily="34" charset="-120"/>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anose="020B0604020202020204" pitchFamily="34" charset="0"/>
          <a:ea typeface="微軟正黑體" panose="020B0604030504040204" pitchFamily="34" charset="-120"/>
        </a:defRPr>
      </a:lvl2pPr>
      <a:lvl3pPr marL="1143000" indent="-228600" algn="l" rtl="0" fontAlgn="base">
        <a:spcBef>
          <a:spcPct val="20000"/>
        </a:spcBef>
        <a:spcAft>
          <a:spcPct val="0"/>
        </a:spcAft>
        <a:buClr>
          <a:schemeClr val="tx1"/>
        </a:buClr>
        <a:buChar char="•"/>
        <a:defRPr sz="2400">
          <a:solidFill>
            <a:schemeClr val="tx1"/>
          </a:solidFill>
          <a:latin typeface="Arial" panose="020B0604020202020204" pitchFamily="34" charset="0"/>
          <a:ea typeface="微軟正黑體" panose="020B0604030504040204" pitchFamily="34" charset="-120"/>
        </a:defRPr>
      </a:lvl3pPr>
      <a:lvl4pPr marL="1600200" indent="-228600" algn="l" rtl="0" fontAlgn="base">
        <a:spcBef>
          <a:spcPct val="20000"/>
        </a:spcBef>
        <a:spcAft>
          <a:spcPct val="0"/>
        </a:spcAft>
        <a:buChar char="–"/>
        <a:defRPr sz="2000">
          <a:solidFill>
            <a:schemeClr val="tx1"/>
          </a:solidFill>
          <a:latin typeface="Arial" panose="020B0604020202020204" pitchFamily="34" charset="0"/>
          <a:ea typeface="微軟正黑體" panose="020B0604030504040204" pitchFamily="34" charset="-120"/>
        </a:defRPr>
      </a:lvl4pPr>
      <a:lvl5pPr marL="2057400" indent="-228600" algn="l" rtl="0" fontAlgn="base">
        <a:spcBef>
          <a:spcPct val="20000"/>
        </a:spcBef>
        <a:spcAft>
          <a:spcPct val="0"/>
        </a:spcAft>
        <a:buChar char="»"/>
        <a:defRPr sz="2000">
          <a:solidFill>
            <a:schemeClr val="tx1"/>
          </a:solidFill>
          <a:latin typeface="Arial" panose="020B0604020202020204" pitchFamily="34" charset="0"/>
          <a:ea typeface="微軟正黑體" panose="020B0604030504040204" pitchFamily="34" charset="-12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 Id="rId5" Type="http://schemas.openxmlformats.org/officeDocument/2006/relationships/image" Target="../media/image28.jpeg"/><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jpeg"/><Relationship Id="rId18" Type="http://schemas.openxmlformats.org/officeDocument/2006/relationships/image" Target="../media/image42.png"/><Relationship Id="rId3" Type="http://schemas.openxmlformats.org/officeDocument/2006/relationships/image" Target="../media/image29.png"/><Relationship Id="rId7" Type="http://schemas.openxmlformats.org/officeDocument/2006/relationships/hyperlink" Target="http://www.google.com.tw/url?sa=i&amp;rct=j&amp;q=&amp;esrc=s&amp;source=images&amp;cd=&amp;cad=rja&amp;uact=8&amp;ved=0ahUKEwjwyvfkg9rTAhWEfbwKHWMFBZQQjRwIBw&amp;url=http://www.nipic.com/show/1/77/5380397kf23b10e9.html&amp;psig=AFQjCNFpatxr3g82JZhmbPPfdlFkUHndnw&amp;ust=1494117548698865" TargetMode="External"/><Relationship Id="rId12" Type="http://schemas.openxmlformats.org/officeDocument/2006/relationships/image" Target="../media/image37.jpeg"/><Relationship Id="rId17" Type="http://schemas.openxmlformats.org/officeDocument/2006/relationships/image" Target="../media/image41.png"/><Relationship Id="rId2" Type="http://schemas.openxmlformats.org/officeDocument/2006/relationships/hyperlink" Target="https://www.google.com.tw/url?sa=i&amp;rct=j&amp;q=&amp;esrc=s&amp;source=images&amp;cd=&amp;cad=rja&amp;uact=8&amp;ved=0ahUKEwioibCDh9rTAhXCVrwKHcHNCAEQjRwIBw&amp;url=https://cn.depositphotos.com/14161752/stock-photo-hemp-ropes-with-knot-isolated.html&amp;psig=AFQjCNEAz2nHGYXEdtcJ3-mjLNjZy3IAoQ&amp;ust=1494118370010125" TargetMode="External"/><Relationship Id="rId16" Type="http://schemas.openxmlformats.org/officeDocument/2006/relationships/image" Target="../media/image40.png"/><Relationship Id="rId1" Type="http://schemas.openxmlformats.org/officeDocument/2006/relationships/slideLayout" Target="../slideLayouts/slideLayout6.xml"/><Relationship Id="rId6" Type="http://schemas.openxmlformats.org/officeDocument/2006/relationships/image" Target="../media/image32.png"/><Relationship Id="rId11" Type="http://schemas.openxmlformats.org/officeDocument/2006/relationships/image" Target="../media/image36.jpeg"/><Relationship Id="rId5" Type="http://schemas.openxmlformats.org/officeDocument/2006/relationships/image" Target="../media/image31.jpeg"/><Relationship Id="rId15" Type="http://schemas.openxmlformats.org/officeDocument/2006/relationships/hyperlink" Target="https://www.google.com.tw/url?sa=i&amp;rct=j&amp;q=&amp;esrc=s&amp;source=images&amp;cd=&amp;cad=rja&amp;uact=8&amp;ved=0ahUKEwjayMD6gdrTAhUIS7wKHb-9BZEQjRwIBw&amp;url=https://bear19850203.wordpress.com/tag/%E7%B9%A9%E7%B4%A2/&amp;psig=AFQjCNEE00TwNlJ_2ssLeFm9eqfjtoyD-w&amp;ust=1494117059889857" TargetMode="External"/><Relationship Id="rId10" Type="http://schemas.openxmlformats.org/officeDocument/2006/relationships/image" Target="../media/image35.jpeg"/><Relationship Id="rId4" Type="http://schemas.openxmlformats.org/officeDocument/2006/relationships/image" Target="../media/image30.png"/><Relationship Id="rId9" Type="http://schemas.openxmlformats.org/officeDocument/2006/relationships/image" Target="../media/image34.png"/><Relationship Id="rId14" Type="http://schemas.openxmlformats.org/officeDocument/2006/relationships/image" Target="../media/image39.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10" Type="http://schemas.openxmlformats.org/officeDocument/2006/relationships/image" Target="../media/image58.jpeg"/><Relationship Id="rId4" Type="http://schemas.openxmlformats.org/officeDocument/2006/relationships/image" Target="../media/image52.emf"/><Relationship Id="rId9" Type="http://schemas.openxmlformats.org/officeDocument/2006/relationships/image" Target="../media/image57.jpeg"/></Relationships>
</file>

<file path=ppt/slides/_rels/slide4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71.png"/></Relationships>
</file>

<file path=ppt/slides/_rels/slide5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image" Target="../media/image81.jpeg"/><Relationship Id="rId1" Type="http://schemas.openxmlformats.org/officeDocument/2006/relationships/slideLayout" Target="../slideLayouts/slideLayout6.xml"/><Relationship Id="rId4" Type="http://schemas.openxmlformats.org/officeDocument/2006/relationships/image" Target="../media/image83.png"/></Relationships>
</file>

<file path=ppt/slides/_rels/slide7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10.bin"/></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6.vml"/></Relationships>
</file>

<file path=ppt/slides/_rels/slide79.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3.v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ctrTitle"/>
          </p:nvPr>
        </p:nvSpPr>
        <p:spPr>
          <a:xfrm>
            <a:off x="3995936" y="620688"/>
            <a:ext cx="4771256" cy="1370856"/>
          </a:xfrm>
          <a:extLst>
            <a:ext uri="{909E8E84-426E-40DD-AFC4-6F175D3DCCD1}"/>
            <a:ext uri="{91240B29-F687-4F45-9708-019B960494DF}"/>
            <a:ext uri="{AF507438-7753-43E0-B8FC-AC1667EBCBE1}"/>
          </a:extLst>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zh-TW" altLang="en-US" sz="4800" spc="50" dirty="0">
                <a:ln w="11430"/>
                <a:solidFill>
                  <a:srgbClr val="002060"/>
                </a:solidFill>
                <a:effectLst>
                  <a:outerShdw blurRad="76200" dist="50800" dir="5400000" algn="tl" rotWithShape="0">
                    <a:srgbClr val="000000">
                      <a:alpha val="65000"/>
                    </a:srgbClr>
                  </a:outerShdw>
                </a:effectLst>
                <a:latin typeface="華康華綜體W5(P)" pitchFamily="34" charset="-120"/>
                <a:ea typeface="華康華綜體W5(P)" pitchFamily="34" charset="-120"/>
                <a:cs typeface="+mj-cs"/>
              </a:rPr>
              <a:t>新世代反毒策略</a:t>
            </a:r>
          </a:p>
        </p:txBody>
      </p:sp>
      <p:sp>
        <p:nvSpPr>
          <p:cNvPr id="17410" name="副標題 1"/>
          <p:cNvSpPr>
            <a:spLocks noGrp="1"/>
          </p:cNvSpPr>
          <p:nvPr>
            <p:ph type="subTitle" idx="1"/>
          </p:nvPr>
        </p:nvSpPr>
        <p:spPr>
          <a:xfrm>
            <a:off x="4859338" y="3860800"/>
            <a:ext cx="4284662" cy="1223963"/>
          </a:xfrm>
        </p:spPr>
        <p:txBody>
          <a:bodyPr anchor="ctr"/>
          <a:lstStyle/>
          <a:p>
            <a:pPr algn="l"/>
            <a:r>
              <a:rPr lang="zh-TW" altLang="en-US" sz="2800" b="1" smtClean="0"/>
              <a:t>行政院</a:t>
            </a:r>
            <a:endParaRPr lang="en-US" altLang="zh-TW" sz="2800" b="1" smtClean="0"/>
          </a:p>
          <a:p>
            <a:pPr algn="l">
              <a:spcBef>
                <a:spcPct val="0"/>
              </a:spcBef>
            </a:pPr>
            <a:r>
              <a:rPr lang="zh-TW" altLang="en-US" sz="2800" b="1" smtClean="0"/>
              <a:t>內政部、法務部、衛福部</a:t>
            </a:r>
            <a:endParaRPr lang="en-US" altLang="zh-TW" sz="2800" b="1" smtClean="0"/>
          </a:p>
          <a:p>
            <a:pPr algn="l">
              <a:spcBef>
                <a:spcPct val="0"/>
              </a:spcBef>
            </a:pPr>
            <a:r>
              <a:rPr lang="zh-TW" altLang="en-US" sz="2800" b="1" smtClean="0"/>
              <a:t>教育部、財政部、海巡署</a:t>
            </a:r>
            <a:endParaRPr lang="en-US" altLang="zh-TW" sz="2800" b="1" smtClean="0"/>
          </a:p>
          <a:p>
            <a:pPr algn="l">
              <a:spcBef>
                <a:spcPct val="0"/>
              </a:spcBef>
            </a:pPr>
            <a:r>
              <a:rPr lang="zh-TW" altLang="en-US" sz="2800" b="1" smtClean="0"/>
              <a:t>國防部、勞動部、主計總處</a:t>
            </a:r>
          </a:p>
          <a:p>
            <a:pPr algn="l"/>
            <a:endParaRPr lang="zh-TW" altLang="en-US" sz="2800" b="1" smtClean="0"/>
          </a:p>
        </p:txBody>
      </p:sp>
      <p:cxnSp>
        <p:nvCxnSpPr>
          <p:cNvPr id="6" name="直線接點 5"/>
          <p:cNvCxnSpPr/>
          <p:nvPr/>
        </p:nvCxnSpPr>
        <p:spPr bwMode="auto">
          <a:xfrm>
            <a:off x="3851275" y="1773238"/>
            <a:ext cx="5292725" cy="0"/>
          </a:xfrm>
          <a:prstGeom prst="line">
            <a:avLst/>
          </a:prstGeom>
          <a:ln>
            <a:headEnd type="none" w="med" len="med"/>
            <a:tailEnd type="none" w="med" len="med"/>
          </a:ln>
          <a:extLst/>
        </p:spPr>
        <p:style>
          <a:lnRef idx="3">
            <a:schemeClr val="accent3"/>
          </a:lnRef>
          <a:fillRef idx="0">
            <a:schemeClr val="accent3"/>
          </a:fillRef>
          <a:effectRef idx="2">
            <a:schemeClr val="accent3"/>
          </a:effectRef>
          <a:fontRef idx="minor">
            <a:schemeClr val="tx1"/>
          </a:fontRef>
        </p:style>
      </p:cxnSp>
      <p:cxnSp>
        <p:nvCxnSpPr>
          <p:cNvPr id="7" name="直線接點 6"/>
          <p:cNvCxnSpPr/>
          <p:nvPr/>
        </p:nvCxnSpPr>
        <p:spPr bwMode="auto">
          <a:xfrm>
            <a:off x="3851275" y="1844675"/>
            <a:ext cx="5292725" cy="0"/>
          </a:xfrm>
          <a:prstGeom prst="line">
            <a:avLst/>
          </a:prstGeom>
          <a:ln w="63500">
            <a:headEnd type="none" w="med" len="med"/>
            <a:tailEnd type="none" w="med" len="med"/>
          </a:ln>
          <a:extLst/>
        </p:spPr>
        <p:style>
          <a:lnRef idx="3">
            <a:schemeClr val="accent3"/>
          </a:lnRef>
          <a:fillRef idx="0">
            <a:schemeClr val="accent3"/>
          </a:fillRef>
          <a:effectRef idx="2">
            <a:schemeClr val="accent3"/>
          </a:effectRef>
          <a:fontRef idx="minor">
            <a:schemeClr val="tx1"/>
          </a:fontRef>
        </p:style>
      </p:cxnSp>
      <p:sp>
        <p:nvSpPr>
          <p:cNvPr id="17413" name="矩形 2"/>
          <p:cNvSpPr>
            <a:spLocks noChangeArrowheads="1"/>
          </p:cNvSpPr>
          <p:nvPr/>
        </p:nvSpPr>
        <p:spPr bwMode="auto">
          <a:xfrm>
            <a:off x="5076825" y="5229225"/>
            <a:ext cx="3887788" cy="1223963"/>
          </a:xfrm>
          <a:prstGeom prst="rect">
            <a:avLst/>
          </a:prstGeom>
          <a:noFill/>
          <a:ln w="9525" algn="ctr">
            <a:noFill/>
            <a:round/>
            <a:headEnd/>
            <a:tailEnd/>
          </a:ln>
        </p:spPr>
        <p:txBody>
          <a:bodyPr/>
          <a:lstStyle/>
          <a:p>
            <a:endParaRPr kumimoji="0" lang="en-US" altLang="zh-TW"/>
          </a:p>
          <a:p>
            <a:pPr algn="r"/>
            <a:endParaRPr kumimoji="0" lang="en-US" altLang="zh-TW"/>
          </a:p>
          <a:p>
            <a:pPr algn="r"/>
            <a:r>
              <a:rPr kumimoji="0" lang="en-US" altLang="zh-TW" sz="2800">
                <a:solidFill>
                  <a:srgbClr val="FFFF00"/>
                </a:solidFill>
              </a:rPr>
              <a:t>106</a:t>
            </a:r>
            <a:r>
              <a:rPr kumimoji="0" lang="zh-TW" altLang="en-US" sz="2800">
                <a:solidFill>
                  <a:srgbClr val="FFFF00"/>
                </a:solidFill>
              </a:rPr>
              <a:t>年</a:t>
            </a:r>
            <a:r>
              <a:rPr kumimoji="0" lang="en-US" altLang="zh-TW" sz="2800">
                <a:solidFill>
                  <a:srgbClr val="FFFF00"/>
                </a:solidFill>
              </a:rPr>
              <a:t>5</a:t>
            </a:r>
            <a:r>
              <a:rPr kumimoji="0" lang="zh-TW" altLang="en-US" sz="2800">
                <a:solidFill>
                  <a:srgbClr val="FFFF00"/>
                </a:solidFill>
              </a:rPr>
              <a:t>月</a:t>
            </a:r>
            <a:r>
              <a:rPr kumimoji="0" lang="en-US" altLang="zh-TW" sz="2800">
                <a:solidFill>
                  <a:srgbClr val="FFFF00"/>
                </a:solidFill>
              </a:rPr>
              <a:t>11</a:t>
            </a:r>
            <a:r>
              <a:rPr kumimoji="0" lang="zh-TW" altLang="en-US" sz="2800">
                <a:solidFill>
                  <a:srgbClr val="FFFF00"/>
                </a:solidFill>
              </a:rPr>
              <a:t>日</a:t>
            </a:r>
          </a:p>
        </p:txBody>
      </p:sp>
      <p:sp>
        <p:nvSpPr>
          <p:cNvPr id="17414" name="投影片編號版面配置區 2"/>
          <p:cNvSpPr>
            <a:spLocks noGrp="1"/>
          </p:cNvSpPr>
          <p:nvPr>
            <p:ph type="sldNum" sz="quarter" idx="12"/>
          </p:nvPr>
        </p:nvSpPr>
        <p:spPr>
          <a:xfrm>
            <a:off x="6975475" y="6553200"/>
            <a:ext cx="2133600" cy="234950"/>
          </a:xfrm>
          <a:noFill/>
          <a:ln>
            <a:miter lim="800000"/>
            <a:headEnd/>
            <a:tailEnd/>
          </a:ln>
        </p:spPr>
        <p:txBody>
          <a:bodyPr/>
          <a:lstStyle/>
          <a:p>
            <a:pPr fontAlgn="base">
              <a:spcBef>
                <a:spcPct val="0"/>
              </a:spcBef>
              <a:spcAft>
                <a:spcPct val="0"/>
              </a:spcAft>
            </a:pPr>
            <a:r>
              <a:rPr lang="en-US" altLang="zh-TW" sz="1400" smtClean="0">
                <a:solidFill>
                  <a:schemeClr val="tx1"/>
                </a:solidFill>
              </a:rPr>
              <a:t>1</a:t>
            </a:r>
          </a:p>
        </p:txBody>
      </p:sp>
      <p:sp>
        <p:nvSpPr>
          <p:cNvPr id="17415" name="矩形 8"/>
          <p:cNvSpPr>
            <a:spLocks noChangeArrowheads="1"/>
          </p:cNvSpPr>
          <p:nvPr/>
        </p:nvSpPr>
        <p:spPr bwMode="auto">
          <a:xfrm>
            <a:off x="250825" y="692150"/>
            <a:ext cx="3500438" cy="523875"/>
          </a:xfrm>
          <a:prstGeom prst="rect">
            <a:avLst/>
          </a:prstGeom>
          <a:noFill/>
          <a:ln w="9525">
            <a:noFill/>
            <a:miter lim="800000"/>
            <a:headEnd/>
            <a:tailEnd/>
          </a:ln>
        </p:spPr>
        <p:txBody>
          <a:bodyPr wrap="none">
            <a:spAutoFit/>
          </a:bodyPr>
          <a:lstStyle/>
          <a:p>
            <a:pPr algn="r"/>
            <a:r>
              <a:rPr kumimoji="0" lang="zh-TW" altLang="en-US" sz="2800"/>
              <a:t>行政院第</a:t>
            </a:r>
            <a:r>
              <a:rPr kumimoji="0" lang="en-US" altLang="zh-TW" sz="2800"/>
              <a:t>3548</a:t>
            </a:r>
            <a:r>
              <a:rPr kumimoji="0" lang="zh-TW" altLang="en-US" sz="2800"/>
              <a:t>次會議</a:t>
            </a:r>
            <a:endParaRPr kumimoji="0" lang="en-US" altLang="zh-TW" sz="2800"/>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標題 9"/>
          <p:cNvSpPr>
            <a:spLocks noGrp="1"/>
          </p:cNvSpPr>
          <p:nvPr>
            <p:ph type="title"/>
          </p:nvPr>
        </p:nvSpPr>
        <p:spPr/>
        <p:txBody>
          <a:bodyPr/>
          <a:lstStyle/>
          <a:p>
            <a:r>
              <a:rPr lang="zh-TW" altLang="en-US" smtClean="0">
                <a:solidFill>
                  <a:srgbClr val="FFFF00"/>
                </a:solidFill>
                <a:latin typeface="Arial" charset="0"/>
                <a:ea typeface="華康華綜體W5"/>
              </a:rPr>
              <a:t>教育部校安通報藥物濫用人數分析</a:t>
            </a:r>
          </a:p>
        </p:txBody>
      </p:sp>
      <p:sp>
        <p:nvSpPr>
          <p:cNvPr id="28674" name="投影片編號版面配置區 2"/>
          <p:cNvSpPr>
            <a:spLocks noGrp="1"/>
          </p:cNvSpPr>
          <p:nvPr>
            <p:ph type="sldNum" sz="quarter" idx="12"/>
          </p:nvPr>
        </p:nvSpPr>
        <p:spPr>
          <a:noFill/>
          <a:ln>
            <a:miter lim="800000"/>
            <a:headEnd/>
            <a:tailEnd/>
          </a:ln>
        </p:spPr>
        <p:txBody>
          <a:bodyPr/>
          <a:lstStyle/>
          <a:p>
            <a:pPr fontAlgn="base">
              <a:spcBef>
                <a:spcPct val="0"/>
              </a:spcBef>
              <a:spcAft>
                <a:spcPct val="0"/>
              </a:spcAft>
            </a:pPr>
            <a:fld id="{A9448CEF-6FC4-483B-99D2-8B8BD4D028CA}" type="slidenum">
              <a:rPr lang="zh-TW" altLang="en-US" smtClean="0"/>
              <a:pPr fontAlgn="base">
                <a:spcBef>
                  <a:spcPct val="0"/>
                </a:spcBef>
                <a:spcAft>
                  <a:spcPct val="0"/>
                </a:spcAft>
              </a:pPr>
              <a:t>10</a:t>
            </a:fld>
            <a:endParaRPr lang="en-US" altLang="zh-TW" smtClean="0"/>
          </a:p>
        </p:txBody>
      </p:sp>
      <p:graphicFrame>
        <p:nvGraphicFramePr>
          <p:cNvPr id="4" name="圖表 3"/>
          <p:cNvGraphicFramePr>
            <a:graphicFrameLocks/>
          </p:cNvGraphicFramePr>
          <p:nvPr/>
        </p:nvGraphicFramePr>
        <p:xfrm>
          <a:off x="3635896" y="1164603"/>
          <a:ext cx="5384499" cy="27841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圖表 4"/>
          <p:cNvGraphicFramePr>
            <a:graphicFrameLocks/>
          </p:cNvGraphicFramePr>
          <p:nvPr/>
        </p:nvGraphicFramePr>
        <p:xfrm>
          <a:off x="3863321" y="3885961"/>
          <a:ext cx="5055406" cy="2972039"/>
        </p:xfrm>
        <a:graphic>
          <a:graphicData uri="http://schemas.openxmlformats.org/drawingml/2006/chart">
            <c:chart xmlns:c="http://schemas.openxmlformats.org/drawingml/2006/chart" xmlns:r="http://schemas.openxmlformats.org/officeDocument/2006/relationships" r:id="rId3"/>
          </a:graphicData>
        </a:graphic>
      </p:graphicFrame>
      <p:sp>
        <p:nvSpPr>
          <p:cNvPr id="28677" name="矩形 6"/>
          <p:cNvSpPr>
            <a:spLocks noChangeArrowheads="1"/>
          </p:cNvSpPr>
          <p:nvPr/>
        </p:nvSpPr>
        <p:spPr bwMode="auto">
          <a:xfrm>
            <a:off x="0" y="1125538"/>
            <a:ext cx="3708400" cy="4114800"/>
          </a:xfrm>
          <a:prstGeom prst="rect">
            <a:avLst/>
          </a:prstGeom>
          <a:noFill/>
          <a:ln w="9525">
            <a:noFill/>
            <a:miter lim="800000"/>
            <a:headEnd/>
            <a:tailEnd/>
          </a:ln>
        </p:spPr>
        <p:txBody>
          <a:bodyPr>
            <a:spAutoFit/>
          </a:bodyPr>
          <a:lstStyle/>
          <a:p>
            <a:pPr marL="342900" indent="-342900">
              <a:lnSpc>
                <a:spcPts val="2800"/>
              </a:lnSpc>
              <a:spcBef>
                <a:spcPct val="20000"/>
              </a:spcBef>
              <a:buClr>
                <a:schemeClr val="hlink"/>
              </a:buClr>
              <a:buFont typeface="微軟正黑體" pitchFamily="34" charset="-120"/>
              <a:buChar char="◢"/>
            </a:pPr>
            <a:r>
              <a:rPr kumimoji="0" lang="en-US" altLang="zh-TW" sz="2400" b="1">
                <a:solidFill>
                  <a:srgbClr val="002060"/>
                </a:solidFill>
                <a:ea typeface="微軟正黑體" pitchFamily="34" charset="-120"/>
              </a:rPr>
              <a:t>105</a:t>
            </a:r>
            <a:r>
              <a:rPr kumimoji="0" lang="zh-TW" altLang="zh-TW" sz="2400" b="1">
                <a:solidFill>
                  <a:srgbClr val="002060"/>
                </a:solidFill>
                <a:ea typeface="微軟正黑體" pitchFamily="34" charset="-120"/>
              </a:rPr>
              <a:t>年學生藥物濫用通報</a:t>
            </a:r>
            <a:r>
              <a:rPr kumimoji="0" lang="en-US" altLang="zh-TW" sz="2400" b="1">
                <a:solidFill>
                  <a:srgbClr val="002060"/>
                </a:solidFill>
                <a:ea typeface="微軟正黑體" pitchFamily="34" charset="-120"/>
              </a:rPr>
              <a:t>1,006</a:t>
            </a:r>
            <a:r>
              <a:rPr kumimoji="0" lang="zh-TW" altLang="zh-TW" sz="2400" b="1">
                <a:solidFill>
                  <a:srgbClr val="002060"/>
                </a:solidFill>
                <a:ea typeface="微軟正黑體" pitchFamily="34" charset="-120"/>
              </a:rPr>
              <a:t>人</a:t>
            </a:r>
            <a:r>
              <a:rPr kumimoji="0" lang="zh-TW" altLang="en-US" sz="2400" b="1">
                <a:solidFill>
                  <a:srgbClr val="002060"/>
                </a:solidFill>
                <a:ea typeface="微軟正黑體" pitchFamily="34" charset="-120"/>
              </a:rPr>
              <a:t>，</a:t>
            </a:r>
            <a:r>
              <a:rPr kumimoji="0" lang="zh-TW" altLang="zh-TW" sz="2400" b="1">
                <a:solidFill>
                  <a:srgbClr val="002060"/>
                </a:solidFill>
                <a:ea typeface="微軟正黑體" pitchFamily="34" charset="-120"/>
              </a:rPr>
              <a:t>較前一年減少</a:t>
            </a:r>
            <a:r>
              <a:rPr kumimoji="0" lang="en-US" altLang="zh-TW" sz="2400" b="1">
                <a:solidFill>
                  <a:srgbClr val="002060"/>
                </a:solidFill>
                <a:ea typeface="微軟正黑體" pitchFamily="34" charset="-120"/>
              </a:rPr>
              <a:t>743</a:t>
            </a:r>
            <a:r>
              <a:rPr kumimoji="0" lang="zh-TW" altLang="zh-TW" sz="2400" b="1">
                <a:solidFill>
                  <a:srgbClr val="002060"/>
                </a:solidFill>
                <a:ea typeface="微軟正黑體" pitchFamily="34" charset="-120"/>
              </a:rPr>
              <a:t>人，下降幅度</a:t>
            </a:r>
            <a:r>
              <a:rPr kumimoji="0" lang="en-US" altLang="zh-TW" sz="2400" b="1">
                <a:solidFill>
                  <a:srgbClr val="002060"/>
                </a:solidFill>
                <a:ea typeface="微軟正黑體" pitchFamily="34" charset="-120"/>
              </a:rPr>
              <a:t>42.48%</a:t>
            </a:r>
          </a:p>
          <a:p>
            <a:pPr marL="342900" indent="-342900">
              <a:lnSpc>
                <a:spcPts val="2800"/>
              </a:lnSpc>
              <a:spcBef>
                <a:spcPct val="20000"/>
              </a:spcBef>
              <a:buClr>
                <a:schemeClr val="hlink"/>
              </a:buClr>
              <a:buFont typeface="微軟正黑體" pitchFamily="34" charset="-120"/>
              <a:buChar char="◢"/>
            </a:pPr>
            <a:r>
              <a:rPr kumimoji="0" lang="zh-TW" altLang="zh-TW" sz="2400" b="1">
                <a:solidFill>
                  <a:srgbClr val="002060"/>
                </a:solidFill>
                <a:ea typeface="微軟正黑體" pitchFamily="34" charset="-120"/>
              </a:rPr>
              <a:t>學生施用毒品種類仍</a:t>
            </a:r>
            <a:r>
              <a:rPr kumimoji="0" lang="zh-TW" altLang="zh-TW" sz="2400" b="1">
                <a:solidFill>
                  <a:srgbClr val="C00000"/>
                </a:solidFill>
                <a:ea typeface="微軟正黑體" pitchFamily="34" charset="-120"/>
              </a:rPr>
              <a:t>以第三級毒品為主</a:t>
            </a:r>
            <a:r>
              <a:rPr kumimoji="0" lang="zh-TW" altLang="zh-TW" sz="2400" b="1">
                <a:solidFill>
                  <a:srgbClr val="002060"/>
                </a:solidFill>
                <a:ea typeface="微軟正黑體" pitchFamily="34" charset="-120"/>
              </a:rPr>
              <a:t>，與</a:t>
            </a:r>
            <a:r>
              <a:rPr kumimoji="0" lang="en-US" altLang="zh-TW" sz="2400" b="1">
                <a:solidFill>
                  <a:srgbClr val="002060"/>
                </a:solidFill>
                <a:ea typeface="微軟正黑體" pitchFamily="34" charset="-120"/>
              </a:rPr>
              <a:t>104</a:t>
            </a:r>
            <a:r>
              <a:rPr kumimoji="0" lang="zh-TW" altLang="zh-TW" sz="2400" b="1">
                <a:solidFill>
                  <a:srgbClr val="002060"/>
                </a:solidFill>
                <a:ea typeface="微軟正黑體" pitchFamily="34" charset="-120"/>
              </a:rPr>
              <a:t>年相較，</a:t>
            </a:r>
            <a:r>
              <a:rPr kumimoji="0" lang="en-US" altLang="zh-TW" sz="2400" b="1">
                <a:solidFill>
                  <a:srgbClr val="002060"/>
                </a:solidFill>
                <a:ea typeface="微軟正黑體" pitchFamily="34" charset="-120"/>
              </a:rPr>
              <a:t>105</a:t>
            </a:r>
            <a:r>
              <a:rPr kumimoji="0" lang="zh-TW" altLang="zh-TW" sz="2400" b="1">
                <a:solidFill>
                  <a:srgbClr val="002060"/>
                </a:solidFill>
                <a:ea typeface="微軟正黑體" pitchFamily="34" charset="-120"/>
              </a:rPr>
              <a:t>年第三級毒品通報人數減少</a:t>
            </a:r>
            <a:r>
              <a:rPr kumimoji="0" lang="en-US" altLang="zh-TW" sz="2400" b="1">
                <a:solidFill>
                  <a:srgbClr val="002060"/>
                </a:solidFill>
                <a:ea typeface="微軟正黑體" pitchFamily="34" charset="-120"/>
              </a:rPr>
              <a:t>809</a:t>
            </a:r>
            <a:r>
              <a:rPr kumimoji="0" lang="zh-TW" altLang="zh-TW" sz="2400" b="1">
                <a:solidFill>
                  <a:srgbClr val="002060"/>
                </a:solidFill>
                <a:ea typeface="微軟正黑體" pitchFamily="34" charset="-120"/>
              </a:rPr>
              <a:t>人（降幅</a:t>
            </a:r>
            <a:r>
              <a:rPr kumimoji="0" lang="en-US" altLang="zh-TW" sz="2400" b="1">
                <a:solidFill>
                  <a:srgbClr val="002060"/>
                </a:solidFill>
                <a:ea typeface="微軟正黑體" pitchFamily="34" charset="-120"/>
              </a:rPr>
              <a:t>54.48%</a:t>
            </a:r>
            <a:r>
              <a:rPr kumimoji="0" lang="zh-TW" altLang="zh-TW" sz="2400" b="1">
                <a:solidFill>
                  <a:srgbClr val="002060"/>
                </a:solidFill>
                <a:ea typeface="微軟正黑體" pitchFamily="34" charset="-120"/>
              </a:rPr>
              <a:t>），第二級毒品施用人數則略增</a:t>
            </a:r>
            <a:r>
              <a:rPr kumimoji="0" lang="en-US" altLang="zh-TW" sz="2400" b="1">
                <a:solidFill>
                  <a:srgbClr val="002060"/>
                </a:solidFill>
                <a:ea typeface="微軟正黑體" pitchFamily="34" charset="-120"/>
              </a:rPr>
              <a:t>60</a:t>
            </a:r>
            <a:r>
              <a:rPr kumimoji="0" lang="zh-TW" altLang="zh-TW" sz="2400" b="1">
                <a:solidFill>
                  <a:srgbClr val="002060"/>
                </a:solidFill>
                <a:ea typeface="微軟正黑體" pitchFamily="34" charset="-120"/>
              </a:rPr>
              <a:t>人</a:t>
            </a:r>
            <a:endParaRPr kumimoji="0" lang="zh-TW" altLang="en-US" sz="2400" b="1">
              <a:solidFill>
                <a:srgbClr val="002060"/>
              </a:solidFill>
              <a:ea typeface="微軟正黑體" pitchFamily="34" charset="-120"/>
            </a:endParaRPr>
          </a:p>
        </p:txBody>
      </p:sp>
      <p:sp>
        <p:nvSpPr>
          <p:cNvPr id="8" name="標題 1"/>
          <p:cNvSpPr txBox="1">
            <a:spLocks/>
          </p:cNvSpPr>
          <p:nvPr/>
        </p:nvSpPr>
        <p:spPr>
          <a:xfrm>
            <a:off x="236538" y="155575"/>
            <a:ext cx="4875212" cy="6477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100000"/>
              </a:lnSpc>
              <a:spcBef>
                <a:spcPts val="600"/>
              </a:spcBef>
              <a:spcAft>
                <a:spcPts val="0"/>
              </a:spcAft>
              <a:defRPr/>
            </a:pPr>
            <a:endParaRPr kumimoji="0" lang="zh-TW" altLang="en-US" sz="2800" b="1" dirty="0">
              <a:solidFill>
                <a:schemeClr val="accent5">
                  <a:lumMod val="50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9" name="圓角矩形 8"/>
          <p:cNvSpPr/>
          <p:nvPr/>
        </p:nvSpPr>
        <p:spPr>
          <a:xfrm>
            <a:off x="107950" y="5373688"/>
            <a:ext cx="3759200" cy="1265237"/>
          </a:xfrm>
          <a:prstGeom prst="roundRect">
            <a:avLst/>
          </a:prstGeom>
          <a:ln/>
        </p:spPr>
        <p:style>
          <a:lnRef idx="2">
            <a:schemeClr val="accent3"/>
          </a:lnRef>
          <a:fillRef idx="1">
            <a:schemeClr val="lt1"/>
          </a:fillRef>
          <a:effectRef idx="0">
            <a:schemeClr val="accent3"/>
          </a:effectRef>
          <a:fontRef idx="minor">
            <a:schemeClr val="dk1"/>
          </a:fontRef>
        </p:style>
        <p:txBody>
          <a:bodyPr anchor="ctr"/>
          <a:lstStyle/>
          <a:p>
            <a:pPr marL="90488" fontAlgn="auto">
              <a:spcBef>
                <a:spcPts val="0"/>
              </a:spcBef>
              <a:spcAft>
                <a:spcPts val="0"/>
              </a:spcAft>
              <a:defRPr/>
            </a:pPr>
            <a:r>
              <a:rPr kumimoji="0" lang="zh-TW" altLang="en-US" sz="2400" b="1" dirty="0">
                <a:solidFill>
                  <a:srgbClr val="0070C0"/>
                </a:solidFill>
                <a:latin typeface="微軟正黑體" panose="020B0604030504040204" pitchFamily="34" charset="-120"/>
                <a:ea typeface="微軟正黑體" panose="020B0604030504040204" pitchFamily="34" charset="-120"/>
              </a:rPr>
              <a:t>新興毒品黑數問題及主動通報確實性，和民眾認知落差大，亟待努力克服</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9" name="標題 3"/>
          <p:cNvSpPr>
            <a:spLocks noGrp="1"/>
          </p:cNvSpPr>
          <p:nvPr>
            <p:ph type="title"/>
          </p:nvPr>
        </p:nvSpPr>
        <p:spPr/>
        <p:txBody>
          <a:bodyPr/>
          <a:lstStyle/>
          <a:p>
            <a:r>
              <a:rPr lang="zh-TW" altLang="en-US" smtClean="0">
                <a:solidFill>
                  <a:srgbClr val="FFFF00"/>
                </a:solidFill>
                <a:latin typeface="Arial" charset="0"/>
                <a:ea typeface="華康華綜體W5"/>
              </a:rPr>
              <a:t>國內毒品來源地區</a:t>
            </a:r>
          </a:p>
        </p:txBody>
      </p:sp>
      <p:sp>
        <p:nvSpPr>
          <p:cNvPr id="1200" name="內容版面配置區 2"/>
          <p:cNvSpPr>
            <a:spLocks noGrp="1"/>
          </p:cNvSpPr>
          <p:nvPr>
            <p:ph idx="1"/>
          </p:nvPr>
        </p:nvSpPr>
        <p:spPr>
          <a:xfrm>
            <a:off x="250825" y="1196975"/>
            <a:ext cx="8642350" cy="1871663"/>
          </a:xfrm>
        </p:spPr>
        <p:txBody>
          <a:bodyPr/>
          <a:lstStyle/>
          <a:p>
            <a:pPr>
              <a:spcBef>
                <a:spcPct val="0"/>
              </a:spcBef>
              <a:buFont typeface="微軟正黑體" pitchFamily="34" charset="-120"/>
              <a:buChar char="◢"/>
            </a:pPr>
            <a:r>
              <a:rPr lang="en-US" altLang="zh-TW" smtClean="0">
                <a:solidFill>
                  <a:srgbClr val="002060"/>
                </a:solidFill>
                <a:latin typeface="Arial" charset="0"/>
              </a:rPr>
              <a:t>105</a:t>
            </a:r>
            <a:r>
              <a:rPr lang="zh-TW" altLang="en-US" smtClean="0">
                <a:solidFill>
                  <a:srgbClr val="002060"/>
                </a:solidFill>
                <a:latin typeface="Arial" charset="0"/>
              </a:rPr>
              <a:t>年</a:t>
            </a:r>
            <a:r>
              <a:rPr lang="en-US" altLang="zh-TW" smtClean="0">
                <a:solidFill>
                  <a:srgbClr val="002060"/>
                </a:solidFill>
                <a:latin typeface="Arial" charset="0"/>
              </a:rPr>
              <a:t>5</a:t>
            </a:r>
            <a:r>
              <a:rPr lang="zh-TW" altLang="en-US" smtClean="0">
                <a:solidFill>
                  <a:srgbClr val="002060"/>
                </a:solidFill>
                <a:latin typeface="Arial" charset="0"/>
              </a:rPr>
              <a:t>月</a:t>
            </a:r>
            <a:r>
              <a:rPr lang="en-US" altLang="zh-TW" smtClean="0">
                <a:solidFill>
                  <a:srgbClr val="002060"/>
                </a:solidFill>
                <a:latin typeface="Arial" charset="0"/>
              </a:rPr>
              <a:t>-106</a:t>
            </a:r>
            <a:r>
              <a:rPr lang="zh-TW" altLang="en-US" smtClean="0">
                <a:solidFill>
                  <a:srgbClr val="002060"/>
                </a:solidFill>
                <a:latin typeface="Arial" charset="0"/>
              </a:rPr>
              <a:t>年</a:t>
            </a:r>
            <a:r>
              <a:rPr lang="en-US" altLang="zh-TW" smtClean="0">
                <a:solidFill>
                  <a:srgbClr val="002060"/>
                </a:solidFill>
                <a:latin typeface="Arial" charset="0"/>
              </a:rPr>
              <a:t>2</a:t>
            </a:r>
            <a:r>
              <a:rPr lang="zh-TW" altLang="en-US" smtClean="0">
                <a:solidFill>
                  <a:srgbClr val="002060"/>
                </a:solidFill>
                <a:latin typeface="Arial" charset="0"/>
              </a:rPr>
              <a:t>月</a:t>
            </a:r>
            <a:r>
              <a:rPr lang="zh-TW" altLang="zh-TW" smtClean="0">
                <a:solidFill>
                  <a:srgbClr val="002060"/>
                </a:solidFill>
                <a:latin typeface="Arial" charset="0"/>
              </a:rPr>
              <a:t>主要來源地為</a:t>
            </a:r>
            <a:r>
              <a:rPr lang="zh-TW" altLang="en-US" smtClean="0">
                <a:solidFill>
                  <a:srgbClr val="002060"/>
                </a:solidFill>
                <a:latin typeface="Arial" charset="0"/>
              </a:rPr>
              <a:t>香港</a:t>
            </a:r>
            <a:r>
              <a:rPr lang="zh-TW" altLang="zh-TW" smtClean="0">
                <a:solidFill>
                  <a:srgbClr val="002060"/>
                </a:solidFill>
                <a:latin typeface="Arial" charset="0"/>
              </a:rPr>
              <a:t>查緝量</a:t>
            </a:r>
            <a:r>
              <a:rPr lang="zh-TW" altLang="en-US" smtClean="0">
                <a:solidFill>
                  <a:srgbClr val="002060"/>
                </a:solidFill>
                <a:latin typeface="Arial" charset="0"/>
              </a:rPr>
              <a:t>計</a:t>
            </a:r>
            <a:r>
              <a:rPr lang="en-US" altLang="zh-TW" smtClean="0">
                <a:solidFill>
                  <a:srgbClr val="002060"/>
                </a:solidFill>
                <a:latin typeface="Arial" charset="0"/>
              </a:rPr>
              <a:t>1,995.3kg</a:t>
            </a:r>
            <a:r>
              <a:rPr lang="zh-TW" altLang="zh-TW" smtClean="0">
                <a:solidFill>
                  <a:srgbClr val="002060"/>
                </a:solidFill>
                <a:latin typeface="Arial" charset="0"/>
              </a:rPr>
              <a:t>，</a:t>
            </a:r>
            <a:r>
              <a:rPr lang="zh-TW" altLang="en-US" smtClean="0">
                <a:solidFill>
                  <a:srgbClr val="002060"/>
                </a:solidFill>
                <a:latin typeface="Arial" charset="0"/>
              </a:rPr>
              <a:t>占</a:t>
            </a:r>
            <a:r>
              <a:rPr lang="zh-TW" altLang="zh-TW" smtClean="0">
                <a:solidFill>
                  <a:srgbClr val="002060"/>
                </a:solidFill>
                <a:latin typeface="Arial" charset="0"/>
              </a:rPr>
              <a:t>總</a:t>
            </a:r>
            <a:r>
              <a:rPr lang="zh-TW" altLang="en-US" smtClean="0">
                <a:solidFill>
                  <a:srgbClr val="002060"/>
                </a:solidFill>
                <a:latin typeface="Arial" charset="0"/>
              </a:rPr>
              <a:t>緝獲</a:t>
            </a:r>
            <a:r>
              <a:rPr lang="zh-TW" altLang="zh-TW" smtClean="0">
                <a:solidFill>
                  <a:srgbClr val="002060"/>
                </a:solidFill>
                <a:latin typeface="Arial" charset="0"/>
              </a:rPr>
              <a:t>量</a:t>
            </a:r>
            <a:r>
              <a:rPr lang="en-US" altLang="zh-TW" smtClean="0">
                <a:solidFill>
                  <a:srgbClr val="002060"/>
                </a:solidFill>
                <a:latin typeface="Arial" charset="0"/>
              </a:rPr>
              <a:t>35%</a:t>
            </a:r>
            <a:r>
              <a:rPr lang="zh-TW" altLang="en-US" smtClean="0">
                <a:solidFill>
                  <a:srgbClr val="002060"/>
                </a:solidFill>
                <a:latin typeface="Arial" charset="0"/>
              </a:rPr>
              <a:t>，以</a:t>
            </a:r>
            <a:r>
              <a:rPr lang="zh-TW" altLang="zh-TW" smtClean="0">
                <a:solidFill>
                  <a:srgbClr val="002060"/>
                </a:solidFill>
                <a:latin typeface="Arial" charset="0"/>
              </a:rPr>
              <a:t>第</a:t>
            </a:r>
            <a:r>
              <a:rPr lang="zh-TW" altLang="en-US" smtClean="0">
                <a:solidFill>
                  <a:srgbClr val="002060"/>
                </a:solidFill>
                <a:latin typeface="Arial" charset="0"/>
              </a:rPr>
              <a:t>四</a:t>
            </a:r>
            <a:r>
              <a:rPr lang="zh-TW" altLang="zh-TW" smtClean="0">
                <a:solidFill>
                  <a:srgbClr val="002060"/>
                </a:solidFill>
                <a:latin typeface="Arial" charset="0"/>
              </a:rPr>
              <a:t>級毒品</a:t>
            </a:r>
            <a:r>
              <a:rPr lang="zh-TW" altLang="en-US" smtClean="0">
                <a:solidFill>
                  <a:srgbClr val="002060"/>
                </a:solidFill>
                <a:latin typeface="Arial" charset="0"/>
              </a:rPr>
              <a:t>最多。</a:t>
            </a:r>
            <a:endParaRPr lang="en-US" altLang="zh-TW" smtClean="0">
              <a:solidFill>
                <a:srgbClr val="002060"/>
              </a:solidFill>
              <a:latin typeface="Arial" charset="0"/>
            </a:endParaRPr>
          </a:p>
          <a:p>
            <a:pPr>
              <a:spcBef>
                <a:spcPct val="0"/>
              </a:spcBef>
              <a:buFont typeface="微軟正黑體" pitchFamily="34" charset="-120"/>
              <a:buChar char="◢"/>
            </a:pPr>
            <a:r>
              <a:rPr lang="zh-TW" altLang="en-US" smtClean="0">
                <a:solidFill>
                  <a:srgbClr val="002060"/>
                </a:solidFill>
                <a:latin typeface="Arial" charset="0"/>
              </a:rPr>
              <a:t>其次為大陸地區，查緝量為</a:t>
            </a:r>
            <a:r>
              <a:rPr lang="en-US" altLang="zh-TW" smtClean="0">
                <a:solidFill>
                  <a:srgbClr val="002060"/>
                </a:solidFill>
                <a:latin typeface="Arial" charset="0"/>
              </a:rPr>
              <a:t>1,749.9kg</a:t>
            </a:r>
            <a:r>
              <a:rPr lang="zh-TW" altLang="en-US" smtClean="0">
                <a:solidFill>
                  <a:srgbClr val="002060"/>
                </a:solidFill>
                <a:latin typeface="Arial" charset="0"/>
              </a:rPr>
              <a:t>，占總緝獲量</a:t>
            </a:r>
            <a:r>
              <a:rPr lang="en-US" altLang="zh-TW" smtClean="0">
                <a:solidFill>
                  <a:srgbClr val="002060"/>
                </a:solidFill>
                <a:latin typeface="Arial" charset="0"/>
              </a:rPr>
              <a:t>31%</a:t>
            </a:r>
            <a:r>
              <a:rPr lang="zh-TW" altLang="en-US" smtClean="0">
                <a:solidFill>
                  <a:srgbClr val="002060"/>
                </a:solidFill>
                <a:latin typeface="Arial" charset="0"/>
              </a:rPr>
              <a:t>，以第四級毒品最多。</a:t>
            </a:r>
            <a:endParaRPr lang="en-US" altLang="zh-TW" smtClean="0">
              <a:solidFill>
                <a:srgbClr val="002060"/>
              </a:solidFill>
              <a:latin typeface="Arial" charset="0"/>
            </a:endParaRPr>
          </a:p>
          <a:p>
            <a:endParaRPr lang="zh-TW" altLang="en-US" smtClean="0">
              <a:latin typeface="Arial" charset="0"/>
            </a:endParaRPr>
          </a:p>
        </p:txBody>
      </p:sp>
      <p:sp>
        <p:nvSpPr>
          <p:cNvPr id="1201" name="投影片編號版面配置區 21"/>
          <p:cNvSpPr>
            <a:spLocks noGrp="1"/>
          </p:cNvSpPr>
          <p:nvPr>
            <p:ph type="sldNum" sz="quarter" idx="11"/>
          </p:nvPr>
        </p:nvSpPr>
        <p:spPr>
          <a:noFill/>
          <a:ln>
            <a:miter lim="800000"/>
            <a:headEnd/>
            <a:tailEnd/>
          </a:ln>
        </p:spPr>
        <p:txBody>
          <a:bodyPr/>
          <a:lstStyle/>
          <a:p>
            <a:pPr fontAlgn="base">
              <a:spcBef>
                <a:spcPct val="0"/>
              </a:spcBef>
              <a:spcAft>
                <a:spcPct val="0"/>
              </a:spcAft>
            </a:pPr>
            <a:fld id="{8B8A4841-F086-4975-ABAF-42AD217AAB1B}" type="slidenum">
              <a:rPr lang="en-US" altLang="zh-TW" smtClean="0"/>
              <a:pPr fontAlgn="base">
                <a:spcBef>
                  <a:spcPct val="0"/>
                </a:spcBef>
                <a:spcAft>
                  <a:spcPct val="0"/>
                </a:spcAft>
              </a:pPr>
              <a:t>11</a:t>
            </a:fld>
            <a:endParaRPr lang="zh-TW" altLang="en-US" smtClean="0"/>
          </a:p>
        </p:txBody>
      </p:sp>
      <p:graphicFrame>
        <p:nvGraphicFramePr>
          <p:cNvPr id="1198" name="Object 174"/>
          <p:cNvGraphicFramePr>
            <a:graphicFrameLocks/>
          </p:cNvGraphicFramePr>
          <p:nvPr/>
        </p:nvGraphicFramePr>
        <p:xfrm>
          <a:off x="344488" y="2565400"/>
          <a:ext cx="8662987" cy="4446588"/>
        </p:xfrm>
        <a:graphic>
          <a:graphicData uri="http://schemas.openxmlformats.org/presentationml/2006/ole">
            <p:oleObj spid="_x0000_s1198" r:id="rId4" imgW="8663167" imgH="4755292" progId="">
              <p:embed/>
            </p:oleObj>
          </a:graphicData>
        </a:graphic>
      </p:graphicFrame>
      <p:sp>
        <p:nvSpPr>
          <p:cNvPr id="16" name="文字方塊 2"/>
          <p:cNvSpPr txBox="1"/>
          <p:nvPr/>
        </p:nvSpPr>
        <p:spPr>
          <a:xfrm>
            <a:off x="4859338" y="2852738"/>
            <a:ext cx="2571750" cy="5937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kumimoji="0" lang="zh-TW" altLang="en-US" sz="1300" dirty="0">
                <a:latin typeface="Arial" pitchFamily="34" charset="0"/>
                <a:ea typeface="微軟正黑體" panose="020B0604030504040204" pitchFamily="34" charset="-120"/>
                <a:cs typeface="Times New Roman" pitchFamily="18" charset="0"/>
              </a:rPr>
              <a:t>當期：</a:t>
            </a:r>
            <a:r>
              <a:rPr kumimoji="0" lang="en-US" altLang="zh-TW" sz="1300" dirty="0">
                <a:latin typeface="Arial" pitchFamily="34" charset="0"/>
                <a:ea typeface="微軟正黑體" panose="020B0604030504040204" pitchFamily="34" charset="-120"/>
                <a:cs typeface="Times New Roman" pitchFamily="18" charset="0"/>
              </a:rPr>
              <a:t>105</a:t>
            </a:r>
            <a:r>
              <a:rPr kumimoji="0" lang="zh-TW" altLang="en-US" sz="1300" dirty="0">
                <a:latin typeface="Arial" pitchFamily="34" charset="0"/>
                <a:ea typeface="微軟正黑體" panose="020B0604030504040204" pitchFamily="34" charset="-120"/>
                <a:cs typeface="Times New Roman" pitchFamily="18" charset="0"/>
              </a:rPr>
              <a:t>年</a:t>
            </a:r>
            <a:r>
              <a:rPr kumimoji="0" lang="en-US" altLang="zh-TW" sz="1300" dirty="0">
                <a:latin typeface="Arial" pitchFamily="34" charset="0"/>
                <a:ea typeface="微軟正黑體" panose="020B0604030504040204" pitchFamily="34" charset="-120"/>
                <a:cs typeface="Times New Roman" pitchFamily="18" charset="0"/>
              </a:rPr>
              <a:t>5</a:t>
            </a:r>
            <a:r>
              <a:rPr kumimoji="0" lang="zh-TW" altLang="en-US" sz="1300" dirty="0">
                <a:latin typeface="Arial" pitchFamily="34" charset="0"/>
                <a:ea typeface="微軟正黑體" panose="020B0604030504040204" pitchFamily="34" charset="-120"/>
                <a:cs typeface="Times New Roman" pitchFamily="18" charset="0"/>
              </a:rPr>
              <a:t>月</a:t>
            </a:r>
            <a:r>
              <a:rPr kumimoji="0" lang="en-US" altLang="zh-TW" sz="1300" dirty="0">
                <a:latin typeface="Arial" pitchFamily="34" charset="0"/>
                <a:ea typeface="微軟正黑體" panose="020B0604030504040204" pitchFamily="34" charset="-120"/>
                <a:cs typeface="Times New Roman" pitchFamily="18" charset="0"/>
              </a:rPr>
              <a:t>-106</a:t>
            </a:r>
            <a:r>
              <a:rPr kumimoji="0" lang="zh-TW" altLang="en-US" sz="1300" dirty="0">
                <a:latin typeface="Arial" pitchFamily="34" charset="0"/>
                <a:ea typeface="微軟正黑體" panose="020B0604030504040204" pitchFamily="34" charset="-120"/>
                <a:cs typeface="Times New Roman" pitchFamily="18" charset="0"/>
              </a:rPr>
              <a:t>年</a:t>
            </a:r>
            <a:r>
              <a:rPr kumimoji="0" lang="en-US" altLang="zh-TW" sz="1300" dirty="0">
                <a:latin typeface="Arial" pitchFamily="34" charset="0"/>
                <a:ea typeface="微軟正黑體" panose="020B0604030504040204" pitchFamily="34" charset="-120"/>
                <a:cs typeface="Times New Roman" pitchFamily="18" charset="0"/>
              </a:rPr>
              <a:t>2</a:t>
            </a:r>
            <a:r>
              <a:rPr kumimoji="0" lang="zh-TW" altLang="en-US" sz="1300" dirty="0">
                <a:latin typeface="Arial" pitchFamily="34" charset="0"/>
                <a:ea typeface="微軟正黑體" panose="020B0604030504040204" pitchFamily="34" charset="-120"/>
                <a:cs typeface="Times New Roman" pitchFamily="18" charset="0"/>
              </a:rPr>
              <a:t>月</a:t>
            </a:r>
            <a:endParaRPr kumimoji="0" lang="en-US" altLang="zh-TW" sz="1300" dirty="0">
              <a:latin typeface="Arial" pitchFamily="34" charset="0"/>
              <a:ea typeface="微軟正黑體" panose="020B0604030504040204" pitchFamily="34" charset="-120"/>
              <a:cs typeface="Times New Roman" pitchFamily="18" charset="0"/>
            </a:endParaRPr>
          </a:p>
          <a:p>
            <a:pPr fontAlgn="auto">
              <a:spcBef>
                <a:spcPts val="0"/>
              </a:spcBef>
              <a:spcAft>
                <a:spcPts val="0"/>
              </a:spcAft>
              <a:defRPr/>
            </a:pPr>
            <a:r>
              <a:rPr kumimoji="0" lang="zh-TW" altLang="en-US" sz="1300" dirty="0">
                <a:latin typeface="Arial" pitchFamily="34" charset="0"/>
                <a:ea typeface="微軟正黑體" panose="020B0604030504040204" pitchFamily="34" charset="-120"/>
                <a:cs typeface="Times New Roman" pitchFamily="18" charset="0"/>
              </a:rPr>
              <a:t>上</a:t>
            </a:r>
            <a:r>
              <a:rPr kumimoji="0" lang="zh-TW" altLang="zh-TW" sz="1300" dirty="0">
                <a:latin typeface="Arial" pitchFamily="34" charset="0"/>
                <a:ea typeface="微軟正黑體" panose="020B0604030504040204" pitchFamily="34" charset="-120"/>
                <a:cs typeface="Times New Roman" pitchFamily="18" charset="0"/>
              </a:rPr>
              <a:t>期：</a:t>
            </a:r>
            <a:r>
              <a:rPr kumimoji="0" lang="en-US" altLang="zh-TW" sz="1300" dirty="0">
                <a:latin typeface="Arial" pitchFamily="34" charset="0"/>
                <a:ea typeface="微軟正黑體" panose="020B0604030504040204" pitchFamily="34" charset="-120"/>
                <a:cs typeface="Times New Roman" pitchFamily="18" charset="0"/>
              </a:rPr>
              <a:t>104</a:t>
            </a:r>
            <a:r>
              <a:rPr kumimoji="0" lang="zh-TW" altLang="zh-TW" sz="1300" dirty="0">
                <a:latin typeface="Arial" pitchFamily="34" charset="0"/>
                <a:ea typeface="微軟正黑體" panose="020B0604030504040204" pitchFamily="34" charset="-120"/>
                <a:cs typeface="Times New Roman" pitchFamily="18" charset="0"/>
              </a:rPr>
              <a:t>年</a:t>
            </a:r>
            <a:r>
              <a:rPr kumimoji="0" lang="en-US" altLang="zh-TW" sz="1300" dirty="0">
                <a:latin typeface="Arial" pitchFamily="34" charset="0"/>
                <a:ea typeface="微軟正黑體" panose="020B0604030504040204" pitchFamily="34" charset="-120"/>
                <a:cs typeface="Times New Roman" pitchFamily="18" charset="0"/>
              </a:rPr>
              <a:t>5</a:t>
            </a:r>
            <a:r>
              <a:rPr kumimoji="0" lang="zh-TW" altLang="zh-TW" sz="1300" dirty="0">
                <a:latin typeface="Arial" pitchFamily="34" charset="0"/>
                <a:ea typeface="微軟正黑體" panose="020B0604030504040204" pitchFamily="34" charset="-120"/>
                <a:cs typeface="Times New Roman" pitchFamily="18" charset="0"/>
              </a:rPr>
              <a:t>月</a:t>
            </a:r>
            <a:r>
              <a:rPr kumimoji="0" lang="en-US" altLang="zh-TW" sz="1300" dirty="0">
                <a:latin typeface="Arial" pitchFamily="34" charset="0"/>
                <a:ea typeface="微軟正黑體" panose="020B0604030504040204" pitchFamily="34" charset="-120"/>
                <a:cs typeface="Times New Roman" pitchFamily="18" charset="0"/>
              </a:rPr>
              <a:t>-105</a:t>
            </a:r>
            <a:r>
              <a:rPr kumimoji="0" lang="zh-TW" altLang="zh-TW" sz="1300" dirty="0">
                <a:latin typeface="Arial" pitchFamily="34" charset="0"/>
                <a:ea typeface="微軟正黑體" panose="020B0604030504040204" pitchFamily="34" charset="-120"/>
                <a:cs typeface="Times New Roman" pitchFamily="18" charset="0"/>
              </a:rPr>
              <a:t>年</a:t>
            </a:r>
            <a:r>
              <a:rPr kumimoji="0" lang="en-US" altLang="zh-TW" sz="1300" dirty="0">
                <a:latin typeface="Arial" pitchFamily="34" charset="0"/>
                <a:ea typeface="微軟正黑體" panose="020B0604030504040204" pitchFamily="34" charset="-120"/>
                <a:cs typeface="Times New Roman" pitchFamily="18" charset="0"/>
              </a:rPr>
              <a:t>2</a:t>
            </a:r>
            <a:r>
              <a:rPr kumimoji="0" lang="zh-TW" altLang="zh-TW" sz="1300" dirty="0">
                <a:latin typeface="Arial" pitchFamily="34" charset="0"/>
                <a:ea typeface="微軟正黑體" panose="020B0604030504040204" pitchFamily="34" charset="-120"/>
                <a:cs typeface="Times New Roman" pitchFamily="18" charset="0"/>
              </a:rPr>
              <a:t>月</a:t>
            </a:r>
            <a:endParaRPr kumimoji="0" lang="zh-TW" altLang="en-US" sz="1300" dirty="0">
              <a:latin typeface="Arial" pitchFamily="34" charset="0"/>
              <a:ea typeface="微軟正黑體" panose="020B0604030504040204" pitchFamily="34" charset="-120"/>
              <a:cs typeface="Times New Roman" pitchFamily="18" charset="0"/>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標題 8"/>
          <p:cNvSpPr>
            <a:spLocks noGrp="1"/>
          </p:cNvSpPr>
          <p:nvPr>
            <p:ph type="title"/>
          </p:nvPr>
        </p:nvSpPr>
        <p:spPr/>
        <p:txBody>
          <a:bodyPr/>
          <a:lstStyle/>
          <a:p>
            <a:r>
              <a:rPr lang="zh-TW" altLang="en-US" smtClean="0">
                <a:solidFill>
                  <a:srgbClr val="FFFF00"/>
                </a:solidFill>
                <a:latin typeface="Arial" charset="0"/>
                <a:ea typeface="華康華綜體W5"/>
              </a:rPr>
              <a:t>三、四級毒品行政</a:t>
            </a:r>
            <a:r>
              <a:rPr lang="zh-TW" altLang="zh-TW" smtClean="0">
                <a:solidFill>
                  <a:srgbClr val="FFFF00"/>
                </a:solidFill>
                <a:latin typeface="Arial" charset="0"/>
                <a:ea typeface="華康華綜體W5"/>
              </a:rPr>
              <a:t>裁罰</a:t>
            </a:r>
            <a:r>
              <a:rPr lang="zh-TW" altLang="en-US" smtClean="0">
                <a:solidFill>
                  <a:srgbClr val="FFFF00"/>
                </a:solidFill>
                <a:latin typeface="Arial" charset="0"/>
                <a:ea typeface="華康華綜體W5"/>
              </a:rPr>
              <a:t>分析</a:t>
            </a:r>
          </a:p>
        </p:txBody>
      </p:sp>
      <p:graphicFrame>
        <p:nvGraphicFramePr>
          <p:cNvPr id="3" name="內容版面配置區 3"/>
          <p:cNvGraphicFramePr>
            <a:graphicFrameLocks/>
          </p:cNvGraphicFramePr>
          <p:nvPr/>
        </p:nvGraphicFramePr>
        <p:xfrm>
          <a:off x="34925" y="1619250"/>
          <a:ext cx="6788150" cy="4473575"/>
        </p:xfrm>
        <a:graphic>
          <a:graphicData uri="http://schemas.openxmlformats.org/drawingml/2006/table">
            <a:tbl>
              <a:tblPr firstRow="1" firstCol="1" bandRow="1">
                <a:tableStyleId>{ED083AE6-46FA-4A59-8FB0-9F97EB10719F}</a:tableStyleId>
              </a:tblPr>
              <a:tblGrid>
                <a:gridCol w="618416">
                  <a:extLst>
                    <a:ext uri="{9D8B030D-6E8A-4147-A177-3AD203B41FA5}"/>
                  </a:extLst>
                </a:gridCol>
                <a:gridCol w="1584176">
                  <a:extLst>
                    <a:ext uri="{9D8B030D-6E8A-4147-A177-3AD203B41FA5}"/>
                  </a:extLst>
                </a:gridCol>
                <a:gridCol w="1080120">
                  <a:extLst>
                    <a:ext uri="{9D8B030D-6E8A-4147-A177-3AD203B41FA5}"/>
                  </a:extLst>
                </a:gridCol>
                <a:gridCol w="1368152">
                  <a:extLst>
                    <a:ext uri="{9D8B030D-6E8A-4147-A177-3AD203B41FA5}"/>
                  </a:extLst>
                </a:gridCol>
                <a:gridCol w="1152128">
                  <a:extLst>
                    <a:ext uri="{9D8B030D-6E8A-4147-A177-3AD203B41FA5}"/>
                  </a:extLst>
                </a:gridCol>
                <a:gridCol w="984966">
                  <a:extLst>
                    <a:ext uri="{9D8B030D-6E8A-4147-A177-3AD203B41FA5}"/>
                  </a:extLst>
                </a:gridCol>
              </a:tblGrid>
              <a:tr h="432049">
                <a:tc>
                  <a:txBody>
                    <a:bodyPr/>
                    <a:lstStyle/>
                    <a:p>
                      <a:pPr algn="ctr">
                        <a:spcAft>
                          <a:spcPts val="0"/>
                        </a:spcAft>
                      </a:pPr>
                      <a:r>
                        <a:rPr lang="zh-TW" sz="1800" b="0" kern="100" baseline="0" dirty="0">
                          <a:solidFill>
                            <a:srgbClr val="002060"/>
                          </a:solidFill>
                          <a:effectLst/>
                          <a:latin typeface="Arial" pitchFamily="34" charset="0"/>
                          <a:ea typeface="微軟正黑體" pitchFamily="34" charset="-120"/>
                        </a:rPr>
                        <a:t>年度</a:t>
                      </a:r>
                      <a:endParaRPr lang="zh-TW" sz="1800" b="0" kern="100" baseline="0" dirty="0">
                        <a:solidFill>
                          <a:srgbClr val="002060"/>
                        </a:solidFill>
                        <a:effectLst/>
                        <a:latin typeface="Arial" pitchFamily="34" charset="0"/>
                        <a:ea typeface="微軟正黑體" pitchFamily="34" charset="-120"/>
                        <a:cs typeface="新細明體" panose="02020500000000000000" pitchFamily="18" charset="-120"/>
                      </a:endParaRPr>
                    </a:p>
                  </a:txBody>
                  <a:tcPr marL="13334" marR="13334" marT="0" marB="0" anchor="ctr"/>
                </a:tc>
                <a:tc>
                  <a:txBody>
                    <a:bodyPr/>
                    <a:lstStyle/>
                    <a:p>
                      <a:pPr algn="ctr">
                        <a:spcAft>
                          <a:spcPts val="0"/>
                        </a:spcAft>
                      </a:pPr>
                      <a:r>
                        <a:rPr lang="zh-TW" sz="1800" b="0" kern="100" baseline="0" dirty="0">
                          <a:solidFill>
                            <a:srgbClr val="002060"/>
                          </a:solidFill>
                          <a:effectLst/>
                          <a:latin typeface="Arial" pitchFamily="34" charset="0"/>
                          <a:ea typeface="微軟正黑體" pitchFamily="34" charset="-120"/>
                        </a:rPr>
                        <a:t>行政裁罰</a:t>
                      </a:r>
                      <a:endParaRPr lang="en-US" altLang="zh-TW" sz="1800" b="0" kern="100" baseline="0" dirty="0">
                        <a:solidFill>
                          <a:srgbClr val="002060"/>
                        </a:solidFill>
                        <a:effectLst/>
                        <a:latin typeface="Arial" pitchFamily="34" charset="0"/>
                        <a:ea typeface="微軟正黑體" pitchFamily="34" charset="-120"/>
                      </a:endParaRPr>
                    </a:p>
                    <a:p>
                      <a:pPr algn="ctr">
                        <a:spcAft>
                          <a:spcPts val="0"/>
                        </a:spcAft>
                      </a:pPr>
                      <a:r>
                        <a:rPr lang="zh-TW" sz="1800" b="0" kern="100" baseline="0" dirty="0">
                          <a:solidFill>
                            <a:srgbClr val="002060"/>
                          </a:solidFill>
                          <a:effectLst/>
                          <a:latin typeface="Arial" pitchFamily="34" charset="0"/>
                          <a:ea typeface="微軟正黑體" pitchFamily="34" charset="-120"/>
                        </a:rPr>
                        <a:t>金額</a:t>
                      </a:r>
                      <a:r>
                        <a:rPr lang="en-US" sz="1800" b="0" kern="100" baseline="0" dirty="0">
                          <a:solidFill>
                            <a:srgbClr val="002060"/>
                          </a:solidFill>
                          <a:effectLst/>
                          <a:latin typeface="Arial" pitchFamily="34" charset="0"/>
                          <a:ea typeface="微軟正黑體" pitchFamily="34" charset="-120"/>
                        </a:rPr>
                        <a:t>(</a:t>
                      </a:r>
                      <a:r>
                        <a:rPr lang="zh-TW" sz="1800" b="0" kern="100" baseline="0" dirty="0">
                          <a:solidFill>
                            <a:srgbClr val="002060"/>
                          </a:solidFill>
                          <a:effectLst/>
                          <a:latin typeface="Arial" pitchFamily="34" charset="0"/>
                          <a:ea typeface="微軟正黑體" pitchFamily="34" charset="-120"/>
                        </a:rPr>
                        <a:t>元</a:t>
                      </a:r>
                      <a:r>
                        <a:rPr lang="en-US" sz="1800" b="0" kern="100" baseline="0" dirty="0">
                          <a:solidFill>
                            <a:srgbClr val="002060"/>
                          </a:solidFill>
                          <a:effectLst/>
                          <a:latin typeface="Arial" pitchFamily="34" charset="0"/>
                          <a:ea typeface="微軟正黑體" pitchFamily="34" charset="-120"/>
                        </a:rPr>
                        <a:t>)</a:t>
                      </a:r>
                      <a:endParaRPr lang="zh-TW" sz="1800" b="0" kern="100" baseline="0" dirty="0">
                        <a:solidFill>
                          <a:srgbClr val="002060"/>
                        </a:solidFill>
                        <a:effectLst/>
                        <a:latin typeface="Arial" pitchFamily="34" charset="0"/>
                        <a:ea typeface="微軟正黑體" pitchFamily="34" charset="-120"/>
                        <a:cs typeface="新細明體" panose="02020500000000000000" pitchFamily="18" charset="-120"/>
                      </a:endParaRPr>
                    </a:p>
                  </a:txBody>
                  <a:tcPr marL="13334" marR="13334" marT="0" marB="0" anchor="ctr"/>
                </a:tc>
                <a:tc>
                  <a:txBody>
                    <a:bodyPr/>
                    <a:lstStyle/>
                    <a:p>
                      <a:pPr algn="ctr">
                        <a:spcAft>
                          <a:spcPts val="0"/>
                        </a:spcAft>
                      </a:pPr>
                      <a:r>
                        <a:rPr lang="zh-TW" altLang="zh-TW" sz="1800" b="0" kern="100" baseline="0" dirty="0">
                          <a:solidFill>
                            <a:srgbClr val="002060"/>
                          </a:solidFill>
                          <a:effectLst/>
                          <a:latin typeface="Arial" pitchFamily="34" charset="0"/>
                          <a:ea typeface="微軟正黑體" pitchFamily="34" charset="-120"/>
                        </a:rPr>
                        <a:t>行政裁罰</a:t>
                      </a:r>
                      <a:endParaRPr lang="en-US" altLang="zh-TW" sz="1800" b="0" kern="100" baseline="0" dirty="0">
                        <a:solidFill>
                          <a:srgbClr val="002060"/>
                        </a:solidFill>
                        <a:effectLst/>
                        <a:latin typeface="Arial" pitchFamily="34" charset="0"/>
                        <a:ea typeface="微軟正黑體" pitchFamily="34"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0" kern="100" baseline="0" dirty="0">
                          <a:solidFill>
                            <a:srgbClr val="002060"/>
                          </a:solidFill>
                          <a:effectLst/>
                          <a:latin typeface="Arial" pitchFamily="34" charset="0"/>
                          <a:ea typeface="微軟正黑體" pitchFamily="34" charset="-120"/>
                        </a:rPr>
                        <a:t>(</a:t>
                      </a:r>
                      <a:r>
                        <a:rPr lang="zh-TW" altLang="en-US" sz="1800" b="0" kern="100" baseline="0" dirty="0">
                          <a:solidFill>
                            <a:srgbClr val="002060"/>
                          </a:solidFill>
                          <a:effectLst/>
                          <a:latin typeface="Arial" pitchFamily="34" charset="0"/>
                          <a:ea typeface="微軟正黑體" pitchFamily="34" charset="-120"/>
                        </a:rPr>
                        <a:t>人次</a:t>
                      </a:r>
                      <a:r>
                        <a:rPr lang="en-US" altLang="zh-TW" sz="1800" b="0" kern="100" baseline="0" dirty="0">
                          <a:solidFill>
                            <a:srgbClr val="002060"/>
                          </a:solidFill>
                          <a:effectLst/>
                          <a:latin typeface="Arial" pitchFamily="34" charset="0"/>
                          <a:ea typeface="微軟正黑體" pitchFamily="34" charset="-120"/>
                        </a:rPr>
                        <a:t>)</a:t>
                      </a:r>
                      <a:endParaRPr lang="zh-TW" altLang="zh-TW" sz="1800" b="0" kern="100" baseline="0" dirty="0">
                        <a:solidFill>
                          <a:srgbClr val="002060"/>
                        </a:solidFill>
                        <a:effectLst/>
                        <a:latin typeface="Arial" pitchFamily="34" charset="0"/>
                        <a:ea typeface="微軟正黑體" pitchFamily="34" charset="-120"/>
                        <a:cs typeface="新細明體" panose="02020500000000000000" pitchFamily="18" charset="-120"/>
                      </a:endParaRPr>
                    </a:p>
                  </a:txBody>
                  <a:tcPr marL="13334" marR="13334" marT="0" marB="0" anchor="ctr"/>
                </a:tc>
                <a:tc>
                  <a:txBody>
                    <a:bodyPr/>
                    <a:lstStyle/>
                    <a:p>
                      <a:pPr algn="ctr">
                        <a:spcAft>
                          <a:spcPts val="0"/>
                        </a:spcAft>
                      </a:pPr>
                      <a:r>
                        <a:rPr lang="zh-TW" sz="1800" b="0" kern="100" baseline="0" dirty="0">
                          <a:solidFill>
                            <a:srgbClr val="002060"/>
                          </a:solidFill>
                          <a:effectLst/>
                          <a:latin typeface="Arial" pitchFamily="34" charset="0"/>
                          <a:ea typeface="微軟正黑體" pitchFamily="34" charset="-120"/>
                        </a:rPr>
                        <a:t>裁罰繳納</a:t>
                      </a:r>
                      <a:endParaRPr lang="en-US" altLang="zh-TW" sz="1800" b="0" kern="100" baseline="0" dirty="0">
                        <a:solidFill>
                          <a:srgbClr val="002060"/>
                        </a:solidFill>
                        <a:effectLst/>
                        <a:latin typeface="Arial" pitchFamily="34" charset="0"/>
                        <a:ea typeface="微軟正黑體" pitchFamily="34" charset="-120"/>
                      </a:endParaRPr>
                    </a:p>
                    <a:p>
                      <a:pPr algn="ctr">
                        <a:spcAft>
                          <a:spcPts val="0"/>
                        </a:spcAft>
                      </a:pPr>
                      <a:r>
                        <a:rPr lang="zh-TW" sz="1800" b="0" kern="100" baseline="0" dirty="0">
                          <a:solidFill>
                            <a:srgbClr val="002060"/>
                          </a:solidFill>
                          <a:effectLst/>
                          <a:latin typeface="Arial" pitchFamily="34" charset="0"/>
                          <a:ea typeface="微軟正黑體" pitchFamily="34" charset="-120"/>
                        </a:rPr>
                        <a:t>金額</a:t>
                      </a:r>
                      <a:r>
                        <a:rPr lang="en-US" sz="1800" b="0" kern="100" baseline="0" dirty="0">
                          <a:solidFill>
                            <a:srgbClr val="002060"/>
                          </a:solidFill>
                          <a:effectLst/>
                          <a:latin typeface="Arial" pitchFamily="34" charset="0"/>
                          <a:ea typeface="微軟正黑體" pitchFamily="34" charset="-120"/>
                        </a:rPr>
                        <a:t>(</a:t>
                      </a:r>
                      <a:r>
                        <a:rPr lang="zh-TW" sz="1800" b="0" kern="100" baseline="0" dirty="0">
                          <a:solidFill>
                            <a:srgbClr val="002060"/>
                          </a:solidFill>
                          <a:effectLst/>
                          <a:latin typeface="Arial" pitchFamily="34" charset="0"/>
                          <a:ea typeface="微軟正黑體" pitchFamily="34" charset="-120"/>
                        </a:rPr>
                        <a:t>元</a:t>
                      </a:r>
                      <a:r>
                        <a:rPr lang="en-US" sz="1800" b="0" kern="100" baseline="0" dirty="0">
                          <a:solidFill>
                            <a:srgbClr val="002060"/>
                          </a:solidFill>
                          <a:effectLst/>
                          <a:latin typeface="Arial" pitchFamily="34" charset="0"/>
                          <a:ea typeface="微軟正黑體" pitchFamily="34" charset="-120"/>
                        </a:rPr>
                        <a:t>)</a:t>
                      </a:r>
                      <a:endParaRPr lang="zh-TW" sz="1800" b="0" kern="100" baseline="0" dirty="0">
                        <a:solidFill>
                          <a:srgbClr val="002060"/>
                        </a:solidFill>
                        <a:effectLst/>
                        <a:latin typeface="Arial" pitchFamily="34" charset="0"/>
                        <a:ea typeface="微軟正黑體" pitchFamily="34" charset="-120"/>
                        <a:cs typeface="新細明體" panose="02020500000000000000" pitchFamily="18" charset="-120"/>
                      </a:endParaRPr>
                    </a:p>
                  </a:txBody>
                  <a:tcPr marL="13334" marR="13334" marT="0" marB="0" anchor="ctr"/>
                </a:tc>
                <a:tc>
                  <a:txBody>
                    <a:bodyPr/>
                    <a:lstStyle/>
                    <a:p>
                      <a:pPr algn="ctr">
                        <a:spcAft>
                          <a:spcPts val="0"/>
                        </a:spcAft>
                      </a:pPr>
                      <a:r>
                        <a:rPr lang="zh-TW" altLang="zh-TW" sz="1800" b="0" kern="100" baseline="0" dirty="0">
                          <a:solidFill>
                            <a:srgbClr val="002060"/>
                          </a:solidFill>
                          <a:effectLst/>
                          <a:latin typeface="Arial" pitchFamily="34" charset="0"/>
                          <a:ea typeface="微軟正黑體" pitchFamily="34" charset="-120"/>
                        </a:rPr>
                        <a:t>裁罰繳納</a:t>
                      </a:r>
                      <a:r>
                        <a:rPr lang="en-US" altLang="zh-TW" sz="1800" b="0" kern="100" baseline="0" dirty="0">
                          <a:solidFill>
                            <a:srgbClr val="002060"/>
                          </a:solidFill>
                          <a:effectLst/>
                          <a:latin typeface="Arial" pitchFamily="34" charset="0"/>
                          <a:ea typeface="微軟正黑體" pitchFamily="34" charset="-120"/>
                        </a:rPr>
                        <a:t>(</a:t>
                      </a:r>
                      <a:r>
                        <a:rPr lang="zh-TW" altLang="en-US" sz="1800" b="0" kern="100" baseline="0" dirty="0">
                          <a:solidFill>
                            <a:srgbClr val="002060"/>
                          </a:solidFill>
                          <a:effectLst/>
                          <a:latin typeface="Arial" pitchFamily="34" charset="0"/>
                          <a:ea typeface="微軟正黑體" pitchFamily="34" charset="-120"/>
                        </a:rPr>
                        <a:t>人次</a:t>
                      </a:r>
                      <a:r>
                        <a:rPr lang="en-US" altLang="zh-TW" sz="1800" b="0" kern="100" baseline="0" dirty="0">
                          <a:solidFill>
                            <a:srgbClr val="002060"/>
                          </a:solidFill>
                          <a:effectLst/>
                          <a:latin typeface="Arial" pitchFamily="34" charset="0"/>
                          <a:ea typeface="微軟正黑體" pitchFamily="34" charset="-120"/>
                        </a:rPr>
                        <a:t>)</a:t>
                      </a:r>
                      <a:endParaRPr lang="zh-TW" sz="1800" b="0" kern="100" baseline="0" dirty="0">
                        <a:solidFill>
                          <a:srgbClr val="002060"/>
                        </a:solidFill>
                        <a:effectLst/>
                        <a:latin typeface="Arial" pitchFamily="34" charset="0"/>
                        <a:ea typeface="微軟正黑體" pitchFamily="34" charset="-120"/>
                        <a:cs typeface="新細明體" panose="02020500000000000000" pitchFamily="18" charset="-120"/>
                      </a:endParaRPr>
                    </a:p>
                  </a:txBody>
                  <a:tcPr marL="13334" marR="13334" marT="0" marB="0" anchor="ctr"/>
                </a:tc>
                <a:tc>
                  <a:txBody>
                    <a:bodyPr/>
                    <a:lstStyle/>
                    <a:p>
                      <a:pPr algn="ctr">
                        <a:spcAft>
                          <a:spcPts val="0"/>
                        </a:spcAft>
                      </a:pPr>
                      <a:r>
                        <a:rPr lang="zh-TW" sz="1800" b="0" kern="100" baseline="0" dirty="0">
                          <a:solidFill>
                            <a:srgbClr val="002060"/>
                          </a:solidFill>
                          <a:effectLst/>
                          <a:latin typeface="Arial" pitchFamily="34" charset="0"/>
                          <a:ea typeface="微軟正黑體" pitchFamily="34" charset="-120"/>
                        </a:rPr>
                        <a:t>繳納率</a:t>
                      </a:r>
                      <a:endParaRPr lang="zh-TW" sz="1800" b="0" kern="100" baseline="0" dirty="0">
                        <a:solidFill>
                          <a:srgbClr val="002060"/>
                        </a:solidFill>
                        <a:effectLst/>
                        <a:latin typeface="Arial" pitchFamily="34" charset="0"/>
                        <a:ea typeface="微軟正黑體" pitchFamily="34" charset="-120"/>
                        <a:cs typeface="新細明體" panose="02020500000000000000" pitchFamily="18" charset="-120"/>
                      </a:endParaRPr>
                    </a:p>
                  </a:txBody>
                  <a:tcPr marL="13334" marR="13334" marT="0" marB="0" anchor="ctr"/>
                </a:tc>
                <a:extLst>
                  <a:ext uri="{0D108BD9-81ED-4DB2-BD59-A6C34878D82A}"/>
                </a:extLst>
              </a:tr>
              <a:tr h="430349">
                <a:tc>
                  <a:txBody>
                    <a:bodyPr/>
                    <a:lstStyle/>
                    <a:p>
                      <a:pPr algn="ctr">
                        <a:spcAft>
                          <a:spcPts val="0"/>
                        </a:spcAft>
                      </a:pPr>
                      <a:r>
                        <a:rPr lang="en-US" sz="2000" kern="100" baseline="0" dirty="0">
                          <a:solidFill>
                            <a:srgbClr val="002060"/>
                          </a:solidFill>
                          <a:effectLst/>
                          <a:latin typeface="Arial" pitchFamily="34" charset="0"/>
                          <a:ea typeface="微軟正黑體" pitchFamily="34" charset="-120"/>
                        </a:rPr>
                        <a:t>98</a:t>
                      </a:r>
                      <a:endParaRPr lang="zh-TW" sz="2000" kern="100" baseline="0" dirty="0">
                        <a:solidFill>
                          <a:srgbClr val="002060"/>
                        </a:solidFill>
                        <a:effectLst/>
                        <a:latin typeface="Arial" pitchFamily="34" charset="0"/>
                        <a:ea typeface="微軟正黑體" pitchFamily="34" charset="-120"/>
                        <a:cs typeface="新細明體" panose="02020500000000000000" pitchFamily="18" charset="-120"/>
                      </a:endParaRPr>
                    </a:p>
                  </a:txBody>
                  <a:tcPr marL="13334" marR="13334" marT="0" marB="0" anchor="ctr"/>
                </a:tc>
                <a:tc>
                  <a:txBody>
                    <a:bodyPr/>
                    <a:lstStyle/>
                    <a:p>
                      <a:pPr algn="r">
                        <a:spcAft>
                          <a:spcPts val="0"/>
                        </a:spcAft>
                      </a:pPr>
                      <a:r>
                        <a:rPr lang="en-US" sz="1800" kern="100" baseline="0" dirty="0">
                          <a:solidFill>
                            <a:srgbClr val="002060"/>
                          </a:solidFill>
                          <a:effectLst/>
                          <a:latin typeface="Arial" pitchFamily="34" charset="0"/>
                          <a:ea typeface="微軟正黑體" pitchFamily="34" charset="-120"/>
                        </a:rPr>
                        <a:t>11,340,000</a:t>
                      </a:r>
                      <a:endParaRPr lang="zh-TW" sz="1800" kern="100" baseline="0" dirty="0">
                        <a:solidFill>
                          <a:srgbClr val="002060"/>
                        </a:solidFill>
                        <a:effectLst/>
                        <a:latin typeface="Arial" pitchFamily="34" charset="0"/>
                        <a:ea typeface="微軟正黑體" pitchFamily="34" charset="-120"/>
                        <a:cs typeface="新細明體" panose="02020500000000000000" pitchFamily="18" charset="-120"/>
                      </a:endParaRPr>
                    </a:p>
                  </a:txBody>
                  <a:tcPr marL="13335" marR="13335"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zh-TW" sz="1800" kern="100" baseline="0" dirty="0">
                          <a:solidFill>
                            <a:srgbClr val="002060"/>
                          </a:solidFill>
                          <a:effectLst/>
                          <a:latin typeface="Arial" pitchFamily="34" charset="0"/>
                          <a:ea typeface="微軟正黑體" pitchFamily="34" charset="-120"/>
                        </a:rPr>
                        <a:t>587</a:t>
                      </a:r>
                      <a:endParaRPr lang="zh-TW" altLang="zh-TW" sz="1800" kern="100" baseline="0" dirty="0">
                        <a:solidFill>
                          <a:srgbClr val="002060"/>
                        </a:solidFill>
                        <a:effectLst/>
                        <a:latin typeface="Arial" pitchFamily="34" charset="0"/>
                        <a:ea typeface="微軟正黑體" pitchFamily="34" charset="-120"/>
                        <a:cs typeface="新細明體" panose="02020500000000000000" pitchFamily="18" charset="-120"/>
                      </a:endParaRPr>
                    </a:p>
                  </a:txBody>
                  <a:tcPr marL="13335" marR="13335" marT="0" marB="0" anchor="ctr"/>
                </a:tc>
                <a:tc>
                  <a:txBody>
                    <a:bodyPr/>
                    <a:lstStyle/>
                    <a:p>
                      <a:pPr algn="r">
                        <a:spcAft>
                          <a:spcPts val="0"/>
                        </a:spcAft>
                      </a:pPr>
                      <a:r>
                        <a:rPr lang="en-US" sz="1800" kern="100" baseline="0" dirty="0">
                          <a:solidFill>
                            <a:srgbClr val="002060"/>
                          </a:solidFill>
                          <a:effectLst/>
                          <a:latin typeface="Arial" pitchFamily="34" charset="0"/>
                          <a:ea typeface="微軟正黑體" pitchFamily="34" charset="-120"/>
                        </a:rPr>
                        <a:t>6,743,999</a:t>
                      </a:r>
                      <a:endParaRPr lang="zh-TW" sz="1800" kern="100" baseline="0" dirty="0">
                        <a:solidFill>
                          <a:srgbClr val="002060"/>
                        </a:solidFill>
                        <a:effectLst/>
                        <a:latin typeface="Arial" pitchFamily="34" charset="0"/>
                        <a:ea typeface="微軟正黑體" pitchFamily="34" charset="-120"/>
                        <a:cs typeface="新細明體" panose="02020500000000000000" pitchFamily="18" charset="-120"/>
                      </a:endParaRPr>
                    </a:p>
                  </a:txBody>
                  <a:tcPr marL="13335" marR="13335" marT="0" marB="0" anchor="ctr"/>
                </a:tc>
                <a:tc>
                  <a:txBody>
                    <a:bodyPr/>
                    <a:lstStyle/>
                    <a:p>
                      <a:pPr algn="r">
                        <a:spcAft>
                          <a:spcPts val="0"/>
                        </a:spcAft>
                      </a:pPr>
                      <a:r>
                        <a:rPr lang="en-US" altLang="zh-TW" sz="1800" kern="100" baseline="0" dirty="0">
                          <a:solidFill>
                            <a:srgbClr val="002060"/>
                          </a:solidFill>
                          <a:effectLst/>
                          <a:latin typeface="Arial" pitchFamily="34" charset="0"/>
                          <a:ea typeface="微軟正黑體" pitchFamily="34" charset="-120"/>
                        </a:rPr>
                        <a:t>349</a:t>
                      </a:r>
                      <a:endParaRPr lang="zh-TW" sz="1800" kern="100" baseline="0" dirty="0">
                        <a:solidFill>
                          <a:srgbClr val="002060"/>
                        </a:solidFill>
                        <a:effectLst/>
                        <a:latin typeface="Arial" pitchFamily="34" charset="0"/>
                        <a:ea typeface="微軟正黑體" pitchFamily="34" charset="-120"/>
                        <a:cs typeface="新細明體" panose="02020500000000000000" pitchFamily="18" charset="-120"/>
                      </a:endParaRPr>
                    </a:p>
                  </a:txBody>
                  <a:tcPr marL="13335" marR="13335" marT="0" marB="0" anchor="ctr"/>
                </a:tc>
                <a:tc>
                  <a:txBody>
                    <a:bodyPr/>
                    <a:lstStyle/>
                    <a:p>
                      <a:pPr algn="r">
                        <a:spcAft>
                          <a:spcPts val="0"/>
                        </a:spcAft>
                      </a:pPr>
                      <a:r>
                        <a:rPr lang="en-US" sz="1800" kern="100" baseline="0" dirty="0">
                          <a:solidFill>
                            <a:srgbClr val="002060"/>
                          </a:solidFill>
                          <a:effectLst/>
                          <a:latin typeface="Arial" pitchFamily="34" charset="0"/>
                          <a:ea typeface="微軟正黑體" pitchFamily="34" charset="-120"/>
                        </a:rPr>
                        <a:t>59.47%</a:t>
                      </a:r>
                      <a:endParaRPr lang="zh-TW" sz="1800" kern="100" baseline="0" dirty="0">
                        <a:solidFill>
                          <a:srgbClr val="002060"/>
                        </a:solidFill>
                        <a:effectLst/>
                        <a:latin typeface="Arial" pitchFamily="34" charset="0"/>
                        <a:ea typeface="微軟正黑體" pitchFamily="34" charset="-120"/>
                        <a:cs typeface="新細明體" panose="02020500000000000000" pitchFamily="18" charset="-120"/>
                      </a:endParaRPr>
                    </a:p>
                  </a:txBody>
                  <a:tcPr marL="13334" marR="13334" marT="0" marB="0" anchor="ctr"/>
                </a:tc>
                <a:extLst>
                  <a:ext uri="{0D108BD9-81ED-4DB2-BD59-A6C34878D82A}"/>
                </a:extLst>
              </a:tr>
              <a:tr h="430349">
                <a:tc>
                  <a:txBody>
                    <a:bodyPr/>
                    <a:lstStyle/>
                    <a:p>
                      <a:pPr algn="ctr">
                        <a:spcAft>
                          <a:spcPts val="0"/>
                        </a:spcAft>
                      </a:pPr>
                      <a:r>
                        <a:rPr lang="en-US" sz="2000" kern="100" baseline="0" dirty="0">
                          <a:solidFill>
                            <a:srgbClr val="002060"/>
                          </a:solidFill>
                          <a:effectLst/>
                          <a:latin typeface="Arial" pitchFamily="34" charset="0"/>
                          <a:ea typeface="微軟正黑體" pitchFamily="34" charset="-120"/>
                        </a:rPr>
                        <a:t>99</a:t>
                      </a:r>
                      <a:endParaRPr lang="zh-TW" sz="2000" kern="100" baseline="0" dirty="0">
                        <a:solidFill>
                          <a:srgbClr val="002060"/>
                        </a:solidFill>
                        <a:effectLst/>
                        <a:latin typeface="Arial" pitchFamily="34" charset="0"/>
                        <a:ea typeface="微軟正黑體" pitchFamily="34" charset="-120"/>
                        <a:cs typeface="新細明體" panose="02020500000000000000" pitchFamily="18" charset="-120"/>
                      </a:endParaRPr>
                    </a:p>
                  </a:txBody>
                  <a:tcPr marL="13334" marR="13334" marT="0" marB="0" anchor="ctr"/>
                </a:tc>
                <a:tc>
                  <a:txBody>
                    <a:bodyPr/>
                    <a:lstStyle/>
                    <a:p>
                      <a:pPr algn="r">
                        <a:spcAft>
                          <a:spcPts val="0"/>
                        </a:spcAft>
                      </a:pPr>
                      <a:r>
                        <a:rPr lang="en-US" sz="1800" kern="100" baseline="0" dirty="0">
                          <a:solidFill>
                            <a:srgbClr val="002060"/>
                          </a:solidFill>
                          <a:effectLst/>
                          <a:latin typeface="Arial" pitchFamily="34" charset="0"/>
                          <a:ea typeface="微軟正黑體" pitchFamily="34" charset="-120"/>
                        </a:rPr>
                        <a:t>170,262,000</a:t>
                      </a:r>
                      <a:endParaRPr lang="zh-TW" sz="1800" kern="100" baseline="0" dirty="0">
                        <a:solidFill>
                          <a:srgbClr val="002060"/>
                        </a:solidFill>
                        <a:effectLst/>
                        <a:latin typeface="Arial" pitchFamily="34" charset="0"/>
                        <a:ea typeface="微軟正黑體" pitchFamily="34" charset="-120"/>
                        <a:cs typeface="新細明體" panose="02020500000000000000" pitchFamily="18" charset="-120"/>
                      </a:endParaRPr>
                    </a:p>
                  </a:txBody>
                  <a:tcPr marL="13335" marR="13335"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zh-TW" sz="1800" kern="100" baseline="0" dirty="0">
                          <a:solidFill>
                            <a:srgbClr val="002060"/>
                          </a:solidFill>
                          <a:effectLst/>
                          <a:latin typeface="Arial" pitchFamily="34" charset="0"/>
                          <a:ea typeface="微軟正黑體" pitchFamily="34" charset="-120"/>
                        </a:rPr>
                        <a:t>8,758</a:t>
                      </a:r>
                      <a:endParaRPr lang="zh-TW" sz="1800" kern="100" baseline="0" dirty="0">
                        <a:solidFill>
                          <a:srgbClr val="002060"/>
                        </a:solidFill>
                        <a:effectLst/>
                        <a:latin typeface="Arial" pitchFamily="34" charset="0"/>
                        <a:ea typeface="微軟正黑體" pitchFamily="34" charset="-120"/>
                        <a:cs typeface="新細明體" panose="02020500000000000000" pitchFamily="18" charset="-120"/>
                      </a:endParaRPr>
                    </a:p>
                  </a:txBody>
                  <a:tcPr marL="13335" marR="13335" marT="0" marB="0" anchor="ctr"/>
                </a:tc>
                <a:tc>
                  <a:txBody>
                    <a:bodyPr/>
                    <a:lstStyle/>
                    <a:p>
                      <a:pPr algn="r">
                        <a:spcAft>
                          <a:spcPts val="0"/>
                        </a:spcAft>
                      </a:pPr>
                      <a:r>
                        <a:rPr lang="en-US" sz="1800" kern="100" baseline="0" dirty="0">
                          <a:solidFill>
                            <a:srgbClr val="002060"/>
                          </a:solidFill>
                          <a:effectLst/>
                          <a:latin typeface="Arial" pitchFamily="34" charset="0"/>
                          <a:ea typeface="微軟正黑體" pitchFamily="34" charset="-120"/>
                        </a:rPr>
                        <a:t>87,589,189</a:t>
                      </a:r>
                      <a:endParaRPr lang="zh-TW" sz="1800" kern="100" baseline="0" dirty="0">
                        <a:solidFill>
                          <a:srgbClr val="002060"/>
                        </a:solidFill>
                        <a:effectLst/>
                        <a:latin typeface="Arial" pitchFamily="34" charset="0"/>
                        <a:ea typeface="微軟正黑體" pitchFamily="34" charset="-120"/>
                        <a:cs typeface="新細明體" panose="02020500000000000000" pitchFamily="18" charset="-120"/>
                      </a:endParaRPr>
                    </a:p>
                  </a:txBody>
                  <a:tcPr marL="13335" marR="13335" marT="0" marB="0" anchor="ctr"/>
                </a:tc>
                <a:tc>
                  <a:txBody>
                    <a:bodyPr/>
                    <a:lstStyle/>
                    <a:p>
                      <a:pPr algn="r">
                        <a:spcAft>
                          <a:spcPts val="0"/>
                        </a:spcAft>
                      </a:pPr>
                      <a:r>
                        <a:rPr lang="en-US" altLang="zh-TW" sz="1800" kern="100" baseline="0" dirty="0">
                          <a:solidFill>
                            <a:srgbClr val="002060"/>
                          </a:solidFill>
                          <a:effectLst/>
                          <a:latin typeface="Arial" pitchFamily="34" charset="0"/>
                          <a:ea typeface="微軟正黑體" pitchFamily="34" charset="-120"/>
                        </a:rPr>
                        <a:t>4,536</a:t>
                      </a:r>
                      <a:endParaRPr lang="zh-TW" sz="1800" kern="100" baseline="0" dirty="0">
                        <a:solidFill>
                          <a:srgbClr val="002060"/>
                        </a:solidFill>
                        <a:effectLst/>
                        <a:latin typeface="Arial" pitchFamily="34" charset="0"/>
                        <a:ea typeface="微軟正黑體" pitchFamily="34" charset="-120"/>
                        <a:cs typeface="新細明體" panose="02020500000000000000" pitchFamily="18" charset="-120"/>
                      </a:endParaRPr>
                    </a:p>
                  </a:txBody>
                  <a:tcPr marL="13335" marR="13335" marT="0" marB="0" anchor="ctr"/>
                </a:tc>
                <a:tc>
                  <a:txBody>
                    <a:bodyPr/>
                    <a:lstStyle/>
                    <a:p>
                      <a:pPr algn="r">
                        <a:spcAft>
                          <a:spcPts val="0"/>
                        </a:spcAft>
                      </a:pPr>
                      <a:r>
                        <a:rPr lang="en-US" sz="1800" kern="100" baseline="0" dirty="0">
                          <a:solidFill>
                            <a:srgbClr val="002060"/>
                          </a:solidFill>
                          <a:effectLst/>
                          <a:latin typeface="Arial" pitchFamily="34" charset="0"/>
                          <a:ea typeface="微軟正黑體" pitchFamily="34" charset="-120"/>
                        </a:rPr>
                        <a:t>51.44%</a:t>
                      </a:r>
                      <a:endParaRPr lang="zh-TW" sz="1800" kern="100" baseline="0" dirty="0">
                        <a:solidFill>
                          <a:srgbClr val="002060"/>
                        </a:solidFill>
                        <a:effectLst/>
                        <a:latin typeface="Arial" pitchFamily="34" charset="0"/>
                        <a:ea typeface="微軟正黑體" pitchFamily="34" charset="-120"/>
                        <a:cs typeface="新細明體" panose="02020500000000000000" pitchFamily="18" charset="-120"/>
                      </a:endParaRPr>
                    </a:p>
                  </a:txBody>
                  <a:tcPr marL="13334" marR="13334" marT="0" marB="0" anchor="ctr"/>
                </a:tc>
                <a:extLst>
                  <a:ext uri="{0D108BD9-81ED-4DB2-BD59-A6C34878D82A}"/>
                </a:extLst>
              </a:tr>
              <a:tr h="430349">
                <a:tc>
                  <a:txBody>
                    <a:bodyPr/>
                    <a:lstStyle/>
                    <a:p>
                      <a:pPr algn="ctr">
                        <a:spcAft>
                          <a:spcPts val="0"/>
                        </a:spcAft>
                      </a:pPr>
                      <a:r>
                        <a:rPr lang="en-US" sz="2000" kern="100" baseline="0" dirty="0">
                          <a:solidFill>
                            <a:srgbClr val="002060"/>
                          </a:solidFill>
                          <a:effectLst/>
                          <a:latin typeface="Arial" pitchFamily="34" charset="0"/>
                          <a:ea typeface="微軟正黑體" pitchFamily="34" charset="-120"/>
                        </a:rPr>
                        <a:t>100</a:t>
                      </a:r>
                      <a:endParaRPr lang="zh-TW" sz="2000" kern="100" baseline="0" dirty="0">
                        <a:solidFill>
                          <a:srgbClr val="002060"/>
                        </a:solidFill>
                        <a:effectLst/>
                        <a:latin typeface="Arial" pitchFamily="34" charset="0"/>
                        <a:ea typeface="微軟正黑體" pitchFamily="34" charset="-120"/>
                        <a:cs typeface="新細明體" panose="02020500000000000000" pitchFamily="18" charset="-120"/>
                      </a:endParaRPr>
                    </a:p>
                  </a:txBody>
                  <a:tcPr marL="13334" marR="13334" marT="0" marB="0" anchor="ctr"/>
                </a:tc>
                <a:tc>
                  <a:txBody>
                    <a:bodyPr/>
                    <a:lstStyle/>
                    <a:p>
                      <a:pPr algn="r">
                        <a:spcAft>
                          <a:spcPts val="0"/>
                        </a:spcAft>
                      </a:pPr>
                      <a:r>
                        <a:rPr lang="en-US" sz="1800" kern="100" baseline="0" dirty="0">
                          <a:solidFill>
                            <a:srgbClr val="002060"/>
                          </a:solidFill>
                          <a:effectLst/>
                          <a:latin typeface="Arial" pitchFamily="34" charset="0"/>
                          <a:ea typeface="微軟正黑體" pitchFamily="34" charset="-120"/>
                        </a:rPr>
                        <a:t>236,988,004</a:t>
                      </a:r>
                      <a:endParaRPr lang="zh-TW" sz="1800" kern="100" baseline="0" dirty="0">
                        <a:solidFill>
                          <a:srgbClr val="002060"/>
                        </a:solidFill>
                        <a:effectLst/>
                        <a:latin typeface="Arial" pitchFamily="34" charset="0"/>
                        <a:ea typeface="微軟正黑體" pitchFamily="34" charset="-120"/>
                        <a:cs typeface="新細明體" panose="02020500000000000000" pitchFamily="18" charset="-120"/>
                      </a:endParaRPr>
                    </a:p>
                  </a:txBody>
                  <a:tcPr marL="13335" marR="13335"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zh-TW" sz="1800" kern="100" baseline="0" dirty="0">
                          <a:solidFill>
                            <a:srgbClr val="002060"/>
                          </a:solidFill>
                          <a:effectLst/>
                          <a:latin typeface="Arial" pitchFamily="34" charset="0"/>
                          <a:ea typeface="微軟正黑體" pitchFamily="34" charset="-120"/>
                        </a:rPr>
                        <a:t>12,160</a:t>
                      </a:r>
                      <a:endParaRPr lang="zh-TW" sz="1800" kern="100" baseline="0" dirty="0">
                        <a:solidFill>
                          <a:srgbClr val="002060"/>
                        </a:solidFill>
                        <a:effectLst/>
                        <a:latin typeface="Arial" pitchFamily="34" charset="0"/>
                        <a:ea typeface="微軟正黑體" pitchFamily="34" charset="-120"/>
                        <a:cs typeface="新細明體" panose="02020500000000000000" pitchFamily="18" charset="-120"/>
                      </a:endParaRPr>
                    </a:p>
                  </a:txBody>
                  <a:tcPr marL="13335" marR="13335" marT="0" marB="0" anchor="ctr"/>
                </a:tc>
                <a:tc>
                  <a:txBody>
                    <a:bodyPr/>
                    <a:lstStyle/>
                    <a:p>
                      <a:pPr algn="r">
                        <a:spcAft>
                          <a:spcPts val="0"/>
                        </a:spcAft>
                      </a:pPr>
                      <a:r>
                        <a:rPr lang="en-US" sz="1800" kern="100" baseline="0" dirty="0">
                          <a:solidFill>
                            <a:srgbClr val="002060"/>
                          </a:solidFill>
                          <a:effectLst/>
                          <a:latin typeface="Arial" pitchFamily="34" charset="0"/>
                          <a:ea typeface="微軟正黑體" pitchFamily="34" charset="-120"/>
                        </a:rPr>
                        <a:t>118,096,805</a:t>
                      </a:r>
                      <a:endParaRPr lang="zh-TW" sz="1800" kern="100" baseline="0" dirty="0">
                        <a:solidFill>
                          <a:srgbClr val="002060"/>
                        </a:solidFill>
                        <a:effectLst/>
                        <a:latin typeface="Arial" pitchFamily="34" charset="0"/>
                        <a:ea typeface="微軟正黑體" pitchFamily="34" charset="-120"/>
                        <a:cs typeface="新細明體" panose="02020500000000000000" pitchFamily="18" charset="-120"/>
                      </a:endParaRPr>
                    </a:p>
                  </a:txBody>
                  <a:tcPr marL="13335" marR="13335" marT="0" marB="0" anchor="ctr"/>
                </a:tc>
                <a:tc>
                  <a:txBody>
                    <a:bodyPr/>
                    <a:lstStyle/>
                    <a:p>
                      <a:pPr algn="r">
                        <a:spcAft>
                          <a:spcPts val="0"/>
                        </a:spcAft>
                      </a:pPr>
                      <a:r>
                        <a:rPr lang="en-US" altLang="zh-TW" sz="1800" kern="100" baseline="0" dirty="0">
                          <a:solidFill>
                            <a:srgbClr val="002060"/>
                          </a:solidFill>
                          <a:effectLst/>
                          <a:latin typeface="Arial" pitchFamily="34" charset="0"/>
                          <a:ea typeface="微軟正黑體" pitchFamily="34" charset="-120"/>
                        </a:rPr>
                        <a:t>6,064</a:t>
                      </a:r>
                      <a:endParaRPr lang="zh-TW" sz="1800" kern="100" baseline="0" dirty="0">
                        <a:solidFill>
                          <a:srgbClr val="002060"/>
                        </a:solidFill>
                        <a:effectLst/>
                        <a:latin typeface="Arial" pitchFamily="34" charset="0"/>
                        <a:ea typeface="微軟正黑體" pitchFamily="34" charset="-120"/>
                        <a:cs typeface="新細明體" panose="02020500000000000000" pitchFamily="18" charset="-120"/>
                      </a:endParaRPr>
                    </a:p>
                  </a:txBody>
                  <a:tcPr marL="13335" marR="13335" marT="0" marB="0" anchor="ctr"/>
                </a:tc>
                <a:tc>
                  <a:txBody>
                    <a:bodyPr/>
                    <a:lstStyle/>
                    <a:p>
                      <a:pPr algn="r">
                        <a:spcAft>
                          <a:spcPts val="0"/>
                        </a:spcAft>
                      </a:pPr>
                      <a:r>
                        <a:rPr lang="en-US" sz="1800" kern="100" baseline="0" dirty="0">
                          <a:solidFill>
                            <a:srgbClr val="002060"/>
                          </a:solidFill>
                          <a:effectLst/>
                          <a:latin typeface="Arial" pitchFamily="34" charset="0"/>
                          <a:ea typeface="微軟正黑體" pitchFamily="34" charset="-120"/>
                        </a:rPr>
                        <a:t>49.83%</a:t>
                      </a:r>
                      <a:endParaRPr lang="zh-TW" sz="1800" kern="100" baseline="0" dirty="0">
                        <a:solidFill>
                          <a:srgbClr val="002060"/>
                        </a:solidFill>
                        <a:effectLst/>
                        <a:latin typeface="Arial" pitchFamily="34" charset="0"/>
                        <a:ea typeface="微軟正黑體" pitchFamily="34" charset="-120"/>
                        <a:cs typeface="新細明體" panose="02020500000000000000" pitchFamily="18" charset="-120"/>
                      </a:endParaRPr>
                    </a:p>
                  </a:txBody>
                  <a:tcPr marL="13334" marR="13334" marT="0" marB="0" anchor="ctr"/>
                </a:tc>
                <a:extLst>
                  <a:ext uri="{0D108BD9-81ED-4DB2-BD59-A6C34878D82A}"/>
                </a:extLst>
              </a:tr>
              <a:tr h="430349">
                <a:tc>
                  <a:txBody>
                    <a:bodyPr/>
                    <a:lstStyle/>
                    <a:p>
                      <a:pPr algn="ctr">
                        <a:spcAft>
                          <a:spcPts val="0"/>
                        </a:spcAft>
                      </a:pPr>
                      <a:r>
                        <a:rPr lang="en-US" sz="2000" kern="100" baseline="0" dirty="0">
                          <a:solidFill>
                            <a:srgbClr val="002060"/>
                          </a:solidFill>
                          <a:effectLst/>
                          <a:latin typeface="Arial" pitchFamily="34" charset="0"/>
                          <a:ea typeface="微軟正黑體" pitchFamily="34" charset="-120"/>
                        </a:rPr>
                        <a:t>101</a:t>
                      </a:r>
                      <a:endParaRPr lang="zh-TW" sz="2000" kern="100" baseline="0" dirty="0">
                        <a:solidFill>
                          <a:srgbClr val="002060"/>
                        </a:solidFill>
                        <a:effectLst/>
                        <a:latin typeface="Arial" pitchFamily="34" charset="0"/>
                        <a:ea typeface="微軟正黑體" pitchFamily="34" charset="-120"/>
                        <a:cs typeface="新細明體" panose="02020500000000000000" pitchFamily="18" charset="-120"/>
                      </a:endParaRPr>
                    </a:p>
                  </a:txBody>
                  <a:tcPr marL="13334" marR="13334" marT="0" marB="0" anchor="ctr"/>
                </a:tc>
                <a:tc>
                  <a:txBody>
                    <a:bodyPr/>
                    <a:lstStyle/>
                    <a:p>
                      <a:pPr algn="r">
                        <a:spcAft>
                          <a:spcPts val="0"/>
                        </a:spcAft>
                      </a:pPr>
                      <a:r>
                        <a:rPr lang="en-US" sz="1800" kern="100" baseline="0" dirty="0">
                          <a:solidFill>
                            <a:srgbClr val="002060"/>
                          </a:solidFill>
                          <a:effectLst/>
                          <a:latin typeface="Arial" pitchFamily="34" charset="0"/>
                          <a:ea typeface="微軟正黑體" pitchFamily="34" charset="-120"/>
                        </a:rPr>
                        <a:t>378,144,000</a:t>
                      </a:r>
                      <a:endParaRPr lang="zh-TW" sz="1800" kern="100" baseline="0" dirty="0">
                        <a:solidFill>
                          <a:srgbClr val="002060"/>
                        </a:solidFill>
                        <a:effectLst/>
                        <a:latin typeface="Arial" pitchFamily="34" charset="0"/>
                        <a:ea typeface="微軟正黑體" pitchFamily="34" charset="-120"/>
                        <a:cs typeface="新細明體" panose="02020500000000000000" pitchFamily="18" charset="-120"/>
                      </a:endParaRPr>
                    </a:p>
                  </a:txBody>
                  <a:tcPr marL="13335" marR="13335"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zh-TW" sz="1800" kern="100" baseline="0" dirty="0">
                          <a:solidFill>
                            <a:srgbClr val="002060"/>
                          </a:solidFill>
                          <a:effectLst/>
                          <a:latin typeface="Arial" pitchFamily="34" charset="0"/>
                          <a:ea typeface="微軟正黑體" pitchFamily="34" charset="-120"/>
                        </a:rPr>
                        <a:t>19,091</a:t>
                      </a:r>
                      <a:endParaRPr lang="zh-TW" sz="1800" kern="100" baseline="0" dirty="0">
                        <a:solidFill>
                          <a:srgbClr val="002060"/>
                        </a:solidFill>
                        <a:effectLst/>
                        <a:latin typeface="Arial" pitchFamily="34" charset="0"/>
                        <a:ea typeface="微軟正黑體" pitchFamily="34" charset="-120"/>
                        <a:cs typeface="新細明體" panose="02020500000000000000" pitchFamily="18" charset="-120"/>
                      </a:endParaRPr>
                    </a:p>
                  </a:txBody>
                  <a:tcPr marL="13335" marR="13335" marT="0" marB="0" anchor="ctr"/>
                </a:tc>
                <a:tc>
                  <a:txBody>
                    <a:bodyPr/>
                    <a:lstStyle/>
                    <a:p>
                      <a:pPr algn="r">
                        <a:spcAft>
                          <a:spcPts val="0"/>
                        </a:spcAft>
                      </a:pPr>
                      <a:r>
                        <a:rPr lang="en-US" sz="1800" kern="100" baseline="0" dirty="0">
                          <a:solidFill>
                            <a:srgbClr val="002060"/>
                          </a:solidFill>
                          <a:effectLst/>
                          <a:latin typeface="Arial" pitchFamily="34" charset="0"/>
                          <a:ea typeface="微軟正黑體" pitchFamily="34" charset="-120"/>
                        </a:rPr>
                        <a:t>144,817,204</a:t>
                      </a:r>
                      <a:endParaRPr lang="zh-TW" sz="1800" kern="100" baseline="0" dirty="0">
                        <a:solidFill>
                          <a:srgbClr val="002060"/>
                        </a:solidFill>
                        <a:effectLst/>
                        <a:latin typeface="Arial" pitchFamily="34" charset="0"/>
                        <a:ea typeface="微軟正黑體" pitchFamily="34" charset="-120"/>
                        <a:cs typeface="新細明體" panose="02020500000000000000" pitchFamily="18" charset="-120"/>
                      </a:endParaRPr>
                    </a:p>
                  </a:txBody>
                  <a:tcPr marL="13335" marR="13335" marT="0" marB="0" anchor="ctr"/>
                </a:tc>
                <a:tc>
                  <a:txBody>
                    <a:bodyPr/>
                    <a:lstStyle/>
                    <a:p>
                      <a:pPr algn="r">
                        <a:spcAft>
                          <a:spcPts val="0"/>
                        </a:spcAft>
                      </a:pPr>
                      <a:r>
                        <a:rPr lang="en-US" altLang="zh-TW" sz="1800" kern="100" baseline="0" dirty="0">
                          <a:solidFill>
                            <a:srgbClr val="002060"/>
                          </a:solidFill>
                          <a:effectLst/>
                          <a:latin typeface="Arial" pitchFamily="34" charset="0"/>
                          <a:ea typeface="微軟正黑體" pitchFamily="34" charset="-120"/>
                        </a:rPr>
                        <a:t>7,504</a:t>
                      </a:r>
                      <a:endParaRPr lang="zh-TW" sz="1800" kern="100" baseline="0" dirty="0">
                        <a:solidFill>
                          <a:srgbClr val="002060"/>
                        </a:solidFill>
                        <a:effectLst/>
                        <a:latin typeface="Arial" pitchFamily="34" charset="0"/>
                        <a:ea typeface="微軟正黑體" pitchFamily="34" charset="-120"/>
                        <a:cs typeface="新細明體" panose="02020500000000000000" pitchFamily="18" charset="-120"/>
                      </a:endParaRPr>
                    </a:p>
                  </a:txBody>
                  <a:tcPr marL="13335" marR="13335" marT="0" marB="0" anchor="ctr"/>
                </a:tc>
                <a:tc>
                  <a:txBody>
                    <a:bodyPr/>
                    <a:lstStyle/>
                    <a:p>
                      <a:pPr algn="r">
                        <a:spcAft>
                          <a:spcPts val="0"/>
                        </a:spcAft>
                      </a:pPr>
                      <a:r>
                        <a:rPr lang="en-US" sz="1800" kern="100" baseline="0" dirty="0">
                          <a:solidFill>
                            <a:srgbClr val="002060"/>
                          </a:solidFill>
                          <a:effectLst/>
                          <a:latin typeface="Arial" pitchFamily="34" charset="0"/>
                          <a:ea typeface="微軟正黑體" pitchFamily="34" charset="-120"/>
                        </a:rPr>
                        <a:t>38.30%</a:t>
                      </a:r>
                      <a:endParaRPr lang="zh-TW" sz="1800" kern="100" baseline="0" dirty="0">
                        <a:solidFill>
                          <a:srgbClr val="002060"/>
                        </a:solidFill>
                        <a:effectLst/>
                        <a:latin typeface="Arial" pitchFamily="34" charset="0"/>
                        <a:ea typeface="微軟正黑體" pitchFamily="34" charset="-120"/>
                        <a:cs typeface="新細明體" panose="02020500000000000000" pitchFamily="18" charset="-120"/>
                      </a:endParaRPr>
                    </a:p>
                  </a:txBody>
                  <a:tcPr marL="13334" marR="13334" marT="0" marB="0" anchor="ctr"/>
                </a:tc>
                <a:extLst>
                  <a:ext uri="{0D108BD9-81ED-4DB2-BD59-A6C34878D82A}"/>
                </a:extLst>
              </a:tr>
              <a:tr h="430349">
                <a:tc>
                  <a:txBody>
                    <a:bodyPr/>
                    <a:lstStyle/>
                    <a:p>
                      <a:pPr algn="ctr">
                        <a:spcAft>
                          <a:spcPts val="0"/>
                        </a:spcAft>
                      </a:pPr>
                      <a:r>
                        <a:rPr lang="en-US" sz="2000" kern="100" baseline="0" dirty="0">
                          <a:solidFill>
                            <a:srgbClr val="002060"/>
                          </a:solidFill>
                          <a:effectLst/>
                          <a:latin typeface="Arial" pitchFamily="34" charset="0"/>
                          <a:ea typeface="微軟正黑體" pitchFamily="34" charset="-120"/>
                        </a:rPr>
                        <a:t>102</a:t>
                      </a:r>
                      <a:endParaRPr lang="zh-TW" sz="2000" kern="100" baseline="0" dirty="0">
                        <a:solidFill>
                          <a:srgbClr val="002060"/>
                        </a:solidFill>
                        <a:effectLst/>
                        <a:latin typeface="Arial" pitchFamily="34" charset="0"/>
                        <a:ea typeface="微軟正黑體" pitchFamily="34" charset="-120"/>
                        <a:cs typeface="新細明體" panose="02020500000000000000" pitchFamily="18" charset="-120"/>
                      </a:endParaRPr>
                    </a:p>
                  </a:txBody>
                  <a:tcPr marL="13334" marR="13334" marT="0" marB="0" anchor="ctr"/>
                </a:tc>
                <a:tc>
                  <a:txBody>
                    <a:bodyPr/>
                    <a:lstStyle/>
                    <a:p>
                      <a:pPr algn="r">
                        <a:spcAft>
                          <a:spcPts val="0"/>
                        </a:spcAft>
                      </a:pPr>
                      <a:r>
                        <a:rPr lang="en-US" sz="1800" kern="100" baseline="0" dirty="0">
                          <a:solidFill>
                            <a:srgbClr val="002060"/>
                          </a:solidFill>
                          <a:effectLst/>
                          <a:latin typeface="Arial" pitchFamily="34" charset="0"/>
                          <a:ea typeface="微軟正黑體" pitchFamily="34" charset="-120"/>
                        </a:rPr>
                        <a:t>602,924,004</a:t>
                      </a:r>
                      <a:endParaRPr lang="zh-TW" sz="1800" kern="100" baseline="0" dirty="0">
                        <a:solidFill>
                          <a:srgbClr val="002060"/>
                        </a:solidFill>
                        <a:effectLst/>
                        <a:latin typeface="Arial" pitchFamily="34" charset="0"/>
                        <a:ea typeface="微軟正黑體" pitchFamily="34" charset="-120"/>
                        <a:cs typeface="新細明體" panose="02020500000000000000" pitchFamily="18" charset="-120"/>
                      </a:endParaRPr>
                    </a:p>
                  </a:txBody>
                  <a:tcPr marL="13335" marR="13335"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zh-TW" sz="1800" kern="100" baseline="0" dirty="0">
                          <a:solidFill>
                            <a:srgbClr val="002060"/>
                          </a:solidFill>
                          <a:effectLst/>
                          <a:latin typeface="Arial" pitchFamily="34" charset="0"/>
                          <a:ea typeface="微軟正黑體" pitchFamily="34" charset="-120"/>
                        </a:rPr>
                        <a:t>28,940</a:t>
                      </a:r>
                      <a:endParaRPr lang="zh-TW" altLang="zh-TW" sz="1800" kern="100" baseline="0" dirty="0">
                        <a:solidFill>
                          <a:srgbClr val="002060"/>
                        </a:solidFill>
                        <a:effectLst/>
                        <a:latin typeface="Arial" pitchFamily="34" charset="0"/>
                        <a:ea typeface="微軟正黑體" pitchFamily="34" charset="-120"/>
                        <a:cs typeface="新細明體" panose="02020500000000000000" pitchFamily="18" charset="-120"/>
                      </a:endParaRPr>
                    </a:p>
                  </a:txBody>
                  <a:tcPr marL="13335" marR="13335" marT="0" marB="0" anchor="ctr"/>
                </a:tc>
                <a:tc>
                  <a:txBody>
                    <a:bodyPr/>
                    <a:lstStyle/>
                    <a:p>
                      <a:pPr algn="r">
                        <a:spcAft>
                          <a:spcPts val="0"/>
                        </a:spcAft>
                      </a:pPr>
                      <a:r>
                        <a:rPr lang="en-US" sz="1800" kern="100" baseline="0" dirty="0">
                          <a:solidFill>
                            <a:srgbClr val="002060"/>
                          </a:solidFill>
                          <a:effectLst/>
                          <a:latin typeface="Arial" pitchFamily="34" charset="0"/>
                          <a:ea typeface="微軟正黑體" pitchFamily="34" charset="-120"/>
                        </a:rPr>
                        <a:t>180,027,541</a:t>
                      </a:r>
                      <a:endParaRPr lang="zh-TW" sz="1800" kern="100" baseline="0" dirty="0">
                        <a:solidFill>
                          <a:srgbClr val="002060"/>
                        </a:solidFill>
                        <a:effectLst/>
                        <a:latin typeface="Arial" pitchFamily="34" charset="0"/>
                        <a:ea typeface="微軟正黑體" pitchFamily="34" charset="-120"/>
                        <a:cs typeface="新細明體" panose="02020500000000000000" pitchFamily="18" charset="-120"/>
                      </a:endParaRPr>
                    </a:p>
                  </a:txBody>
                  <a:tcPr marL="13335" marR="13335" marT="0" marB="0" anchor="ctr"/>
                </a:tc>
                <a:tc>
                  <a:txBody>
                    <a:bodyPr/>
                    <a:lstStyle/>
                    <a:p>
                      <a:pPr algn="r">
                        <a:spcAft>
                          <a:spcPts val="0"/>
                        </a:spcAft>
                      </a:pPr>
                      <a:r>
                        <a:rPr lang="en-US" altLang="zh-TW" sz="1800" kern="100" baseline="0" dirty="0">
                          <a:solidFill>
                            <a:srgbClr val="002060"/>
                          </a:solidFill>
                          <a:effectLst/>
                          <a:latin typeface="Arial" pitchFamily="34" charset="0"/>
                          <a:ea typeface="微軟正黑體" pitchFamily="34" charset="-120"/>
                        </a:rPr>
                        <a:t>9,194</a:t>
                      </a:r>
                      <a:endParaRPr lang="zh-TW" sz="1800" kern="100" baseline="0" dirty="0">
                        <a:solidFill>
                          <a:srgbClr val="002060"/>
                        </a:solidFill>
                        <a:effectLst/>
                        <a:latin typeface="Arial" pitchFamily="34" charset="0"/>
                        <a:ea typeface="微軟正黑體" pitchFamily="34" charset="-120"/>
                        <a:cs typeface="新細明體" panose="02020500000000000000" pitchFamily="18" charset="-120"/>
                      </a:endParaRPr>
                    </a:p>
                  </a:txBody>
                  <a:tcPr marL="13335" marR="13335" marT="0" marB="0" anchor="ctr"/>
                </a:tc>
                <a:tc>
                  <a:txBody>
                    <a:bodyPr/>
                    <a:lstStyle/>
                    <a:p>
                      <a:pPr algn="r">
                        <a:spcAft>
                          <a:spcPts val="0"/>
                        </a:spcAft>
                      </a:pPr>
                      <a:r>
                        <a:rPr lang="en-US" sz="1800" kern="100" baseline="0" dirty="0">
                          <a:solidFill>
                            <a:srgbClr val="002060"/>
                          </a:solidFill>
                          <a:effectLst/>
                          <a:latin typeface="Arial" pitchFamily="34" charset="0"/>
                          <a:ea typeface="微軟正黑體" pitchFamily="34" charset="-120"/>
                        </a:rPr>
                        <a:t>29.86%</a:t>
                      </a:r>
                      <a:endParaRPr lang="zh-TW" sz="1800" kern="100" baseline="0" dirty="0">
                        <a:solidFill>
                          <a:srgbClr val="002060"/>
                        </a:solidFill>
                        <a:effectLst/>
                        <a:latin typeface="Arial" pitchFamily="34" charset="0"/>
                        <a:ea typeface="微軟正黑體" pitchFamily="34" charset="-120"/>
                        <a:cs typeface="新細明體" panose="02020500000000000000" pitchFamily="18" charset="-120"/>
                      </a:endParaRPr>
                    </a:p>
                  </a:txBody>
                  <a:tcPr marL="13334" marR="13334" marT="0" marB="0" anchor="ctr"/>
                </a:tc>
                <a:extLst>
                  <a:ext uri="{0D108BD9-81ED-4DB2-BD59-A6C34878D82A}"/>
                </a:extLst>
              </a:tr>
              <a:tr h="430349">
                <a:tc>
                  <a:txBody>
                    <a:bodyPr/>
                    <a:lstStyle/>
                    <a:p>
                      <a:pPr algn="ctr">
                        <a:spcAft>
                          <a:spcPts val="0"/>
                        </a:spcAft>
                      </a:pPr>
                      <a:r>
                        <a:rPr lang="en-US" sz="2000" kern="100" baseline="0" dirty="0">
                          <a:solidFill>
                            <a:srgbClr val="002060"/>
                          </a:solidFill>
                          <a:effectLst/>
                          <a:latin typeface="Arial" pitchFamily="34" charset="0"/>
                          <a:ea typeface="微軟正黑體" pitchFamily="34" charset="-120"/>
                        </a:rPr>
                        <a:t>103</a:t>
                      </a:r>
                      <a:endParaRPr lang="zh-TW" sz="2000" kern="100" baseline="0" dirty="0">
                        <a:solidFill>
                          <a:srgbClr val="002060"/>
                        </a:solidFill>
                        <a:effectLst/>
                        <a:latin typeface="Arial" pitchFamily="34" charset="0"/>
                        <a:ea typeface="微軟正黑體" pitchFamily="34" charset="-120"/>
                        <a:cs typeface="新細明體" panose="02020500000000000000" pitchFamily="18" charset="-120"/>
                      </a:endParaRPr>
                    </a:p>
                  </a:txBody>
                  <a:tcPr marL="13334" marR="13334" marT="0" marB="0" anchor="ctr"/>
                </a:tc>
                <a:tc>
                  <a:txBody>
                    <a:bodyPr/>
                    <a:lstStyle/>
                    <a:p>
                      <a:pPr algn="r">
                        <a:spcAft>
                          <a:spcPts val="0"/>
                        </a:spcAft>
                      </a:pPr>
                      <a:r>
                        <a:rPr lang="en-US" sz="1800" kern="100" baseline="0" dirty="0">
                          <a:solidFill>
                            <a:srgbClr val="002060"/>
                          </a:solidFill>
                          <a:effectLst/>
                          <a:latin typeface="Arial" pitchFamily="34" charset="0"/>
                          <a:ea typeface="微軟正黑體" pitchFamily="34" charset="-120"/>
                        </a:rPr>
                        <a:t>465,254,008</a:t>
                      </a:r>
                      <a:endParaRPr lang="zh-TW" sz="1800" kern="100" baseline="0" dirty="0">
                        <a:solidFill>
                          <a:srgbClr val="002060"/>
                        </a:solidFill>
                        <a:effectLst/>
                        <a:latin typeface="Arial" pitchFamily="34" charset="0"/>
                        <a:ea typeface="微軟正黑體" pitchFamily="34" charset="-120"/>
                        <a:cs typeface="新細明體" panose="02020500000000000000" pitchFamily="18" charset="-120"/>
                      </a:endParaRPr>
                    </a:p>
                  </a:txBody>
                  <a:tcPr marL="13335" marR="13335"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zh-TW" sz="1800" kern="100" baseline="0" dirty="0">
                          <a:solidFill>
                            <a:srgbClr val="002060"/>
                          </a:solidFill>
                          <a:effectLst/>
                          <a:latin typeface="Arial" pitchFamily="34" charset="0"/>
                          <a:ea typeface="微軟正黑體" pitchFamily="34" charset="-120"/>
                        </a:rPr>
                        <a:t>22,129</a:t>
                      </a:r>
                      <a:endParaRPr lang="zh-TW" altLang="zh-TW" sz="1800" kern="100" baseline="0" dirty="0">
                        <a:solidFill>
                          <a:srgbClr val="002060"/>
                        </a:solidFill>
                        <a:effectLst/>
                        <a:latin typeface="Arial" pitchFamily="34" charset="0"/>
                        <a:ea typeface="微軟正黑體" pitchFamily="34" charset="-120"/>
                        <a:cs typeface="新細明體" panose="02020500000000000000" pitchFamily="18" charset="-120"/>
                      </a:endParaRPr>
                    </a:p>
                  </a:txBody>
                  <a:tcPr marL="13335" marR="13335" marT="0" marB="0" anchor="ctr"/>
                </a:tc>
                <a:tc>
                  <a:txBody>
                    <a:bodyPr/>
                    <a:lstStyle/>
                    <a:p>
                      <a:pPr algn="r">
                        <a:spcAft>
                          <a:spcPts val="0"/>
                        </a:spcAft>
                      </a:pPr>
                      <a:r>
                        <a:rPr lang="en-US" sz="1800" kern="100" baseline="0" dirty="0">
                          <a:solidFill>
                            <a:srgbClr val="002060"/>
                          </a:solidFill>
                          <a:effectLst/>
                          <a:latin typeface="Arial" pitchFamily="34" charset="0"/>
                          <a:ea typeface="微軟正黑體" pitchFamily="34" charset="-120"/>
                        </a:rPr>
                        <a:t>108,891,068</a:t>
                      </a:r>
                      <a:endParaRPr lang="zh-TW" sz="1800" kern="100" baseline="0" dirty="0">
                        <a:solidFill>
                          <a:srgbClr val="002060"/>
                        </a:solidFill>
                        <a:effectLst/>
                        <a:latin typeface="Arial" pitchFamily="34" charset="0"/>
                        <a:ea typeface="微軟正黑體" pitchFamily="34" charset="-120"/>
                        <a:cs typeface="新細明體" panose="02020500000000000000" pitchFamily="18" charset="-120"/>
                      </a:endParaRPr>
                    </a:p>
                  </a:txBody>
                  <a:tcPr marL="13335" marR="13335" marT="0" marB="0" anchor="ctr"/>
                </a:tc>
                <a:tc>
                  <a:txBody>
                    <a:bodyPr/>
                    <a:lstStyle/>
                    <a:p>
                      <a:pPr algn="r">
                        <a:spcAft>
                          <a:spcPts val="0"/>
                        </a:spcAft>
                      </a:pPr>
                      <a:r>
                        <a:rPr lang="en-US" altLang="zh-TW" sz="1800" kern="100" baseline="0" dirty="0">
                          <a:solidFill>
                            <a:srgbClr val="002060"/>
                          </a:solidFill>
                          <a:effectLst/>
                          <a:latin typeface="Arial" pitchFamily="34" charset="0"/>
                          <a:ea typeface="微軟正黑體" pitchFamily="34" charset="-120"/>
                        </a:rPr>
                        <a:t>5,606</a:t>
                      </a:r>
                      <a:endParaRPr lang="zh-TW" sz="1800" kern="100" baseline="0" dirty="0">
                        <a:solidFill>
                          <a:srgbClr val="002060"/>
                        </a:solidFill>
                        <a:effectLst/>
                        <a:latin typeface="Arial" pitchFamily="34" charset="0"/>
                        <a:ea typeface="微軟正黑體" pitchFamily="34" charset="-120"/>
                        <a:cs typeface="新細明體" panose="02020500000000000000" pitchFamily="18" charset="-120"/>
                      </a:endParaRPr>
                    </a:p>
                  </a:txBody>
                  <a:tcPr marL="13335" marR="13335" marT="0" marB="0" anchor="ctr"/>
                </a:tc>
                <a:tc>
                  <a:txBody>
                    <a:bodyPr/>
                    <a:lstStyle/>
                    <a:p>
                      <a:pPr algn="r">
                        <a:spcAft>
                          <a:spcPts val="0"/>
                        </a:spcAft>
                      </a:pPr>
                      <a:r>
                        <a:rPr lang="en-US" sz="1800" kern="100" baseline="0" dirty="0">
                          <a:solidFill>
                            <a:srgbClr val="002060"/>
                          </a:solidFill>
                          <a:effectLst/>
                          <a:latin typeface="Arial" pitchFamily="34" charset="0"/>
                          <a:ea typeface="微軟正黑體" pitchFamily="34" charset="-120"/>
                        </a:rPr>
                        <a:t>23.40%</a:t>
                      </a:r>
                      <a:endParaRPr lang="zh-TW" sz="1800" kern="100" baseline="0" dirty="0">
                        <a:solidFill>
                          <a:srgbClr val="002060"/>
                        </a:solidFill>
                        <a:effectLst/>
                        <a:latin typeface="Arial" pitchFamily="34" charset="0"/>
                        <a:ea typeface="微軟正黑體" pitchFamily="34" charset="-120"/>
                        <a:cs typeface="新細明體" panose="02020500000000000000" pitchFamily="18" charset="-120"/>
                      </a:endParaRPr>
                    </a:p>
                  </a:txBody>
                  <a:tcPr marL="13334" marR="13334" marT="0" marB="0" anchor="ctr"/>
                </a:tc>
                <a:extLst>
                  <a:ext uri="{0D108BD9-81ED-4DB2-BD59-A6C34878D82A}"/>
                </a:extLst>
              </a:tr>
              <a:tr h="430349">
                <a:tc>
                  <a:txBody>
                    <a:bodyPr/>
                    <a:lstStyle/>
                    <a:p>
                      <a:pPr algn="ctr">
                        <a:spcAft>
                          <a:spcPts val="0"/>
                        </a:spcAft>
                      </a:pPr>
                      <a:r>
                        <a:rPr lang="en-US" sz="2000" kern="100" baseline="0" dirty="0">
                          <a:solidFill>
                            <a:srgbClr val="002060"/>
                          </a:solidFill>
                          <a:effectLst/>
                          <a:latin typeface="Arial" pitchFamily="34" charset="0"/>
                          <a:ea typeface="微軟正黑體" pitchFamily="34" charset="-120"/>
                        </a:rPr>
                        <a:t>104</a:t>
                      </a:r>
                      <a:endParaRPr lang="zh-TW" sz="2000" kern="100" baseline="0" dirty="0">
                        <a:solidFill>
                          <a:srgbClr val="002060"/>
                        </a:solidFill>
                        <a:effectLst/>
                        <a:latin typeface="Arial" pitchFamily="34" charset="0"/>
                        <a:ea typeface="微軟正黑體" pitchFamily="34" charset="-120"/>
                        <a:cs typeface="新細明體" panose="02020500000000000000" pitchFamily="18" charset="-120"/>
                      </a:endParaRPr>
                    </a:p>
                  </a:txBody>
                  <a:tcPr marL="13334" marR="13334" marT="0" marB="0" anchor="ctr"/>
                </a:tc>
                <a:tc>
                  <a:txBody>
                    <a:bodyPr/>
                    <a:lstStyle/>
                    <a:p>
                      <a:pPr algn="r">
                        <a:spcAft>
                          <a:spcPts val="0"/>
                        </a:spcAft>
                      </a:pPr>
                      <a:r>
                        <a:rPr lang="en-US" sz="1800" kern="100" baseline="0" dirty="0">
                          <a:solidFill>
                            <a:srgbClr val="002060"/>
                          </a:solidFill>
                          <a:effectLst/>
                          <a:latin typeface="Arial" pitchFamily="34" charset="0"/>
                          <a:ea typeface="微軟正黑體" pitchFamily="34" charset="-120"/>
                        </a:rPr>
                        <a:t>591,586,002</a:t>
                      </a:r>
                      <a:endParaRPr lang="zh-TW" sz="1800" kern="100" baseline="0" dirty="0">
                        <a:solidFill>
                          <a:srgbClr val="002060"/>
                        </a:solidFill>
                        <a:effectLst/>
                        <a:latin typeface="Arial" pitchFamily="34" charset="0"/>
                        <a:ea typeface="微軟正黑體" pitchFamily="34" charset="-120"/>
                        <a:cs typeface="新細明體" panose="02020500000000000000" pitchFamily="18" charset="-120"/>
                      </a:endParaRPr>
                    </a:p>
                  </a:txBody>
                  <a:tcPr marL="13335" marR="13335"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zh-TW" sz="1800" kern="100" baseline="0" dirty="0">
                          <a:solidFill>
                            <a:srgbClr val="002060"/>
                          </a:solidFill>
                          <a:effectLst/>
                          <a:latin typeface="Arial" pitchFamily="34" charset="0"/>
                          <a:ea typeface="微軟正黑體" pitchFamily="34" charset="-120"/>
                        </a:rPr>
                        <a:t>28,063</a:t>
                      </a:r>
                      <a:endParaRPr lang="zh-TW" altLang="zh-TW" sz="1800" kern="100" baseline="0" dirty="0">
                        <a:solidFill>
                          <a:srgbClr val="002060"/>
                        </a:solidFill>
                        <a:effectLst/>
                        <a:latin typeface="Arial" pitchFamily="34" charset="0"/>
                        <a:ea typeface="微軟正黑體" pitchFamily="34" charset="-120"/>
                        <a:cs typeface="新細明體" panose="02020500000000000000" pitchFamily="18" charset="-120"/>
                      </a:endParaRPr>
                    </a:p>
                  </a:txBody>
                  <a:tcPr marL="13335" marR="13335" marT="0" marB="0" anchor="ctr"/>
                </a:tc>
                <a:tc>
                  <a:txBody>
                    <a:bodyPr/>
                    <a:lstStyle/>
                    <a:p>
                      <a:pPr algn="r">
                        <a:spcAft>
                          <a:spcPts val="0"/>
                        </a:spcAft>
                      </a:pPr>
                      <a:r>
                        <a:rPr lang="en-US" sz="1800" kern="100" baseline="0" dirty="0">
                          <a:solidFill>
                            <a:srgbClr val="002060"/>
                          </a:solidFill>
                          <a:effectLst/>
                          <a:latin typeface="Arial" pitchFamily="34" charset="0"/>
                          <a:ea typeface="微軟正黑體" pitchFamily="34" charset="-120"/>
                        </a:rPr>
                        <a:t>87,742,860</a:t>
                      </a:r>
                      <a:endParaRPr lang="zh-TW" sz="1800" kern="100" baseline="0" dirty="0">
                        <a:solidFill>
                          <a:srgbClr val="002060"/>
                        </a:solidFill>
                        <a:effectLst/>
                        <a:latin typeface="Arial" pitchFamily="34" charset="0"/>
                        <a:ea typeface="微軟正黑體" pitchFamily="34" charset="-120"/>
                        <a:cs typeface="新細明體" panose="02020500000000000000" pitchFamily="18" charset="-120"/>
                      </a:endParaRPr>
                    </a:p>
                  </a:txBody>
                  <a:tcPr marL="13335" marR="13335" marT="0" marB="0" anchor="ctr"/>
                </a:tc>
                <a:tc>
                  <a:txBody>
                    <a:bodyPr/>
                    <a:lstStyle/>
                    <a:p>
                      <a:pPr algn="r">
                        <a:spcAft>
                          <a:spcPts val="0"/>
                        </a:spcAft>
                      </a:pPr>
                      <a:r>
                        <a:rPr lang="en-US" altLang="zh-TW" sz="1800" kern="100" baseline="0" dirty="0">
                          <a:solidFill>
                            <a:srgbClr val="002060"/>
                          </a:solidFill>
                          <a:effectLst/>
                          <a:latin typeface="Arial" pitchFamily="34" charset="0"/>
                          <a:ea typeface="微軟正黑體" pitchFamily="34" charset="-120"/>
                        </a:rPr>
                        <a:t>4,411</a:t>
                      </a:r>
                      <a:endParaRPr lang="zh-TW" sz="1800" kern="100" baseline="0" dirty="0">
                        <a:solidFill>
                          <a:srgbClr val="002060"/>
                        </a:solidFill>
                        <a:effectLst/>
                        <a:latin typeface="Arial" pitchFamily="34" charset="0"/>
                        <a:ea typeface="微軟正黑體" pitchFamily="34" charset="-120"/>
                        <a:cs typeface="新細明體" panose="02020500000000000000" pitchFamily="18" charset="-120"/>
                      </a:endParaRPr>
                    </a:p>
                  </a:txBody>
                  <a:tcPr marL="13335" marR="13335" marT="0" marB="0" anchor="ctr"/>
                </a:tc>
                <a:tc>
                  <a:txBody>
                    <a:bodyPr/>
                    <a:lstStyle/>
                    <a:p>
                      <a:pPr algn="r">
                        <a:spcAft>
                          <a:spcPts val="0"/>
                        </a:spcAft>
                      </a:pPr>
                      <a:r>
                        <a:rPr lang="en-US" sz="1800" kern="100" baseline="0" dirty="0">
                          <a:solidFill>
                            <a:srgbClr val="002060"/>
                          </a:solidFill>
                          <a:effectLst/>
                          <a:latin typeface="Arial" pitchFamily="34" charset="0"/>
                          <a:ea typeface="微軟正黑體" pitchFamily="34" charset="-120"/>
                        </a:rPr>
                        <a:t>14.83%</a:t>
                      </a:r>
                      <a:endParaRPr lang="zh-TW" sz="1800" kern="100" baseline="0" dirty="0">
                        <a:solidFill>
                          <a:srgbClr val="002060"/>
                        </a:solidFill>
                        <a:effectLst/>
                        <a:latin typeface="Arial" pitchFamily="34" charset="0"/>
                        <a:ea typeface="微軟正黑體" pitchFamily="34" charset="-120"/>
                        <a:cs typeface="新細明體" panose="02020500000000000000" pitchFamily="18" charset="-120"/>
                      </a:endParaRPr>
                    </a:p>
                  </a:txBody>
                  <a:tcPr marL="13334" marR="13334" marT="0" marB="0" anchor="ctr"/>
                </a:tc>
                <a:extLst>
                  <a:ext uri="{0D108BD9-81ED-4DB2-BD59-A6C34878D82A}"/>
                </a:extLst>
              </a:tr>
              <a:tr h="430349">
                <a:tc>
                  <a:txBody>
                    <a:bodyPr/>
                    <a:lstStyle/>
                    <a:p>
                      <a:pPr algn="ctr">
                        <a:spcAft>
                          <a:spcPts val="0"/>
                        </a:spcAft>
                      </a:pPr>
                      <a:r>
                        <a:rPr lang="en-US" sz="2000" kern="100" baseline="0" dirty="0">
                          <a:solidFill>
                            <a:srgbClr val="002060"/>
                          </a:solidFill>
                          <a:effectLst/>
                          <a:latin typeface="Arial" pitchFamily="34" charset="0"/>
                          <a:ea typeface="微軟正黑體" pitchFamily="34" charset="-120"/>
                        </a:rPr>
                        <a:t>105</a:t>
                      </a:r>
                      <a:endParaRPr lang="zh-TW" sz="2000" kern="100" baseline="0" dirty="0">
                        <a:solidFill>
                          <a:srgbClr val="002060"/>
                        </a:solidFill>
                        <a:effectLst/>
                        <a:latin typeface="Arial" pitchFamily="34" charset="0"/>
                        <a:ea typeface="微軟正黑體" pitchFamily="34" charset="-120"/>
                        <a:cs typeface="新細明體" panose="02020500000000000000" pitchFamily="18" charset="-120"/>
                      </a:endParaRPr>
                    </a:p>
                  </a:txBody>
                  <a:tcPr marL="13334" marR="13334" marT="0" marB="0" anchor="ctr"/>
                </a:tc>
                <a:tc>
                  <a:txBody>
                    <a:bodyPr/>
                    <a:lstStyle/>
                    <a:p>
                      <a:pPr algn="r">
                        <a:spcAft>
                          <a:spcPts val="0"/>
                        </a:spcAft>
                      </a:pPr>
                      <a:r>
                        <a:rPr lang="en-US" sz="1800" kern="100" baseline="0" dirty="0">
                          <a:solidFill>
                            <a:srgbClr val="002060"/>
                          </a:solidFill>
                          <a:effectLst/>
                          <a:latin typeface="Arial" pitchFamily="34" charset="0"/>
                          <a:ea typeface="微軟正黑體" pitchFamily="34" charset="-120"/>
                        </a:rPr>
                        <a:t>369,867,002</a:t>
                      </a:r>
                      <a:endParaRPr lang="zh-TW" sz="1800" kern="100" baseline="0" dirty="0">
                        <a:solidFill>
                          <a:srgbClr val="002060"/>
                        </a:solidFill>
                        <a:effectLst/>
                        <a:latin typeface="Arial" pitchFamily="34" charset="0"/>
                        <a:ea typeface="微軟正黑體" pitchFamily="34" charset="-120"/>
                        <a:cs typeface="新細明體" panose="02020500000000000000" pitchFamily="18" charset="-120"/>
                      </a:endParaRPr>
                    </a:p>
                  </a:txBody>
                  <a:tcPr marL="13335" marR="13335"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zh-TW" sz="1800" kern="100" baseline="0" dirty="0">
                          <a:solidFill>
                            <a:srgbClr val="002060"/>
                          </a:solidFill>
                          <a:effectLst/>
                          <a:latin typeface="Arial" pitchFamily="34" charset="0"/>
                          <a:ea typeface="微軟正黑體" pitchFamily="34" charset="-120"/>
                        </a:rPr>
                        <a:t>17,299</a:t>
                      </a:r>
                      <a:endParaRPr lang="zh-TW" altLang="zh-TW" sz="1800" kern="100" baseline="0" dirty="0">
                        <a:solidFill>
                          <a:srgbClr val="002060"/>
                        </a:solidFill>
                        <a:effectLst/>
                        <a:latin typeface="Arial" pitchFamily="34" charset="0"/>
                        <a:ea typeface="微軟正黑體" pitchFamily="34" charset="-120"/>
                        <a:cs typeface="新細明體" panose="02020500000000000000" pitchFamily="18" charset="-120"/>
                      </a:endParaRPr>
                    </a:p>
                  </a:txBody>
                  <a:tcPr marL="13335" marR="13335" marT="0" marB="0" anchor="ctr"/>
                </a:tc>
                <a:tc>
                  <a:txBody>
                    <a:bodyPr/>
                    <a:lstStyle/>
                    <a:p>
                      <a:pPr algn="r">
                        <a:spcAft>
                          <a:spcPts val="0"/>
                        </a:spcAft>
                      </a:pPr>
                      <a:r>
                        <a:rPr lang="en-US" sz="1800" kern="100" baseline="0" dirty="0">
                          <a:solidFill>
                            <a:srgbClr val="002060"/>
                          </a:solidFill>
                          <a:effectLst/>
                          <a:latin typeface="Arial" pitchFamily="34" charset="0"/>
                          <a:ea typeface="微軟正黑體" pitchFamily="34" charset="-120"/>
                        </a:rPr>
                        <a:t>41,236,652</a:t>
                      </a:r>
                      <a:endParaRPr lang="zh-TW" sz="1800" kern="100" baseline="0" dirty="0">
                        <a:solidFill>
                          <a:srgbClr val="002060"/>
                        </a:solidFill>
                        <a:effectLst/>
                        <a:latin typeface="Arial" pitchFamily="34" charset="0"/>
                        <a:ea typeface="微軟正黑體" pitchFamily="34" charset="-120"/>
                        <a:cs typeface="新細明體" panose="02020500000000000000" pitchFamily="18" charset="-120"/>
                      </a:endParaRPr>
                    </a:p>
                  </a:txBody>
                  <a:tcPr marL="13335" marR="13335" marT="0" marB="0" anchor="ctr"/>
                </a:tc>
                <a:tc>
                  <a:txBody>
                    <a:bodyPr/>
                    <a:lstStyle/>
                    <a:p>
                      <a:pPr algn="r">
                        <a:spcAft>
                          <a:spcPts val="0"/>
                        </a:spcAft>
                      </a:pPr>
                      <a:r>
                        <a:rPr lang="en-US" altLang="zh-TW" sz="1800" kern="100" baseline="0" dirty="0">
                          <a:solidFill>
                            <a:srgbClr val="002060"/>
                          </a:solidFill>
                          <a:effectLst/>
                          <a:latin typeface="Arial" pitchFamily="34" charset="0"/>
                          <a:ea typeface="微軟正黑體" pitchFamily="34" charset="-120"/>
                        </a:rPr>
                        <a:t>1,865</a:t>
                      </a:r>
                      <a:endParaRPr lang="zh-TW" sz="1800" kern="100" baseline="0" dirty="0">
                        <a:solidFill>
                          <a:srgbClr val="002060"/>
                        </a:solidFill>
                        <a:effectLst/>
                        <a:latin typeface="Arial" pitchFamily="34" charset="0"/>
                        <a:ea typeface="微軟正黑體" pitchFamily="34" charset="-120"/>
                        <a:cs typeface="新細明體" panose="02020500000000000000" pitchFamily="18" charset="-120"/>
                      </a:endParaRPr>
                    </a:p>
                  </a:txBody>
                  <a:tcPr marL="13335" marR="13335" marT="0" marB="0" anchor="ctr"/>
                </a:tc>
                <a:tc>
                  <a:txBody>
                    <a:bodyPr/>
                    <a:lstStyle/>
                    <a:p>
                      <a:pPr algn="r">
                        <a:spcAft>
                          <a:spcPts val="0"/>
                        </a:spcAft>
                      </a:pPr>
                      <a:r>
                        <a:rPr lang="en-US" sz="1800" kern="100" baseline="0" dirty="0">
                          <a:solidFill>
                            <a:srgbClr val="C00000"/>
                          </a:solidFill>
                          <a:effectLst/>
                          <a:latin typeface="Arial" pitchFamily="34" charset="0"/>
                          <a:ea typeface="微軟正黑體" pitchFamily="34" charset="-120"/>
                        </a:rPr>
                        <a:t>11.15%</a:t>
                      </a:r>
                      <a:endParaRPr lang="zh-TW" sz="1800" b="1" kern="100" baseline="0" dirty="0">
                        <a:solidFill>
                          <a:srgbClr val="C00000"/>
                        </a:solidFill>
                        <a:effectLst/>
                        <a:latin typeface="Arial" pitchFamily="34" charset="0"/>
                        <a:ea typeface="微軟正黑體" pitchFamily="34" charset="-120"/>
                        <a:cs typeface="新細明體" panose="02020500000000000000" pitchFamily="18" charset="-120"/>
                      </a:endParaRPr>
                    </a:p>
                  </a:txBody>
                  <a:tcPr marL="13334" marR="13334" marT="0" marB="0" anchor="ctr"/>
                </a:tc>
                <a:extLst>
                  <a:ext uri="{0D108BD9-81ED-4DB2-BD59-A6C34878D82A}"/>
                </a:extLst>
              </a:tr>
              <a:tr h="482967">
                <a:tc>
                  <a:txBody>
                    <a:bodyPr/>
                    <a:lstStyle/>
                    <a:p>
                      <a:pPr algn="r">
                        <a:spcAft>
                          <a:spcPts val="0"/>
                        </a:spcAft>
                      </a:pPr>
                      <a:r>
                        <a:rPr lang="zh-TW" sz="2000" kern="100" baseline="0" dirty="0">
                          <a:solidFill>
                            <a:srgbClr val="C00000"/>
                          </a:solidFill>
                          <a:effectLst/>
                          <a:latin typeface="Arial" pitchFamily="34" charset="0"/>
                          <a:ea typeface="微軟正黑體" pitchFamily="34" charset="-120"/>
                        </a:rPr>
                        <a:t>總計</a:t>
                      </a:r>
                      <a:endParaRPr lang="zh-TW" sz="2000" b="1" kern="100" baseline="0" dirty="0">
                        <a:solidFill>
                          <a:srgbClr val="C00000"/>
                        </a:solidFill>
                        <a:effectLst/>
                        <a:latin typeface="Arial" pitchFamily="34" charset="0"/>
                        <a:ea typeface="微軟正黑體" pitchFamily="34" charset="-120"/>
                        <a:cs typeface="新細明體" panose="02020500000000000000" pitchFamily="18" charset="-120"/>
                      </a:endParaRPr>
                    </a:p>
                  </a:txBody>
                  <a:tcPr marL="13334" marR="13334" marT="0" marB="0" anchor="ctr"/>
                </a:tc>
                <a:tc>
                  <a:txBody>
                    <a:bodyPr/>
                    <a:lstStyle/>
                    <a:p>
                      <a:pPr algn="r">
                        <a:spcAft>
                          <a:spcPts val="0"/>
                        </a:spcAft>
                      </a:pPr>
                      <a:r>
                        <a:rPr lang="en-US" sz="1800" b="1" kern="100" baseline="0" dirty="0">
                          <a:solidFill>
                            <a:srgbClr val="C00000"/>
                          </a:solidFill>
                          <a:effectLst/>
                          <a:latin typeface="Arial" pitchFamily="34" charset="0"/>
                          <a:ea typeface="微軟正黑體" pitchFamily="34" charset="-120"/>
                        </a:rPr>
                        <a:t>2,826,365,020</a:t>
                      </a:r>
                      <a:endParaRPr lang="zh-TW" sz="1800" b="1" kern="100" baseline="0" dirty="0">
                        <a:solidFill>
                          <a:srgbClr val="C00000"/>
                        </a:solidFill>
                        <a:effectLst/>
                        <a:latin typeface="Arial" pitchFamily="34" charset="0"/>
                        <a:ea typeface="微軟正黑體" pitchFamily="34" charset="-120"/>
                        <a:cs typeface="新細明體" panose="02020500000000000000" pitchFamily="18" charset="-120"/>
                      </a:endParaRPr>
                    </a:p>
                  </a:txBody>
                  <a:tcPr marL="13335" marR="13335" marT="0" marB="0" anchor="ctr"/>
                </a:tc>
                <a:tc>
                  <a:txBody>
                    <a:bodyPr/>
                    <a:lstStyle/>
                    <a:p>
                      <a:pPr algn="r">
                        <a:spcAft>
                          <a:spcPts val="0"/>
                        </a:spcAft>
                      </a:pPr>
                      <a:r>
                        <a:rPr lang="en-US" altLang="zh-TW" sz="1800" b="1" kern="100" baseline="0" dirty="0">
                          <a:solidFill>
                            <a:srgbClr val="C00000"/>
                          </a:solidFill>
                          <a:effectLst/>
                          <a:latin typeface="Arial" pitchFamily="34" charset="0"/>
                          <a:ea typeface="微軟正黑體" pitchFamily="34" charset="-120"/>
                        </a:rPr>
                        <a:t>137,027</a:t>
                      </a:r>
                      <a:endParaRPr lang="zh-TW" sz="1800" b="1" kern="100" baseline="0" dirty="0">
                        <a:solidFill>
                          <a:srgbClr val="C00000"/>
                        </a:solidFill>
                        <a:effectLst/>
                        <a:latin typeface="Arial" pitchFamily="34" charset="0"/>
                        <a:ea typeface="微軟正黑體" pitchFamily="34" charset="-120"/>
                        <a:cs typeface="新細明體" panose="02020500000000000000" pitchFamily="18" charset="-120"/>
                      </a:endParaRPr>
                    </a:p>
                  </a:txBody>
                  <a:tcPr marL="13335" marR="13335" marT="0" marB="0" anchor="ctr"/>
                </a:tc>
                <a:tc>
                  <a:txBody>
                    <a:bodyPr/>
                    <a:lstStyle/>
                    <a:p>
                      <a:pPr algn="r">
                        <a:spcAft>
                          <a:spcPts val="0"/>
                        </a:spcAft>
                      </a:pPr>
                      <a:r>
                        <a:rPr lang="en-US" sz="1800" b="1" kern="100" baseline="0" dirty="0">
                          <a:solidFill>
                            <a:srgbClr val="C00000"/>
                          </a:solidFill>
                          <a:effectLst/>
                          <a:latin typeface="Arial" pitchFamily="34" charset="0"/>
                          <a:ea typeface="微軟正黑體" pitchFamily="34" charset="-120"/>
                        </a:rPr>
                        <a:t>775,145,318</a:t>
                      </a:r>
                      <a:endParaRPr lang="zh-TW" sz="1800" b="1" kern="100" baseline="0" dirty="0">
                        <a:solidFill>
                          <a:srgbClr val="C00000"/>
                        </a:solidFill>
                        <a:effectLst/>
                        <a:latin typeface="Arial" pitchFamily="34" charset="0"/>
                        <a:ea typeface="微軟正黑體" pitchFamily="34" charset="-120"/>
                        <a:cs typeface="新細明體" panose="02020500000000000000" pitchFamily="18" charset="-120"/>
                      </a:endParaRPr>
                    </a:p>
                  </a:txBody>
                  <a:tcPr marL="13335" marR="13335" marT="0" marB="0" anchor="ctr"/>
                </a:tc>
                <a:tc>
                  <a:txBody>
                    <a:bodyPr/>
                    <a:lstStyle/>
                    <a:p>
                      <a:pPr algn="r">
                        <a:spcAft>
                          <a:spcPts val="0"/>
                        </a:spcAft>
                      </a:pPr>
                      <a:r>
                        <a:rPr lang="en-US" altLang="zh-TW" sz="1800" b="1" kern="100" baseline="0" dirty="0">
                          <a:solidFill>
                            <a:srgbClr val="C00000"/>
                          </a:solidFill>
                          <a:effectLst/>
                          <a:latin typeface="Arial" pitchFamily="34" charset="0"/>
                          <a:ea typeface="微軟正黑體" pitchFamily="34" charset="-120"/>
                        </a:rPr>
                        <a:t>39,529</a:t>
                      </a:r>
                      <a:endParaRPr lang="zh-TW" sz="1800" b="1" kern="100" baseline="0" dirty="0">
                        <a:solidFill>
                          <a:srgbClr val="C00000"/>
                        </a:solidFill>
                        <a:effectLst/>
                        <a:latin typeface="Arial" pitchFamily="34" charset="0"/>
                        <a:ea typeface="微軟正黑體" pitchFamily="34" charset="-120"/>
                        <a:cs typeface="新細明體" panose="02020500000000000000" pitchFamily="18" charset="-120"/>
                      </a:endParaRPr>
                    </a:p>
                  </a:txBody>
                  <a:tcPr marL="13335" marR="13335" marT="0" marB="0" anchor="ctr"/>
                </a:tc>
                <a:tc>
                  <a:txBody>
                    <a:bodyPr/>
                    <a:lstStyle/>
                    <a:p>
                      <a:pPr algn="r">
                        <a:spcAft>
                          <a:spcPts val="0"/>
                        </a:spcAft>
                      </a:pPr>
                      <a:r>
                        <a:rPr lang="en-US" sz="2000" b="1" kern="100" baseline="0" dirty="0">
                          <a:solidFill>
                            <a:srgbClr val="C00000"/>
                          </a:solidFill>
                          <a:effectLst/>
                          <a:latin typeface="Arial" pitchFamily="34" charset="0"/>
                          <a:ea typeface="微軟正黑體" pitchFamily="34" charset="-120"/>
                        </a:rPr>
                        <a:t>27.43%</a:t>
                      </a:r>
                      <a:endParaRPr lang="zh-TW" sz="2000" b="1" kern="100" baseline="0" dirty="0">
                        <a:solidFill>
                          <a:srgbClr val="C00000"/>
                        </a:solidFill>
                        <a:effectLst/>
                        <a:latin typeface="Arial" pitchFamily="34" charset="0"/>
                        <a:ea typeface="微軟正黑體" pitchFamily="34" charset="-120"/>
                        <a:cs typeface="新細明體" panose="02020500000000000000" pitchFamily="18" charset="-120"/>
                      </a:endParaRPr>
                    </a:p>
                  </a:txBody>
                  <a:tcPr marL="13334" marR="13334" marT="0" marB="0" anchor="ctr"/>
                </a:tc>
                <a:extLst>
                  <a:ext uri="{0D108BD9-81ED-4DB2-BD59-A6C34878D82A}"/>
                </a:extLst>
              </a:tr>
            </a:tbl>
          </a:graphicData>
        </a:graphic>
      </p:graphicFrame>
      <p:sp>
        <p:nvSpPr>
          <p:cNvPr id="32849" name="投影片編號版面配置區 9"/>
          <p:cNvSpPr>
            <a:spLocks noGrp="1"/>
          </p:cNvSpPr>
          <p:nvPr>
            <p:ph type="sldNum" sz="quarter" idx="12"/>
          </p:nvPr>
        </p:nvSpPr>
        <p:spPr>
          <a:noFill/>
          <a:ln>
            <a:miter lim="800000"/>
            <a:headEnd/>
            <a:tailEnd/>
          </a:ln>
        </p:spPr>
        <p:txBody>
          <a:bodyPr/>
          <a:lstStyle/>
          <a:p>
            <a:pPr fontAlgn="base">
              <a:spcBef>
                <a:spcPct val="0"/>
              </a:spcBef>
              <a:spcAft>
                <a:spcPct val="0"/>
              </a:spcAft>
            </a:pPr>
            <a:fld id="{FB88DA27-ECF3-4A0B-B930-D5EE67B94867}" type="slidenum">
              <a:rPr lang="en-US" altLang="zh-TW" smtClean="0"/>
              <a:pPr fontAlgn="base">
                <a:spcBef>
                  <a:spcPct val="0"/>
                </a:spcBef>
                <a:spcAft>
                  <a:spcPct val="0"/>
                </a:spcAft>
              </a:pPr>
              <a:t>12</a:t>
            </a:fld>
            <a:endParaRPr lang="en-US" altLang="zh-TW" smtClean="0"/>
          </a:p>
        </p:txBody>
      </p:sp>
      <p:pic>
        <p:nvPicPr>
          <p:cNvPr id="32850" name="圖片 10"/>
          <p:cNvPicPr>
            <a:picLocks noChangeAspect="1"/>
          </p:cNvPicPr>
          <p:nvPr/>
        </p:nvPicPr>
        <p:blipFill>
          <a:blip r:embed="rId2"/>
          <a:srcRect/>
          <a:stretch>
            <a:fillRect/>
          </a:stretch>
        </p:blipFill>
        <p:spPr bwMode="auto">
          <a:xfrm>
            <a:off x="6875463" y="1700213"/>
            <a:ext cx="2268537" cy="4752975"/>
          </a:xfrm>
          <a:prstGeom prst="rect">
            <a:avLst/>
          </a:prstGeom>
          <a:noFill/>
          <a:ln w="9525">
            <a:noFill/>
            <a:miter lim="800000"/>
            <a:headEnd/>
            <a:tailEnd/>
          </a:ln>
        </p:spPr>
      </p:pic>
      <p:sp>
        <p:nvSpPr>
          <p:cNvPr id="12" name="文字方塊 11"/>
          <p:cNvSpPr txBox="1"/>
          <p:nvPr/>
        </p:nvSpPr>
        <p:spPr>
          <a:xfrm>
            <a:off x="7164288" y="3338264"/>
            <a:ext cx="1646605" cy="52322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kumimoji="0" lang="zh-TW" altLang="en-US" sz="2800" b="1" spc="50" dirty="0">
                <a:ln w="11430"/>
                <a:solidFill>
                  <a:srgbClr val="0070C0"/>
                </a:soli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rPr>
              <a:t>裁罰人次</a:t>
            </a:r>
          </a:p>
        </p:txBody>
      </p:sp>
      <p:sp>
        <p:nvSpPr>
          <p:cNvPr id="13" name="文字方塊 12"/>
          <p:cNvSpPr txBox="1"/>
          <p:nvPr/>
        </p:nvSpPr>
        <p:spPr>
          <a:xfrm>
            <a:off x="6948264" y="5858108"/>
            <a:ext cx="2012089" cy="52322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kumimoji="0" lang="zh-TW" altLang="en-US" sz="2800" b="1" spc="50" dirty="0">
                <a:ln w="11430"/>
                <a:solidFill>
                  <a:srgbClr val="0070C0"/>
                </a:soli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rPr>
              <a:t>實際</a:t>
            </a:r>
            <a:r>
              <a:rPr kumimoji="0" lang="zh-TW" altLang="zh-TW" sz="2800" b="1" spc="50" dirty="0">
                <a:ln w="11430"/>
                <a:solidFill>
                  <a:srgbClr val="0070C0"/>
                </a:soli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rPr>
              <a:t>繳納率</a:t>
            </a:r>
            <a:endParaRPr kumimoji="0" lang="zh-TW" altLang="en-US" sz="2800" b="1" spc="50" dirty="0">
              <a:ln w="11430"/>
              <a:solidFill>
                <a:srgbClr val="0070C0"/>
              </a:soli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標題 1"/>
          <p:cNvSpPr>
            <a:spLocks noGrp="1"/>
          </p:cNvSpPr>
          <p:nvPr>
            <p:ph type="title"/>
          </p:nvPr>
        </p:nvSpPr>
        <p:spPr/>
        <p:txBody>
          <a:bodyPr/>
          <a:lstStyle/>
          <a:p>
            <a:r>
              <a:rPr lang="zh-TW" altLang="en-US" smtClean="0">
                <a:solidFill>
                  <a:srgbClr val="FFFF00"/>
                </a:solidFill>
                <a:latin typeface="Arial" charset="0"/>
                <a:ea typeface="華康華綜體W5"/>
              </a:rPr>
              <a:t>反毒政策</a:t>
            </a:r>
            <a:endParaRPr lang="zh-CN" altLang="en-US" smtClean="0">
              <a:solidFill>
                <a:srgbClr val="FFFF00"/>
              </a:solidFill>
              <a:latin typeface="Arial" charset="0"/>
              <a:ea typeface="華康華綜體W5"/>
            </a:endParaRPr>
          </a:p>
        </p:txBody>
      </p:sp>
      <p:grpSp>
        <p:nvGrpSpPr>
          <p:cNvPr id="33794" name="群組 21"/>
          <p:cNvGrpSpPr>
            <a:grpSpLocks/>
          </p:cNvGrpSpPr>
          <p:nvPr/>
        </p:nvGrpSpPr>
        <p:grpSpPr bwMode="auto">
          <a:xfrm>
            <a:off x="539750" y="1627188"/>
            <a:ext cx="7993063" cy="1730375"/>
            <a:chOff x="539552" y="1626642"/>
            <a:chExt cx="7992887" cy="1730350"/>
          </a:xfrm>
        </p:grpSpPr>
        <p:sp>
          <p:nvSpPr>
            <p:cNvPr id="8" name="AutoShape 2"/>
            <p:cNvSpPr>
              <a:spLocks noChangeArrowheads="1"/>
            </p:cNvSpPr>
            <p:nvPr/>
          </p:nvSpPr>
          <p:spPr bwMode="gray">
            <a:xfrm>
              <a:off x="1869848" y="1626642"/>
              <a:ext cx="6662591" cy="1730350"/>
            </a:xfrm>
            <a:prstGeom prst="roundRect">
              <a:avLst>
                <a:gd name="adj" fmla="val 16449"/>
              </a:avLst>
            </a:prstGeom>
            <a:gradFill>
              <a:gsLst>
                <a:gs pos="0">
                  <a:schemeClr val="accent1">
                    <a:tint val="50000"/>
                    <a:satMod val="300000"/>
                    <a:alpha val="51000"/>
                  </a:schemeClr>
                </a:gs>
                <a:gs pos="35000">
                  <a:schemeClr val="accent1">
                    <a:tint val="37000"/>
                    <a:satMod val="300000"/>
                  </a:schemeClr>
                </a:gs>
                <a:gs pos="100000">
                  <a:schemeClr val="accent1">
                    <a:tint val="15000"/>
                    <a:satMod val="350000"/>
                  </a:schemeClr>
                </a:gs>
              </a:gsLst>
            </a:gradFill>
            <a:ln w="25400"/>
          </p:spPr>
          <p:style>
            <a:lnRef idx="1">
              <a:schemeClr val="accent1"/>
            </a:lnRef>
            <a:fillRef idx="2">
              <a:schemeClr val="accent1"/>
            </a:fillRef>
            <a:effectRef idx="1">
              <a:schemeClr val="accent1"/>
            </a:effectRef>
            <a:fontRef idx="minor">
              <a:schemeClr val="dk1"/>
            </a:fontRef>
          </p:style>
          <p:txBody>
            <a:bodyPr wrap="none" anchor="ctr"/>
            <a:lstStyle/>
            <a:p>
              <a:pPr fontAlgn="auto">
                <a:spcBef>
                  <a:spcPts val="0"/>
                </a:spcBef>
                <a:spcAft>
                  <a:spcPts val="0"/>
                </a:spcAft>
                <a:defRPr/>
              </a:pPr>
              <a:endParaRPr kumimoji="0" lang="zh-TW" altLang="en-US"/>
            </a:p>
          </p:txBody>
        </p:sp>
        <p:sp>
          <p:nvSpPr>
            <p:cNvPr id="10" name="Rectangle 5"/>
            <p:cNvSpPr>
              <a:spLocks noChangeArrowheads="1"/>
            </p:cNvSpPr>
            <p:nvPr/>
          </p:nvSpPr>
          <p:spPr bwMode="gray">
            <a:xfrm>
              <a:off x="2987423" y="1986999"/>
              <a:ext cx="4722709" cy="1174733"/>
            </a:xfrm>
            <a:prstGeom prst="rect">
              <a:avLst/>
            </a:prstGeom>
            <a:noFill/>
            <a:ln>
              <a:noFill/>
            </a:ln>
            <a:effectLst/>
            <a:extLst>
              <a:ext uri="{909E8E84-426E-40DD-AFC4-6F175D3DCCD1}"/>
              <a:ext uri="{91240B29-F687-4F45-9708-019B960494DF}"/>
              <a:ext uri="{AF507438-7753-43E0-B8FC-AC1667EBCBE1}"/>
            </a:extLst>
          </p:spPr>
          <p:txBody>
            <a:bodyPr>
              <a:spAutoFit/>
            </a:bodyPr>
            <a:lstStyle>
              <a:lvl1pPr marL="171450" indent="-17145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342900" indent="-342900">
                <a:spcBef>
                  <a:spcPct val="20000"/>
                </a:spcBef>
                <a:buClr>
                  <a:schemeClr val="accent1">
                    <a:lumMod val="75000"/>
                  </a:schemeClr>
                </a:buClr>
                <a:buFont typeface="微軟正黑體" panose="020B0604030504040204" pitchFamily="34" charset="-120"/>
                <a:buChar char="◢"/>
                <a:defRPr/>
              </a:pPr>
              <a:r>
                <a:rPr kumimoji="0" lang="zh-TW" altLang="en-US" sz="3200" b="1" dirty="0">
                  <a:solidFill>
                    <a:srgbClr val="002060"/>
                  </a:solidFill>
                  <a:latin typeface="Arial" panose="020B0604020202020204" pitchFamily="34" charset="0"/>
                  <a:ea typeface="微軟正黑體" panose="020B0604030504040204" pitchFamily="34" charset="-120"/>
                </a:rPr>
                <a:t>降低毒品需求</a:t>
              </a:r>
              <a:endParaRPr kumimoji="0" lang="en-US" altLang="zh-TW" sz="3200" b="1" dirty="0">
                <a:solidFill>
                  <a:srgbClr val="002060"/>
                </a:solidFill>
                <a:latin typeface="Arial" panose="020B0604020202020204" pitchFamily="34" charset="0"/>
                <a:ea typeface="微軟正黑體" panose="020B0604030504040204" pitchFamily="34" charset="-120"/>
              </a:endParaRPr>
            </a:p>
            <a:p>
              <a:pPr marL="342900" indent="-342900">
                <a:spcBef>
                  <a:spcPct val="20000"/>
                </a:spcBef>
                <a:buClr>
                  <a:schemeClr val="accent1">
                    <a:lumMod val="75000"/>
                  </a:schemeClr>
                </a:buClr>
                <a:buFont typeface="微軟正黑體" panose="020B0604030504040204" pitchFamily="34" charset="-120"/>
                <a:buChar char="◢"/>
                <a:defRPr/>
              </a:pPr>
              <a:r>
                <a:rPr kumimoji="0" lang="zh-TW" altLang="en-US" sz="3200" b="1" dirty="0">
                  <a:solidFill>
                    <a:srgbClr val="002060"/>
                  </a:solidFill>
                  <a:latin typeface="Arial" panose="020B0604020202020204" pitchFamily="34" charset="0"/>
                  <a:ea typeface="微軟正黑體" panose="020B0604030504040204" pitchFamily="34" charset="-120"/>
                </a:rPr>
                <a:t>抑制毒品供給</a:t>
              </a:r>
              <a:endParaRPr kumimoji="0" lang="en-US" altLang="zh-TW" sz="3200" b="1" dirty="0">
                <a:solidFill>
                  <a:srgbClr val="002060"/>
                </a:solidFill>
                <a:latin typeface="Arial" panose="020B0604020202020204" pitchFamily="34" charset="0"/>
                <a:ea typeface="微軟正黑體" panose="020B0604030504040204" pitchFamily="34" charset="-120"/>
              </a:endParaRPr>
            </a:p>
          </p:txBody>
        </p:sp>
        <p:sp>
          <p:nvSpPr>
            <p:cNvPr id="11" name="AutoShape 7"/>
            <p:cNvSpPr>
              <a:spLocks noChangeArrowheads="1"/>
            </p:cNvSpPr>
            <p:nvPr/>
          </p:nvSpPr>
          <p:spPr bwMode="ltGray">
            <a:xfrm>
              <a:off x="539552" y="1913975"/>
              <a:ext cx="2346273" cy="1147746"/>
            </a:xfrm>
            <a:prstGeom prst="roundRect">
              <a:avLst>
                <a:gd name="adj" fmla="val 16667"/>
              </a:avLst>
            </a:prstGeom>
            <a:gradFill rotWithShape="1">
              <a:gsLst>
                <a:gs pos="0">
                  <a:schemeClr val="accent1"/>
                </a:gs>
                <a:gs pos="100000">
                  <a:schemeClr val="accent1">
                    <a:gamma/>
                    <a:shade val="78824"/>
                    <a:invGamma/>
                  </a:schemeClr>
                </a:gs>
              </a:gsLst>
              <a:path path="rect">
                <a:fillToRect l="100000" b="100000"/>
              </a:path>
            </a:gradFill>
            <a:ln w="38100" algn="ctr">
              <a:solidFill>
                <a:srgbClr val="F8F8F8">
                  <a:alpha val="70000"/>
                </a:srgbClr>
              </a:solidFill>
              <a:round/>
              <a:headEnd/>
              <a:tailEnd/>
            </a:ln>
            <a:effectLst/>
            <a:extLst>
              <a:ext uri="{AF507438-7753-43E0-B8FC-AC1667EBCBE1}"/>
            </a:extLst>
          </p:spPr>
          <p:txBody>
            <a:bodyPr wrap="none" anchor="ctr"/>
            <a:lstStyle/>
            <a:p>
              <a:pPr fontAlgn="auto">
                <a:spcBef>
                  <a:spcPts val="0"/>
                </a:spcBef>
                <a:spcAft>
                  <a:spcPts val="0"/>
                </a:spcAft>
                <a:defRPr/>
              </a:pPr>
              <a:endParaRPr kumimoji="0" lang="zh-TW" altLang="en-US">
                <a:latin typeface="+mn-lt"/>
                <a:ea typeface="+mn-ea"/>
              </a:endParaRPr>
            </a:p>
          </p:txBody>
        </p:sp>
        <p:sp>
          <p:nvSpPr>
            <p:cNvPr id="12" name="Rectangle 9"/>
            <p:cNvSpPr>
              <a:spLocks noChangeArrowheads="1"/>
            </p:cNvSpPr>
            <p:nvPr/>
          </p:nvSpPr>
          <p:spPr bwMode="black">
            <a:xfrm>
              <a:off x="588764" y="2266395"/>
              <a:ext cx="2247851" cy="584192"/>
            </a:xfrm>
            <a:prstGeom prst="rect">
              <a:avLst/>
            </a:prstGeom>
            <a:noFill/>
            <a:ln>
              <a:noFill/>
            </a:ln>
            <a:effectLst>
              <a:outerShdw dist="17961" dir="2700000" algn="ctr" rotWithShape="0">
                <a:srgbClr val="000000"/>
              </a:outerShdw>
            </a:effectLst>
            <a:extLst>
              <a:ext uri="{909E8E84-426E-40DD-AFC4-6F175D3DCCD1}"/>
              <a:ext uri="{91240B29-F687-4F45-9708-019B960494DF}"/>
            </a:extLst>
          </p:spPr>
          <p:txBody>
            <a:bodyPr>
              <a:spAutoFit/>
            </a:bodyPr>
            <a:lstStyle/>
            <a:p>
              <a:pPr algn="ctr" fontAlgn="auto">
                <a:spcBef>
                  <a:spcPts val="0"/>
                </a:spcBef>
                <a:spcAft>
                  <a:spcPts val="0"/>
                </a:spcAft>
                <a:defRPr/>
              </a:pPr>
              <a:r>
                <a:rPr kumimoji="0" lang="zh-TW" altLang="en-US" sz="3200" b="1" dirty="0">
                  <a:solidFill>
                    <a:schemeClr val="bg1"/>
                  </a:solidFill>
                  <a:latin typeface="微軟正黑體" panose="020B0604030504040204" pitchFamily="34" charset="-120"/>
                  <a:ea typeface="微軟正黑體" panose="020B0604030504040204" pitchFamily="34" charset="-120"/>
                </a:rPr>
                <a:t>政策方針</a:t>
              </a:r>
            </a:p>
          </p:txBody>
        </p:sp>
        <p:pic>
          <p:nvPicPr>
            <p:cNvPr id="33806" name="Picture 23" descr="1"/>
            <p:cNvPicPr>
              <a:picLocks noChangeAspect="1" noChangeArrowheads="1"/>
            </p:cNvPicPr>
            <p:nvPr/>
          </p:nvPicPr>
          <p:blipFill>
            <a:blip r:embed="rId3"/>
            <a:srcRect/>
            <a:stretch>
              <a:fillRect/>
            </a:stretch>
          </p:blipFill>
          <p:spPr bwMode="auto">
            <a:xfrm>
              <a:off x="636603" y="1959268"/>
              <a:ext cx="2194355" cy="317604"/>
            </a:xfrm>
            <a:prstGeom prst="rect">
              <a:avLst/>
            </a:prstGeom>
            <a:noFill/>
            <a:ln w="9525">
              <a:noFill/>
              <a:miter lim="800000"/>
              <a:headEnd/>
              <a:tailEnd/>
            </a:ln>
          </p:spPr>
        </p:pic>
      </p:grpSp>
      <p:grpSp>
        <p:nvGrpSpPr>
          <p:cNvPr id="33795" name="群組 22"/>
          <p:cNvGrpSpPr>
            <a:grpSpLocks/>
          </p:cNvGrpSpPr>
          <p:nvPr/>
        </p:nvGrpSpPr>
        <p:grpSpPr bwMode="auto">
          <a:xfrm>
            <a:off x="563563" y="4121150"/>
            <a:ext cx="7950200" cy="1971675"/>
            <a:chOff x="563364" y="4121813"/>
            <a:chExt cx="7950807" cy="1971483"/>
          </a:xfrm>
        </p:grpSpPr>
        <p:sp>
          <p:nvSpPr>
            <p:cNvPr id="9" name="AutoShape 3"/>
            <p:cNvSpPr>
              <a:spLocks noChangeArrowheads="1"/>
            </p:cNvSpPr>
            <p:nvPr/>
          </p:nvSpPr>
          <p:spPr bwMode="gray">
            <a:xfrm>
              <a:off x="1900141" y="4121813"/>
              <a:ext cx="6614030" cy="1971483"/>
            </a:xfrm>
            <a:prstGeom prst="roundRect">
              <a:avLst>
                <a:gd name="adj" fmla="val 16227"/>
              </a:avLst>
            </a:prstGeom>
            <a:gradFill>
              <a:gsLst>
                <a:gs pos="0">
                  <a:schemeClr val="accent2">
                    <a:tint val="50000"/>
                    <a:satMod val="300000"/>
                    <a:alpha val="33000"/>
                  </a:schemeClr>
                </a:gs>
                <a:gs pos="35000">
                  <a:schemeClr val="accent2">
                    <a:tint val="37000"/>
                    <a:satMod val="300000"/>
                  </a:schemeClr>
                </a:gs>
                <a:gs pos="100000">
                  <a:schemeClr val="accent2">
                    <a:tint val="15000"/>
                    <a:satMod val="350000"/>
                  </a:schemeClr>
                </a:gs>
              </a:gsLst>
            </a:gradFill>
            <a:ln w="25400"/>
          </p:spPr>
          <p:style>
            <a:lnRef idx="1">
              <a:schemeClr val="accent2"/>
            </a:lnRef>
            <a:fillRef idx="2">
              <a:schemeClr val="accent2"/>
            </a:fillRef>
            <a:effectRef idx="1">
              <a:schemeClr val="accent2"/>
            </a:effectRef>
            <a:fontRef idx="minor">
              <a:schemeClr val="dk1"/>
            </a:fontRef>
          </p:style>
          <p:txBody>
            <a:bodyPr wrap="none" anchor="ctr"/>
            <a:lstStyle/>
            <a:p>
              <a:pPr fontAlgn="auto">
                <a:spcBef>
                  <a:spcPts val="0"/>
                </a:spcBef>
                <a:spcAft>
                  <a:spcPts val="0"/>
                </a:spcAft>
                <a:defRPr/>
              </a:pPr>
              <a:endParaRPr kumimoji="0" lang="zh-TW" altLang="en-US"/>
            </a:p>
          </p:txBody>
        </p:sp>
        <p:sp>
          <p:nvSpPr>
            <p:cNvPr id="13" name="AutoShape 11"/>
            <p:cNvSpPr>
              <a:spLocks noChangeArrowheads="1"/>
            </p:cNvSpPr>
            <p:nvPr/>
          </p:nvSpPr>
          <p:spPr bwMode="ltGray">
            <a:xfrm>
              <a:off x="563364" y="4586906"/>
              <a:ext cx="2346504" cy="1146063"/>
            </a:xfrm>
            <a:prstGeom prst="roundRect">
              <a:avLst>
                <a:gd name="adj" fmla="val 16667"/>
              </a:avLst>
            </a:prstGeom>
            <a:gradFill rotWithShape="1">
              <a:gsLst>
                <a:gs pos="0">
                  <a:schemeClr val="accent2"/>
                </a:gs>
                <a:gs pos="100000">
                  <a:schemeClr val="accent2">
                    <a:gamma/>
                    <a:shade val="78824"/>
                    <a:invGamma/>
                  </a:schemeClr>
                </a:gs>
              </a:gsLst>
              <a:path path="rect">
                <a:fillToRect l="100000" b="100000"/>
              </a:path>
            </a:gradFill>
            <a:ln w="38100" algn="ctr">
              <a:solidFill>
                <a:srgbClr val="F8F8F8">
                  <a:alpha val="70000"/>
                </a:srgbClr>
              </a:solidFill>
              <a:round/>
              <a:headEnd/>
              <a:tailEnd/>
            </a:ln>
            <a:effectLst/>
            <a:extLst>
              <a:ext uri="{AF507438-7753-43E0-B8FC-AC1667EBCBE1}"/>
            </a:extLst>
          </p:spPr>
          <p:txBody>
            <a:bodyPr wrap="none" anchor="ctr"/>
            <a:lstStyle/>
            <a:p>
              <a:pPr fontAlgn="auto">
                <a:spcBef>
                  <a:spcPts val="0"/>
                </a:spcBef>
                <a:spcAft>
                  <a:spcPts val="0"/>
                </a:spcAft>
                <a:defRPr/>
              </a:pPr>
              <a:endParaRPr kumimoji="0" lang="zh-TW" altLang="en-US">
                <a:latin typeface="+mn-lt"/>
                <a:ea typeface="+mn-ea"/>
              </a:endParaRPr>
            </a:p>
          </p:txBody>
        </p:sp>
        <p:sp>
          <p:nvSpPr>
            <p:cNvPr id="14" name="Text Box 16"/>
            <p:cNvSpPr txBox="1">
              <a:spLocks noChangeArrowheads="1"/>
            </p:cNvSpPr>
            <p:nvPr/>
          </p:nvSpPr>
          <p:spPr bwMode="black">
            <a:xfrm>
              <a:off x="610993" y="4869453"/>
              <a:ext cx="2265535" cy="584143"/>
            </a:xfrm>
            <a:prstGeom prst="rect">
              <a:avLst/>
            </a:prstGeom>
            <a:noFill/>
            <a:ln>
              <a:noFill/>
            </a:ln>
            <a:effectLst>
              <a:outerShdw dist="17961" dir="2700000" algn="ctr" rotWithShape="0">
                <a:srgbClr val="000000"/>
              </a:outerShdw>
            </a:effectLst>
            <a:extLst>
              <a:ext uri="{909E8E84-426E-40DD-AFC4-6F175D3DCCD1}"/>
              <a:ext uri="{91240B29-F687-4F45-9708-019B960494DF}"/>
            </a:extLst>
          </p:spPr>
          <p:txBody>
            <a:bodyPr>
              <a:spAutoFit/>
            </a:bodyPr>
            <a:lstStyle/>
            <a:p>
              <a:pPr algn="ctr" fontAlgn="auto">
                <a:spcBef>
                  <a:spcPct val="50000"/>
                </a:spcBef>
                <a:spcAft>
                  <a:spcPts val="0"/>
                </a:spcAft>
                <a:defRPr/>
              </a:pPr>
              <a:r>
                <a:rPr kumimoji="0" lang="zh-TW" altLang="en-US" sz="3200" b="1" dirty="0">
                  <a:solidFill>
                    <a:schemeClr val="bg1"/>
                  </a:solidFill>
                  <a:latin typeface="微軟正黑體" panose="020B0604030504040204" pitchFamily="34" charset="-120"/>
                  <a:ea typeface="微軟正黑體" panose="020B0604030504040204" pitchFamily="34" charset="-120"/>
                </a:rPr>
                <a:t>工作目標</a:t>
              </a:r>
              <a:endParaRPr kumimoji="0" lang="en-US" altLang="zh-CN" sz="3200" b="1" dirty="0">
                <a:solidFill>
                  <a:schemeClr val="bg1"/>
                </a:solidFill>
                <a:latin typeface="微軟正黑體" panose="020B0604030504040204" pitchFamily="34" charset="-120"/>
                <a:ea typeface="微軟正黑體" panose="020B0604030504040204" pitchFamily="34" charset="-120"/>
              </a:endParaRPr>
            </a:p>
          </p:txBody>
        </p:sp>
        <p:sp>
          <p:nvSpPr>
            <p:cNvPr id="33800" name="Rectangle 18"/>
            <p:cNvSpPr>
              <a:spLocks noChangeArrowheads="1"/>
            </p:cNvSpPr>
            <p:nvPr/>
          </p:nvSpPr>
          <p:spPr bwMode="gray">
            <a:xfrm>
              <a:off x="3054795" y="4221088"/>
              <a:ext cx="5261620" cy="1815882"/>
            </a:xfrm>
            <a:prstGeom prst="rect">
              <a:avLst/>
            </a:prstGeom>
            <a:noFill/>
            <a:ln w="9525">
              <a:noFill/>
              <a:miter lim="800000"/>
              <a:headEnd/>
              <a:tailEnd/>
            </a:ln>
          </p:spPr>
          <p:txBody>
            <a:bodyPr>
              <a:spAutoFit/>
            </a:bodyPr>
            <a:lstStyle/>
            <a:p>
              <a:pPr marL="360363" indent="-360363">
                <a:buClr>
                  <a:schemeClr val="accent2"/>
                </a:buClr>
                <a:buFont typeface="Verdana" pitchFamily="34" charset="0"/>
                <a:buAutoNum type="arabicPeriod"/>
              </a:pPr>
              <a:r>
                <a:rPr kumimoji="0" lang="zh-TW" altLang="en-US" sz="2800" b="1">
                  <a:solidFill>
                    <a:srgbClr val="002060"/>
                  </a:solidFill>
                  <a:ea typeface="微軟正黑體" pitchFamily="34" charset="-120"/>
                </a:rPr>
                <a:t>阻絕毒品製毒原料於境外</a:t>
              </a:r>
              <a:endParaRPr kumimoji="0" lang="en-US" altLang="zh-TW" sz="2800" b="1">
                <a:solidFill>
                  <a:srgbClr val="002060"/>
                </a:solidFill>
                <a:ea typeface="微軟正黑體" pitchFamily="34" charset="-120"/>
              </a:endParaRPr>
            </a:p>
            <a:p>
              <a:pPr marL="360363" indent="-360363">
                <a:buClr>
                  <a:schemeClr val="accent2"/>
                </a:buClr>
                <a:buFont typeface="Verdana" pitchFamily="34" charset="0"/>
                <a:buAutoNum type="arabicPeriod"/>
              </a:pPr>
              <a:r>
                <a:rPr kumimoji="0" lang="zh-TW" altLang="en-US" sz="2800" b="1">
                  <a:solidFill>
                    <a:srgbClr val="002060"/>
                  </a:solidFill>
                  <a:ea typeface="微軟正黑體" pitchFamily="34" charset="-120"/>
                </a:rPr>
                <a:t>減少吸食者健康受損</a:t>
              </a:r>
              <a:endParaRPr kumimoji="0" lang="en-US" altLang="zh-TW" sz="2800" b="1">
                <a:solidFill>
                  <a:srgbClr val="002060"/>
                </a:solidFill>
                <a:ea typeface="微軟正黑體" pitchFamily="34" charset="-120"/>
              </a:endParaRPr>
            </a:p>
            <a:p>
              <a:pPr marL="360363" indent="-360363">
                <a:buClr>
                  <a:schemeClr val="accent2"/>
                </a:buClr>
                <a:buFont typeface="Verdana" pitchFamily="34" charset="0"/>
                <a:buAutoNum type="arabicPeriod"/>
              </a:pPr>
              <a:r>
                <a:rPr kumimoji="0" lang="zh-TW" altLang="en-US" sz="2800" b="1">
                  <a:solidFill>
                    <a:srgbClr val="002060"/>
                  </a:solidFill>
                  <a:ea typeface="微軟正黑體" pitchFamily="34" charset="-120"/>
                </a:rPr>
                <a:t>減少吸食者觸犯其他犯罪機會</a:t>
              </a:r>
              <a:endParaRPr kumimoji="0" lang="en-US" altLang="zh-TW" sz="2800" b="1">
                <a:solidFill>
                  <a:srgbClr val="002060"/>
                </a:solidFill>
                <a:ea typeface="微軟正黑體" pitchFamily="34" charset="-120"/>
              </a:endParaRPr>
            </a:p>
            <a:p>
              <a:pPr marL="360363" indent="-360363">
                <a:buClr>
                  <a:schemeClr val="accent2"/>
                </a:buClr>
                <a:buFont typeface="Verdana" pitchFamily="34" charset="0"/>
                <a:buAutoNum type="arabicPeriod"/>
              </a:pPr>
              <a:r>
                <a:rPr kumimoji="0" lang="zh-TW" altLang="en-US" sz="2800" b="1">
                  <a:solidFill>
                    <a:srgbClr val="002060"/>
                  </a:solidFill>
                  <a:ea typeface="微軟正黑體" pitchFamily="34" charset="-120"/>
                </a:rPr>
                <a:t>強力查緝製造販賣運輸毒品</a:t>
              </a:r>
              <a:endParaRPr kumimoji="0" lang="en-US" altLang="zh-TW" sz="2800" b="1">
                <a:solidFill>
                  <a:srgbClr val="002060"/>
                </a:solidFill>
                <a:ea typeface="微軟正黑體" pitchFamily="34" charset="-120"/>
              </a:endParaRPr>
            </a:p>
          </p:txBody>
        </p:sp>
        <p:pic>
          <p:nvPicPr>
            <p:cNvPr id="33801" name="Picture 24" descr="1"/>
            <p:cNvPicPr>
              <a:picLocks noChangeAspect="1" noChangeArrowheads="1"/>
            </p:cNvPicPr>
            <p:nvPr/>
          </p:nvPicPr>
          <p:blipFill>
            <a:blip r:embed="rId3"/>
            <a:srcRect/>
            <a:stretch>
              <a:fillRect/>
            </a:stretch>
          </p:blipFill>
          <p:spPr bwMode="auto">
            <a:xfrm>
              <a:off x="655653" y="4633885"/>
              <a:ext cx="2194355" cy="317604"/>
            </a:xfrm>
            <a:prstGeom prst="rect">
              <a:avLst/>
            </a:prstGeom>
            <a:noFill/>
            <a:ln w="9525">
              <a:noFill/>
              <a:miter lim="800000"/>
              <a:headEnd/>
              <a:tailEnd/>
            </a:ln>
          </p:spPr>
        </p:pic>
      </p:grpSp>
      <p:sp>
        <p:nvSpPr>
          <p:cNvPr id="33796" name="投影片編號版面配置區 2"/>
          <p:cNvSpPr>
            <a:spLocks noGrp="1"/>
          </p:cNvSpPr>
          <p:nvPr>
            <p:ph type="sldNum" sz="quarter" idx="12"/>
          </p:nvPr>
        </p:nvSpPr>
        <p:spPr>
          <a:noFill/>
          <a:ln>
            <a:miter lim="800000"/>
            <a:headEnd/>
            <a:tailEnd/>
          </a:ln>
        </p:spPr>
        <p:txBody>
          <a:bodyPr/>
          <a:lstStyle/>
          <a:p>
            <a:pPr fontAlgn="base">
              <a:spcBef>
                <a:spcPct val="0"/>
              </a:spcBef>
              <a:spcAft>
                <a:spcPct val="0"/>
              </a:spcAft>
            </a:pPr>
            <a:fld id="{6BD5ECFA-633B-40E7-9684-90E74CED9762}" type="slidenum">
              <a:rPr lang="en-US" altLang="zh-TW" smtClean="0"/>
              <a:pPr fontAlgn="base">
                <a:spcBef>
                  <a:spcPct val="0"/>
                </a:spcBef>
                <a:spcAft>
                  <a:spcPct val="0"/>
                </a:spcAft>
              </a:pPr>
              <a:t>13</a:t>
            </a:fld>
            <a:endParaRPr lang="en-US" altLang="zh-TW" smtClean="0"/>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標題 1"/>
          <p:cNvSpPr>
            <a:spLocks noGrp="1"/>
          </p:cNvSpPr>
          <p:nvPr>
            <p:ph type="title"/>
          </p:nvPr>
        </p:nvSpPr>
        <p:spPr/>
        <p:txBody>
          <a:bodyPr/>
          <a:lstStyle/>
          <a:p>
            <a:r>
              <a:rPr lang="zh-TW" altLang="en-US" smtClean="0">
                <a:solidFill>
                  <a:srgbClr val="FFFF00"/>
                </a:solidFill>
                <a:latin typeface="Arial" charset="0"/>
                <a:ea typeface="華康華綜體W5"/>
              </a:rPr>
              <a:t>反毒架構</a:t>
            </a:r>
          </a:p>
        </p:txBody>
      </p:sp>
      <p:sp>
        <p:nvSpPr>
          <p:cNvPr id="35842" name="投影片編號版面配置區 3"/>
          <p:cNvSpPr>
            <a:spLocks noGrp="1"/>
          </p:cNvSpPr>
          <p:nvPr>
            <p:ph type="sldNum" sz="quarter" idx="12"/>
          </p:nvPr>
        </p:nvSpPr>
        <p:spPr>
          <a:noFill/>
          <a:ln>
            <a:miter lim="800000"/>
            <a:headEnd/>
            <a:tailEnd/>
          </a:ln>
        </p:spPr>
        <p:txBody>
          <a:bodyPr/>
          <a:lstStyle/>
          <a:p>
            <a:pPr fontAlgn="base">
              <a:spcBef>
                <a:spcPct val="0"/>
              </a:spcBef>
              <a:spcAft>
                <a:spcPct val="0"/>
              </a:spcAft>
            </a:pPr>
            <a:fld id="{89349EB7-BEA3-4589-A959-5A7B72C61E7C}" type="slidenum">
              <a:rPr lang="en-US" altLang="zh-TW" smtClean="0"/>
              <a:pPr fontAlgn="base">
                <a:spcBef>
                  <a:spcPct val="0"/>
                </a:spcBef>
                <a:spcAft>
                  <a:spcPct val="0"/>
                </a:spcAft>
              </a:pPr>
              <a:t>14</a:t>
            </a:fld>
            <a:endParaRPr lang="en-US" altLang="zh-TW" smtClean="0"/>
          </a:p>
        </p:txBody>
      </p:sp>
      <p:sp>
        <p:nvSpPr>
          <p:cNvPr id="240" name="圓角矩形 239"/>
          <p:cNvSpPr/>
          <p:nvPr/>
        </p:nvSpPr>
        <p:spPr bwMode="auto">
          <a:xfrm>
            <a:off x="225425" y="2757488"/>
            <a:ext cx="7359650" cy="815975"/>
          </a:xfrm>
          <a:prstGeom prst="roundRect">
            <a:avLst/>
          </a:prstGeom>
          <a:ln w="25400">
            <a:prstDash val="sysDash"/>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a:lstStyle/>
          <a:p>
            <a:pPr>
              <a:defRPr/>
            </a:pPr>
            <a:endParaRPr kumimoji="0" lang="zh-TW" altLang="en-US">
              <a:solidFill>
                <a:schemeClr val="tx1"/>
              </a:solidFill>
              <a:latin typeface="Arial" charset="0"/>
            </a:endParaRPr>
          </a:p>
        </p:txBody>
      </p:sp>
      <p:sp>
        <p:nvSpPr>
          <p:cNvPr id="3" name="圓角矩形 2"/>
          <p:cNvSpPr/>
          <p:nvPr/>
        </p:nvSpPr>
        <p:spPr bwMode="auto">
          <a:xfrm>
            <a:off x="2411413" y="1196975"/>
            <a:ext cx="2520950" cy="576263"/>
          </a:xfrm>
          <a:prstGeom prst="round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0" lang="zh-TW" altLang="en-US" sz="2400" b="1" dirty="0">
                <a:solidFill>
                  <a:schemeClr val="bg1"/>
                </a:solidFill>
                <a:latin typeface="微軟正黑體" panose="020B0604030504040204" pitchFamily="34" charset="-120"/>
                <a:ea typeface="微軟正黑體" panose="020B0604030504040204" pitchFamily="34" charset="-120"/>
              </a:rPr>
              <a:t>行政院反毒策略</a:t>
            </a:r>
          </a:p>
        </p:txBody>
      </p:sp>
      <p:sp>
        <p:nvSpPr>
          <p:cNvPr id="7" name="圓角矩形 6"/>
          <p:cNvSpPr/>
          <p:nvPr/>
        </p:nvSpPr>
        <p:spPr bwMode="auto">
          <a:xfrm>
            <a:off x="971550" y="2076450"/>
            <a:ext cx="1512888" cy="576263"/>
          </a:xfrm>
          <a:prstGeom prst="roundRect">
            <a:avLst/>
          </a:prstGeom>
          <a:ln>
            <a:headEnd type="none" w="med" len="med"/>
            <a:tailEnd type="none" w="med" len="med"/>
          </a:ln>
          <a:extLst/>
        </p:spPr>
        <p:style>
          <a:lnRef idx="1">
            <a:schemeClr val="accent4"/>
          </a:lnRef>
          <a:fillRef idx="3">
            <a:schemeClr val="accent4"/>
          </a:fillRef>
          <a:effectRef idx="2">
            <a:schemeClr val="accent4"/>
          </a:effectRef>
          <a:fontRef idx="minor">
            <a:schemeClr val="lt1"/>
          </a:fontRef>
        </p:style>
        <p:txBody>
          <a:bodyPr anchor="ctr"/>
          <a:lstStyle/>
          <a:p>
            <a:pPr algn="ctr">
              <a:defRPr/>
            </a:pPr>
            <a:r>
              <a:rPr kumimoji="0" lang="zh-TW" altLang="en-US" sz="2400" b="1" dirty="0">
                <a:solidFill>
                  <a:schemeClr val="bg1"/>
                </a:solidFill>
                <a:latin typeface="微軟正黑體" panose="020B0604030504040204" pitchFamily="34" charset="-120"/>
                <a:ea typeface="微軟正黑體" panose="020B0604030504040204" pitchFamily="34" charset="-120"/>
              </a:rPr>
              <a:t>降低需求</a:t>
            </a:r>
          </a:p>
        </p:txBody>
      </p:sp>
      <p:sp>
        <p:nvSpPr>
          <p:cNvPr id="8" name="圓角矩形 7"/>
          <p:cNvSpPr/>
          <p:nvPr/>
        </p:nvSpPr>
        <p:spPr bwMode="auto">
          <a:xfrm>
            <a:off x="4573588" y="2073275"/>
            <a:ext cx="1511300" cy="576263"/>
          </a:xfrm>
          <a:prstGeom prst="roundRect">
            <a:avLst/>
          </a:prstGeom>
          <a:ln>
            <a:headEnd type="none" w="med" len="med"/>
            <a:tailEnd type="none" w="med" len="med"/>
          </a:ln>
          <a:extLst/>
        </p:spPr>
        <p:style>
          <a:lnRef idx="1">
            <a:schemeClr val="accent4"/>
          </a:lnRef>
          <a:fillRef idx="3">
            <a:schemeClr val="accent4"/>
          </a:fillRef>
          <a:effectRef idx="2">
            <a:schemeClr val="accent4"/>
          </a:effectRef>
          <a:fontRef idx="minor">
            <a:schemeClr val="lt1"/>
          </a:fontRef>
        </p:style>
        <p:txBody>
          <a:bodyPr anchor="ctr"/>
          <a:lstStyle/>
          <a:p>
            <a:pPr algn="ctr">
              <a:defRPr/>
            </a:pPr>
            <a:r>
              <a:rPr kumimoji="0" lang="zh-TW" altLang="en-US" sz="2400" b="1" dirty="0">
                <a:solidFill>
                  <a:schemeClr val="bg1"/>
                </a:solidFill>
                <a:latin typeface="微軟正黑體" panose="020B0604030504040204" pitchFamily="34" charset="-120"/>
                <a:ea typeface="微軟正黑體" panose="020B0604030504040204" pitchFamily="34" charset="-120"/>
              </a:rPr>
              <a:t>抑制供應</a:t>
            </a:r>
          </a:p>
        </p:txBody>
      </p:sp>
      <p:sp>
        <p:nvSpPr>
          <p:cNvPr id="9" name="圓角矩形 8"/>
          <p:cNvSpPr/>
          <p:nvPr/>
        </p:nvSpPr>
        <p:spPr bwMode="auto">
          <a:xfrm>
            <a:off x="323850" y="3076575"/>
            <a:ext cx="1284288" cy="423863"/>
          </a:xfrm>
          <a:prstGeom prst="roundRect">
            <a:avLst/>
          </a:prstGeom>
          <a:ln>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anchor="ctr"/>
          <a:lstStyle/>
          <a:p>
            <a:pPr algn="ctr">
              <a:defRPr/>
            </a:pPr>
            <a:r>
              <a:rPr kumimoji="0" lang="zh-TW" altLang="en-US" sz="2000" b="1" dirty="0">
                <a:solidFill>
                  <a:srgbClr val="002060"/>
                </a:solidFill>
                <a:latin typeface="微軟正黑體" panose="020B0604030504040204" pitchFamily="34" charset="-120"/>
                <a:ea typeface="微軟正黑體" panose="020B0604030504040204" pitchFamily="34" charset="-120"/>
              </a:rPr>
              <a:t>拒毒預防</a:t>
            </a:r>
          </a:p>
        </p:txBody>
      </p:sp>
      <p:sp>
        <p:nvSpPr>
          <p:cNvPr id="10" name="圓角矩形 9"/>
          <p:cNvSpPr/>
          <p:nvPr/>
        </p:nvSpPr>
        <p:spPr bwMode="auto">
          <a:xfrm>
            <a:off x="1908175" y="3076575"/>
            <a:ext cx="1282700" cy="423863"/>
          </a:xfrm>
          <a:prstGeom prst="roundRect">
            <a:avLst/>
          </a:prstGeom>
          <a:ln>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anchor="ctr"/>
          <a:lstStyle/>
          <a:p>
            <a:pPr algn="ctr">
              <a:defRPr/>
            </a:pPr>
            <a:r>
              <a:rPr kumimoji="0" lang="zh-TW" altLang="en-US" sz="2000" b="1" dirty="0">
                <a:solidFill>
                  <a:srgbClr val="002060"/>
                </a:solidFill>
                <a:latin typeface="微軟正黑體" panose="020B0604030504040204" pitchFamily="34" charset="-120"/>
                <a:ea typeface="微軟正黑體" panose="020B0604030504040204" pitchFamily="34" charset="-120"/>
              </a:rPr>
              <a:t>毒品戒治</a:t>
            </a:r>
          </a:p>
        </p:txBody>
      </p:sp>
      <p:sp>
        <p:nvSpPr>
          <p:cNvPr id="11" name="圓角矩形 10"/>
          <p:cNvSpPr/>
          <p:nvPr/>
        </p:nvSpPr>
        <p:spPr bwMode="auto">
          <a:xfrm>
            <a:off x="3276600" y="3068638"/>
            <a:ext cx="1282700" cy="423862"/>
          </a:xfrm>
          <a:prstGeom prst="roundRect">
            <a:avLst/>
          </a:prstGeom>
          <a:ln>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anchor="ctr"/>
          <a:lstStyle/>
          <a:p>
            <a:pPr algn="ctr">
              <a:defRPr/>
            </a:pPr>
            <a:r>
              <a:rPr kumimoji="0" lang="zh-TW" altLang="en-US" sz="2000" b="1" dirty="0">
                <a:solidFill>
                  <a:srgbClr val="002060"/>
                </a:solidFill>
                <a:latin typeface="微軟正黑體" panose="020B0604030504040204" pitchFamily="34" charset="-120"/>
                <a:ea typeface="微軟正黑體" panose="020B0604030504040204" pitchFamily="34" charset="-120"/>
              </a:rPr>
              <a:t>綜合規劃</a:t>
            </a:r>
          </a:p>
        </p:txBody>
      </p:sp>
      <p:sp>
        <p:nvSpPr>
          <p:cNvPr id="12" name="圓角矩形 11"/>
          <p:cNvSpPr/>
          <p:nvPr/>
        </p:nvSpPr>
        <p:spPr bwMode="auto">
          <a:xfrm>
            <a:off x="4699000" y="3062288"/>
            <a:ext cx="1282700" cy="423862"/>
          </a:xfrm>
          <a:prstGeom prst="roundRect">
            <a:avLst/>
          </a:prstGeom>
          <a:ln>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anchor="ctr"/>
          <a:lstStyle/>
          <a:p>
            <a:pPr algn="ctr">
              <a:defRPr/>
            </a:pPr>
            <a:r>
              <a:rPr kumimoji="0" lang="zh-TW" altLang="en-US" sz="2000" b="1" dirty="0">
                <a:solidFill>
                  <a:srgbClr val="002060"/>
                </a:solidFill>
                <a:latin typeface="微軟正黑體" panose="020B0604030504040204" pitchFamily="34" charset="-120"/>
                <a:ea typeface="微軟正黑體" panose="020B0604030504040204" pitchFamily="34" charset="-120"/>
              </a:rPr>
              <a:t>防毒監控</a:t>
            </a:r>
          </a:p>
        </p:txBody>
      </p:sp>
      <p:sp>
        <p:nvSpPr>
          <p:cNvPr id="13" name="圓角矩形 12"/>
          <p:cNvSpPr/>
          <p:nvPr/>
        </p:nvSpPr>
        <p:spPr bwMode="auto">
          <a:xfrm>
            <a:off x="6069013" y="3062288"/>
            <a:ext cx="1284287" cy="423862"/>
          </a:xfrm>
          <a:prstGeom prst="roundRect">
            <a:avLst/>
          </a:prstGeom>
          <a:ln>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anchor="ctr"/>
          <a:lstStyle/>
          <a:p>
            <a:pPr algn="ctr">
              <a:defRPr/>
            </a:pPr>
            <a:r>
              <a:rPr kumimoji="0" lang="zh-TW" altLang="en-US" sz="2000" b="1" dirty="0">
                <a:solidFill>
                  <a:srgbClr val="002060"/>
                </a:solidFill>
                <a:latin typeface="微軟正黑體" panose="020B0604030504040204" pitchFamily="34" charset="-120"/>
                <a:ea typeface="微軟正黑體" panose="020B0604030504040204" pitchFamily="34" charset="-120"/>
              </a:rPr>
              <a:t>緝毒合作</a:t>
            </a:r>
          </a:p>
        </p:txBody>
      </p:sp>
      <p:sp>
        <p:nvSpPr>
          <p:cNvPr id="14" name="圓角矩形 13"/>
          <p:cNvSpPr/>
          <p:nvPr/>
        </p:nvSpPr>
        <p:spPr bwMode="auto">
          <a:xfrm>
            <a:off x="444500" y="4441825"/>
            <a:ext cx="1030288" cy="676275"/>
          </a:xfrm>
          <a:prstGeom prst="round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nchor="ctr"/>
          <a:lstStyle/>
          <a:p>
            <a:pPr algn="ctr">
              <a:defRPr/>
            </a:pPr>
            <a:r>
              <a:rPr kumimoji="0" lang="zh-TW" altLang="en-US" sz="2000" b="1" dirty="0">
                <a:solidFill>
                  <a:srgbClr val="002060"/>
                </a:solidFill>
                <a:latin typeface="微軟正黑體" panose="020B0604030504040204" pitchFamily="34" charset="-120"/>
                <a:ea typeface="微軟正黑體" panose="020B0604030504040204" pitchFamily="34" charset="-120"/>
              </a:rPr>
              <a:t>預防</a:t>
            </a:r>
            <a:endParaRPr kumimoji="0" lang="en-US" altLang="zh-TW" sz="2000" b="1" dirty="0">
              <a:solidFill>
                <a:srgbClr val="002060"/>
              </a:solidFill>
              <a:latin typeface="微軟正黑體" panose="020B0604030504040204" pitchFamily="34" charset="-120"/>
              <a:ea typeface="微軟正黑體" panose="020B0604030504040204" pitchFamily="34" charset="-120"/>
            </a:endParaRPr>
          </a:p>
          <a:p>
            <a:pPr algn="ctr">
              <a:defRPr/>
            </a:pPr>
            <a:r>
              <a:rPr kumimoji="0" lang="zh-TW" altLang="en-US" sz="2000" b="1" dirty="0">
                <a:solidFill>
                  <a:srgbClr val="002060"/>
                </a:solidFill>
                <a:latin typeface="微軟正黑體" panose="020B0604030504040204" pitchFamily="34" charset="-120"/>
                <a:ea typeface="微軟正黑體" panose="020B0604030504040204" pitchFamily="34" charset="-120"/>
              </a:rPr>
              <a:t>宣導組</a:t>
            </a:r>
            <a:endParaRPr kumimoji="0" lang="en-US" altLang="zh-TW" sz="2000" b="1" dirty="0">
              <a:solidFill>
                <a:srgbClr val="002060"/>
              </a:solidFill>
              <a:latin typeface="微軟正黑體" panose="020B0604030504040204" pitchFamily="34" charset="-120"/>
              <a:ea typeface="微軟正黑體" panose="020B0604030504040204" pitchFamily="34" charset="-120"/>
            </a:endParaRPr>
          </a:p>
        </p:txBody>
      </p:sp>
      <p:sp>
        <p:nvSpPr>
          <p:cNvPr id="15" name="圓角矩形 14"/>
          <p:cNvSpPr/>
          <p:nvPr/>
        </p:nvSpPr>
        <p:spPr bwMode="auto">
          <a:xfrm>
            <a:off x="323850" y="5403850"/>
            <a:ext cx="1284288" cy="415925"/>
          </a:xfrm>
          <a:prstGeom prst="round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anchor="ctr"/>
          <a:lstStyle/>
          <a:p>
            <a:pPr algn="ctr">
              <a:defRPr/>
            </a:pPr>
            <a:r>
              <a:rPr kumimoji="0" lang="zh-TW" altLang="en-US" sz="2000" b="1" dirty="0">
                <a:solidFill>
                  <a:srgbClr val="002060"/>
                </a:solidFill>
                <a:latin typeface="微軟正黑體" panose="020B0604030504040204" pitchFamily="34" charset="-120"/>
                <a:ea typeface="微軟正黑體" panose="020B0604030504040204" pitchFamily="34" charset="-120"/>
              </a:rPr>
              <a:t>教育主辦</a:t>
            </a:r>
            <a:endParaRPr kumimoji="0" lang="en-US" altLang="zh-TW" sz="2000" b="1" dirty="0">
              <a:solidFill>
                <a:srgbClr val="002060"/>
              </a:solidFill>
              <a:latin typeface="微軟正黑體" panose="020B0604030504040204" pitchFamily="34" charset="-120"/>
              <a:ea typeface="微軟正黑體" panose="020B0604030504040204" pitchFamily="34" charset="-120"/>
            </a:endParaRPr>
          </a:p>
        </p:txBody>
      </p:sp>
      <p:sp>
        <p:nvSpPr>
          <p:cNvPr id="16" name="圓角矩形 15"/>
          <p:cNvSpPr/>
          <p:nvPr/>
        </p:nvSpPr>
        <p:spPr bwMode="auto">
          <a:xfrm>
            <a:off x="2017713" y="4437063"/>
            <a:ext cx="1030287" cy="677862"/>
          </a:xfrm>
          <a:prstGeom prst="round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nchor="ctr"/>
          <a:lstStyle/>
          <a:p>
            <a:pPr algn="ctr">
              <a:defRPr/>
            </a:pPr>
            <a:r>
              <a:rPr kumimoji="0" lang="zh-TW" altLang="en-US" sz="2000" b="1" dirty="0">
                <a:solidFill>
                  <a:srgbClr val="002060"/>
                </a:solidFill>
                <a:latin typeface="微軟正黑體" panose="020B0604030504040204" pitchFamily="34" charset="-120"/>
                <a:ea typeface="微軟正黑體" panose="020B0604030504040204" pitchFamily="34" charset="-120"/>
              </a:rPr>
              <a:t>保護</a:t>
            </a:r>
            <a:endParaRPr kumimoji="0" lang="en-US" altLang="zh-TW" sz="2000" b="1" dirty="0">
              <a:solidFill>
                <a:srgbClr val="002060"/>
              </a:solidFill>
              <a:latin typeface="微軟正黑體" panose="020B0604030504040204" pitchFamily="34" charset="-120"/>
              <a:ea typeface="微軟正黑體" panose="020B0604030504040204" pitchFamily="34" charset="-120"/>
            </a:endParaRPr>
          </a:p>
          <a:p>
            <a:pPr algn="ctr">
              <a:defRPr/>
            </a:pPr>
            <a:r>
              <a:rPr kumimoji="0" lang="zh-TW" altLang="en-US" sz="2000" b="1" dirty="0">
                <a:solidFill>
                  <a:srgbClr val="002060"/>
                </a:solidFill>
                <a:latin typeface="微軟正黑體" panose="020B0604030504040204" pitchFamily="34" charset="-120"/>
                <a:ea typeface="微軟正黑體" panose="020B0604030504040204" pitchFamily="34" charset="-120"/>
              </a:rPr>
              <a:t>扶助組</a:t>
            </a:r>
            <a:endParaRPr kumimoji="0" lang="en-US" altLang="zh-TW" sz="2000" b="1" dirty="0">
              <a:solidFill>
                <a:srgbClr val="002060"/>
              </a:solidFill>
              <a:latin typeface="微軟正黑體" panose="020B0604030504040204" pitchFamily="34" charset="-120"/>
              <a:ea typeface="微軟正黑體" panose="020B0604030504040204" pitchFamily="34" charset="-120"/>
            </a:endParaRPr>
          </a:p>
        </p:txBody>
      </p:sp>
      <p:sp>
        <p:nvSpPr>
          <p:cNvPr id="17" name="圓角矩形 16"/>
          <p:cNvSpPr/>
          <p:nvPr/>
        </p:nvSpPr>
        <p:spPr bwMode="auto">
          <a:xfrm>
            <a:off x="3629025" y="4437063"/>
            <a:ext cx="1030288" cy="677862"/>
          </a:xfrm>
          <a:prstGeom prst="round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nchor="ctr"/>
          <a:lstStyle/>
          <a:p>
            <a:pPr algn="ctr">
              <a:defRPr/>
            </a:pPr>
            <a:r>
              <a:rPr kumimoji="0" lang="zh-TW" altLang="en-US" sz="2000" b="1" dirty="0">
                <a:solidFill>
                  <a:srgbClr val="002060"/>
                </a:solidFill>
                <a:latin typeface="微軟正黑體" panose="020B0604030504040204" pitchFamily="34" charset="-120"/>
                <a:ea typeface="微軟正黑體" panose="020B0604030504040204" pitchFamily="34" charset="-120"/>
              </a:rPr>
              <a:t>轉介</a:t>
            </a:r>
            <a:endParaRPr kumimoji="0" lang="en-US" altLang="zh-TW" sz="2000" b="1" dirty="0">
              <a:solidFill>
                <a:srgbClr val="002060"/>
              </a:solidFill>
              <a:latin typeface="微軟正黑體" panose="020B0604030504040204" pitchFamily="34" charset="-120"/>
              <a:ea typeface="微軟正黑體" panose="020B0604030504040204" pitchFamily="34" charset="-120"/>
            </a:endParaRPr>
          </a:p>
          <a:p>
            <a:pPr algn="ctr">
              <a:defRPr/>
            </a:pPr>
            <a:r>
              <a:rPr kumimoji="0" lang="zh-TW" altLang="en-US" sz="2000" b="1" dirty="0">
                <a:solidFill>
                  <a:srgbClr val="002060"/>
                </a:solidFill>
                <a:latin typeface="微軟正黑體" panose="020B0604030504040204" pitchFamily="34" charset="-120"/>
                <a:ea typeface="微軟正黑體" panose="020B0604030504040204" pitchFamily="34" charset="-120"/>
              </a:rPr>
              <a:t>服務組</a:t>
            </a:r>
            <a:endParaRPr kumimoji="0" lang="en-US" altLang="zh-TW" sz="2000" b="1" dirty="0">
              <a:solidFill>
                <a:srgbClr val="002060"/>
              </a:solidFill>
              <a:latin typeface="微軟正黑體" panose="020B0604030504040204" pitchFamily="34" charset="-120"/>
              <a:ea typeface="微軟正黑體" panose="020B0604030504040204" pitchFamily="34" charset="-120"/>
            </a:endParaRPr>
          </a:p>
        </p:txBody>
      </p:sp>
      <p:sp>
        <p:nvSpPr>
          <p:cNvPr id="18" name="圓角矩形 17"/>
          <p:cNvSpPr/>
          <p:nvPr/>
        </p:nvSpPr>
        <p:spPr bwMode="auto">
          <a:xfrm>
            <a:off x="5343525" y="4437063"/>
            <a:ext cx="1028700" cy="677862"/>
          </a:xfrm>
          <a:prstGeom prst="round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nchor="ctr"/>
          <a:lstStyle/>
          <a:p>
            <a:pPr algn="ctr">
              <a:defRPr/>
            </a:pPr>
            <a:r>
              <a:rPr kumimoji="0" lang="zh-TW" altLang="en-US" sz="2000" b="1" dirty="0">
                <a:solidFill>
                  <a:srgbClr val="002060"/>
                </a:solidFill>
                <a:latin typeface="微軟正黑體" panose="020B0604030504040204" pitchFamily="34" charset="-120"/>
                <a:ea typeface="微軟正黑體" panose="020B0604030504040204" pitchFamily="34" charset="-120"/>
              </a:rPr>
              <a:t>綜合</a:t>
            </a:r>
            <a:endParaRPr kumimoji="0" lang="en-US" altLang="zh-TW" sz="2000" b="1" dirty="0">
              <a:solidFill>
                <a:srgbClr val="002060"/>
              </a:solidFill>
              <a:latin typeface="微軟正黑體" panose="020B0604030504040204" pitchFamily="34" charset="-120"/>
              <a:ea typeface="微軟正黑體" panose="020B0604030504040204" pitchFamily="34" charset="-120"/>
            </a:endParaRPr>
          </a:p>
          <a:p>
            <a:pPr algn="ctr">
              <a:defRPr/>
            </a:pPr>
            <a:r>
              <a:rPr kumimoji="0" lang="zh-TW" altLang="en-US" sz="2000" b="1" dirty="0">
                <a:solidFill>
                  <a:srgbClr val="002060"/>
                </a:solidFill>
                <a:latin typeface="微軟正黑體" panose="020B0604030504040204" pitchFamily="34" charset="-120"/>
                <a:ea typeface="微軟正黑體" panose="020B0604030504040204" pitchFamily="34" charset="-120"/>
              </a:rPr>
              <a:t>規劃組</a:t>
            </a:r>
            <a:endParaRPr kumimoji="0" lang="en-US" altLang="zh-TW" sz="2000" b="1" dirty="0">
              <a:solidFill>
                <a:srgbClr val="002060"/>
              </a:solidFill>
              <a:latin typeface="微軟正黑體" panose="020B0604030504040204" pitchFamily="34" charset="-120"/>
              <a:ea typeface="微軟正黑體" panose="020B0604030504040204" pitchFamily="34" charset="-120"/>
            </a:endParaRPr>
          </a:p>
        </p:txBody>
      </p:sp>
      <p:sp>
        <p:nvSpPr>
          <p:cNvPr id="20" name="圓角矩形 19"/>
          <p:cNvSpPr/>
          <p:nvPr/>
        </p:nvSpPr>
        <p:spPr bwMode="auto">
          <a:xfrm>
            <a:off x="1187450" y="5980113"/>
            <a:ext cx="1284288" cy="415925"/>
          </a:xfrm>
          <a:prstGeom prst="round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anchor="ctr"/>
          <a:lstStyle/>
          <a:p>
            <a:pPr algn="ctr">
              <a:defRPr/>
            </a:pPr>
            <a:r>
              <a:rPr kumimoji="0" lang="zh-TW" altLang="en-US" sz="2000" b="1" dirty="0">
                <a:solidFill>
                  <a:srgbClr val="002060"/>
                </a:solidFill>
                <a:latin typeface="微軟正黑體" panose="020B0604030504040204" pitchFamily="34" charset="-120"/>
                <a:ea typeface="微軟正黑體" panose="020B0604030504040204" pitchFamily="34" charset="-120"/>
              </a:rPr>
              <a:t>勞政主辦</a:t>
            </a:r>
            <a:endParaRPr kumimoji="0" lang="en-US" altLang="zh-TW" sz="2000" b="1" dirty="0">
              <a:solidFill>
                <a:srgbClr val="002060"/>
              </a:solidFill>
              <a:latin typeface="微軟正黑體" panose="020B0604030504040204" pitchFamily="34" charset="-120"/>
              <a:ea typeface="微軟正黑體" panose="020B0604030504040204" pitchFamily="34" charset="-120"/>
            </a:endParaRPr>
          </a:p>
        </p:txBody>
      </p:sp>
      <p:sp>
        <p:nvSpPr>
          <p:cNvPr id="21" name="圓角矩形 20"/>
          <p:cNvSpPr/>
          <p:nvPr/>
        </p:nvSpPr>
        <p:spPr bwMode="auto">
          <a:xfrm>
            <a:off x="2616200" y="5980113"/>
            <a:ext cx="1282700" cy="415925"/>
          </a:xfrm>
          <a:prstGeom prst="round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anchor="ctr"/>
          <a:lstStyle/>
          <a:p>
            <a:pPr algn="ctr">
              <a:defRPr/>
            </a:pPr>
            <a:r>
              <a:rPr kumimoji="0" lang="zh-TW" altLang="en-US" sz="2000" b="1" dirty="0">
                <a:solidFill>
                  <a:srgbClr val="002060"/>
                </a:solidFill>
                <a:latin typeface="微軟正黑體" panose="020B0604030504040204" pitchFamily="34" charset="-120"/>
                <a:ea typeface="微軟正黑體" panose="020B0604030504040204" pitchFamily="34" charset="-120"/>
              </a:rPr>
              <a:t>社政主辦</a:t>
            </a:r>
            <a:endParaRPr kumimoji="0" lang="en-US" altLang="zh-TW" sz="2000" b="1" dirty="0">
              <a:solidFill>
                <a:srgbClr val="002060"/>
              </a:solidFill>
              <a:latin typeface="微軟正黑體" panose="020B0604030504040204" pitchFamily="34" charset="-120"/>
              <a:ea typeface="微軟正黑體" panose="020B0604030504040204" pitchFamily="34" charset="-120"/>
            </a:endParaRPr>
          </a:p>
        </p:txBody>
      </p:sp>
      <p:sp>
        <p:nvSpPr>
          <p:cNvPr id="22" name="圓角矩形 21"/>
          <p:cNvSpPr/>
          <p:nvPr/>
        </p:nvSpPr>
        <p:spPr bwMode="auto">
          <a:xfrm>
            <a:off x="4379913" y="5986463"/>
            <a:ext cx="1284287" cy="415925"/>
          </a:xfrm>
          <a:prstGeom prst="round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anchor="ctr"/>
          <a:lstStyle/>
          <a:p>
            <a:pPr algn="ctr">
              <a:defRPr/>
            </a:pPr>
            <a:r>
              <a:rPr kumimoji="0" lang="zh-TW" altLang="en-US" sz="2000" b="1" dirty="0">
                <a:solidFill>
                  <a:srgbClr val="002060"/>
                </a:solidFill>
                <a:latin typeface="微軟正黑體" panose="020B0604030504040204" pitchFamily="34" charset="-120"/>
                <a:ea typeface="微軟正黑體" panose="020B0604030504040204" pitchFamily="34" charset="-120"/>
              </a:rPr>
              <a:t>衛政主辦</a:t>
            </a:r>
            <a:endParaRPr kumimoji="0" lang="en-US" altLang="zh-TW" sz="2000" b="1" dirty="0">
              <a:solidFill>
                <a:srgbClr val="002060"/>
              </a:solidFill>
              <a:latin typeface="微軟正黑體" panose="020B0604030504040204" pitchFamily="34" charset="-120"/>
              <a:ea typeface="微軟正黑體" panose="020B0604030504040204" pitchFamily="34" charset="-120"/>
            </a:endParaRPr>
          </a:p>
        </p:txBody>
      </p:sp>
      <p:sp>
        <p:nvSpPr>
          <p:cNvPr id="23" name="圓角矩形 22"/>
          <p:cNvSpPr/>
          <p:nvPr/>
        </p:nvSpPr>
        <p:spPr bwMode="auto">
          <a:xfrm>
            <a:off x="5984875" y="5992813"/>
            <a:ext cx="1282700" cy="414337"/>
          </a:xfrm>
          <a:prstGeom prst="round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anchor="ctr"/>
          <a:lstStyle/>
          <a:p>
            <a:pPr algn="ctr">
              <a:defRPr/>
            </a:pPr>
            <a:r>
              <a:rPr kumimoji="0" lang="zh-TW" altLang="en-US" sz="2000" b="1" dirty="0">
                <a:solidFill>
                  <a:srgbClr val="002060"/>
                </a:solidFill>
                <a:latin typeface="微軟正黑體" panose="020B0604030504040204" pitchFamily="34" charset="-120"/>
                <a:ea typeface="微軟正黑體" panose="020B0604030504040204" pitchFamily="34" charset="-120"/>
              </a:rPr>
              <a:t>警政主辦</a:t>
            </a:r>
            <a:endParaRPr kumimoji="0" lang="en-US" altLang="zh-TW" sz="2000" b="1" dirty="0">
              <a:solidFill>
                <a:srgbClr val="002060"/>
              </a:solidFill>
              <a:latin typeface="微軟正黑體" panose="020B0604030504040204" pitchFamily="34" charset="-120"/>
              <a:ea typeface="微軟正黑體" panose="020B0604030504040204" pitchFamily="34" charset="-120"/>
            </a:endParaRPr>
          </a:p>
        </p:txBody>
      </p:sp>
      <p:sp>
        <p:nvSpPr>
          <p:cNvPr id="24" name="圓角矩形 23"/>
          <p:cNvSpPr/>
          <p:nvPr/>
        </p:nvSpPr>
        <p:spPr bwMode="auto">
          <a:xfrm>
            <a:off x="7550150" y="2060575"/>
            <a:ext cx="1511300" cy="576263"/>
          </a:xfrm>
          <a:prstGeom prst="round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nchor="ctr"/>
          <a:lstStyle/>
          <a:p>
            <a:pPr algn="ctr">
              <a:defRPr/>
            </a:pPr>
            <a:r>
              <a:rPr kumimoji="0" lang="zh-TW" altLang="en-US" sz="2400" b="1" dirty="0">
                <a:solidFill>
                  <a:srgbClr val="002060"/>
                </a:solidFill>
                <a:latin typeface="微軟正黑體" panose="020B0604030504040204" pitchFamily="34" charset="-120"/>
                <a:ea typeface="微軟正黑體" panose="020B0604030504040204" pitchFamily="34" charset="-120"/>
              </a:rPr>
              <a:t>縣市首長</a:t>
            </a:r>
          </a:p>
        </p:txBody>
      </p:sp>
      <p:sp>
        <p:nvSpPr>
          <p:cNvPr id="25" name="圓角矩形 24"/>
          <p:cNvSpPr/>
          <p:nvPr/>
        </p:nvSpPr>
        <p:spPr bwMode="auto">
          <a:xfrm>
            <a:off x="7791450" y="3716338"/>
            <a:ext cx="1028700" cy="677862"/>
          </a:xfrm>
          <a:prstGeom prst="round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nchor="ctr"/>
          <a:lstStyle/>
          <a:p>
            <a:pPr algn="ctr">
              <a:defRPr/>
            </a:pPr>
            <a:r>
              <a:rPr kumimoji="0" lang="zh-TW" altLang="en-US" sz="2000" b="1" dirty="0">
                <a:solidFill>
                  <a:srgbClr val="002060"/>
                </a:solidFill>
                <a:latin typeface="微軟正黑體" panose="020B0604030504040204" pitchFamily="34" charset="-120"/>
                <a:ea typeface="微軟正黑體" panose="020B0604030504040204" pitchFamily="34" charset="-120"/>
              </a:rPr>
              <a:t>諮詢</a:t>
            </a:r>
            <a:endParaRPr kumimoji="0" lang="en-US" altLang="zh-TW" sz="2000" b="1" dirty="0">
              <a:solidFill>
                <a:srgbClr val="002060"/>
              </a:solidFill>
              <a:latin typeface="微軟正黑體" panose="020B0604030504040204" pitchFamily="34" charset="-120"/>
              <a:ea typeface="微軟正黑體" panose="020B0604030504040204" pitchFamily="34" charset="-120"/>
            </a:endParaRPr>
          </a:p>
          <a:p>
            <a:pPr algn="ctr">
              <a:defRPr/>
            </a:pPr>
            <a:r>
              <a:rPr kumimoji="0" lang="zh-TW" altLang="en-US" sz="2000" b="1" dirty="0">
                <a:solidFill>
                  <a:srgbClr val="002060"/>
                </a:solidFill>
                <a:latin typeface="微軟正黑體" panose="020B0604030504040204" pitchFamily="34" charset="-120"/>
                <a:ea typeface="微軟正黑體" panose="020B0604030504040204" pitchFamily="34" charset="-120"/>
              </a:rPr>
              <a:t>委員會</a:t>
            </a:r>
            <a:endParaRPr kumimoji="0" lang="en-US" altLang="zh-TW" sz="2000" b="1" dirty="0">
              <a:solidFill>
                <a:srgbClr val="002060"/>
              </a:solidFill>
              <a:latin typeface="微軟正黑體" panose="020B0604030504040204" pitchFamily="34" charset="-120"/>
              <a:ea typeface="微軟正黑體" panose="020B0604030504040204" pitchFamily="34" charset="-120"/>
            </a:endParaRPr>
          </a:p>
        </p:txBody>
      </p:sp>
      <p:sp>
        <p:nvSpPr>
          <p:cNvPr id="27" name="圓角矩形 26"/>
          <p:cNvSpPr/>
          <p:nvPr/>
        </p:nvSpPr>
        <p:spPr bwMode="auto">
          <a:xfrm>
            <a:off x="7664450" y="5102225"/>
            <a:ext cx="1282700" cy="414338"/>
          </a:xfrm>
          <a:prstGeom prst="round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anchor="ctr"/>
          <a:lstStyle/>
          <a:p>
            <a:pPr algn="ctr">
              <a:defRPr/>
            </a:pPr>
            <a:r>
              <a:rPr kumimoji="0" lang="zh-TW" altLang="en-US" sz="2000" b="1" dirty="0">
                <a:solidFill>
                  <a:srgbClr val="002060"/>
                </a:solidFill>
                <a:latin typeface="微軟正黑體" panose="020B0604030504040204" pitchFamily="34" charset="-120"/>
                <a:ea typeface="微軟正黑體" panose="020B0604030504040204" pitchFamily="34" charset="-120"/>
              </a:rPr>
              <a:t>執行秘書</a:t>
            </a:r>
            <a:endParaRPr kumimoji="0" lang="en-US" altLang="zh-TW" sz="2000" b="1" dirty="0">
              <a:solidFill>
                <a:srgbClr val="002060"/>
              </a:solidFill>
              <a:latin typeface="微軟正黑體" panose="020B0604030504040204" pitchFamily="34" charset="-120"/>
              <a:ea typeface="微軟正黑體" panose="020B0604030504040204" pitchFamily="34" charset="-120"/>
            </a:endParaRPr>
          </a:p>
        </p:txBody>
      </p:sp>
      <p:cxnSp>
        <p:nvCxnSpPr>
          <p:cNvPr id="28" name="肘形接點 27"/>
          <p:cNvCxnSpPr>
            <a:stCxn id="3" idx="2"/>
            <a:endCxn id="7" idx="0"/>
          </p:cNvCxnSpPr>
          <p:nvPr/>
        </p:nvCxnSpPr>
        <p:spPr bwMode="auto">
          <a:xfrm rot="5400000">
            <a:off x="2547938" y="952500"/>
            <a:ext cx="303212" cy="1944688"/>
          </a:xfrm>
          <a:prstGeom prst="bentConnector3">
            <a:avLst/>
          </a:prstGeom>
          <a:ln>
            <a:headEnd type="none" w="med" len="med"/>
            <a:tailEnd type="none" w="med" len="med"/>
          </a:ln>
          <a:extLst/>
        </p:spPr>
        <p:style>
          <a:lnRef idx="2">
            <a:schemeClr val="accent1"/>
          </a:lnRef>
          <a:fillRef idx="0">
            <a:schemeClr val="accent1"/>
          </a:fillRef>
          <a:effectRef idx="1">
            <a:schemeClr val="accent1"/>
          </a:effectRef>
          <a:fontRef idx="minor">
            <a:schemeClr val="tx1"/>
          </a:fontRef>
        </p:style>
      </p:cxnSp>
      <p:cxnSp>
        <p:nvCxnSpPr>
          <p:cNvPr id="30" name="肘形接點 29"/>
          <p:cNvCxnSpPr>
            <a:stCxn id="3" idx="2"/>
            <a:endCxn id="8" idx="0"/>
          </p:cNvCxnSpPr>
          <p:nvPr/>
        </p:nvCxnSpPr>
        <p:spPr bwMode="auto">
          <a:xfrm rot="16200000" flipH="1">
            <a:off x="4350544" y="1094582"/>
            <a:ext cx="300037" cy="1657350"/>
          </a:xfrm>
          <a:prstGeom prst="bentConnector3">
            <a:avLst>
              <a:gd name="adj1" fmla="val 50000"/>
            </a:avLst>
          </a:prstGeom>
          <a:ln>
            <a:headEnd type="none" w="med" len="med"/>
            <a:tailEnd type="none" w="med" len="med"/>
          </a:ln>
          <a:extLst/>
        </p:spPr>
        <p:style>
          <a:lnRef idx="2">
            <a:schemeClr val="accent1"/>
          </a:lnRef>
          <a:fillRef idx="0">
            <a:schemeClr val="accent1"/>
          </a:fillRef>
          <a:effectRef idx="1">
            <a:schemeClr val="accent1"/>
          </a:effectRef>
          <a:fontRef idx="minor">
            <a:schemeClr val="tx1"/>
          </a:fontRef>
        </p:style>
      </p:cxnSp>
      <p:cxnSp>
        <p:nvCxnSpPr>
          <p:cNvPr id="32" name="肘形接點 31"/>
          <p:cNvCxnSpPr>
            <a:stCxn id="7" idx="2"/>
            <a:endCxn id="9" idx="0"/>
          </p:cNvCxnSpPr>
          <p:nvPr/>
        </p:nvCxnSpPr>
        <p:spPr bwMode="auto">
          <a:xfrm rot="5400000">
            <a:off x="1134269" y="2483644"/>
            <a:ext cx="423862" cy="762000"/>
          </a:xfrm>
          <a:prstGeom prst="bentConnector3">
            <a:avLst/>
          </a:prstGeom>
          <a:ln>
            <a:headEnd type="none" w="med" len="med"/>
            <a:tailEnd type="none" w="med" len="med"/>
          </a:ln>
          <a:extLst/>
        </p:spPr>
        <p:style>
          <a:lnRef idx="3">
            <a:schemeClr val="accent5"/>
          </a:lnRef>
          <a:fillRef idx="0">
            <a:schemeClr val="accent5"/>
          </a:fillRef>
          <a:effectRef idx="2">
            <a:schemeClr val="accent5"/>
          </a:effectRef>
          <a:fontRef idx="minor">
            <a:schemeClr val="tx1"/>
          </a:fontRef>
        </p:style>
      </p:cxnSp>
      <p:cxnSp>
        <p:nvCxnSpPr>
          <p:cNvPr id="34" name="肘形接點 33"/>
          <p:cNvCxnSpPr>
            <a:stCxn id="7" idx="2"/>
            <a:endCxn id="10" idx="0"/>
          </p:cNvCxnSpPr>
          <p:nvPr/>
        </p:nvCxnSpPr>
        <p:spPr bwMode="auto">
          <a:xfrm rot="16200000" flipH="1">
            <a:off x="1926432" y="2453481"/>
            <a:ext cx="423862" cy="822325"/>
          </a:xfrm>
          <a:prstGeom prst="bentConnector3">
            <a:avLst/>
          </a:prstGeom>
          <a:ln>
            <a:headEnd type="none" w="med" len="med"/>
            <a:tailEnd type="none" w="med" len="med"/>
          </a:ln>
          <a:extLst/>
        </p:spPr>
        <p:style>
          <a:lnRef idx="3">
            <a:schemeClr val="accent5"/>
          </a:lnRef>
          <a:fillRef idx="0">
            <a:schemeClr val="accent5"/>
          </a:fillRef>
          <a:effectRef idx="2">
            <a:schemeClr val="accent5"/>
          </a:effectRef>
          <a:fontRef idx="minor">
            <a:schemeClr val="tx1"/>
          </a:fontRef>
        </p:style>
      </p:cxnSp>
      <p:cxnSp>
        <p:nvCxnSpPr>
          <p:cNvPr id="44" name="肘形接點 43"/>
          <p:cNvCxnSpPr>
            <a:stCxn id="16" idx="2"/>
            <a:endCxn id="20" idx="0"/>
          </p:cNvCxnSpPr>
          <p:nvPr/>
        </p:nvCxnSpPr>
        <p:spPr bwMode="auto">
          <a:xfrm rot="5400000">
            <a:off x="1747838" y="5195887"/>
            <a:ext cx="865188" cy="703263"/>
          </a:xfrm>
          <a:prstGeom prst="bentConnector3">
            <a:avLst/>
          </a:prstGeom>
          <a:ln>
            <a:headEnd type="none" w="med" len="med"/>
            <a:tailEnd type="none" w="med" len="med"/>
          </a:ln>
          <a:extLst/>
        </p:spPr>
        <p:style>
          <a:lnRef idx="2">
            <a:schemeClr val="accent1"/>
          </a:lnRef>
          <a:fillRef idx="0">
            <a:schemeClr val="accent1"/>
          </a:fillRef>
          <a:effectRef idx="1">
            <a:schemeClr val="accent1"/>
          </a:effectRef>
          <a:fontRef idx="minor">
            <a:schemeClr val="tx1"/>
          </a:fontRef>
        </p:style>
      </p:cxnSp>
      <p:cxnSp>
        <p:nvCxnSpPr>
          <p:cNvPr id="46" name="肘形接點 45"/>
          <p:cNvCxnSpPr>
            <a:stCxn id="16" idx="2"/>
            <a:endCxn id="21" idx="0"/>
          </p:cNvCxnSpPr>
          <p:nvPr/>
        </p:nvCxnSpPr>
        <p:spPr bwMode="auto">
          <a:xfrm rot="16200000" flipH="1">
            <a:off x="2462213" y="5184775"/>
            <a:ext cx="865188" cy="725487"/>
          </a:xfrm>
          <a:prstGeom prst="bentConnector3">
            <a:avLst/>
          </a:prstGeom>
          <a:ln>
            <a:headEnd type="none" w="med" len="med"/>
            <a:tailEnd type="none" w="med" len="med"/>
          </a:ln>
          <a:extLst/>
        </p:spPr>
        <p:style>
          <a:lnRef idx="2">
            <a:schemeClr val="accent1"/>
          </a:lnRef>
          <a:fillRef idx="0">
            <a:schemeClr val="accent1"/>
          </a:fillRef>
          <a:effectRef idx="1">
            <a:schemeClr val="accent1"/>
          </a:effectRef>
          <a:fontRef idx="minor">
            <a:schemeClr val="tx1"/>
          </a:fontRef>
        </p:style>
      </p:cxnSp>
      <p:cxnSp>
        <p:nvCxnSpPr>
          <p:cNvPr id="48" name="肘形接點 47"/>
          <p:cNvCxnSpPr>
            <a:stCxn id="17" idx="2"/>
            <a:endCxn id="22" idx="1"/>
          </p:cNvCxnSpPr>
          <p:nvPr/>
        </p:nvCxnSpPr>
        <p:spPr bwMode="auto">
          <a:xfrm rot="16200000" flipH="1">
            <a:off x="3722688" y="5537200"/>
            <a:ext cx="1079500" cy="234950"/>
          </a:xfrm>
          <a:prstGeom prst="bentConnector2">
            <a:avLst/>
          </a:prstGeom>
          <a:ln>
            <a:headEnd type="none" w="med" len="med"/>
            <a:tailEnd type="none" w="med" len="med"/>
          </a:ln>
          <a:extLst/>
        </p:spPr>
        <p:style>
          <a:lnRef idx="2">
            <a:schemeClr val="accent1"/>
          </a:lnRef>
          <a:fillRef idx="0">
            <a:schemeClr val="accent1"/>
          </a:fillRef>
          <a:effectRef idx="1">
            <a:schemeClr val="accent1"/>
          </a:effectRef>
          <a:fontRef idx="minor">
            <a:schemeClr val="tx1"/>
          </a:fontRef>
        </p:style>
      </p:cxnSp>
      <p:cxnSp>
        <p:nvCxnSpPr>
          <p:cNvPr id="50" name="肘形接點 49"/>
          <p:cNvCxnSpPr>
            <a:stCxn id="18" idx="2"/>
            <a:endCxn id="22" idx="0"/>
          </p:cNvCxnSpPr>
          <p:nvPr/>
        </p:nvCxnSpPr>
        <p:spPr bwMode="auto">
          <a:xfrm rot="5400000">
            <a:off x="5003800" y="5132388"/>
            <a:ext cx="871538" cy="836612"/>
          </a:xfrm>
          <a:prstGeom prst="bentConnector3">
            <a:avLst/>
          </a:prstGeom>
          <a:ln>
            <a:headEnd type="none" w="med" len="med"/>
            <a:tailEnd type="none" w="med" len="med"/>
          </a:ln>
          <a:extLst/>
        </p:spPr>
        <p:style>
          <a:lnRef idx="2">
            <a:schemeClr val="accent1"/>
          </a:lnRef>
          <a:fillRef idx="0">
            <a:schemeClr val="accent1"/>
          </a:fillRef>
          <a:effectRef idx="1">
            <a:schemeClr val="accent1"/>
          </a:effectRef>
          <a:fontRef idx="minor">
            <a:schemeClr val="tx1"/>
          </a:fontRef>
        </p:style>
      </p:cxnSp>
      <p:cxnSp>
        <p:nvCxnSpPr>
          <p:cNvPr id="52" name="肘形接點 51"/>
          <p:cNvCxnSpPr>
            <a:stCxn id="8" idx="2"/>
            <a:endCxn id="11" idx="0"/>
          </p:cNvCxnSpPr>
          <p:nvPr/>
        </p:nvCxnSpPr>
        <p:spPr bwMode="auto">
          <a:xfrm rot="5400000">
            <a:off x="4414044" y="2153444"/>
            <a:ext cx="419100" cy="1411288"/>
          </a:xfrm>
          <a:prstGeom prst="bentConnector3">
            <a:avLst>
              <a:gd name="adj1" fmla="val 50000"/>
            </a:avLst>
          </a:prstGeom>
          <a:ln>
            <a:headEnd type="none" w="med" len="med"/>
            <a:tailEnd type="none" w="med" len="med"/>
          </a:ln>
          <a:extLst/>
        </p:spPr>
        <p:style>
          <a:lnRef idx="3">
            <a:schemeClr val="accent5"/>
          </a:lnRef>
          <a:fillRef idx="0">
            <a:schemeClr val="accent5"/>
          </a:fillRef>
          <a:effectRef idx="2">
            <a:schemeClr val="accent5"/>
          </a:effectRef>
          <a:fontRef idx="minor">
            <a:schemeClr val="tx1"/>
          </a:fontRef>
        </p:style>
      </p:cxnSp>
      <p:cxnSp>
        <p:nvCxnSpPr>
          <p:cNvPr id="56" name="肘形接點 55"/>
          <p:cNvCxnSpPr>
            <a:stCxn id="8" idx="2"/>
            <a:endCxn id="13" idx="0"/>
          </p:cNvCxnSpPr>
          <p:nvPr/>
        </p:nvCxnSpPr>
        <p:spPr bwMode="auto">
          <a:xfrm rot="16200000" flipH="1">
            <a:off x="5813426" y="2165350"/>
            <a:ext cx="412750" cy="1381125"/>
          </a:xfrm>
          <a:prstGeom prst="bentConnector3">
            <a:avLst>
              <a:gd name="adj1" fmla="val 50000"/>
            </a:avLst>
          </a:prstGeom>
          <a:ln>
            <a:headEnd type="none" w="med" len="med"/>
            <a:tailEnd type="none" w="med" len="med"/>
          </a:ln>
          <a:extLst/>
        </p:spPr>
        <p:style>
          <a:lnRef idx="3">
            <a:schemeClr val="accent5"/>
          </a:lnRef>
          <a:fillRef idx="0">
            <a:schemeClr val="accent5"/>
          </a:fillRef>
          <a:effectRef idx="2">
            <a:schemeClr val="accent5"/>
          </a:effectRef>
          <a:fontRef idx="minor">
            <a:schemeClr val="tx1"/>
          </a:fontRef>
        </p:style>
      </p:cxnSp>
      <p:cxnSp>
        <p:nvCxnSpPr>
          <p:cNvPr id="126" name="直線接點 125"/>
          <p:cNvCxnSpPr>
            <a:stCxn id="14" idx="2"/>
            <a:endCxn id="15" idx="0"/>
          </p:cNvCxnSpPr>
          <p:nvPr/>
        </p:nvCxnSpPr>
        <p:spPr bwMode="auto">
          <a:xfrm>
            <a:off x="960438" y="5118100"/>
            <a:ext cx="4762" cy="285750"/>
          </a:xfrm>
          <a:prstGeom prst="line">
            <a:avLst/>
          </a:prstGeom>
          <a:ln>
            <a:headEnd type="none" w="med" len="med"/>
            <a:tailEnd type="none" w="med" len="med"/>
          </a:ln>
          <a:extLst/>
        </p:spPr>
        <p:style>
          <a:lnRef idx="2">
            <a:schemeClr val="accent1"/>
          </a:lnRef>
          <a:fillRef idx="0">
            <a:schemeClr val="accent1"/>
          </a:fillRef>
          <a:effectRef idx="1">
            <a:schemeClr val="accent1"/>
          </a:effectRef>
          <a:fontRef idx="minor">
            <a:schemeClr val="tx1"/>
          </a:fontRef>
        </p:style>
      </p:cxnSp>
      <p:cxnSp>
        <p:nvCxnSpPr>
          <p:cNvPr id="205" name="直線接點 204"/>
          <p:cNvCxnSpPr>
            <a:stCxn id="24" idx="2"/>
            <a:endCxn id="25" idx="0"/>
          </p:cNvCxnSpPr>
          <p:nvPr/>
        </p:nvCxnSpPr>
        <p:spPr bwMode="auto">
          <a:xfrm>
            <a:off x="8305800" y="2636838"/>
            <a:ext cx="0" cy="1079500"/>
          </a:xfrm>
          <a:prstGeom prst="line">
            <a:avLst/>
          </a:prstGeom>
          <a:ln>
            <a:headEnd type="none" w="med" len="med"/>
            <a:tailEnd type="none" w="med" len="med"/>
          </a:ln>
          <a:extLst/>
        </p:spPr>
        <p:style>
          <a:lnRef idx="2">
            <a:schemeClr val="accent1"/>
          </a:lnRef>
          <a:fillRef idx="0">
            <a:schemeClr val="accent1"/>
          </a:fillRef>
          <a:effectRef idx="1">
            <a:schemeClr val="accent1"/>
          </a:effectRef>
          <a:fontRef idx="minor">
            <a:schemeClr val="tx1"/>
          </a:fontRef>
        </p:style>
      </p:cxnSp>
      <p:sp>
        <p:nvSpPr>
          <p:cNvPr id="209" name="圓角矩形 208"/>
          <p:cNvSpPr/>
          <p:nvPr/>
        </p:nvSpPr>
        <p:spPr bwMode="auto">
          <a:xfrm>
            <a:off x="225425" y="3673475"/>
            <a:ext cx="7359650" cy="3068638"/>
          </a:xfrm>
          <a:prstGeom prst="roundRect">
            <a:avLst>
              <a:gd name="adj" fmla="val 6800"/>
            </a:avLst>
          </a:prstGeom>
          <a:noFill/>
          <a:ln w="50800">
            <a:prstDash val="sysDash"/>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a:lstStyle/>
          <a:p>
            <a:pPr>
              <a:defRPr/>
            </a:pPr>
            <a:endParaRPr kumimoji="0" lang="zh-TW" altLang="en-US">
              <a:solidFill>
                <a:schemeClr val="tx1"/>
              </a:solidFill>
              <a:latin typeface="Arial" charset="0"/>
            </a:endParaRPr>
          </a:p>
        </p:txBody>
      </p:sp>
      <p:sp>
        <p:nvSpPr>
          <p:cNvPr id="210" name="文字方塊 209"/>
          <p:cNvSpPr txBox="1"/>
          <p:nvPr/>
        </p:nvSpPr>
        <p:spPr>
          <a:xfrm>
            <a:off x="1331913" y="3770313"/>
            <a:ext cx="4935537" cy="522287"/>
          </a:xfrm>
          <a:prstGeom prst="rect">
            <a:avLst/>
          </a:prstGeom>
          <a:noFill/>
        </p:spPr>
        <p:txBody>
          <a:bodyPr wrap="none">
            <a:spAutoFit/>
          </a:bodyPr>
          <a:lstStyle/>
          <a:p>
            <a:pPr fontAlgn="auto">
              <a:spcBef>
                <a:spcPts val="0"/>
              </a:spcBef>
              <a:spcAft>
                <a:spcPts val="0"/>
              </a:spcAft>
              <a:defRPr/>
            </a:pPr>
            <a:r>
              <a:rPr kumimoji="0" lang="zh-TW" altLang="en-US" sz="28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各地方政府毒品危害防制中心</a:t>
            </a:r>
          </a:p>
        </p:txBody>
      </p:sp>
      <p:cxnSp>
        <p:nvCxnSpPr>
          <p:cNvPr id="225" name="直線接點 224"/>
          <p:cNvCxnSpPr>
            <a:stCxn id="8" idx="2"/>
            <a:endCxn id="12" idx="0"/>
          </p:cNvCxnSpPr>
          <p:nvPr/>
        </p:nvCxnSpPr>
        <p:spPr bwMode="auto">
          <a:xfrm>
            <a:off x="5329238" y="2649538"/>
            <a:ext cx="11112" cy="412750"/>
          </a:xfrm>
          <a:prstGeom prst="line">
            <a:avLst/>
          </a:prstGeom>
          <a:ln>
            <a:headEnd type="none" w="med" len="med"/>
            <a:tailEnd type="none" w="med" len="med"/>
          </a:ln>
          <a:extLst/>
        </p:spPr>
        <p:style>
          <a:lnRef idx="3">
            <a:schemeClr val="accent5"/>
          </a:lnRef>
          <a:fillRef idx="0">
            <a:schemeClr val="accent5"/>
          </a:fillRef>
          <a:effectRef idx="2">
            <a:schemeClr val="accent5"/>
          </a:effectRef>
          <a:fontRef idx="minor">
            <a:schemeClr val="tx1"/>
          </a:fontRef>
        </p:style>
      </p:cxnSp>
      <p:cxnSp>
        <p:nvCxnSpPr>
          <p:cNvPr id="6" name="肘形接點 5"/>
          <p:cNvCxnSpPr>
            <a:stCxn id="18" idx="2"/>
            <a:endCxn id="23" idx="0"/>
          </p:cNvCxnSpPr>
          <p:nvPr/>
        </p:nvCxnSpPr>
        <p:spPr bwMode="auto">
          <a:xfrm rot="16200000" flipH="1">
            <a:off x="5803106" y="5169694"/>
            <a:ext cx="877888" cy="768350"/>
          </a:xfrm>
          <a:prstGeom prst="bentConnector3">
            <a:avLst/>
          </a:prstGeom>
          <a:ln>
            <a:headEnd type="none" w="med" len="med"/>
            <a:tailEnd type="none" w="med" len="med"/>
          </a:ln>
          <a:extLst/>
        </p:spPr>
        <p:style>
          <a:lnRef idx="2">
            <a:schemeClr val="accent1"/>
          </a:lnRef>
          <a:fillRef idx="0">
            <a:schemeClr val="accent1"/>
          </a:fillRef>
          <a:effectRef idx="1">
            <a:schemeClr val="accent1"/>
          </a:effectRef>
          <a:fontRef idx="minor">
            <a:schemeClr val="tx1"/>
          </a:fontRef>
        </p:style>
      </p:cxnSp>
      <p:cxnSp>
        <p:nvCxnSpPr>
          <p:cNvPr id="31" name="直線單箭頭接點 30"/>
          <p:cNvCxnSpPr>
            <a:stCxn id="25" idx="2"/>
            <a:endCxn id="27" idx="0"/>
          </p:cNvCxnSpPr>
          <p:nvPr/>
        </p:nvCxnSpPr>
        <p:spPr bwMode="auto">
          <a:xfrm>
            <a:off x="8305800" y="4394200"/>
            <a:ext cx="0" cy="708025"/>
          </a:xfrm>
          <a:prstGeom prst="straightConnector1">
            <a:avLst/>
          </a:prstGeom>
          <a:ln>
            <a:headEnd type="none" w="med" len="med"/>
            <a:tailEnd type="arrow"/>
          </a:ln>
          <a:extLst/>
        </p:spPr>
        <p:style>
          <a:lnRef idx="2">
            <a:schemeClr val="accent1"/>
          </a:lnRef>
          <a:fillRef idx="0">
            <a:schemeClr val="accent1"/>
          </a:fillRef>
          <a:effectRef idx="1">
            <a:schemeClr val="accent1"/>
          </a:effectRef>
          <a:fontRef idx="minor">
            <a:schemeClr val="tx1"/>
          </a:fontRef>
        </p:style>
      </p:cxnSp>
      <p:sp>
        <p:nvSpPr>
          <p:cNvPr id="35881" name="文字方塊 223"/>
          <p:cNvSpPr txBox="1">
            <a:spLocks noChangeArrowheads="1"/>
          </p:cNvSpPr>
          <p:nvPr/>
        </p:nvSpPr>
        <p:spPr bwMode="auto">
          <a:xfrm>
            <a:off x="1403350" y="5138738"/>
            <a:ext cx="1243013" cy="368300"/>
          </a:xfrm>
          <a:prstGeom prst="rect">
            <a:avLst/>
          </a:prstGeom>
          <a:noFill/>
          <a:ln w="9525">
            <a:noFill/>
            <a:miter lim="800000"/>
            <a:headEnd/>
            <a:tailEnd/>
          </a:ln>
        </p:spPr>
        <p:txBody>
          <a:bodyPr>
            <a:spAutoFit/>
          </a:bodyPr>
          <a:lstStyle/>
          <a:p>
            <a:pPr algn="ctr"/>
            <a:r>
              <a:rPr kumimoji="0" lang="zh-TW" altLang="en-US" b="1">
                <a:latin typeface="微軟正黑體" pitchFamily="34" charset="-120"/>
                <a:ea typeface="微軟正黑體" pitchFamily="34" charset="-120"/>
              </a:rPr>
              <a:t>（就業）</a:t>
            </a:r>
          </a:p>
        </p:txBody>
      </p:sp>
      <p:sp>
        <p:nvSpPr>
          <p:cNvPr id="35882" name="文字方塊 56"/>
          <p:cNvSpPr txBox="1">
            <a:spLocks noChangeArrowheads="1"/>
          </p:cNvSpPr>
          <p:nvPr/>
        </p:nvSpPr>
        <p:spPr bwMode="auto">
          <a:xfrm>
            <a:off x="2411413" y="5138738"/>
            <a:ext cx="1247775" cy="368300"/>
          </a:xfrm>
          <a:prstGeom prst="rect">
            <a:avLst/>
          </a:prstGeom>
          <a:noFill/>
          <a:ln w="9525">
            <a:noFill/>
            <a:miter lim="800000"/>
            <a:headEnd/>
            <a:tailEnd/>
          </a:ln>
        </p:spPr>
        <p:txBody>
          <a:bodyPr>
            <a:spAutoFit/>
          </a:bodyPr>
          <a:lstStyle/>
          <a:p>
            <a:pPr algn="ctr"/>
            <a:r>
              <a:rPr kumimoji="0" lang="zh-TW" altLang="en-US" b="1">
                <a:latin typeface="微軟正黑體" pitchFamily="34" charset="-120"/>
                <a:ea typeface="微軟正黑體" pitchFamily="34" charset="-120"/>
              </a:rPr>
              <a:t>（社福）</a:t>
            </a:r>
          </a:p>
        </p:txBody>
      </p:sp>
      <p:sp>
        <p:nvSpPr>
          <p:cNvPr id="35883" name="文字方塊 44"/>
          <p:cNvSpPr txBox="1">
            <a:spLocks noChangeArrowheads="1"/>
          </p:cNvSpPr>
          <p:nvPr/>
        </p:nvSpPr>
        <p:spPr bwMode="auto">
          <a:xfrm>
            <a:off x="3990975" y="5599113"/>
            <a:ext cx="1223963" cy="368300"/>
          </a:xfrm>
          <a:prstGeom prst="rect">
            <a:avLst/>
          </a:prstGeom>
          <a:noFill/>
          <a:ln w="9525">
            <a:noFill/>
            <a:miter lim="800000"/>
            <a:headEnd/>
            <a:tailEnd/>
          </a:ln>
        </p:spPr>
        <p:txBody>
          <a:bodyPr>
            <a:spAutoFit/>
          </a:bodyPr>
          <a:lstStyle/>
          <a:p>
            <a:pPr algn="ctr"/>
            <a:r>
              <a:rPr kumimoji="0" lang="zh-TW" altLang="en-US" b="1">
                <a:latin typeface="微軟正黑體" pitchFamily="34" charset="-120"/>
                <a:ea typeface="微軟正黑體" pitchFamily="34" charset="-120"/>
              </a:rPr>
              <a:t>（戒治）</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標題 1"/>
          <p:cNvSpPr>
            <a:spLocks noGrp="1"/>
          </p:cNvSpPr>
          <p:nvPr>
            <p:ph type="title"/>
          </p:nvPr>
        </p:nvSpPr>
        <p:spPr/>
        <p:txBody>
          <a:bodyPr/>
          <a:lstStyle/>
          <a:p>
            <a:r>
              <a:rPr lang="zh-TW" altLang="en-US" smtClean="0">
                <a:solidFill>
                  <a:srgbClr val="FFFF00"/>
                </a:solidFill>
                <a:latin typeface="Arial" charset="0"/>
                <a:ea typeface="華康華綜體W5"/>
              </a:rPr>
              <a:t>以</a:t>
            </a:r>
            <a:r>
              <a:rPr lang="zh-TW" altLang="zh-TW" smtClean="0">
                <a:solidFill>
                  <a:srgbClr val="C00000"/>
                </a:solidFill>
                <a:latin typeface="Arial" charset="0"/>
                <a:ea typeface="華康華綜體W5"/>
              </a:rPr>
              <a:t>人</a:t>
            </a:r>
            <a:r>
              <a:rPr lang="zh-TW" altLang="zh-TW" smtClean="0">
                <a:solidFill>
                  <a:srgbClr val="FFFF00"/>
                </a:solidFill>
                <a:latin typeface="Arial" charset="0"/>
                <a:ea typeface="華康華綜體W5"/>
              </a:rPr>
              <a:t>為中心</a:t>
            </a:r>
            <a:r>
              <a:rPr lang="zh-TW" altLang="en-US" smtClean="0">
                <a:solidFill>
                  <a:srgbClr val="FFFF00"/>
                </a:solidFill>
                <a:latin typeface="Arial" charset="0"/>
                <a:ea typeface="華康華綜體W5"/>
              </a:rPr>
              <a:t>的毒品防制新思維</a:t>
            </a:r>
          </a:p>
        </p:txBody>
      </p:sp>
      <p:sp>
        <p:nvSpPr>
          <p:cNvPr id="36866" name="投影片編號版面配置區 2"/>
          <p:cNvSpPr>
            <a:spLocks noGrp="1"/>
          </p:cNvSpPr>
          <p:nvPr>
            <p:ph type="sldNum" sz="quarter" idx="12"/>
          </p:nvPr>
        </p:nvSpPr>
        <p:spPr>
          <a:noFill/>
          <a:ln>
            <a:miter lim="800000"/>
            <a:headEnd/>
            <a:tailEnd/>
          </a:ln>
        </p:spPr>
        <p:txBody>
          <a:bodyPr/>
          <a:lstStyle/>
          <a:p>
            <a:pPr fontAlgn="base">
              <a:spcBef>
                <a:spcPct val="0"/>
              </a:spcBef>
              <a:spcAft>
                <a:spcPct val="0"/>
              </a:spcAft>
            </a:pPr>
            <a:fld id="{B43BB249-F1B3-4AF8-91D0-9F99ED4047EC}" type="slidenum">
              <a:rPr lang="en-US" altLang="zh-TW" smtClean="0"/>
              <a:pPr fontAlgn="base">
                <a:spcBef>
                  <a:spcPct val="0"/>
                </a:spcBef>
                <a:spcAft>
                  <a:spcPct val="0"/>
                </a:spcAft>
              </a:pPr>
              <a:t>15</a:t>
            </a:fld>
            <a:endParaRPr lang="en-US" altLang="zh-TW" smtClean="0"/>
          </a:p>
        </p:txBody>
      </p:sp>
      <p:grpSp>
        <p:nvGrpSpPr>
          <p:cNvPr id="36867" name="群組 38"/>
          <p:cNvGrpSpPr>
            <a:grpSpLocks/>
          </p:cNvGrpSpPr>
          <p:nvPr/>
        </p:nvGrpSpPr>
        <p:grpSpPr bwMode="auto">
          <a:xfrm>
            <a:off x="539750" y="1196975"/>
            <a:ext cx="3311525" cy="3240088"/>
            <a:chOff x="539552" y="1196752"/>
            <a:chExt cx="3312368" cy="3240360"/>
          </a:xfrm>
        </p:grpSpPr>
        <p:sp>
          <p:nvSpPr>
            <p:cNvPr id="4" name="Oval 7"/>
            <p:cNvSpPr>
              <a:spLocks noChangeArrowheads="1"/>
            </p:cNvSpPr>
            <p:nvPr/>
          </p:nvSpPr>
          <p:spPr bwMode="auto">
            <a:xfrm>
              <a:off x="539552" y="1196752"/>
              <a:ext cx="3312368" cy="3240360"/>
            </a:xfrm>
            <a:prstGeom prst="ellipse">
              <a:avLst/>
            </a:prstGeom>
            <a:ln/>
          </p:spPr>
          <p:style>
            <a:lnRef idx="1">
              <a:schemeClr val="accent6"/>
            </a:lnRef>
            <a:fillRef idx="3">
              <a:schemeClr val="accent6"/>
            </a:fillRef>
            <a:effectRef idx="2">
              <a:schemeClr val="accent6"/>
            </a:effectRef>
            <a:fontRef idx="minor">
              <a:schemeClr val="lt1"/>
            </a:fontRef>
          </p:style>
          <p:txBody>
            <a:bodyPr wrap="none" anchor="ctr">
              <a:flatTx/>
            </a:bodyPr>
            <a:lstStyle/>
            <a:p>
              <a:pPr fontAlgn="auto">
                <a:spcBef>
                  <a:spcPts val="0"/>
                </a:spcBef>
                <a:spcAft>
                  <a:spcPts val="0"/>
                </a:spcAft>
                <a:defRPr/>
              </a:pPr>
              <a:endParaRPr kumimoji="0" lang="zh-TW" altLang="en-US"/>
            </a:p>
          </p:txBody>
        </p:sp>
        <p:sp>
          <p:nvSpPr>
            <p:cNvPr id="36892" name="Oval 8"/>
            <p:cNvSpPr>
              <a:spLocks noChangeArrowheads="1"/>
            </p:cNvSpPr>
            <p:nvPr/>
          </p:nvSpPr>
          <p:spPr bwMode="auto">
            <a:xfrm>
              <a:off x="1241128" y="1844824"/>
              <a:ext cx="1962720" cy="1944216"/>
            </a:xfrm>
            <a:prstGeom prst="ellipse">
              <a:avLst/>
            </a:prstGeom>
            <a:solidFill>
              <a:srgbClr val="A6735C"/>
            </a:solidFill>
            <a:ln w="9525">
              <a:noFill/>
              <a:round/>
              <a:headEnd/>
              <a:tailEnd/>
            </a:ln>
          </p:spPr>
          <p:txBody>
            <a:bodyPr wrap="none" anchor="ctr"/>
            <a:lstStyle/>
            <a:p>
              <a:endParaRPr kumimoji="0" lang="zh-TW" altLang="en-US">
                <a:latin typeface="Verdana" pitchFamily="34" charset="0"/>
              </a:endParaRPr>
            </a:p>
          </p:txBody>
        </p:sp>
        <p:sp>
          <p:nvSpPr>
            <p:cNvPr id="36893" name="Arc 9"/>
            <p:cNvSpPr>
              <a:spLocks/>
            </p:cNvSpPr>
            <p:nvPr/>
          </p:nvSpPr>
          <p:spPr bwMode="auto">
            <a:xfrm rot="-5400000">
              <a:off x="1043608" y="1628799"/>
              <a:ext cx="2520281" cy="2376265"/>
            </a:xfrm>
            <a:custGeom>
              <a:avLst/>
              <a:gdLst>
                <a:gd name="T0" fmla="*/ 2027193 w 43200"/>
                <a:gd name="T1" fmla="*/ 0 h 38737"/>
                <a:gd name="T2" fmla="*/ 218191 w 43200"/>
                <a:gd name="T3" fmla="*/ 305982 h 38737"/>
                <a:gd name="T4" fmla="*/ 1260141 w 43200"/>
                <a:gd name="T5" fmla="*/ 1051244 h 38737"/>
                <a:gd name="T6" fmla="*/ 0 60000 65536"/>
                <a:gd name="T7" fmla="*/ 0 60000 65536"/>
                <a:gd name="T8" fmla="*/ 0 60000 65536"/>
                <a:gd name="T9" fmla="*/ 0 w 43200"/>
                <a:gd name="T10" fmla="*/ 0 h 38737"/>
                <a:gd name="T11" fmla="*/ 43200 w 43200"/>
                <a:gd name="T12" fmla="*/ 38737 h 38737"/>
              </a:gdLst>
              <a:ahLst/>
              <a:cxnLst>
                <a:cxn ang="T6">
                  <a:pos x="T0" y="T1"/>
                </a:cxn>
                <a:cxn ang="T7">
                  <a:pos x="T2" y="T3"/>
                </a:cxn>
                <a:cxn ang="T8">
                  <a:pos x="T4" y="T5"/>
                </a:cxn>
              </a:cxnLst>
              <a:rect l="T9" t="T10" r="T11" b="T12"/>
              <a:pathLst>
                <a:path w="43200" h="38737" fill="none" extrusionOk="0">
                  <a:moveTo>
                    <a:pt x="34748" y="-1"/>
                  </a:moveTo>
                  <a:cubicBezTo>
                    <a:pt x="40076" y="4087"/>
                    <a:pt x="43200" y="10421"/>
                    <a:pt x="43200" y="17137"/>
                  </a:cubicBezTo>
                  <a:cubicBezTo>
                    <a:pt x="43200" y="29066"/>
                    <a:pt x="33529" y="38737"/>
                    <a:pt x="21600" y="38737"/>
                  </a:cubicBezTo>
                  <a:cubicBezTo>
                    <a:pt x="9670" y="38737"/>
                    <a:pt x="0" y="29066"/>
                    <a:pt x="0" y="17137"/>
                  </a:cubicBezTo>
                  <a:cubicBezTo>
                    <a:pt x="-1" y="12803"/>
                    <a:pt x="1303" y="8570"/>
                    <a:pt x="3740" y="4988"/>
                  </a:cubicBezTo>
                </a:path>
                <a:path w="43200" h="38737" stroke="0" extrusionOk="0">
                  <a:moveTo>
                    <a:pt x="34748" y="-1"/>
                  </a:moveTo>
                  <a:cubicBezTo>
                    <a:pt x="40076" y="4087"/>
                    <a:pt x="43200" y="10421"/>
                    <a:pt x="43200" y="17137"/>
                  </a:cubicBezTo>
                  <a:cubicBezTo>
                    <a:pt x="43200" y="29066"/>
                    <a:pt x="33529" y="38737"/>
                    <a:pt x="21600" y="38737"/>
                  </a:cubicBezTo>
                  <a:cubicBezTo>
                    <a:pt x="9670" y="38737"/>
                    <a:pt x="0" y="29066"/>
                    <a:pt x="0" y="17137"/>
                  </a:cubicBezTo>
                  <a:cubicBezTo>
                    <a:pt x="-1" y="12803"/>
                    <a:pt x="1303" y="8570"/>
                    <a:pt x="3740" y="4988"/>
                  </a:cubicBezTo>
                  <a:lnTo>
                    <a:pt x="21600" y="17137"/>
                  </a:lnTo>
                  <a:close/>
                </a:path>
              </a:pathLst>
            </a:custGeom>
            <a:noFill/>
            <a:ln w="50800">
              <a:solidFill>
                <a:srgbClr val="92D050"/>
              </a:solidFill>
              <a:round/>
              <a:headEnd/>
              <a:tailEnd type="triangle" w="sm" len="lg"/>
            </a:ln>
          </p:spPr>
          <p:txBody>
            <a:bodyPr wrap="none" anchor="ctr"/>
            <a:lstStyle/>
            <a:p>
              <a:endParaRPr lang="zh-TW" altLang="en-US"/>
            </a:p>
          </p:txBody>
        </p:sp>
        <p:sp>
          <p:nvSpPr>
            <p:cNvPr id="7" name="Oval 10"/>
            <p:cNvSpPr>
              <a:spLocks noChangeArrowheads="1"/>
            </p:cNvSpPr>
            <p:nvPr/>
          </p:nvSpPr>
          <p:spPr bwMode="gray">
            <a:xfrm>
              <a:off x="1763827" y="1450773"/>
              <a:ext cx="854292" cy="852560"/>
            </a:xfrm>
            <a:prstGeom prst="ellipse">
              <a:avLst/>
            </a:prstGeom>
            <a:ln/>
          </p:spPr>
          <p:style>
            <a:lnRef idx="1">
              <a:schemeClr val="accent3"/>
            </a:lnRef>
            <a:fillRef idx="3">
              <a:schemeClr val="accent3"/>
            </a:fillRef>
            <a:effectRef idx="2">
              <a:schemeClr val="accent3"/>
            </a:effectRef>
            <a:fontRef idx="minor">
              <a:schemeClr val="lt1"/>
            </a:fontRef>
          </p:style>
          <p:txBody>
            <a:bodyPr wrap="none" anchor="ctr"/>
            <a:lstStyle/>
            <a:p>
              <a:pPr algn="ctr" fontAlgn="auto" latinLnBrk="1">
                <a:spcBef>
                  <a:spcPts val="0"/>
                </a:spcBef>
                <a:spcAft>
                  <a:spcPts val="0"/>
                </a:spcAft>
                <a:defRPr/>
              </a:pPr>
              <a:r>
                <a:rPr kumimoji="0" lang="zh-TW" altLang="en-US" sz="2400" b="1" dirty="0">
                  <a:solidFill>
                    <a:srgbClr val="FFFFFF"/>
                  </a:solidFill>
                  <a:latin typeface="微軟正黑體" panose="020B0604030504040204" pitchFamily="34" charset="-120"/>
                  <a:ea typeface="微軟正黑體" panose="020B0604030504040204" pitchFamily="34" charset="-120"/>
                </a:rPr>
                <a:t>預判</a:t>
              </a:r>
              <a:endParaRPr kumimoji="0" lang="en-US" altLang="ko-KR" sz="2400" b="1" dirty="0">
                <a:solidFill>
                  <a:srgbClr val="FFFFFF"/>
                </a:solidFill>
                <a:latin typeface="微軟正黑體" panose="020B0604030504040204" pitchFamily="34" charset="-120"/>
                <a:ea typeface="微軟正黑體" panose="020B0604030504040204" pitchFamily="34" charset="-120"/>
              </a:endParaRPr>
            </a:p>
          </p:txBody>
        </p:sp>
        <p:sp>
          <p:nvSpPr>
            <p:cNvPr id="8" name="Oval 11"/>
            <p:cNvSpPr>
              <a:spLocks noChangeArrowheads="1"/>
            </p:cNvSpPr>
            <p:nvPr/>
          </p:nvSpPr>
          <p:spPr bwMode="gray">
            <a:xfrm>
              <a:off x="2637174" y="2852654"/>
              <a:ext cx="854292" cy="855734"/>
            </a:xfrm>
            <a:prstGeom prst="ellipse">
              <a:avLst/>
            </a:prstGeom>
            <a:ln/>
          </p:spPr>
          <p:style>
            <a:lnRef idx="1">
              <a:schemeClr val="accent2"/>
            </a:lnRef>
            <a:fillRef idx="3">
              <a:schemeClr val="accent2"/>
            </a:fillRef>
            <a:effectRef idx="2">
              <a:schemeClr val="accent2"/>
            </a:effectRef>
            <a:fontRef idx="minor">
              <a:schemeClr val="lt1"/>
            </a:fontRef>
          </p:style>
          <p:txBody>
            <a:bodyPr wrap="none" anchor="ctr"/>
            <a:lstStyle/>
            <a:p>
              <a:pPr algn="ctr" fontAlgn="auto" latinLnBrk="1">
                <a:spcBef>
                  <a:spcPts val="0"/>
                </a:spcBef>
                <a:spcAft>
                  <a:spcPts val="0"/>
                </a:spcAft>
                <a:defRPr/>
              </a:pPr>
              <a:r>
                <a:rPr kumimoji="0" lang="zh-TW" altLang="en-US" sz="2400" b="1" dirty="0">
                  <a:solidFill>
                    <a:srgbClr val="FFFFFF"/>
                  </a:solidFill>
                  <a:latin typeface="微軟正黑體" panose="020B0604030504040204" pitchFamily="34" charset="-120"/>
                  <a:ea typeface="微軟正黑體" panose="020B0604030504040204" pitchFamily="34" charset="-120"/>
                </a:rPr>
                <a:t>警示</a:t>
              </a:r>
              <a:endParaRPr kumimoji="0" lang="en-US" altLang="ko-KR" sz="2400" b="1" dirty="0">
                <a:solidFill>
                  <a:srgbClr val="FFFFFF"/>
                </a:solidFill>
                <a:latin typeface="微軟正黑體" panose="020B0604030504040204" pitchFamily="34" charset="-120"/>
                <a:ea typeface="微軟正黑體" panose="020B0604030504040204" pitchFamily="34" charset="-120"/>
              </a:endParaRPr>
            </a:p>
          </p:txBody>
        </p:sp>
        <p:sp>
          <p:nvSpPr>
            <p:cNvPr id="9" name="Oval 12"/>
            <p:cNvSpPr>
              <a:spLocks noChangeArrowheads="1"/>
            </p:cNvSpPr>
            <p:nvPr/>
          </p:nvSpPr>
          <p:spPr bwMode="gray">
            <a:xfrm>
              <a:off x="900007" y="2838365"/>
              <a:ext cx="854292" cy="854147"/>
            </a:xfrm>
            <a:prstGeom prst="ellipse">
              <a:avLst/>
            </a:prstGeom>
            <a:ln/>
          </p:spPr>
          <p:style>
            <a:lnRef idx="1">
              <a:schemeClr val="accent4"/>
            </a:lnRef>
            <a:fillRef idx="3">
              <a:schemeClr val="accent4"/>
            </a:fillRef>
            <a:effectRef idx="2">
              <a:schemeClr val="accent4"/>
            </a:effectRef>
            <a:fontRef idx="minor">
              <a:schemeClr val="lt1"/>
            </a:fontRef>
          </p:style>
          <p:txBody>
            <a:bodyPr wrap="none" anchor="ctr"/>
            <a:lstStyle/>
            <a:p>
              <a:pPr algn="ctr" fontAlgn="auto" latinLnBrk="1">
                <a:spcBef>
                  <a:spcPts val="0"/>
                </a:spcBef>
                <a:spcAft>
                  <a:spcPts val="0"/>
                </a:spcAft>
                <a:defRPr/>
              </a:pPr>
              <a:r>
                <a:rPr kumimoji="0" lang="zh-TW" altLang="en-US" sz="2400" b="1" dirty="0">
                  <a:solidFill>
                    <a:srgbClr val="FFFFFF"/>
                  </a:solidFill>
                  <a:latin typeface="微軟正黑體" panose="020B0604030504040204" pitchFamily="34" charset="-120"/>
                  <a:ea typeface="微軟正黑體" panose="020B0604030504040204" pitchFamily="34" charset="-120"/>
                </a:rPr>
                <a:t>安全</a:t>
              </a:r>
              <a:endParaRPr kumimoji="0" lang="en-US" altLang="zh-TW" sz="2400" b="1" dirty="0">
                <a:solidFill>
                  <a:srgbClr val="FFFFFF"/>
                </a:solidFill>
                <a:latin typeface="微軟正黑體" panose="020B0604030504040204" pitchFamily="34" charset="-120"/>
                <a:ea typeface="微軟正黑體" panose="020B0604030504040204" pitchFamily="34" charset="-120"/>
              </a:endParaRPr>
            </a:p>
            <a:p>
              <a:pPr algn="ctr" fontAlgn="auto" latinLnBrk="1">
                <a:spcBef>
                  <a:spcPts val="0"/>
                </a:spcBef>
                <a:spcAft>
                  <a:spcPts val="0"/>
                </a:spcAft>
                <a:defRPr/>
              </a:pPr>
              <a:r>
                <a:rPr kumimoji="0" lang="zh-TW" altLang="en-US" sz="2400" b="1" dirty="0">
                  <a:solidFill>
                    <a:srgbClr val="FFFFFF"/>
                  </a:solidFill>
                  <a:latin typeface="微軟正黑體" panose="020B0604030504040204" pitchFamily="34" charset="-120"/>
                  <a:ea typeface="微軟正黑體" panose="020B0604030504040204" pitchFamily="34" charset="-120"/>
                </a:rPr>
                <a:t>防護</a:t>
              </a:r>
              <a:endParaRPr kumimoji="0" lang="en-US" altLang="ko-KR" sz="2400" b="1" dirty="0">
                <a:solidFill>
                  <a:srgbClr val="FFFFFF"/>
                </a:solidFill>
                <a:latin typeface="微軟正黑體" panose="020B0604030504040204" pitchFamily="34" charset="-120"/>
                <a:ea typeface="微軟正黑體" panose="020B0604030504040204" pitchFamily="34" charset="-120"/>
              </a:endParaRPr>
            </a:p>
          </p:txBody>
        </p:sp>
        <p:sp>
          <p:nvSpPr>
            <p:cNvPr id="10" name="Oval 13"/>
            <p:cNvSpPr>
              <a:spLocks noChangeArrowheads="1"/>
            </p:cNvSpPr>
            <p:nvPr/>
          </p:nvSpPr>
          <p:spPr bwMode="gray">
            <a:xfrm>
              <a:off x="1761629" y="2443659"/>
              <a:ext cx="858838" cy="862012"/>
            </a:xfrm>
            <a:prstGeom prst="ellipse">
              <a:avLst/>
            </a:prstGeom>
            <a:ln/>
          </p:spPr>
          <p:style>
            <a:lnRef idx="0">
              <a:schemeClr val="accent1"/>
            </a:lnRef>
            <a:fillRef idx="3">
              <a:schemeClr val="accent1"/>
            </a:fillRef>
            <a:effectRef idx="3">
              <a:schemeClr val="accent1"/>
            </a:effectRef>
            <a:fontRef idx="minor">
              <a:schemeClr val="lt1"/>
            </a:fontRef>
          </p:style>
          <p:txBody>
            <a:bodyPr wrap="none" anchor="ctr"/>
            <a:lstStyle/>
            <a:p>
              <a:pPr algn="ctr" fontAlgn="auto" latinLnBrk="1">
                <a:spcBef>
                  <a:spcPts val="0"/>
                </a:spcBef>
                <a:spcAft>
                  <a:spcPts val="0"/>
                </a:spcAft>
                <a:defRPr/>
              </a:pPr>
              <a:r>
                <a:rPr kumimoji="0" lang="zh-TW" altLang="en-US" sz="2400" b="1" dirty="0">
                  <a:solidFill>
                    <a:srgbClr val="FFFFFF"/>
                  </a:solidFill>
                  <a:latin typeface="微軟正黑體" panose="020B0604030504040204" pitchFamily="34" charset="-120"/>
                  <a:ea typeface="微軟正黑體" panose="020B0604030504040204" pitchFamily="34" charset="-120"/>
                </a:rPr>
                <a:t>築網</a:t>
              </a:r>
              <a:endParaRPr kumimoji="0" lang="en-US" altLang="ko-KR" sz="2400" b="1" dirty="0">
                <a:solidFill>
                  <a:srgbClr val="FFFFFF"/>
                </a:solidFill>
                <a:latin typeface="微軟正黑體" panose="020B0604030504040204" pitchFamily="34" charset="-120"/>
                <a:ea typeface="微軟正黑體" panose="020B0604030504040204" pitchFamily="34" charset="-120"/>
              </a:endParaRPr>
            </a:p>
          </p:txBody>
        </p:sp>
      </p:grpSp>
      <p:sp>
        <p:nvSpPr>
          <p:cNvPr id="76" name="圓角矩形 75"/>
          <p:cNvSpPr/>
          <p:nvPr/>
        </p:nvSpPr>
        <p:spPr bwMode="auto">
          <a:xfrm>
            <a:off x="334963" y="4533900"/>
            <a:ext cx="8340725" cy="1989138"/>
          </a:xfrm>
          <a:prstGeom prst="roundRect">
            <a:avLst>
              <a:gd name="adj" fmla="val 11116"/>
            </a:avLst>
          </a:prstGeom>
          <a:ln w="38100">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a:defRPr/>
            </a:pPr>
            <a:endParaRPr kumimoji="0" lang="zh-TW" altLang="en-US">
              <a:solidFill>
                <a:schemeClr val="tx1"/>
              </a:solidFill>
              <a:latin typeface="Arial" charset="0"/>
            </a:endParaRPr>
          </a:p>
        </p:txBody>
      </p:sp>
      <p:grpSp>
        <p:nvGrpSpPr>
          <p:cNvPr id="36869" name="Group 5"/>
          <p:cNvGrpSpPr>
            <a:grpSpLocks/>
          </p:cNvGrpSpPr>
          <p:nvPr/>
        </p:nvGrpSpPr>
        <p:grpSpPr bwMode="auto">
          <a:xfrm>
            <a:off x="695325" y="4675188"/>
            <a:ext cx="3409950" cy="1266825"/>
            <a:chOff x="2226" y="2171"/>
            <a:chExt cx="798" cy="741"/>
          </a:xfrm>
        </p:grpSpPr>
        <p:sp>
          <p:nvSpPr>
            <p:cNvPr id="66" name="AutoShape 6"/>
            <p:cNvSpPr>
              <a:spLocks noChangeArrowheads="1"/>
            </p:cNvSpPr>
            <p:nvPr/>
          </p:nvSpPr>
          <p:spPr bwMode="gray">
            <a:xfrm>
              <a:off x="2226" y="2171"/>
              <a:ext cx="798" cy="741"/>
            </a:xfrm>
            <a:prstGeom prst="roundRect">
              <a:avLst>
                <a:gd name="adj" fmla="val 11921"/>
              </a:avLst>
            </a:prstGeom>
            <a:gradFill rotWithShape="1">
              <a:gsLst>
                <a:gs pos="0">
                  <a:schemeClr val="hlink"/>
                </a:gs>
                <a:gs pos="100000">
                  <a:schemeClr val="hlink">
                    <a:gamma/>
                    <a:shade val="72941"/>
                    <a:invGamma/>
                  </a:schemeClr>
                </a:gs>
              </a:gsLst>
              <a:lin ang="5400000" scaled="1"/>
            </a:gradFill>
            <a:ln>
              <a:noFill/>
            </a:ln>
            <a:effectLst>
              <a:outerShdw dist="53882" dir="2700000" algn="ctr" rotWithShape="0">
                <a:srgbClr val="000000">
                  <a:alpha val="50000"/>
                </a:srgbClr>
              </a:outerShdw>
            </a:effectLst>
            <a:extLst>
              <a:ext uri="{91240B29-F687-4F45-9708-019B960494DF}"/>
            </a:extLst>
          </p:spPr>
          <p:txBody>
            <a:bodyPr wrap="none" anchor="ctr"/>
            <a:lstStyle/>
            <a:p>
              <a:pPr fontAlgn="auto">
                <a:spcBef>
                  <a:spcPts val="0"/>
                </a:spcBef>
                <a:spcAft>
                  <a:spcPts val="0"/>
                </a:spcAft>
                <a:defRPr/>
              </a:pPr>
              <a:endParaRPr kumimoji="0" lang="zh-TW" altLang="en-US">
                <a:latin typeface="+mn-lt"/>
                <a:ea typeface="+mn-ea"/>
              </a:endParaRPr>
            </a:p>
          </p:txBody>
        </p:sp>
        <p:sp>
          <p:nvSpPr>
            <p:cNvPr id="67" name="Freeform 7"/>
            <p:cNvSpPr>
              <a:spLocks/>
            </p:cNvSpPr>
            <p:nvPr/>
          </p:nvSpPr>
          <p:spPr bwMode="gray">
            <a:xfrm>
              <a:off x="2256" y="2208"/>
              <a:ext cx="397" cy="370"/>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60392"/>
                    <a:invGamma/>
                  </a:schemeClr>
                </a:gs>
                <a:gs pos="50000">
                  <a:schemeClr val="hlink">
                    <a:alpha val="0"/>
                  </a:schemeClr>
                </a:gs>
                <a:gs pos="100000">
                  <a:schemeClr val="hlink">
                    <a:gamma/>
                    <a:tint val="60392"/>
                    <a:invGamma/>
                  </a:schemeClr>
                </a:gs>
              </a:gsLst>
              <a:lin ang="2700000" scaled="1"/>
            </a:gradFill>
            <a:ln>
              <a:noFill/>
            </a:ln>
            <a:extLst>
              <a:ext uri="{91240B29-F687-4F45-9708-019B960494DF}"/>
            </a:extLst>
          </p:spPr>
          <p:txBody>
            <a:bodyPr/>
            <a:lstStyle/>
            <a:p>
              <a:pPr fontAlgn="auto">
                <a:spcBef>
                  <a:spcPts val="0"/>
                </a:spcBef>
                <a:spcAft>
                  <a:spcPts val="0"/>
                </a:spcAft>
                <a:defRPr/>
              </a:pPr>
              <a:endParaRPr kumimoji="0" lang="zh-TW" altLang="en-US">
                <a:latin typeface="+mn-lt"/>
                <a:ea typeface="+mn-ea"/>
              </a:endParaRPr>
            </a:p>
          </p:txBody>
        </p:sp>
      </p:grpSp>
      <p:sp>
        <p:nvSpPr>
          <p:cNvPr id="36870" name="Text Box 8"/>
          <p:cNvSpPr txBox="1">
            <a:spLocks noChangeArrowheads="1"/>
          </p:cNvSpPr>
          <p:nvPr/>
        </p:nvSpPr>
        <p:spPr bwMode="white">
          <a:xfrm>
            <a:off x="681038" y="4908550"/>
            <a:ext cx="3429000" cy="893763"/>
          </a:xfrm>
          <a:prstGeom prst="rect">
            <a:avLst/>
          </a:prstGeom>
          <a:noFill/>
          <a:ln w="9525">
            <a:noFill/>
            <a:miter lim="800000"/>
            <a:headEnd/>
            <a:tailEnd/>
          </a:ln>
        </p:spPr>
        <p:txBody>
          <a:bodyPr>
            <a:spAutoFit/>
          </a:bodyPr>
          <a:lstStyle/>
          <a:p>
            <a:pPr algn="ctr"/>
            <a:r>
              <a:rPr kumimoji="0" lang="zh-TW" altLang="en-US" sz="2400" b="1">
                <a:latin typeface="微軟正黑體" pitchFamily="34" charset="-120"/>
                <a:ea typeface="微軟正黑體" pitchFamily="34" charset="-120"/>
              </a:rPr>
              <a:t>躲在各處的販毒者</a:t>
            </a:r>
            <a:endParaRPr kumimoji="0" lang="en-US" altLang="zh-TW" sz="2400" b="1">
              <a:latin typeface="微軟正黑體" pitchFamily="34" charset="-120"/>
              <a:ea typeface="微軟正黑體" pitchFamily="34" charset="-120"/>
            </a:endParaRPr>
          </a:p>
          <a:p>
            <a:pPr algn="ctr"/>
            <a:r>
              <a:rPr kumimoji="0" lang="zh-TW" altLang="en-US" sz="2800" b="1">
                <a:solidFill>
                  <a:schemeClr val="bg1"/>
                </a:solidFill>
                <a:latin typeface="微軟正黑體" pitchFamily="34" charset="-120"/>
                <a:ea typeface="微軟正黑體" pitchFamily="34" charset="-120"/>
              </a:rPr>
              <a:t>隨時被逮捕</a:t>
            </a:r>
          </a:p>
        </p:txBody>
      </p:sp>
      <p:grpSp>
        <p:nvGrpSpPr>
          <p:cNvPr id="36871" name="群組 40"/>
          <p:cNvGrpSpPr>
            <a:grpSpLocks/>
          </p:cNvGrpSpPr>
          <p:nvPr/>
        </p:nvGrpSpPr>
        <p:grpSpPr bwMode="auto">
          <a:xfrm>
            <a:off x="4899025" y="4675188"/>
            <a:ext cx="3429000" cy="1266825"/>
            <a:chOff x="5030806" y="4675783"/>
            <a:chExt cx="3429626" cy="1266825"/>
          </a:xfrm>
        </p:grpSpPr>
        <p:sp>
          <p:nvSpPr>
            <p:cNvPr id="71" name="AutoShape 12"/>
            <p:cNvSpPr>
              <a:spLocks noChangeArrowheads="1"/>
            </p:cNvSpPr>
            <p:nvPr/>
          </p:nvSpPr>
          <p:spPr bwMode="gray">
            <a:xfrm>
              <a:off x="5045097" y="4675783"/>
              <a:ext cx="3410573" cy="1266825"/>
            </a:xfrm>
            <a:prstGeom prst="roundRect">
              <a:avLst>
                <a:gd name="adj" fmla="val 11921"/>
              </a:avLst>
            </a:prstGeom>
            <a:gradFill rotWithShape="1">
              <a:gsLst>
                <a:gs pos="0">
                  <a:schemeClr val="accent2"/>
                </a:gs>
                <a:gs pos="100000">
                  <a:schemeClr val="accent2">
                    <a:gamma/>
                    <a:shade val="72941"/>
                    <a:invGamma/>
                  </a:schemeClr>
                </a:gs>
              </a:gsLst>
              <a:lin ang="5400000" scaled="1"/>
            </a:gradFill>
            <a:ln>
              <a:noFill/>
            </a:ln>
            <a:effectLst>
              <a:outerShdw dist="53882" dir="2700000" algn="ctr" rotWithShape="0">
                <a:srgbClr val="000000">
                  <a:alpha val="50000"/>
                </a:srgbClr>
              </a:outerShdw>
            </a:effectLst>
            <a:extLst>
              <a:ext uri="{91240B29-F687-4F45-9708-019B960494DF}"/>
            </a:extLst>
          </p:spPr>
          <p:txBody>
            <a:bodyPr wrap="none" anchor="ctr"/>
            <a:lstStyle/>
            <a:p>
              <a:pPr fontAlgn="auto">
                <a:spcBef>
                  <a:spcPts val="0"/>
                </a:spcBef>
                <a:spcAft>
                  <a:spcPts val="0"/>
                </a:spcAft>
                <a:defRPr/>
              </a:pPr>
              <a:endParaRPr kumimoji="0" lang="zh-TW" altLang="en-US">
                <a:latin typeface="+mn-lt"/>
                <a:ea typeface="+mn-ea"/>
              </a:endParaRPr>
            </a:p>
          </p:txBody>
        </p:sp>
        <p:sp>
          <p:nvSpPr>
            <p:cNvPr id="72" name="Freeform 13"/>
            <p:cNvSpPr>
              <a:spLocks/>
            </p:cNvSpPr>
            <p:nvPr/>
          </p:nvSpPr>
          <p:spPr bwMode="gray">
            <a:xfrm>
              <a:off x="5173707" y="4739283"/>
              <a:ext cx="1697348" cy="631825"/>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60392"/>
                    <a:invGamma/>
                  </a:schemeClr>
                </a:gs>
                <a:gs pos="50000">
                  <a:schemeClr val="accent2">
                    <a:alpha val="0"/>
                  </a:schemeClr>
                </a:gs>
                <a:gs pos="100000">
                  <a:schemeClr val="accent2">
                    <a:gamma/>
                    <a:tint val="60392"/>
                    <a:invGamma/>
                  </a:schemeClr>
                </a:gs>
              </a:gsLst>
              <a:lin ang="2700000" scaled="1"/>
            </a:gradFill>
            <a:ln>
              <a:noFill/>
            </a:ln>
            <a:extLst>
              <a:ext uri="{91240B29-F687-4F45-9708-019B960494DF}"/>
            </a:extLst>
          </p:spPr>
          <p:txBody>
            <a:bodyPr/>
            <a:lstStyle/>
            <a:p>
              <a:pPr fontAlgn="auto">
                <a:spcBef>
                  <a:spcPts val="0"/>
                </a:spcBef>
                <a:spcAft>
                  <a:spcPts val="0"/>
                </a:spcAft>
                <a:defRPr/>
              </a:pPr>
              <a:endParaRPr kumimoji="0" lang="zh-TW" altLang="en-US">
                <a:latin typeface="+mn-lt"/>
                <a:ea typeface="+mn-ea"/>
              </a:endParaRPr>
            </a:p>
          </p:txBody>
        </p:sp>
        <p:sp>
          <p:nvSpPr>
            <p:cNvPr id="36888" name="Text Box 14"/>
            <p:cNvSpPr txBox="1">
              <a:spLocks noChangeArrowheads="1"/>
            </p:cNvSpPr>
            <p:nvPr/>
          </p:nvSpPr>
          <p:spPr bwMode="white">
            <a:xfrm>
              <a:off x="5030806" y="4909146"/>
              <a:ext cx="3429626" cy="892552"/>
            </a:xfrm>
            <a:prstGeom prst="rect">
              <a:avLst/>
            </a:prstGeom>
            <a:noFill/>
            <a:ln w="9525">
              <a:noFill/>
              <a:miter lim="800000"/>
              <a:headEnd/>
              <a:tailEnd/>
            </a:ln>
          </p:spPr>
          <p:txBody>
            <a:bodyPr>
              <a:spAutoFit/>
            </a:bodyPr>
            <a:lstStyle/>
            <a:p>
              <a:pPr algn="ctr"/>
              <a:r>
                <a:rPr kumimoji="0" lang="zh-TW" altLang="en-US" sz="2400" b="1">
                  <a:latin typeface="微軟正黑體" pitchFamily="34" charset="-120"/>
                  <a:ea typeface="微軟正黑體" pitchFamily="34" charset="-120"/>
                </a:rPr>
                <a:t>躲在每個角落的吸毒者</a:t>
              </a:r>
              <a:endParaRPr kumimoji="0" lang="en-US" altLang="zh-TW" sz="2400" b="1">
                <a:latin typeface="微軟正黑體" pitchFamily="34" charset="-120"/>
                <a:ea typeface="微軟正黑體" pitchFamily="34" charset="-120"/>
              </a:endParaRPr>
            </a:p>
            <a:p>
              <a:pPr algn="ctr"/>
              <a:r>
                <a:rPr kumimoji="0" lang="zh-TW" altLang="en-US" sz="2800" b="1">
                  <a:solidFill>
                    <a:schemeClr val="bg1"/>
                  </a:solidFill>
                  <a:latin typeface="微軟正黑體" pitchFamily="34" charset="-120"/>
                  <a:ea typeface="微軟正黑體" pitchFamily="34" charset="-120"/>
                </a:rPr>
                <a:t>隨時有協助管道</a:t>
              </a:r>
            </a:p>
          </p:txBody>
        </p:sp>
      </p:grpSp>
      <p:sp>
        <p:nvSpPr>
          <p:cNvPr id="75" name="加號 74"/>
          <p:cNvSpPr/>
          <p:nvPr/>
        </p:nvSpPr>
        <p:spPr bwMode="auto">
          <a:xfrm>
            <a:off x="4198073" y="4909146"/>
            <a:ext cx="674019" cy="830997"/>
          </a:xfrm>
          <a:prstGeom prst="mathPlus">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a:lstStyle/>
          <a:p>
            <a:pPr>
              <a:defRPr/>
            </a:pPr>
            <a:endParaRPr kumimoji="0" lang="zh-TW" altLang="en-US">
              <a:solidFill>
                <a:schemeClr val="tx1"/>
              </a:solidFill>
              <a:latin typeface="Arial" charset="0"/>
            </a:endParaRPr>
          </a:p>
        </p:txBody>
      </p:sp>
      <p:grpSp>
        <p:nvGrpSpPr>
          <p:cNvPr id="36875" name="群組 47"/>
          <p:cNvGrpSpPr>
            <a:grpSpLocks/>
          </p:cNvGrpSpPr>
          <p:nvPr/>
        </p:nvGrpSpPr>
        <p:grpSpPr bwMode="auto">
          <a:xfrm>
            <a:off x="4716463" y="889000"/>
            <a:ext cx="4103687" cy="3548063"/>
            <a:chOff x="4932040" y="836712"/>
            <a:chExt cx="4103732" cy="3547839"/>
          </a:xfrm>
        </p:grpSpPr>
        <p:sp>
          <p:nvSpPr>
            <p:cNvPr id="36876" name="Oval 3"/>
            <p:cNvSpPr>
              <a:spLocks noChangeArrowheads="1"/>
            </p:cNvSpPr>
            <p:nvPr/>
          </p:nvSpPr>
          <p:spPr bwMode="gray">
            <a:xfrm>
              <a:off x="5724128" y="1340769"/>
              <a:ext cx="2659534" cy="2520280"/>
            </a:xfrm>
            <a:prstGeom prst="ellipse">
              <a:avLst/>
            </a:prstGeom>
            <a:noFill/>
            <a:ln w="57150">
              <a:solidFill>
                <a:schemeClr val="tx2">
                  <a:alpha val="39999"/>
                </a:schemeClr>
              </a:solidFill>
              <a:round/>
              <a:headEnd/>
              <a:tailEnd/>
            </a:ln>
            <a:scene3d>
              <a:camera prst="legacyPerspectiveFront"/>
              <a:lightRig rig="legacyFlat3" dir="r"/>
            </a:scene3d>
            <a:sp3d extrusionH="430200" prstMaterial="legacyPlastic">
              <a:bevelT w="13500" h="13500" prst="angle"/>
              <a:bevelB w="13500" h="13500" prst="angle"/>
              <a:extrusionClr>
                <a:schemeClr val="accent2"/>
              </a:extrusionClr>
            </a:sp3d>
          </p:spPr>
          <p:txBody>
            <a:bodyPr wrap="none" anchor="ctr">
              <a:flatTx/>
            </a:bodyPr>
            <a:lstStyle/>
            <a:p>
              <a:endParaRPr kumimoji="0" lang="zh-TW" altLang="en-US">
                <a:latin typeface="Verdana" pitchFamily="34" charset="0"/>
              </a:endParaRPr>
            </a:p>
          </p:txBody>
        </p:sp>
        <p:sp>
          <p:nvSpPr>
            <p:cNvPr id="88" name="Oval 48"/>
            <p:cNvSpPr>
              <a:spLocks noChangeArrowheads="1"/>
            </p:cNvSpPr>
            <p:nvPr/>
          </p:nvSpPr>
          <p:spPr bwMode="gray">
            <a:xfrm>
              <a:off x="6516382" y="3213050"/>
              <a:ext cx="1189050" cy="1171501"/>
            </a:xfrm>
            <a:prstGeom prst="ellipse">
              <a:avLst/>
            </a:prstGeom>
            <a:ln/>
            <a:extLst>
              <a:ext uri="{91240B29-F687-4F45-9708-019B960494DF}"/>
              <a:ext uri="{AF507438-7753-43E0-B8FC-AC1667EBCBE1}"/>
            </a:extLst>
          </p:spPr>
          <p:style>
            <a:lnRef idx="3">
              <a:schemeClr val="lt1"/>
            </a:lnRef>
            <a:fillRef idx="1">
              <a:schemeClr val="accent3"/>
            </a:fillRef>
            <a:effectRef idx="1">
              <a:schemeClr val="accent3"/>
            </a:effectRef>
            <a:fontRef idx="minor">
              <a:schemeClr val="lt1"/>
            </a:fontRef>
          </p:style>
          <p:txBody>
            <a:bodyPr wrap="none" anchor="ctr"/>
            <a:lstStyle/>
            <a:p>
              <a:pPr fontAlgn="auto">
                <a:spcBef>
                  <a:spcPts val="0"/>
                </a:spcBef>
                <a:spcAft>
                  <a:spcPts val="0"/>
                </a:spcAft>
                <a:defRPr/>
              </a:pPr>
              <a:endParaRPr kumimoji="0" lang="zh-TW" altLang="en-US"/>
            </a:p>
          </p:txBody>
        </p:sp>
        <p:sp>
          <p:nvSpPr>
            <p:cNvPr id="36878" name="Rectangle 55"/>
            <p:cNvSpPr>
              <a:spLocks noChangeArrowheads="1"/>
            </p:cNvSpPr>
            <p:nvPr/>
          </p:nvSpPr>
          <p:spPr bwMode="auto">
            <a:xfrm>
              <a:off x="6307859" y="2204864"/>
              <a:ext cx="1428596" cy="830997"/>
            </a:xfrm>
            <a:prstGeom prst="rect">
              <a:avLst/>
            </a:prstGeom>
            <a:noFill/>
            <a:ln w="9525">
              <a:noFill/>
              <a:miter lim="800000"/>
              <a:headEnd/>
              <a:tailEnd/>
            </a:ln>
          </p:spPr>
          <p:txBody>
            <a:bodyPr wrap="none">
              <a:spAutoFit/>
            </a:bodyPr>
            <a:lstStyle/>
            <a:p>
              <a:pPr latinLnBrk="1"/>
              <a:r>
                <a:rPr kumimoji="0" lang="zh-TW" altLang="en-US" sz="4800" b="1">
                  <a:solidFill>
                    <a:srgbClr val="002060"/>
                  </a:solidFill>
                  <a:latin typeface="微軟正黑體" pitchFamily="34" charset="-120"/>
                  <a:ea typeface="微軟正黑體" pitchFamily="34" charset="-120"/>
                </a:rPr>
                <a:t>結構</a:t>
              </a:r>
              <a:endParaRPr kumimoji="0" lang="en-US" altLang="ko-KR" sz="4800" b="1">
                <a:solidFill>
                  <a:srgbClr val="002060"/>
                </a:solidFill>
                <a:latin typeface="微軟正黑體" pitchFamily="34" charset="-120"/>
                <a:ea typeface="微軟正黑體" pitchFamily="34" charset="-120"/>
              </a:endParaRPr>
            </a:p>
          </p:txBody>
        </p:sp>
        <p:sp>
          <p:nvSpPr>
            <p:cNvPr id="45" name="Oval 48"/>
            <p:cNvSpPr>
              <a:spLocks noChangeArrowheads="1"/>
            </p:cNvSpPr>
            <p:nvPr/>
          </p:nvSpPr>
          <p:spPr bwMode="gray">
            <a:xfrm>
              <a:off x="6444944" y="836712"/>
              <a:ext cx="1187463" cy="1171501"/>
            </a:xfrm>
            <a:prstGeom prst="ellipse">
              <a:avLst/>
            </a:prstGeom>
            <a:ln/>
            <a:extLst/>
          </p:spPr>
          <p:style>
            <a:lnRef idx="3">
              <a:schemeClr val="lt1"/>
            </a:lnRef>
            <a:fillRef idx="1">
              <a:schemeClr val="accent2"/>
            </a:fillRef>
            <a:effectRef idx="1">
              <a:schemeClr val="accent2"/>
            </a:effectRef>
            <a:fontRef idx="minor">
              <a:schemeClr val="lt1"/>
            </a:fontRef>
          </p:style>
          <p:txBody>
            <a:bodyPr wrap="none" anchor="ctr"/>
            <a:lstStyle/>
            <a:p>
              <a:pPr fontAlgn="auto">
                <a:spcBef>
                  <a:spcPts val="0"/>
                </a:spcBef>
                <a:spcAft>
                  <a:spcPts val="0"/>
                </a:spcAft>
                <a:defRPr/>
              </a:pPr>
              <a:endParaRPr kumimoji="0" lang="zh-TW" altLang="en-US"/>
            </a:p>
          </p:txBody>
        </p:sp>
        <p:sp>
          <p:nvSpPr>
            <p:cNvPr id="38" name="Oval 48"/>
            <p:cNvSpPr>
              <a:spLocks noChangeArrowheads="1"/>
            </p:cNvSpPr>
            <p:nvPr/>
          </p:nvSpPr>
          <p:spPr bwMode="gray">
            <a:xfrm>
              <a:off x="7811797" y="2060598"/>
              <a:ext cx="1189050" cy="1171501"/>
            </a:xfrm>
            <a:prstGeom prst="ellipse">
              <a:avLst/>
            </a:prstGeom>
            <a:ln/>
            <a:extLst/>
          </p:spPr>
          <p:style>
            <a:lnRef idx="3">
              <a:schemeClr val="lt1"/>
            </a:lnRef>
            <a:fillRef idx="1">
              <a:schemeClr val="accent5"/>
            </a:fillRef>
            <a:effectRef idx="1">
              <a:schemeClr val="accent5"/>
            </a:effectRef>
            <a:fontRef idx="minor">
              <a:schemeClr val="lt1"/>
            </a:fontRef>
          </p:style>
          <p:txBody>
            <a:bodyPr wrap="none" anchor="ctr"/>
            <a:lstStyle/>
            <a:p>
              <a:pPr fontAlgn="auto">
                <a:spcBef>
                  <a:spcPts val="0"/>
                </a:spcBef>
                <a:spcAft>
                  <a:spcPts val="0"/>
                </a:spcAft>
                <a:defRPr/>
              </a:pPr>
              <a:endParaRPr kumimoji="0" lang="zh-TW" altLang="en-US"/>
            </a:p>
          </p:txBody>
        </p:sp>
        <p:sp>
          <p:nvSpPr>
            <p:cNvPr id="42" name="Rectangle 55"/>
            <p:cNvSpPr>
              <a:spLocks noChangeArrowheads="1"/>
            </p:cNvSpPr>
            <p:nvPr/>
          </p:nvSpPr>
          <p:spPr bwMode="auto">
            <a:xfrm>
              <a:off x="7812360" y="2276872"/>
              <a:ext cx="1223412" cy="707886"/>
            </a:xfrm>
            <a:prstGeom prst="rect">
              <a:avLst/>
            </a:prstGeom>
            <a:noFill/>
            <a:ln>
              <a:noFill/>
            </a:ln>
            <a:effectLst>
              <a:outerShdw dist="17961" dir="2700000" algn="ctr" rotWithShape="0">
                <a:schemeClr val="tx1"/>
              </a:outerShdw>
            </a:effectLst>
            <a:extLst>
              <a:ext uri="{909E8E84-426E-40DD-AFC4-6F175D3DCCD1}"/>
              <a:ext uri="{91240B29-F687-4F45-9708-019B960494DF}"/>
            </a:ex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latinLnBrk="1">
                <a:spcBef>
                  <a:spcPts val="0"/>
                </a:spcBef>
                <a:spcAft>
                  <a:spcPts val="0"/>
                </a:spcAft>
                <a:defRPr/>
              </a:pPr>
              <a:r>
                <a:rPr kumimoji="0" lang="zh-TW" altLang="en-US" sz="4000" b="1" spc="50" dirty="0">
                  <a:ln w="11430"/>
                  <a:solidFill>
                    <a:srgbClr val="0070C0"/>
                  </a:soli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rPr>
                <a:t>戒癮</a:t>
              </a:r>
              <a:endParaRPr kumimoji="0" lang="en-US" altLang="ko-KR" sz="4000" b="1" spc="50" dirty="0">
                <a:ln w="11430"/>
                <a:solidFill>
                  <a:srgbClr val="0070C0"/>
                </a:soli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endParaRPr>
            </a:p>
          </p:txBody>
        </p:sp>
        <p:sp>
          <p:nvSpPr>
            <p:cNvPr id="43" name="Oval 48"/>
            <p:cNvSpPr>
              <a:spLocks noChangeArrowheads="1"/>
            </p:cNvSpPr>
            <p:nvPr/>
          </p:nvSpPr>
          <p:spPr bwMode="gray">
            <a:xfrm>
              <a:off x="4932040" y="2060598"/>
              <a:ext cx="1189050" cy="1171501"/>
            </a:xfrm>
            <a:prstGeom prst="ellipse">
              <a:avLst/>
            </a:prstGeom>
            <a:ln/>
            <a:extLst/>
          </p:spPr>
          <p:style>
            <a:lnRef idx="3">
              <a:schemeClr val="lt1"/>
            </a:lnRef>
            <a:fillRef idx="1">
              <a:schemeClr val="accent1"/>
            </a:fillRef>
            <a:effectRef idx="1">
              <a:schemeClr val="accent1"/>
            </a:effectRef>
            <a:fontRef idx="minor">
              <a:schemeClr val="lt1"/>
            </a:fontRef>
          </p:style>
          <p:txBody>
            <a:bodyPr wrap="none" anchor="ctr"/>
            <a:lstStyle/>
            <a:p>
              <a:pPr fontAlgn="auto">
                <a:spcBef>
                  <a:spcPts val="0"/>
                </a:spcBef>
                <a:spcAft>
                  <a:spcPts val="0"/>
                </a:spcAft>
                <a:defRPr/>
              </a:pPr>
              <a:endParaRPr kumimoji="0" lang="zh-TW" altLang="en-US"/>
            </a:p>
          </p:txBody>
        </p:sp>
        <p:sp>
          <p:nvSpPr>
            <p:cNvPr id="44" name="Rectangle 55"/>
            <p:cNvSpPr>
              <a:spLocks noChangeArrowheads="1"/>
            </p:cNvSpPr>
            <p:nvPr/>
          </p:nvSpPr>
          <p:spPr bwMode="auto">
            <a:xfrm>
              <a:off x="4932040" y="2348880"/>
              <a:ext cx="1223412" cy="707886"/>
            </a:xfrm>
            <a:prstGeom prst="rect">
              <a:avLst/>
            </a:prstGeom>
            <a:noFill/>
            <a:ln>
              <a:noFill/>
            </a:ln>
            <a:effectLst>
              <a:outerShdw dist="17961" dir="2700000" algn="ctr" rotWithShape="0">
                <a:schemeClr val="tx1"/>
              </a:outerShdw>
            </a:effectLst>
            <a:extLst>
              <a:ext uri="{909E8E84-426E-40DD-AFC4-6F175D3DCCD1}"/>
              <a:ext uri="{91240B29-F687-4F45-9708-019B960494DF}"/>
            </a:ex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latinLnBrk="1">
                <a:spcBef>
                  <a:spcPts val="0"/>
                </a:spcBef>
                <a:spcAft>
                  <a:spcPts val="0"/>
                </a:spcAft>
                <a:defRPr/>
              </a:pPr>
              <a:r>
                <a:rPr kumimoji="0" lang="zh-TW" altLang="en-US" sz="4000" b="1" spc="50" dirty="0">
                  <a:ln w="11430"/>
                  <a:solidFill>
                    <a:srgbClr val="0070C0"/>
                  </a:soli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rPr>
                <a:t>輔導</a:t>
              </a:r>
              <a:endParaRPr kumimoji="0" lang="en-US" altLang="ko-KR" sz="4000" b="1" spc="50" dirty="0">
                <a:ln w="11430"/>
                <a:solidFill>
                  <a:srgbClr val="0070C0"/>
                </a:soli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endParaRPr>
            </a:p>
          </p:txBody>
        </p:sp>
        <p:sp>
          <p:nvSpPr>
            <p:cNvPr id="90" name="Rectangle 55"/>
            <p:cNvSpPr>
              <a:spLocks noChangeArrowheads="1"/>
            </p:cNvSpPr>
            <p:nvPr/>
          </p:nvSpPr>
          <p:spPr bwMode="auto">
            <a:xfrm>
              <a:off x="6444208" y="1052736"/>
              <a:ext cx="1224136" cy="707886"/>
            </a:xfrm>
            <a:prstGeom prst="rect">
              <a:avLst/>
            </a:prstGeom>
            <a:noFill/>
            <a:ln>
              <a:noFill/>
            </a:ln>
            <a:effectLst>
              <a:outerShdw dist="17961" dir="2700000" algn="ctr" rotWithShape="0">
                <a:schemeClr val="tx1"/>
              </a:outerShdw>
            </a:effectLst>
            <a:extLst>
              <a:ext uri="{909E8E84-426E-40DD-AFC4-6F175D3DCCD1}"/>
              <a:ext uri="{91240B29-F687-4F45-9708-019B960494DF}"/>
            </a:ex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latinLnBrk="1">
                <a:spcBef>
                  <a:spcPts val="0"/>
                </a:spcBef>
                <a:spcAft>
                  <a:spcPts val="0"/>
                </a:spcAft>
                <a:defRPr/>
              </a:pPr>
              <a:r>
                <a:rPr kumimoji="0" lang="zh-TW" altLang="en-US" sz="4000" b="1" spc="50" dirty="0">
                  <a:ln w="11430"/>
                  <a:solidFill>
                    <a:srgbClr val="0070C0"/>
                  </a:soli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rPr>
                <a:t>關懷</a:t>
              </a:r>
              <a:endParaRPr kumimoji="0" lang="en-US" altLang="ko-KR" sz="4000" b="1" spc="50" dirty="0">
                <a:ln w="11430"/>
                <a:solidFill>
                  <a:srgbClr val="0070C0"/>
                </a:soli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endParaRPr>
            </a:p>
          </p:txBody>
        </p:sp>
        <p:sp>
          <p:nvSpPr>
            <p:cNvPr id="47" name="Rectangle 55"/>
            <p:cNvSpPr>
              <a:spLocks noChangeArrowheads="1"/>
            </p:cNvSpPr>
            <p:nvPr/>
          </p:nvSpPr>
          <p:spPr bwMode="auto">
            <a:xfrm>
              <a:off x="6516216" y="3429000"/>
              <a:ext cx="1224136" cy="707886"/>
            </a:xfrm>
            <a:prstGeom prst="rect">
              <a:avLst/>
            </a:prstGeom>
            <a:noFill/>
            <a:ln>
              <a:noFill/>
            </a:ln>
            <a:effectLst>
              <a:outerShdw dist="17961" dir="2700000" algn="ctr" rotWithShape="0">
                <a:schemeClr val="tx1"/>
              </a:outerShdw>
            </a:effectLst>
            <a:extLst>
              <a:ext uri="{909E8E84-426E-40DD-AFC4-6F175D3DCCD1}"/>
              <a:ext uri="{91240B29-F687-4F45-9708-019B960494DF}"/>
            </a:ex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latinLnBrk="1">
                <a:spcBef>
                  <a:spcPts val="0"/>
                </a:spcBef>
                <a:spcAft>
                  <a:spcPts val="0"/>
                </a:spcAft>
                <a:defRPr/>
              </a:pPr>
              <a:r>
                <a:rPr kumimoji="0" lang="zh-TW" altLang="en-US" sz="4000" b="1" spc="50" dirty="0">
                  <a:ln w="11430"/>
                  <a:solidFill>
                    <a:srgbClr val="0070C0"/>
                  </a:soli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rPr>
                <a:t>就業</a:t>
              </a:r>
              <a:endParaRPr kumimoji="0" lang="en-US" altLang="ko-KR" sz="4000" b="1" spc="50" dirty="0">
                <a:ln w="11430"/>
                <a:solidFill>
                  <a:srgbClr val="0070C0"/>
                </a:soli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endParaRPr>
            </a:p>
          </p:txBody>
        </p:sp>
      </p:gr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內容版面配置區 2"/>
          <p:cNvSpPr txBox="1">
            <a:spLocks/>
          </p:cNvSpPr>
          <p:nvPr/>
        </p:nvSpPr>
        <p:spPr>
          <a:xfrm>
            <a:off x="539750" y="4868863"/>
            <a:ext cx="8135938" cy="1827212"/>
          </a:xfrm>
          <a:prstGeom prst="rect">
            <a:avLst/>
          </a:prstGeom>
        </p:spPr>
        <p:txBody>
          <a:bodyPr numCol="2"/>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00"/>
              </a:lnSpc>
              <a:spcBef>
                <a:spcPct val="20000"/>
              </a:spcBef>
              <a:buClr>
                <a:schemeClr val="hlink"/>
              </a:buClr>
              <a:buFont typeface="Arial" panose="020B0604020202020204" pitchFamily="34" charset="0"/>
              <a:buNone/>
              <a:defRPr/>
            </a:pPr>
            <a:endParaRPr kumimoji="0" lang="zh-TW" altLang="en-US" sz="2400" b="1" dirty="0">
              <a:solidFill>
                <a:srgbClr val="002060"/>
              </a:solidFill>
              <a:latin typeface="Arial" panose="020B0604020202020204" pitchFamily="34" charset="0"/>
              <a:ea typeface="微軟正黑體" panose="020B0604030504040204" pitchFamily="34" charset="-120"/>
            </a:endParaRPr>
          </a:p>
        </p:txBody>
      </p:sp>
      <p:sp>
        <p:nvSpPr>
          <p:cNvPr id="37890" name="標題 5"/>
          <p:cNvSpPr>
            <a:spLocks noGrp="1"/>
          </p:cNvSpPr>
          <p:nvPr>
            <p:ph type="title"/>
          </p:nvPr>
        </p:nvSpPr>
        <p:spPr/>
        <p:txBody>
          <a:bodyPr/>
          <a:lstStyle/>
          <a:p>
            <a:r>
              <a:rPr lang="zh-TW" altLang="en-US" smtClean="0">
                <a:solidFill>
                  <a:srgbClr val="FFFF00"/>
                </a:solidFill>
                <a:latin typeface="Arial" charset="0"/>
                <a:ea typeface="華康華綜體W5"/>
              </a:rPr>
              <a:t>以</a:t>
            </a:r>
            <a:r>
              <a:rPr lang="zh-TW" altLang="zh-TW" smtClean="0">
                <a:solidFill>
                  <a:srgbClr val="C00000"/>
                </a:solidFill>
                <a:latin typeface="Arial" charset="0"/>
                <a:ea typeface="華康華綜體W5"/>
              </a:rPr>
              <a:t>人</a:t>
            </a:r>
            <a:r>
              <a:rPr lang="zh-TW" altLang="zh-TW" smtClean="0">
                <a:solidFill>
                  <a:srgbClr val="FFFF00"/>
                </a:solidFill>
                <a:latin typeface="Arial" charset="0"/>
                <a:ea typeface="華康華綜體W5"/>
              </a:rPr>
              <a:t>為中心</a:t>
            </a:r>
            <a:r>
              <a:rPr lang="zh-TW" altLang="en-US" smtClean="0">
                <a:solidFill>
                  <a:srgbClr val="FFFF00"/>
                </a:solidFill>
                <a:latin typeface="Arial" charset="0"/>
                <a:ea typeface="華康華綜體W5"/>
              </a:rPr>
              <a:t>的毒品防制新思維</a:t>
            </a:r>
          </a:p>
        </p:txBody>
      </p:sp>
      <p:sp>
        <p:nvSpPr>
          <p:cNvPr id="5" name="圓角矩形 4"/>
          <p:cNvSpPr/>
          <p:nvPr/>
        </p:nvSpPr>
        <p:spPr bwMode="auto">
          <a:xfrm>
            <a:off x="250825" y="1773238"/>
            <a:ext cx="8642350" cy="4176712"/>
          </a:xfrm>
          <a:prstGeom prst="roundRect">
            <a:avLst>
              <a:gd name="adj" fmla="val 7616"/>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marL="3762375" fontAlgn="auto">
              <a:spcBef>
                <a:spcPts val="0"/>
              </a:spcBef>
              <a:spcAft>
                <a:spcPts val="0"/>
              </a:spcAft>
              <a:defRPr/>
            </a:pPr>
            <a:r>
              <a:rPr kumimoji="0" lang="zh-TW" altLang="en-US" sz="44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以人為中心</a:t>
            </a:r>
            <a:endParaRPr kumimoji="0" lang="en-US" altLang="zh-TW" sz="44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3762375" fontAlgn="auto">
              <a:spcBef>
                <a:spcPts val="0"/>
              </a:spcBef>
              <a:spcAft>
                <a:spcPts val="0"/>
              </a:spcAft>
              <a:defRPr/>
            </a:pPr>
            <a:r>
              <a:rPr kumimoji="0" lang="zh-TW" altLang="en-US" sz="44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追緝毒品源頭</a:t>
            </a:r>
            <a:endParaRPr kumimoji="0" lang="en-US" altLang="zh-TW" sz="44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3762375" indent="-360363" fontAlgn="auto">
              <a:spcBef>
                <a:spcPts val="0"/>
              </a:spcBef>
              <a:spcAft>
                <a:spcPts val="0"/>
              </a:spcAft>
              <a:defRPr/>
            </a:pPr>
            <a:endParaRPr kumimoji="0" lang="en-US" altLang="zh-TW" sz="4400" b="1" dirty="0">
              <a:solidFill>
                <a:srgbClr val="002060"/>
              </a:solidFill>
              <a:latin typeface="微軟正黑體" panose="020B0604030504040204" pitchFamily="34" charset="-120"/>
              <a:ea typeface="微軟正黑體" panose="020B0604030504040204" pitchFamily="34" charset="-120"/>
            </a:endParaRPr>
          </a:p>
          <a:p>
            <a:pPr marL="3762375" fontAlgn="auto">
              <a:spcBef>
                <a:spcPts val="0"/>
              </a:spcBef>
              <a:spcAft>
                <a:spcPts val="0"/>
              </a:spcAft>
              <a:defRPr/>
            </a:pPr>
            <a:r>
              <a:rPr kumimoji="0" lang="zh-TW" altLang="en-US" sz="44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以量為目標</a:t>
            </a:r>
            <a:endParaRPr kumimoji="0" lang="en-US" altLang="zh-TW" sz="44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3762375" fontAlgn="auto">
              <a:spcBef>
                <a:spcPts val="0"/>
              </a:spcBef>
              <a:spcAft>
                <a:spcPts val="0"/>
              </a:spcAft>
              <a:defRPr/>
            </a:pPr>
            <a:r>
              <a:rPr kumimoji="0" lang="zh-TW" altLang="en-US" sz="44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消弭毒品存在</a:t>
            </a:r>
          </a:p>
        </p:txBody>
      </p:sp>
      <p:grpSp>
        <p:nvGrpSpPr>
          <p:cNvPr id="37892" name="群組 2"/>
          <p:cNvGrpSpPr>
            <a:grpSpLocks/>
          </p:cNvGrpSpPr>
          <p:nvPr/>
        </p:nvGrpSpPr>
        <p:grpSpPr bwMode="auto">
          <a:xfrm>
            <a:off x="517525" y="2200275"/>
            <a:ext cx="3262313" cy="3532188"/>
            <a:chOff x="363264" y="2271843"/>
            <a:chExt cx="3262313" cy="3533421"/>
          </a:xfrm>
        </p:grpSpPr>
        <p:sp>
          <p:nvSpPr>
            <p:cNvPr id="37894" name="Oval 52"/>
            <p:cNvSpPr>
              <a:spLocks noChangeArrowheads="1"/>
            </p:cNvSpPr>
            <p:nvPr/>
          </p:nvSpPr>
          <p:spPr bwMode="auto">
            <a:xfrm>
              <a:off x="1214140" y="5046439"/>
              <a:ext cx="1917700" cy="758825"/>
            </a:xfrm>
            <a:prstGeom prst="ellipse">
              <a:avLst/>
            </a:prstGeom>
            <a:gradFill rotWithShape="1">
              <a:gsLst>
                <a:gs pos="0">
                  <a:srgbClr val="000000">
                    <a:alpha val="70000"/>
                  </a:srgbClr>
                </a:gs>
                <a:gs pos="100000">
                  <a:srgbClr val="FFFFFF">
                    <a:alpha val="0"/>
                  </a:srgbClr>
                </a:gs>
              </a:gsLst>
              <a:path path="shape">
                <a:fillToRect l="50000" t="50000" r="50000" b="50000"/>
              </a:path>
            </a:gradFill>
            <a:ln w="9525">
              <a:noFill/>
              <a:round/>
              <a:headEnd/>
              <a:tailEnd/>
            </a:ln>
          </p:spPr>
          <p:txBody>
            <a:bodyPr wrap="none" anchor="ctr"/>
            <a:lstStyle/>
            <a:p>
              <a:endParaRPr kumimoji="0" lang="zh-TW" altLang="en-US">
                <a:latin typeface="Verdana" pitchFamily="34" charset="0"/>
              </a:endParaRPr>
            </a:p>
          </p:txBody>
        </p:sp>
        <p:sp>
          <p:nvSpPr>
            <p:cNvPr id="37895" name="Oval 11"/>
            <p:cNvSpPr>
              <a:spLocks noChangeArrowheads="1"/>
            </p:cNvSpPr>
            <p:nvPr/>
          </p:nvSpPr>
          <p:spPr bwMode="auto">
            <a:xfrm>
              <a:off x="363264" y="2271843"/>
              <a:ext cx="3262313" cy="3262313"/>
            </a:xfrm>
            <a:prstGeom prst="ellipse">
              <a:avLst/>
            </a:prstGeom>
            <a:solidFill>
              <a:srgbClr val="5647B1">
                <a:alpha val="50195"/>
              </a:srgbClr>
            </a:solidFill>
            <a:ln w="9525">
              <a:noFill/>
              <a:round/>
              <a:headEnd/>
              <a:tailEnd/>
            </a:ln>
          </p:spPr>
          <p:txBody>
            <a:bodyPr wrap="none" anchor="ctr"/>
            <a:lstStyle/>
            <a:p>
              <a:endParaRPr kumimoji="0" lang="zh-TW" altLang="en-US">
                <a:latin typeface="Verdana" pitchFamily="34" charset="0"/>
              </a:endParaRPr>
            </a:p>
          </p:txBody>
        </p:sp>
        <p:sp>
          <p:nvSpPr>
            <p:cNvPr id="37896" name="Oval 50"/>
            <p:cNvSpPr>
              <a:spLocks noChangeArrowheads="1"/>
            </p:cNvSpPr>
            <p:nvPr/>
          </p:nvSpPr>
          <p:spPr bwMode="auto">
            <a:xfrm>
              <a:off x="743471" y="2959830"/>
              <a:ext cx="2501900" cy="2501900"/>
            </a:xfrm>
            <a:prstGeom prst="ellipse">
              <a:avLst/>
            </a:prstGeom>
            <a:gradFill rotWithShape="1">
              <a:gsLst>
                <a:gs pos="0">
                  <a:srgbClr val="E6E6E6">
                    <a:alpha val="50000"/>
                  </a:srgbClr>
                </a:gs>
                <a:gs pos="7500">
                  <a:srgbClr val="7D8496">
                    <a:alpha val="50000"/>
                  </a:srgbClr>
                </a:gs>
                <a:gs pos="26500">
                  <a:srgbClr val="E6E6E6">
                    <a:alpha val="50000"/>
                  </a:srgbClr>
                </a:gs>
                <a:gs pos="34000">
                  <a:srgbClr val="7D8496">
                    <a:alpha val="50000"/>
                  </a:srgbClr>
                </a:gs>
                <a:gs pos="46500">
                  <a:srgbClr val="E6E6E6">
                    <a:alpha val="50000"/>
                  </a:srgbClr>
                </a:gs>
                <a:gs pos="50000">
                  <a:srgbClr val="FFFFFF">
                    <a:alpha val="50000"/>
                  </a:srgbClr>
                </a:gs>
                <a:gs pos="53500">
                  <a:srgbClr val="E6E6E6">
                    <a:alpha val="50000"/>
                  </a:srgbClr>
                </a:gs>
                <a:gs pos="66000">
                  <a:srgbClr val="7D8496">
                    <a:alpha val="50000"/>
                  </a:srgbClr>
                </a:gs>
                <a:gs pos="73500">
                  <a:srgbClr val="E6E6E6">
                    <a:alpha val="50000"/>
                  </a:srgbClr>
                </a:gs>
                <a:gs pos="92500">
                  <a:srgbClr val="7D8496">
                    <a:alpha val="50000"/>
                  </a:srgbClr>
                </a:gs>
                <a:gs pos="100000">
                  <a:srgbClr val="E6E6E6">
                    <a:alpha val="50000"/>
                  </a:srgbClr>
                </a:gs>
              </a:gsLst>
              <a:lin ang="2700000" scaled="1"/>
            </a:gradFill>
            <a:ln w="28575">
              <a:solidFill>
                <a:srgbClr val="FFFFFF"/>
              </a:solidFill>
              <a:prstDash val="sysDot"/>
              <a:round/>
              <a:headEnd/>
              <a:tailEnd/>
            </a:ln>
          </p:spPr>
          <p:txBody>
            <a:bodyPr wrap="none" anchor="ctr"/>
            <a:lstStyle/>
            <a:p>
              <a:endParaRPr kumimoji="0" lang="zh-TW" altLang="en-US">
                <a:latin typeface="Verdana" pitchFamily="34" charset="0"/>
              </a:endParaRPr>
            </a:p>
          </p:txBody>
        </p:sp>
        <p:sp>
          <p:nvSpPr>
            <p:cNvPr id="37897" name="Oval 53"/>
            <p:cNvSpPr>
              <a:spLocks noChangeArrowheads="1"/>
            </p:cNvSpPr>
            <p:nvPr/>
          </p:nvSpPr>
          <p:spPr bwMode="auto">
            <a:xfrm>
              <a:off x="1351236" y="3809777"/>
              <a:ext cx="1682750" cy="874712"/>
            </a:xfrm>
            <a:prstGeom prst="ellipse">
              <a:avLst/>
            </a:prstGeom>
            <a:gradFill rotWithShape="1">
              <a:gsLst>
                <a:gs pos="0">
                  <a:srgbClr val="000000">
                    <a:alpha val="70000"/>
                  </a:srgbClr>
                </a:gs>
                <a:gs pos="100000">
                  <a:srgbClr val="FFFFFF">
                    <a:alpha val="0"/>
                  </a:srgbClr>
                </a:gs>
              </a:gsLst>
              <a:path path="shape">
                <a:fillToRect l="50000" t="50000" r="50000" b="50000"/>
              </a:path>
            </a:gradFill>
            <a:ln w="9525">
              <a:noFill/>
              <a:round/>
              <a:headEnd/>
              <a:tailEnd/>
            </a:ln>
          </p:spPr>
          <p:txBody>
            <a:bodyPr wrap="none" anchor="ctr"/>
            <a:lstStyle/>
            <a:p>
              <a:endParaRPr kumimoji="0" lang="zh-TW" altLang="en-US">
                <a:latin typeface="Verdana" pitchFamily="34" charset="0"/>
              </a:endParaRPr>
            </a:p>
          </p:txBody>
        </p:sp>
        <p:pic>
          <p:nvPicPr>
            <p:cNvPr id="37898" name="Picture 54" descr="yellowish_ball"/>
            <p:cNvPicPr>
              <a:picLocks noChangeAspect="1" noChangeArrowheads="1"/>
            </p:cNvPicPr>
            <p:nvPr/>
          </p:nvPicPr>
          <p:blipFill>
            <a:blip r:embed="rId2"/>
            <a:srcRect/>
            <a:stretch>
              <a:fillRect/>
            </a:stretch>
          </p:blipFill>
          <p:spPr bwMode="auto">
            <a:xfrm>
              <a:off x="1141686" y="3179539"/>
              <a:ext cx="1260475" cy="1260475"/>
            </a:xfrm>
            <a:prstGeom prst="rect">
              <a:avLst/>
            </a:prstGeom>
            <a:noFill/>
            <a:ln w="9525">
              <a:noFill/>
              <a:miter lim="800000"/>
              <a:headEnd/>
              <a:tailEnd/>
            </a:ln>
          </p:spPr>
        </p:pic>
        <p:sp>
          <p:nvSpPr>
            <p:cNvPr id="29" name="Rectangle 55"/>
            <p:cNvSpPr>
              <a:spLocks noChangeArrowheads="1"/>
            </p:cNvSpPr>
            <p:nvPr/>
          </p:nvSpPr>
          <p:spPr bwMode="auto">
            <a:xfrm>
              <a:off x="1403077" y="3427946"/>
              <a:ext cx="698500" cy="708272"/>
            </a:xfrm>
            <a:prstGeom prst="rect">
              <a:avLst/>
            </a:prstGeom>
            <a:noFill/>
            <a:ln>
              <a:noFill/>
            </a:ln>
            <a:effectLst>
              <a:outerShdw dist="17961" dir="2700000" algn="ctr" rotWithShape="0">
                <a:schemeClr val="tx1"/>
              </a:outerShdw>
            </a:effectLst>
            <a:extLst>
              <a:ext uri="{909E8E84-426E-40DD-AFC4-6F175D3DCCD1}"/>
              <a:ext uri="{91240B29-F687-4F45-9708-019B960494DF}"/>
            </a:extLst>
          </p:spPr>
          <p:txBody>
            <a:bodyPr wrap="none">
              <a:spAutoFit/>
            </a:bodyPr>
            <a:lstStyle/>
            <a:p>
              <a:pPr fontAlgn="auto" latinLnBrk="1">
                <a:spcBef>
                  <a:spcPts val="0"/>
                </a:spcBef>
                <a:spcAft>
                  <a:spcPts val="0"/>
                </a:spcAft>
                <a:defRPr/>
              </a:pPr>
              <a:r>
                <a:rPr kumimoji="0" lang="zh-TW" altLang="en-US" sz="4000" b="1" dirty="0">
                  <a:solidFill>
                    <a:srgbClr val="FFFFFF"/>
                  </a:solidFill>
                  <a:latin typeface="微軟正黑體" panose="020B0604030504040204" pitchFamily="34" charset="-120"/>
                  <a:ea typeface="微軟正黑體" panose="020B0604030504040204" pitchFamily="34" charset="-120"/>
                </a:rPr>
                <a:t>人</a:t>
              </a:r>
              <a:endParaRPr kumimoji="0" lang="en-US" altLang="ko-KR" sz="4000" b="1" dirty="0">
                <a:solidFill>
                  <a:srgbClr val="FFFFFF"/>
                </a:solidFill>
                <a:latin typeface="微軟正黑體" panose="020B0604030504040204" pitchFamily="34" charset="-120"/>
                <a:ea typeface="微軟正黑體" panose="020B0604030504040204" pitchFamily="34" charset="-120"/>
              </a:endParaRPr>
            </a:p>
          </p:txBody>
        </p:sp>
        <p:pic>
          <p:nvPicPr>
            <p:cNvPr id="37900" name="Picture 56" descr="red_ball"/>
            <p:cNvPicPr>
              <a:picLocks noChangeAspect="1" noChangeArrowheads="1"/>
            </p:cNvPicPr>
            <p:nvPr/>
          </p:nvPicPr>
          <p:blipFill>
            <a:blip r:embed="rId3"/>
            <a:srcRect/>
            <a:stretch>
              <a:fillRect/>
            </a:stretch>
          </p:blipFill>
          <p:spPr bwMode="auto">
            <a:xfrm>
              <a:off x="1803003" y="4228877"/>
              <a:ext cx="1260475" cy="1260475"/>
            </a:xfrm>
            <a:prstGeom prst="rect">
              <a:avLst/>
            </a:prstGeom>
            <a:noFill/>
            <a:ln w="9525">
              <a:noFill/>
              <a:miter lim="800000"/>
              <a:headEnd/>
              <a:tailEnd/>
            </a:ln>
          </p:spPr>
        </p:pic>
        <p:sp>
          <p:nvSpPr>
            <p:cNvPr id="31" name="Rectangle 57"/>
            <p:cNvSpPr>
              <a:spLocks noChangeArrowheads="1"/>
            </p:cNvSpPr>
            <p:nvPr/>
          </p:nvSpPr>
          <p:spPr bwMode="auto">
            <a:xfrm>
              <a:off x="2074589" y="4501471"/>
              <a:ext cx="696913" cy="708272"/>
            </a:xfrm>
            <a:prstGeom prst="rect">
              <a:avLst/>
            </a:prstGeom>
            <a:noFill/>
            <a:ln>
              <a:noFill/>
            </a:ln>
            <a:effectLst>
              <a:outerShdw dist="17961" dir="2700000" algn="ctr" rotWithShape="0">
                <a:schemeClr val="tx1"/>
              </a:outerShdw>
            </a:effectLst>
            <a:extLst>
              <a:ext uri="{909E8E84-426E-40DD-AFC4-6F175D3DCCD1}"/>
              <a:ext uri="{91240B29-F687-4F45-9708-019B960494DF}"/>
            </a:extLst>
          </p:spPr>
          <p:txBody>
            <a:bodyPr wrap="none">
              <a:spAutoFit/>
            </a:bodyPr>
            <a:lstStyle/>
            <a:p>
              <a:pPr fontAlgn="auto" latinLnBrk="1">
                <a:spcBef>
                  <a:spcPts val="0"/>
                </a:spcBef>
                <a:spcAft>
                  <a:spcPts val="0"/>
                </a:spcAft>
                <a:defRPr/>
              </a:pPr>
              <a:r>
                <a:rPr kumimoji="0" lang="zh-TW" altLang="en-US" sz="4000" b="1" dirty="0">
                  <a:solidFill>
                    <a:srgbClr val="FFFFFF"/>
                  </a:solidFill>
                  <a:latin typeface="微軟正黑體" panose="020B0604030504040204" pitchFamily="34" charset="-120"/>
                  <a:ea typeface="微軟正黑體" panose="020B0604030504040204" pitchFamily="34" charset="-120"/>
                </a:rPr>
                <a:t>量</a:t>
              </a:r>
              <a:endParaRPr kumimoji="0" lang="en-US" altLang="ko-KR" sz="4000" b="1" dirty="0">
                <a:solidFill>
                  <a:srgbClr val="FFFFFF"/>
                </a:solidFill>
                <a:latin typeface="微軟正黑體" panose="020B0604030504040204" pitchFamily="34" charset="-120"/>
                <a:ea typeface="微軟正黑體" panose="020B0604030504040204" pitchFamily="34" charset="-120"/>
              </a:endParaRPr>
            </a:p>
          </p:txBody>
        </p:sp>
        <p:sp>
          <p:nvSpPr>
            <p:cNvPr id="32" name="Rectangle 57"/>
            <p:cNvSpPr>
              <a:spLocks noChangeArrowheads="1"/>
            </p:cNvSpPr>
            <p:nvPr/>
          </p:nvSpPr>
          <p:spPr bwMode="auto">
            <a:xfrm>
              <a:off x="967732" y="2420888"/>
              <a:ext cx="2277639" cy="707886"/>
            </a:xfrm>
            <a:prstGeom prst="rect">
              <a:avLst/>
            </a:prstGeom>
            <a:noFill/>
            <a:ln>
              <a:noFill/>
            </a:ln>
            <a:effectLst>
              <a:outerShdw dist="17961" dir="2700000" algn="ctr" rotWithShape="0">
                <a:schemeClr val="tx1"/>
              </a:outerShdw>
            </a:effectLst>
            <a:extLst>
              <a:ext uri="{909E8E84-426E-40DD-AFC4-6F175D3DCCD1}"/>
              <a:ext uri="{91240B29-F687-4F45-9708-019B960494DF}"/>
            </a:ex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latinLnBrk="1">
                <a:spcBef>
                  <a:spcPts val="0"/>
                </a:spcBef>
                <a:spcAft>
                  <a:spcPts val="0"/>
                </a:spcAft>
                <a:defRPr/>
              </a:pPr>
              <a:r>
                <a:rPr kumimoji="0" lang="zh-TW" alt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rPr>
                <a:t>毒品防制</a:t>
              </a:r>
              <a:endParaRPr kumimoji="0" lang="en-US" altLang="ko-KR"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endParaRPr>
            </a:p>
          </p:txBody>
        </p:sp>
      </p:grpSp>
      <p:sp>
        <p:nvSpPr>
          <p:cNvPr id="37893" name="投影片編號版面配置區 1"/>
          <p:cNvSpPr>
            <a:spLocks noGrp="1"/>
          </p:cNvSpPr>
          <p:nvPr>
            <p:ph type="sldNum" sz="quarter" idx="12"/>
          </p:nvPr>
        </p:nvSpPr>
        <p:spPr>
          <a:noFill/>
          <a:ln>
            <a:miter lim="800000"/>
            <a:headEnd/>
            <a:tailEnd/>
          </a:ln>
        </p:spPr>
        <p:txBody>
          <a:bodyPr/>
          <a:lstStyle/>
          <a:p>
            <a:pPr fontAlgn="base">
              <a:spcBef>
                <a:spcPct val="0"/>
              </a:spcBef>
              <a:spcAft>
                <a:spcPct val="0"/>
              </a:spcAft>
            </a:pPr>
            <a:fld id="{0BB83258-D506-4EAE-A935-B9FDEF55AE36}" type="slidenum">
              <a:rPr lang="en-US" altLang="zh-TW" smtClean="0"/>
              <a:pPr fontAlgn="base">
                <a:spcBef>
                  <a:spcPct val="0"/>
                </a:spcBef>
                <a:spcAft>
                  <a:spcPct val="0"/>
                </a:spcAft>
              </a:pPr>
              <a:t>16</a:t>
            </a:fld>
            <a:endParaRPr lang="en-US" altLang="zh-TW" smtClean="0"/>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圖片 1"/>
          <p:cNvPicPr>
            <a:picLocks noChangeAspect="1"/>
          </p:cNvPicPr>
          <p:nvPr/>
        </p:nvPicPr>
        <p:blipFill>
          <a:blip r:embed="rId2"/>
          <a:srcRect/>
          <a:stretch>
            <a:fillRect/>
          </a:stretch>
        </p:blipFill>
        <p:spPr bwMode="auto">
          <a:xfrm>
            <a:off x="5508625" y="3933825"/>
            <a:ext cx="2879725" cy="2879725"/>
          </a:xfrm>
          <a:prstGeom prst="rect">
            <a:avLst/>
          </a:prstGeom>
          <a:noFill/>
          <a:ln w="9525">
            <a:noFill/>
            <a:miter lim="800000"/>
            <a:headEnd/>
            <a:tailEnd/>
          </a:ln>
        </p:spPr>
      </p:pic>
      <p:sp>
        <p:nvSpPr>
          <p:cNvPr id="3" name="標題 2"/>
          <p:cNvSpPr>
            <a:spLocks noGrp="1"/>
          </p:cNvSpPr>
          <p:nvPr>
            <p:ph type="title"/>
          </p:nvPr>
        </p:nvSpPr>
        <p:spPr>
          <a:xfrm>
            <a:off x="722313" y="2781300"/>
            <a:ext cx="7772400" cy="1349375"/>
          </a:xfrm>
        </p:spPr>
        <p:txBody>
          <a:bodyPr/>
          <a:lstStyle/>
          <a:p>
            <a:pPr algn="l">
              <a:defRPr/>
            </a:pPr>
            <a:r>
              <a:rPr lang="zh-TW" altLang="en-US" dirty="0">
                <a:cs typeface="+mj-cs"/>
              </a:rPr>
              <a:t>報告人：衛福部（食藥署）</a:t>
            </a:r>
            <a:r>
              <a:rPr lang="en-US" altLang="zh-TW" dirty="0">
                <a:cs typeface="+mj-cs"/>
              </a:rPr>
              <a:t/>
            </a:r>
            <a:br>
              <a:rPr lang="en-US" altLang="zh-TW" dirty="0">
                <a:cs typeface="+mj-cs"/>
              </a:rPr>
            </a:br>
            <a:r>
              <a:rPr lang="zh-TW" altLang="en-US" sz="3200" dirty="0">
                <a:cs typeface="+mj-cs"/>
              </a:rPr>
              <a:t>主協辦機關：衞福部、財政部、經濟部、</a:t>
            </a:r>
            <a:r>
              <a:rPr lang="en-US" altLang="zh-TW" sz="3200" dirty="0">
                <a:cs typeface="+mj-cs"/>
              </a:rPr>
              <a:t/>
            </a:r>
            <a:br>
              <a:rPr lang="en-US" altLang="zh-TW" sz="3200" dirty="0">
                <a:cs typeface="+mj-cs"/>
              </a:rPr>
            </a:br>
            <a:r>
              <a:rPr lang="zh-TW" altLang="en-US" sz="3200" dirty="0">
                <a:cs typeface="+mj-cs"/>
              </a:rPr>
              <a:t>海巡署、內政部、法務部</a:t>
            </a:r>
          </a:p>
        </p:txBody>
      </p:sp>
      <p:sp>
        <p:nvSpPr>
          <p:cNvPr id="4" name="文字版面配置區 3"/>
          <p:cNvSpPr>
            <a:spLocks noGrp="1"/>
          </p:cNvSpPr>
          <p:nvPr>
            <p:ph type="body" idx="1"/>
          </p:nvPr>
        </p:nvSpPr>
        <p:spPr>
          <a:xfrm>
            <a:off x="722313" y="1844675"/>
            <a:ext cx="7772400" cy="720725"/>
          </a:xfrm>
        </p:spPr>
        <p:txBody>
          <a:bodyPr/>
          <a:lstStyle/>
          <a:p>
            <a:pPr>
              <a:defRPr/>
            </a:pPr>
            <a:r>
              <a:rPr lang="en-US" altLang="zh-TW"/>
              <a:t>2.</a:t>
            </a:r>
            <a:r>
              <a:rPr/>
              <a:t>防毒策略</a:t>
            </a:r>
          </a:p>
        </p:txBody>
      </p:sp>
      <p:sp>
        <p:nvSpPr>
          <p:cNvPr id="38916" name="投影片編號版面配置區 4"/>
          <p:cNvSpPr>
            <a:spLocks noGrp="1"/>
          </p:cNvSpPr>
          <p:nvPr>
            <p:ph type="sldNum" sz="quarter" idx="10"/>
          </p:nvPr>
        </p:nvSpPr>
        <p:spPr>
          <a:noFill/>
          <a:ln>
            <a:miter lim="800000"/>
            <a:headEnd/>
            <a:tailEnd/>
          </a:ln>
        </p:spPr>
        <p:txBody>
          <a:bodyPr/>
          <a:lstStyle/>
          <a:p>
            <a:pPr fontAlgn="base">
              <a:spcBef>
                <a:spcPct val="0"/>
              </a:spcBef>
              <a:spcAft>
                <a:spcPct val="0"/>
              </a:spcAft>
            </a:pPr>
            <a:fld id="{9119846B-3EC2-4366-B59C-516419969C22}" type="slidenum">
              <a:rPr lang="en-US" altLang="zh-TW" smtClean="0"/>
              <a:pPr fontAlgn="base">
                <a:spcBef>
                  <a:spcPct val="0"/>
                </a:spcBef>
                <a:spcAft>
                  <a:spcPct val="0"/>
                </a:spcAft>
              </a:pPr>
              <a:t>17</a:t>
            </a:fld>
            <a:endParaRPr lang="en-US" altLang="zh-TW" smtClean="0"/>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標題 4"/>
          <p:cNvSpPr>
            <a:spLocks noGrp="1"/>
          </p:cNvSpPr>
          <p:nvPr>
            <p:ph type="title"/>
          </p:nvPr>
        </p:nvSpPr>
        <p:spPr/>
        <p:txBody>
          <a:bodyPr/>
          <a:lstStyle/>
          <a:p>
            <a:r>
              <a:rPr lang="zh-TW" altLang="en-US" smtClean="0">
                <a:solidFill>
                  <a:srgbClr val="FFFF00"/>
                </a:solidFill>
                <a:latin typeface="Arial" charset="0"/>
                <a:ea typeface="華康華綜體W5"/>
              </a:rPr>
              <a:t>新興毒品檢驗及防制措施</a:t>
            </a:r>
          </a:p>
        </p:txBody>
      </p:sp>
      <p:sp>
        <p:nvSpPr>
          <p:cNvPr id="39938" name="投影片編號版面配置區 3"/>
          <p:cNvSpPr>
            <a:spLocks noGrp="1"/>
          </p:cNvSpPr>
          <p:nvPr>
            <p:ph type="sldNum" sz="quarter" idx="12"/>
          </p:nvPr>
        </p:nvSpPr>
        <p:spPr>
          <a:noFill/>
          <a:ln>
            <a:miter lim="800000"/>
            <a:headEnd/>
            <a:tailEnd/>
          </a:ln>
        </p:spPr>
        <p:txBody>
          <a:bodyPr/>
          <a:lstStyle/>
          <a:p>
            <a:pPr fontAlgn="base">
              <a:spcBef>
                <a:spcPct val="0"/>
              </a:spcBef>
              <a:spcAft>
                <a:spcPct val="0"/>
              </a:spcAft>
            </a:pPr>
            <a:fld id="{D7A95B91-1B61-4EFF-B85C-37D8E9FE6B1E}" type="slidenum">
              <a:rPr lang="en-US" altLang="zh-TW" smtClean="0"/>
              <a:pPr fontAlgn="base">
                <a:spcBef>
                  <a:spcPct val="0"/>
                </a:spcBef>
                <a:spcAft>
                  <a:spcPct val="0"/>
                </a:spcAft>
              </a:pPr>
              <a:t>18</a:t>
            </a:fld>
            <a:endParaRPr lang="en-US" altLang="zh-TW" smtClean="0"/>
          </a:p>
        </p:txBody>
      </p:sp>
      <p:graphicFrame>
        <p:nvGraphicFramePr>
          <p:cNvPr id="6" name="資料庫圖表 5"/>
          <p:cNvGraphicFramePr/>
          <p:nvPr/>
        </p:nvGraphicFramePr>
        <p:xfrm>
          <a:off x="683568" y="1916832"/>
          <a:ext cx="7776864" cy="3528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標題 2"/>
          <p:cNvSpPr>
            <a:spLocks noGrp="1"/>
          </p:cNvSpPr>
          <p:nvPr>
            <p:ph type="title"/>
          </p:nvPr>
        </p:nvSpPr>
        <p:spPr/>
        <p:txBody>
          <a:bodyPr/>
          <a:lstStyle/>
          <a:p>
            <a:r>
              <a:rPr lang="zh-TW" altLang="en-US" smtClean="0">
                <a:solidFill>
                  <a:srgbClr val="FFFF00"/>
                </a:solidFill>
                <a:latin typeface="Arial" charset="0"/>
                <a:ea typeface="華康華綜體W5"/>
              </a:rPr>
              <a:t>現行原料藥進入毒品工廠之可能來源</a:t>
            </a:r>
          </a:p>
        </p:txBody>
      </p:sp>
      <p:sp>
        <p:nvSpPr>
          <p:cNvPr id="40962" name="投影片編號版面配置區 1"/>
          <p:cNvSpPr>
            <a:spLocks noGrp="1"/>
          </p:cNvSpPr>
          <p:nvPr>
            <p:ph type="sldNum" sz="quarter" idx="12"/>
          </p:nvPr>
        </p:nvSpPr>
        <p:spPr>
          <a:noFill/>
          <a:ln>
            <a:miter lim="800000"/>
            <a:headEnd/>
            <a:tailEnd/>
          </a:ln>
        </p:spPr>
        <p:txBody>
          <a:bodyPr/>
          <a:lstStyle/>
          <a:p>
            <a:pPr fontAlgn="base">
              <a:spcBef>
                <a:spcPct val="0"/>
              </a:spcBef>
              <a:spcAft>
                <a:spcPct val="0"/>
              </a:spcAft>
            </a:pPr>
            <a:fld id="{0F294D7E-ECAE-4946-817E-AA355A77B65E}" type="slidenum">
              <a:rPr lang="en-US" altLang="zh-TW" smtClean="0"/>
              <a:pPr fontAlgn="base">
                <a:spcBef>
                  <a:spcPct val="0"/>
                </a:spcBef>
                <a:spcAft>
                  <a:spcPct val="0"/>
                </a:spcAft>
              </a:pPr>
              <a:t>19</a:t>
            </a:fld>
            <a:endParaRPr lang="en-US" altLang="zh-TW" smtClean="0"/>
          </a:p>
        </p:txBody>
      </p:sp>
      <p:grpSp>
        <p:nvGrpSpPr>
          <p:cNvPr id="40963" name="群組 33"/>
          <p:cNvGrpSpPr>
            <a:grpSpLocks/>
          </p:cNvGrpSpPr>
          <p:nvPr/>
        </p:nvGrpSpPr>
        <p:grpSpPr bwMode="auto">
          <a:xfrm>
            <a:off x="107950" y="1341438"/>
            <a:ext cx="8897938" cy="5033962"/>
            <a:chOff x="107504" y="1340768"/>
            <a:chExt cx="8898747" cy="5035371"/>
          </a:xfrm>
        </p:grpSpPr>
        <p:sp>
          <p:nvSpPr>
            <p:cNvPr id="21" name="AutoShape 3"/>
            <p:cNvSpPr>
              <a:spLocks noChangeArrowheads="1"/>
            </p:cNvSpPr>
            <p:nvPr/>
          </p:nvSpPr>
          <p:spPr bwMode="gray">
            <a:xfrm>
              <a:off x="107504" y="1556728"/>
              <a:ext cx="1625748" cy="1152848"/>
            </a:xfrm>
            <a:prstGeom prst="roundRect">
              <a:avLst>
                <a:gd name="adj" fmla="val 5329"/>
              </a:avLst>
            </a:prstGeom>
            <a:ln>
              <a:headEnd/>
              <a:tailEnd/>
            </a:ln>
          </p:spPr>
          <p:style>
            <a:lnRef idx="2">
              <a:schemeClr val="accent2"/>
            </a:lnRef>
            <a:fillRef idx="1">
              <a:schemeClr val="lt1"/>
            </a:fillRef>
            <a:effectRef idx="0">
              <a:schemeClr val="accent2"/>
            </a:effectRef>
            <a:fontRef idx="minor">
              <a:schemeClr val="dk1"/>
            </a:fontRef>
          </p:style>
          <p:txBody>
            <a:bodyPr lIns="46800" rIns="46800" anchor="ctr"/>
            <a:lstStyle/>
            <a:p>
              <a:pPr algn="ctr" fontAlgn="auto">
                <a:spcBef>
                  <a:spcPts val="0"/>
                </a:spcBef>
                <a:spcAft>
                  <a:spcPts val="0"/>
                </a:spcAft>
                <a:defRPr/>
              </a:pPr>
              <a:endParaRPr kumimoji="0" lang="en-US" altLang="zh-TW" sz="2400" b="1" spc="-100" dirty="0">
                <a:solidFill>
                  <a:srgbClr val="002060"/>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sz="2000" b="1" spc="-100" dirty="0">
                  <a:solidFill>
                    <a:srgbClr val="002060"/>
                  </a:solidFill>
                  <a:latin typeface="微軟正黑體" panose="020B0604030504040204" pitchFamily="34" charset="-120"/>
                  <a:ea typeface="微軟正黑體" panose="020B0604030504040204" pitchFamily="34" charset="-120"/>
                </a:rPr>
                <a:t>管制藥品</a:t>
              </a:r>
              <a:endParaRPr kumimoji="0" lang="en-US" altLang="zh-TW" sz="2000" b="1" spc="-100" dirty="0">
                <a:solidFill>
                  <a:srgbClr val="002060"/>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sz="2000" b="1" spc="-100" dirty="0">
                  <a:solidFill>
                    <a:srgbClr val="002060"/>
                  </a:solidFill>
                  <a:latin typeface="微軟正黑體" panose="020B0604030504040204" pitchFamily="34" charset="-120"/>
                  <a:ea typeface="微軟正黑體" panose="020B0604030504040204" pitchFamily="34" charset="-120"/>
                </a:rPr>
                <a:t>流入</a:t>
              </a:r>
              <a:endParaRPr kumimoji="0" lang="en-US" altLang="zh-TW" sz="2000" b="1" spc="-100" dirty="0">
                <a:solidFill>
                  <a:srgbClr val="002060"/>
                </a:solidFill>
                <a:latin typeface="微軟正黑體" panose="020B0604030504040204" pitchFamily="34" charset="-120"/>
                <a:ea typeface="微軟正黑體" panose="020B0604030504040204" pitchFamily="34" charset="-120"/>
              </a:endParaRPr>
            </a:p>
          </p:txBody>
        </p:sp>
        <p:sp>
          <p:nvSpPr>
            <p:cNvPr id="4" name="圓角矩形 3"/>
            <p:cNvSpPr/>
            <p:nvPr/>
          </p:nvSpPr>
          <p:spPr bwMode="auto">
            <a:xfrm>
              <a:off x="331362" y="1340768"/>
              <a:ext cx="1216136" cy="503378"/>
            </a:xfrm>
            <a:prstGeom prst="roundRect">
              <a:avLst/>
            </a:prstGeom>
            <a:ln>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a:lstStyle/>
            <a:p>
              <a:pPr algn="ctr">
                <a:defRPr/>
              </a:pPr>
              <a:r>
                <a:rPr kumimoji="0" lang="zh-TW" altLang="en-US" sz="2400" b="1" dirty="0">
                  <a:solidFill>
                    <a:schemeClr val="bg1"/>
                  </a:solidFill>
                  <a:latin typeface="微軟正黑體" panose="020B0604030504040204" pitchFamily="34" charset="-120"/>
                  <a:ea typeface="微軟正黑體" panose="020B0604030504040204" pitchFamily="34" charset="-120"/>
                </a:rPr>
                <a:t>管道一</a:t>
              </a:r>
              <a:endParaRPr kumimoji="0" lang="en-US" altLang="zh-TW" sz="2400" b="1" dirty="0">
                <a:solidFill>
                  <a:schemeClr val="bg1"/>
                </a:solidFill>
                <a:latin typeface="微軟正黑體" panose="020B0604030504040204" pitchFamily="34" charset="-120"/>
                <a:ea typeface="微軟正黑體" panose="020B0604030504040204" pitchFamily="34" charset="-120"/>
              </a:endParaRPr>
            </a:p>
          </p:txBody>
        </p:sp>
        <p:sp>
          <p:nvSpPr>
            <p:cNvPr id="23" name="AutoShape 3"/>
            <p:cNvSpPr>
              <a:spLocks noChangeArrowheads="1"/>
            </p:cNvSpPr>
            <p:nvPr/>
          </p:nvSpPr>
          <p:spPr bwMode="gray">
            <a:xfrm>
              <a:off x="1907893" y="1556728"/>
              <a:ext cx="1625748" cy="1152848"/>
            </a:xfrm>
            <a:prstGeom prst="roundRect">
              <a:avLst>
                <a:gd name="adj" fmla="val 5329"/>
              </a:avLst>
            </a:prstGeom>
            <a:ln>
              <a:headEnd/>
              <a:tailEnd/>
            </a:ln>
          </p:spPr>
          <p:style>
            <a:lnRef idx="2">
              <a:schemeClr val="accent2"/>
            </a:lnRef>
            <a:fillRef idx="1">
              <a:schemeClr val="lt1"/>
            </a:fillRef>
            <a:effectRef idx="0">
              <a:schemeClr val="accent2"/>
            </a:effectRef>
            <a:fontRef idx="minor">
              <a:schemeClr val="dk1"/>
            </a:fontRef>
          </p:style>
          <p:txBody>
            <a:bodyPr lIns="46800" rIns="46800" anchor="ctr"/>
            <a:lstStyle/>
            <a:p>
              <a:pPr algn="ctr" fontAlgn="auto">
                <a:spcBef>
                  <a:spcPts val="0"/>
                </a:spcBef>
                <a:spcAft>
                  <a:spcPts val="0"/>
                </a:spcAft>
                <a:defRPr/>
              </a:pPr>
              <a:endParaRPr kumimoji="0" lang="en-US" altLang="zh-TW" sz="2400" b="1" spc="-100" dirty="0">
                <a:solidFill>
                  <a:srgbClr val="002060"/>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sz="2000" b="1" spc="-100" dirty="0">
                  <a:solidFill>
                    <a:srgbClr val="002060"/>
                  </a:solidFill>
                  <a:latin typeface="微軟正黑體" panose="020B0604030504040204" pitchFamily="34" charset="-120"/>
                  <a:ea typeface="微軟正黑體" panose="020B0604030504040204" pitchFamily="34" charset="-120"/>
                </a:rPr>
                <a:t>藥品原料藥</a:t>
              </a:r>
              <a:endParaRPr kumimoji="0" lang="en-US" altLang="zh-TW" sz="2000" b="1" spc="-100" dirty="0">
                <a:solidFill>
                  <a:srgbClr val="002060"/>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sz="2000" b="1" spc="-100" dirty="0">
                  <a:solidFill>
                    <a:srgbClr val="002060"/>
                  </a:solidFill>
                  <a:latin typeface="微軟正黑體" panose="020B0604030504040204" pitchFamily="34" charset="-120"/>
                  <a:ea typeface="微軟正黑體" panose="020B0604030504040204" pitchFamily="34" charset="-120"/>
                </a:rPr>
                <a:t>流入</a:t>
              </a:r>
            </a:p>
          </p:txBody>
        </p:sp>
        <p:sp>
          <p:nvSpPr>
            <p:cNvPr id="24" name="圓角矩形 23"/>
            <p:cNvSpPr/>
            <p:nvPr/>
          </p:nvSpPr>
          <p:spPr bwMode="auto">
            <a:xfrm>
              <a:off x="2131751" y="1340768"/>
              <a:ext cx="1216136" cy="503378"/>
            </a:xfrm>
            <a:prstGeom prst="roundRect">
              <a:avLst/>
            </a:prstGeom>
            <a:ln>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a:lstStyle/>
            <a:p>
              <a:pPr algn="ctr">
                <a:defRPr/>
              </a:pPr>
              <a:r>
                <a:rPr kumimoji="0" lang="zh-TW" altLang="en-US" sz="2400" b="1" dirty="0">
                  <a:solidFill>
                    <a:schemeClr val="bg1"/>
                  </a:solidFill>
                  <a:latin typeface="微軟正黑體" panose="020B0604030504040204" pitchFamily="34" charset="-120"/>
                  <a:ea typeface="微軟正黑體" panose="020B0604030504040204" pitchFamily="34" charset="-120"/>
                </a:rPr>
                <a:t>管道二</a:t>
              </a:r>
              <a:endParaRPr kumimoji="0" lang="en-US" altLang="zh-TW" sz="2400" b="1" dirty="0">
                <a:solidFill>
                  <a:schemeClr val="bg1"/>
                </a:solidFill>
                <a:latin typeface="微軟正黑體" panose="020B0604030504040204" pitchFamily="34" charset="-120"/>
                <a:ea typeface="微軟正黑體" panose="020B0604030504040204" pitchFamily="34" charset="-120"/>
              </a:endParaRPr>
            </a:p>
          </p:txBody>
        </p:sp>
        <p:sp>
          <p:nvSpPr>
            <p:cNvPr id="25" name="AutoShape 3"/>
            <p:cNvSpPr>
              <a:spLocks noChangeArrowheads="1"/>
            </p:cNvSpPr>
            <p:nvPr/>
          </p:nvSpPr>
          <p:spPr bwMode="gray">
            <a:xfrm>
              <a:off x="3779726" y="1556728"/>
              <a:ext cx="1625748" cy="1152848"/>
            </a:xfrm>
            <a:prstGeom prst="roundRect">
              <a:avLst>
                <a:gd name="adj" fmla="val 5329"/>
              </a:avLst>
            </a:prstGeom>
            <a:ln>
              <a:headEnd/>
              <a:tailEnd/>
            </a:ln>
          </p:spPr>
          <p:style>
            <a:lnRef idx="2">
              <a:schemeClr val="accent2"/>
            </a:lnRef>
            <a:fillRef idx="1">
              <a:schemeClr val="lt1"/>
            </a:fillRef>
            <a:effectRef idx="0">
              <a:schemeClr val="accent2"/>
            </a:effectRef>
            <a:fontRef idx="minor">
              <a:schemeClr val="dk1"/>
            </a:fontRef>
          </p:style>
          <p:txBody>
            <a:bodyPr lIns="46800" rIns="46800" anchor="ctr"/>
            <a:lstStyle/>
            <a:p>
              <a:pPr algn="ctr" fontAlgn="auto">
                <a:spcBef>
                  <a:spcPts val="0"/>
                </a:spcBef>
                <a:spcAft>
                  <a:spcPts val="0"/>
                </a:spcAft>
                <a:defRPr/>
              </a:pPr>
              <a:endParaRPr kumimoji="0" lang="en-US" altLang="zh-TW" sz="2400" b="1" spc="-100" dirty="0">
                <a:solidFill>
                  <a:srgbClr val="002060"/>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sz="2000" b="1" spc="-100" dirty="0">
                  <a:solidFill>
                    <a:srgbClr val="002060"/>
                  </a:solidFill>
                  <a:latin typeface="微軟正黑體" panose="020B0604030504040204" pitchFamily="34" charset="-120"/>
                  <a:ea typeface="微軟正黑體" panose="020B0604030504040204" pitchFamily="34" charset="-120"/>
                </a:rPr>
                <a:t>先驅化學品</a:t>
              </a:r>
              <a:endParaRPr kumimoji="0" lang="en-US" altLang="zh-TW" sz="2000" b="1" spc="-100" dirty="0">
                <a:solidFill>
                  <a:srgbClr val="002060"/>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sz="2000" b="1" spc="-100" dirty="0">
                  <a:solidFill>
                    <a:srgbClr val="002060"/>
                  </a:solidFill>
                  <a:latin typeface="微軟正黑體" panose="020B0604030504040204" pitchFamily="34" charset="-120"/>
                  <a:ea typeface="微軟正黑體" panose="020B0604030504040204" pitchFamily="34" charset="-120"/>
                </a:rPr>
                <a:t>工業原料流入</a:t>
              </a:r>
            </a:p>
          </p:txBody>
        </p:sp>
        <p:sp>
          <p:nvSpPr>
            <p:cNvPr id="26" name="圓角矩形 25"/>
            <p:cNvSpPr/>
            <p:nvPr/>
          </p:nvSpPr>
          <p:spPr bwMode="auto">
            <a:xfrm>
              <a:off x="4003583" y="1340768"/>
              <a:ext cx="1216136" cy="503378"/>
            </a:xfrm>
            <a:prstGeom prst="roundRect">
              <a:avLst/>
            </a:prstGeom>
            <a:ln>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a:lstStyle/>
            <a:p>
              <a:pPr algn="ctr">
                <a:defRPr/>
              </a:pPr>
              <a:r>
                <a:rPr kumimoji="0" lang="zh-TW" altLang="en-US" sz="2400" b="1" dirty="0">
                  <a:solidFill>
                    <a:schemeClr val="bg1"/>
                  </a:solidFill>
                  <a:latin typeface="微軟正黑體" panose="020B0604030504040204" pitchFamily="34" charset="-120"/>
                  <a:ea typeface="微軟正黑體" panose="020B0604030504040204" pitchFamily="34" charset="-120"/>
                </a:rPr>
                <a:t>管道三</a:t>
              </a:r>
              <a:endParaRPr kumimoji="0" lang="en-US" altLang="zh-TW" sz="2400" b="1" dirty="0">
                <a:solidFill>
                  <a:schemeClr val="bg1"/>
                </a:solidFill>
                <a:latin typeface="微軟正黑體" panose="020B0604030504040204" pitchFamily="34" charset="-120"/>
                <a:ea typeface="微軟正黑體" panose="020B0604030504040204" pitchFamily="34" charset="-120"/>
              </a:endParaRPr>
            </a:p>
          </p:txBody>
        </p:sp>
        <p:sp>
          <p:nvSpPr>
            <p:cNvPr id="27" name="AutoShape 3"/>
            <p:cNvSpPr>
              <a:spLocks noChangeArrowheads="1"/>
            </p:cNvSpPr>
            <p:nvPr/>
          </p:nvSpPr>
          <p:spPr bwMode="gray">
            <a:xfrm>
              <a:off x="5580115" y="1556728"/>
              <a:ext cx="1625748" cy="1152848"/>
            </a:xfrm>
            <a:prstGeom prst="roundRect">
              <a:avLst>
                <a:gd name="adj" fmla="val 5329"/>
              </a:avLst>
            </a:prstGeom>
            <a:ln>
              <a:headEnd/>
              <a:tailEnd/>
            </a:ln>
          </p:spPr>
          <p:style>
            <a:lnRef idx="2">
              <a:schemeClr val="accent2"/>
            </a:lnRef>
            <a:fillRef idx="1">
              <a:schemeClr val="lt1"/>
            </a:fillRef>
            <a:effectRef idx="0">
              <a:schemeClr val="accent2"/>
            </a:effectRef>
            <a:fontRef idx="minor">
              <a:schemeClr val="dk1"/>
            </a:fontRef>
          </p:style>
          <p:txBody>
            <a:bodyPr lIns="46800" rIns="46800" anchor="ctr"/>
            <a:lstStyle/>
            <a:p>
              <a:pPr algn="ctr" fontAlgn="auto">
                <a:spcBef>
                  <a:spcPts val="0"/>
                </a:spcBef>
                <a:spcAft>
                  <a:spcPts val="0"/>
                </a:spcAft>
                <a:defRPr/>
              </a:pPr>
              <a:endParaRPr kumimoji="0" lang="en-US" altLang="zh-TW" sz="2000" b="1" spc="-100" dirty="0">
                <a:solidFill>
                  <a:srgbClr val="002060"/>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sz="2000" b="1" spc="-100" dirty="0">
                  <a:solidFill>
                    <a:srgbClr val="002060"/>
                  </a:solidFill>
                  <a:latin typeface="微軟正黑體" panose="020B0604030504040204" pitchFamily="34" charset="-120"/>
                  <a:ea typeface="微軟正黑體" panose="020B0604030504040204" pitchFamily="34" charset="-120"/>
                </a:rPr>
                <a:t>郵包快遞</a:t>
              </a:r>
              <a:endParaRPr kumimoji="0" lang="en-US" altLang="zh-TW" sz="2000" b="1" spc="-100" dirty="0">
                <a:solidFill>
                  <a:srgbClr val="002060"/>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sz="2000" b="1" spc="-100" dirty="0">
                  <a:solidFill>
                    <a:srgbClr val="002060"/>
                  </a:solidFill>
                  <a:latin typeface="微軟正黑體" panose="020B0604030504040204" pitchFamily="34" charset="-120"/>
                  <a:ea typeface="微軟正黑體" panose="020B0604030504040204" pitchFamily="34" charset="-120"/>
                </a:rPr>
                <a:t>進入</a:t>
              </a:r>
            </a:p>
          </p:txBody>
        </p:sp>
        <p:sp>
          <p:nvSpPr>
            <p:cNvPr id="28" name="圓角矩形 27"/>
            <p:cNvSpPr/>
            <p:nvPr/>
          </p:nvSpPr>
          <p:spPr bwMode="auto">
            <a:xfrm>
              <a:off x="5803972" y="1340768"/>
              <a:ext cx="1216136" cy="503378"/>
            </a:xfrm>
            <a:prstGeom prst="roundRect">
              <a:avLst/>
            </a:prstGeom>
            <a:ln>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a:lstStyle/>
            <a:p>
              <a:pPr algn="ctr">
                <a:defRPr/>
              </a:pPr>
              <a:r>
                <a:rPr kumimoji="0" lang="zh-TW" altLang="en-US" sz="2400" b="1" dirty="0">
                  <a:solidFill>
                    <a:schemeClr val="bg1"/>
                  </a:solidFill>
                  <a:latin typeface="微軟正黑體" panose="020B0604030504040204" pitchFamily="34" charset="-120"/>
                  <a:ea typeface="微軟正黑體" panose="020B0604030504040204" pitchFamily="34" charset="-120"/>
                </a:rPr>
                <a:t>管道四</a:t>
              </a:r>
              <a:endParaRPr kumimoji="0" lang="en-US" altLang="zh-TW" sz="2400" b="1" dirty="0">
                <a:solidFill>
                  <a:schemeClr val="bg1"/>
                </a:solidFill>
                <a:latin typeface="微軟正黑體" panose="020B0604030504040204" pitchFamily="34" charset="-120"/>
                <a:ea typeface="微軟正黑體" panose="020B0604030504040204" pitchFamily="34" charset="-120"/>
              </a:endParaRPr>
            </a:p>
          </p:txBody>
        </p:sp>
        <p:sp>
          <p:nvSpPr>
            <p:cNvPr id="29" name="AutoShape 3"/>
            <p:cNvSpPr>
              <a:spLocks noChangeArrowheads="1"/>
            </p:cNvSpPr>
            <p:nvPr/>
          </p:nvSpPr>
          <p:spPr bwMode="gray">
            <a:xfrm>
              <a:off x="7380503" y="1556728"/>
              <a:ext cx="1625748" cy="1152848"/>
            </a:xfrm>
            <a:prstGeom prst="roundRect">
              <a:avLst>
                <a:gd name="adj" fmla="val 5329"/>
              </a:avLst>
            </a:prstGeom>
            <a:ln>
              <a:headEnd/>
              <a:tailEnd/>
            </a:ln>
          </p:spPr>
          <p:style>
            <a:lnRef idx="2">
              <a:schemeClr val="accent2"/>
            </a:lnRef>
            <a:fillRef idx="1">
              <a:schemeClr val="lt1"/>
            </a:fillRef>
            <a:effectRef idx="0">
              <a:schemeClr val="accent2"/>
            </a:effectRef>
            <a:fontRef idx="minor">
              <a:schemeClr val="dk1"/>
            </a:fontRef>
          </p:style>
          <p:txBody>
            <a:bodyPr lIns="46800" rIns="46800" anchor="ctr"/>
            <a:lstStyle/>
            <a:p>
              <a:pPr algn="ctr" fontAlgn="auto">
                <a:spcBef>
                  <a:spcPts val="0"/>
                </a:spcBef>
                <a:spcAft>
                  <a:spcPts val="0"/>
                </a:spcAft>
                <a:defRPr/>
              </a:pPr>
              <a:endParaRPr kumimoji="0" lang="en-US" altLang="zh-TW" sz="2000" b="1" spc="-100" dirty="0">
                <a:solidFill>
                  <a:srgbClr val="002060"/>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sz="2000" b="1" spc="-100" dirty="0">
                  <a:solidFill>
                    <a:srgbClr val="002060"/>
                  </a:solidFill>
                  <a:latin typeface="微軟正黑體" panose="020B0604030504040204" pitchFamily="34" charset="-120"/>
                  <a:ea typeface="微軟正黑體" panose="020B0604030504040204" pitchFamily="34" charset="-120"/>
                </a:rPr>
                <a:t>走私進入</a:t>
              </a:r>
            </a:p>
          </p:txBody>
        </p:sp>
        <p:sp>
          <p:nvSpPr>
            <p:cNvPr id="30" name="圓角矩形 29"/>
            <p:cNvSpPr/>
            <p:nvPr/>
          </p:nvSpPr>
          <p:spPr bwMode="auto">
            <a:xfrm>
              <a:off x="7604361" y="1340768"/>
              <a:ext cx="1216136" cy="503378"/>
            </a:xfrm>
            <a:prstGeom prst="roundRect">
              <a:avLst/>
            </a:prstGeom>
            <a:ln>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a:lstStyle/>
            <a:p>
              <a:pPr algn="ctr">
                <a:defRPr/>
              </a:pPr>
              <a:r>
                <a:rPr kumimoji="0" lang="zh-TW" altLang="en-US" sz="2400" b="1" dirty="0">
                  <a:solidFill>
                    <a:schemeClr val="bg1"/>
                  </a:solidFill>
                  <a:latin typeface="微軟正黑體" panose="020B0604030504040204" pitchFamily="34" charset="-120"/>
                  <a:ea typeface="微軟正黑體" panose="020B0604030504040204" pitchFamily="34" charset="-120"/>
                </a:rPr>
                <a:t>管道五</a:t>
              </a:r>
              <a:endParaRPr kumimoji="0" lang="en-US" altLang="zh-TW" sz="2400" b="1" dirty="0">
                <a:solidFill>
                  <a:schemeClr val="bg1"/>
                </a:solidFill>
                <a:latin typeface="微軟正黑體" panose="020B0604030504040204" pitchFamily="34" charset="-120"/>
                <a:ea typeface="微軟正黑體" panose="020B0604030504040204" pitchFamily="34" charset="-120"/>
              </a:endParaRPr>
            </a:p>
          </p:txBody>
        </p:sp>
        <p:sp>
          <p:nvSpPr>
            <p:cNvPr id="31" name="圓角矩形 30"/>
            <p:cNvSpPr/>
            <p:nvPr/>
          </p:nvSpPr>
          <p:spPr bwMode="auto">
            <a:xfrm>
              <a:off x="467900" y="3068451"/>
              <a:ext cx="2735511" cy="504966"/>
            </a:xfrm>
            <a:prstGeom prst="roundRect">
              <a:avLst/>
            </a:prstGeom>
            <a:ln>
              <a:headEnd type="none" w="med" len="med"/>
              <a:tailEnd type="none" w="med" len="med"/>
            </a:ln>
            <a:extLst/>
          </p:spPr>
          <p:style>
            <a:lnRef idx="1">
              <a:schemeClr val="accent4"/>
            </a:lnRef>
            <a:fillRef idx="3">
              <a:schemeClr val="accent4"/>
            </a:fillRef>
            <a:effectRef idx="2">
              <a:schemeClr val="accent4"/>
            </a:effectRef>
            <a:fontRef idx="minor">
              <a:schemeClr val="lt1"/>
            </a:fontRef>
          </p:style>
          <p:txBody>
            <a:bodyPr/>
            <a:lstStyle/>
            <a:p>
              <a:pPr algn="ctr" fontAlgn="auto">
                <a:spcBef>
                  <a:spcPts val="0"/>
                </a:spcBef>
                <a:spcAft>
                  <a:spcPts val="0"/>
                </a:spcAft>
                <a:defRPr/>
              </a:pPr>
              <a:r>
                <a:rPr kumimoji="0" lang="zh-TW" altLang="en-US" sz="2400" b="1" dirty="0">
                  <a:solidFill>
                    <a:schemeClr val="bg1"/>
                  </a:solidFill>
                  <a:latin typeface="微軟正黑體" panose="020B0604030504040204" pitchFamily="34" charset="-120"/>
                  <a:ea typeface="微軟正黑體" panose="020B0604030504040204" pitchFamily="34" charset="-120"/>
                </a:rPr>
                <a:t>食藥署</a:t>
              </a:r>
            </a:p>
          </p:txBody>
        </p:sp>
        <p:sp>
          <p:nvSpPr>
            <p:cNvPr id="32" name="圓角矩形 31"/>
            <p:cNvSpPr/>
            <p:nvPr/>
          </p:nvSpPr>
          <p:spPr bwMode="auto">
            <a:xfrm>
              <a:off x="3563806" y="3068451"/>
              <a:ext cx="2016308" cy="504966"/>
            </a:xfrm>
            <a:prstGeom prst="roundRect">
              <a:avLst/>
            </a:prstGeom>
            <a:ln>
              <a:headEnd type="none" w="med" len="med"/>
              <a:tailEnd type="none" w="med" len="med"/>
            </a:ln>
            <a:extLst/>
          </p:spPr>
          <p:style>
            <a:lnRef idx="1">
              <a:schemeClr val="accent4"/>
            </a:lnRef>
            <a:fillRef idx="3">
              <a:schemeClr val="accent4"/>
            </a:fillRef>
            <a:effectRef idx="2">
              <a:schemeClr val="accent4"/>
            </a:effectRef>
            <a:fontRef idx="minor">
              <a:schemeClr val="lt1"/>
            </a:fontRef>
          </p:style>
          <p:txBody>
            <a:bodyPr/>
            <a:lstStyle/>
            <a:p>
              <a:pPr algn="ctr" fontAlgn="auto">
                <a:spcBef>
                  <a:spcPts val="0"/>
                </a:spcBef>
                <a:spcAft>
                  <a:spcPts val="0"/>
                </a:spcAft>
                <a:defRPr/>
              </a:pPr>
              <a:r>
                <a:rPr kumimoji="0" lang="zh-TW" altLang="en-US" sz="2400" b="1" spc="-100" dirty="0">
                  <a:solidFill>
                    <a:schemeClr val="bg1"/>
                  </a:solidFill>
                  <a:latin typeface="微軟正黑體" panose="020B0604030504040204" pitchFamily="34" charset="-120"/>
                  <a:ea typeface="微軟正黑體" panose="020B0604030504040204" pitchFamily="34" charset="-120"/>
                </a:rPr>
                <a:t>經濟部工業局</a:t>
              </a:r>
            </a:p>
          </p:txBody>
        </p:sp>
        <p:sp>
          <p:nvSpPr>
            <p:cNvPr id="33" name="圓角矩形 32"/>
            <p:cNvSpPr/>
            <p:nvPr/>
          </p:nvSpPr>
          <p:spPr bwMode="auto">
            <a:xfrm>
              <a:off x="5802385" y="3068451"/>
              <a:ext cx="1289167" cy="504966"/>
            </a:xfrm>
            <a:prstGeom prst="roundRect">
              <a:avLst/>
            </a:prstGeom>
            <a:ln>
              <a:headEnd type="none" w="med" len="med"/>
              <a:tailEnd type="none" w="med" len="med"/>
            </a:ln>
            <a:extLst/>
          </p:spPr>
          <p:style>
            <a:lnRef idx="1">
              <a:schemeClr val="accent4"/>
            </a:lnRef>
            <a:fillRef idx="3">
              <a:schemeClr val="accent4"/>
            </a:fillRef>
            <a:effectRef idx="2">
              <a:schemeClr val="accent4"/>
            </a:effectRef>
            <a:fontRef idx="minor">
              <a:schemeClr val="lt1"/>
            </a:fontRef>
          </p:style>
          <p:txBody>
            <a:bodyPr/>
            <a:lstStyle/>
            <a:p>
              <a:pPr algn="ctr" fontAlgn="auto">
                <a:spcBef>
                  <a:spcPts val="0"/>
                </a:spcBef>
                <a:spcAft>
                  <a:spcPts val="0"/>
                </a:spcAft>
                <a:defRPr/>
              </a:pPr>
              <a:r>
                <a:rPr kumimoji="0" lang="zh-TW" altLang="en-US" sz="2400" b="1" dirty="0">
                  <a:solidFill>
                    <a:schemeClr val="bg1"/>
                  </a:solidFill>
                  <a:latin typeface="微軟正黑體" panose="020B0604030504040204" pitchFamily="34" charset="-120"/>
                  <a:ea typeface="微軟正黑體" panose="020B0604030504040204" pitchFamily="34" charset="-120"/>
                </a:rPr>
                <a:t>關務署</a:t>
              </a:r>
            </a:p>
          </p:txBody>
        </p:sp>
        <p:sp>
          <p:nvSpPr>
            <p:cNvPr id="40" name="圓角矩形 39"/>
            <p:cNvSpPr/>
            <p:nvPr/>
          </p:nvSpPr>
          <p:spPr bwMode="auto">
            <a:xfrm>
              <a:off x="7380503" y="3068451"/>
              <a:ext cx="1625748" cy="973409"/>
            </a:xfrm>
            <a:prstGeom prst="roundRect">
              <a:avLst/>
            </a:prstGeom>
            <a:ln>
              <a:headEnd type="none" w="med" len="med"/>
              <a:tailEnd type="none" w="med" len="med"/>
            </a:ln>
            <a:extLst/>
          </p:spPr>
          <p:style>
            <a:lnRef idx="1">
              <a:schemeClr val="accent4"/>
            </a:lnRef>
            <a:fillRef idx="3">
              <a:schemeClr val="accent4"/>
            </a:fillRef>
            <a:effectRef idx="2">
              <a:schemeClr val="accent4"/>
            </a:effectRef>
            <a:fontRef idx="minor">
              <a:schemeClr val="lt1"/>
            </a:fontRef>
          </p:style>
          <p:txBody>
            <a:bodyPr/>
            <a:lstStyle/>
            <a:p>
              <a:pPr algn="ctr" fontAlgn="auto">
                <a:spcBef>
                  <a:spcPts val="0"/>
                </a:spcBef>
                <a:spcAft>
                  <a:spcPts val="0"/>
                </a:spcAft>
                <a:defRPr/>
              </a:pPr>
              <a:r>
                <a:rPr kumimoji="0" lang="zh-TW" altLang="en-US" sz="2400" b="1" dirty="0">
                  <a:solidFill>
                    <a:schemeClr val="bg1"/>
                  </a:solidFill>
                  <a:latin typeface="微軟正黑體" panose="020B0604030504040204" pitchFamily="34" charset="-120"/>
                  <a:ea typeface="微軟正黑體" panose="020B0604030504040204" pitchFamily="34" charset="-120"/>
                </a:rPr>
                <a:t>司法單位</a:t>
              </a:r>
              <a:endParaRPr kumimoji="0" lang="en-US" altLang="zh-TW" sz="2400" b="1" dirty="0">
                <a:solidFill>
                  <a:schemeClr val="bg1"/>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sz="2400" b="1" dirty="0">
                  <a:solidFill>
                    <a:schemeClr val="bg1"/>
                  </a:solidFill>
                  <a:latin typeface="微軟正黑體" panose="020B0604030504040204" pitchFamily="34" charset="-120"/>
                  <a:ea typeface="微軟正黑體" panose="020B0604030504040204" pitchFamily="34" charset="-120"/>
                </a:rPr>
                <a:t> </a:t>
              </a:r>
              <a:r>
                <a:rPr kumimoji="0" lang="en-US" altLang="zh-TW" sz="2400" b="1" dirty="0">
                  <a:solidFill>
                    <a:schemeClr val="bg1"/>
                  </a:solidFill>
                  <a:latin typeface="微軟正黑體" panose="020B0604030504040204" pitchFamily="34" charset="-120"/>
                  <a:ea typeface="微軟正黑體" panose="020B0604030504040204" pitchFamily="34" charset="-120"/>
                </a:rPr>
                <a:t>/ </a:t>
              </a:r>
              <a:r>
                <a:rPr kumimoji="0" lang="zh-TW" altLang="en-US" sz="2400" b="1" dirty="0">
                  <a:solidFill>
                    <a:schemeClr val="bg1"/>
                  </a:solidFill>
                  <a:latin typeface="微軟正黑體" panose="020B0604030504040204" pitchFamily="34" charset="-120"/>
                  <a:ea typeface="微軟正黑體" panose="020B0604030504040204" pitchFamily="34" charset="-120"/>
                </a:rPr>
                <a:t>海巡署</a:t>
              </a:r>
            </a:p>
          </p:txBody>
        </p:sp>
        <p:sp>
          <p:nvSpPr>
            <p:cNvPr id="41" name="圓角矩形 40"/>
            <p:cNvSpPr/>
            <p:nvPr/>
          </p:nvSpPr>
          <p:spPr bwMode="auto">
            <a:xfrm>
              <a:off x="107504" y="4005339"/>
              <a:ext cx="1692429" cy="2370800"/>
            </a:xfrm>
            <a:prstGeom prst="roundRect">
              <a:avLst>
                <a:gd name="adj" fmla="val 5843"/>
              </a:avLst>
            </a:prstGeom>
            <a:ln>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a:lstStyle/>
            <a:p>
              <a:pPr algn="ctr" defTabSz="1244600" fontAlgn="auto">
                <a:spcAft>
                  <a:spcPts val="0"/>
                </a:spcAft>
                <a:defRPr/>
              </a:pPr>
              <a:r>
                <a:rPr kumimoji="0" lang="zh-TW" altLang="en-US" sz="2400" b="1" dirty="0">
                  <a:solidFill>
                    <a:srgbClr val="C00000"/>
                  </a:solidFill>
                  <a:latin typeface="微軟正黑體" panose="020B0604030504040204" pitchFamily="34" charset="-120"/>
                  <a:ea typeface="微軟正黑體" panose="020B0604030504040204" pitchFamily="34" charset="-120"/>
                </a:rPr>
                <a:t>管制藥品</a:t>
              </a:r>
              <a:endParaRPr kumimoji="0" lang="en-US" altLang="zh-TW" sz="2400" b="1" dirty="0">
                <a:solidFill>
                  <a:srgbClr val="C00000"/>
                </a:solidFill>
                <a:latin typeface="微軟正黑體" panose="020B0604030504040204" pitchFamily="34" charset="-120"/>
                <a:ea typeface="微軟正黑體" panose="020B0604030504040204" pitchFamily="34" charset="-120"/>
              </a:endParaRPr>
            </a:p>
            <a:p>
              <a:pPr marL="179388" indent="-179388" defTabSz="1244600" fontAlgn="auto">
                <a:spcAft>
                  <a:spcPts val="0"/>
                </a:spcAft>
                <a:buClr>
                  <a:srgbClr val="FFC000"/>
                </a:buClr>
                <a:buSzPct val="100000"/>
                <a:buFont typeface="微軟正黑體" pitchFamily="34" charset="-120"/>
                <a:buChar char="◢"/>
                <a:defRPr/>
              </a:pPr>
              <a:r>
                <a:rPr kumimoji="0" lang="zh-TW" altLang="en-US" sz="2000" b="1" dirty="0">
                  <a:solidFill>
                    <a:schemeClr val="tx1"/>
                  </a:solidFill>
                  <a:latin typeface="微軟正黑體" panose="020B0604030504040204" pitchFamily="34" charset="-120"/>
                  <a:ea typeface="微軟正黑體" panose="020B0604030504040204" pitchFamily="34" charset="-120"/>
                </a:rPr>
                <a:t>分級管理</a:t>
              </a:r>
              <a:endParaRPr kumimoji="0" lang="en-US" altLang="zh-TW" sz="2000" b="1" dirty="0">
                <a:solidFill>
                  <a:schemeClr val="tx1"/>
                </a:solidFill>
                <a:latin typeface="微軟正黑體" panose="020B0604030504040204" pitchFamily="34" charset="-120"/>
                <a:ea typeface="微軟正黑體" panose="020B0604030504040204" pitchFamily="34" charset="-120"/>
              </a:endParaRPr>
            </a:p>
            <a:p>
              <a:pPr marL="179388" indent="-179388" defTabSz="1244600" fontAlgn="auto">
                <a:spcAft>
                  <a:spcPts val="0"/>
                </a:spcAft>
                <a:buClr>
                  <a:srgbClr val="FFC000"/>
                </a:buClr>
                <a:buSzPct val="100000"/>
                <a:buFont typeface="微軟正黑體" pitchFamily="34" charset="-120"/>
                <a:buChar char="◢"/>
                <a:defRPr/>
              </a:pPr>
              <a:r>
                <a:rPr kumimoji="0" lang="zh-TW" altLang="en-US" sz="2000" b="1" dirty="0">
                  <a:solidFill>
                    <a:schemeClr val="tx1"/>
                  </a:solidFill>
                  <a:latin typeface="微軟正黑體" panose="020B0604030504040204" pitchFamily="34" charset="-120"/>
                  <a:ea typeface="微軟正黑體" panose="020B0604030504040204" pitchFamily="34" charset="-120"/>
                </a:rPr>
                <a:t>證照制度</a:t>
              </a:r>
              <a:endParaRPr kumimoji="0" lang="en-US" altLang="zh-TW" sz="2000" b="1" dirty="0">
                <a:solidFill>
                  <a:schemeClr val="tx1"/>
                </a:solidFill>
                <a:latin typeface="微軟正黑體" panose="020B0604030504040204" pitchFamily="34" charset="-120"/>
                <a:ea typeface="微軟正黑體" panose="020B0604030504040204" pitchFamily="34" charset="-120"/>
              </a:endParaRPr>
            </a:p>
            <a:p>
              <a:pPr marL="179388" indent="-179388" defTabSz="1244600" fontAlgn="auto">
                <a:spcAft>
                  <a:spcPts val="0"/>
                </a:spcAft>
                <a:buClr>
                  <a:srgbClr val="FFC000"/>
                </a:buClr>
                <a:buSzPct val="100000"/>
                <a:buFont typeface="微軟正黑體" pitchFamily="34" charset="-120"/>
                <a:buChar char="◢"/>
                <a:defRPr/>
              </a:pPr>
              <a:r>
                <a:rPr kumimoji="0" lang="zh-TW" altLang="en-US" sz="2000" b="1" dirty="0">
                  <a:solidFill>
                    <a:schemeClr val="tx1"/>
                  </a:solidFill>
                  <a:latin typeface="微軟正黑體" panose="020B0604030504040204" pitchFamily="34" charset="-120"/>
                  <a:ea typeface="微軟正黑體" panose="020B0604030504040204" pitchFamily="34" charset="-120"/>
                </a:rPr>
                <a:t>流向管理</a:t>
              </a:r>
              <a:endParaRPr kumimoji="0" lang="en-US" altLang="zh-TW" sz="2000" b="1" dirty="0">
                <a:solidFill>
                  <a:schemeClr val="tx1"/>
                </a:solidFill>
                <a:latin typeface="微軟正黑體" panose="020B0604030504040204" pitchFamily="34" charset="-120"/>
                <a:ea typeface="微軟正黑體" panose="020B0604030504040204" pitchFamily="34" charset="-120"/>
              </a:endParaRPr>
            </a:p>
            <a:p>
              <a:pPr marL="179388" indent="-179388" defTabSz="1244600" fontAlgn="auto">
                <a:spcAft>
                  <a:spcPts val="0"/>
                </a:spcAft>
                <a:buClr>
                  <a:srgbClr val="FFC000"/>
                </a:buClr>
                <a:buSzPct val="100000"/>
                <a:buFont typeface="微軟正黑體" pitchFamily="34" charset="-120"/>
                <a:buChar char="◢"/>
                <a:defRPr/>
              </a:pPr>
              <a:r>
                <a:rPr kumimoji="0" lang="zh-TW" altLang="en-US" sz="2000" b="1" dirty="0">
                  <a:solidFill>
                    <a:schemeClr val="tx1"/>
                  </a:solidFill>
                  <a:latin typeface="微軟正黑體" panose="020B0604030504040204" pitchFamily="34" charset="-120"/>
                  <a:ea typeface="微軟正黑體" panose="020B0604030504040204" pitchFamily="34" charset="-120"/>
                </a:rPr>
                <a:t>近年鮮少查獲非法流用情事</a:t>
              </a:r>
              <a:endParaRPr kumimoji="0" lang="en-US" altLang="zh-TW" sz="2000" b="1" dirty="0">
                <a:solidFill>
                  <a:schemeClr val="tx1"/>
                </a:solidFill>
                <a:latin typeface="微軟正黑體" panose="020B0604030504040204" pitchFamily="34" charset="-120"/>
                <a:ea typeface="微軟正黑體" panose="020B0604030504040204" pitchFamily="34" charset="-120"/>
              </a:endParaRPr>
            </a:p>
          </p:txBody>
        </p:sp>
        <p:sp>
          <p:nvSpPr>
            <p:cNvPr id="42" name="圓角矩形 41"/>
            <p:cNvSpPr/>
            <p:nvPr/>
          </p:nvSpPr>
          <p:spPr bwMode="auto">
            <a:xfrm>
              <a:off x="1907893" y="4005339"/>
              <a:ext cx="1728945" cy="2370800"/>
            </a:xfrm>
            <a:prstGeom prst="roundRect">
              <a:avLst>
                <a:gd name="adj" fmla="val 5843"/>
              </a:avLst>
            </a:prstGeom>
            <a:ln>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a:lstStyle/>
            <a:p>
              <a:pPr algn="ctr" defTabSz="1244600" fontAlgn="auto">
                <a:spcAft>
                  <a:spcPts val="0"/>
                </a:spcAft>
                <a:defRPr/>
              </a:pPr>
              <a:r>
                <a:rPr kumimoji="0" lang="zh-TW" altLang="en-US" sz="2400" b="1" dirty="0">
                  <a:solidFill>
                    <a:srgbClr val="C00000"/>
                  </a:solidFill>
                  <a:latin typeface="微軟正黑體" panose="020B0604030504040204" pitchFamily="34" charset="-120"/>
                  <a:ea typeface="微軟正黑體" panose="020B0604030504040204" pitchFamily="34" charset="-120"/>
                </a:rPr>
                <a:t>藥品</a:t>
              </a:r>
              <a:endParaRPr kumimoji="0" lang="en-US" altLang="zh-TW" sz="2400" b="1" dirty="0">
                <a:solidFill>
                  <a:srgbClr val="C00000"/>
                </a:solidFill>
                <a:latin typeface="微軟正黑體" panose="020B0604030504040204" pitchFamily="34" charset="-120"/>
                <a:ea typeface="微軟正黑體" panose="020B0604030504040204" pitchFamily="34" charset="-120"/>
              </a:endParaRPr>
            </a:p>
            <a:p>
              <a:pPr marL="179388" indent="-179388" defTabSz="1244600" fontAlgn="auto">
                <a:spcAft>
                  <a:spcPts val="0"/>
                </a:spcAft>
                <a:buClr>
                  <a:srgbClr val="FFC000"/>
                </a:buClr>
                <a:buSzPct val="100000"/>
                <a:buFont typeface="微軟正黑體" pitchFamily="34" charset="-120"/>
                <a:buChar char="◢"/>
                <a:defRPr/>
              </a:pPr>
              <a:r>
                <a:rPr kumimoji="0" lang="zh-TW" altLang="en-US" sz="2000" b="1" dirty="0">
                  <a:solidFill>
                    <a:schemeClr val="tx1"/>
                  </a:solidFill>
                  <a:latin typeface="微軟正黑體" panose="020B0604030504040204" pitchFamily="34" charset="-120"/>
                  <a:ea typeface="微軟正黑體" panose="020B0604030504040204" pitchFamily="34" charset="-120"/>
                </a:rPr>
                <a:t>邊境輸入皆要查驗其是否具許可證</a:t>
              </a:r>
              <a:endParaRPr kumimoji="0" lang="en-US" altLang="zh-TW" sz="2000" b="1" dirty="0">
                <a:solidFill>
                  <a:schemeClr val="tx1"/>
                </a:solidFill>
                <a:latin typeface="微軟正黑體" panose="020B0604030504040204" pitchFamily="34" charset="-120"/>
                <a:ea typeface="微軟正黑體" panose="020B0604030504040204" pitchFamily="34" charset="-120"/>
              </a:endParaRPr>
            </a:p>
            <a:p>
              <a:pPr marL="179388" indent="-179388" defTabSz="1244600" fontAlgn="auto">
                <a:spcAft>
                  <a:spcPts val="0"/>
                </a:spcAft>
                <a:buClr>
                  <a:srgbClr val="FFC000"/>
                </a:buClr>
                <a:buSzPct val="100000"/>
                <a:buFont typeface="微軟正黑體" pitchFamily="34" charset="-120"/>
                <a:buChar char="◢"/>
                <a:defRPr/>
              </a:pPr>
              <a:r>
                <a:rPr kumimoji="0" lang="zh-TW" altLang="en-US" sz="2000" b="1" dirty="0">
                  <a:solidFill>
                    <a:schemeClr val="tx1"/>
                  </a:solidFill>
                  <a:latin typeface="微軟正黑體" panose="020B0604030504040204" pitchFamily="34" charset="-120"/>
                  <a:ea typeface="微軟正黑體" panose="020B0604030504040204" pitchFamily="34" charset="-120"/>
                </a:rPr>
                <a:t>近年鮮少查獲非法流用情事</a:t>
              </a:r>
              <a:endParaRPr kumimoji="0" lang="en-US" altLang="zh-TW" sz="2000" b="1" dirty="0">
                <a:solidFill>
                  <a:schemeClr val="tx1"/>
                </a:solidFill>
                <a:latin typeface="微軟正黑體" panose="020B0604030504040204" pitchFamily="34" charset="-120"/>
                <a:ea typeface="微軟正黑體" panose="020B0604030504040204" pitchFamily="34" charset="-120"/>
              </a:endParaRPr>
            </a:p>
          </p:txBody>
        </p:sp>
        <p:cxnSp>
          <p:nvCxnSpPr>
            <p:cNvPr id="6" name="肘形接點 5"/>
            <p:cNvCxnSpPr>
              <a:stCxn id="21" idx="2"/>
              <a:endCxn id="31" idx="0"/>
            </p:cNvCxnSpPr>
            <p:nvPr/>
          </p:nvCxnSpPr>
          <p:spPr bwMode="auto">
            <a:xfrm rot="16200000" flipH="1">
              <a:off x="1198975" y="2430979"/>
              <a:ext cx="358875" cy="916071"/>
            </a:xfrm>
            <a:prstGeom prst="bentConnector3">
              <a:avLst>
                <a:gd name="adj1" fmla="val 50000"/>
              </a:avLst>
            </a:prstGeom>
            <a:ln>
              <a:headEnd type="none" w="med" len="med"/>
              <a:tailEnd type="none" w="med" len="med"/>
            </a:ln>
            <a:extLst/>
          </p:spPr>
          <p:style>
            <a:lnRef idx="2">
              <a:schemeClr val="accent3"/>
            </a:lnRef>
            <a:fillRef idx="0">
              <a:schemeClr val="accent3"/>
            </a:fillRef>
            <a:effectRef idx="1">
              <a:schemeClr val="accent3"/>
            </a:effectRef>
            <a:fontRef idx="minor">
              <a:schemeClr val="tx1"/>
            </a:fontRef>
          </p:style>
        </p:cxnSp>
        <p:cxnSp>
          <p:nvCxnSpPr>
            <p:cNvPr id="13" name="肘形接點 12"/>
            <p:cNvCxnSpPr>
              <a:stCxn id="23" idx="2"/>
              <a:endCxn id="31" idx="0"/>
            </p:cNvCxnSpPr>
            <p:nvPr/>
          </p:nvCxnSpPr>
          <p:spPr bwMode="auto">
            <a:xfrm rot="5400000">
              <a:off x="2099170" y="2446855"/>
              <a:ext cx="358875" cy="884317"/>
            </a:xfrm>
            <a:prstGeom prst="bentConnector3">
              <a:avLst>
                <a:gd name="adj1" fmla="val 50000"/>
              </a:avLst>
            </a:prstGeom>
            <a:ln>
              <a:headEnd type="none" w="med" len="med"/>
              <a:tailEnd type="none" w="med" len="med"/>
            </a:ln>
            <a:extLst/>
          </p:spPr>
          <p:style>
            <a:lnRef idx="2">
              <a:schemeClr val="accent3"/>
            </a:lnRef>
            <a:fillRef idx="0">
              <a:schemeClr val="accent3"/>
            </a:fillRef>
            <a:effectRef idx="1">
              <a:schemeClr val="accent3"/>
            </a:effectRef>
            <a:fontRef idx="minor">
              <a:schemeClr val="tx1"/>
            </a:fontRef>
          </p:style>
        </p:cxnSp>
        <p:cxnSp>
          <p:nvCxnSpPr>
            <p:cNvPr id="15" name="肘形接點 14"/>
            <p:cNvCxnSpPr>
              <a:stCxn id="31" idx="2"/>
              <a:endCxn id="41" idx="0"/>
            </p:cNvCxnSpPr>
            <p:nvPr/>
          </p:nvCxnSpPr>
          <p:spPr bwMode="auto">
            <a:xfrm rot="5400000">
              <a:off x="1179124" y="3348013"/>
              <a:ext cx="431921" cy="882730"/>
            </a:xfrm>
            <a:prstGeom prst="bentConnector3">
              <a:avLst>
                <a:gd name="adj1" fmla="val 50000"/>
              </a:avLst>
            </a:prstGeom>
            <a:ln>
              <a:headEnd type="none" w="med" len="med"/>
              <a:tailEnd type="none" w="med" len="med"/>
            </a:ln>
            <a:extLst/>
          </p:spPr>
          <p:style>
            <a:lnRef idx="2">
              <a:schemeClr val="accent3"/>
            </a:lnRef>
            <a:fillRef idx="0">
              <a:schemeClr val="accent3"/>
            </a:fillRef>
            <a:effectRef idx="1">
              <a:schemeClr val="accent3"/>
            </a:effectRef>
            <a:fontRef idx="minor">
              <a:schemeClr val="tx1"/>
            </a:fontRef>
          </p:style>
        </p:cxnSp>
        <p:cxnSp>
          <p:nvCxnSpPr>
            <p:cNvPr id="17" name="肘形接點 16"/>
            <p:cNvCxnSpPr>
              <a:stCxn id="31" idx="2"/>
              <a:endCxn id="42" idx="0"/>
            </p:cNvCxnSpPr>
            <p:nvPr/>
          </p:nvCxnSpPr>
          <p:spPr bwMode="auto">
            <a:xfrm rot="16200000" flipH="1">
              <a:off x="2088050" y="3321817"/>
              <a:ext cx="431921" cy="935122"/>
            </a:xfrm>
            <a:prstGeom prst="bentConnector3">
              <a:avLst>
                <a:gd name="adj1" fmla="val 50000"/>
              </a:avLst>
            </a:prstGeom>
            <a:ln>
              <a:headEnd type="none" w="med" len="med"/>
              <a:tailEnd type="none" w="med" len="med"/>
            </a:ln>
            <a:extLst/>
          </p:spPr>
          <p:style>
            <a:lnRef idx="2">
              <a:schemeClr val="accent3"/>
            </a:lnRef>
            <a:fillRef idx="0">
              <a:schemeClr val="accent3"/>
            </a:fillRef>
            <a:effectRef idx="1">
              <a:schemeClr val="accent3"/>
            </a:effectRef>
            <a:fontRef idx="minor">
              <a:schemeClr val="tx1"/>
            </a:fontRef>
          </p:style>
        </p:cxnSp>
      </p:gr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algn="ctr"/>
            <a:r>
              <a:rPr lang="zh-TW" altLang="en-US" sz="4500" smtClean="0">
                <a:solidFill>
                  <a:srgbClr val="FFFF00"/>
                </a:solidFill>
                <a:latin typeface="華康華綜體W5"/>
                <a:ea typeface="華康華綜體W5"/>
              </a:rPr>
              <a:t>簡報大綱</a:t>
            </a:r>
            <a:endParaRPr lang="en-US" altLang="zh-CN" sz="4500" smtClean="0">
              <a:solidFill>
                <a:srgbClr val="FFFF00"/>
              </a:solidFill>
              <a:latin typeface="華康華綜體W5"/>
              <a:ea typeface="華康華綜體W5"/>
            </a:endParaRPr>
          </a:p>
        </p:txBody>
      </p:sp>
      <p:sp>
        <p:nvSpPr>
          <p:cNvPr id="54275" name="AutoShape 3"/>
          <p:cNvSpPr>
            <a:spLocks noChangeArrowheads="1"/>
          </p:cNvSpPr>
          <p:nvPr/>
        </p:nvSpPr>
        <p:spPr bwMode="gray">
          <a:xfrm>
            <a:off x="1219200" y="2209800"/>
            <a:ext cx="6705600" cy="593725"/>
          </a:xfrm>
          <a:prstGeom prst="roundRect">
            <a:avLst>
              <a:gd name="adj" fmla="val 16667"/>
            </a:avLst>
          </a:prstGeom>
          <a:solidFill>
            <a:schemeClr val="accent1"/>
          </a:solidFill>
          <a:ln w="28575" algn="ctr">
            <a:solidFill>
              <a:srgbClr val="FCFCFC"/>
            </a:solidFill>
            <a:round/>
            <a:headEnd/>
            <a:tailEnd/>
          </a:ln>
          <a:effectLst>
            <a:outerShdw dist="35921" dir="2700000" algn="ctr" rotWithShape="0">
              <a:srgbClr val="001D3A">
                <a:alpha val="50000"/>
              </a:srgbClr>
            </a:outerShdw>
          </a:effectLst>
        </p:spPr>
        <p:txBody>
          <a:bodyPr wrap="none" anchor="ctr"/>
          <a:lstStyle/>
          <a:p>
            <a:pPr fontAlgn="auto">
              <a:spcBef>
                <a:spcPts val="0"/>
              </a:spcBef>
              <a:spcAft>
                <a:spcPts val="0"/>
              </a:spcAft>
              <a:defRPr/>
            </a:pPr>
            <a:endParaRPr kumimoji="0" lang="zh-TW" altLang="en-US" sz="2000">
              <a:solidFill>
                <a:srgbClr val="002060"/>
              </a:solidFill>
              <a:latin typeface="+mn-lt"/>
              <a:ea typeface="+mn-ea"/>
            </a:endParaRPr>
          </a:p>
        </p:txBody>
      </p:sp>
      <p:sp>
        <p:nvSpPr>
          <p:cNvPr id="54276" name="AutoShape 4"/>
          <p:cNvSpPr>
            <a:spLocks noChangeArrowheads="1"/>
          </p:cNvSpPr>
          <p:nvPr/>
        </p:nvSpPr>
        <p:spPr bwMode="gray">
          <a:xfrm>
            <a:off x="1219200" y="1484313"/>
            <a:ext cx="6705600" cy="593725"/>
          </a:xfrm>
          <a:prstGeom prst="roundRect">
            <a:avLst>
              <a:gd name="adj" fmla="val 16667"/>
            </a:avLst>
          </a:prstGeom>
          <a:solidFill>
            <a:schemeClr val="hlink"/>
          </a:solidFill>
          <a:ln w="28575" algn="ctr">
            <a:solidFill>
              <a:srgbClr val="FCFCFC"/>
            </a:solidFill>
            <a:round/>
            <a:headEnd/>
            <a:tailEnd/>
          </a:ln>
          <a:effectLst>
            <a:outerShdw dist="35921" dir="2700000" algn="ctr" rotWithShape="0">
              <a:srgbClr val="001D3A">
                <a:alpha val="50000"/>
              </a:srgbClr>
            </a:outerShdw>
          </a:effectLst>
        </p:spPr>
        <p:txBody>
          <a:bodyPr wrap="none" anchor="ctr"/>
          <a:lstStyle/>
          <a:p>
            <a:pPr fontAlgn="auto">
              <a:spcBef>
                <a:spcPts val="0"/>
              </a:spcBef>
              <a:spcAft>
                <a:spcPts val="0"/>
              </a:spcAft>
              <a:defRPr/>
            </a:pPr>
            <a:endParaRPr kumimoji="0" lang="zh-TW" altLang="en-US" sz="2000">
              <a:solidFill>
                <a:srgbClr val="002060"/>
              </a:solidFill>
              <a:latin typeface="+mn-lt"/>
              <a:ea typeface="+mn-ea"/>
            </a:endParaRPr>
          </a:p>
        </p:txBody>
      </p:sp>
      <p:grpSp>
        <p:nvGrpSpPr>
          <p:cNvPr id="19460" name="Group 9"/>
          <p:cNvGrpSpPr>
            <a:grpSpLocks/>
          </p:cNvGrpSpPr>
          <p:nvPr/>
        </p:nvGrpSpPr>
        <p:grpSpPr bwMode="auto">
          <a:xfrm>
            <a:off x="1371600" y="1851025"/>
            <a:ext cx="187325" cy="601663"/>
            <a:chOff x="960" y="1764"/>
            <a:chExt cx="130" cy="418"/>
          </a:xfrm>
        </p:grpSpPr>
        <p:sp>
          <p:nvSpPr>
            <p:cNvPr id="19494" name="Oval 10"/>
            <p:cNvSpPr>
              <a:spLocks noChangeArrowheads="1"/>
            </p:cNvSpPr>
            <p:nvPr/>
          </p:nvSpPr>
          <p:spPr bwMode="gray">
            <a:xfrm>
              <a:off x="960" y="1764"/>
              <a:ext cx="126" cy="120"/>
            </a:xfrm>
            <a:prstGeom prst="ellipse">
              <a:avLst/>
            </a:prstGeom>
            <a:solidFill>
              <a:schemeClr val="bg1"/>
            </a:solidFill>
            <a:ln w="38100" algn="ctr">
              <a:solidFill>
                <a:schemeClr val="bg2"/>
              </a:solidFill>
              <a:round/>
              <a:headEnd/>
              <a:tailEnd/>
            </a:ln>
          </p:spPr>
          <p:txBody>
            <a:bodyPr wrap="none" anchor="ctr"/>
            <a:lstStyle/>
            <a:p>
              <a:endParaRPr kumimoji="0" lang="zh-TW" altLang="en-US" sz="2000">
                <a:solidFill>
                  <a:srgbClr val="002060"/>
                </a:solidFill>
                <a:latin typeface="Verdana" pitchFamily="34" charset="0"/>
              </a:endParaRPr>
            </a:p>
          </p:txBody>
        </p:sp>
        <p:sp>
          <p:nvSpPr>
            <p:cNvPr id="19495" name="Oval 11"/>
            <p:cNvSpPr>
              <a:spLocks noChangeArrowheads="1"/>
            </p:cNvSpPr>
            <p:nvPr/>
          </p:nvSpPr>
          <p:spPr bwMode="gray">
            <a:xfrm>
              <a:off x="964" y="2062"/>
              <a:ext cx="126" cy="120"/>
            </a:xfrm>
            <a:prstGeom prst="ellipse">
              <a:avLst/>
            </a:prstGeom>
            <a:solidFill>
              <a:schemeClr val="bg1"/>
            </a:solidFill>
            <a:ln w="38100" algn="ctr">
              <a:solidFill>
                <a:schemeClr val="bg2"/>
              </a:solidFill>
              <a:round/>
              <a:headEnd/>
              <a:tailEnd/>
            </a:ln>
          </p:spPr>
          <p:txBody>
            <a:bodyPr wrap="none" anchor="ctr"/>
            <a:lstStyle/>
            <a:p>
              <a:endParaRPr kumimoji="0" lang="zh-TW" altLang="en-US" sz="2000">
                <a:solidFill>
                  <a:srgbClr val="002060"/>
                </a:solidFill>
                <a:latin typeface="Verdana" pitchFamily="34" charset="0"/>
              </a:endParaRPr>
            </a:p>
          </p:txBody>
        </p:sp>
        <p:sp>
          <p:nvSpPr>
            <p:cNvPr id="19496" name="AutoShape 12"/>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9525">
              <a:noFill/>
              <a:round/>
              <a:headEnd/>
              <a:tailEnd/>
            </a:ln>
          </p:spPr>
          <p:txBody>
            <a:bodyPr wrap="none" anchor="ctr"/>
            <a:lstStyle/>
            <a:p>
              <a:endParaRPr kumimoji="0" lang="zh-TW" altLang="en-US" sz="2000">
                <a:solidFill>
                  <a:srgbClr val="002060"/>
                </a:solidFill>
                <a:latin typeface="Verdana" pitchFamily="34" charset="0"/>
              </a:endParaRPr>
            </a:p>
          </p:txBody>
        </p:sp>
      </p:grpSp>
      <p:sp>
        <p:nvSpPr>
          <p:cNvPr id="19461" name="Text Box 13"/>
          <p:cNvSpPr txBox="1">
            <a:spLocks noChangeArrowheads="1"/>
          </p:cNvSpPr>
          <p:nvPr/>
        </p:nvSpPr>
        <p:spPr bwMode="white">
          <a:xfrm>
            <a:off x="2057400" y="1549400"/>
            <a:ext cx="5673725" cy="523875"/>
          </a:xfrm>
          <a:prstGeom prst="rect">
            <a:avLst/>
          </a:prstGeom>
          <a:noFill/>
          <a:ln w="9525">
            <a:noFill/>
            <a:miter lim="800000"/>
            <a:headEnd/>
            <a:tailEnd/>
          </a:ln>
        </p:spPr>
        <p:txBody>
          <a:bodyPr>
            <a:spAutoFit/>
          </a:bodyPr>
          <a:lstStyle/>
          <a:p>
            <a:pPr marL="457200" indent="-457200">
              <a:spcBef>
                <a:spcPct val="50000"/>
              </a:spcBef>
              <a:buClr>
                <a:schemeClr val="tx1"/>
              </a:buClr>
            </a:pPr>
            <a:r>
              <a:rPr kumimoji="0" lang="en-US" altLang="zh-TW" sz="2800" b="1">
                <a:solidFill>
                  <a:schemeClr val="bg1"/>
                </a:solidFill>
                <a:ea typeface="微軟正黑體" pitchFamily="34" charset="-120"/>
              </a:rPr>
              <a:t>1.</a:t>
            </a:r>
            <a:r>
              <a:rPr kumimoji="0" lang="zh-TW" altLang="en-US" sz="2800" b="1">
                <a:solidFill>
                  <a:schemeClr val="bg1"/>
                </a:solidFill>
                <a:ea typeface="微軟正黑體" pitchFamily="34" charset="-120"/>
              </a:rPr>
              <a:t> 毒品的現況及反毒新思維</a:t>
            </a:r>
            <a:endParaRPr kumimoji="0" lang="en-US" altLang="zh-CN" sz="2800" b="1">
              <a:solidFill>
                <a:schemeClr val="bg1"/>
              </a:solidFill>
              <a:ea typeface="微軟正黑體" pitchFamily="34" charset="-120"/>
            </a:endParaRPr>
          </a:p>
        </p:txBody>
      </p:sp>
      <p:sp>
        <p:nvSpPr>
          <p:cNvPr id="54286" name="AutoShape 14"/>
          <p:cNvSpPr>
            <a:spLocks noChangeArrowheads="1"/>
          </p:cNvSpPr>
          <p:nvPr/>
        </p:nvSpPr>
        <p:spPr bwMode="gray">
          <a:xfrm>
            <a:off x="1219200" y="2935288"/>
            <a:ext cx="6705600" cy="593725"/>
          </a:xfrm>
          <a:prstGeom prst="roundRect">
            <a:avLst>
              <a:gd name="adj" fmla="val 16667"/>
            </a:avLst>
          </a:prstGeom>
          <a:solidFill>
            <a:schemeClr val="hlink"/>
          </a:solidFill>
          <a:ln w="28575" algn="ctr">
            <a:solidFill>
              <a:srgbClr val="FCFCFC"/>
            </a:solidFill>
            <a:round/>
            <a:headEnd/>
            <a:tailEnd/>
          </a:ln>
          <a:effectLst>
            <a:outerShdw dist="35921" dir="2700000" algn="ctr" rotWithShape="0">
              <a:srgbClr val="001D3A">
                <a:alpha val="50000"/>
              </a:srgbClr>
            </a:outerShdw>
          </a:effectLst>
        </p:spPr>
        <p:txBody>
          <a:bodyPr wrap="none" anchor="ctr"/>
          <a:lstStyle/>
          <a:p>
            <a:pPr fontAlgn="auto">
              <a:spcBef>
                <a:spcPts val="0"/>
              </a:spcBef>
              <a:spcAft>
                <a:spcPts val="0"/>
              </a:spcAft>
              <a:defRPr/>
            </a:pPr>
            <a:endParaRPr kumimoji="0" lang="zh-TW" altLang="en-US" sz="2000">
              <a:solidFill>
                <a:srgbClr val="002060"/>
              </a:solidFill>
              <a:latin typeface="+mn-lt"/>
              <a:ea typeface="+mn-ea"/>
            </a:endParaRPr>
          </a:p>
        </p:txBody>
      </p:sp>
      <p:sp>
        <p:nvSpPr>
          <p:cNvPr id="54287" name="AutoShape 15"/>
          <p:cNvSpPr>
            <a:spLocks noChangeArrowheads="1"/>
          </p:cNvSpPr>
          <p:nvPr/>
        </p:nvSpPr>
        <p:spPr bwMode="gray">
          <a:xfrm>
            <a:off x="1219200" y="3649663"/>
            <a:ext cx="6705600" cy="593725"/>
          </a:xfrm>
          <a:prstGeom prst="roundRect">
            <a:avLst>
              <a:gd name="adj" fmla="val 16667"/>
            </a:avLst>
          </a:prstGeom>
          <a:solidFill>
            <a:schemeClr val="accent1"/>
          </a:solidFill>
          <a:ln w="28575" algn="ctr">
            <a:solidFill>
              <a:srgbClr val="FCFCFC"/>
            </a:solidFill>
            <a:round/>
            <a:headEnd/>
            <a:tailEnd/>
          </a:ln>
          <a:effectLst>
            <a:outerShdw dist="35921" dir="2700000" algn="ctr" rotWithShape="0">
              <a:srgbClr val="001D3A">
                <a:alpha val="50000"/>
              </a:srgbClr>
            </a:outerShdw>
          </a:effectLst>
        </p:spPr>
        <p:txBody>
          <a:bodyPr wrap="none" anchor="ctr"/>
          <a:lstStyle/>
          <a:p>
            <a:pPr fontAlgn="auto">
              <a:spcBef>
                <a:spcPts val="0"/>
              </a:spcBef>
              <a:spcAft>
                <a:spcPts val="0"/>
              </a:spcAft>
              <a:defRPr/>
            </a:pPr>
            <a:endParaRPr kumimoji="0" lang="zh-TW" altLang="en-US" sz="2000">
              <a:solidFill>
                <a:srgbClr val="002060"/>
              </a:solidFill>
              <a:latin typeface="+mn-lt"/>
              <a:ea typeface="+mn-ea"/>
            </a:endParaRPr>
          </a:p>
        </p:txBody>
      </p:sp>
      <p:grpSp>
        <p:nvGrpSpPr>
          <p:cNvPr id="19464" name="Group 20"/>
          <p:cNvGrpSpPr>
            <a:grpSpLocks/>
          </p:cNvGrpSpPr>
          <p:nvPr/>
        </p:nvGrpSpPr>
        <p:grpSpPr bwMode="auto">
          <a:xfrm>
            <a:off x="1371600" y="3290888"/>
            <a:ext cx="187325" cy="601662"/>
            <a:chOff x="960" y="1764"/>
            <a:chExt cx="130" cy="418"/>
          </a:xfrm>
        </p:grpSpPr>
        <p:sp>
          <p:nvSpPr>
            <p:cNvPr id="19491" name="Oval 21"/>
            <p:cNvSpPr>
              <a:spLocks noChangeArrowheads="1"/>
            </p:cNvSpPr>
            <p:nvPr/>
          </p:nvSpPr>
          <p:spPr bwMode="gray">
            <a:xfrm>
              <a:off x="960" y="1764"/>
              <a:ext cx="126" cy="120"/>
            </a:xfrm>
            <a:prstGeom prst="ellipse">
              <a:avLst/>
            </a:prstGeom>
            <a:solidFill>
              <a:schemeClr val="bg1"/>
            </a:solidFill>
            <a:ln w="38100" algn="ctr">
              <a:solidFill>
                <a:schemeClr val="bg2"/>
              </a:solidFill>
              <a:round/>
              <a:headEnd/>
              <a:tailEnd/>
            </a:ln>
          </p:spPr>
          <p:txBody>
            <a:bodyPr wrap="none" anchor="ctr"/>
            <a:lstStyle/>
            <a:p>
              <a:endParaRPr kumimoji="0" lang="zh-TW" altLang="en-US" sz="2000">
                <a:solidFill>
                  <a:srgbClr val="002060"/>
                </a:solidFill>
                <a:latin typeface="Verdana" pitchFamily="34" charset="0"/>
              </a:endParaRPr>
            </a:p>
          </p:txBody>
        </p:sp>
        <p:sp>
          <p:nvSpPr>
            <p:cNvPr id="19492" name="Oval 22"/>
            <p:cNvSpPr>
              <a:spLocks noChangeArrowheads="1"/>
            </p:cNvSpPr>
            <p:nvPr/>
          </p:nvSpPr>
          <p:spPr bwMode="gray">
            <a:xfrm>
              <a:off x="964" y="2062"/>
              <a:ext cx="126" cy="120"/>
            </a:xfrm>
            <a:prstGeom prst="ellipse">
              <a:avLst/>
            </a:prstGeom>
            <a:solidFill>
              <a:schemeClr val="bg1"/>
            </a:solidFill>
            <a:ln w="38100" algn="ctr">
              <a:solidFill>
                <a:schemeClr val="bg2"/>
              </a:solidFill>
              <a:round/>
              <a:headEnd/>
              <a:tailEnd/>
            </a:ln>
          </p:spPr>
          <p:txBody>
            <a:bodyPr wrap="none" anchor="ctr"/>
            <a:lstStyle/>
            <a:p>
              <a:endParaRPr kumimoji="0" lang="zh-TW" altLang="en-US" sz="2000">
                <a:solidFill>
                  <a:srgbClr val="002060"/>
                </a:solidFill>
                <a:latin typeface="Verdana" pitchFamily="34" charset="0"/>
              </a:endParaRPr>
            </a:p>
          </p:txBody>
        </p:sp>
        <p:sp>
          <p:nvSpPr>
            <p:cNvPr id="19493" name="AutoShape 23"/>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9525">
              <a:noFill/>
              <a:round/>
              <a:headEnd/>
              <a:tailEnd/>
            </a:ln>
          </p:spPr>
          <p:txBody>
            <a:bodyPr wrap="none" anchor="ctr"/>
            <a:lstStyle/>
            <a:p>
              <a:endParaRPr kumimoji="0" lang="zh-TW" altLang="en-US" sz="2000">
                <a:solidFill>
                  <a:srgbClr val="002060"/>
                </a:solidFill>
                <a:latin typeface="Verdana" pitchFamily="34" charset="0"/>
              </a:endParaRPr>
            </a:p>
          </p:txBody>
        </p:sp>
      </p:grpSp>
      <p:sp>
        <p:nvSpPr>
          <p:cNvPr id="54296" name="AutoShape 24"/>
          <p:cNvSpPr>
            <a:spLocks noChangeArrowheads="1"/>
          </p:cNvSpPr>
          <p:nvPr/>
        </p:nvSpPr>
        <p:spPr bwMode="gray">
          <a:xfrm>
            <a:off x="1219200" y="4375150"/>
            <a:ext cx="6705600" cy="593725"/>
          </a:xfrm>
          <a:prstGeom prst="roundRect">
            <a:avLst>
              <a:gd name="adj" fmla="val 16667"/>
            </a:avLst>
          </a:prstGeom>
          <a:solidFill>
            <a:schemeClr val="hlink"/>
          </a:solidFill>
          <a:ln w="28575" algn="ctr">
            <a:solidFill>
              <a:srgbClr val="FCFCFC"/>
            </a:solidFill>
            <a:round/>
            <a:headEnd/>
            <a:tailEnd/>
          </a:ln>
          <a:effectLst>
            <a:outerShdw dist="35921" dir="2700000" algn="ctr" rotWithShape="0">
              <a:srgbClr val="001D3A">
                <a:alpha val="50000"/>
              </a:srgbClr>
            </a:outerShdw>
          </a:effectLst>
        </p:spPr>
        <p:txBody>
          <a:bodyPr wrap="none" anchor="ctr"/>
          <a:lstStyle/>
          <a:p>
            <a:pPr fontAlgn="auto">
              <a:spcBef>
                <a:spcPts val="0"/>
              </a:spcBef>
              <a:spcAft>
                <a:spcPts val="0"/>
              </a:spcAft>
              <a:defRPr/>
            </a:pPr>
            <a:endParaRPr kumimoji="0" lang="zh-TW" altLang="en-US" sz="2000">
              <a:solidFill>
                <a:srgbClr val="002060"/>
              </a:solidFill>
              <a:latin typeface="+mn-lt"/>
              <a:ea typeface="+mn-ea"/>
            </a:endParaRPr>
          </a:p>
        </p:txBody>
      </p:sp>
      <p:sp>
        <p:nvSpPr>
          <p:cNvPr id="19466" name="Text Box 25"/>
          <p:cNvSpPr txBox="1">
            <a:spLocks noChangeArrowheads="1"/>
          </p:cNvSpPr>
          <p:nvPr/>
        </p:nvSpPr>
        <p:spPr bwMode="white">
          <a:xfrm>
            <a:off x="2057400" y="2282825"/>
            <a:ext cx="5029200" cy="523875"/>
          </a:xfrm>
          <a:prstGeom prst="rect">
            <a:avLst/>
          </a:prstGeom>
          <a:noFill/>
          <a:ln w="9525">
            <a:noFill/>
            <a:miter lim="800000"/>
            <a:headEnd/>
            <a:tailEnd/>
          </a:ln>
        </p:spPr>
        <p:txBody>
          <a:bodyPr>
            <a:spAutoFit/>
          </a:bodyPr>
          <a:lstStyle/>
          <a:p>
            <a:pPr marL="457200" indent="-457200">
              <a:spcBef>
                <a:spcPct val="50000"/>
              </a:spcBef>
              <a:buClr>
                <a:schemeClr val="tx1"/>
              </a:buClr>
            </a:pPr>
            <a:r>
              <a:rPr kumimoji="0" lang="en-US" altLang="zh-TW" sz="2800" b="1">
                <a:solidFill>
                  <a:srgbClr val="002060"/>
                </a:solidFill>
                <a:ea typeface="微軟正黑體" pitchFamily="34" charset="-120"/>
              </a:rPr>
              <a:t>2.</a:t>
            </a:r>
            <a:r>
              <a:rPr kumimoji="0" lang="zh-TW" altLang="en-US" sz="2800" b="1">
                <a:solidFill>
                  <a:srgbClr val="002060"/>
                </a:solidFill>
                <a:ea typeface="微軟正黑體" pitchFamily="34" charset="-120"/>
              </a:rPr>
              <a:t> 防毒策略</a:t>
            </a:r>
            <a:endParaRPr kumimoji="0" lang="en-US" altLang="zh-CN" sz="2800" b="1">
              <a:solidFill>
                <a:srgbClr val="002060"/>
              </a:solidFill>
              <a:ea typeface="微軟正黑體" pitchFamily="34" charset="-120"/>
            </a:endParaRPr>
          </a:p>
        </p:txBody>
      </p:sp>
      <p:sp>
        <p:nvSpPr>
          <p:cNvPr id="19467" name="Text Box 26"/>
          <p:cNvSpPr txBox="1">
            <a:spLocks noChangeArrowheads="1"/>
          </p:cNvSpPr>
          <p:nvPr/>
        </p:nvSpPr>
        <p:spPr bwMode="white">
          <a:xfrm>
            <a:off x="2057400" y="3006725"/>
            <a:ext cx="5029200" cy="523875"/>
          </a:xfrm>
          <a:prstGeom prst="rect">
            <a:avLst/>
          </a:prstGeom>
          <a:noFill/>
          <a:ln w="9525">
            <a:noFill/>
            <a:miter lim="800000"/>
            <a:headEnd/>
            <a:tailEnd/>
          </a:ln>
        </p:spPr>
        <p:txBody>
          <a:bodyPr>
            <a:spAutoFit/>
          </a:bodyPr>
          <a:lstStyle/>
          <a:p>
            <a:pPr marL="457200" indent="-457200">
              <a:spcBef>
                <a:spcPct val="50000"/>
              </a:spcBef>
              <a:buClr>
                <a:schemeClr val="tx1"/>
              </a:buClr>
            </a:pPr>
            <a:r>
              <a:rPr kumimoji="0" lang="en-US" altLang="zh-CN" sz="2800" b="1">
                <a:solidFill>
                  <a:schemeClr val="bg1"/>
                </a:solidFill>
                <a:ea typeface="微軟正黑體" pitchFamily="34" charset="-120"/>
              </a:rPr>
              <a:t>3.</a:t>
            </a:r>
            <a:r>
              <a:rPr kumimoji="0" lang="zh-TW" altLang="en-US" sz="2800" b="1">
                <a:solidFill>
                  <a:schemeClr val="bg1"/>
                </a:solidFill>
                <a:ea typeface="微軟正黑體" pitchFamily="34" charset="-120"/>
              </a:rPr>
              <a:t> 拒毒策略</a:t>
            </a:r>
            <a:endParaRPr kumimoji="0" lang="en-US" altLang="zh-CN" sz="2800" b="1">
              <a:solidFill>
                <a:schemeClr val="bg1"/>
              </a:solidFill>
              <a:ea typeface="微軟正黑體" pitchFamily="34" charset="-120"/>
            </a:endParaRPr>
          </a:p>
        </p:txBody>
      </p:sp>
      <p:sp>
        <p:nvSpPr>
          <p:cNvPr id="19468" name="Text Box 27"/>
          <p:cNvSpPr txBox="1">
            <a:spLocks noChangeArrowheads="1"/>
          </p:cNvSpPr>
          <p:nvPr/>
        </p:nvSpPr>
        <p:spPr bwMode="white">
          <a:xfrm>
            <a:off x="2057400" y="3711575"/>
            <a:ext cx="5029200" cy="523875"/>
          </a:xfrm>
          <a:prstGeom prst="rect">
            <a:avLst/>
          </a:prstGeom>
          <a:noFill/>
          <a:ln w="9525">
            <a:noFill/>
            <a:miter lim="800000"/>
            <a:headEnd/>
            <a:tailEnd/>
          </a:ln>
        </p:spPr>
        <p:txBody>
          <a:bodyPr>
            <a:spAutoFit/>
          </a:bodyPr>
          <a:lstStyle/>
          <a:p>
            <a:pPr marL="457200" indent="-457200">
              <a:spcBef>
                <a:spcPct val="50000"/>
              </a:spcBef>
              <a:buClr>
                <a:schemeClr val="tx1"/>
              </a:buClr>
            </a:pPr>
            <a:r>
              <a:rPr kumimoji="0" lang="en-US" altLang="zh-CN" sz="2800" b="1">
                <a:solidFill>
                  <a:srgbClr val="002060"/>
                </a:solidFill>
                <a:ea typeface="微軟正黑體" pitchFamily="34" charset="-120"/>
              </a:rPr>
              <a:t>4</a:t>
            </a:r>
            <a:r>
              <a:rPr kumimoji="0" lang="en-US" altLang="zh-TW" sz="2800" b="1">
                <a:solidFill>
                  <a:srgbClr val="002060"/>
                </a:solidFill>
                <a:ea typeface="微軟正黑體" pitchFamily="34" charset="-120"/>
              </a:rPr>
              <a:t>.</a:t>
            </a:r>
            <a:r>
              <a:rPr kumimoji="0" lang="zh-TW" altLang="en-US" sz="2800" b="1">
                <a:solidFill>
                  <a:srgbClr val="002060"/>
                </a:solidFill>
                <a:ea typeface="微軟正黑體" pitchFamily="34" charset="-120"/>
              </a:rPr>
              <a:t> 緝毒策略</a:t>
            </a:r>
            <a:endParaRPr kumimoji="0" lang="en-US" altLang="zh-CN" sz="2800" b="1">
              <a:solidFill>
                <a:srgbClr val="002060"/>
              </a:solidFill>
              <a:ea typeface="微軟正黑體" pitchFamily="34" charset="-120"/>
            </a:endParaRPr>
          </a:p>
        </p:txBody>
      </p:sp>
      <p:sp>
        <p:nvSpPr>
          <p:cNvPr id="19469" name="Text Box 28"/>
          <p:cNvSpPr txBox="1">
            <a:spLocks noChangeArrowheads="1"/>
          </p:cNvSpPr>
          <p:nvPr/>
        </p:nvSpPr>
        <p:spPr bwMode="white">
          <a:xfrm>
            <a:off x="2057400" y="4437063"/>
            <a:ext cx="5029200" cy="523875"/>
          </a:xfrm>
          <a:prstGeom prst="rect">
            <a:avLst/>
          </a:prstGeom>
          <a:noFill/>
          <a:ln w="9525">
            <a:noFill/>
            <a:miter lim="800000"/>
            <a:headEnd/>
            <a:tailEnd/>
          </a:ln>
        </p:spPr>
        <p:txBody>
          <a:bodyPr>
            <a:spAutoFit/>
          </a:bodyPr>
          <a:lstStyle/>
          <a:p>
            <a:pPr marL="457200" indent="-457200">
              <a:spcBef>
                <a:spcPct val="50000"/>
              </a:spcBef>
              <a:buClr>
                <a:schemeClr val="tx1"/>
              </a:buClr>
            </a:pPr>
            <a:r>
              <a:rPr kumimoji="0" lang="en-US" altLang="zh-CN" sz="2800" b="1">
                <a:solidFill>
                  <a:schemeClr val="bg1"/>
                </a:solidFill>
                <a:ea typeface="微軟正黑體" pitchFamily="34" charset="-120"/>
              </a:rPr>
              <a:t>5.</a:t>
            </a:r>
            <a:r>
              <a:rPr kumimoji="0" lang="zh-TW" altLang="en-US" sz="2800" b="1">
                <a:solidFill>
                  <a:schemeClr val="bg1"/>
                </a:solidFill>
                <a:ea typeface="微軟正黑體" pitchFamily="34" charset="-120"/>
              </a:rPr>
              <a:t> 戒毒策略</a:t>
            </a:r>
            <a:endParaRPr kumimoji="0" lang="en-US" altLang="zh-CN" sz="2800" b="1">
              <a:solidFill>
                <a:schemeClr val="bg1"/>
              </a:solidFill>
              <a:ea typeface="微軟正黑體" pitchFamily="34" charset="-120"/>
            </a:endParaRPr>
          </a:p>
        </p:txBody>
      </p:sp>
      <p:sp>
        <p:nvSpPr>
          <p:cNvPr id="54301" name="AutoShape 29"/>
          <p:cNvSpPr>
            <a:spLocks noChangeArrowheads="1"/>
          </p:cNvSpPr>
          <p:nvPr/>
        </p:nvSpPr>
        <p:spPr bwMode="gray">
          <a:xfrm>
            <a:off x="1219200" y="5133975"/>
            <a:ext cx="6705600" cy="593725"/>
          </a:xfrm>
          <a:prstGeom prst="roundRect">
            <a:avLst>
              <a:gd name="adj" fmla="val 16667"/>
            </a:avLst>
          </a:prstGeom>
          <a:solidFill>
            <a:schemeClr val="accent1"/>
          </a:solidFill>
          <a:ln w="28575" algn="ctr">
            <a:solidFill>
              <a:srgbClr val="FCFCFC"/>
            </a:solidFill>
            <a:round/>
            <a:headEnd/>
            <a:tailEnd/>
          </a:ln>
          <a:effectLst>
            <a:outerShdw dist="35921" dir="2700000" algn="ctr" rotWithShape="0">
              <a:srgbClr val="001D3A">
                <a:alpha val="50000"/>
              </a:srgbClr>
            </a:outerShdw>
          </a:effectLst>
        </p:spPr>
        <p:txBody>
          <a:bodyPr wrap="none" anchor="ctr"/>
          <a:lstStyle/>
          <a:p>
            <a:pPr fontAlgn="auto">
              <a:spcBef>
                <a:spcPts val="0"/>
              </a:spcBef>
              <a:spcAft>
                <a:spcPts val="0"/>
              </a:spcAft>
              <a:defRPr/>
            </a:pPr>
            <a:endParaRPr kumimoji="0" lang="zh-TW" altLang="en-US" sz="2000">
              <a:solidFill>
                <a:srgbClr val="002060"/>
              </a:solidFill>
              <a:latin typeface="+mn-lt"/>
              <a:ea typeface="+mn-ea"/>
            </a:endParaRPr>
          </a:p>
        </p:txBody>
      </p:sp>
      <p:sp>
        <p:nvSpPr>
          <p:cNvPr id="19471" name="Text Box 30"/>
          <p:cNvSpPr txBox="1">
            <a:spLocks noChangeArrowheads="1"/>
          </p:cNvSpPr>
          <p:nvPr/>
        </p:nvSpPr>
        <p:spPr bwMode="white">
          <a:xfrm>
            <a:off x="2057400" y="5195888"/>
            <a:ext cx="5029200" cy="523875"/>
          </a:xfrm>
          <a:prstGeom prst="rect">
            <a:avLst/>
          </a:prstGeom>
          <a:noFill/>
          <a:ln w="9525">
            <a:noFill/>
            <a:miter lim="800000"/>
            <a:headEnd/>
            <a:tailEnd/>
          </a:ln>
        </p:spPr>
        <p:txBody>
          <a:bodyPr>
            <a:spAutoFit/>
          </a:bodyPr>
          <a:lstStyle/>
          <a:p>
            <a:pPr marL="457200" indent="-457200">
              <a:spcBef>
                <a:spcPct val="50000"/>
              </a:spcBef>
              <a:buClr>
                <a:schemeClr val="tx1"/>
              </a:buClr>
            </a:pPr>
            <a:r>
              <a:rPr kumimoji="0" lang="en-US" altLang="zh-CN" sz="2800" b="1">
                <a:solidFill>
                  <a:srgbClr val="002060"/>
                </a:solidFill>
                <a:ea typeface="微軟正黑體" pitchFamily="34" charset="-120"/>
              </a:rPr>
              <a:t>6.</a:t>
            </a:r>
            <a:r>
              <a:rPr kumimoji="0" lang="zh-TW" altLang="en-US" sz="2800" b="1">
                <a:solidFill>
                  <a:srgbClr val="002060"/>
                </a:solidFill>
                <a:ea typeface="微軟正黑體" pitchFamily="34" charset="-120"/>
              </a:rPr>
              <a:t> 修法建議及院際合作</a:t>
            </a:r>
            <a:endParaRPr kumimoji="0" lang="en-US" altLang="zh-CN" sz="2800" b="1">
              <a:solidFill>
                <a:srgbClr val="002060"/>
              </a:solidFill>
              <a:ea typeface="微軟正黑體" pitchFamily="34" charset="-120"/>
            </a:endParaRPr>
          </a:p>
        </p:txBody>
      </p:sp>
      <p:grpSp>
        <p:nvGrpSpPr>
          <p:cNvPr id="19472" name="Group 35"/>
          <p:cNvGrpSpPr>
            <a:grpSpLocks/>
          </p:cNvGrpSpPr>
          <p:nvPr/>
        </p:nvGrpSpPr>
        <p:grpSpPr bwMode="auto">
          <a:xfrm>
            <a:off x="1371600" y="4733925"/>
            <a:ext cx="187325" cy="601663"/>
            <a:chOff x="960" y="1764"/>
            <a:chExt cx="130" cy="418"/>
          </a:xfrm>
        </p:grpSpPr>
        <p:sp>
          <p:nvSpPr>
            <p:cNvPr id="19488" name="Oval 36"/>
            <p:cNvSpPr>
              <a:spLocks noChangeArrowheads="1"/>
            </p:cNvSpPr>
            <p:nvPr/>
          </p:nvSpPr>
          <p:spPr bwMode="gray">
            <a:xfrm>
              <a:off x="960" y="1764"/>
              <a:ext cx="126" cy="120"/>
            </a:xfrm>
            <a:prstGeom prst="ellipse">
              <a:avLst/>
            </a:prstGeom>
            <a:solidFill>
              <a:schemeClr val="bg1"/>
            </a:solidFill>
            <a:ln w="38100" algn="ctr">
              <a:solidFill>
                <a:schemeClr val="bg2"/>
              </a:solidFill>
              <a:round/>
              <a:headEnd/>
              <a:tailEnd/>
            </a:ln>
          </p:spPr>
          <p:txBody>
            <a:bodyPr wrap="none" anchor="ctr"/>
            <a:lstStyle/>
            <a:p>
              <a:endParaRPr kumimoji="0" lang="zh-TW" altLang="en-US" sz="2000">
                <a:solidFill>
                  <a:srgbClr val="002060"/>
                </a:solidFill>
                <a:latin typeface="Verdana" pitchFamily="34" charset="0"/>
              </a:endParaRPr>
            </a:p>
          </p:txBody>
        </p:sp>
        <p:sp>
          <p:nvSpPr>
            <p:cNvPr id="19489" name="Oval 37"/>
            <p:cNvSpPr>
              <a:spLocks noChangeArrowheads="1"/>
            </p:cNvSpPr>
            <p:nvPr/>
          </p:nvSpPr>
          <p:spPr bwMode="gray">
            <a:xfrm>
              <a:off x="964" y="2062"/>
              <a:ext cx="126" cy="120"/>
            </a:xfrm>
            <a:prstGeom prst="ellipse">
              <a:avLst/>
            </a:prstGeom>
            <a:solidFill>
              <a:schemeClr val="bg1"/>
            </a:solidFill>
            <a:ln w="38100" algn="ctr">
              <a:solidFill>
                <a:schemeClr val="bg2"/>
              </a:solidFill>
              <a:round/>
              <a:headEnd/>
              <a:tailEnd/>
            </a:ln>
          </p:spPr>
          <p:txBody>
            <a:bodyPr wrap="none" anchor="ctr"/>
            <a:lstStyle/>
            <a:p>
              <a:endParaRPr kumimoji="0" lang="zh-TW" altLang="en-US" sz="2000">
                <a:solidFill>
                  <a:srgbClr val="002060"/>
                </a:solidFill>
                <a:latin typeface="Verdana" pitchFamily="34" charset="0"/>
              </a:endParaRPr>
            </a:p>
          </p:txBody>
        </p:sp>
        <p:sp>
          <p:nvSpPr>
            <p:cNvPr id="19490" name="AutoShape 38"/>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w="9525">
              <a:noFill/>
              <a:round/>
              <a:headEnd/>
              <a:tailEnd/>
            </a:ln>
          </p:spPr>
          <p:txBody>
            <a:bodyPr wrap="none" anchor="ctr"/>
            <a:lstStyle/>
            <a:p>
              <a:endParaRPr kumimoji="0" lang="zh-TW" altLang="en-US" sz="2000">
                <a:solidFill>
                  <a:srgbClr val="002060"/>
                </a:solidFill>
                <a:latin typeface="Verdana" pitchFamily="34" charset="0"/>
              </a:endParaRPr>
            </a:p>
          </p:txBody>
        </p:sp>
      </p:grpSp>
      <p:sp>
        <p:nvSpPr>
          <p:cNvPr id="39" name="AutoShape 4"/>
          <p:cNvSpPr>
            <a:spLocks noChangeArrowheads="1"/>
          </p:cNvSpPr>
          <p:nvPr/>
        </p:nvSpPr>
        <p:spPr bwMode="gray">
          <a:xfrm>
            <a:off x="1235075" y="5886450"/>
            <a:ext cx="6705600" cy="593725"/>
          </a:xfrm>
          <a:prstGeom prst="roundRect">
            <a:avLst>
              <a:gd name="adj" fmla="val 16667"/>
            </a:avLst>
          </a:prstGeom>
          <a:solidFill>
            <a:schemeClr val="hlink"/>
          </a:solidFill>
          <a:ln w="28575" algn="ctr">
            <a:solidFill>
              <a:srgbClr val="FCFCFC"/>
            </a:solidFill>
            <a:round/>
            <a:headEnd/>
            <a:tailEnd/>
          </a:ln>
          <a:effectLst>
            <a:outerShdw dist="35921" dir="2700000" algn="ctr" rotWithShape="0">
              <a:srgbClr val="001D3A">
                <a:alpha val="50000"/>
              </a:srgbClr>
            </a:outerShdw>
          </a:effectLst>
        </p:spPr>
        <p:txBody>
          <a:bodyPr wrap="none" anchor="ctr"/>
          <a:lstStyle/>
          <a:p>
            <a:pPr fontAlgn="auto">
              <a:spcBef>
                <a:spcPts val="0"/>
              </a:spcBef>
              <a:spcAft>
                <a:spcPts val="0"/>
              </a:spcAft>
              <a:defRPr/>
            </a:pPr>
            <a:endParaRPr kumimoji="0" lang="zh-TW" altLang="en-US" sz="2000">
              <a:solidFill>
                <a:srgbClr val="002060"/>
              </a:solidFill>
              <a:latin typeface="+mn-lt"/>
              <a:ea typeface="+mn-ea"/>
            </a:endParaRPr>
          </a:p>
        </p:txBody>
      </p:sp>
      <p:sp>
        <p:nvSpPr>
          <p:cNvPr id="19474" name="Text Box 13"/>
          <p:cNvSpPr txBox="1">
            <a:spLocks noChangeArrowheads="1"/>
          </p:cNvSpPr>
          <p:nvPr/>
        </p:nvSpPr>
        <p:spPr bwMode="white">
          <a:xfrm>
            <a:off x="2073275" y="5951538"/>
            <a:ext cx="5029200" cy="523875"/>
          </a:xfrm>
          <a:prstGeom prst="rect">
            <a:avLst/>
          </a:prstGeom>
          <a:noFill/>
          <a:ln w="9525">
            <a:noFill/>
            <a:miter lim="800000"/>
            <a:headEnd/>
            <a:tailEnd/>
          </a:ln>
        </p:spPr>
        <p:txBody>
          <a:bodyPr>
            <a:spAutoFit/>
          </a:bodyPr>
          <a:lstStyle/>
          <a:p>
            <a:pPr marL="457200" indent="-457200">
              <a:spcBef>
                <a:spcPct val="50000"/>
              </a:spcBef>
              <a:buClr>
                <a:schemeClr val="tx1"/>
              </a:buClr>
            </a:pPr>
            <a:r>
              <a:rPr kumimoji="0" lang="en-US" altLang="zh-TW" sz="2800" b="1">
                <a:solidFill>
                  <a:schemeClr val="bg1"/>
                </a:solidFill>
                <a:latin typeface="微軟正黑體" pitchFamily="34" charset="-120"/>
                <a:ea typeface="微軟正黑體" pitchFamily="34" charset="-120"/>
              </a:rPr>
              <a:t>7</a:t>
            </a:r>
            <a:r>
              <a:rPr kumimoji="0" lang="en-US" altLang="zh-CN" sz="2800" b="1">
                <a:solidFill>
                  <a:schemeClr val="bg1"/>
                </a:solidFill>
                <a:latin typeface="微軟正黑體" pitchFamily="34" charset="-120"/>
                <a:ea typeface="微軟正黑體" pitchFamily="34" charset="-120"/>
              </a:rPr>
              <a:t>.</a:t>
            </a:r>
            <a:r>
              <a:rPr kumimoji="0" lang="zh-TW" altLang="en-US" sz="2800" b="1">
                <a:solidFill>
                  <a:schemeClr val="bg1"/>
                </a:solidFill>
                <a:latin typeface="微軟正黑體" pitchFamily="34" charset="-120"/>
                <a:ea typeface="微軟正黑體" pitchFamily="34" charset="-120"/>
              </a:rPr>
              <a:t> 預期目標</a:t>
            </a:r>
            <a:endParaRPr kumimoji="0" lang="en-US" altLang="zh-CN" sz="2800" b="1">
              <a:solidFill>
                <a:schemeClr val="bg1"/>
              </a:solidFill>
              <a:latin typeface="微軟正黑體" pitchFamily="34" charset="-120"/>
              <a:ea typeface="微軟正黑體" pitchFamily="34" charset="-120"/>
            </a:endParaRPr>
          </a:p>
        </p:txBody>
      </p:sp>
      <p:grpSp>
        <p:nvGrpSpPr>
          <p:cNvPr id="19475" name="Group 5"/>
          <p:cNvGrpSpPr>
            <a:grpSpLocks/>
          </p:cNvGrpSpPr>
          <p:nvPr/>
        </p:nvGrpSpPr>
        <p:grpSpPr bwMode="auto">
          <a:xfrm>
            <a:off x="7543800" y="2540000"/>
            <a:ext cx="187325" cy="601663"/>
            <a:chOff x="960" y="1764"/>
            <a:chExt cx="130" cy="418"/>
          </a:xfrm>
        </p:grpSpPr>
        <p:sp>
          <p:nvSpPr>
            <p:cNvPr id="19485" name="Oval 6"/>
            <p:cNvSpPr>
              <a:spLocks noChangeArrowheads="1"/>
            </p:cNvSpPr>
            <p:nvPr/>
          </p:nvSpPr>
          <p:spPr bwMode="gray">
            <a:xfrm>
              <a:off x="960" y="1764"/>
              <a:ext cx="126" cy="120"/>
            </a:xfrm>
            <a:prstGeom prst="ellipse">
              <a:avLst/>
            </a:prstGeom>
            <a:solidFill>
              <a:schemeClr val="bg1"/>
            </a:solidFill>
            <a:ln w="38100" algn="ctr">
              <a:solidFill>
                <a:schemeClr val="bg2"/>
              </a:solidFill>
              <a:round/>
              <a:headEnd/>
              <a:tailEnd/>
            </a:ln>
          </p:spPr>
          <p:txBody>
            <a:bodyPr wrap="none" anchor="ctr"/>
            <a:lstStyle/>
            <a:p>
              <a:endParaRPr kumimoji="0" lang="zh-TW" altLang="en-US" sz="2000">
                <a:solidFill>
                  <a:srgbClr val="002060"/>
                </a:solidFill>
                <a:latin typeface="Verdana" pitchFamily="34" charset="0"/>
              </a:endParaRPr>
            </a:p>
          </p:txBody>
        </p:sp>
        <p:sp>
          <p:nvSpPr>
            <p:cNvPr id="19486" name="Oval 7"/>
            <p:cNvSpPr>
              <a:spLocks noChangeArrowheads="1"/>
            </p:cNvSpPr>
            <p:nvPr/>
          </p:nvSpPr>
          <p:spPr bwMode="gray">
            <a:xfrm>
              <a:off x="964" y="2062"/>
              <a:ext cx="126" cy="120"/>
            </a:xfrm>
            <a:prstGeom prst="ellipse">
              <a:avLst/>
            </a:prstGeom>
            <a:solidFill>
              <a:schemeClr val="bg1"/>
            </a:solidFill>
            <a:ln w="38100" algn="ctr">
              <a:solidFill>
                <a:schemeClr val="bg2"/>
              </a:solidFill>
              <a:round/>
              <a:headEnd/>
              <a:tailEnd/>
            </a:ln>
          </p:spPr>
          <p:txBody>
            <a:bodyPr wrap="none" anchor="ctr"/>
            <a:lstStyle/>
            <a:p>
              <a:endParaRPr kumimoji="0" lang="zh-TW" altLang="en-US" sz="2000">
                <a:solidFill>
                  <a:srgbClr val="002060"/>
                </a:solidFill>
                <a:latin typeface="Verdana" pitchFamily="34" charset="0"/>
              </a:endParaRPr>
            </a:p>
          </p:txBody>
        </p:sp>
        <p:sp>
          <p:nvSpPr>
            <p:cNvPr id="19487" name="AutoShape 8"/>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9525">
              <a:noFill/>
              <a:round/>
              <a:headEnd/>
              <a:tailEnd/>
            </a:ln>
          </p:spPr>
          <p:txBody>
            <a:bodyPr wrap="none" anchor="ctr"/>
            <a:lstStyle/>
            <a:p>
              <a:endParaRPr kumimoji="0" lang="zh-TW" altLang="en-US" sz="2000">
                <a:solidFill>
                  <a:srgbClr val="002060"/>
                </a:solidFill>
                <a:latin typeface="Verdana" pitchFamily="34" charset="0"/>
              </a:endParaRPr>
            </a:p>
          </p:txBody>
        </p:sp>
      </p:grpSp>
      <p:grpSp>
        <p:nvGrpSpPr>
          <p:cNvPr id="19476" name="Group 16"/>
          <p:cNvGrpSpPr>
            <a:grpSpLocks/>
          </p:cNvGrpSpPr>
          <p:nvPr/>
        </p:nvGrpSpPr>
        <p:grpSpPr bwMode="auto">
          <a:xfrm>
            <a:off x="7543800" y="4005263"/>
            <a:ext cx="187325" cy="601662"/>
            <a:chOff x="960" y="1764"/>
            <a:chExt cx="130" cy="418"/>
          </a:xfrm>
        </p:grpSpPr>
        <p:sp>
          <p:nvSpPr>
            <p:cNvPr id="19482" name="Oval 17"/>
            <p:cNvSpPr>
              <a:spLocks noChangeArrowheads="1"/>
            </p:cNvSpPr>
            <p:nvPr/>
          </p:nvSpPr>
          <p:spPr bwMode="gray">
            <a:xfrm>
              <a:off x="960" y="1764"/>
              <a:ext cx="126" cy="120"/>
            </a:xfrm>
            <a:prstGeom prst="ellipse">
              <a:avLst/>
            </a:prstGeom>
            <a:solidFill>
              <a:schemeClr val="bg1"/>
            </a:solidFill>
            <a:ln w="38100" algn="ctr">
              <a:solidFill>
                <a:schemeClr val="bg2"/>
              </a:solidFill>
              <a:round/>
              <a:headEnd/>
              <a:tailEnd/>
            </a:ln>
          </p:spPr>
          <p:txBody>
            <a:bodyPr wrap="none" anchor="ctr"/>
            <a:lstStyle/>
            <a:p>
              <a:endParaRPr kumimoji="0" lang="zh-TW" altLang="en-US" sz="2000">
                <a:solidFill>
                  <a:srgbClr val="002060"/>
                </a:solidFill>
                <a:latin typeface="Verdana" pitchFamily="34" charset="0"/>
              </a:endParaRPr>
            </a:p>
          </p:txBody>
        </p:sp>
        <p:sp>
          <p:nvSpPr>
            <p:cNvPr id="19483" name="Oval 18"/>
            <p:cNvSpPr>
              <a:spLocks noChangeArrowheads="1"/>
            </p:cNvSpPr>
            <p:nvPr/>
          </p:nvSpPr>
          <p:spPr bwMode="gray">
            <a:xfrm>
              <a:off x="964" y="2062"/>
              <a:ext cx="126" cy="120"/>
            </a:xfrm>
            <a:prstGeom prst="ellipse">
              <a:avLst/>
            </a:prstGeom>
            <a:solidFill>
              <a:schemeClr val="bg1"/>
            </a:solidFill>
            <a:ln w="38100" algn="ctr">
              <a:solidFill>
                <a:schemeClr val="bg2"/>
              </a:solidFill>
              <a:round/>
              <a:headEnd/>
              <a:tailEnd/>
            </a:ln>
          </p:spPr>
          <p:txBody>
            <a:bodyPr wrap="none" anchor="ctr"/>
            <a:lstStyle/>
            <a:p>
              <a:endParaRPr kumimoji="0" lang="zh-TW" altLang="en-US" sz="2000">
                <a:solidFill>
                  <a:srgbClr val="002060"/>
                </a:solidFill>
                <a:latin typeface="Verdana" pitchFamily="34" charset="0"/>
              </a:endParaRPr>
            </a:p>
          </p:txBody>
        </p:sp>
        <p:sp>
          <p:nvSpPr>
            <p:cNvPr id="19484" name="AutoShape 19"/>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9525">
              <a:noFill/>
              <a:round/>
              <a:headEnd/>
              <a:tailEnd/>
            </a:ln>
          </p:spPr>
          <p:txBody>
            <a:bodyPr wrap="none" anchor="ctr"/>
            <a:lstStyle/>
            <a:p>
              <a:endParaRPr kumimoji="0" lang="zh-TW" altLang="en-US" sz="2000">
                <a:solidFill>
                  <a:srgbClr val="002060"/>
                </a:solidFill>
                <a:latin typeface="Verdana" pitchFamily="34" charset="0"/>
              </a:endParaRPr>
            </a:p>
          </p:txBody>
        </p:sp>
      </p:grpSp>
      <p:grpSp>
        <p:nvGrpSpPr>
          <p:cNvPr id="19477" name="Group 31"/>
          <p:cNvGrpSpPr>
            <a:grpSpLocks/>
          </p:cNvGrpSpPr>
          <p:nvPr/>
        </p:nvGrpSpPr>
        <p:grpSpPr bwMode="auto">
          <a:xfrm>
            <a:off x="7543800" y="5491163"/>
            <a:ext cx="187325" cy="601662"/>
            <a:chOff x="960" y="1764"/>
            <a:chExt cx="130" cy="418"/>
          </a:xfrm>
        </p:grpSpPr>
        <p:sp>
          <p:nvSpPr>
            <p:cNvPr id="19479" name="Oval 32"/>
            <p:cNvSpPr>
              <a:spLocks noChangeArrowheads="1"/>
            </p:cNvSpPr>
            <p:nvPr/>
          </p:nvSpPr>
          <p:spPr bwMode="gray">
            <a:xfrm>
              <a:off x="960" y="1764"/>
              <a:ext cx="126" cy="120"/>
            </a:xfrm>
            <a:prstGeom prst="ellipse">
              <a:avLst/>
            </a:prstGeom>
            <a:solidFill>
              <a:schemeClr val="bg1"/>
            </a:solidFill>
            <a:ln w="38100" algn="ctr">
              <a:solidFill>
                <a:schemeClr val="bg2"/>
              </a:solidFill>
              <a:round/>
              <a:headEnd/>
              <a:tailEnd/>
            </a:ln>
          </p:spPr>
          <p:txBody>
            <a:bodyPr wrap="none" anchor="ctr"/>
            <a:lstStyle/>
            <a:p>
              <a:endParaRPr kumimoji="0" lang="zh-TW" altLang="en-US" sz="2000">
                <a:solidFill>
                  <a:srgbClr val="002060"/>
                </a:solidFill>
                <a:latin typeface="Verdana" pitchFamily="34" charset="0"/>
              </a:endParaRPr>
            </a:p>
          </p:txBody>
        </p:sp>
        <p:sp>
          <p:nvSpPr>
            <p:cNvPr id="19480" name="Oval 33"/>
            <p:cNvSpPr>
              <a:spLocks noChangeArrowheads="1"/>
            </p:cNvSpPr>
            <p:nvPr/>
          </p:nvSpPr>
          <p:spPr bwMode="gray">
            <a:xfrm>
              <a:off x="964" y="2062"/>
              <a:ext cx="126" cy="120"/>
            </a:xfrm>
            <a:prstGeom prst="ellipse">
              <a:avLst/>
            </a:prstGeom>
            <a:solidFill>
              <a:schemeClr val="bg1"/>
            </a:solidFill>
            <a:ln w="38100" algn="ctr">
              <a:solidFill>
                <a:schemeClr val="bg2"/>
              </a:solidFill>
              <a:round/>
              <a:headEnd/>
              <a:tailEnd/>
            </a:ln>
          </p:spPr>
          <p:txBody>
            <a:bodyPr wrap="none" anchor="ctr"/>
            <a:lstStyle/>
            <a:p>
              <a:endParaRPr kumimoji="0" lang="zh-TW" altLang="en-US" sz="2000">
                <a:solidFill>
                  <a:srgbClr val="002060"/>
                </a:solidFill>
                <a:latin typeface="Verdana" pitchFamily="34" charset="0"/>
              </a:endParaRPr>
            </a:p>
          </p:txBody>
        </p:sp>
        <p:sp>
          <p:nvSpPr>
            <p:cNvPr id="19481" name="AutoShape 34"/>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w="9525">
              <a:noFill/>
              <a:round/>
              <a:headEnd/>
              <a:tailEnd/>
            </a:ln>
          </p:spPr>
          <p:txBody>
            <a:bodyPr wrap="none" anchor="ctr"/>
            <a:lstStyle/>
            <a:p>
              <a:endParaRPr kumimoji="0" lang="zh-TW" altLang="en-US" sz="2000">
                <a:solidFill>
                  <a:srgbClr val="002060"/>
                </a:solidFill>
                <a:latin typeface="Verdana" pitchFamily="34" charset="0"/>
              </a:endParaRPr>
            </a:p>
          </p:txBody>
        </p:sp>
      </p:grpSp>
      <p:sp>
        <p:nvSpPr>
          <p:cNvPr id="19478" name="投影片編號版面配置區 2"/>
          <p:cNvSpPr>
            <a:spLocks noGrp="1"/>
          </p:cNvSpPr>
          <p:nvPr>
            <p:ph type="sldNum" sz="quarter" idx="12"/>
          </p:nvPr>
        </p:nvSpPr>
        <p:spPr>
          <a:noFill/>
          <a:ln>
            <a:miter lim="800000"/>
            <a:headEnd/>
            <a:tailEnd/>
          </a:ln>
        </p:spPr>
        <p:txBody>
          <a:bodyPr/>
          <a:lstStyle/>
          <a:p>
            <a:pPr fontAlgn="base">
              <a:spcBef>
                <a:spcPct val="0"/>
              </a:spcBef>
              <a:spcAft>
                <a:spcPct val="0"/>
              </a:spcAft>
            </a:pPr>
            <a:fld id="{6297F3E7-90E8-4825-B412-743E3C6636D3}" type="slidenum">
              <a:rPr lang="en-US" altLang="zh-TW" smtClean="0"/>
              <a:pPr fontAlgn="base">
                <a:spcBef>
                  <a:spcPct val="0"/>
                </a:spcBef>
                <a:spcAft>
                  <a:spcPct val="0"/>
                </a:spcAft>
              </a:pPr>
              <a:t>2</a:t>
            </a:fld>
            <a:endParaRPr lang="en-US" altLang="zh-TW" smtClean="0"/>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標題 2"/>
          <p:cNvSpPr>
            <a:spLocks noGrp="1"/>
          </p:cNvSpPr>
          <p:nvPr>
            <p:ph type="title"/>
          </p:nvPr>
        </p:nvSpPr>
        <p:spPr/>
        <p:txBody>
          <a:bodyPr/>
          <a:lstStyle/>
          <a:p>
            <a:r>
              <a:rPr lang="zh-TW" altLang="en-US" smtClean="0">
                <a:solidFill>
                  <a:srgbClr val="FFFF00"/>
                </a:solidFill>
                <a:latin typeface="Arial" charset="0"/>
                <a:ea typeface="華康華綜體W5"/>
              </a:rPr>
              <a:t>三</a:t>
            </a:r>
            <a:r>
              <a:rPr lang="zh-TW" altLang="en-US" smtClean="0">
                <a:solidFill>
                  <a:srgbClr val="FFFF00"/>
                </a:solidFill>
                <a:latin typeface="微軟正黑體" pitchFamily="34" charset="-120"/>
                <a:ea typeface="華康華綜體W5"/>
              </a:rPr>
              <a:t>道防線、高風險原料藥柵欄式管控</a:t>
            </a:r>
            <a:endParaRPr lang="zh-TW" altLang="en-US" smtClean="0">
              <a:solidFill>
                <a:srgbClr val="FFFF00"/>
              </a:solidFill>
              <a:latin typeface="Arial" charset="0"/>
              <a:ea typeface="華康華綜體W5"/>
            </a:endParaRPr>
          </a:p>
        </p:txBody>
      </p:sp>
      <p:sp>
        <p:nvSpPr>
          <p:cNvPr id="43010" name="投影片編號版面配置區 1"/>
          <p:cNvSpPr>
            <a:spLocks noGrp="1"/>
          </p:cNvSpPr>
          <p:nvPr>
            <p:ph type="sldNum" sz="quarter" idx="12"/>
          </p:nvPr>
        </p:nvSpPr>
        <p:spPr>
          <a:noFill/>
          <a:ln>
            <a:miter lim="800000"/>
            <a:headEnd/>
            <a:tailEnd/>
          </a:ln>
        </p:spPr>
        <p:txBody>
          <a:bodyPr/>
          <a:lstStyle/>
          <a:p>
            <a:pPr fontAlgn="base">
              <a:spcBef>
                <a:spcPct val="0"/>
              </a:spcBef>
              <a:spcAft>
                <a:spcPct val="0"/>
              </a:spcAft>
            </a:pPr>
            <a:fld id="{C5DB4B68-EB1D-439D-AD6F-70D7E6BA7E39}" type="slidenum">
              <a:rPr lang="en-US" altLang="zh-TW" smtClean="0"/>
              <a:pPr fontAlgn="base">
                <a:spcBef>
                  <a:spcPct val="0"/>
                </a:spcBef>
                <a:spcAft>
                  <a:spcPct val="0"/>
                </a:spcAft>
              </a:pPr>
              <a:t>20</a:t>
            </a:fld>
            <a:endParaRPr lang="en-US" altLang="zh-TW" smtClean="0"/>
          </a:p>
        </p:txBody>
      </p:sp>
      <p:grpSp>
        <p:nvGrpSpPr>
          <p:cNvPr id="43011" name="群組 19"/>
          <p:cNvGrpSpPr>
            <a:grpSpLocks/>
          </p:cNvGrpSpPr>
          <p:nvPr/>
        </p:nvGrpSpPr>
        <p:grpSpPr bwMode="auto">
          <a:xfrm>
            <a:off x="179388" y="1268413"/>
            <a:ext cx="8785225" cy="1204912"/>
            <a:chOff x="179512" y="1268760"/>
            <a:chExt cx="8784976" cy="1204932"/>
          </a:xfrm>
        </p:grpSpPr>
        <p:sp>
          <p:nvSpPr>
            <p:cNvPr id="5" name="圓角矩形 4"/>
            <p:cNvSpPr/>
            <p:nvPr/>
          </p:nvSpPr>
          <p:spPr bwMode="auto">
            <a:xfrm>
              <a:off x="179512" y="1268760"/>
              <a:ext cx="8773863" cy="577860"/>
            </a:xfrm>
            <a:prstGeom prst="roundRect">
              <a:avLst/>
            </a:prstGeom>
            <a:ln>
              <a:headEnd type="none" w="med" len="med"/>
              <a:tailEnd type="none" w="med" len="med"/>
            </a:ln>
            <a:extLst/>
          </p:spPr>
          <p:style>
            <a:lnRef idx="1">
              <a:schemeClr val="accent4"/>
            </a:lnRef>
            <a:fillRef idx="3">
              <a:schemeClr val="accent4"/>
            </a:fillRef>
            <a:effectRef idx="2">
              <a:schemeClr val="accent4"/>
            </a:effectRef>
            <a:fontRef idx="minor">
              <a:schemeClr val="lt1"/>
            </a:fontRef>
          </p:style>
          <p:txBody>
            <a:bodyPr anchor="ctr"/>
            <a:lstStyle/>
            <a:p>
              <a:pPr algn="ctr">
                <a:defRPr/>
              </a:pPr>
              <a:r>
                <a:rPr kumimoji="0" lang="zh-TW" altLang="en-US" sz="3600" b="1" dirty="0">
                  <a:solidFill>
                    <a:sysClr val="window" lastClr="FFFFFF"/>
                  </a:solidFill>
                  <a:latin typeface="微軟正黑體" panose="020B0604030504040204" pitchFamily="34" charset="-120"/>
                  <a:ea typeface="微軟正黑體" panose="020B0604030504040204" pitchFamily="34" charset="-120"/>
                </a:rPr>
                <a:t>海關</a:t>
              </a:r>
              <a:endParaRPr kumimoji="0" lang="zh-TW" altLang="en-US" sz="2400" b="1" dirty="0">
                <a:solidFill>
                  <a:sysClr val="window" lastClr="FFFFFF"/>
                </a:solidFill>
                <a:latin typeface="微軟正黑體" panose="020B0604030504040204" pitchFamily="34" charset="-120"/>
                <a:ea typeface="微軟正黑體" panose="020B0604030504040204" pitchFamily="34" charset="-120"/>
              </a:endParaRPr>
            </a:p>
          </p:txBody>
        </p:sp>
        <p:sp>
          <p:nvSpPr>
            <p:cNvPr id="6" name="圓角矩形 5"/>
            <p:cNvSpPr/>
            <p:nvPr/>
          </p:nvSpPr>
          <p:spPr bwMode="auto">
            <a:xfrm>
              <a:off x="179512" y="1846620"/>
              <a:ext cx="8784976" cy="627072"/>
            </a:xfrm>
            <a:prstGeom prst="roundRect">
              <a:avLst/>
            </a:prstGeom>
            <a:solidFill>
              <a:srgbClr val="99CCFF">
                <a:alpha val="48000"/>
              </a:srgbClr>
            </a:solidFill>
            <a:ln>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anchor="ctr"/>
            <a:lstStyle/>
            <a:p>
              <a:pPr algn="ctr">
                <a:defRPr/>
              </a:pPr>
              <a:r>
                <a:rPr kumimoji="0" lang="zh-TW" altLang="en-US" sz="2400" b="1" dirty="0">
                  <a:solidFill>
                    <a:srgbClr val="002060"/>
                  </a:solidFill>
                  <a:latin typeface="微軟正黑體" panose="020B0604030504040204" pitchFamily="34" charset="-120"/>
                  <a:ea typeface="微軟正黑體" panose="020B0604030504040204" pitchFamily="34" charset="-120"/>
                </a:rPr>
                <a:t>增加原料藥之進口抽查比率</a:t>
              </a:r>
            </a:p>
          </p:txBody>
        </p:sp>
        <p:sp>
          <p:nvSpPr>
            <p:cNvPr id="18" name="WordArt 14"/>
            <p:cNvSpPr>
              <a:spLocks noChangeArrowheads="1" noChangeShapeType="1" noTextEdit="1"/>
            </p:cNvSpPr>
            <p:nvPr/>
          </p:nvSpPr>
          <p:spPr bwMode="white">
            <a:xfrm>
              <a:off x="193304" y="1268760"/>
              <a:ext cx="968501" cy="430213"/>
            </a:xfrm>
            <a:prstGeom prst="rect">
              <a:avLst/>
            </a:prstGeom>
            <a:extLst>
              <a:ext uri="{91240B29-F687-4F45-9708-019B960494DF}"/>
              <a:ext uri="{AF507438-7753-43E0-B8FC-AC1667EBCBE1}"/>
            </a:extLst>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kumimoji="0" lang="zh-TW" altLang="en-US" sz="3600" b="1" i="1"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rPr>
                <a:t>防線一</a:t>
              </a:r>
            </a:p>
          </p:txBody>
        </p:sp>
      </p:grpSp>
      <p:grpSp>
        <p:nvGrpSpPr>
          <p:cNvPr id="43012" name="群組 18"/>
          <p:cNvGrpSpPr>
            <a:grpSpLocks/>
          </p:cNvGrpSpPr>
          <p:nvPr/>
        </p:nvGrpSpPr>
        <p:grpSpPr bwMode="auto">
          <a:xfrm>
            <a:off x="179388" y="2814638"/>
            <a:ext cx="8785225" cy="1477962"/>
            <a:chOff x="179512" y="2852936"/>
            <a:chExt cx="8784976" cy="1478432"/>
          </a:xfrm>
        </p:grpSpPr>
        <p:sp>
          <p:nvSpPr>
            <p:cNvPr id="26" name="圓角矩形 25"/>
            <p:cNvSpPr/>
            <p:nvPr/>
          </p:nvSpPr>
          <p:spPr bwMode="auto">
            <a:xfrm>
              <a:off x="179512" y="2852936"/>
              <a:ext cx="8784976" cy="578034"/>
            </a:xfrm>
            <a:prstGeom prst="round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0" lang="zh-TW" altLang="en-US" sz="3600" b="1" dirty="0">
                  <a:solidFill>
                    <a:sysClr val="window" lastClr="FFFFFF"/>
                  </a:solidFill>
                  <a:latin typeface="微軟正黑體" panose="020B0604030504040204" pitchFamily="34" charset="-120"/>
                  <a:ea typeface="微軟正黑體" panose="020B0604030504040204" pitchFamily="34" charset="-120"/>
                </a:rPr>
                <a:t>食藥署（關口）</a:t>
              </a:r>
            </a:p>
          </p:txBody>
        </p:sp>
        <p:sp>
          <p:nvSpPr>
            <p:cNvPr id="27" name="圓角矩形 26"/>
            <p:cNvSpPr/>
            <p:nvPr/>
          </p:nvSpPr>
          <p:spPr bwMode="auto">
            <a:xfrm>
              <a:off x="179512" y="3430970"/>
              <a:ext cx="4405187" cy="900398"/>
            </a:xfrm>
            <a:prstGeom prst="roundRect">
              <a:avLst/>
            </a:prstGeom>
            <a:solidFill>
              <a:schemeClr val="accent1">
                <a:lumMod val="60000"/>
                <a:lumOff val="40000"/>
                <a:alpha val="50000"/>
              </a:schemeClr>
            </a:solidFill>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anchor="ctr"/>
            <a:lstStyle/>
            <a:p>
              <a:pPr>
                <a:defRPr/>
              </a:pPr>
              <a:r>
                <a:rPr kumimoji="0" lang="zh-TW" altLang="en-US" sz="2400" b="1" dirty="0">
                  <a:solidFill>
                    <a:srgbClr val="002060"/>
                  </a:solidFill>
                  <a:latin typeface="微軟正黑體" panose="020B0604030504040204" pitchFamily="34" charset="-120"/>
                  <a:ea typeface="微軟正黑體" panose="020B0604030504040204" pitchFamily="34" charset="-120"/>
                </a:rPr>
                <a:t>依「輸入藥物邊境抽查檢驗辦法」公告應施查驗之藥品</a:t>
              </a:r>
            </a:p>
          </p:txBody>
        </p:sp>
        <p:sp>
          <p:nvSpPr>
            <p:cNvPr id="28" name="圓角矩形 27"/>
            <p:cNvSpPr/>
            <p:nvPr/>
          </p:nvSpPr>
          <p:spPr bwMode="auto">
            <a:xfrm>
              <a:off x="4572000" y="3430970"/>
              <a:ext cx="4392488" cy="900398"/>
            </a:xfrm>
            <a:prstGeom prst="roundRect">
              <a:avLst/>
            </a:prstGeom>
            <a:solidFill>
              <a:schemeClr val="accent1">
                <a:lumMod val="60000"/>
                <a:lumOff val="40000"/>
              </a:schemeClr>
            </a:solidFill>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anchor="ctr"/>
            <a:lstStyle/>
            <a:p>
              <a:pPr marL="269875" indent="-269875">
                <a:buFont typeface="+mj-lt"/>
                <a:buAutoNum type="arabicPeriod"/>
                <a:defRPr/>
              </a:pPr>
              <a:r>
                <a:rPr kumimoji="0" lang="zh-TW" altLang="en-US" sz="2400" b="1" dirty="0">
                  <a:solidFill>
                    <a:srgbClr val="002060"/>
                  </a:solidFill>
                  <a:latin typeface="Arial" pitchFamily="34" charset="0"/>
                  <a:ea typeface="微軟正黑體" panose="020B0604030504040204" pitchFamily="34" charset="-120"/>
                </a:rPr>
                <a:t>原則以快速鑑定儀器檢測</a:t>
              </a:r>
              <a:endParaRPr kumimoji="0" lang="en-US" altLang="zh-TW" sz="2400" b="1" dirty="0">
                <a:solidFill>
                  <a:srgbClr val="002060"/>
                </a:solidFill>
                <a:latin typeface="Arial" pitchFamily="34" charset="0"/>
                <a:ea typeface="微軟正黑體" panose="020B0604030504040204" pitchFamily="34" charset="-120"/>
              </a:endParaRPr>
            </a:p>
            <a:p>
              <a:pPr marL="269875" indent="-269875">
                <a:buFont typeface="+mj-lt"/>
                <a:buAutoNum type="arabicPeriod"/>
                <a:defRPr/>
              </a:pPr>
              <a:r>
                <a:rPr kumimoji="0" lang="zh-TW" altLang="en-US" sz="2400" b="1" dirty="0">
                  <a:solidFill>
                    <a:srgbClr val="002060"/>
                  </a:solidFill>
                  <a:latin typeface="Arial" pitchFamily="34" charset="0"/>
                  <a:ea typeface="微軟正黑體" panose="020B0604030504040204" pitchFamily="34" charset="-120"/>
                </a:rPr>
                <a:t>必要時進行抽驗</a:t>
              </a:r>
            </a:p>
          </p:txBody>
        </p:sp>
        <p:sp>
          <p:nvSpPr>
            <p:cNvPr id="29" name="WordArt 14"/>
            <p:cNvSpPr>
              <a:spLocks noChangeArrowheads="1" noChangeShapeType="1" noTextEdit="1"/>
            </p:cNvSpPr>
            <p:nvPr/>
          </p:nvSpPr>
          <p:spPr bwMode="white">
            <a:xfrm>
              <a:off x="193304" y="2852936"/>
              <a:ext cx="968501" cy="430213"/>
            </a:xfrm>
            <a:prstGeom prst="rect">
              <a:avLst/>
            </a:prstGeom>
            <a:extLst>
              <a:ext uri="{91240B29-F687-4F45-9708-019B960494DF}"/>
              <a:ext uri="{AF507438-7753-43E0-B8FC-AC1667EBCBE1}"/>
            </a:extLst>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kumimoji="0" lang="zh-TW" altLang="en-US" sz="4000" b="1" i="1"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rPr>
                <a:t>防線二</a:t>
              </a:r>
            </a:p>
          </p:txBody>
        </p:sp>
      </p:grpSp>
      <p:grpSp>
        <p:nvGrpSpPr>
          <p:cNvPr id="43013" name="群組 20"/>
          <p:cNvGrpSpPr>
            <a:grpSpLocks/>
          </p:cNvGrpSpPr>
          <p:nvPr/>
        </p:nvGrpSpPr>
        <p:grpSpPr bwMode="auto">
          <a:xfrm>
            <a:off x="179388" y="4652963"/>
            <a:ext cx="8785225" cy="1871662"/>
            <a:chOff x="179512" y="4653136"/>
            <a:chExt cx="8784976" cy="1872208"/>
          </a:xfrm>
        </p:grpSpPr>
        <p:sp>
          <p:nvSpPr>
            <p:cNvPr id="30" name="圓角矩形 29"/>
            <p:cNvSpPr/>
            <p:nvPr/>
          </p:nvSpPr>
          <p:spPr bwMode="auto">
            <a:xfrm>
              <a:off x="179512" y="4653136"/>
              <a:ext cx="8784976" cy="578019"/>
            </a:xfrm>
            <a:prstGeom prst="roundRect">
              <a:avLst/>
            </a:prstGeom>
            <a:ln>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anchor="ctr"/>
            <a:lstStyle/>
            <a:p>
              <a:pPr algn="ctr">
                <a:defRPr/>
              </a:pPr>
              <a:r>
                <a:rPr kumimoji="0" lang="zh-TW" altLang="en-US" sz="3600" b="1" dirty="0">
                  <a:solidFill>
                    <a:sysClr val="window" lastClr="FFFFFF"/>
                  </a:solidFill>
                  <a:latin typeface="微軟正黑體" panose="020B0604030504040204" pitchFamily="34" charset="-120"/>
                  <a:ea typeface="微軟正黑體" panose="020B0604030504040204" pitchFamily="34" charset="-120"/>
                </a:rPr>
                <a:t>食藥署（藥廠／商）</a:t>
              </a:r>
            </a:p>
          </p:txBody>
        </p:sp>
        <p:sp>
          <p:nvSpPr>
            <p:cNvPr id="31" name="圓角矩形 30"/>
            <p:cNvSpPr/>
            <p:nvPr/>
          </p:nvSpPr>
          <p:spPr bwMode="auto">
            <a:xfrm>
              <a:off x="179512" y="5231155"/>
              <a:ext cx="4405187" cy="1294189"/>
            </a:xfrm>
            <a:prstGeom prst="roundRect">
              <a:avLst/>
            </a:prstGeom>
            <a:solidFill>
              <a:schemeClr val="accent3">
                <a:lumMod val="60000"/>
                <a:lumOff val="40000"/>
                <a:alpha val="44000"/>
              </a:schemeClr>
            </a:solidFill>
            <a:ln>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anchor="ctr"/>
            <a:lstStyle/>
            <a:p>
              <a:pPr fontAlgn="auto">
                <a:spcBef>
                  <a:spcPts val="0"/>
                </a:spcBef>
                <a:spcAft>
                  <a:spcPts val="0"/>
                </a:spcAft>
                <a:defRPr/>
              </a:pPr>
              <a:r>
                <a:rPr kumimoji="0" lang="zh-TW" altLang="en-US" sz="2400" b="1" dirty="0">
                  <a:solidFill>
                    <a:srgbClr val="002060"/>
                  </a:solidFill>
                  <a:latin typeface="Arial" pitchFamily="34" charset="0"/>
                  <a:ea typeface="微軟正黑體" panose="020B0604030504040204" pitchFamily="34" charset="-120"/>
                </a:rPr>
                <a:t>二大措施</a:t>
              </a:r>
              <a:r>
                <a:rPr kumimoji="0" lang="en-US" altLang="zh-TW" sz="2400" b="1" dirty="0">
                  <a:solidFill>
                    <a:srgbClr val="002060"/>
                  </a:solidFill>
                  <a:latin typeface="Arial" pitchFamily="34" charset="0"/>
                  <a:ea typeface="微軟正黑體" panose="020B0604030504040204" pitchFamily="34" charset="-120"/>
                </a:rPr>
                <a:t>:</a:t>
              </a:r>
            </a:p>
            <a:p>
              <a:pPr marL="457200" indent="-457200" fontAlgn="auto">
                <a:spcBef>
                  <a:spcPts val="0"/>
                </a:spcBef>
                <a:spcAft>
                  <a:spcPts val="0"/>
                </a:spcAft>
                <a:buFont typeface="+mj-lt"/>
                <a:buAutoNum type="arabicPeriod"/>
                <a:defRPr/>
              </a:pPr>
              <a:r>
                <a:rPr kumimoji="0" lang="zh-TW" altLang="en-US" sz="2400" b="1" dirty="0">
                  <a:solidFill>
                    <a:srgbClr val="002060"/>
                  </a:solidFill>
                  <a:latin typeface="Arial" pitchFamily="34" charset="0"/>
                  <a:ea typeface="微軟正黑體" panose="020B0604030504040204" pitchFamily="34" charset="-120"/>
                </a:rPr>
                <a:t>高風險原料藥流向管控             </a:t>
              </a:r>
              <a:endParaRPr kumimoji="0" lang="en-US" altLang="zh-TW" sz="2400" b="1" dirty="0">
                <a:solidFill>
                  <a:srgbClr val="002060"/>
                </a:solidFill>
                <a:latin typeface="Arial" pitchFamily="34" charset="0"/>
                <a:ea typeface="微軟正黑體" panose="020B0604030504040204" pitchFamily="34" charset="-120"/>
              </a:endParaRPr>
            </a:p>
            <a:p>
              <a:pPr marL="457200" indent="-457200" fontAlgn="auto">
                <a:spcBef>
                  <a:spcPts val="0"/>
                </a:spcBef>
                <a:spcAft>
                  <a:spcPts val="0"/>
                </a:spcAft>
                <a:buFont typeface="+mj-lt"/>
                <a:buAutoNum type="arabicPeriod"/>
                <a:defRPr/>
              </a:pPr>
              <a:r>
                <a:rPr kumimoji="0" lang="zh-TW" altLang="en-US" sz="2400" b="1" dirty="0">
                  <a:solidFill>
                    <a:srgbClr val="002060"/>
                  </a:solidFill>
                  <a:latin typeface="Arial" pitchFamily="34" charset="0"/>
                  <a:ea typeface="微軟正黑體" panose="020B0604030504040204" pitchFamily="34" charset="-120"/>
                </a:rPr>
                <a:t>加強藥廠原料藥之稽查</a:t>
              </a:r>
            </a:p>
          </p:txBody>
        </p:sp>
        <p:sp>
          <p:nvSpPr>
            <p:cNvPr id="32" name="圓角矩形 31"/>
            <p:cNvSpPr/>
            <p:nvPr/>
          </p:nvSpPr>
          <p:spPr bwMode="auto">
            <a:xfrm>
              <a:off x="4572000" y="5231155"/>
              <a:ext cx="4392488" cy="1294189"/>
            </a:xfrm>
            <a:prstGeom prst="roundRect">
              <a:avLst/>
            </a:prstGeom>
            <a:solidFill>
              <a:schemeClr val="accent3">
                <a:lumMod val="60000"/>
                <a:lumOff val="40000"/>
              </a:schemeClr>
            </a:solidFill>
            <a:ln>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anchor="ctr"/>
            <a:lstStyle/>
            <a:p>
              <a:pPr marL="269875" indent="-269875">
                <a:buFont typeface="+mj-lt"/>
                <a:buAutoNum type="arabicPeriod"/>
                <a:defRPr/>
              </a:pPr>
              <a:r>
                <a:rPr kumimoji="0" lang="zh-TW" altLang="en-US" sz="2400" b="1" spc="-100" dirty="0">
                  <a:solidFill>
                    <a:srgbClr val="002060"/>
                  </a:solidFill>
                  <a:latin typeface="Arial" pitchFamily="34" charset="0"/>
                  <a:ea typeface="微軟正黑體" panose="020B0604030504040204" pitchFamily="34" charset="-120"/>
                </a:rPr>
                <a:t>進口藥商申報販售對象及數量</a:t>
              </a:r>
              <a:endParaRPr kumimoji="0" lang="en-US" altLang="zh-TW" sz="2400" b="1" spc="-100" dirty="0">
                <a:solidFill>
                  <a:srgbClr val="002060"/>
                </a:solidFill>
                <a:latin typeface="Arial" pitchFamily="34" charset="0"/>
                <a:ea typeface="微軟正黑體" panose="020B0604030504040204" pitchFamily="34" charset="-120"/>
              </a:endParaRPr>
            </a:p>
            <a:p>
              <a:pPr marL="269875" indent="-269875">
                <a:buFont typeface="+mj-lt"/>
                <a:buAutoNum type="arabicPeriod"/>
                <a:defRPr/>
              </a:pPr>
              <a:r>
                <a:rPr kumimoji="0" lang="en-US" altLang="zh-TW" sz="2400" b="1" spc="-100" dirty="0">
                  <a:solidFill>
                    <a:srgbClr val="002060"/>
                  </a:solidFill>
                  <a:latin typeface="Arial" pitchFamily="34" charset="0"/>
                  <a:ea typeface="微軟正黑體" panose="020B0604030504040204" pitchFamily="34" charset="-120"/>
                </a:rPr>
                <a:t>GMP</a:t>
              </a:r>
              <a:r>
                <a:rPr kumimoji="0" lang="zh-TW" altLang="en-US" sz="2400" b="1" spc="-100" dirty="0">
                  <a:solidFill>
                    <a:srgbClr val="002060"/>
                  </a:solidFill>
                  <a:latin typeface="Arial" pitchFamily="34" charset="0"/>
                  <a:ea typeface="微軟正黑體" panose="020B0604030504040204" pitchFamily="34" charset="-120"/>
                </a:rPr>
                <a:t>查核申報正確性並抽測入庫原料藥符合性</a:t>
              </a:r>
            </a:p>
          </p:txBody>
        </p:sp>
        <p:sp>
          <p:nvSpPr>
            <p:cNvPr id="33" name="WordArt 14"/>
            <p:cNvSpPr>
              <a:spLocks noChangeArrowheads="1" noChangeShapeType="1" noTextEdit="1"/>
            </p:cNvSpPr>
            <p:nvPr/>
          </p:nvSpPr>
          <p:spPr bwMode="white">
            <a:xfrm>
              <a:off x="193304" y="4653136"/>
              <a:ext cx="968501" cy="430213"/>
            </a:xfrm>
            <a:prstGeom prst="rect">
              <a:avLst/>
            </a:prstGeom>
            <a:extLst>
              <a:ext uri="{91240B29-F687-4F45-9708-019B960494DF}"/>
              <a:ext uri="{AF507438-7753-43E0-B8FC-AC1667EBCBE1}"/>
            </a:extLst>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kumimoji="0" lang="zh-TW" altLang="en-US" sz="3600" b="1" i="1"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rPr>
                <a:t>防線三</a:t>
              </a:r>
            </a:p>
          </p:txBody>
        </p:sp>
      </p:gr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標題 12"/>
          <p:cNvSpPr>
            <a:spLocks noGrp="1"/>
          </p:cNvSpPr>
          <p:nvPr>
            <p:ph type="title"/>
          </p:nvPr>
        </p:nvSpPr>
        <p:spPr/>
        <p:txBody>
          <a:bodyPr/>
          <a:lstStyle/>
          <a:p>
            <a:r>
              <a:rPr lang="zh-TW" altLang="en-US" smtClean="0">
                <a:solidFill>
                  <a:srgbClr val="FFFF00"/>
                </a:solidFill>
                <a:latin typeface="Arial" charset="0"/>
                <a:ea typeface="華康華綜體W5"/>
              </a:rPr>
              <a:t>防線三的二大措施</a:t>
            </a:r>
          </a:p>
        </p:txBody>
      </p:sp>
      <p:sp>
        <p:nvSpPr>
          <p:cNvPr id="44034" name="投影片編號版面配置區 2"/>
          <p:cNvSpPr>
            <a:spLocks noGrp="1"/>
          </p:cNvSpPr>
          <p:nvPr>
            <p:ph type="sldNum" sz="quarter" idx="12"/>
          </p:nvPr>
        </p:nvSpPr>
        <p:spPr>
          <a:noFill/>
          <a:ln>
            <a:miter lim="800000"/>
            <a:headEnd/>
            <a:tailEnd/>
          </a:ln>
        </p:spPr>
        <p:txBody>
          <a:bodyPr/>
          <a:lstStyle/>
          <a:p>
            <a:pPr fontAlgn="base">
              <a:spcBef>
                <a:spcPct val="0"/>
              </a:spcBef>
              <a:spcAft>
                <a:spcPct val="0"/>
              </a:spcAft>
            </a:pPr>
            <a:fld id="{80A39AB7-B702-45F4-A719-A3C2AB71DDE2}" type="slidenum">
              <a:rPr lang="en-US" altLang="zh-TW" smtClean="0"/>
              <a:pPr fontAlgn="base">
                <a:spcBef>
                  <a:spcPct val="0"/>
                </a:spcBef>
                <a:spcAft>
                  <a:spcPct val="0"/>
                </a:spcAft>
              </a:pPr>
              <a:t>21</a:t>
            </a:fld>
            <a:endParaRPr lang="en-US" altLang="zh-TW" smtClean="0"/>
          </a:p>
        </p:txBody>
      </p:sp>
      <p:grpSp>
        <p:nvGrpSpPr>
          <p:cNvPr id="44035" name="群組 21"/>
          <p:cNvGrpSpPr>
            <a:grpSpLocks/>
          </p:cNvGrpSpPr>
          <p:nvPr/>
        </p:nvGrpSpPr>
        <p:grpSpPr bwMode="auto">
          <a:xfrm>
            <a:off x="468313" y="1274763"/>
            <a:ext cx="7983537" cy="2276475"/>
            <a:chOff x="467544" y="1274427"/>
            <a:chExt cx="7983584" cy="2277295"/>
          </a:xfrm>
        </p:grpSpPr>
        <p:sp>
          <p:nvSpPr>
            <p:cNvPr id="10" name="圓角矩形 9"/>
            <p:cNvSpPr/>
            <p:nvPr/>
          </p:nvSpPr>
          <p:spPr bwMode="auto">
            <a:xfrm>
              <a:off x="467544" y="1989059"/>
              <a:ext cx="3024205" cy="905201"/>
            </a:xfrm>
            <a:prstGeom prst="roundRect">
              <a:avLst/>
            </a:prstGeom>
            <a:ln>
              <a:headEnd type="none" w="med" len="med"/>
              <a:tailEnd type="none" w="med" len="med"/>
            </a:ln>
            <a:extLst/>
          </p:spPr>
          <p:style>
            <a:lnRef idx="3">
              <a:schemeClr val="lt1"/>
            </a:lnRef>
            <a:fillRef idx="1">
              <a:schemeClr val="accent4"/>
            </a:fillRef>
            <a:effectRef idx="1">
              <a:schemeClr val="accent4"/>
            </a:effectRef>
            <a:fontRef idx="minor">
              <a:schemeClr val="lt1"/>
            </a:fontRef>
          </p:style>
          <p:txBody>
            <a:bodyPr anchor="ctr"/>
            <a:lstStyle/>
            <a:p>
              <a:pPr algn="ctr">
                <a:defRPr/>
              </a:pPr>
              <a:r>
                <a:rPr kumimoji="0" lang="zh-TW" altLang="en-US" sz="3600" b="1" dirty="0">
                  <a:solidFill>
                    <a:schemeClr val="bg1"/>
                  </a:solidFill>
                  <a:latin typeface="微軟正黑體" panose="020B0604030504040204" pitchFamily="34" charset="-120"/>
                  <a:ea typeface="微軟正黑體" panose="020B0604030504040204" pitchFamily="34" charset="-120"/>
                </a:rPr>
                <a:t>第一大措施</a:t>
              </a:r>
            </a:p>
          </p:txBody>
        </p:sp>
        <p:sp>
          <p:nvSpPr>
            <p:cNvPr id="15" name="矩形 14"/>
            <p:cNvSpPr/>
            <p:nvPr/>
          </p:nvSpPr>
          <p:spPr bwMode="auto">
            <a:xfrm>
              <a:off x="4341067" y="1274427"/>
              <a:ext cx="4103711" cy="524064"/>
            </a:xfrm>
            <a:prstGeom prst="rect">
              <a:avLst/>
            </a:prstGeom>
            <a:ln>
              <a:headEnd type="none" w="med" len="med"/>
              <a:tailEnd type="none" w="med" len="med"/>
            </a:ln>
            <a:extLst/>
          </p:spPr>
          <p:style>
            <a:lnRef idx="1">
              <a:schemeClr val="accent4"/>
            </a:lnRef>
            <a:fillRef idx="3">
              <a:schemeClr val="accent4"/>
            </a:fillRef>
            <a:effectRef idx="2">
              <a:schemeClr val="accent4"/>
            </a:effectRef>
            <a:fontRef idx="minor">
              <a:schemeClr val="lt1"/>
            </a:fontRef>
          </p:style>
          <p:txBody>
            <a:bodyPr/>
            <a:lstStyle/>
            <a:p>
              <a:pPr algn="ctr">
                <a:defRPr/>
              </a:pPr>
              <a:r>
                <a:rPr kumimoji="0" lang="zh-TW" altLang="en-US" sz="2400" b="1" dirty="0">
                  <a:solidFill>
                    <a:schemeClr val="bg1"/>
                  </a:solidFill>
                  <a:latin typeface="微軟正黑體" panose="020B0604030504040204" pitchFamily="34" charset="-120"/>
                  <a:ea typeface="微軟正黑體" panose="020B0604030504040204" pitchFamily="34" charset="-120"/>
                </a:rPr>
                <a:t>高風險原料藥流向管控</a:t>
              </a:r>
            </a:p>
          </p:txBody>
        </p:sp>
        <p:sp>
          <p:nvSpPr>
            <p:cNvPr id="16" name="矩形 15"/>
            <p:cNvSpPr/>
            <p:nvPr/>
          </p:nvSpPr>
          <p:spPr bwMode="auto">
            <a:xfrm>
              <a:off x="4353767" y="1757201"/>
              <a:ext cx="4097361" cy="1794521"/>
            </a:xfrm>
            <a:prstGeom prst="rect">
              <a:avLst/>
            </a:prstGeom>
            <a:ln>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anchor="ctr"/>
            <a:lstStyle/>
            <a:p>
              <a:pPr marL="342900" indent="-342900" algn="just" fontAlgn="auto">
                <a:lnSpc>
                  <a:spcPts val="3200"/>
                </a:lnSpc>
                <a:spcAft>
                  <a:spcPts val="0"/>
                </a:spcAft>
                <a:buClr>
                  <a:srgbClr val="FFC000"/>
                </a:buClr>
                <a:buFont typeface="微軟正黑體" pitchFamily="34" charset="-120"/>
                <a:buChar char="◢"/>
                <a:defRPr/>
              </a:pPr>
              <a:r>
                <a:rPr kumimoji="0" lang="zh-TW" altLang="en-US" sz="2400" b="1" spc="-100" dirty="0">
                  <a:solidFill>
                    <a:srgbClr val="002060"/>
                  </a:solidFill>
                  <a:latin typeface="微軟正黑體" panose="020B0604030504040204" pitchFamily="34" charset="-120"/>
                  <a:ea typeface="微軟正黑體" panose="020B0604030504040204" pitchFamily="34" charset="-120"/>
                </a:rPr>
                <a:t>依「輸入藥物邊境抽查檢驗辦法」公告應施查驗之藥品</a:t>
              </a:r>
            </a:p>
            <a:p>
              <a:pPr marL="342900" indent="-342900" algn="just" fontAlgn="auto">
                <a:lnSpc>
                  <a:spcPts val="3200"/>
                </a:lnSpc>
                <a:spcAft>
                  <a:spcPts val="0"/>
                </a:spcAft>
                <a:buClr>
                  <a:srgbClr val="FFC000"/>
                </a:buClr>
                <a:buFont typeface="微軟正黑體" pitchFamily="34" charset="-120"/>
                <a:buChar char="◢"/>
                <a:defRPr/>
              </a:pPr>
              <a:r>
                <a:rPr kumimoji="0" lang="zh-TW" altLang="en-US" sz="2400" b="1" spc="-100" dirty="0">
                  <a:solidFill>
                    <a:srgbClr val="002060"/>
                  </a:solidFill>
                  <a:latin typeface="微軟正黑體" panose="020B0604030504040204" pitchFamily="34" charset="-120"/>
                  <a:ea typeface="微軟正黑體" panose="020B0604030504040204" pitchFamily="34" charset="-120"/>
                </a:rPr>
                <a:t>要求進口藥商向食藥署申報販售對象及販售數量</a:t>
              </a:r>
            </a:p>
          </p:txBody>
        </p:sp>
        <p:sp>
          <p:nvSpPr>
            <p:cNvPr id="19" name="向右箭號 18"/>
            <p:cNvSpPr/>
            <p:nvPr/>
          </p:nvSpPr>
          <p:spPr bwMode="auto">
            <a:xfrm>
              <a:off x="3574299" y="2163747"/>
              <a:ext cx="638179" cy="549473"/>
            </a:xfrm>
            <a:prstGeom prst="rightArrow">
              <a:avLst>
                <a:gd name="adj1" fmla="val 66671"/>
                <a:gd name="adj2" fmla="val 61114"/>
              </a:avLst>
            </a:prstGeom>
            <a:ln>
              <a:headEnd type="none" w="med" len="med"/>
              <a:tailEnd type="none" w="med" len="med"/>
            </a:ln>
            <a:extLst/>
          </p:spPr>
          <p:style>
            <a:lnRef idx="3">
              <a:schemeClr val="lt1"/>
            </a:lnRef>
            <a:fillRef idx="1">
              <a:schemeClr val="accent3"/>
            </a:fillRef>
            <a:effectRef idx="1">
              <a:schemeClr val="accent3"/>
            </a:effectRef>
            <a:fontRef idx="minor">
              <a:schemeClr val="lt1"/>
            </a:fontRef>
          </p:style>
          <p:txBody>
            <a:bodyPr/>
            <a:lstStyle/>
            <a:p>
              <a:pPr>
                <a:defRPr/>
              </a:pPr>
              <a:endParaRPr kumimoji="0" lang="zh-TW" altLang="en-US">
                <a:solidFill>
                  <a:schemeClr val="tx1"/>
                </a:solidFill>
                <a:latin typeface="Arial" charset="0"/>
              </a:endParaRPr>
            </a:p>
          </p:txBody>
        </p:sp>
      </p:grpSp>
      <p:grpSp>
        <p:nvGrpSpPr>
          <p:cNvPr id="44036" name="群組 20"/>
          <p:cNvGrpSpPr>
            <a:grpSpLocks/>
          </p:cNvGrpSpPr>
          <p:nvPr/>
        </p:nvGrpSpPr>
        <p:grpSpPr bwMode="auto">
          <a:xfrm>
            <a:off x="468313" y="3860800"/>
            <a:ext cx="7994650" cy="2663825"/>
            <a:chOff x="467544" y="3861048"/>
            <a:chExt cx="7994632" cy="2664207"/>
          </a:xfrm>
        </p:grpSpPr>
        <p:sp>
          <p:nvSpPr>
            <p:cNvPr id="14" name="圓角矩形 13"/>
            <p:cNvSpPr/>
            <p:nvPr/>
          </p:nvSpPr>
          <p:spPr bwMode="auto">
            <a:xfrm>
              <a:off x="467544" y="4791456"/>
              <a:ext cx="3024180" cy="905005"/>
            </a:xfrm>
            <a:prstGeom prst="roundRect">
              <a:avLst/>
            </a:prstGeom>
            <a:ln>
              <a:headEnd type="none" w="med" len="med"/>
              <a:tailEnd type="none" w="med" len="med"/>
            </a:ln>
            <a:extLst/>
          </p:spPr>
          <p:style>
            <a:lnRef idx="3">
              <a:schemeClr val="lt1"/>
            </a:lnRef>
            <a:fillRef idx="1">
              <a:schemeClr val="accent4"/>
            </a:fillRef>
            <a:effectRef idx="1">
              <a:schemeClr val="accent4"/>
            </a:effectRef>
            <a:fontRef idx="minor">
              <a:schemeClr val="lt1"/>
            </a:fontRef>
          </p:style>
          <p:txBody>
            <a:bodyPr anchor="ctr"/>
            <a:lstStyle/>
            <a:p>
              <a:pPr algn="ctr">
                <a:defRPr/>
              </a:pPr>
              <a:r>
                <a:rPr kumimoji="0" lang="zh-TW" altLang="en-US" sz="3600" b="1" dirty="0">
                  <a:solidFill>
                    <a:schemeClr val="bg1"/>
                  </a:solidFill>
                  <a:latin typeface="微軟正黑體" panose="020B0604030504040204" pitchFamily="34" charset="-120"/>
                  <a:ea typeface="微軟正黑體" panose="020B0604030504040204" pitchFamily="34" charset="-120"/>
                </a:rPr>
                <a:t>第二大措施</a:t>
              </a:r>
            </a:p>
          </p:txBody>
        </p:sp>
        <p:sp>
          <p:nvSpPr>
            <p:cNvPr id="17" name="矩形 16"/>
            <p:cNvSpPr/>
            <p:nvPr/>
          </p:nvSpPr>
          <p:spPr bwMode="auto">
            <a:xfrm>
              <a:off x="4356910" y="3861048"/>
              <a:ext cx="4100503" cy="523950"/>
            </a:xfrm>
            <a:prstGeom prst="rect">
              <a:avLst/>
            </a:prstGeom>
            <a:ln>
              <a:headEnd type="none" w="med" len="med"/>
              <a:tailEnd type="none" w="med" len="med"/>
            </a:ln>
            <a:extLst/>
          </p:spPr>
          <p:style>
            <a:lnRef idx="1">
              <a:schemeClr val="accent4"/>
            </a:lnRef>
            <a:fillRef idx="3">
              <a:schemeClr val="accent4"/>
            </a:fillRef>
            <a:effectRef idx="2">
              <a:schemeClr val="accent4"/>
            </a:effectRef>
            <a:fontRef idx="minor">
              <a:schemeClr val="lt1"/>
            </a:fontRef>
          </p:style>
          <p:txBody>
            <a:bodyPr/>
            <a:lstStyle/>
            <a:p>
              <a:pPr algn="ctr">
                <a:defRPr/>
              </a:pPr>
              <a:r>
                <a:rPr kumimoji="0" lang="zh-TW" altLang="en-US" sz="2400" b="1" dirty="0">
                  <a:solidFill>
                    <a:schemeClr val="bg1"/>
                  </a:solidFill>
                  <a:latin typeface="微軟正黑體" panose="020B0604030504040204" pitchFamily="34" charset="-120"/>
                  <a:ea typeface="微軟正黑體" panose="020B0604030504040204" pitchFamily="34" charset="-120"/>
                </a:rPr>
                <a:t>加強藥廠原料藥之稽查</a:t>
              </a:r>
            </a:p>
          </p:txBody>
        </p:sp>
        <p:sp>
          <p:nvSpPr>
            <p:cNvPr id="18" name="矩形 17"/>
            <p:cNvSpPr/>
            <p:nvPr/>
          </p:nvSpPr>
          <p:spPr bwMode="auto">
            <a:xfrm>
              <a:off x="4364847" y="4343717"/>
              <a:ext cx="4097329" cy="2181538"/>
            </a:xfrm>
            <a:prstGeom prst="rect">
              <a:avLst/>
            </a:prstGeom>
            <a:ln>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anchor="ctr"/>
            <a:lstStyle/>
            <a:p>
              <a:pPr marL="342900" indent="-342900" algn="just" fontAlgn="auto">
                <a:lnSpc>
                  <a:spcPts val="3200"/>
                </a:lnSpc>
                <a:spcAft>
                  <a:spcPts val="0"/>
                </a:spcAft>
                <a:buClr>
                  <a:srgbClr val="FFC000"/>
                </a:buClr>
                <a:buFont typeface="微軟正黑體" pitchFamily="34" charset="-120"/>
                <a:buChar char="◢"/>
                <a:defRPr/>
              </a:pPr>
              <a:r>
                <a:rPr kumimoji="0" lang="zh-TW" altLang="en-US" sz="2400" b="1" spc="-100" dirty="0">
                  <a:solidFill>
                    <a:srgbClr val="002060"/>
                  </a:solidFill>
                  <a:latin typeface="微軟正黑體" panose="020B0604030504040204" pitchFamily="34" charset="-120"/>
                  <a:ea typeface="微軟正黑體" panose="020B0604030504040204" pitchFamily="34" charset="-120"/>
                </a:rPr>
                <a:t>食藥署</a:t>
              </a:r>
              <a:r>
                <a:rPr kumimoji="0" lang="en-US" altLang="en-US" sz="2400" b="1" spc="-100" dirty="0">
                  <a:solidFill>
                    <a:srgbClr val="002060"/>
                  </a:solidFill>
                  <a:latin typeface="微軟正黑體" panose="020B0604030504040204" pitchFamily="34" charset="-120"/>
                  <a:ea typeface="微軟正黑體" panose="020B0604030504040204" pitchFamily="34" charset="-120"/>
                </a:rPr>
                <a:t>GMP</a:t>
              </a:r>
              <a:r>
                <a:rPr kumimoji="0" lang="zh-TW" altLang="en-US" sz="2400" b="1" spc="-100" dirty="0">
                  <a:solidFill>
                    <a:srgbClr val="002060"/>
                  </a:solidFill>
                  <a:latin typeface="微軟正黑體" panose="020B0604030504040204" pitchFamily="34" charset="-120"/>
                  <a:ea typeface="微軟正黑體" panose="020B0604030504040204" pitchFamily="34" charset="-120"/>
                </a:rPr>
                <a:t>查核時，依廠商申報資料確認流向正確性</a:t>
              </a:r>
              <a:endParaRPr kumimoji="0" lang="en-US" altLang="zh-TW" sz="2400" b="1" spc="-100" dirty="0">
                <a:solidFill>
                  <a:srgbClr val="002060"/>
                </a:solidFill>
                <a:latin typeface="微軟正黑體" panose="020B0604030504040204" pitchFamily="34" charset="-120"/>
                <a:ea typeface="微軟正黑體" panose="020B0604030504040204" pitchFamily="34" charset="-120"/>
              </a:endParaRPr>
            </a:p>
            <a:p>
              <a:pPr marL="342900" indent="-342900" algn="just" fontAlgn="auto">
                <a:lnSpc>
                  <a:spcPts val="3200"/>
                </a:lnSpc>
                <a:spcAft>
                  <a:spcPts val="0"/>
                </a:spcAft>
                <a:buClr>
                  <a:srgbClr val="FFC000"/>
                </a:buClr>
                <a:buFont typeface="微軟正黑體" pitchFamily="34" charset="-120"/>
                <a:buChar char="◢"/>
                <a:defRPr/>
              </a:pPr>
              <a:r>
                <a:rPr kumimoji="0" lang="zh-TW" altLang="en-US" sz="2400" b="1" spc="-100" dirty="0">
                  <a:solidFill>
                    <a:srgbClr val="002060"/>
                  </a:solidFill>
                  <a:latin typeface="微軟正黑體" panose="020B0604030504040204" pitchFamily="34" charset="-120"/>
                  <a:ea typeface="微軟正黑體" panose="020B0604030504040204" pitchFamily="34" charset="-120"/>
                </a:rPr>
                <a:t>以快速鑑定儀器抽測現場入庫原料藥是否與購入資料與包裝標示內容相符</a:t>
              </a:r>
            </a:p>
          </p:txBody>
        </p:sp>
        <p:sp>
          <p:nvSpPr>
            <p:cNvPr id="20" name="向右箭號 19"/>
            <p:cNvSpPr/>
            <p:nvPr/>
          </p:nvSpPr>
          <p:spPr bwMode="auto">
            <a:xfrm>
              <a:off x="3563162" y="4935940"/>
              <a:ext cx="638174" cy="547766"/>
            </a:xfrm>
            <a:prstGeom prst="rightArrow">
              <a:avLst>
                <a:gd name="adj1" fmla="val 66671"/>
                <a:gd name="adj2" fmla="val 61114"/>
              </a:avLst>
            </a:prstGeom>
            <a:ln>
              <a:headEnd type="none" w="med" len="med"/>
              <a:tailEnd type="none" w="med" len="med"/>
            </a:ln>
            <a:extLst/>
          </p:spPr>
          <p:style>
            <a:lnRef idx="3">
              <a:schemeClr val="lt1"/>
            </a:lnRef>
            <a:fillRef idx="1">
              <a:schemeClr val="accent3"/>
            </a:fillRef>
            <a:effectRef idx="1">
              <a:schemeClr val="accent3"/>
            </a:effectRef>
            <a:fontRef idx="minor">
              <a:schemeClr val="lt1"/>
            </a:fontRef>
          </p:style>
          <p:txBody>
            <a:bodyPr/>
            <a:lstStyle/>
            <a:p>
              <a:pPr>
                <a:defRPr/>
              </a:pPr>
              <a:endParaRPr kumimoji="0" lang="zh-TW" altLang="en-US">
                <a:solidFill>
                  <a:schemeClr val="tx1"/>
                </a:solidFill>
                <a:latin typeface="Arial" charset="0"/>
              </a:endParaRPr>
            </a:p>
          </p:txBody>
        </p:sp>
      </p:gr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sz="half" idx="2"/>
          </p:nvPr>
        </p:nvSpPr>
        <p:spPr>
          <a:xfrm>
            <a:off x="4926013" y="1773238"/>
            <a:ext cx="4038600" cy="4348162"/>
          </a:xfrm>
        </p:spPr>
        <p:txBody>
          <a:bodyPr/>
          <a:lstStyle/>
          <a:p>
            <a:pPr marL="0" indent="0" defTabSz="913710">
              <a:spcBef>
                <a:spcPts val="0"/>
              </a:spcBef>
              <a:spcAft>
                <a:spcPts val="600"/>
              </a:spcAft>
              <a:buFont typeface="Wingdings" pitchFamily="2" charset="2"/>
              <a:buNone/>
              <a:defRPr/>
            </a:pPr>
            <a:r>
              <a:rPr lang="zh-TW" altLang="en-US" sz="2400" dirty="0">
                <a:solidFill>
                  <a:srgbClr val="C00000"/>
                </a:solidFill>
                <a:uFill>
                  <a:solidFill>
                    <a:srgbClr val="00B050"/>
                  </a:solidFill>
                </a:uFill>
                <a:latin typeface="微軟正黑體" panose="020B0604030504040204" pitchFamily="34" charset="-120"/>
              </a:rPr>
              <a:t> 短期規劃</a:t>
            </a:r>
            <a:endParaRPr lang="en-US" altLang="zh-TW" sz="2400" dirty="0">
              <a:solidFill>
                <a:srgbClr val="C00000"/>
              </a:solidFill>
              <a:uFill>
                <a:solidFill>
                  <a:srgbClr val="00B050"/>
                </a:solidFill>
              </a:uFill>
              <a:latin typeface="微軟正黑體" panose="020B0604030504040204" pitchFamily="34" charset="-120"/>
            </a:endParaRPr>
          </a:p>
          <a:p>
            <a:pPr marL="441325" indent="-260350" algn="just" defTabSz="913710">
              <a:spcBef>
                <a:spcPts val="0"/>
              </a:spcBef>
              <a:spcAft>
                <a:spcPts val="600"/>
              </a:spcAft>
              <a:buClr>
                <a:schemeClr val="accent1">
                  <a:lumMod val="75000"/>
                </a:schemeClr>
              </a:buClr>
              <a:buFont typeface="微軟正黑體" panose="020B0604030504040204" pitchFamily="34" charset="-120"/>
              <a:buChar char="◢"/>
              <a:defRPr/>
            </a:pPr>
            <a:r>
              <a:rPr lang="zh-TW" altLang="en-US" sz="1800" dirty="0">
                <a:solidFill>
                  <a:srgbClr val="002060"/>
                </a:solidFill>
                <a:latin typeface="微軟正黑體" panose="020B0604030504040204" pitchFamily="34" charset="-120"/>
              </a:rPr>
              <a:t>由衛福部食藥署、法務部法醫研究所、法務部調查局、內政部警政署刑事警察局，各依權責強化量能統籌辦理</a:t>
            </a:r>
            <a:endParaRPr lang="en-US" altLang="zh-TW" sz="1800" dirty="0">
              <a:solidFill>
                <a:srgbClr val="002060"/>
              </a:solidFill>
              <a:latin typeface="微軟正黑體" panose="020B0604030504040204" pitchFamily="34" charset="-120"/>
            </a:endParaRPr>
          </a:p>
          <a:p>
            <a:pPr marL="0" indent="0" defTabSz="913710">
              <a:spcBef>
                <a:spcPts val="0"/>
              </a:spcBef>
              <a:spcAft>
                <a:spcPts val="600"/>
              </a:spcAft>
              <a:buFont typeface="Wingdings" pitchFamily="2" charset="2"/>
              <a:buNone/>
              <a:defRPr/>
            </a:pPr>
            <a:r>
              <a:rPr lang="zh-TW" altLang="en-US" sz="2400" dirty="0">
                <a:solidFill>
                  <a:srgbClr val="C00000"/>
                </a:solidFill>
                <a:uFill>
                  <a:solidFill>
                    <a:srgbClr val="00B050"/>
                  </a:solidFill>
                </a:uFill>
                <a:latin typeface="微軟正黑體" panose="020B0604030504040204" pitchFamily="34" charset="-120"/>
              </a:rPr>
              <a:t>中期規劃</a:t>
            </a:r>
            <a:endParaRPr lang="en-US" altLang="zh-TW" sz="2400" dirty="0">
              <a:solidFill>
                <a:srgbClr val="C00000"/>
              </a:solidFill>
              <a:uFill>
                <a:solidFill>
                  <a:srgbClr val="00B050"/>
                </a:solidFill>
              </a:uFill>
              <a:latin typeface="微軟正黑體" panose="020B0604030504040204" pitchFamily="34" charset="-120"/>
            </a:endParaRPr>
          </a:p>
          <a:p>
            <a:pPr marL="441325" lvl="1" indent="-260350" algn="just" defTabSz="913710">
              <a:spcBef>
                <a:spcPts val="0"/>
              </a:spcBef>
              <a:spcAft>
                <a:spcPts val="600"/>
              </a:spcAft>
              <a:buClr>
                <a:schemeClr val="accent1">
                  <a:lumMod val="75000"/>
                </a:schemeClr>
              </a:buClr>
              <a:buFont typeface="微軟正黑體" panose="020B0604030504040204" pitchFamily="34" charset="-120"/>
              <a:buChar char="◢"/>
              <a:defRPr/>
            </a:pPr>
            <a:r>
              <a:rPr lang="zh-TW" altLang="en-US" sz="1800" b="1" dirty="0">
                <a:solidFill>
                  <a:srgbClr val="002060"/>
                </a:solidFill>
                <a:latin typeface="微軟正黑體" panose="020B0604030504040204" pitchFamily="34" charset="-120"/>
                <a:cs typeface="+mn-cs"/>
              </a:rPr>
              <a:t>請各政府單位鑑驗實驗室提供常見</a:t>
            </a:r>
            <a:r>
              <a:rPr lang="en-US" altLang="zh-TW" sz="1800" b="1" dirty="0">
                <a:solidFill>
                  <a:srgbClr val="002060"/>
                </a:solidFill>
                <a:latin typeface="微軟正黑體" panose="020B0604030504040204" pitchFamily="34" charset="-120"/>
                <a:cs typeface="+mn-cs"/>
              </a:rPr>
              <a:t>10</a:t>
            </a:r>
            <a:r>
              <a:rPr lang="zh-TW" altLang="en-US" sz="1800" b="1" dirty="0">
                <a:solidFill>
                  <a:srgbClr val="002060"/>
                </a:solidFill>
                <a:latin typeface="微軟正黑體" panose="020B0604030504040204" pitchFamily="34" charset="-120"/>
                <a:cs typeface="+mn-cs"/>
              </a:rPr>
              <a:t>個新興毒品尿液檢驗項目及方法資訊</a:t>
            </a:r>
            <a:endParaRPr lang="en-US" altLang="zh-TW" sz="1800" b="1" dirty="0">
              <a:solidFill>
                <a:srgbClr val="002060"/>
              </a:solidFill>
              <a:latin typeface="微軟正黑體" panose="020B0604030504040204" pitchFamily="34" charset="-120"/>
              <a:cs typeface="+mn-cs"/>
            </a:endParaRPr>
          </a:p>
          <a:p>
            <a:pPr marL="441325" indent="-260350" algn="just" defTabSz="913710">
              <a:spcBef>
                <a:spcPts val="0"/>
              </a:spcBef>
              <a:spcAft>
                <a:spcPts val="600"/>
              </a:spcAft>
              <a:buClr>
                <a:schemeClr val="accent1">
                  <a:lumMod val="75000"/>
                </a:schemeClr>
              </a:buClr>
              <a:buFont typeface="微軟正黑體" panose="020B0604030504040204" pitchFamily="34" charset="-120"/>
              <a:buChar char="◢"/>
              <a:defRPr/>
            </a:pPr>
            <a:r>
              <a:rPr lang="zh-TW" altLang="en-US" sz="1800" dirty="0">
                <a:solidFill>
                  <a:srgbClr val="002060"/>
                </a:solidFill>
                <a:latin typeface="微軟正黑體" panose="020B0604030504040204" pitchFamily="34" charset="-120"/>
              </a:rPr>
              <a:t>透過教育訓練，提升民間鑑驗實驗室能力</a:t>
            </a:r>
          </a:p>
        </p:txBody>
      </p:sp>
      <p:sp>
        <p:nvSpPr>
          <p:cNvPr id="46082" name="標題 10"/>
          <p:cNvSpPr>
            <a:spLocks noGrp="1"/>
          </p:cNvSpPr>
          <p:nvPr>
            <p:ph type="title"/>
          </p:nvPr>
        </p:nvSpPr>
        <p:spPr/>
        <p:txBody>
          <a:bodyPr/>
          <a:lstStyle/>
          <a:p>
            <a:r>
              <a:rPr lang="zh-TW" altLang="en-US" smtClean="0">
                <a:solidFill>
                  <a:srgbClr val="FFFF00"/>
                </a:solidFill>
                <a:latin typeface="Arial" charset="0"/>
                <a:ea typeface="華康華綜體W5"/>
              </a:rPr>
              <a:t>新</a:t>
            </a:r>
            <a:r>
              <a:rPr lang="zh-TW" altLang="en-US" smtClean="0">
                <a:solidFill>
                  <a:srgbClr val="FFFF00"/>
                </a:solidFill>
                <a:latin typeface="微軟正黑體" pitchFamily="34" charset="-120"/>
                <a:ea typeface="華康華綜體W5"/>
              </a:rPr>
              <a:t>興毒品檢驗量能擴大方案之新措施</a:t>
            </a:r>
            <a:endParaRPr lang="zh-TW" altLang="en-US" smtClean="0">
              <a:solidFill>
                <a:srgbClr val="FFFF00"/>
              </a:solidFill>
              <a:latin typeface="Arial" charset="0"/>
              <a:ea typeface="華康華綜體W5"/>
            </a:endParaRPr>
          </a:p>
        </p:txBody>
      </p:sp>
      <p:sp>
        <p:nvSpPr>
          <p:cNvPr id="3" name="內容版面配置區 2"/>
          <p:cNvSpPr>
            <a:spLocks noGrp="1"/>
          </p:cNvSpPr>
          <p:nvPr>
            <p:ph sz="half" idx="1"/>
          </p:nvPr>
        </p:nvSpPr>
        <p:spPr>
          <a:xfrm>
            <a:off x="250825" y="1773238"/>
            <a:ext cx="4105275" cy="4679950"/>
          </a:xfrm>
        </p:spPr>
        <p:txBody>
          <a:bodyPr/>
          <a:lstStyle/>
          <a:p>
            <a:pPr marL="0" indent="0">
              <a:spcBef>
                <a:spcPct val="0"/>
              </a:spcBef>
              <a:buFont typeface="Wingdings" pitchFamily="2" charset="2"/>
              <a:buNone/>
            </a:pPr>
            <a:r>
              <a:rPr lang="zh-TW" altLang="en-US" sz="2400" smtClean="0">
                <a:solidFill>
                  <a:srgbClr val="C00000"/>
                </a:solidFill>
                <a:latin typeface="微軟正黑體" pitchFamily="34" charset="-120"/>
              </a:rPr>
              <a:t>建立新興毒品成分鑑驗標準流程</a:t>
            </a:r>
            <a:endParaRPr lang="en-US" altLang="zh-TW" sz="2400" smtClean="0">
              <a:solidFill>
                <a:srgbClr val="C00000"/>
              </a:solidFill>
              <a:latin typeface="微軟正黑體" pitchFamily="34" charset="-120"/>
            </a:endParaRPr>
          </a:p>
          <a:p>
            <a:pPr marL="441325" lvl="1" indent="-260350" algn="just">
              <a:spcBef>
                <a:spcPct val="0"/>
              </a:spcBef>
              <a:buClr>
                <a:srgbClr val="5FA326"/>
              </a:buClr>
              <a:buFont typeface="微軟正黑體" pitchFamily="34" charset="-120"/>
              <a:buChar char="◢"/>
            </a:pPr>
            <a:r>
              <a:rPr lang="zh-TW" altLang="en-US" sz="1800" b="1" smtClean="0">
                <a:solidFill>
                  <a:srgbClr val="002060"/>
                </a:solidFill>
                <a:latin typeface="微軟正黑體" pitchFamily="34" charset="-120"/>
              </a:rPr>
              <a:t>法務部調查局、內政部警政署刑事警察局協助</a:t>
            </a:r>
            <a:r>
              <a:rPr lang="en-US" altLang="zh-TW" sz="1800" b="1" smtClean="0">
                <a:solidFill>
                  <a:srgbClr val="002060"/>
                </a:solidFill>
                <a:latin typeface="微軟正黑體" pitchFamily="34" charset="-120"/>
              </a:rPr>
              <a:t>NMR</a:t>
            </a:r>
            <a:r>
              <a:rPr lang="zh-TW" altLang="en-US" sz="1800" b="1" smtClean="0">
                <a:solidFill>
                  <a:srgbClr val="002060"/>
                </a:solidFill>
                <a:latin typeface="微軟正黑體" pitchFamily="34" charset="-120"/>
              </a:rPr>
              <a:t>鑑驗，回饋</a:t>
            </a:r>
            <a:r>
              <a:rPr lang="en-US" altLang="zh-TW" sz="1800" b="1" smtClean="0">
                <a:solidFill>
                  <a:srgbClr val="002060"/>
                </a:solidFill>
                <a:latin typeface="微軟正黑體" pitchFamily="34" charset="-120"/>
              </a:rPr>
              <a:t>UDARS</a:t>
            </a:r>
            <a:r>
              <a:rPr lang="zh-TW" altLang="en-US" sz="1800" b="1" smtClean="0">
                <a:solidFill>
                  <a:srgbClr val="002060"/>
                </a:solidFill>
                <a:latin typeface="微軟正黑體" pitchFamily="34" charset="-120"/>
              </a:rPr>
              <a:t>系統</a:t>
            </a:r>
            <a:endParaRPr lang="en-US" altLang="zh-TW" sz="1800" b="1" smtClean="0">
              <a:solidFill>
                <a:srgbClr val="002060"/>
              </a:solidFill>
              <a:latin typeface="微軟正黑體" pitchFamily="34" charset="-120"/>
            </a:endParaRPr>
          </a:p>
          <a:p>
            <a:pPr marL="441325" lvl="1" indent="-260350" algn="just">
              <a:spcBef>
                <a:spcPct val="0"/>
              </a:spcBef>
              <a:buClr>
                <a:srgbClr val="5FA326"/>
              </a:buClr>
              <a:buFont typeface="微軟正黑體" pitchFamily="34" charset="-120"/>
              <a:buChar char="◢"/>
            </a:pPr>
            <a:r>
              <a:rPr lang="zh-TW" altLang="en-US" sz="1800" b="1" smtClean="0">
                <a:solidFill>
                  <a:srgbClr val="002060"/>
                </a:solidFill>
                <a:latin typeface="微軟正黑體" pitchFamily="34" charset="-120"/>
              </a:rPr>
              <a:t>籌獲標準品、建置質譜圖資料庫分享</a:t>
            </a:r>
            <a:endParaRPr lang="en-US" altLang="zh-TW" sz="1800" b="1" smtClean="0">
              <a:solidFill>
                <a:srgbClr val="002060"/>
              </a:solidFill>
              <a:latin typeface="微軟正黑體" pitchFamily="34" charset="-120"/>
            </a:endParaRPr>
          </a:p>
          <a:p>
            <a:pPr marL="0" indent="0">
              <a:spcBef>
                <a:spcPts val="600"/>
              </a:spcBef>
              <a:spcAft>
                <a:spcPts val="600"/>
              </a:spcAft>
              <a:buFont typeface="Wingdings" pitchFamily="2" charset="2"/>
              <a:buNone/>
            </a:pPr>
            <a:r>
              <a:rPr lang="zh-TW" altLang="en-US" sz="2400" smtClean="0">
                <a:solidFill>
                  <a:srgbClr val="C00000"/>
                </a:solidFill>
                <a:latin typeface="微軟正黑體" pitchFamily="34" charset="-120"/>
              </a:rPr>
              <a:t>擴大已公告新興毒品檢驗量能</a:t>
            </a:r>
            <a:endParaRPr lang="en-US" altLang="zh-TW" sz="2400" smtClean="0">
              <a:solidFill>
                <a:srgbClr val="C00000"/>
              </a:solidFill>
              <a:latin typeface="微軟正黑體" pitchFamily="34" charset="-120"/>
            </a:endParaRPr>
          </a:p>
          <a:p>
            <a:pPr marL="441325" lvl="1" indent="-260350" algn="just">
              <a:spcBef>
                <a:spcPct val="0"/>
              </a:spcBef>
              <a:buClr>
                <a:srgbClr val="5FA326"/>
              </a:buClr>
              <a:buFont typeface="微軟正黑體" pitchFamily="34" charset="-120"/>
              <a:buChar char="◢"/>
            </a:pPr>
            <a:r>
              <a:rPr lang="zh-TW" altLang="en-US" sz="1800" b="1" smtClean="0">
                <a:solidFill>
                  <a:srgbClr val="002060"/>
                </a:solidFill>
                <a:latin typeface="微軟正黑體" pitchFamily="34" charset="-120"/>
              </a:rPr>
              <a:t>建置已公告列管</a:t>
            </a:r>
            <a:r>
              <a:rPr lang="en-US" altLang="zh-TW" sz="1800" b="1" smtClean="0">
                <a:solidFill>
                  <a:srgbClr val="002060"/>
                </a:solidFill>
                <a:latin typeface="微軟正黑體" pitchFamily="34" charset="-120"/>
              </a:rPr>
              <a:t>326 </a:t>
            </a:r>
            <a:r>
              <a:rPr lang="zh-TW" altLang="en-US" sz="1800" b="1" smtClean="0">
                <a:solidFill>
                  <a:srgbClr val="002060"/>
                </a:solidFill>
                <a:latin typeface="微軟正黑體" pitchFamily="34" charset="-120"/>
              </a:rPr>
              <a:t>項標準品質譜圖</a:t>
            </a:r>
            <a:endParaRPr lang="en-US" altLang="zh-TW" sz="1800" b="1" smtClean="0">
              <a:solidFill>
                <a:srgbClr val="002060"/>
              </a:solidFill>
              <a:latin typeface="微軟正黑體" pitchFamily="34" charset="-120"/>
            </a:endParaRPr>
          </a:p>
          <a:p>
            <a:pPr marL="441325" lvl="1" indent="-260350" algn="just">
              <a:spcBef>
                <a:spcPct val="0"/>
              </a:spcBef>
              <a:buClr>
                <a:srgbClr val="5FA326"/>
              </a:buClr>
              <a:buFont typeface="微軟正黑體" pitchFamily="34" charset="-120"/>
              <a:buChar char="◢"/>
            </a:pPr>
            <a:r>
              <a:rPr lang="zh-TW" altLang="en-US" sz="1800" b="1" smtClean="0">
                <a:solidFill>
                  <a:srgbClr val="002060"/>
                </a:solidFill>
                <a:latin typeface="微軟正黑體" pitchFamily="34" charset="-120"/>
              </a:rPr>
              <a:t>籌獲標準品，供各鑑驗實驗室使用</a:t>
            </a:r>
            <a:endParaRPr lang="en-US" altLang="zh-TW" sz="1800" b="1" smtClean="0">
              <a:solidFill>
                <a:srgbClr val="002060"/>
              </a:solidFill>
              <a:latin typeface="微軟正黑體" pitchFamily="34" charset="-120"/>
            </a:endParaRPr>
          </a:p>
          <a:p>
            <a:pPr marL="0" indent="0">
              <a:spcBef>
                <a:spcPts val="600"/>
              </a:spcBef>
              <a:spcAft>
                <a:spcPts val="600"/>
              </a:spcAft>
              <a:buFont typeface="Wingdings" pitchFamily="2" charset="2"/>
              <a:buNone/>
            </a:pPr>
            <a:r>
              <a:rPr lang="zh-TW" altLang="en-US" sz="2400" smtClean="0">
                <a:solidFill>
                  <a:srgbClr val="C00000"/>
                </a:solidFill>
                <a:latin typeface="微軟正黑體" pitchFamily="34" charset="-120"/>
              </a:rPr>
              <a:t>提升已通報未列管新興成分之檢驗能力</a:t>
            </a:r>
            <a:endParaRPr lang="en-US" altLang="zh-TW" sz="2400" smtClean="0">
              <a:solidFill>
                <a:srgbClr val="C00000"/>
              </a:solidFill>
              <a:latin typeface="微軟正黑體" pitchFamily="34" charset="-120"/>
            </a:endParaRPr>
          </a:p>
          <a:p>
            <a:pPr marL="441325" lvl="1" indent="-260350" algn="just">
              <a:spcBef>
                <a:spcPct val="0"/>
              </a:spcBef>
              <a:buClr>
                <a:srgbClr val="5FA326"/>
              </a:buClr>
              <a:buFont typeface="微軟正黑體" pitchFamily="34" charset="-120"/>
              <a:buChar char="◢"/>
            </a:pPr>
            <a:r>
              <a:rPr lang="zh-TW" altLang="en-US" sz="1800" b="1" smtClean="0">
                <a:solidFill>
                  <a:srgbClr val="002060"/>
                </a:solidFill>
                <a:latin typeface="微軟正黑體" pitchFamily="34" charset="-120"/>
              </a:rPr>
              <a:t>建置目前未列管</a:t>
            </a:r>
            <a:r>
              <a:rPr lang="en-US" altLang="zh-TW" sz="1800" b="1" smtClean="0">
                <a:solidFill>
                  <a:srgbClr val="002060"/>
                </a:solidFill>
                <a:latin typeface="微軟正黑體" pitchFamily="34" charset="-120"/>
              </a:rPr>
              <a:t>70</a:t>
            </a:r>
            <a:r>
              <a:rPr lang="zh-TW" altLang="en-US" sz="1800" b="1" smtClean="0">
                <a:solidFill>
                  <a:srgbClr val="002060"/>
                </a:solidFill>
                <a:latin typeface="微軟正黑體" pitchFamily="34" charset="-120"/>
              </a:rPr>
              <a:t>品項新興成分之標準品及質譜圖</a:t>
            </a:r>
            <a:endParaRPr lang="en-US" altLang="zh-TW" sz="1800" b="1" smtClean="0">
              <a:solidFill>
                <a:srgbClr val="002060"/>
              </a:solidFill>
              <a:latin typeface="微軟正黑體" pitchFamily="34" charset="-120"/>
            </a:endParaRPr>
          </a:p>
          <a:p>
            <a:pPr marL="441325" lvl="1" indent="-260350" algn="just">
              <a:spcBef>
                <a:spcPct val="0"/>
              </a:spcBef>
              <a:buClr>
                <a:srgbClr val="5FA326"/>
              </a:buClr>
              <a:buFont typeface="微軟正黑體" pitchFamily="34" charset="-120"/>
              <a:buChar char="◢"/>
            </a:pPr>
            <a:r>
              <a:rPr lang="zh-TW" altLang="en-US" sz="1800" b="1" smtClean="0">
                <a:solidFill>
                  <a:srgbClr val="002060"/>
                </a:solidFill>
                <a:latin typeface="微軟正黑體" pitchFamily="34" charset="-120"/>
              </a:rPr>
              <a:t>籌獲後續國內出現之新興成分標準品</a:t>
            </a:r>
            <a:endParaRPr lang="zh-TW" altLang="en-US" smtClean="0">
              <a:latin typeface="Arial" charset="0"/>
            </a:endParaRPr>
          </a:p>
        </p:txBody>
      </p:sp>
      <p:sp>
        <p:nvSpPr>
          <p:cNvPr id="46084" name="投影片編號版面配置區 1"/>
          <p:cNvSpPr>
            <a:spLocks noGrp="1"/>
          </p:cNvSpPr>
          <p:nvPr>
            <p:ph type="sldNum" sz="quarter" idx="11"/>
          </p:nvPr>
        </p:nvSpPr>
        <p:spPr>
          <a:noFill/>
          <a:ln>
            <a:miter lim="800000"/>
            <a:headEnd/>
            <a:tailEnd/>
          </a:ln>
        </p:spPr>
        <p:txBody>
          <a:bodyPr/>
          <a:lstStyle/>
          <a:p>
            <a:pPr fontAlgn="base">
              <a:spcBef>
                <a:spcPct val="0"/>
              </a:spcBef>
              <a:spcAft>
                <a:spcPct val="0"/>
              </a:spcAft>
            </a:pPr>
            <a:fld id="{63D74E88-9035-4D38-954E-4FB825123D63}" type="slidenum">
              <a:rPr lang="en-US" altLang="zh-TW" smtClean="0"/>
              <a:pPr fontAlgn="base">
                <a:spcBef>
                  <a:spcPct val="0"/>
                </a:spcBef>
                <a:spcAft>
                  <a:spcPct val="0"/>
                </a:spcAft>
              </a:pPr>
              <a:t>22</a:t>
            </a:fld>
            <a:endParaRPr lang="en-US" altLang="zh-TW" smtClean="0"/>
          </a:p>
        </p:txBody>
      </p:sp>
      <p:sp>
        <p:nvSpPr>
          <p:cNvPr id="12" name="圓角矩形 11"/>
          <p:cNvSpPr/>
          <p:nvPr/>
        </p:nvSpPr>
        <p:spPr bwMode="auto">
          <a:xfrm>
            <a:off x="179388" y="1196975"/>
            <a:ext cx="4032250" cy="503238"/>
          </a:xfrm>
          <a:prstGeom prst="roundRect">
            <a:avLst/>
          </a:prstGeom>
          <a:ln>
            <a:headEnd type="none" w="med" len="med"/>
            <a:tailEnd type="none" w="med" len="med"/>
          </a:ln>
          <a:extLst/>
        </p:spPr>
        <p:style>
          <a:lnRef idx="1">
            <a:schemeClr val="accent4"/>
          </a:lnRef>
          <a:fillRef idx="3">
            <a:schemeClr val="accent4"/>
          </a:fillRef>
          <a:effectRef idx="2">
            <a:schemeClr val="accent4"/>
          </a:effectRef>
          <a:fontRef idx="minor">
            <a:schemeClr val="lt1"/>
          </a:fontRef>
        </p:style>
        <p:txBody>
          <a:bodyPr/>
          <a:lstStyle/>
          <a:p>
            <a:pPr algn="ctr">
              <a:defRPr/>
            </a:pPr>
            <a:r>
              <a:rPr kumimoji="0" lang="zh-TW" altLang="en-US" sz="2400" b="1" dirty="0">
                <a:solidFill>
                  <a:schemeClr val="bg1"/>
                </a:solidFill>
                <a:latin typeface="微軟正黑體" panose="020B0604030504040204" pitchFamily="34" charset="-120"/>
                <a:ea typeface="微軟正黑體" panose="020B0604030504040204" pitchFamily="34" charset="-120"/>
              </a:rPr>
              <a:t>擴充新興毒品檢驗量能</a:t>
            </a:r>
          </a:p>
        </p:txBody>
      </p:sp>
      <p:sp>
        <p:nvSpPr>
          <p:cNvPr id="13" name="圓角矩形 12"/>
          <p:cNvSpPr/>
          <p:nvPr/>
        </p:nvSpPr>
        <p:spPr bwMode="auto">
          <a:xfrm>
            <a:off x="4932363" y="1196975"/>
            <a:ext cx="4032250" cy="503238"/>
          </a:xfrm>
          <a:prstGeom prst="roundRect">
            <a:avLst/>
          </a:prstGeom>
          <a:ln>
            <a:headEnd type="none" w="med" len="med"/>
            <a:tailEnd type="none" w="med" len="med"/>
          </a:ln>
          <a:extLst/>
        </p:spPr>
        <p:style>
          <a:lnRef idx="1">
            <a:schemeClr val="accent4"/>
          </a:lnRef>
          <a:fillRef idx="3">
            <a:schemeClr val="accent4"/>
          </a:fillRef>
          <a:effectRef idx="2">
            <a:schemeClr val="accent4"/>
          </a:effectRef>
          <a:fontRef idx="minor">
            <a:schemeClr val="lt1"/>
          </a:fontRef>
        </p:style>
        <p:txBody>
          <a:bodyPr/>
          <a:lstStyle/>
          <a:p>
            <a:pPr algn="ctr">
              <a:defRPr/>
            </a:pPr>
            <a:r>
              <a:rPr kumimoji="0" lang="zh-TW" altLang="en-US" sz="2400" b="1" dirty="0">
                <a:solidFill>
                  <a:schemeClr val="bg1"/>
                </a:solidFill>
                <a:latin typeface="微軟正黑體" panose="020B0604030504040204" pitchFamily="34" charset="-120"/>
                <a:ea typeface="微軟正黑體" panose="020B0604030504040204" pitchFamily="34" charset="-120"/>
              </a:rPr>
              <a:t>提升新興毒品尿液檢驗量能</a:t>
            </a:r>
          </a:p>
        </p:txBody>
      </p:sp>
      <p:cxnSp>
        <p:nvCxnSpPr>
          <p:cNvPr id="15" name="直線接點 14"/>
          <p:cNvCxnSpPr/>
          <p:nvPr/>
        </p:nvCxnSpPr>
        <p:spPr bwMode="auto">
          <a:xfrm>
            <a:off x="4572000" y="1268413"/>
            <a:ext cx="0" cy="5113337"/>
          </a:xfrm>
          <a:prstGeom prst="line">
            <a:avLst/>
          </a:prstGeom>
          <a:ln>
            <a:headEnd type="none" w="med" len="med"/>
            <a:tailEnd type="none" w="med" len="med"/>
          </a:ln>
          <a:extLst/>
        </p:spPr>
        <p:style>
          <a:lnRef idx="3">
            <a:schemeClr val="accent3"/>
          </a:lnRef>
          <a:fillRef idx="0">
            <a:schemeClr val="accent3"/>
          </a:fillRef>
          <a:effectRef idx="2">
            <a:schemeClr val="accent3"/>
          </a:effectRef>
          <a:fontRef idx="minor">
            <a:schemeClr val="tx1"/>
          </a:fontRef>
        </p:style>
      </p:cxn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圖片 4"/>
          <p:cNvPicPr>
            <a:picLocks noChangeAspect="1"/>
          </p:cNvPicPr>
          <p:nvPr/>
        </p:nvPicPr>
        <p:blipFill>
          <a:blip r:embed="rId2"/>
          <a:srcRect/>
          <a:stretch>
            <a:fillRect/>
          </a:stretch>
        </p:blipFill>
        <p:spPr bwMode="auto">
          <a:xfrm>
            <a:off x="3203575" y="3860800"/>
            <a:ext cx="2706688" cy="2997200"/>
          </a:xfrm>
          <a:prstGeom prst="rect">
            <a:avLst/>
          </a:prstGeom>
          <a:noFill/>
          <a:ln w="9525">
            <a:noFill/>
            <a:miter lim="800000"/>
            <a:headEnd/>
            <a:tailEnd/>
          </a:ln>
        </p:spPr>
      </p:pic>
      <p:sp>
        <p:nvSpPr>
          <p:cNvPr id="3" name="標題 2"/>
          <p:cNvSpPr>
            <a:spLocks noGrp="1"/>
          </p:cNvSpPr>
          <p:nvPr>
            <p:ph type="title"/>
          </p:nvPr>
        </p:nvSpPr>
        <p:spPr>
          <a:xfrm>
            <a:off x="722313" y="2781300"/>
            <a:ext cx="8170862" cy="1349375"/>
          </a:xfrm>
        </p:spPr>
        <p:txBody>
          <a:bodyPr/>
          <a:lstStyle/>
          <a:p>
            <a:pPr algn="l">
              <a:buClr>
                <a:schemeClr val="hlink"/>
              </a:buClr>
              <a:defRPr/>
            </a:pPr>
            <a:r>
              <a:rPr lang="zh-TW" altLang="en-US" dirty="0">
                <a:cs typeface="+mj-cs"/>
              </a:rPr>
              <a:t>報告人：教育部</a:t>
            </a:r>
            <a:r>
              <a:rPr lang="en-US" altLang="zh-TW" dirty="0">
                <a:cs typeface="+mj-cs"/>
              </a:rPr>
              <a:t/>
            </a:r>
            <a:br>
              <a:rPr lang="en-US" altLang="zh-TW" dirty="0">
                <a:cs typeface="+mj-cs"/>
              </a:rPr>
            </a:br>
            <a:r>
              <a:rPr lang="zh-TW" altLang="en-US" sz="3200" dirty="0">
                <a:cs typeface="+mj-cs"/>
              </a:rPr>
              <a:t>主協辦機關：教育部、內政部、各地方政府</a:t>
            </a:r>
          </a:p>
        </p:txBody>
      </p:sp>
      <p:sp>
        <p:nvSpPr>
          <p:cNvPr id="4" name="文字版面配置區 3"/>
          <p:cNvSpPr>
            <a:spLocks noGrp="1"/>
          </p:cNvSpPr>
          <p:nvPr>
            <p:ph type="body" idx="1"/>
          </p:nvPr>
        </p:nvSpPr>
        <p:spPr>
          <a:xfrm>
            <a:off x="722313" y="1844675"/>
            <a:ext cx="7772400" cy="720725"/>
          </a:xfrm>
        </p:spPr>
        <p:txBody>
          <a:bodyPr/>
          <a:lstStyle/>
          <a:p>
            <a:pPr>
              <a:defRPr/>
            </a:pPr>
            <a:r>
              <a:rPr lang="en-US" altLang="zh-TW"/>
              <a:t>3.</a:t>
            </a:r>
            <a:r>
              <a:rPr altLang="zh-TW"/>
              <a:t>拒毒策略</a:t>
            </a:r>
            <a:endParaRPr/>
          </a:p>
        </p:txBody>
      </p:sp>
      <p:sp>
        <p:nvSpPr>
          <p:cNvPr id="47108" name="投影片編號版面配置區 1"/>
          <p:cNvSpPr>
            <a:spLocks noGrp="1"/>
          </p:cNvSpPr>
          <p:nvPr>
            <p:ph type="sldNum" sz="quarter" idx="10"/>
          </p:nvPr>
        </p:nvSpPr>
        <p:spPr>
          <a:noFill/>
          <a:ln>
            <a:miter lim="800000"/>
            <a:headEnd/>
            <a:tailEnd/>
          </a:ln>
        </p:spPr>
        <p:txBody>
          <a:bodyPr/>
          <a:lstStyle/>
          <a:p>
            <a:pPr fontAlgn="base">
              <a:spcBef>
                <a:spcPct val="0"/>
              </a:spcBef>
              <a:spcAft>
                <a:spcPct val="0"/>
              </a:spcAft>
            </a:pPr>
            <a:fld id="{1EACE1F4-8349-4DFC-952A-1CA5249C64CE}" type="slidenum">
              <a:rPr lang="en-US" altLang="zh-TW" smtClean="0"/>
              <a:pPr fontAlgn="base">
                <a:spcBef>
                  <a:spcPct val="0"/>
                </a:spcBef>
                <a:spcAft>
                  <a:spcPct val="0"/>
                </a:spcAft>
              </a:pPr>
              <a:t>23</a:t>
            </a:fld>
            <a:endParaRPr lang="en-US" altLang="zh-TW" smtClean="0"/>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標題 1"/>
          <p:cNvSpPr>
            <a:spLocks noGrp="1"/>
          </p:cNvSpPr>
          <p:nvPr>
            <p:ph type="title"/>
          </p:nvPr>
        </p:nvSpPr>
        <p:spPr/>
        <p:txBody>
          <a:bodyPr/>
          <a:lstStyle/>
          <a:p>
            <a:r>
              <a:rPr lang="zh-TW" altLang="en-US" smtClean="0">
                <a:solidFill>
                  <a:srgbClr val="FFFF00"/>
                </a:solidFill>
                <a:latin typeface="Arial" charset="0"/>
                <a:ea typeface="華康華綜體W5"/>
              </a:rPr>
              <a:t>現況分析</a:t>
            </a:r>
          </a:p>
        </p:txBody>
      </p:sp>
      <p:sp>
        <p:nvSpPr>
          <p:cNvPr id="3" name="內容版面配置區 2"/>
          <p:cNvSpPr>
            <a:spLocks noGrp="1"/>
          </p:cNvSpPr>
          <p:nvPr>
            <p:ph idx="1"/>
          </p:nvPr>
        </p:nvSpPr>
        <p:spPr>
          <a:xfrm>
            <a:off x="250825" y="1241425"/>
            <a:ext cx="8435975" cy="1179513"/>
          </a:xfrm>
        </p:spPr>
        <p:txBody>
          <a:bodyPr/>
          <a:lstStyle/>
          <a:p>
            <a:pPr>
              <a:lnSpc>
                <a:spcPts val="2900"/>
              </a:lnSpc>
              <a:buClr>
                <a:schemeClr val="accent1">
                  <a:lumMod val="75000"/>
                </a:schemeClr>
              </a:buClr>
              <a:buFont typeface="微軟正黑體" panose="020B0604030504040204" pitchFamily="34" charset="-120"/>
              <a:buChar char="◢"/>
              <a:defRPr/>
            </a:pPr>
            <a:r>
              <a:rPr lang="zh-TW" altLang="en-US" kern="1200" dirty="0">
                <a:solidFill>
                  <a:srgbClr val="002060"/>
                </a:solidFill>
              </a:rPr>
              <a:t>依教育</a:t>
            </a:r>
            <a:r>
              <a:rPr lang="zh-TW" altLang="zh-TW" kern="1200" dirty="0">
                <a:solidFill>
                  <a:srgbClr val="002060"/>
                </a:solidFill>
              </a:rPr>
              <a:t>部「藥物濫用學生輔導追蹤管理系統」</a:t>
            </a:r>
            <a:r>
              <a:rPr lang="en-US" altLang="zh-TW" kern="1200" dirty="0">
                <a:solidFill>
                  <a:srgbClr val="002060"/>
                </a:solidFill>
              </a:rPr>
              <a:t/>
            </a:r>
            <a:br>
              <a:rPr lang="en-US" altLang="zh-TW" kern="1200" dirty="0">
                <a:solidFill>
                  <a:srgbClr val="002060"/>
                </a:solidFill>
              </a:rPr>
            </a:br>
            <a:r>
              <a:rPr lang="zh-TW" altLang="en-US" kern="1200" dirty="0">
                <a:solidFill>
                  <a:srgbClr val="002060"/>
                </a:solidFill>
              </a:rPr>
              <a:t>（</a:t>
            </a:r>
            <a:r>
              <a:rPr lang="en-US" altLang="zh-TW" kern="1200" dirty="0">
                <a:solidFill>
                  <a:srgbClr val="002060"/>
                </a:solidFill>
              </a:rPr>
              <a:t>102</a:t>
            </a:r>
            <a:r>
              <a:rPr lang="zh-TW" altLang="zh-TW" kern="1200" dirty="0">
                <a:solidFill>
                  <a:srgbClr val="002060"/>
                </a:solidFill>
              </a:rPr>
              <a:t>年</a:t>
            </a:r>
            <a:r>
              <a:rPr lang="en-US" altLang="zh-TW" kern="1200" dirty="0">
                <a:solidFill>
                  <a:srgbClr val="002060"/>
                </a:solidFill>
              </a:rPr>
              <a:t>-105</a:t>
            </a:r>
            <a:r>
              <a:rPr lang="zh-TW" altLang="zh-TW" kern="1200" dirty="0">
                <a:solidFill>
                  <a:srgbClr val="002060"/>
                </a:solidFill>
              </a:rPr>
              <a:t>年</a:t>
            </a:r>
            <a:r>
              <a:rPr lang="zh-TW" altLang="en-US" kern="1200" dirty="0">
                <a:solidFill>
                  <a:srgbClr val="002060"/>
                </a:solidFill>
              </a:rPr>
              <a:t>）</a:t>
            </a:r>
            <a:r>
              <a:rPr lang="en-US" altLang="zh-TW" kern="1200" dirty="0">
                <a:solidFill>
                  <a:srgbClr val="002060"/>
                </a:solidFill>
              </a:rPr>
              <a:t>5,875</a:t>
            </a:r>
            <a:r>
              <a:rPr lang="zh-TW" altLang="zh-TW" kern="1200" dirty="0">
                <a:solidFill>
                  <a:srgbClr val="002060"/>
                </a:solidFill>
              </a:rPr>
              <a:t>筆學生基本資料統計，青少年藥物濫用</a:t>
            </a:r>
            <a:r>
              <a:rPr lang="zh-TW" altLang="en-US" kern="1200" dirty="0">
                <a:solidFill>
                  <a:srgbClr val="002060"/>
                </a:solidFill>
              </a:rPr>
              <a:t>高風險</a:t>
            </a:r>
            <a:r>
              <a:rPr lang="zh-TW" altLang="zh-TW" kern="1200" dirty="0">
                <a:solidFill>
                  <a:srgbClr val="002060"/>
                </a:solidFill>
              </a:rPr>
              <a:t>因子</a:t>
            </a:r>
            <a:r>
              <a:rPr lang="zh-TW" altLang="en-US" kern="1200" dirty="0">
                <a:solidFill>
                  <a:srgbClr val="002060"/>
                </a:solidFill>
              </a:rPr>
              <a:t>如下表：</a:t>
            </a:r>
            <a:endParaRPr lang="zh-TW" altLang="zh-TW" kern="1200" dirty="0">
              <a:solidFill>
                <a:srgbClr val="002060"/>
              </a:solidFill>
            </a:endParaRPr>
          </a:p>
        </p:txBody>
      </p:sp>
      <p:sp>
        <p:nvSpPr>
          <p:cNvPr id="4" name="圓角矩形 3"/>
          <p:cNvSpPr/>
          <p:nvPr/>
        </p:nvSpPr>
        <p:spPr>
          <a:xfrm>
            <a:off x="4427538" y="4652963"/>
            <a:ext cx="4572000" cy="1871662"/>
          </a:xfrm>
          <a:prstGeom prst="roundRect">
            <a:avLst>
              <a:gd name="adj" fmla="val 6023"/>
            </a:avLst>
          </a:prstGeom>
          <a:gradFill>
            <a:gsLst>
              <a:gs pos="0">
                <a:schemeClr val="accent4">
                  <a:tint val="50000"/>
                  <a:satMod val="300000"/>
                  <a:alpha val="48000"/>
                </a:schemeClr>
              </a:gs>
              <a:gs pos="35000">
                <a:schemeClr val="accent4">
                  <a:tint val="37000"/>
                  <a:satMod val="300000"/>
                </a:schemeClr>
              </a:gs>
              <a:gs pos="100000">
                <a:schemeClr val="accent4">
                  <a:tint val="15000"/>
                  <a:satMod val="350000"/>
                </a:schemeClr>
              </a:gs>
            </a:gsLst>
          </a:gradFill>
          <a:ln w="25400"/>
        </p:spPr>
        <p:style>
          <a:lnRef idx="1">
            <a:schemeClr val="accent4"/>
          </a:lnRef>
          <a:fillRef idx="2">
            <a:schemeClr val="accent4"/>
          </a:fillRef>
          <a:effectRef idx="1">
            <a:schemeClr val="accent4"/>
          </a:effectRef>
          <a:fontRef idx="minor">
            <a:schemeClr val="dk1"/>
          </a:fontRef>
        </p:style>
        <p:txBody>
          <a:bodyPr anchor="ctr"/>
          <a:lstStyle/>
          <a:p>
            <a:pPr defTabSz="913710">
              <a:spcBef>
                <a:spcPts val="600"/>
              </a:spcBef>
              <a:spcAft>
                <a:spcPts val="600"/>
              </a:spcAft>
              <a:buClr>
                <a:schemeClr val="hlink"/>
              </a:buClr>
              <a:defRPr/>
            </a:pPr>
            <a:r>
              <a:rPr kumimoji="0" lang="zh-TW" altLang="en-US" sz="2400" b="1" dirty="0">
                <a:solidFill>
                  <a:srgbClr val="C00000"/>
                </a:solidFill>
                <a:uFill>
                  <a:solidFill>
                    <a:srgbClr val="00B050"/>
                  </a:solidFill>
                </a:uFill>
                <a:latin typeface="微軟正黑體" panose="020B0604030504040204" pitchFamily="34" charset="-120"/>
                <a:ea typeface="微軟正黑體" panose="020B0604030504040204" pitchFamily="34" charset="-120"/>
              </a:rPr>
              <a:t>高中職以上</a:t>
            </a:r>
            <a:endParaRPr kumimoji="0" lang="en-US" altLang="zh-TW" sz="2400" b="1" dirty="0">
              <a:solidFill>
                <a:srgbClr val="C00000"/>
              </a:solidFill>
              <a:uFill>
                <a:solidFill>
                  <a:srgbClr val="00B050"/>
                </a:solidFill>
              </a:uFill>
              <a:latin typeface="微軟正黑體" panose="020B0604030504040204" pitchFamily="34" charset="-120"/>
              <a:ea typeface="微軟正黑體" panose="020B0604030504040204" pitchFamily="34" charset="-120"/>
            </a:endParaRPr>
          </a:p>
          <a:p>
            <a:pPr marL="441325" indent="-260350" algn="just" defTabSz="913710">
              <a:lnSpc>
                <a:spcPts val="2000"/>
              </a:lnSpc>
              <a:spcBef>
                <a:spcPts val="0"/>
              </a:spcBef>
              <a:spcAft>
                <a:spcPts val="0"/>
              </a:spcAft>
              <a:buClr>
                <a:srgbClr val="F79646">
                  <a:lumMod val="75000"/>
                </a:srgbClr>
              </a:buClr>
              <a:buFont typeface="微軟正黑體" panose="020B0604030504040204" pitchFamily="34" charset="-120"/>
              <a:buChar char="◢"/>
              <a:defRPr/>
            </a:pPr>
            <a:r>
              <a:rPr kumimoji="0" lang="zh-TW" altLang="en-US" sz="2000" b="1" dirty="0">
                <a:solidFill>
                  <a:srgbClr val="002060"/>
                </a:solidFill>
                <a:latin typeface="微軟正黑體" panose="020B0604030504040204" pitchFamily="34" charset="-120"/>
                <a:ea typeface="微軟正黑體" panose="020B0604030504040204" pitchFamily="34" charset="-120"/>
              </a:rPr>
              <a:t>學習意願低落、曾經中輟、學業中斷、經常不到校、抽菸、交友複雜</a:t>
            </a:r>
            <a:endParaRPr kumimoji="0" lang="en-US" altLang="zh-TW" sz="2000" b="1" dirty="0">
              <a:solidFill>
                <a:srgbClr val="002060"/>
              </a:solidFill>
              <a:latin typeface="微軟正黑體" panose="020B0604030504040204" pitchFamily="34" charset="-120"/>
              <a:ea typeface="微軟正黑體" panose="020B0604030504040204" pitchFamily="34" charset="-120"/>
            </a:endParaRPr>
          </a:p>
          <a:p>
            <a:pPr marL="441325" indent="-260350" algn="just" defTabSz="913710">
              <a:lnSpc>
                <a:spcPts val="2000"/>
              </a:lnSpc>
              <a:spcBef>
                <a:spcPts val="0"/>
              </a:spcBef>
              <a:spcAft>
                <a:spcPts val="0"/>
              </a:spcAft>
              <a:buClr>
                <a:srgbClr val="F79646">
                  <a:lumMod val="75000"/>
                </a:srgbClr>
              </a:buClr>
              <a:buFont typeface="微軟正黑體" panose="020B0604030504040204" pitchFamily="34" charset="-120"/>
              <a:buChar char="◢"/>
              <a:defRPr/>
            </a:pPr>
            <a:r>
              <a:rPr kumimoji="0" lang="zh-TW" altLang="en-US" sz="2000" b="1" dirty="0">
                <a:solidFill>
                  <a:srgbClr val="002060"/>
                </a:solidFill>
                <a:latin typeface="微軟正黑體" panose="020B0604030504040204" pitchFamily="34" charset="-120"/>
                <a:ea typeface="微軟正黑體" panose="020B0604030504040204" pitchFamily="34" charset="-120"/>
              </a:rPr>
              <a:t>施用原因多為好奇，其次是受同儕影響</a:t>
            </a:r>
            <a:endParaRPr kumimoji="0" lang="en-US" altLang="zh-TW" sz="2000" b="1" dirty="0">
              <a:solidFill>
                <a:srgbClr val="002060"/>
              </a:solidFill>
              <a:latin typeface="微軟正黑體" panose="020B0604030504040204" pitchFamily="34" charset="-120"/>
              <a:ea typeface="微軟正黑體" panose="020B0604030504040204" pitchFamily="34" charset="-120"/>
            </a:endParaRPr>
          </a:p>
          <a:p>
            <a:pPr marL="441325" indent="-260350" algn="just" defTabSz="913710">
              <a:lnSpc>
                <a:spcPts val="2000"/>
              </a:lnSpc>
              <a:spcBef>
                <a:spcPts val="0"/>
              </a:spcBef>
              <a:spcAft>
                <a:spcPts val="0"/>
              </a:spcAft>
              <a:buClr>
                <a:srgbClr val="F79646">
                  <a:lumMod val="75000"/>
                </a:srgbClr>
              </a:buClr>
              <a:buFont typeface="微軟正黑體" panose="020B0604030504040204" pitchFamily="34" charset="-120"/>
              <a:buChar char="◢"/>
              <a:defRPr/>
            </a:pPr>
            <a:r>
              <a:rPr kumimoji="0" lang="zh-TW" altLang="en-US" sz="2000" b="1" dirty="0">
                <a:solidFill>
                  <a:srgbClr val="002060"/>
                </a:solidFill>
                <a:latin typeface="微軟正黑體" panose="020B0604030504040204" pitchFamily="34" charset="-120"/>
                <a:ea typeface="微軟正黑體" panose="020B0604030504040204" pitchFamily="34" charset="-120"/>
              </a:rPr>
              <a:t>家庭功能、家庭關係無明顯差異</a:t>
            </a:r>
            <a:endParaRPr kumimoji="0" lang="zh-TW" altLang="en-US" sz="2000" dirty="0">
              <a:solidFill>
                <a:srgbClr val="002060"/>
              </a:solidFill>
            </a:endParaRPr>
          </a:p>
        </p:txBody>
      </p:sp>
      <p:sp>
        <p:nvSpPr>
          <p:cNvPr id="5" name="圓角矩形 4"/>
          <p:cNvSpPr/>
          <p:nvPr/>
        </p:nvSpPr>
        <p:spPr>
          <a:xfrm>
            <a:off x="4427538" y="2427288"/>
            <a:ext cx="4572000" cy="2081212"/>
          </a:xfrm>
          <a:prstGeom prst="roundRect">
            <a:avLst>
              <a:gd name="adj" fmla="val 4095"/>
            </a:avLst>
          </a:prstGeom>
          <a:gradFill flip="none" rotWithShape="1">
            <a:gsLst>
              <a:gs pos="0">
                <a:srgbClr val="FFFF66">
                  <a:tint val="66000"/>
                  <a:satMod val="160000"/>
                  <a:alpha val="53000"/>
                </a:srgbClr>
              </a:gs>
              <a:gs pos="50000">
                <a:srgbClr val="FFFF66">
                  <a:tint val="44500"/>
                  <a:satMod val="160000"/>
                </a:srgbClr>
              </a:gs>
              <a:gs pos="100000">
                <a:srgbClr val="FFFF66">
                  <a:tint val="23500"/>
                  <a:satMod val="160000"/>
                </a:srgbClr>
              </a:gs>
            </a:gsLst>
            <a:lin ang="16200000" scaled="1"/>
            <a:tileRect/>
          </a:gradFill>
          <a:ln w="25400">
            <a:solidFill>
              <a:srgbClr val="FFC000"/>
            </a:solidFill>
          </a:ln>
        </p:spPr>
        <p:style>
          <a:lnRef idx="1">
            <a:schemeClr val="accent3"/>
          </a:lnRef>
          <a:fillRef idx="2">
            <a:schemeClr val="accent3"/>
          </a:fillRef>
          <a:effectRef idx="1">
            <a:schemeClr val="accent3"/>
          </a:effectRef>
          <a:fontRef idx="minor">
            <a:schemeClr val="dk1"/>
          </a:fontRef>
        </p:style>
        <p:txBody>
          <a:bodyPr anchor="ctr"/>
          <a:lstStyle/>
          <a:p>
            <a:pPr defTabSz="913710">
              <a:spcBef>
                <a:spcPts val="0"/>
              </a:spcBef>
              <a:spcAft>
                <a:spcPts val="600"/>
              </a:spcAft>
              <a:buClr>
                <a:schemeClr val="hlink"/>
              </a:buClr>
              <a:defRPr/>
            </a:pPr>
            <a:r>
              <a:rPr kumimoji="0" lang="zh-TW" altLang="en-US" sz="2400" b="1" dirty="0">
                <a:solidFill>
                  <a:srgbClr val="C00000"/>
                </a:solidFill>
                <a:uFill>
                  <a:solidFill>
                    <a:srgbClr val="00B050"/>
                  </a:solidFill>
                </a:uFill>
                <a:latin typeface="微軟正黑體" panose="020B0604030504040204" pitchFamily="34" charset="-120"/>
                <a:ea typeface="微軟正黑體" panose="020B0604030504040204" pitchFamily="34" charset="-120"/>
              </a:rPr>
              <a:t>國中小</a:t>
            </a:r>
            <a:endParaRPr kumimoji="0" lang="en-US" altLang="zh-TW" sz="2400" b="1" dirty="0">
              <a:solidFill>
                <a:srgbClr val="C00000"/>
              </a:solidFill>
              <a:uFill>
                <a:solidFill>
                  <a:srgbClr val="00B050"/>
                </a:solidFill>
              </a:uFill>
              <a:latin typeface="微軟正黑體" panose="020B0604030504040204" pitchFamily="34" charset="-120"/>
              <a:ea typeface="微軟正黑體" panose="020B0604030504040204" pitchFamily="34" charset="-120"/>
            </a:endParaRPr>
          </a:p>
          <a:p>
            <a:pPr marL="441325" indent="-260350" algn="just" defTabSz="913710">
              <a:lnSpc>
                <a:spcPts val="2000"/>
              </a:lnSpc>
              <a:spcBef>
                <a:spcPts val="0"/>
              </a:spcBef>
              <a:spcAft>
                <a:spcPts val="0"/>
              </a:spcAft>
              <a:buClr>
                <a:srgbClr val="F79646">
                  <a:lumMod val="75000"/>
                </a:srgbClr>
              </a:buClr>
              <a:buFont typeface="微軟正黑體" panose="020B0604030504040204" pitchFamily="34" charset="-120"/>
              <a:buChar char="◢"/>
              <a:defRPr/>
            </a:pPr>
            <a:r>
              <a:rPr kumimoji="0" lang="zh-TW" altLang="en-US" sz="2000" b="1" dirty="0">
                <a:solidFill>
                  <a:srgbClr val="002060"/>
                </a:solidFill>
                <a:latin typeface="微軟正黑體" panose="020B0604030504040204" pitchFamily="34" charset="-120"/>
                <a:ea typeface="微軟正黑體" panose="020B0604030504040204" pitchFamily="34" charset="-120"/>
              </a:rPr>
              <a:t>家庭失功能、高風險家庭、親子關係疏離</a:t>
            </a:r>
            <a:endParaRPr kumimoji="0" lang="en-US" altLang="zh-TW" sz="2000" b="1" dirty="0">
              <a:solidFill>
                <a:srgbClr val="002060"/>
              </a:solidFill>
              <a:latin typeface="微軟正黑體" panose="020B0604030504040204" pitchFamily="34" charset="-120"/>
              <a:ea typeface="微軟正黑體" panose="020B0604030504040204" pitchFamily="34" charset="-120"/>
            </a:endParaRPr>
          </a:p>
          <a:p>
            <a:pPr marL="441325" indent="-260350" algn="just" defTabSz="913710">
              <a:lnSpc>
                <a:spcPts val="2000"/>
              </a:lnSpc>
              <a:spcBef>
                <a:spcPts val="0"/>
              </a:spcBef>
              <a:spcAft>
                <a:spcPts val="0"/>
              </a:spcAft>
              <a:buClr>
                <a:srgbClr val="F79646">
                  <a:lumMod val="75000"/>
                </a:srgbClr>
              </a:buClr>
              <a:buFont typeface="微軟正黑體" panose="020B0604030504040204" pitchFamily="34" charset="-120"/>
              <a:buChar char="◢"/>
              <a:defRPr/>
            </a:pPr>
            <a:r>
              <a:rPr kumimoji="0" lang="zh-TW" altLang="en-US" sz="2000" b="1" dirty="0">
                <a:solidFill>
                  <a:srgbClr val="002060"/>
                </a:solidFill>
                <a:latin typeface="微軟正黑體" panose="020B0604030504040204" pitchFamily="34" charset="-120"/>
                <a:ea typeface="微軟正黑體" panose="020B0604030504040204" pitchFamily="34" charset="-120"/>
              </a:rPr>
              <a:t>抽菸、交友複雜、出入不良場所、參加不良藝陣</a:t>
            </a:r>
            <a:endParaRPr kumimoji="0" lang="en-US" altLang="zh-TW" sz="2000" b="1" dirty="0">
              <a:solidFill>
                <a:srgbClr val="002060"/>
              </a:solidFill>
              <a:latin typeface="微軟正黑體" panose="020B0604030504040204" pitchFamily="34" charset="-120"/>
              <a:ea typeface="微軟正黑體" panose="020B0604030504040204" pitchFamily="34" charset="-120"/>
            </a:endParaRPr>
          </a:p>
          <a:p>
            <a:pPr marL="441325" indent="-260350" algn="just" defTabSz="913710">
              <a:lnSpc>
                <a:spcPts val="2000"/>
              </a:lnSpc>
              <a:spcBef>
                <a:spcPts val="0"/>
              </a:spcBef>
              <a:spcAft>
                <a:spcPts val="0"/>
              </a:spcAft>
              <a:buClr>
                <a:srgbClr val="F79646">
                  <a:lumMod val="75000"/>
                </a:srgbClr>
              </a:buClr>
              <a:buFont typeface="微軟正黑體" panose="020B0604030504040204" pitchFamily="34" charset="-120"/>
              <a:buChar char="◢"/>
              <a:defRPr/>
            </a:pPr>
            <a:r>
              <a:rPr kumimoji="0" lang="zh-TW" altLang="en-US" sz="2000" b="1" dirty="0">
                <a:solidFill>
                  <a:srgbClr val="002060"/>
                </a:solidFill>
                <a:latin typeface="微軟正黑體" panose="020B0604030504040204" pitchFamily="34" charset="-120"/>
                <a:ea typeface="微軟正黑體" panose="020B0604030504040204" pitchFamily="34" charset="-120"/>
              </a:rPr>
              <a:t>學習意願低落、中輟</a:t>
            </a:r>
            <a:endParaRPr kumimoji="0" lang="en-US" altLang="zh-TW" sz="2000" b="1" dirty="0">
              <a:solidFill>
                <a:srgbClr val="002060"/>
              </a:solidFill>
              <a:latin typeface="微軟正黑體" panose="020B0604030504040204" pitchFamily="34" charset="-120"/>
              <a:ea typeface="微軟正黑體" panose="020B0604030504040204" pitchFamily="34" charset="-120"/>
            </a:endParaRPr>
          </a:p>
          <a:p>
            <a:pPr marL="441325" indent="-260350" algn="just" defTabSz="913710">
              <a:lnSpc>
                <a:spcPts val="2000"/>
              </a:lnSpc>
              <a:spcBef>
                <a:spcPts val="0"/>
              </a:spcBef>
              <a:spcAft>
                <a:spcPts val="0"/>
              </a:spcAft>
              <a:buClr>
                <a:srgbClr val="F79646">
                  <a:lumMod val="75000"/>
                </a:srgbClr>
              </a:buClr>
              <a:buFont typeface="微軟正黑體" panose="020B0604030504040204" pitchFamily="34" charset="-120"/>
              <a:buChar char="◢"/>
              <a:defRPr/>
            </a:pPr>
            <a:r>
              <a:rPr kumimoji="0" lang="zh-TW" altLang="en-US" sz="2000" b="1" dirty="0">
                <a:solidFill>
                  <a:srgbClr val="002060"/>
                </a:solidFill>
                <a:latin typeface="微軟正黑體" panose="020B0604030504040204" pitchFamily="34" charset="-120"/>
                <a:ea typeface="微軟正黑體" panose="020B0604030504040204" pitchFamily="34" charset="-120"/>
              </a:rPr>
              <a:t>國小有</a:t>
            </a:r>
            <a:r>
              <a:rPr kumimoji="0" lang="en-US" altLang="zh-TW" sz="2000" b="1" dirty="0">
                <a:solidFill>
                  <a:srgbClr val="002060"/>
                </a:solidFill>
                <a:latin typeface="微軟正黑體" panose="020B0604030504040204" pitchFamily="34" charset="-120"/>
                <a:ea typeface="微軟正黑體" panose="020B0604030504040204" pitchFamily="34" charset="-120"/>
              </a:rPr>
              <a:t>20%</a:t>
            </a:r>
            <a:r>
              <a:rPr kumimoji="0" lang="zh-TW" altLang="en-US" sz="2000" b="1" dirty="0">
                <a:solidFill>
                  <a:srgbClr val="002060"/>
                </a:solidFill>
                <a:latin typeface="微軟正黑體" panose="020B0604030504040204" pitchFamily="34" charset="-120"/>
                <a:ea typeface="微軟正黑體" panose="020B0604030504040204" pitchFamily="34" charset="-120"/>
              </a:rPr>
              <a:t>毒品來自親友</a:t>
            </a:r>
            <a:endParaRPr kumimoji="0" lang="en-US" altLang="zh-TW" sz="2000" b="1" dirty="0">
              <a:solidFill>
                <a:srgbClr val="002060"/>
              </a:solidFill>
              <a:latin typeface="微軟正黑體" panose="020B0604030504040204" pitchFamily="34" charset="-120"/>
              <a:ea typeface="微軟正黑體" panose="020B0604030504040204" pitchFamily="34" charset="-120"/>
            </a:endParaRPr>
          </a:p>
        </p:txBody>
      </p:sp>
      <p:graphicFrame>
        <p:nvGraphicFramePr>
          <p:cNvPr id="8" name="資料庫圖表 7"/>
          <p:cNvGraphicFramePr/>
          <p:nvPr/>
        </p:nvGraphicFramePr>
        <p:xfrm>
          <a:off x="-483375" y="2540320"/>
          <a:ext cx="5559431" cy="3919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8134" name="投影片編號版面配置區 8"/>
          <p:cNvSpPr>
            <a:spLocks noGrp="1"/>
          </p:cNvSpPr>
          <p:nvPr>
            <p:ph type="sldNum" sz="quarter" idx="11"/>
          </p:nvPr>
        </p:nvSpPr>
        <p:spPr>
          <a:noFill/>
          <a:ln>
            <a:miter lim="800000"/>
            <a:headEnd/>
            <a:tailEnd/>
          </a:ln>
        </p:spPr>
        <p:txBody>
          <a:bodyPr/>
          <a:lstStyle/>
          <a:p>
            <a:pPr fontAlgn="base">
              <a:spcBef>
                <a:spcPct val="0"/>
              </a:spcBef>
              <a:spcAft>
                <a:spcPct val="0"/>
              </a:spcAft>
            </a:pPr>
            <a:fld id="{3FB8674A-46E2-4F37-9E57-71D0FD019C18}" type="slidenum">
              <a:rPr lang="en-US" altLang="zh-TW" smtClean="0"/>
              <a:pPr fontAlgn="base">
                <a:spcBef>
                  <a:spcPct val="0"/>
                </a:spcBef>
                <a:spcAft>
                  <a:spcPct val="0"/>
                </a:spcAft>
              </a:pPr>
              <a:t>24</a:t>
            </a:fld>
            <a:endParaRPr lang="en-US" altLang="zh-TW" smtClean="0"/>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摺角紙張 50"/>
          <p:cNvSpPr/>
          <p:nvPr/>
        </p:nvSpPr>
        <p:spPr>
          <a:xfrm>
            <a:off x="323850" y="1341438"/>
            <a:ext cx="4535488" cy="2259012"/>
          </a:xfrm>
          <a:prstGeom prst="foldedCorner">
            <a:avLst/>
          </a:prstGeom>
          <a:ln w="57150"/>
        </p:spPr>
        <p:style>
          <a:lnRef idx="2">
            <a:schemeClr val="accent4"/>
          </a:lnRef>
          <a:fillRef idx="1">
            <a:schemeClr val="lt1"/>
          </a:fillRef>
          <a:effectRef idx="0">
            <a:schemeClr val="accent4"/>
          </a:effectRef>
          <a:fontRef idx="minor">
            <a:schemeClr val="dk1"/>
          </a:fontRef>
        </p:style>
        <p:txBody>
          <a:bodyPr anchor="ctr"/>
          <a:lstStyle/>
          <a:p>
            <a:pPr>
              <a:spcBef>
                <a:spcPts val="0"/>
              </a:spcBef>
              <a:buClr>
                <a:schemeClr val="accent2"/>
              </a:buClr>
              <a:defRPr/>
            </a:pPr>
            <a:endParaRPr kumimoji="0" lang="en-US" altLang="zh-TW" sz="2400" b="1" dirty="0">
              <a:solidFill>
                <a:srgbClr val="002060"/>
              </a:solidFill>
              <a:latin typeface="Arial" panose="020B0604020202020204" pitchFamily="34" charset="0"/>
              <a:ea typeface="微軟正黑體" panose="020B0604030504040204" pitchFamily="34" charset="-120"/>
            </a:endParaRPr>
          </a:p>
        </p:txBody>
      </p:sp>
      <p:sp>
        <p:nvSpPr>
          <p:cNvPr id="49154" name="標題 6"/>
          <p:cNvSpPr>
            <a:spLocks noGrp="1"/>
          </p:cNvSpPr>
          <p:nvPr>
            <p:ph type="title"/>
          </p:nvPr>
        </p:nvSpPr>
        <p:spPr/>
        <p:txBody>
          <a:bodyPr/>
          <a:lstStyle/>
          <a:p>
            <a:r>
              <a:rPr lang="zh-TW" altLang="en-US" smtClean="0">
                <a:solidFill>
                  <a:srgbClr val="FFFF00"/>
                </a:solidFill>
                <a:latin typeface="Arial" charset="0"/>
                <a:ea typeface="華康華綜體W5"/>
              </a:rPr>
              <a:t>現況分析</a:t>
            </a:r>
          </a:p>
        </p:txBody>
      </p:sp>
      <p:sp>
        <p:nvSpPr>
          <p:cNvPr id="8" name="內容版面配置區 7"/>
          <p:cNvSpPr>
            <a:spLocks noGrp="1"/>
          </p:cNvSpPr>
          <p:nvPr>
            <p:ph idx="1"/>
          </p:nvPr>
        </p:nvSpPr>
        <p:spPr>
          <a:xfrm>
            <a:off x="5046663" y="1341438"/>
            <a:ext cx="3773487" cy="3600450"/>
          </a:xfrm>
        </p:spPr>
        <p:txBody>
          <a:bodyPr anchor="ctr"/>
          <a:lstStyle/>
          <a:p>
            <a:pPr marL="0" indent="0">
              <a:lnSpc>
                <a:spcPts val="2900"/>
              </a:lnSpc>
              <a:buClr>
                <a:schemeClr val="accent2"/>
              </a:buClr>
              <a:buFont typeface="Wingdings" pitchFamily="2" charset="2"/>
              <a:buNone/>
              <a:defRPr/>
            </a:pPr>
            <a:r>
              <a:rPr lang="zh-TW" altLang="en-US" sz="3200" kern="1200" dirty="0">
                <a:solidFill>
                  <a:srgbClr val="A50021"/>
                </a:solidFill>
              </a:rPr>
              <a:t>人數下降可能原因</a:t>
            </a:r>
          </a:p>
          <a:p>
            <a:pPr>
              <a:lnSpc>
                <a:spcPts val="2900"/>
              </a:lnSpc>
              <a:buClr>
                <a:schemeClr val="accent1">
                  <a:lumMod val="75000"/>
                </a:schemeClr>
              </a:buClr>
              <a:buFont typeface="微軟正黑體" panose="020B0604030504040204" pitchFamily="34" charset="-120"/>
              <a:buChar char="◢"/>
              <a:defRPr/>
            </a:pPr>
            <a:r>
              <a:rPr lang="zh-TW" altLang="zh-TW" kern="1200" dirty="0">
                <a:solidFill>
                  <a:srgbClr val="002060"/>
                </a:solidFill>
              </a:rPr>
              <a:t>近期青少年施用之毒品多為混合性物質，各品項之純質淨重低，</a:t>
            </a:r>
            <a:r>
              <a:rPr lang="zh-TW" altLang="en-US" kern="1200" dirty="0">
                <a:solidFill>
                  <a:srgbClr val="002060"/>
                </a:solidFill>
              </a:rPr>
              <a:t>施用後不易驗出</a:t>
            </a:r>
            <a:endParaRPr lang="en-US" altLang="zh-TW" kern="1200" dirty="0">
              <a:solidFill>
                <a:srgbClr val="002060"/>
              </a:solidFill>
            </a:endParaRPr>
          </a:p>
          <a:p>
            <a:pPr>
              <a:lnSpc>
                <a:spcPts val="2900"/>
              </a:lnSpc>
              <a:buClr>
                <a:schemeClr val="accent1">
                  <a:lumMod val="75000"/>
                </a:schemeClr>
              </a:buClr>
              <a:buFont typeface="微軟正黑體" panose="020B0604030504040204" pitchFamily="34" charset="-120"/>
              <a:buChar char="◢"/>
              <a:defRPr/>
            </a:pPr>
            <a:r>
              <a:rPr lang="zh-TW" altLang="en-US" kern="1200" dirty="0">
                <a:solidFill>
                  <a:srgbClr val="002060"/>
                </a:solidFill>
              </a:rPr>
              <a:t>新興毒品層出不窮，查驗困難</a:t>
            </a:r>
            <a:endParaRPr lang="en-US" altLang="zh-TW" kern="1200" dirty="0">
              <a:solidFill>
                <a:srgbClr val="002060"/>
              </a:solidFill>
            </a:endParaRPr>
          </a:p>
          <a:p>
            <a:pPr>
              <a:lnSpc>
                <a:spcPts val="2900"/>
              </a:lnSpc>
              <a:buClr>
                <a:schemeClr val="accent1">
                  <a:lumMod val="75000"/>
                </a:schemeClr>
              </a:buClr>
              <a:buFont typeface="微軟正黑體" panose="020B0604030504040204" pitchFamily="34" charset="-120"/>
              <a:buChar char="◢"/>
              <a:defRPr/>
            </a:pPr>
            <a:r>
              <a:rPr lang="zh-TW" altLang="en-US" kern="1200" dirty="0">
                <a:solidFill>
                  <a:srgbClr val="002060"/>
                </a:solidFill>
              </a:rPr>
              <a:t>染毒黑數未能查察</a:t>
            </a:r>
            <a:endParaRPr lang="en-US" altLang="zh-TW" kern="1200" dirty="0">
              <a:solidFill>
                <a:srgbClr val="002060"/>
              </a:solidFill>
            </a:endParaRPr>
          </a:p>
        </p:txBody>
      </p:sp>
      <p:sp>
        <p:nvSpPr>
          <p:cNvPr id="49156" name="投影片編號版面配置區 1"/>
          <p:cNvSpPr>
            <a:spLocks noGrp="1"/>
          </p:cNvSpPr>
          <p:nvPr>
            <p:ph type="sldNum" sz="quarter" idx="11"/>
          </p:nvPr>
        </p:nvSpPr>
        <p:spPr>
          <a:noFill/>
          <a:ln>
            <a:miter lim="800000"/>
            <a:headEnd/>
            <a:tailEnd/>
          </a:ln>
        </p:spPr>
        <p:txBody>
          <a:bodyPr/>
          <a:lstStyle/>
          <a:p>
            <a:pPr fontAlgn="base">
              <a:spcBef>
                <a:spcPct val="0"/>
              </a:spcBef>
              <a:spcAft>
                <a:spcPct val="0"/>
              </a:spcAft>
            </a:pPr>
            <a:fld id="{B973DFF3-92E7-49C6-8F88-3E6467679BC9}" type="slidenum">
              <a:rPr lang="zh-TW" altLang="en-US" smtClean="0"/>
              <a:pPr fontAlgn="base">
                <a:spcBef>
                  <a:spcPct val="0"/>
                </a:spcBef>
                <a:spcAft>
                  <a:spcPct val="0"/>
                </a:spcAft>
              </a:pPr>
              <a:t>25</a:t>
            </a:fld>
            <a:endParaRPr lang="en-US" altLang="zh-TW" smtClean="0"/>
          </a:p>
        </p:txBody>
      </p:sp>
      <p:graphicFrame>
        <p:nvGraphicFramePr>
          <p:cNvPr id="10" name="圖表 9"/>
          <p:cNvGraphicFramePr>
            <a:graphicFrameLocks/>
          </p:cNvGraphicFramePr>
          <p:nvPr/>
        </p:nvGraphicFramePr>
        <p:xfrm>
          <a:off x="251520" y="3597994"/>
          <a:ext cx="4572000" cy="3431406"/>
        </p:xfrm>
        <a:graphic>
          <a:graphicData uri="http://schemas.openxmlformats.org/drawingml/2006/chart">
            <c:chart xmlns:c="http://schemas.openxmlformats.org/drawingml/2006/chart" xmlns:r="http://schemas.openxmlformats.org/officeDocument/2006/relationships" r:id="rId2"/>
          </a:graphicData>
        </a:graphic>
      </p:graphicFrame>
      <p:sp>
        <p:nvSpPr>
          <p:cNvPr id="49" name="圖案 48"/>
          <p:cNvSpPr/>
          <p:nvPr/>
        </p:nvSpPr>
        <p:spPr>
          <a:xfrm rot="2966521">
            <a:off x="1551781" y="3126582"/>
            <a:ext cx="2943225" cy="1900238"/>
          </a:xfrm>
          <a:prstGeom prst="swooshArrow">
            <a:avLst>
              <a:gd name="adj1" fmla="val 16310"/>
              <a:gd name="adj2" fmla="val 31370"/>
            </a:avLst>
          </a:prstGeom>
        </p:spPr>
        <p:style>
          <a:lnRef idx="3">
            <a:schemeClr val="lt1"/>
          </a:lnRef>
          <a:fillRef idx="1">
            <a:schemeClr val="accent1"/>
          </a:fillRef>
          <a:effectRef idx="1">
            <a:schemeClr val="accent1"/>
          </a:effectRef>
          <a:fontRef idx="minor">
            <a:schemeClr val="lt1"/>
          </a:fontRef>
        </p:style>
      </p:sp>
      <p:sp>
        <p:nvSpPr>
          <p:cNvPr id="11" name="圓角矩形 10"/>
          <p:cNvSpPr/>
          <p:nvPr/>
        </p:nvSpPr>
        <p:spPr>
          <a:xfrm>
            <a:off x="5003800" y="5097463"/>
            <a:ext cx="3960813" cy="1139825"/>
          </a:xfrm>
          <a:prstGeom prst="roundRect">
            <a:avLst/>
          </a:prstGeom>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kumimoji="0" lang="zh-TW" altLang="en-US" sz="32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實際人數和人民感受落差大</a:t>
            </a:r>
          </a:p>
        </p:txBody>
      </p:sp>
      <p:sp>
        <p:nvSpPr>
          <p:cNvPr id="3" name="文字方塊 2"/>
          <p:cNvSpPr txBox="1"/>
          <p:nvPr/>
        </p:nvSpPr>
        <p:spPr>
          <a:xfrm>
            <a:off x="323850" y="1412875"/>
            <a:ext cx="4284663" cy="1951038"/>
          </a:xfrm>
          <a:prstGeom prst="rect">
            <a:avLst/>
          </a:prstGeom>
          <a:noFill/>
        </p:spPr>
        <p:txBody>
          <a:bodyPr>
            <a:spAutoFit/>
          </a:bodyPr>
          <a:lstStyle/>
          <a:p>
            <a:pPr marL="342900" indent="-342900">
              <a:lnSpc>
                <a:spcPts val="2900"/>
              </a:lnSpc>
              <a:spcBef>
                <a:spcPct val="20000"/>
              </a:spcBef>
              <a:buClr>
                <a:schemeClr val="accent1">
                  <a:lumMod val="75000"/>
                </a:schemeClr>
              </a:buClr>
              <a:buFont typeface="微軟正黑體" panose="020B0604030504040204" pitchFamily="34" charset="-120"/>
              <a:buChar char="◢"/>
              <a:defRPr/>
            </a:pPr>
            <a:r>
              <a:rPr kumimoji="0" lang="en-US" altLang="zh-TW" sz="2800" b="1" dirty="0">
                <a:solidFill>
                  <a:srgbClr val="002060"/>
                </a:solidFill>
                <a:latin typeface="Arial" panose="020B0604020202020204" pitchFamily="34" charset="0"/>
                <a:ea typeface="微軟正黑體" panose="020B0604030504040204" pitchFamily="34" charset="-120"/>
              </a:rPr>
              <a:t>105</a:t>
            </a:r>
            <a:r>
              <a:rPr kumimoji="0" lang="zh-TW" altLang="zh-TW" sz="2800" b="1" dirty="0">
                <a:solidFill>
                  <a:srgbClr val="002060"/>
                </a:solidFill>
                <a:latin typeface="Arial" panose="020B0604020202020204" pitchFamily="34" charset="0"/>
                <a:ea typeface="微軟正黑體" panose="020B0604030504040204" pitchFamily="34" charset="-120"/>
              </a:rPr>
              <a:t>年學生藥物濫用通報</a:t>
            </a:r>
            <a:r>
              <a:rPr kumimoji="0" lang="en-US" altLang="zh-TW" sz="2800" b="1" dirty="0">
                <a:solidFill>
                  <a:srgbClr val="002060"/>
                </a:solidFill>
                <a:latin typeface="Arial" panose="020B0604020202020204" pitchFamily="34" charset="0"/>
                <a:ea typeface="微軟正黑體" panose="020B0604030504040204" pitchFamily="34" charset="-120"/>
              </a:rPr>
              <a:t>1,006</a:t>
            </a:r>
            <a:r>
              <a:rPr kumimoji="0" lang="zh-TW" altLang="zh-TW" sz="2800" b="1" dirty="0">
                <a:solidFill>
                  <a:srgbClr val="002060"/>
                </a:solidFill>
                <a:latin typeface="Arial" panose="020B0604020202020204" pitchFamily="34" charset="0"/>
                <a:ea typeface="微軟正黑體" panose="020B0604030504040204" pitchFamily="34" charset="-120"/>
              </a:rPr>
              <a:t>人，較前一年減少</a:t>
            </a:r>
            <a:r>
              <a:rPr kumimoji="0" lang="en-US" altLang="zh-TW" sz="2800" b="1" dirty="0">
                <a:solidFill>
                  <a:srgbClr val="002060"/>
                </a:solidFill>
                <a:latin typeface="Arial" panose="020B0604020202020204" pitchFamily="34" charset="0"/>
                <a:ea typeface="微軟正黑體" panose="020B0604030504040204" pitchFamily="34" charset="-120"/>
              </a:rPr>
              <a:t>743</a:t>
            </a:r>
            <a:r>
              <a:rPr kumimoji="0" lang="zh-TW" altLang="zh-TW" sz="2800" b="1" dirty="0">
                <a:solidFill>
                  <a:srgbClr val="002060"/>
                </a:solidFill>
                <a:latin typeface="Arial" panose="020B0604020202020204" pitchFamily="34" charset="0"/>
                <a:ea typeface="微軟正黑體" panose="020B0604030504040204" pitchFamily="34" charset="-120"/>
              </a:rPr>
              <a:t>人，各學制藥物濫用學生數皆有減少，整體下降幅度為</a:t>
            </a:r>
            <a:r>
              <a:rPr kumimoji="0" lang="en-US" altLang="zh-TW" sz="2800" b="1" dirty="0">
                <a:solidFill>
                  <a:srgbClr val="002060"/>
                </a:solidFill>
                <a:latin typeface="Arial" panose="020B0604020202020204" pitchFamily="34" charset="0"/>
                <a:ea typeface="微軟正黑體" panose="020B0604030504040204" pitchFamily="34" charset="-120"/>
              </a:rPr>
              <a:t>42.48%</a:t>
            </a:r>
            <a:endParaRPr kumimoji="0" lang="zh-TW" altLang="en-US" sz="2800" b="1" dirty="0">
              <a:solidFill>
                <a:srgbClr val="002060"/>
              </a:solidFill>
              <a:latin typeface="Arial" panose="020B0604020202020204" pitchFamily="34" charset="0"/>
              <a:ea typeface="微軟正黑體" panose="020B0604030504040204" pitchFamily="34" charset="-120"/>
            </a:endParaRP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7" descr="C:\Users\user\AppData\Local\Microsoft\Windows\Temporary Internet Files\Content.IE5\Q6L2WO92\201704261512452119840.jpg"/>
          <p:cNvPicPr>
            <a:picLocks noChangeAspect="1" noChangeArrowheads="1"/>
          </p:cNvPicPr>
          <p:nvPr/>
        </p:nvPicPr>
        <p:blipFill>
          <a:blip r:embed="rId2"/>
          <a:srcRect/>
          <a:stretch>
            <a:fillRect/>
          </a:stretch>
        </p:blipFill>
        <p:spPr bwMode="auto">
          <a:xfrm>
            <a:off x="1403350" y="2784475"/>
            <a:ext cx="6184900" cy="3165475"/>
          </a:xfrm>
          <a:prstGeom prst="rect">
            <a:avLst/>
          </a:prstGeom>
          <a:noFill/>
          <a:ln w="9525">
            <a:noFill/>
            <a:miter lim="800000"/>
            <a:headEnd/>
            <a:tailEnd/>
          </a:ln>
        </p:spPr>
      </p:pic>
      <p:sp>
        <p:nvSpPr>
          <p:cNvPr id="50178" name="投影片編號版面配置區 1"/>
          <p:cNvSpPr>
            <a:spLocks noGrp="1"/>
          </p:cNvSpPr>
          <p:nvPr>
            <p:ph type="sldNum" sz="quarter" idx="12"/>
          </p:nvPr>
        </p:nvSpPr>
        <p:spPr>
          <a:noFill/>
          <a:ln>
            <a:miter lim="800000"/>
            <a:headEnd/>
            <a:tailEnd/>
          </a:ln>
        </p:spPr>
        <p:txBody>
          <a:bodyPr/>
          <a:lstStyle/>
          <a:p>
            <a:pPr fontAlgn="base">
              <a:spcBef>
                <a:spcPct val="0"/>
              </a:spcBef>
              <a:spcAft>
                <a:spcPct val="0"/>
              </a:spcAft>
            </a:pPr>
            <a:fld id="{17BA2758-7772-42F5-9EF6-66091DADA65A}" type="slidenum">
              <a:rPr lang="zh-TW" altLang="en-US" smtClean="0"/>
              <a:pPr fontAlgn="base">
                <a:spcBef>
                  <a:spcPct val="0"/>
                </a:spcBef>
                <a:spcAft>
                  <a:spcPct val="0"/>
                </a:spcAft>
              </a:pPr>
              <a:t>26</a:t>
            </a:fld>
            <a:endParaRPr lang="en-US" altLang="zh-TW" smtClean="0"/>
          </a:p>
        </p:txBody>
      </p:sp>
      <p:grpSp>
        <p:nvGrpSpPr>
          <p:cNvPr id="50179" name="群組 6"/>
          <p:cNvGrpSpPr>
            <a:grpSpLocks/>
          </p:cNvGrpSpPr>
          <p:nvPr/>
        </p:nvGrpSpPr>
        <p:grpSpPr bwMode="auto">
          <a:xfrm>
            <a:off x="1403350" y="1416050"/>
            <a:ext cx="6232525" cy="1193800"/>
            <a:chOff x="1654496" y="4115471"/>
            <a:chExt cx="6232594" cy="1193288"/>
          </a:xfrm>
        </p:grpSpPr>
        <p:sp>
          <p:nvSpPr>
            <p:cNvPr id="6" name="橢圓 5"/>
            <p:cNvSpPr/>
            <p:nvPr/>
          </p:nvSpPr>
          <p:spPr>
            <a:xfrm>
              <a:off x="2051375" y="4115471"/>
              <a:ext cx="1297002" cy="1185354"/>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 name="文字方塊 2"/>
            <p:cNvSpPr txBox="1"/>
            <p:nvPr/>
          </p:nvSpPr>
          <p:spPr>
            <a:xfrm>
              <a:off x="1654496" y="4293195"/>
              <a:ext cx="6232594" cy="1015564"/>
            </a:xfrm>
            <a:prstGeom prst="rect">
              <a:avLst/>
            </a:prstGeom>
            <a:noFill/>
          </p:spPr>
          <p:txBody>
            <a:bodyPr>
              <a:spAutoFit/>
            </a:bodyPr>
            <a:lstStyle/>
            <a:p>
              <a:pPr algn="ctr" fontAlgn="auto">
                <a:spcBef>
                  <a:spcPts val="0"/>
                </a:spcBef>
                <a:spcAft>
                  <a:spcPts val="0"/>
                </a:spcAft>
                <a:defRPr/>
              </a:pPr>
              <a:r>
                <a:rPr kumimoji="0" lang="zh-TW" altLang="en-US" sz="6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零</a:t>
              </a:r>
              <a:r>
                <a:rPr kumimoji="0" lang="zh-TW" altLang="en-US" sz="6000" b="1" dirty="0">
                  <a:solidFill>
                    <a:srgbClr val="A5002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毒品入校園</a:t>
              </a:r>
              <a:endParaRPr kumimoji="0" lang="en-US" altLang="zh-TW" sz="6000" b="1" dirty="0">
                <a:solidFill>
                  <a:srgbClr val="A5002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
        <p:nvSpPr>
          <p:cNvPr id="50180" name="AutoShape 2" descr="「拒毒」的圖片搜尋結果"/>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kumimoji="0" lang="zh-TW" altLang="en-US">
              <a:latin typeface="Verdana" pitchFamily="34" charset="0"/>
            </a:endParaRPr>
          </a:p>
        </p:txBody>
      </p:sp>
      <p:sp>
        <p:nvSpPr>
          <p:cNvPr id="50181" name="AutoShape 4" descr="「拒毒」的圖片搜尋結果"/>
          <p:cNvSpPr>
            <a:spLocks noChangeAspect="1" noChangeArrowheads="1"/>
          </p:cNvSpPr>
          <p:nvPr/>
        </p:nvSpPr>
        <p:spPr bwMode="auto">
          <a:xfrm>
            <a:off x="152400" y="7938"/>
            <a:ext cx="304800" cy="304800"/>
          </a:xfrm>
          <a:prstGeom prst="rect">
            <a:avLst/>
          </a:prstGeom>
          <a:noFill/>
          <a:ln w="9525">
            <a:noFill/>
            <a:miter lim="800000"/>
            <a:headEnd/>
            <a:tailEnd/>
          </a:ln>
        </p:spPr>
        <p:txBody>
          <a:bodyPr/>
          <a:lstStyle/>
          <a:p>
            <a:endParaRPr kumimoji="0" lang="zh-TW" altLang="en-US">
              <a:latin typeface="Verdana" pitchFamily="34" charset="0"/>
            </a:endParaRP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標題 12"/>
          <p:cNvSpPr>
            <a:spLocks noGrp="1"/>
          </p:cNvSpPr>
          <p:nvPr>
            <p:ph type="title"/>
          </p:nvPr>
        </p:nvSpPr>
        <p:spPr/>
        <p:txBody>
          <a:bodyPr/>
          <a:lstStyle/>
          <a:p>
            <a:r>
              <a:rPr lang="zh-TW" altLang="en-US" smtClean="0">
                <a:solidFill>
                  <a:srgbClr val="FFFF00"/>
                </a:solidFill>
                <a:latin typeface="Arial" charset="0"/>
                <a:ea typeface="華康華綜體W5"/>
              </a:rPr>
              <a:t>策略一、綿密毒品防制通報網絡</a:t>
            </a:r>
          </a:p>
        </p:txBody>
      </p:sp>
      <p:sp>
        <p:nvSpPr>
          <p:cNvPr id="51202" name="投影片編號版面配置區 1"/>
          <p:cNvSpPr>
            <a:spLocks noGrp="1"/>
          </p:cNvSpPr>
          <p:nvPr>
            <p:ph type="sldNum" sz="quarter" idx="12"/>
          </p:nvPr>
        </p:nvSpPr>
        <p:spPr>
          <a:noFill/>
          <a:ln>
            <a:miter lim="800000"/>
            <a:headEnd/>
            <a:tailEnd/>
          </a:ln>
        </p:spPr>
        <p:txBody>
          <a:bodyPr/>
          <a:lstStyle/>
          <a:p>
            <a:pPr fontAlgn="base">
              <a:spcBef>
                <a:spcPct val="0"/>
              </a:spcBef>
              <a:spcAft>
                <a:spcPct val="0"/>
              </a:spcAft>
            </a:pPr>
            <a:fld id="{3AB576EA-4E21-4890-B00F-73F202446A84}" type="slidenum">
              <a:rPr lang="zh-TW" altLang="en-US" smtClean="0"/>
              <a:pPr fontAlgn="base">
                <a:spcBef>
                  <a:spcPct val="0"/>
                </a:spcBef>
                <a:spcAft>
                  <a:spcPct val="0"/>
                </a:spcAft>
              </a:pPr>
              <a:t>27</a:t>
            </a:fld>
            <a:endParaRPr lang="en-US" altLang="zh-TW" smtClean="0"/>
          </a:p>
        </p:txBody>
      </p:sp>
      <p:grpSp>
        <p:nvGrpSpPr>
          <p:cNvPr id="51203" name="群組 13"/>
          <p:cNvGrpSpPr>
            <a:grpSpLocks/>
          </p:cNvGrpSpPr>
          <p:nvPr/>
        </p:nvGrpSpPr>
        <p:grpSpPr bwMode="auto">
          <a:xfrm>
            <a:off x="595313" y="1196975"/>
            <a:ext cx="7937500" cy="5184775"/>
            <a:chOff x="595273" y="1196752"/>
            <a:chExt cx="7937167" cy="5184576"/>
          </a:xfrm>
        </p:grpSpPr>
        <p:sp>
          <p:nvSpPr>
            <p:cNvPr id="25" name="矩形 24"/>
            <p:cNvSpPr/>
            <p:nvPr/>
          </p:nvSpPr>
          <p:spPr>
            <a:xfrm>
              <a:off x="4267681" y="2852936"/>
              <a:ext cx="3622007" cy="2736304"/>
            </a:xfrm>
            <a:prstGeom prst="rect">
              <a:avLst/>
            </a:prstGeom>
            <a:ln w="28575"/>
          </p:spPr>
          <p:style>
            <a:lnRef idx="1">
              <a:schemeClr val="accent3">
                <a:hueOff val="0"/>
                <a:satOff val="0"/>
                <a:lumOff val="0"/>
                <a:alphaOff val="0"/>
              </a:schemeClr>
            </a:lnRef>
            <a:fillRef idx="1">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sp>
        <p:sp>
          <p:nvSpPr>
            <p:cNvPr id="31" name="矩形 30"/>
            <p:cNvSpPr/>
            <p:nvPr/>
          </p:nvSpPr>
          <p:spPr>
            <a:xfrm>
              <a:off x="617072" y="2368743"/>
              <a:ext cx="3608419" cy="4012585"/>
            </a:xfrm>
            <a:prstGeom prst="rect">
              <a:avLst/>
            </a:prstGeom>
            <a:ln w="28575">
              <a:solidFill>
                <a:schemeClr val="accent4">
                  <a:lumMod val="75000"/>
                </a:schemeClr>
              </a:solidFill>
            </a:ln>
          </p:spPr>
          <p:style>
            <a:lnRef idx="1">
              <a:schemeClr val="accent2">
                <a:hueOff val="0"/>
                <a:satOff val="0"/>
                <a:lumOff val="0"/>
                <a:alphaOff val="0"/>
              </a:schemeClr>
            </a:lnRef>
            <a:fillRef idx="1">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sp>
        <p:grpSp>
          <p:nvGrpSpPr>
            <p:cNvPr id="51210" name="群組 15"/>
            <p:cNvGrpSpPr>
              <a:grpSpLocks/>
            </p:cNvGrpSpPr>
            <p:nvPr/>
          </p:nvGrpSpPr>
          <p:grpSpPr bwMode="auto">
            <a:xfrm>
              <a:off x="595273" y="1196752"/>
              <a:ext cx="7937167" cy="1454955"/>
              <a:chOff x="0" y="-248293"/>
              <a:chExt cx="7632848" cy="1446087"/>
            </a:xfrm>
          </p:grpSpPr>
          <p:sp>
            <p:nvSpPr>
              <p:cNvPr id="29" name="向右箭號 28"/>
              <p:cNvSpPr/>
              <p:nvPr/>
            </p:nvSpPr>
            <p:spPr>
              <a:xfrm>
                <a:off x="0" y="-248293"/>
                <a:ext cx="7632848" cy="1446087"/>
              </a:xfrm>
              <a:prstGeom prst="rightArrow">
                <a:avLst>
                  <a:gd name="adj1" fmla="val 58461"/>
                  <a:gd name="adj2" fmla="val 50000"/>
                </a:avLst>
              </a:prstGeom>
              <a:solidFill>
                <a:schemeClr val="accent4">
                  <a:lumMod val="75000"/>
                </a:schemeClr>
              </a:solidFill>
              <a:scene3d>
                <a:camera prst="orthographicFront">
                  <a:rot lat="0" lon="0" rev="0"/>
                </a:camera>
                <a:lightRig rig="threePt" dir="t">
                  <a:rot lat="0" lon="0" rev="1200000"/>
                </a:lightRig>
              </a:scene3d>
              <a:sp3d/>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30" name="向右箭號 4"/>
              <p:cNvSpPr/>
              <p:nvPr/>
            </p:nvSpPr>
            <p:spPr>
              <a:xfrm>
                <a:off x="21372" y="212414"/>
                <a:ext cx="4010298" cy="627950"/>
              </a:xfrm>
              <a:prstGeom prst="rect">
                <a:avLst/>
              </a:prstGeom>
            </p:spPr>
            <p:style>
              <a:lnRef idx="0">
                <a:scrgbClr r="0" g="0" b="0"/>
              </a:lnRef>
              <a:fillRef idx="0">
                <a:scrgbClr r="0" g="0" b="0"/>
              </a:fillRef>
              <a:effectRef idx="0">
                <a:scrgbClr r="0" g="0" b="0"/>
              </a:effectRef>
              <a:fontRef idx="minor">
                <a:schemeClr val="lt1"/>
              </a:fontRef>
            </p:style>
            <p:txBody>
              <a:bodyPr lIns="68580" tIns="68580" rIns="254000" bIns="176472" spcCol="1270" anchor="ctr"/>
              <a:lstStyle/>
              <a:p>
                <a:pPr marL="36000" algn="just" fontAlgn="auto">
                  <a:spcBef>
                    <a:spcPts val="0"/>
                  </a:spcBef>
                  <a:spcAft>
                    <a:spcPts val="0"/>
                  </a:spcAft>
                  <a:buClr>
                    <a:srgbClr val="C00000"/>
                  </a:buClr>
                  <a:defRPr/>
                </a:pPr>
                <a:r>
                  <a:rPr kumimoji="0" lang="zh-TW" altLang="en-US" sz="2400" b="1" kern="100" dirty="0">
                    <a:solidFill>
                      <a:schemeClr val="bg1"/>
                    </a:solidFill>
                    <a:latin typeface="微軟正黑體" panose="020B0604030504040204" pitchFamily="34" charset="-120"/>
                    <a:ea typeface="微軟正黑體" panose="020B0604030504040204" pitchFamily="34" charset="-120"/>
                  </a:rPr>
                  <a:t>各學校與轄區派出所合作</a:t>
                </a:r>
                <a:endParaRPr kumimoji="0" lang="en-US" altLang="zh-TW" sz="2400" b="1" kern="100" dirty="0">
                  <a:solidFill>
                    <a:schemeClr val="bg1"/>
                  </a:solidFill>
                  <a:latin typeface="微軟正黑體" panose="020B0604030504040204" pitchFamily="34" charset="-120"/>
                  <a:ea typeface="微軟正黑體" panose="020B0604030504040204" pitchFamily="34" charset="-120"/>
                </a:endParaRPr>
              </a:p>
              <a:p>
                <a:pPr marL="36000" algn="just" fontAlgn="auto">
                  <a:spcBef>
                    <a:spcPts val="0"/>
                  </a:spcBef>
                  <a:spcAft>
                    <a:spcPts val="0"/>
                  </a:spcAft>
                  <a:buClr>
                    <a:srgbClr val="C00000"/>
                  </a:buClr>
                  <a:defRPr/>
                </a:pPr>
                <a:r>
                  <a:rPr kumimoji="0" lang="zh-TW" altLang="en-US" sz="2400" b="1" kern="100" dirty="0">
                    <a:solidFill>
                      <a:schemeClr val="bg1"/>
                    </a:solidFill>
                    <a:latin typeface="微軟正黑體" panose="020B0604030504040204" pitchFamily="34" charset="-120"/>
                    <a:ea typeface="微軟正黑體" panose="020B0604030504040204" pitchFamily="34" charset="-120"/>
                  </a:rPr>
                  <a:t>建立吸食毒品熱點巡邏網</a:t>
                </a:r>
                <a:endParaRPr kumimoji="0" lang="en-US" altLang="zh-TW" sz="2400" b="1" kern="100" dirty="0">
                  <a:solidFill>
                    <a:schemeClr val="bg1"/>
                  </a:solidFill>
                  <a:latin typeface="微軟正黑體" panose="020B0604030504040204" pitchFamily="34" charset="-120"/>
                  <a:ea typeface="微軟正黑體" panose="020B0604030504040204" pitchFamily="34" charset="-120"/>
                </a:endParaRPr>
              </a:p>
            </p:txBody>
          </p:sp>
        </p:grpSp>
        <p:sp>
          <p:nvSpPr>
            <p:cNvPr id="27" name="向右箭號 26"/>
            <p:cNvSpPr/>
            <p:nvPr/>
          </p:nvSpPr>
          <p:spPr>
            <a:xfrm>
              <a:off x="4254366" y="1686015"/>
              <a:ext cx="4230067" cy="1454954"/>
            </a:xfrm>
            <a:prstGeom prst="rightArrow">
              <a:avLst>
                <a:gd name="adj1" fmla="val 60498"/>
                <a:gd name="adj2" fmla="val 40590"/>
              </a:avLst>
            </a:prstGeom>
            <a:scene3d>
              <a:camera prst="orthographicFront">
                <a:rot lat="0" lon="0" rev="0"/>
              </a:camera>
              <a:lightRig rig="threePt" dir="t">
                <a:rot lat="0" lon="0" rev="1200000"/>
              </a:lightRig>
            </a:scene3d>
            <a:sp3d/>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4" name="矩形 3"/>
            <p:cNvSpPr/>
            <p:nvPr/>
          </p:nvSpPr>
          <p:spPr>
            <a:xfrm>
              <a:off x="4340028" y="2042858"/>
              <a:ext cx="3359009" cy="809594"/>
            </a:xfrm>
            <a:prstGeom prst="rect">
              <a:avLst/>
            </a:prstGeom>
            <a:effectLst/>
          </p:spPr>
          <p:txBody>
            <a:bodyPr>
              <a:spAutoFit/>
            </a:bodyPr>
            <a:lstStyle/>
            <a:p>
              <a:pPr marL="36000" algn="just" fontAlgn="auto">
                <a:lnSpc>
                  <a:spcPts val="2800"/>
                </a:lnSpc>
                <a:spcBef>
                  <a:spcPts val="1200"/>
                </a:spcBef>
                <a:spcAft>
                  <a:spcPts val="0"/>
                </a:spcAft>
                <a:buClr>
                  <a:srgbClr val="C00000"/>
                </a:buClr>
                <a:defRPr/>
              </a:pPr>
              <a:r>
                <a:rPr kumimoji="0" lang="zh-TW" altLang="en-US" sz="2400" b="1" kern="100" dirty="0">
                  <a:solidFill>
                    <a:srgbClr val="002060"/>
                  </a:solidFill>
                  <a:latin typeface="微軟正黑體" panose="020B0604030504040204" pitchFamily="34" charset="-120"/>
                  <a:ea typeface="微軟正黑體" panose="020B0604030504040204" pitchFamily="34" charset="-120"/>
                </a:rPr>
                <a:t>精進教育單位協助檢警緝毒通報措施</a:t>
              </a:r>
              <a:endParaRPr kumimoji="0" lang="en-US" altLang="zh-TW" sz="2400" b="1" kern="100" dirty="0">
                <a:solidFill>
                  <a:srgbClr val="002060"/>
                </a:solidFill>
                <a:latin typeface="微軟正黑體" panose="020B0604030504040204" pitchFamily="34" charset="-120"/>
                <a:ea typeface="微軟正黑體" panose="020B0604030504040204" pitchFamily="34" charset="-120"/>
              </a:endParaRPr>
            </a:p>
          </p:txBody>
        </p:sp>
        <p:sp>
          <p:nvSpPr>
            <p:cNvPr id="5" name="矩形 4"/>
            <p:cNvSpPr/>
            <p:nvPr/>
          </p:nvSpPr>
          <p:spPr>
            <a:xfrm>
              <a:off x="688931" y="2447654"/>
              <a:ext cx="3451080" cy="3933674"/>
            </a:xfrm>
            <a:prstGeom prst="rect">
              <a:avLst/>
            </a:prstGeom>
            <a:effectLst/>
          </p:spPr>
          <p:txBody>
            <a:bodyPr>
              <a:spAutoFit/>
            </a:bodyPr>
            <a:lstStyle/>
            <a:p>
              <a:pPr marL="342900" indent="-342900">
                <a:spcBef>
                  <a:spcPct val="20000"/>
                </a:spcBef>
                <a:buClr>
                  <a:schemeClr val="accent1">
                    <a:lumMod val="75000"/>
                  </a:schemeClr>
                </a:buClr>
                <a:buFont typeface="微軟正黑體" panose="020B0604030504040204" pitchFamily="34" charset="-120"/>
                <a:buChar char="◢"/>
                <a:defRPr/>
              </a:pPr>
              <a:r>
                <a:rPr kumimoji="0" lang="zh-TW" altLang="en-US" sz="2400" b="1" dirty="0">
                  <a:solidFill>
                    <a:srgbClr val="002060"/>
                  </a:solidFill>
                  <a:latin typeface="Arial" panose="020B0604020202020204" pitchFamily="34" charset="0"/>
                  <a:ea typeface="微軟正黑體" panose="020B0604030504040204" pitchFamily="34" charset="-120"/>
                </a:rPr>
                <a:t>校園藥物濫用個案毒品</a:t>
              </a:r>
              <a:r>
                <a:rPr kumimoji="0" lang="zh-TW" altLang="en-US" sz="2400" b="1" dirty="0">
                  <a:solidFill>
                    <a:srgbClr val="C00000"/>
                  </a:solidFill>
                  <a:latin typeface="Arial" panose="020B0604020202020204" pitchFamily="34" charset="0"/>
                  <a:ea typeface="微軟正黑體" panose="020B0604030504040204" pitchFamily="34" charset="-120"/>
                </a:rPr>
                <a:t>購買地點與時段</a:t>
              </a:r>
              <a:r>
                <a:rPr kumimoji="0" lang="zh-TW" altLang="en-US" sz="2400" b="1" dirty="0">
                  <a:solidFill>
                    <a:srgbClr val="002060"/>
                  </a:solidFill>
                  <a:latin typeface="Arial" panose="020B0604020202020204" pitchFamily="34" charset="0"/>
                  <a:ea typeface="微軟正黑體" panose="020B0604030504040204" pitchFamily="34" charset="-120"/>
                </a:rPr>
                <a:t>，轉知少年隊加強巡查</a:t>
              </a:r>
              <a:endParaRPr kumimoji="0" lang="en-US" altLang="zh-TW" sz="2400" b="1" dirty="0">
                <a:solidFill>
                  <a:srgbClr val="002060"/>
                </a:solidFill>
                <a:latin typeface="Arial" panose="020B0604020202020204" pitchFamily="34" charset="0"/>
                <a:ea typeface="微軟正黑體" panose="020B0604030504040204" pitchFamily="34" charset="-120"/>
              </a:endParaRPr>
            </a:p>
            <a:p>
              <a:pPr marL="342900" indent="-342900">
                <a:spcBef>
                  <a:spcPct val="20000"/>
                </a:spcBef>
                <a:buClr>
                  <a:schemeClr val="accent1">
                    <a:lumMod val="75000"/>
                  </a:schemeClr>
                </a:buClr>
                <a:buFont typeface="微軟正黑體" panose="020B0604030504040204" pitchFamily="34" charset="-120"/>
                <a:buChar char="◢"/>
                <a:defRPr/>
              </a:pPr>
              <a:r>
                <a:rPr kumimoji="0" lang="zh-TW" altLang="en-US" sz="2400" b="1" dirty="0">
                  <a:solidFill>
                    <a:srgbClr val="002060"/>
                  </a:solidFill>
                  <a:latin typeface="Arial" panose="020B0604020202020204" pitchFamily="34" charset="0"/>
                  <a:ea typeface="微軟正黑體" panose="020B0604030504040204" pitchFamily="34" charset="-120"/>
                </a:rPr>
                <a:t>聯絡處就學生毒品購買地點進行分析，</a:t>
              </a:r>
              <a:r>
                <a:rPr kumimoji="0" lang="zh-TW" altLang="en-US" sz="2400" b="1" dirty="0">
                  <a:solidFill>
                    <a:srgbClr val="C00000"/>
                  </a:solidFill>
                  <a:latin typeface="Arial" panose="020B0604020202020204" pitchFamily="34" charset="0"/>
                  <a:ea typeface="微軟正黑體" panose="020B0604030504040204" pitchFamily="34" charset="-120"/>
                </a:rPr>
                <a:t>找出熱點列為校外聯巡重點</a:t>
              </a:r>
              <a:endParaRPr kumimoji="0" lang="en-US" altLang="zh-TW" sz="2400" b="1" dirty="0">
                <a:solidFill>
                  <a:srgbClr val="C00000"/>
                </a:solidFill>
                <a:latin typeface="Arial" panose="020B0604020202020204" pitchFamily="34" charset="0"/>
                <a:ea typeface="微軟正黑體" panose="020B0604030504040204" pitchFamily="34" charset="-120"/>
              </a:endParaRPr>
            </a:p>
            <a:p>
              <a:pPr marL="342900" indent="-342900">
                <a:spcBef>
                  <a:spcPct val="20000"/>
                </a:spcBef>
                <a:buClr>
                  <a:schemeClr val="accent1">
                    <a:lumMod val="75000"/>
                  </a:schemeClr>
                </a:buClr>
                <a:buFont typeface="微軟正黑體" panose="020B0604030504040204" pitchFamily="34" charset="-120"/>
                <a:buChar char="◢"/>
                <a:defRPr/>
              </a:pPr>
              <a:r>
                <a:rPr kumimoji="0" lang="zh-TW" altLang="en-US" sz="2400" b="1" dirty="0">
                  <a:solidFill>
                    <a:srgbClr val="002060"/>
                  </a:solidFill>
                  <a:latin typeface="Arial" panose="020B0604020202020204" pitchFamily="34" charset="0"/>
                  <a:ea typeface="微軟正黑體" panose="020B0604030504040204" pitchFamily="34" charset="-120"/>
                </a:rPr>
                <a:t>熱區內學校提供校園周邊學生經常聚集地點，予警方加強巡邏</a:t>
              </a:r>
              <a:endParaRPr kumimoji="0" lang="en-US" altLang="zh-TW" sz="2400" b="1" dirty="0">
                <a:solidFill>
                  <a:srgbClr val="002060"/>
                </a:solidFill>
                <a:latin typeface="Arial" panose="020B0604020202020204" pitchFamily="34" charset="0"/>
                <a:ea typeface="微軟正黑體" panose="020B0604030504040204" pitchFamily="34" charset="-120"/>
              </a:endParaRPr>
            </a:p>
          </p:txBody>
        </p:sp>
        <p:sp>
          <p:nvSpPr>
            <p:cNvPr id="51216" name="矩形 32"/>
            <p:cNvSpPr>
              <a:spLocks noChangeArrowheads="1"/>
            </p:cNvSpPr>
            <p:nvPr/>
          </p:nvSpPr>
          <p:spPr bwMode="auto">
            <a:xfrm>
              <a:off x="4355976" y="2911584"/>
              <a:ext cx="3528392" cy="2677656"/>
            </a:xfrm>
            <a:prstGeom prst="rect">
              <a:avLst/>
            </a:prstGeom>
            <a:noFill/>
            <a:ln w="9525">
              <a:noFill/>
              <a:miter lim="800000"/>
              <a:headEnd/>
              <a:tailEnd/>
            </a:ln>
          </p:spPr>
          <p:txBody>
            <a:bodyPr>
              <a:spAutoFit/>
            </a:bodyPr>
            <a:lstStyle/>
            <a:p>
              <a:pPr marL="342900" indent="-342900">
                <a:spcBef>
                  <a:spcPct val="20000"/>
                </a:spcBef>
                <a:buClr>
                  <a:srgbClr val="5FA326"/>
                </a:buClr>
                <a:buFont typeface="微軟正黑體" pitchFamily="34" charset="-120"/>
                <a:buChar char="◢"/>
              </a:pPr>
              <a:r>
                <a:rPr kumimoji="0" lang="zh-TW" altLang="en-US" sz="2400" b="1">
                  <a:solidFill>
                    <a:srgbClr val="002060"/>
                  </a:solidFill>
                  <a:ea typeface="微軟正黑體" pitchFamily="34" charset="-120"/>
                </a:rPr>
                <a:t>學校自行清查（尿篩檢驗）發現施用毒品個案學生，</a:t>
              </a:r>
              <a:r>
                <a:rPr kumimoji="0" lang="zh-TW" altLang="en-US" sz="2400" b="1">
                  <a:solidFill>
                    <a:srgbClr val="C00000"/>
                  </a:solidFill>
                  <a:ea typeface="微軟正黑體" pitchFamily="34" charset="-120"/>
                </a:rPr>
                <a:t>將個資送聯絡處進行通報，透過毒品資料庫進行篩檢分析，向上溯源查察藥頭</a:t>
              </a:r>
              <a:endParaRPr kumimoji="0" lang="en-US" altLang="zh-TW" sz="2400" b="1">
                <a:solidFill>
                  <a:srgbClr val="C00000"/>
                </a:solidFill>
                <a:ea typeface="微軟正黑體" pitchFamily="34" charset="-120"/>
              </a:endParaRPr>
            </a:p>
          </p:txBody>
        </p:sp>
      </p:gr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標題 4"/>
          <p:cNvSpPr>
            <a:spLocks noGrp="1"/>
          </p:cNvSpPr>
          <p:nvPr>
            <p:ph type="title"/>
          </p:nvPr>
        </p:nvSpPr>
        <p:spPr/>
        <p:txBody>
          <a:bodyPr/>
          <a:lstStyle/>
          <a:p>
            <a:r>
              <a:rPr lang="zh-TW" altLang="en-US" smtClean="0">
                <a:solidFill>
                  <a:srgbClr val="FFFF00"/>
                </a:solidFill>
                <a:latin typeface="Arial" charset="0"/>
                <a:ea typeface="華康華綜體W5"/>
              </a:rPr>
              <a:t>策略二、加重校長、學校防毒責任</a:t>
            </a:r>
          </a:p>
        </p:txBody>
      </p:sp>
      <p:sp>
        <p:nvSpPr>
          <p:cNvPr id="52226" name="投影片編號版面配置區 1"/>
          <p:cNvSpPr>
            <a:spLocks noGrp="1"/>
          </p:cNvSpPr>
          <p:nvPr>
            <p:ph type="sldNum" sz="quarter" idx="12"/>
          </p:nvPr>
        </p:nvSpPr>
        <p:spPr>
          <a:noFill/>
          <a:ln>
            <a:miter lim="800000"/>
            <a:headEnd/>
            <a:tailEnd/>
          </a:ln>
        </p:spPr>
        <p:txBody>
          <a:bodyPr/>
          <a:lstStyle/>
          <a:p>
            <a:pPr fontAlgn="base">
              <a:spcBef>
                <a:spcPct val="0"/>
              </a:spcBef>
              <a:spcAft>
                <a:spcPct val="0"/>
              </a:spcAft>
            </a:pPr>
            <a:fld id="{C9020ADD-BDF3-4BE4-9A62-7D45B28F792A}" type="slidenum">
              <a:rPr lang="zh-TW" altLang="en-US" smtClean="0"/>
              <a:pPr fontAlgn="base">
                <a:spcBef>
                  <a:spcPct val="0"/>
                </a:spcBef>
                <a:spcAft>
                  <a:spcPct val="0"/>
                </a:spcAft>
              </a:pPr>
              <a:t>28</a:t>
            </a:fld>
            <a:endParaRPr lang="en-US" altLang="zh-TW" smtClean="0"/>
          </a:p>
        </p:txBody>
      </p:sp>
      <p:grpSp>
        <p:nvGrpSpPr>
          <p:cNvPr id="52227" name="群組 26"/>
          <p:cNvGrpSpPr>
            <a:grpSpLocks/>
          </p:cNvGrpSpPr>
          <p:nvPr/>
        </p:nvGrpSpPr>
        <p:grpSpPr bwMode="auto">
          <a:xfrm>
            <a:off x="257175" y="1196975"/>
            <a:ext cx="8774113" cy="5326063"/>
            <a:chOff x="256449" y="1196752"/>
            <a:chExt cx="8775116" cy="5326503"/>
          </a:xfrm>
        </p:grpSpPr>
        <p:grpSp>
          <p:nvGrpSpPr>
            <p:cNvPr id="52228" name="群組 11"/>
            <p:cNvGrpSpPr>
              <a:grpSpLocks/>
            </p:cNvGrpSpPr>
            <p:nvPr/>
          </p:nvGrpSpPr>
          <p:grpSpPr bwMode="auto">
            <a:xfrm>
              <a:off x="256449" y="2596276"/>
              <a:ext cx="8775116" cy="3926979"/>
              <a:chOff x="256449" y="2596276"/>
              <a:chExt cx="8775116" cy="3926979"/>
            </a:xfrm>
          </p:grpSpPr>
          <p:sp>
            <p:nvSpPr>
              <p:cNvPr id="13" name="L-圖案 12"/>
              <p:cNvSpPr/>
              <p:nvPr/>
            </p:nvSpPr>
            <p:spPr>
              <a:xfrm rot="5400000">
                <a:off x="801843" y="3545610"/>
                <a:ext cx="1641610" cy="2732400"/>
              </a:xfrm>
              <a:prstGeom prst="corner">
                <a:avLst>
                  <a:gd name="adj1" fmla="val 16120"/>
                  <a:gd name="adj2" fmla="val 16110"/>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4" name="手繪多邊形 13"/>
              <p:cNvSpPr/>
              <p:nvPr/>
            </p:nvSpPr>
            <p:spPr>
              <a:xfrm>
                <a:off x="527943" y="4362489"/>
                <a:ext cx="2465669" cy="2160766"/>
              </a:xfrm>
              <a:custGeom>
                <a:avLst/>
                <a:gdLst>
                  <a:gd name="connsiteX0" fmla="*/ 0 w 2466119"/>
                  <a:gd name="connsiteY0" fmla="*/ 0 h 2161698"/>
                  <a:gd name="connsiteX1" fmla="*/ 2466119 w 2466119"/>
                  <a:gd name="connsiteY1" fmla="*/ 0 h 2161698"/>
                  <a:gd name="connsiteX2" fmla="*/ 2466119 w 2466119"/>
                  <a:gd name="connsiteY2" fmla="*/ 2161698 h 2161698"/>
                  <a:gd name="connsiteX3" fmla="*/ 0 w 2466119"/>
                  <a:gd name="connsiteY3" fmla="*/ 2161698 h 2161698"/>
                  <a:gd name="connsiteX4" fmla="*/ 0 w 2466119"/>
                  <a:gd name="connsiteY4" fmla="*/ 0 h 2161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119" h="2161698">
                    <a:moveTo>
                      <a:pt x="0" y="0"/>
                    </a:moveTo>
                    <a:lnTo>
                      <a:pt x="2466119" y="0"/>
                    </a:lnTo>
                    <a:lnTo>
                      <a:pt x="2466119" y="2161698"/>
                    </a:lnTo>
                    <a:lnTo>
                      <a:pt x="0" y="21616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83820" tIns="83820" rIns="83820" bIns="83820" spcCol="1270"/>
              <a:lstStyle/>
              <a:p>
                <a:pPr defTabSz="977900" fontAlgn="auto">
                  <a:lnSpc>
                    <a:spcPts val="3000"/>
                  </a:lnSpc>
                  <a:spcAft>
                    <a:spcPts val="0"/>
                  </a:spcAft>
                  <a:defRPr/>
                </a:pPr>
                <a:r>
                  <a:rPr kumimoji="0" lang="zh-TW" altLang="en-US" sz="2200" b="1" dirty="0">
                    <a:solidFill>
                      <a:srgbClr val="002060"/>
                    </a:solidFill>
                    <a:latin typeface="微軟正黑體" panose="020B0604030504040204" pitchFamily="34" charset="-120"/>
                    <a:ea typeface="微軟正黑體" panose="020B0604030504040204" pitchFamily="34" charset="-120"/>
                  </a:rPr>
                  <a:t>要求縣市將藥物濫用防制策略規劃及執行績效列為校長遴選及考核指標參據</a:t>
                </a:r>
              </a:p>
            </p:txBody>
          </p:sp>
          <p:sp>
            <p:nvSpPr>
              <p:cNvPr id="17" name="等腰三角形 16"/>
              <p:cNvSpPr/>
              <p:nvPr/>
            </p:nvSpPr>
            <p:spPr>
              <a:xfrm>
                <a:off x="2528422" y="3344818"/>
                <a:ext cx="465190" cy="465175"/>
              </a:xfrm>
              <a:prstGeom prst="triangle">
                <a:avLst>
                  <a:gd name="adj" fmla="val 100000"/>
                </a:avLst>
              </a:prstGeom>
            </p:spPr>
            <p:style>
              <a:lnRef idx="2">
                <a:schemeClr val="accent5">
                  <a:hueOff val="-774129"/>
                  <a:satOff val="7761"/>
                  <a:lumOff val="-5392"/>
                  <a:alphaOff val="0"/>
                </a:schemeClr>
              </a:lnRef>
              <a:fillRef idx="1">
                <a:schemeClr val="accent5">
                  <a:hueOff val="-774129"/>
                  <a:satOff val="7761"/>
                  <a:lumOff val="-5392"/>
                  <a:alphaOff val="0"/>
                </a:schemeClr>
              </a:fillRef>
              <a:effectRef idx="0">
                <a:schemeClr val="accent5">
                  <a:hueOff val="-774129"/>
                  <a:satOff val="7761"/>
                  <a:lumOff val="-5392"/>
                  <a:alphaOff val="0"/>
                </a:schemeClr>
              </a:effectRef>
              <a:fontRef idx="minor">
                <a:schemeClr val="lt1"/>
              </a:fontRef>
            </p:style>
          </p:sp>
          <p:sp>
            <p:nvSpPr>
              <p:cNvPr id="18" name="L-圖案 17"/>
              <p:cNvSpPr/>
              <p:nvPr/>
            </p:nvSpPr>
            <p:spPr>
              <a:xfrm rot="5400000">
                <a:off x="3820820" y="2798629"/>
                <a:ext cx="1641610" cy="2730812"/>
              </a:xfrm>
              <a:prstGeom prst="corner">
                <a:avLst>
                  <a:gd name="adj1" fmla="val 16120"/>
                  <a:gd name="adj2" fmla="val 16110"/>
                </a:avLst>
              </a:prstGeom>
            </p:spPr>
            <p:style>
              <a:lnRef idx="2">
                <a:schemeClr val="accent5">
                  <a:hueOff val="-1548258"/>
                  <a:satOff val="15522"/>
                  <a:lumOff val="-10784"/>
                  <a:alphaOff val="0"/>
                </a:schemeClr>
              </a:lnRef>
              <a:fillRef idx="1">
                <a:schemeClr val="accent5">
                  <a:hueOff val="-1548258"/>
                  <a:satOff val="15522"/>
                  <a:lumOff val="-10784"/>
                  <a:alphaOff val="0"/>
                </a:schemeClr>
              </a:fillRef>
              <a:effectRef idx="0">
                <a:schemeClr val="accent5">
                  <a:hueOff val="-1548258"/>
                  <a:satOff val="15522"/>
                  <a:lumOff val="-10784"/>
                  <a:alphaOff val="0"/>
                </a:schemeClr>
              </a:effectRef>
              <a:fontRef idx="minor">
                <a:schemeClr val="lt1"/>
              </a:fontRef>
            </p:style>
          </p:sp>
          <p:sp>
            <p:nvSpPr>
              <p:cNvPr id="19" name="手繪多邊形 18"/>
              <p:cNvSpPr/>
              <p:nvPr/>
            </p:nvSpPr>
            <p:spPr>
              <a:xfrm>
                <a:off x="3546125" y="3614715"/>
                <a:ext cx="2465670" cy="2162353"/>
              </a:xfrm>
              <a:custGeom>
                <a:avLst/>
                <a:gdLst>
                  <a:gd name="connsiteX0" fmla="*/ 0 w 2466119"/>
                  <a:gd name="connsiteY0" fmla="*/ 0 h 2161698"/>
                  <a:gd name="connsiteX1" fmla="*/ 2466119 w 2466119"/>
                  <a:gd name="connsiteY1" fmla="*/ 0 h 2161698"/>
                  <a:gd name="connsiteX2" fmla="*/ 2466119 w 2466119"/>
                  <a:gd name="connsiteY2" fmla="*/ 2161698 h 2161698"/>
                  <a:gd name="connsiteX3" fmla="*/ 0 w 2466119"/>
                  <a:gd name="connsiteY3" fmla="*/ 2161698 h 2161698"/>
                  <a:gd name="connsiteX4" fmla="*/ 0 w 2466119"/>
                  <a:gd name="connsiteY4" fmla="*/ 0 h 2161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119" h="2161698">
                    <a:moveTo>
                      <a:pt x="0" y="0"/>
                    </a:moveTo>
                    <a:lnTo>
                      <a:pt x="2466119" y="0"/>
                    </a:lnTo>
                    <a:lnTo>
                      <a:pt x="2466119" y="2161698"/>
                    </a:lnTo>
                    <a:lnTo>
                      <a:pt x="0" y="21616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83820" tIns="83820" rIns="83820" bIns="83820" spcCol="1270"/>
              <a:lstStyle/>
              <a:p>
                <a:pPr defTabSz="977900" fontAlgn="auto">
                  <a:lnSpc>
                    <a:spcPts val="3000"/>
                  </a:lnSpc>
                  <a:spcAft>
                    <a:spcPts val="0"/>
                  </a:spcAft>
                  <a:defRPr/>
                </a:pPr>
                <a:r>
                  <a:rPr kumimoji="0" lang="zh-TW" altLang="en-US" sz="2200" b="1" dirty="0">
                    <a:solidFill>
                      <a:srgbClr val="002060"/>
                    </a:solidFill>
                    <a:latin typeface="微軟正黑體" panose="020B0604030504040204" pitchFamily="34" charset="-120"/>
                    <a:ea typeface="微軟正黑體" panose="020B0604030504040204" pitchFamily="34" charset="-120"/>
                  </a:rPr>
                  <a:t>要求縣市將藥物濫用防制列為校務考核項目</a:t>
                </a:r>
              </a:p>
            </p:txBody>
          </p:sp>
          <p:sp>
            <p:nvSpPr>
              <p:cNvPr id="20" name="等腰三角形 19"/>
              <p:cNvSpPr/>
              <p:nvPr/>
            </p:nvSpPr>
            <p:spPr>
              <a:xfrm>
                <a:off x="5546604" y="2598631"/>
                <a:ext cx="465191" cy="465175"/>
              </a:xfrm>
              <a:prstGeom prst="triangle">
                <a:avLst>
                  <a:gd name="adj" fmla="val 100000"/>
                </a:avLst>
              </a:prstGeom>
            </p:spPr>
            <p:style>
              <a:lnRef idx="2">
                <a:schemeClr val="accent5">
                  <a:hueOff val="-2322388"/>
                  <a:satOff val="23283"/>
                  <a:lumOff val="-16177"/>
                  <a:alphaOff val="0"/>
                </a:schemeClr>
              </a:lnRef>
              <a:fillRef idx="1">
                <a:schemeClr val="accent5">
                  <a:hueOff val="-2322388"/>
                  <a:satOff val="23283"/>
                  <a:lumOff val="-16177"/>
                  <a:alphaOff val="0"/>
                </a:schemeClr>
              </a:fillRef>
              <a:effectRef idx="0">
                <a:schemeClr val="accent5">
                  <a:hueOff val="-2322388"/>
                  <a:satOff val="23283"/>
                  <a:lumOff val="-16177"/>
                  <a:alphaOff val="0"/>
                </a:schemeClr>
              </a:effectRef>
              <a:fontRef idx="minor">
                <a:schemeClr val="lt1"/>
              </a:fontRef>
            </p:style>
          </p:sp>
          <p:sp>
            <p:nvSpPr>
              <p:cNvPr id="21" name="L-圖案 20"/>
              <p:cNvSpPr/>
              <p:nvPr/>
            </p:nvSpPr>
            <p:spPr>
              <a:xfrm rot="5400000">
                <a:off x="6839797" y="2051649"/>
                <a:ext cx="1641610" cy="2732399"/>
              </a:xfrm>
              <a:prstGeom prst="corner">
                <a:avLst>
                  <a:gd name="adj1" fmla="val 16120"/>
                  <a:gd name="adj2" fmla="val 16110"/>
                </a:avLst>
              </a:prstGeom>
            </p:spPr>
            <p:style>
              <a:lnRef idx="2">
                <a:schemeClr val="accent5">
                  <a:hueOff val="-3096517"/>
                  <a:satOff val="31044"/>
                  <a:lumOff val="-21569"/>
                  <a:alphaOff val="0"/>
                </a:schemeClr>
              </a:lnRef>
              <a:fillRef idx="1">
                <a:schemeClr val="accent5">
                  <a:hueOff val="-3096517"/>
                  <a:satOff val="31044"/>
                  <a:lumOff val="-21569"/>
                  <a:alphaOff val="0"/>
                </a:schemeClr>
              </a:fillRef>
              <a:effectRef idx="0">
                <a:schemeClr val="accent5">
                  <a:hueOff val="-3096517"/>
                  <a:satOff val="31044"/>
                  <a:lumOff val="-21569"/>
                  <a:alphaOff val="0"/>
                </a:schemeClr>
              </a:effectRef>
              <a:fontRef idx="minor">
                <a:schemeClr val="lt1"/>
              </a:fontRef>
            </p:style>
          </p:sp>
          <p:sp>
            <p:nvSpPr>
              <p:cNvPr id="22" name="手繪多邊形 21"/>
              <p:cNvSpPr/>
              <p:nvPr/>
            </p:nvSpPr>
            <p:spPr>
              <a:xfrm>
                <a:off x="6565895" y="2868528"/>
                <a:ext cx="2465670" cy="2160765"/>
              </a:xfrm>
              <a:custGeom>
                <a:avLst/>
                <a:gdLst>
                  <a:gd name="connsiteX0" fmla="*/ 0 w 2466119"/>
                  <a:gd name="connsiteY0" fmla="*/ 0 h 2161698"/>
                  <a:gd name="connsiteX1" fmla="*/ 2466119 w 2466119"/>
                  <a:gd name="connsiteY1" fmla="*/ 0 h 2161698"/>
                  <a:gd name="connsiteX2" fmla="*/ 2466119 w 2466119"/>
                  <a:gd name="connsiteY2" fmla="*/ 2161698 h 2161698"/>
                  <a:gd name="connsiteX3" fmla="*/ 0 w 2466119"/>
                  <a:gd name="connsiteY3" fmla="*/ 2161698 h 2161698"/>
                  <a:gd name="connsiteX4" fmla="*/ 0 w 2466119"/>
                  <a:gd name="connsiteY4" fmla="*/ 0 h 2161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119" h="2161698">
                    <a:moveTo>
                      <a:pt x="0" y="0"/>
                    </a:moveTo>
                    <a:lnTo>
                      <a:pt x="2466119" y="0"/>
                    </a:lnTo>
                    <a:lnTo>
                      <a:pt x="2466119" y="2161698"/>
                    </a:lnTo>
                    <a:lnTo>
                      <a:pt x="0" y="21616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83820" tIns="83820" rIns="83820" bIns="83820" spcCol="1270"/>
              <a:lstStyle/>
              <a:p>
                <a:pPr defTabSz="977900" fontAlgn="auto">
                  <a:lnSpc>
                    <a:spcPts val="3000"/>
                  </a:lnSpc>
                  <a:spcAft>
                    <a:spcPts val="0"/>
                  </a:spcAft>
                  <a:defRPr/>
                </a:pPr>
                <a:r>
                  <a:rPr kumimoji="0" lang="zh-TW" altLang="en-US" sz="2200" b="1" dirty="0">
                    <a:solidFill>
                      <a:srgbClr val="002060"/>
                    </a:solidFill>
                    <a:latin typeface="微軟正黑體" panose="020B0604030504040204" pitchFamily="34" charset="-120"/>
                    <a:ea typeface="微軟正黑體" panose="020B0604030504040204" pitchFamily="34" charset="-120"/>
                  </a:rPr>
                  <a:t>提高通報與輔導獎勵措施、懲處隱匿行為</a:t>
                </a:r>
              </a:p>
            </p:txBody>
          </p:sp>
        </p:grpSp>
        <p:sp>
          <p:nvSpPr>
            <p:cNvPr id="15" name="＞形箭號 14"/>
            <p:cNvSpPr/>
            <p:nvPr/>
          </p:nvSpPr>
          <p:spPr>
            <a:xfrm>
              <a:off x="3456464" y="5337288"/>
              <a:ext cx="5292000" cy="684000"/>
            </a:xfrm>
            <a:prstGeom prst="chevron">
              <a:avLst/>
            </a:prstGeom>
          </p:spPr>
          <p:style>
            <a:lnRef idx="0">
              <a:schemeClr val="accent3"/>
            </a:lnRef>
            <a:fillRef idx="3">
              <a:schemeClr val="accent3"/>
            </a:fillRef>
            <a:effectRef idx="3">
              <a:schemeClr val="accent3"/>
            </a:effectRef>
            <a:fontRef idx="minor">
              <a:schemeClr val="lt1"/>
            </a:fontRef>
          </p:style>
        </p:sp>
        <p:sp>
          <p:nvSpPr>
            <p:cNvPr id="52232" name="文字方塊 15"/>
            <p:cNvSpPr txBox="1">
              <a:spLocks noChangeArrowheads="1"/>
            </p:cNvSpPr>
            <p:nvPr/>
          </p:nvSpPr>
          <p:spPr bwMode="auto">
            <a:xfrm>
              <a:off x="4035231" y="5417678"/>
              <a:ext cx="4134465" cy="523220"/>
            </a:xfrm>
            <a:prstGeom prst="rect">
              <a:avLst/>
            </a:prstGeom>
            <a:noFill/>
            <a:ln w="9525">
              <a:noFill/>
              <a:miter lim="800000"/>
              <a:headEnd/>
              <a:tailEnd/>
            </a:ln>
          </p:spPr>
          <p:txBody>
            <a:bodyPr wrap="none">
              <a:spAutoFit/>
            </a:bodyPr>
            <a:lstStyle/>
            <a:p>
              <a:r>
                <a:rPr kumimoji="0" lang="zh-TW" altLang="en-US" sz="2800" b="1">
                  <a:solidFill>
                    <a:srgbClr val="002060"/>
                  </a:solidFill>
                  <a:latin typeface="微軟正黑體" pitchFamily="34" charset="-120"/>
                  <a:ea typeface="微軟正黑體" pitchFamily="34" charset="-120"/>
                </a:rPr>
                <a:t>健康、友善、零毒品校園</a:t>
              </a:r>
            </a:p>
          </p:txBody>
        </p:sp>
        <p:pic>
          <p:nvPicPr>
            <p:cNvPr id="52233" name="圖片 10" descr="IMG_0006.JPEG"/>
            <p:cNvPicPr>
              <a:picLocks noChangeAspect="1"/>
            </p:cNvPicPr>
            <p:nvPr/>
          </p:nvPicPr>
          <p:blipFill>
            <a:blip r:embed="rId2"/>
            <a:srcRect/>
            <a:stretch>
              <a:fillRect/>
            </a:stretch>
          </p:blipFill>
          <p:spPr bwMode="auto">
            <a:xfrm flipH="1">
              <a:off x="683568" y="2217645"/>
              <a:ext cx="1483800" cy="1859427"/>
            </a:xfrm>
            <a:prstGeom prst="rect">
              <a:avLst/>
            </a:prstGeom>
            <a:noFill/>
            <a:ln w="9525">
              <a:noFill/>
              <a:miter lim="800000"/>
              <a:headEnd/>
              <a:tailEnd/>
            </a:ln>
          </p:spPr>
        </p:pic>
        <p:pic>
          <p:nvPicPr>
            <p:cNvPr id="52234" name="圖片 22" descr="IMG_0006.JPEG"/>
            <p:cNvPicPr>
              <a:picLocks noChangeAspect="1"/>
            </p:cNvPicPr>
            <p:nvPr/>
          </p:nvPicPr>
          <p:blipFill>
            <a:blip r:embed="rId3"/>
            <a:srcRect/>
            <a:stretch>
              <a:fillRect/>
            </a:stretch>
          </p:blipFill>
          <p:spPr bwMode="auto">
            <a:xfrm>
              <a:off x="3203848" y="1844824"/>
              <a:ext cx="2263910" cy="1450945"/>
            </a:xfrm>
            <a:prstGeom prst="rect">
              <a:avLst/>
            </a:prstGeom>
            <a:noFill/>
            <a:ln w="9525">
              <a:noFill/>
              <a:miter lim="800000"/>
              <a:headEnd/>
              <a:tailEnd/>
            </a:ln>
          </p:spPr>
        </p:pic>
        <p:grpSp>
          <p:nvGrpSpPr>
            <p:cNvPr id="52235" name="群組 25"/>
            <p:cNvGrpSpPr>
              <a:grpSpLocks/>
            </p:cNvGrpSpPr>
            <p:nvPr/>
          </p:nvGrpSpPr>
          <p:grpSpPr bwMode="auto">
            <a:xfrm>
              <a:off x="6372200" y="1196752"/>
              <a:ext cx="2077031" cy="1391878"/>
              <a:chOff x="6372200" y="1196752"/>
              <a:chExt cx="2077031" cy="1391878"/>
            </a:xfrm>
          </p:grpSpPr>
          <p:pic>
            <p:nvPicPr>
              <p:cNvPr id="52236" name="圖片 23" descr="IMG_0006.JPEG"/>
              <p:cNvPicPr>
                <a:picLocks noChangeAspect="1"/>
              </p:cNvPicPr>
              <p:nvPr/>
            </p:nvPicPr>
            <p:blipFill>
              <a:blip r:embed="rId4"/>
              <a:srcRect/>
              <a:stretch>
                <a:fillRect/>
              </a:stretch>
            </p:blipFill>
            <p:spPr bwMode="auto">
              <a:xfrm>
                <a:off x="6372200" y="1196752"/>
                <a:ext cx="1224136" cy="1391878"/>
              </a:xfrm>
              <a:prstGeom prst="rect">
                <a:avLst/>
              </a:prstGeom>
              <a:noFill/>
              <a:ln w="9525">
                <a:noFill/>
                <a:miter lim="800000"/>
                <a:headEnd/>
                <a:tailEnd/>
              </a:ln>
            </p:spPr>
          </p:pic>
          <p:pic>
            <p:nvPicPr>
              <p:cNvPr id="52237" name="圖片 24" descr="IMG_0006.JPEG"/>
              <p:cNvPicPr>
                <a:picLocks noChangeAspect="1"/>
              </p:cNvPicPr>
              <p:nvPr/>
            </p:nvPicPr>
            <p:blipFill>
              <a:blip r:embed="rId5"/>
              <a:srcRect/>
              <a:stretch>
                <a:fillRect/>
              </a:stretch>
            </p:blipFill>
            <p:spPr bwMode="auto">
              <a:xfrm>
                <a:off x="7596336" y="1196752"/>
                <a:ext cx="852895" cy="1368152"/>
              </a:xfrm>
              <a:prstGeom prst="rect">
                <a:avLst/>
              </a:prstGeom>
              <a:noFill/>
              <a:ln w="9525">
                <a:noFill/>
                <a:miter lim="800000"/>
                <a:headEnd/>
                <a:tailEnd/>
              </a:ln>
            </p:spPr>
          </p:pic>
        </p:grpSp>
      </p:gr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標題 22"/>
          <p:cNvSpPr>
            <a:spLocks noGrp="1"/>
          </p:cNvSpPr>
          <p:nvPr>
            <p:ph type="title"/>
          </p:nvPr>
        </p:nvSpPr>
        <p:spPr/>
        <p:txBody>
          <a:bodyPr/>
          <a:lstStyle/>
          <a:p>
            <a:r>
              <a:rPr lang="zh-TW" altLang="en-US" smtClean="0">
                <a:solidFill>
                  <a:srgbClr val="FFFF00"/>
                </a:solidFill>
                <a:latin typeface="Arial" charset="0"/>
                <a:ea typeface="華康華綜體W5"/>
              </a:rPr>
              <a:t>策略三、強化防制新興毒品進入校園</a:t>
            </a:r>
          </a:p>
        </p:txBody>
      </p:sp>
      <p:sp>
        <p:nvSpPr>
          <p:cNvPr id="53250" name="投影片編號版面配置區 1"/>
          <p:cNvSpPr>
            <a:spLocks noGrp="1"/>
          </p:cNvSpPr>
          <p:nvPr>
            <p:ph type="sldNum" sz="quarter" idx="12"/>
          </p:nvPr>
        </p:nvSpPr>
        <p:spPr>
          <a:noFill/>
          <a:ln>
            <a:miter lim="800000"/>
            <a:headEnd/>
            <a:tailEnd/>
          </a:ln>
        </p:spPr>
        <p:txBody>
          <a:bodyPr/>
          <a:lstStyle/>
          <a:p>
            <a:pPr fontAlgn="base">
              <a:spcBef>
                <a:spcPct val="0"/>
              </a:spcBef>
              <a:spcAft>
                <a:spcPct val="0"/>
              </a:spcAft>
            </a:pPr>
            <a:fld id="{2D0C7DCB-4B77-4000-A393-26C9CDB8CA67}" type="slidenum">
              <a:rPr lang="zh-TW" altLang="en-US" smtClean="0"/>
              <a:pPr fontAlgn="base">
                <a:spcBef>
                  <a:spcPct val="0"/>
                </a:spcBef>
                <a:spcAft>
                  <a:spcPct val="0"/>
                </a:spcAft>
              </a:pPr>
              <a:t>29</a:t>
            </a:fld>
            <a:endParaRPr lang="en-US" altLang="zh-TW" smtClean="0"/>
          </a:p>
        </p:txBody>
      </p:sp>
      <p:grpSp>
        <p:nvGrpSpPr>
          <p:cNvPr id="53251" name="群組 39"/>
          <p:cNvGrpSpPr>
            <a:grpSpLocks/>
          </p:cNvGrpSpPr>
          <p:nvPr/>
        </p:nvGrpSpPr>
        <p:grpSpPr bwMode="auto">
          <a:xfrm>
            <a:off x="0" y="1038225"/>
            <a:ext cx="9396413" cy="5632450"/>
            <a:chOff x="-108520" y="1037442"/>
            <a:chExt cx="9646742" cy="5633360"/>
          </a:xfrm>
        </p:grpSpPr>
        <p:pic>
          <p:nvPicPr>
            <p:cNvPr id="53253" name="Picture 18" descr="「繩索」的圖片搜尋結果">
              <a:hlinkClick r:id="rId2"/>
            </p:cNvPr>
            <p:cNvPicPr>
              <a:picLocks noChangeAspect="1" noChangeArrowheads="1"/>
            </p:cNvPicPr>
            <p:nvPr/>
          </p:nvPicPr>
          <p:blipFill>
            <a:blip r:embed="rId3"/>
            <a:srcRect/>
            <a:stretch>
              <a:fillRect/>
            </a:stretch>
          </p:blipFill>
          <p:spPr bwMode="auto">
            <a:xfrm rot="515490">
              <a:off x="4128046" y="3209243"/>
              <a:ext cx="1104203" cy="1513925"/>
            </a:xfrm>
            <a:prstGeom prst="rect">
              <a:avLst/>
            </a:prstGeom>
            <a:noFill/>
            <a:ln w="9525">
              <a:noFill/>
              <a:miter lim="800000"/>
              <a:headEnd/>
              <a:tailEnd/>
            </a:ln>
          </p:spPr>
        </p:pic>
        <p:grpSp>
          <p:nvGrpSpPr>
            <p:cNvPr id="53254" name="群組 42"/>
            <p:cNvGrpSpPr>
              <a:grpSpLocks/>
            </p:cNvGrpSpPr>
            <p:nvPr/>
          </p:nvGrpSpPr>
          <p:grpSpPr bwMode="auto">
            <a:xfrm>
              <a:off x="6126102" y="1595419"/>
              <a:ext cx="1266116" cy="4195694"/>
              <a:chOff x="1771550" y="1442420"/>
              <a:chExt cx="1266116" cy="4195694"/>
            </a:xfrm>
          </p:grpSpPr>
          <p:pic>
            <p:nvPicPr>
              <p:cNvPr id="53274" name="Picture 18" descr="「繩索」的圖片搜尋結果">
                <a:hlinkClick r:id="rId2"/>
              </p:cNvPr>
              <p:cNvPicPr>
                <a:picLocks noChangeAspect="1" noChangeArrowheads="1"/>
              </p:cNvPicPr>
              <p:nvPr/>
            </p:nvPicPr>
            <p:blipFill>
              <a:blip r:embed="rId3"/>
              <a:srcRect/>
              <a:stretch>
                <a:fillRect/>
              </a:stretch>
            </p:blipFill>
            <p:spPr bwMode="auto">
              <a:xfrm rot="281678">
                <a:off x="1933463" y="4124189"/>
                <a:ext cx="1104203" cy="1513925"/>
              </a:xfrm>
              <a:prstGeom prst="rect">
                <a:avLst/>
              </a:prstGeom>
              <a:noFill/>
              <a:ln w="9525">
                <a:noFill/>
                <a:miter lim="800000"/>
                <a:headEnd/>
                <a:tailEnd/>
              </a:ln>
            </p:spPr>
          </p:pic>
          <p:pic>
            <p:nvPicPr>
              <p:cNvPr id="53275" name="Picture 18" descr="「繩索」的圖片搜尋結果">
                <a:hlinkClick r:id="rId2"/>
              </p:cNvPr>
              <p:cNvPicPr>
                <a:picLocks noChangeAspect="1" noChangeArrowheads="1"/>
              </p:cNvPicPr>
              <p:nvPr/>
            </p:nvPicPr>
            <p:blipFill>
              <a:blip r:embed="rId3"/>
              <a:srcRect/>
              <a:stretch>
                <a:fillRect/>
              </a:stretch>
            </p:blipFill>
            <p:spPr bwMode="auto">
              <a:xfrm rot="-408588">
                <a:off x="1921557" y="2780928"/>
                <a:ext cx="1104203" cy="1513925"/>
              </a:xfrm>
              <a:prstGeom prst="rect">
                <a:avLst/>
              </a:prstGeom>
              <a:noFill/>
              <a:ln w="9525">
                <a:noFill/>
                <a:miter lim="800000"/>
                <a:headEnd/>
                <a:tailEnd/>
              </a:ln>
            </p:spPr>
          </p:pic>
          <p:pic>
            <p:nvPicPr>
              <p:cNvPr id="53276" name="Picture 18" descr="「繩索」的圖片搜尋結果">
                <a:hlinkClick r:id="rId2"/>
              </p:cNvPr>
              <p:cNvPicPr>
                <a:picLocks noChangeAspect="1" noChangeArrowheads="1"/>
              </p:cNvPicPr>
              <p:nvPr/>
            </p:nvPicPr>
            <p:blipFill>
              <a:blip r:embed="rId3"/>
              <a:srcRect/>
              <a:stretch>
                <a:fillRect/>
              </a:stretch>
            </p:blipFill>
            <p:spPr bwMode="auto">
              <a:xfrm rot="-192034">
                <a:off x="1771550" y="1442420"/>
                <a:ext cx="1104203" cy="1513925"/>
              </a:xfrm>
              <a:prstGeom prst="rect">
                <a:avLst/>
              </a:prstGeom>
              <a:noFill/>
              <a:ln w="9525">
                <a:noFill/>
                <a:miter lim="800000"/>
                <a:headEnd/>
                <a:tailEnd/>
              </a:ln>
            </p:spPr>
          </p:pic>
        </p:grpSp>
        <p:pic>
          <p:nvPicPr>
            <p:cNvPr id="53255" name="Picture 18" descr="「繩索」的圖片搜尋結果">
              <a:hlinkClick r:id="rId2"/>
            </p:cNvPr>
            <p:cNvPicPr>
              <a:picLocks noChangeAspect="1" noChangeArrowheads="1"/>
            </p:cNvPicPr>
            <p:nvPr/>
          </p:nvPicPr>
          <p:blipFill>
            <a:blip r:embed="rId3"/>
            <a:srcRect/>
            <a:stretch>
              <a:fillRect/>
            </a:stretch>
          </p:blipFill>
          <p:spPr bwMode="auto">
            <a:xfrm rot="569093">
              <a:off x="4343799" y="1507688"/>
              <a:ext cx="1104203" cy="1513925"/>
            </a:xfrm>
            <a:prstGeom prst="rect">
              <a:avLst/>
            </a:prstGeom>
            <a:noFill/>
            <a:ln w="9525">
              <a:noFill/>
              <a:miter lim="800000"/>
              <a:headEnd/>
              <a:tailEnd/>
            </a:ln>
          </p:spPr>
        </p:pic>
        <p:grpSp>
          <p:nvGrpSpPr>
            <p:cNvPr id="53256" name="群組 44"/>
            <p:cNvGrpSpPr>
              <a:grpSpLocks/>
            </p:cNvGrpSpPr>
            <p:nvPr/>
          </p:nvGrpSpPr>
          <p:grpSpPr bwMode="auto">
            <a:xfrm>
              <a:off x="1771550" y="1442420"/>
              <a:ext cx="1254210" cy="4195694"/>
              <a:chOff x="1771550" y="1442420"/>
              <a:chExt cx="1254210" cy="4195694"/>
            </a:xfrm>
          </p:grpSpPr>
          <p:pic>
            <p:nvPicPr>
              <p:cNvPr id="53271" name="Picture 18" descr="「繩索」的圖片搜尋結果">
                <a:hlinkClick r:id="rId2"/>
              </p:cNvPr>
              <p:cNvPicPr>
                <a:picLocks noChangeAspect="1" noChangeArrowheads="1"/>
              </p:cNvPicPr>
              <p:nvPr/>
            </p:nvPicPr>
            <p:blipFill>
              <a:blip r:embed="rId3"/>
              <a:srcRect/>
              <a:stretch>
                <a:fillRect/>
              </a:stretch>
            </p:blipFill>
            <p:spPr bwMode="auto">
              <a:xfrm rot="281678">
                <a:off x="1895527" y="4124189"/>
                <a:ext cx="1104203" cy="1513925"/>
              </a:xfrm>
              <a:prstGeom prst="rect">
                <a:avLst/>
              </a:prstGeom>
              <a:noFill/>
              <a:ln w="9525">
                <a:noFill/>
                <a:miter lim="800000"/>
                <a:headEnd/>
                <a:tailEnd/>
              </a:ln>
            </p:spPr>
          </p:pic>
          <p:pic>
            <p:nvPicPr>
              <p:cNvPr id="53272" name="Picture 18" descr="「繩索」的圖片搜尋結果">
                <a:hlinkClick r:id="rId2"/>
              </p:cNvPr>
              <p:cNvPicPr>
                <a:picLocks noChangeAspect="1" noChangeArrowheads="1"/>
              </p:cNvPicPr>
              <p:nvPr/>
            </p:nvPicPr>
            <p:blipFill>
              <a:blip r:embed="rId3"/>
              <a:srcRect/>
              <a:stretch>
                <a:fillRect/>
              </a:stretch>
            </p:blipFill>
            <p:spPr bwMode="auto">
              <a:xfrm rot="-408588">
                <a:off x="1921557" y="2780928"/>
                <a:ext cx="1104203" cy="1513925"/>
              </a:xfrm>
              <a:prstGeom prst="rect">
                <a:avLst/>
              </a:prstGeom>
              <a:noFill/>
              <a:ln w="9525">
                <a:noFill/>
                <a:miter lim="800000"/>
                <a:headEnd/>
                <a:tailEnd/>
              </a:ln>
            </p:spPr>
          </p:pic>
          <p:pic>
            <p:nvPicPr>
              <p:cNvPr id="53273" name="Picture 18" descr="「繩索」的圖片搜尋結果">
                <a:hlinkClick r:id="rId2"/>
              </p:cNvPr>
              <p:cNvPicPr>
                <a:picLocks noChangeAspect="1" noChangeArrowheads="1"/>
              </p:cNvPicPr>
              <p:nvPr/>
            </p:nvPicPr>
            <p:blipFill>
              <a:blip r:embed="rId3"/>
              <a:srcRect/>
              <a:stretch>
                <a:fillRect/>
              </a:stretch>
            </p:blipFill>
            <p:spPr bwMode="auto">
              <a:xfrm rot="-192034">
                <a:off x="1771550" y="1442420"/>
                <a:ext cx="1104203" cy="1513925"/>
              </a:xfrm>
              <a:prstGeom prst="rect">
                <a:avLst/>
              </a:prstGeom>
              <a:noFill/>
              <a:ln w="9525">
                <a:noFill/>
                <a:miter lim="800000"/>
                <a:headEnd/>
                <a:tailEnd/>
              </a:ln>
            </p:spPr>
          </p:pic>
        </p:grpSp>
        <p:pic>
          <p:nvPicPr>
            <p:cNvPr id="53257" name="Picture 18" descr="「繩索」的圖片搜尋結果">
              <a:hlinkClick r:id="rId2"/>
            </p:cNvPr>
            <p:cNvPicPr>
              <a:picLocks noChangeAspect="1" noChangeArrowheads="1"/>
            </p:cNvPicPr>
            <p:nvPr/>
          </p:nvPicPr>
          <p:blipFill>
            <a:blip r:embed="rId4"/>
            <a:srcRect/>
            <a:stretch>
              <a:fillRect/>
            </a:stretch>
          </p:blipFill>
          <p:spPr bwMode="auto">
            <a:xfrm rot="-370610">
              <a:off x="5055560" y="1502765"/>
              <a:ext cx="1453882" cy="1421101"/>
            </a:xfrm>
            <a:prstGeom prst="rect">
              <a:avLst/>
            </a:prstGeom>
            <a:noFill/>
            <a:ln w="9525">
              <a:noFill/>
              <a:miter lim="800000"/>
              <a:headEnd/>
              <a:tailEnd/>
            </a:ln>
          </p:spPr>
        </p:pic>
        <p:pic>
          <p:nvPicPr>
            <p:cNvPr id="51" name="Picture 4" descr="C:\Users\user\Desktop\圖片1.jpg"/>
            <p:cNvPicPr>
              <a:picLocks noChangeAspect="1" noChangeArrowheads="1"/>
            </p:cNvPicPr>
            <p:nvPr/>
          </p:nvPicPr>
          <p:blipFill rotWithShape="1">
            <a:blip r:embed="rId5" cstate="email">
              <a:extLst>
                <a:ext uri="{28A0092B-C50C-407E-A947-70E740481C1C}"/>
              </a:extLst>
            </a:blip>
            <a:srcRect/>
            <a:stretch/>
          </p:blipFill>
          <p:spPr bwMode="auto">
            <a:xfrm>
              <a:off x="3491880" y="4577788"/>
              <a:ext cx="1693801" cy="20915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7" name="Picture 2" descr="http://enc.moe.edu.tw/UploadFile/pic/images/5.png"/>
            <p:cNvPicPr>
              <a:picLocks noChangeAspect="1" noChangeArrowheads="1"/>
            </p:cNvPicPr>
            <p:nvPr/>
          </p:nvPicPr>
          <p:blipFill>
            <a:blip r:embed="rId6" cstate="email">
              <a:extLst>
                <a:ext uri="{28A0092B-C50C-407E-A947-70E740481C1C}"/>
              </a:extLst>
            </a:blip>
            <a:srcRect/>
            <a:stretch>
              <a:fillRect/>
            </a:stretch>
          </p:blipFill>
          <p:spPr bwMode="auto">
            <a:xfrm rot="520796">
              <a:off x="1163531" y="4736626"/>
              <a:ext cx="1858996" cy="173036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53260" name="Picture 12" descr="「繩索」的圖片搜尋結果">
              <a:hlinkClick r:id="rId7"/>
            </p:cNvPr>
            <p:cNvPicPr>
              <a:picLocks noChangeAspect="1" noChangeArrowheads="1"/>
            </p:cNvPicPr>
            <p:nvPr/>
          </p:nvPicPr>
          <p:blipFill>
            <a:blip r:embed="rId8"/>
            <a:srcRect/>
            <a:stretch>
              <a:fillRect/>
            </a:stretch>
          </p:blipFill>
          <p:spPr bwMode="auto">
            <a:xfrm>
              <a:off x="7236296" y="1294629"/>
              <a:ext cx="1433326" cy="1576600"/>
            </a:xfrm>
            <a:prstGeom prst="rect">
              <a:avLst/>
            </a:prstGeom>
            <a:noFill/>
            <a:ln w="9525">
              <a:noFill/>
              <a:miter lim="800000"/>
              <a:headEnd/>
              <a:tailEnd/>
            </a:ln>
          </p:spPr>
        </p:pic>
        <p:pic>
          <p:nvPicPr>
            <p:cNvPr id="53261" name="Picture 12" descr="「繩索」的圖片搜尋結果">
              <a:hlinkClick r:id="rId7"/>
            </p:cNvPr>
            <p:cNvPicPr>
              <a:picLocks noChangeAspect="1" noChangeArrowheads="1"/>
            </p:cNvPicPr>
            <p:nvPr/>
          </p:nvPicPr>
          <p:blipFill>
            <a:blip r:embed="rId9"/>
            <a:srcRect/>
            <a:stretch>
              <a:fillRect/>
            </a:stretch>
          </p:blipFill>
          <p:spPr bwMode="auto">
            <a:xfrm>
              <a:off x="107504" y="1348344"/>
              <a:ext cx="1433326" cy="1576600"/>
            </a:xfrm>
            <a:prstGeom prst="rect">
              <a:avLst/>
            </a:prstGeom>
            <a:noFill/>
            <a:ln w="9525">
              <a:noFill/>
              <a:miter lim="800000"/>
              <a:headEnd/>
              <a:tailEnd/>
            </a:ln>
          </p:spPr>
        </p:pic>
        <p:pic>
          <p:nvPicPr>
            <p:cNvPr id="60" name="Picture 2" descr="http://enc.moe.edu.tw/UploadFile/201604201430498296001.png"/>
            <p:cNvPicPr>
              <a:picLocks noChangeAspect="1" noChangeArrowheads="1"/>
            </p:cNvPicPr>
            <p:nvPr/>
          </p:nvPicPr>
          <p:blipFill rotWithShape="1">
            <a:blip r:embed="rId10" cstate="email">
              <a:extLst>
                <a:ext uri="{28A0092B-C50C-407E-A947-70E740481C1C}"/>
              </a:extLst>
            </a:blip>
            <a:srcRect/>
            <a:stretch/>
          </p:blipFill>
          <p:spPr bwMode="auto">
            <a:xfrm rot="21281018">
              <a:off x="5846187" y="4675687"/>
              <a:ext cx="2094272" cy="19951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pSp>
          <p:nvGrpSpPr>
            <p:cNvPr id="61" name="群組 60"/>
            <p:cNvGrpSpPr/>
            <p:nvPr/>
          </p:nvGrpSpPr>
          <p:grpSpPr>
            <a:xfrm rot="21233993">
              <a:off x="283038" y="2647670"/>
              <a:ext cx="1944000" cy="2052000"/>
              <a:chOff x="179512" y="2492896"/>
              <a:chExt cx="1944000" cy="2052000"/>
            </a:xfrm>
            <a:blipFill>
              <a:blip r:embed="rId11"/>
              <a:tile tx="0" ty="0" sx="100000" sy="100000" flip="none" algn="tl"/>
            </a:blipFill>
            <a:effectLst>
              <a:outerShdw blurRad="50800" dist="38100" algn="l" rotWithShape="0">
                <a:prstClr val="black">
                  <a:alpha val="40000"/>
                </a:prstClr>
              </a:outerShdw>
            </a:effectLst>
          </p:grpSpPr>
          <p:sp>
            <p:nvSpPr>
              <p:cNvPr id="75" name="手繪多邊形 74"/>
              <p:cNvSpPr/>
              <p:nvPr/>
            </p:nvSpPr>
            <p:spPr>
              <a:xfrm>
                <a:off x="179512" y="2492896"/>
                <a:ext cx="1944000" cy="2052000"/>
              </a:xfrm>
              <a:custGeom>
                <a:avLst/>
                <a:gdLst>
                  <a:gd name="connsiteX0" fmla="*/ 0 w 1886919"/>
                  <a:gd name="connsiteY0" fmla="*/ 304543 h 1827222"/>
                  <a:gd name="connsiteX1" fmla="*/ 304543 w 1886919"/>
                  <a:gd name="connsiteY1" fmla="*/ 0 h 1827222"/>
                  <a:gd name="connsiteX2" fmla="*/ 1582376 w 1886919"/>
                  <a:gd name="connsiteY2" fmla="*/ 0 h 1827222"/>
                  <a:gd name="connsiteX3" fmla="*/ 1886919 w 1886919"/>
                  <a:gd name="connsiteY3" fmla="*/ 304543 h 1827222"/>
                  <a:gd name="connsiteX4" fmla="*/ 1886919 w 1886919"/>
                  <a:gd name="connsiteY4" fmla="*/ 1522679 h 1827222"/>
                  <a:gd name="connsiteX5" fmla="*/ 1582376 w 1886919"/>
                  <a:gd name="connsiteY5" fmla="*/ 1827222 h 1827222"/>
                  <a:gd name="connsiteX6" fmla="*/ 304543 w 1886919"/>
                  <a:gd name="connsiteY6" fmla="*/ 1827222 h 1827222"/>
                  <a:gd name="connsiteX7" fmla="*/ 0 w 1886919"/>
                  <a:gd name="connsiteY7" fmla="*/ 1522679 h 1827222"/>
                  <a:gd name="connsiteX8" fmla="*/ 0 w 1886919"/>
                  <a:gd name="connsiteY8" fmla="*/ 304543 h 1827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6919" h="1827222">
                    <a:moveTo>
                      <a:pt x="0" y="304543"/>
                    </a:moveTo>
                    <a:cubicBezTo>
                      <a:pt x="0" y="136349"/>
                      <a:pt x="136349" y="0"/>
                      <a:pt x="304543" y="0"/>
                    </a:cubicBezTo>
                    <a:lnTo>
                      <a:pt x="1582376" y="0"/>
                    </a:lnTo>
                    <a:cubicBezTo>
                      <a:pt x="1750570" y="0"/>
                      <a:pt x="1886919" y="136349"/>
                      <a:pt x="1886919" y="304543"/>
                    </a:cubicBezTo>
                    <a:lnTo>
                      <a:pt x="1886919" y="1522679"/>
                    </a:lnTo>
                    <a:cubicBezTo>
                      <a:pt x="1886919" y="1690873"/>
                      <a:pt x="1750570" y="1827222"/>
                      <a:pt x="1582376" y="1827222"/>
                    </a:cubicBezTo>
                    <a:lnTo>
                      <a:pt x="304543" y="1827222"/>
                    </a:lnTo>
                    <a:cubicBezTo>
                      <a:pt x="136349" y="1827222"/>
                      <a:pt x="0" y="1690873"/>
                      <a:pt x="0" y="1522679"/>
                    </a:cubicBezTo>
                    <a:lnTo>
                      <a:pt x="0" y="304543"/>
                    </a:lnTo>
                    <a:close/>
                  </a:path>
                </a:pathLst>
              </a:custGeom>
              <a:grpFill/>
              <a:ln w="7620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64458" tIns="264458" rIns="264458" bIns="264458" spcCol="1270" anchor="ctr"/>
              <a:lstStyle/>
              <a:p>
                <a:pPr algn="ctr" defTabSz="2044700" fontAlgn="auto">
                  <a:lnSpc>
                    <a:spcPct val="90000"/>
                  </a:lnSpc>
                  <a:spcAft>
                    <a:spcPct val="35000"/>
                  </a:spcAft>
                  <a:defRPr/>
                </a:pPr>
                <a:endParaRPr kumimoji="0" lang="zh-TW" altLang="en-US" sz="4600"/>
              </a:p>
            </p:txBody>
          </p:sp>
          <p:sp>
            <p:nvSpPr>
              <p:cNvPr id="76" name="矩形 75"/>
              <p:cNvSpPr/>
              <p:nvPr/>
            </p:nvSpPr>
            <p:spPr>
              <a:xfrm>
                <a:off x="333640" y="2794602"/>
                <a:ext cx="1764000" cy="1323439"/>
              </a:xfrm>
              <a:prstGeom prst="rect">
                <a:avLst/>
              </a:prstGeom>
              <a:grpFill/>
              <a:ln w="76200">
                <a:noFill/>
              </a:ln>
            </p:spPr>
            <p:txBody>
              <a:bodyPr>
                <a:spAutoFit/>
              </a:bodyPr>
              <a:lstStyle/>
              <a:p>
                <a:pPr fontAlgn="auto">
                  <a:spcBef>
                    <a:spcPts val="0"/>
                  </a:spcBef>
                  <a:spcAft>
                    <a:spcPts val="0"/>
                  </a:spcAft>
                  <a:defRPr/>
                </a:pPr>
                <a:r>
                  <a:rPr kumimoji="0" lang="zh-TW" altLang="en-US" sz="2000" b="1" kern="100" dirty="0">
                    <a:solidFill>
                      <a:schemeClr val="tx2">
                        <a:lumMod val="50000"/>
                      </a:schemeClr>
                    </a:solidFill>
                    <a:latin typeface="微軟正黑體" panose="020B0604030504040204" pitchFamily="34" charset="-120"/>
                    <a:ea typeface="微軟正黑體" panose="020B0604030504040204" pitchFamily="34" charset="-120"/>
                  </a:rPr>
                  <a:t>開發分齡補充教材，藥物濫用防制議題融入課程</a:t>
                </a:r>
                <a:endParaRPr kumimoji="0" lang="zh-TW" altLang="en-US" sz="2000" dirty="0">
                  <a:solidFill>
                    <a:schemeClr val="tx2">
                      <a:lumMod val="50000"/>
                    </a:schemeClr>
                  </a:solidFill>
                  <a:latin typeface="+mn-lt"/>
                  <a:ea typeface="+mn-ea"/>
                </a:endParaRPr>
              </a:p>
            </p:txBody>
          </p:sp>
        </p:grpSp>
        <p:grpSp>
          <p:nvGrpSpPr>
            <p:cNvPr id="62" name="群組 61"/>
            <p:cNvGrpSpPr/>
            <p:nvPr/>
          </p:nvGrpSpPr>
          <p:grpSpPr>
            <a:xfrm rot="361010">
              <a:off x="2525800" y="2360884"/>
              <a:ext cx="1944000" cy="2052000"/>
              <a:chOff x="2267743" y="2492896"/>
              <a:chExt cx="1944000" cy="2052000"/>
            </a:xfrm>
            <a:blipFill>
              <a:blip r:embed="rId12"/>
              <a:tile tx="0" ty="0" sx="100000" sy="100000" flip="none" algn="tl"/>
            </a:blipFill>
            <a:effectLst>
              <a:outerShdw blurRad="50800" dist="38100" algn="l" rotWithShape="0">
                <a:prstClr val="black">
                  <a:alpha val="40000"/>
                </a:prstClr>
              </a:outerShdw>
            </a:effectLst>
          </p:grpSpPr>
          <p:sp>
            <p:nvSpPr>
              <p:cNvPr id="73" name="手繪多邊形 72"/>
              <p:cNvSpPr/>
              <p:nvPr/>
            </p:nvSpPr>
            <p:spPr>
              <a:xfrm>
                <a:off x="2267743" y="2492896"/>
                <a:ext cx="1944000" cy="2052000"/>
              </a:xfrm>
              <a:custGeom>
                <a:avLst/>
                <a:gdLst>
                  <a:gd name="connsiteX0" fmla="*/ 0 w 1886919"/>
                  <a:gd name="connsiteY0" fmla="*/ 304543 h 1827222"/>
                  <a:gd name="connsiteX1" fmla="*/ 304543 w 1886919"/>
                  <a:gd name="connsiteY1" fmla="*/ 0 h 1827222"/>
                  <a:gd name="connsiteX2" fmla="*/ 1582376 w 1886919"/>
                  <a:gd name="connsiteY2" fmla="*/ 0 h 1827222"/>
                  <a:gd name="connsiteX3" fmla="*/ 1886919 w 1886919"/>
                  <a:gd name="connsiteY3" fmla="*/ 304543 h 1827222"/>
                  <a:gd name="connsiteX4" fmla="*/ 1886919 w 1886919"/>
                  <a:gd name="connsiteY4" fmla="*/ 1522679 h 1827222"/>
                  <a:gd name="connsiteX5" fmla="*/ 1582376 w 1886919"/>
                  <a:gd name="connsiteY5" fmla="*/ 1827222 h 1827222"/>
                  <a:gd name="connsiteX6" fmla="*/ 304543 w 1886919"/>
                  <a:gd name="connsiteY6" fmla="*/ 1827222 h 1827222"/>
                  <a:gd name="connsiteX7" fmla="*/ 0 w 1886919"/>
                  <a:gd name="connsiteY7" fmla="*/ 1522679 h 1827222"/>
                  <a:gd name="connsiteX8" fmla="*/ 0 w 1886919"/>
                  <a:gd name="connsiteY8" fmla="*/ 304543 h 1827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6919" h="1827222">
                    <a:moveTo>
                      <a:pt x="0" y="304543"/>
                    </a:moveTo>
                    <a:cubicBezTo>
                      <a:pt x="0" y="136349"/>
                      <a:pt x="136349" y="0"/>
                      <a:pt x="304543" y="0"/>
                    </a:cubicBezTo>
                    <a:lnTo>
                      <a:pt x="1582376" y="0"/>
                    </a:lnTo>
                    <a:cubicBezTo>
                      <a:pt x="1750570" y="0"/>
                      <a:pt x="1886919" y="136349"/>
                      <a:pt x="1886919" y="304543"/>
                    </a:cubicBezTo>
                    <a:lnTo>
                      <a:pt x="1886919" y="1522679"/>
                    </a:lnTo>
                    <a:cubicBezTo>
                      <a:pt x="1886919" y="1690873"/>
                      <a:pt x="1750570" y="1827222"/>
                      <a:pt x="1582376" y="1827222"/>
                    </a:cubicBezTo>
                    <a:lnTo>
                      <a:pt x="304543" y="1827222"/>
                    </a:lnTo>
                    <a:cubicBezTo>
                      <a:pt x="136349" y="1827222"/>
                      <a:pt x="0" y="1690873"/>
                      <a:pt x="0" y="1522679"/>
                    </a:cubicBezTo>
                    <a:lnTo>
                      <a:pt x="0" y="304543"/>
                    </a:lnTo>
                    <a:close/>
                  </a:path>
                </a:pathLst>
              </a:custGeom>
              <a:grpFill/>
              <a:ln w="7620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64458" tIns="264458" rIns="264458" bIns="264458" spcCol="1270" anchor="ctr"/>
              <a:lstStyle/>
              <a:p>
                <a:pPr algn="ctr" defTabSz="2044700" fontAlgn="auto">
                  <a:lnSpc>
                    <a:spcPct val="90000"/>
                  </a:lnSpc>
                  <a:spcAft>
                    <a:spcPct val="35000"/>
                  </a:spcAft>
                  <a:defRPr/>
                </a:pPr>
                <a:endParaRPr kumimoji="0" lang="zh-TW" altLang="en-US" sz="4600"/>
              </a:p>
            </p:txBody>
          </p:sp>
          <p:sp>
            <p:nvSpPr>
              <p:cNvPr id="74" name="矩形 73"/>
              <p:cNvSpPr/>
              <p:nvPr/>
            </p:nvSpPr>
            <p:spPr>
              <a:xfrm>
                <a:off x="2398119" y="2708967"/>
                <a:ext cx="1764000" cy="1631216"/>
              </a:xfrm>
              <a:prstGeom prst="rect">
                <a:avLst/>
              </a:prstGeom>
              <a:noFill/>
              <a:ln w="76200">
                <a:noFill/>
              </a:ln>
            </p:spPr>
            <p:txBody>
              <a:bodyPr>
                <a:spAutoFit/>
              </a:bodyPr>
              <a:lstStyle/>
              <a:p>
                <a:pPr algn="just" fontAlgn="auto">
                  <a:spcBef>
                    <a:spcPts val="0"/>
                  </a:spcBef>
                  <a:spcAft>
                    <a:spcPts val="0"/>
                  </a:spcAft>
                  <a:defRPr/>
                </a:pPr>
                <a:r>
                  <a:rPr kumimoji="0" lang="zh-TW" altLang="en-US" sz="2000" b="1" kern="100" dirty="0">
                    <a:solidFill>
                      <a:schemeClr val="tx2">
                        <a:lumMod val="50000"/>
                      </a:schemeClr>
                    </a:solidFill>
                    <a:latin typeface="微軟正黑體" panose="020B0604030504040204" pitchFamily="34" charset="-120"/>
                    <a:ea typeface="微軟正黑體" panose="020B0604030504040204" pitchFamily="34" charset="-120"/>
                  </a:rPr>
                  <a:t>建立校園防毒守門員，結合家長會，培訓宣導志工，入班宣導</a:t>
                </a:r>
              </a:p>
            </p:txBody>
          </p:sp>
        </p:grpSp>
        <p:grpSp>
          <p:nvGrpSpPr>
            <p:cNvPr id="63" name="群組 62"/>
            <p:cNvGrpSpPr/>
            <p:nvPr/>
          </p:nvGrpSpPr>
          <p:grpSpPr>
            <a:xfrm>
              <a:off x="4644008" y="2624372"/>
              <a:ext cx="2016224" cy="2052000"/>
              <a:chOff x="4355975" y="2457120"/>
              <a:chExt cx="2016224" cy="2052000"/>
            </a:xfrm>
            <a:blipFill>
              <a:blip r:embed="rId13"/>
              <a:tile tx="0" ty="0" sx="100000" sy="100000" flip="none" algn="tl"/>
            </a:blipFill>
            <a:effectLst>
              <a:outerShdw blurRad="50800" dist="38100" algn="l" rotWithShape="0">
                <a:prstClr val="black">
                  <a:alpha val="40000"/>
                </a:prstClr>
              </a:outerShdw>
            </a:effectLst>
          </p:grpSpPr>
          <p:sp>
            <p:nvSpPr>
              <p:cNvPr id="71" name="手繪多邊形 70"/>
              <p:cNvSpPr/>
              <p:nvPr/>
            </p:nvSpPr>
            <p:spPr>
              <a:xfrm>
                <a:off x="4355975" y="2457120"/>
                <a:ext cx="1944000" cy="2052000"/>
              </a:xfrm>
              <a:custGeom>
                <a:avLst/>
                <a:gdLst>
                  <a:gd name="connsiteX0" fmla="*/ 0 w 1886919"/>
                  <a:gd name="connsiteY0" fmla="*/ 304543 h 1827222"/>
                  <a:gd name="connsiteX1" fmla="*/ 304543 w 1886919"/>
                  <a:gd name="connsiteY1" fmla="*/ 0 h 1827222"/>
                  <a:gd name="connsiteX2" fmla="*/ 1582376 w 1886919"/>
                  <a:gd name="connsiteY2" fmla="*/ 0 h 1827222"/>
                  <a:gd name="connsiteX3" fmla="*/ 1886919 w 1886919"/>
                  <a:gd name="connsiteY3" fmla="*/ 304543 h 1827222"/>
                  <a:gd name="connsiteX4" fmla="*/ 1886919 w 1886919"/>
                  <a:gd name="connsiteY4" fmla="*/ 1522679 h 1827222"/>
                  <a:gd name="connsiteX5" fmla="*/ 1582376 w 1886919"/>
                  <a:gd name="connsiteY5" fmla="*/ 1827222 h 1827222"/>
                  <a:gd name="connsiteX6" fmla="*/ 304543 w 1886919"/>
                  <a:gd name="connsiteY6" fmla="*/ 1827222 h 1827222"/>
                  <a:gd name="connsiteX7" fmla="*/ 0 w 1886919"/>
                  <a:gd name="connsiteY7" fmla="*/ 1522679 h 1827222"/>
                  <a:gd name="connsiteX8" fmla="*/ 0 w 1886919"/>
                  <a:gd name="connsiteY8" fmla="*/ 304543 h 1827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6919" h="1827222">
                    <a:moveTo>
                      <a:pt x="0" y="304543"/>
                    </a:moveTo>
                    <a:cubicBezTo>
                      <a:pt x="0" y="136349"/>
                      <a:pt x="136349" y="0"/>
                      <a:pt x="304543" y="0"/>
                    </a:cubicBezTo>
                    <a:lnTo>
                      <a:pt x="1582376" y="0"/>
                    </a:lnTo>
                    <a:cubicBezTo>
                      <a:pt x="1750570" y="0"/>
                      <a:pt x="1886919" y="136349"/>
                      <a:pt x="1886919" y="304543"/>
                    </a:cubicBezTo>
                    <a:lnTo>
                      <a:pt x="1886919" y="1522679"/>
                    </a:lnTo>
                    <a:cubicBezTo>
                      <a:pt x="1886919" y="1690873"/>
                      <a:pt x="1750570" y="1827222"/>
                      <a:pt x="1582376" y="1827222"/>
                    </a:cubicBezTo>
                    <a:lnTo>
                      <a:pt x="304543" y="1827222"/>
                    </a:lnTo>
                    <a:cubicBezTo>
                      <a:pt x="136349" y="1827222"/>
                      <a:pt x="0" y="1690873"/>
                      <a:pt x="0" y="1522679"/>
                    </a:cubicBezTo>
                    <a:lnTo>
                      <a:pt x="0" y="304543"/>
                    </a:lnTo>
                    <a:close/>
                  </a:path>
                </a:pathLst>
              </a:custGeom>
              <a:grpFill/>
              <a:ln w="7620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64458" tIns="264458" rIns="264458" bIns="264458" spcCol="1270" anchor="ctr"/>
              <a:lstStyle/>
              <a:p>
                <a:pPr algn="ctr" defTabSz="2044700" fontAlgn="auto">
                  <a:lnSpc>
                    <a:spcPct val="90000"/>
                  </a:lnSpc>
                  <a:spcAft>
                    <a:spcPct val="35000"/>
                  </a:spcAft>
                  <a:defRPr/>
                </a:pPr>
                <a:endParaRPr kumimoji="0" lang="zh-TW" altLang="en-US" sz="4600"/>
              </a:p>
            </p:txBody>
          </p:sp>
          <p:sp>
            <p:nvSpPr>
              <p:cNvPr id="72" name="矩形 71"/>
              <p:cNvSpPr/>
              <p:nvPr/>
            </p:nvSpPr>
            <p:spPr>
              <a:xfrm>
                <a:off x="4500199" y="2546892"/>
                <a:ext cx="1872000" cy="1938992"/>
              </a:xfrm>
              <a:prstGeom prst="rect">
                <a:avLst/>
              </a:prstGeom>
              <a:noFill/>
              <a:ln w="76200">
                <a:noFill/>
              </a:ln>
            </p:spPr>
            <p:txBody>
              <a:bodyPr>
                <a:spAutoFit/>
              </a:bodyPr>
              <a:lstStyle/>
              <a:p>
                <a:pPr fontAlgn="auto">
                  <a:spcBef>
                    <a:spcPts val="0"/>
                  </a:spcBef>
                  <a:spcAft>
                    <a:spcPts val="0"/>
                  </a:spcAft>
                  <a:defRPr/>
                </a:pPr>
                <a:r>
                  <a:rPr kumimoji="0" lang="zh-TW" altLang="en-US" sz="2000" b="1" kern="100" dirty="0">
                    <a:solidFill>
                      <a:schemeClr val="tx2">
                        <a:lumMod val="50000"/>
                      </a:schemeClr>
                    </a:solidFill>
                    <a:latin typeface="微軟正黑體" panose="020B0604030504040204" pitchFamily="34" charset="-120"/>
                    <a:ea typeface="微軟正黑體" panose="020B0604030504040204" pitchFamily="34" charset="-120"/>
                  </a:rPr>
                  <a:t>強化家庭教育中心諮詢專線</a:t>
                </a:r>
              </a:p>
              <a:p>
                <a:pPr fontAlgn="auto">
                  <a:spcBef>
                    <a:spcPts val="0"/>
                  </a:spcBef>
                  <a:spcAft>
                    <a:spcPts val="0"/>
                  </a:spcAft>
                  <a:defRPr/>
                </a:pPr>
                <a:r>
                  <a:rPr kumimoji="0" lang="zh-TW" altLang="en-US" sz="2000" b="1" kern="100" dirty="0">
                    <a:solidFill>
                      <a:schemeClr val="tx2">
                        <a:lumMod val="50000"/>
                      </a:schemeClr>
                    </a:solidFill>
                    <a:latin typeface="微軟正黑體" panose="020B0604030504040204" pitchFamily="34" charset="-120"/>
                    <a:ea typeface="微軟正黑體" panose="020B0604030504040204" pitchFamily="34" charset="-120"/>
                  </a:rPr>
                  <a:t>功能，提供各縣市家長藥物濫用相關諮詢與輔導</a:t>
                </a:r>
              </a:p>
            </p:txBody>
          </p:sp>
        </p:grpSp>
        <p:grpSp>
          <p:nvGrpSpPr>
            <p:cNvPr id="64" name="群組 63"/>
            <p:cNvGrpSpPr/>
            <p:nvPr/>
          </p:nvGrpSpPr>
          <p:grpSpPr>
            <a:xfrm rot="21069282">
              <a:off x="6945684" y="2701106"/>
              <a:ext cx="2045847" cy="2052000"/>
              <a:chOff x="6586722" y="2491973"/>
              <a:chExt cx="2045847" cy="2052000"/>
            </a:xfrm>
            <a:blipFill>
              <a:blip r:embed="rId14"/>
              <a:tile tx="0" ty="0" sx="100000" sy="100000" flip="none" algn="tl"/>
            </a:blipFill>
            <a:effectLst>
              <a:outerShdw blurRad="50800" dist="38100" algn="l" rotWithShape="0">
                <a:prstClr val="black">
                  <a:alpha val="40000"/>
                </a:prstClr>
              </a:outerShdw>
            </a:effectLst>
          </p:grpSpPr>
          <p:sp>
            <p:nvSpPr>
              <p:cNvPr id="69" name="手繪多邊形 68"/>
              <p:cNvSpPr/>
              <p:nvPr/>
            </p:nvSpPr>
            <p:spPr>
              <a:xfrm>
                <a:off x="6586722" y="2491973"/>
                <a:ext cx="1944000" cy="2052000"/>
              </a:xfrm>
              <a:custGeom>
                <a:avLst/>
                <a:gdLst>
                  <a:gd name="connsiteX0" fmla="*/ 0 w 1886919"/>
                  <a:gd name="connsiteY0" fmla="*/ 304543 h 1827222"/>
                  <a:gd name="connsiteX1" fmla="*/ 304543 w 1886919"/>
                  <a:gd name="connsiteY1" fmla="*/ 0 h 1827222"/>
                  <a:gd name="connsiteX2" fmla="*/ 1582376 w 1886919"/>
                  <a:gd name="connsiteY2" fmla="*/ 0 h 1827222"/>
                  <a:gd name="connsiteX3" fmla="*/ 1886919 w 1886919"/>
                  <a:gd name="connsiteY3" fmla="*/ 304543 h 1827222"/>
                  <a:gd name="connsiteX4" fmla="*/ 1886919 w 1886919"/>
                  <a:gd name="connsiteY4" fmla="*/ 1522679 h 1827222"/>
                  <a:gd name="connsiteX5" fmla="*/ 1582376 w 1886919"/>
                  <a:gd name="connsiteY5" fmla="*/ 1827222 h 1827222"/>
                  <a:gd name="connsiteX6" fmla="*/ 304543 w 1886919"/>
                  <a:gd name="connsiteY6" fmla="*/ 1827222 h 1827222"/>
                  <a:gd name="connsiteX7" fmla="*/ 0 w 1886919"/>
                  <a:gd name="connsiteY7" fmla="*/ 1522679 h 1827222"/>
                  <a:gd name="connsiteX8" fmla="*/ 0 w 1886919"/>
                  <a:gd name="connsiteY8" fmla="*/ 304543 h 1827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6919" h="1827222">
                    <a:moveTo>
                      <a:pt x="0" y="304543"/>
                    </a:moveTo>
                    <a:cubicBezTo>
                      <a:pt x="0" y="136349"/>
                      <a:pt x="136349" y="0"/>
                      <a:pt x="304543" y="0"/>
                    </a:cubicBezTo>
                    <a:lnTo>
                      <a:pt x="1582376" y="0"/>
                    </a:lnTo>
                    <a:cubicBezTo>
                      <a:pt x="1750570" y="0"/>
                      <a:pt x="1886919" y="136349"/>
                      <a:pt x="1886919" y="304543"/>
                    </a:cubicBezTo>
                    <a:lnTo>
                      <a:pt x="1886919" y="1522679"/>
                    </a:lnTo>
                    <a:cubicBezTo>
                      <a:pt x="1886919" y="1690873"/>
                      <a:pt x="1750570" y="1827222"/>
                      <a:pt x="1582376" y="1827222"/>
                    </a:cubicBezTo>
                    <a:lnTo>
                      <a:pt x="304543" y="1827222"/>
                    </a:lnTo>
                    <a:cubicBezTo>
                      <a:pt x="136349" y="1827222"/>
                      <a:pt x="0" y="1690873"/>
                      <a:pt x="0" y="1522679"/>
                    </a:cubicBezTo>
                    <a:lnTo>
                      <a:pt x="0" y="304543"/>
                    </a:lnTo>
                    <a:close/>
                  </a:path>
                </a:pathLst>
              </a:custGeom>
              <a:grpFill/>
              <a:ln w="7620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64458" tIns="264458" rIns="264458" bIns="264458" spcCol="1270" anchor="ctr"/>
              <a:lstStyle/>
              <a:p>
                <a:pPr algn="ctr" defTabSz="2044700" fontAlgn="auto">
                  <a:lnSpc>
                    <a:spcPct val="90000"/>
                  </a:lnSpc>
                  <a:spcAft>
                    <a:spcPct val="35000"/>
                  </a:spcAft>
                  <a:defRPr/>
                </a:pPr>
                <a:endParaRPr kumimoji="0" lang="zh-TW" altLang="en-US" sz="4600"/>
              </a:p>
            </p:txBody>
          </p:sp>
          <p:sp>
            <p:nvSpPr>
              <p:cNvPr id="70" name="矩形 69"/>
              <p:cNvSpPr/>
              <p:nvPr/>
            </p:nvSpPr>
            <p:spPr>
              <a:xfrm>
                <a:off x="6760569" y="2572700"/>
                <a:ext cx="1872000" cy="1938992"/>
              </a:xfrm>
              <a:prstGeom prst="rect">
                <a:avLst/>
              </a:prstGeom>
              <a:noFill/>
              <a:ln w="76200">
                <a:noFill/>
              </a:ln>
            </p:spPr>
            <p:txBody>
              <a:bodyPr>
                <a:spAutoFit/>
              </a:bodyPr>
              <a:lstStyle/>
              <a:p>
                <a:pPr fontAlgn="auto">
                  <a:spcBef>
                    <a:spcPts val="0"/>
                  </a:spcBef>
                  <a:spcAft>
                    <a:spcPts val="0"/>
                  </a:spcAft>
                  <a:defRPr/>
                </a:pPr>
                <a:r>
                  <a:rPr kumimoji="0" lang="zh-TW" altLang="en-US" sz="2000" b="1" kern="100" dirty="0">
                    <a:solidFill>
                      <a:schemeClr val="tx2">
                        <a:lumMod val="50000"/>
                      </a:schemeClr>
                    </a:solidFill>
                    <a:latin typeface="微軟正黑體" panose="020B0604030504040204" pitchFamily="34" charset="-120"/>
                    <a:ea typeface="微軟正黑體" panose="020B0604030504040204" pitchFamily="34" charset="-120"/>
                  </a:rPr>
                  <a:t>運用網路媒體加強青少年反毒意識，並結合民間團體辦理反毒多元宣導</a:t>
                </a:r>
              </a:p>
            </p:txBody>
          </p:sp>
        </p:grpSp>
        <p:grpSp>
          <p:nvGrpSpPr>
            <p:cNvPr id="53267" name="群組 64"/>
            <p:cNvGrpSpPr>
              <a:grpSpLocks/>
            </p:cNvGrpSpPr>
            <p:nvPr/>
          </p:nvGrpSpPr>
          <p:grpSpPr bwMode="auto">
            <a:xfrm>
              <a:off x="-108520" y="1037442"/>
              <a:ext cx="9646742" cy="751829"/>
              <a:chOff x="1" y="1789470"/>
              <a:chExt cx="9646742" cy="751829"/>
            </a:xfrm>
          </p:grpSpPr>
          <p:pic>
            <p:nvPicPr>
              <p:cNvPr id="53268" name="Picture 6" descr="「繩索」的圖片搜尋結果">
                <a:hlinkClick r:id="rId15"/>
              </p:cNvPr>
              <p:cNvPicPr>
                <a:picLocks noChangeAspect="1" noChangeArrowheads="1"/>
              </p:cNvPicPr>
              <p:nvPr/>
            </p:nvPicPr>
            <p:blipFill>
              <a:blip r:embed="rId16"/>
              <a:srcRect t="26666" r="2017" b="28117"/>
              <a:stretch>
                <a:fillRect/>
              </a:stretch>
            </p:blipFill>
            <p:spPr bwMode="auto">
              <a:xfrm>
                <a:off x="1" y="1881989"/>
                <a:ext cx="3491984" cy="576064"/>
              </a:xfrm>
              <a:prstGeom prst="rect">
                <a:avLst/>
              </a:prstGeom>
              <a:noFill/>
              <a:ln w="9525">
                <a:noFill/>
                <a:miter lim="800000"/>
                <a:headEnd/>
                <a:tailEnd/>
              </a:ln>
            </p:spPr>
          </p:pic>
          <p:pic>
            <p:nvPicPr>
              <p:cNvPr id="53269" name="Picture 6" descr="「繩索」的圖片搜尋結果">
                <a:hlinkClick r:id="rId15"/>
              </p:cNvPr>
              <p:cNvPicPr>
                <a:picLocks noChangeAspect="1" noChangeArrowheads="1"/>
              </p:cNvPicPr>
              <p:nvPr/>
            </p:nvPicPr>
            <p:blipFill>
              <a:blip r:embed="rId16"/>
              <a:srcRect l="5772" t="26666" b="28117"/>
              <a:stretch>
                <a:fillRect/>
              </a:stretch>
            </p:blipFill>
            <p:spPr bwMode="auto">
              <a:xfrm rot="220857">
                <a:off x="3337332" y="1965235"/>
                <a:ext cx="3358178" cy="576064"/>
              </a:xfrm>
              <a:prstGeom prst="rect">
                <a:avLst/>
              </a:prstGeom>
              <a:noFill/>
              <a:ln w="9525">
                <a:noFill/>
                <a:miter lim="800000"/>
                <a:headEnd/>
                <a:tailEnd/>
              </a:ln>
            </p:spPr>
          </p:pic>
          <p:pic>
            <p:nvPicPr>
              <p:cNvPr id="53270" name="Picture 6" descr="「繩索」的圖片搜尋結果">
                <a:hlinkClick r:id="rId15"/>
              </p:cNvPr>
              <p:cNvPicPr>
                <a:picLocks noChangeAspect="1" noChangeArrowheads="1"/>
              </p:cNvPicPr>
              <p:nvPr/>
            </p:nvPicPr>
            <p:blipFill>
              <a:blip r:embed="rId17"/>
              <a:srcRect l="7706" t="26666" r="-7199" b="28117"/>
              <a:stretch>
                <a:fillRect/>
              </a:stretch>
            </p:blipFill>
            <p:spPr bwMode="auto">
              <a:xfrm rot="-491427">
                <a:off x="6339018" y="1789470"/>
                <a:ext cx="3307725" cy="576064"/>
              </a:xfrm>
              <a:prstGeom prst="rect">
                <a:avLst/>
              </a:prstGeom>
              <a:noFill/>
              <a:ln w="9525">
                <a:noFill/>
                <a:miter lim="800000"/>
                <a:headEnd/>
                <a:tailEnd/>
              </a:ln>
            </p:spPr>
          </p:pic>
        </p:grpSp>
      </p:grpSp>
      <p:pic>
        <p:nvPicPr>
          <p:cNvPr id="53252" name="Picture 12" descr="「繩索」的圖片搜尋結果">
            <a:hlinkClick r:id="rId7"/>
          </p:cNvPr>
          <p:cNvPicPr>
            <a:picLocks noChangeAspect="1" noChangeArrowheads="1"/>
          </p:cNvPicPr>
          <p:nvPr/>
        </p:nvPicPr>
        <p:blipFill>
          <a:blip r:embed="rId18"/>
          <a:srcRect/>
          <a:stretch>
            <a:fillRect/>
          </a:stretch>
        </p:blipFill>
        <p:spPr bwMode="auto">
          <a:xfrm rot="660120">
            <a:off x="3351213" y="1508125"/>
            <a:ext cx="1433512" cy="928688"/>
          </a:xfrm>
          <a:prstGeom prst="rect">
            <a:avLst/>
          </a:prstGeom>
          <a:noFill/>
          <a:ln w="9525">
            <a:noFill/>
            <a:miter lim="800000"/>
            <a:headEnd/>
            <a:tailEnd/>
          </a:ln>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圖片 7"/>
          <p:cNvPicPr>
            <a:picLocks noChangeAspect="1"/>
          </p:cNvPicPr>
          <p:nvPr/>
        </p:nvPicPr>
        <p:blipFill>
          <a:blip r:embed="rId2"/>
          <a:srcRect/>
          <a:stretch>
            <a:fillRect/>
          </a:stretch>
        </p:blipFill>
        <p:spPr bwMode="auto">
          <a:xfrm>
            <a:off x="1489075" y="3357563"/>
            <a:ext cx="6191250" cy="3497262"/>
          </a:xfrm>
          <a:prstGeom prst="rect">
            <a:avLst/>
          </a:prstGeom>
          <a:noFill/>
          <a:ln w="9525">
            <a:noFill/>
            <a:miter lim="800000"/>
            <a:headEnd/>
            <a:tailEnd/>
          </a:ln>
        </p:spPr>
      </p:pic>
      <p:sp>
        <p:nvSpPr>
          <p:cNvPr id="5" name="標題 4"/>
          <p:cNvSpPr>
            <a:spLocks noGrp="1"/>
          </p:cNvSpPr>
          <p:nvPr>
            <p:ph type="title"/>
          </p:nvPr>
        </p:nvSpPr>
        <p:spPr>
          <a:xfrm>
            <a:off x="722313" y="2781300"/>
            <a:ext cx="7772400" cy="1349375"/>
          </a:xfrm>
        </p:spPr>
        <p:txBody>
          <a:bodyPr/>
          <a:lstStyle/>
          <a:p>
            <a:pPr>
              <a:defRPr/>
            </a:pPr>
            <a:r>
              <a:rPr lang="zh-TW" altLang="en-US" dirty="0">
                <a:cs typeface="+mj-cs"/>
              </a:rPr>
              <a:t>報告人：法務部</a:t>
            </a:r>
          </a:p>
        </p:txBody>
      </p:sp>
      <p:sp>
        <p:nvSpPr>
          <p:cNvPr id="6" name="文字版面配置區 5"/>
          <p:cNvSpPr>
            <a:spLocks noGrp="1"/>
          </p:cNvSpPr>
          <p:nvPr>
            <p:ph type="body" idx="1"/>
          </p:nvPr>
        </p:nvSpPr>
        <p:spPr>
          <a:xfrm>
            <a:off x="722313" y="1844675"/>
            <a:ext cx="7772400" cy="720725"/>
          </a:xfrm>
        </p:spPr>
        <p:txBody>
          <a:bodyPr/>
          <a:lstStyle/>
          <a:p>
            <a:pPr>
              <a:defRPr/>
            </a:pPr>
            <a:r>
              <a:rPr lang="en-US" altLang="zh-TW"/>
              <a:t>1.</a:t>
            </a:r>
            <a:r>
              <a:rPr/>
              <a:t>毒品的現況及反毒新思維</a:t>
            </a:r>
            <a:endParaRPr lang="en-US" altLang="zh-CN"/>
          </a:p>
        </p:txBody>
      </p:sp>
      <p:sp>
        <p:nvSpPr>
          <p:cNvPr id="20484" name="投影片編號版面配置區 6"/>
          <p:cNvSpPr>
            <a:spLocks noGrp="1"/>
          </p:cNvSpPr>
          <p:nvPr>
            <p:ph type="sldNum" sz="quarter" idx="10"/>
          </p:nvPr>
        </p:nvSpPr>
        <p:spPr>
          <a:noFill/>
          <a:ln>
            <a:miter lim="800000"/>
            <a:headEnd/>
            <a:tailEnd/>
          </a:ln>
        </p:spPr>
        <p:txBody>
          <a:bodyPr/>
          <a:lstStyle/>
          <a:p>
            <a:pPr fontAlgn="base">
              <a:spcBef>
                <a:spcPct val="0"/>
              </a:spcBef>
              <a:spcAft>
                <a:spcPct val="0"/>
              </a:spcAft>
            </a:pPr>
            <a:fld id="{20068DD5-6CE0-4FA5-94D0-41E99D54788D}" type="slidenum">
              <a:rPr lang="en-US" altLang="zh-TW" smtClean="0"/>
              <a:pPr fontAlgn="base">
                <a:spcBef>
                  <a:spcPct val="0"/>
                </a:spcBef>
                <a:spcAft>
                  <a:spcPct val="0"/>
                </a:spcAft>
              </a:pPr>
              <a:t>3</a:t>
            </a:fld>
            <a:endParaRPr lang="en-US" altLang="zh-TW" smtClean="0"/>
          </a:p>
        </p:txBody>
      </p:sp>
      <p:cxnSp>
        <p:nvCxnSpPr>
          <p:cNvPr id="3" name="直線接點 2"/>
          <p:cNvCxnSpPr/>
          <p:nvPr/>
        </p:nvCxnSpPr>
        <p:spPr bwMode="auto">
          <a:xfrm>
            <a:off x="0" y="2655888"/>
            <a:ext cx="8172450" cy="0"/>
          </a:xfrm>
          <a:prstGeom prst="line">
            <a:avLst/>
          </a:prstGeom>
          <a:ln w="127000" cmpd="tri">
            <a:headEnd type="none" w="med" len="med"/>
            <a:tailEnd type="none" w="med" len="med"/>
          </a:ln>
          <a:extLst/>
        </p:spPr>
        <p:style>
          <a:lnRef idx="3">
            <a:schemeClr val="accent3"/>
          </a:lnRef>
          <a:fillRef idx="0">
            <a:schemeClr val="accent3"/>
          </a:fillRef>
          <a:effectRef idx="2">
            <a:schemeClr val="accent3"/>
          </a:effectRef>
          <a:fontRef idx="minor">
            <a:schemeClr val="tx1"/>
          </a:fontRef>
        </p:style>
      </p:cxn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a:xfrm>
            <a:off x="250825" y="152400"/>
            <a:ext cx="8713788" cy="563563"/>
          </a:xfrm>
        </p:spPr>
        <p:txBody>
          <a:bodyPr/>
          <a:lstStyle/>
          <a:p>
            <a:pPr>
              <a:defRPr/>
            </a:pPr>
            <a:r>
              <a:rPr lang="zh-TW" altLang="en-US" spc="-100" dirty="0">
                <a:solidFill>
                  <a:srgbClr val="FFFF00"/>
                </a:solidFill>
                <a:cs typeface="+mj-cs"/>
              </a:rPr>
              <a:t>策略四、個案追蹤輔導及資料庫之建立</a:t>
            </a:r>
          </a:p>
        </p:txBody>
      </p:sp>
      <p:sp>
        <p:nvSpPr>
          <p:cNvPr id="54274" name="投影片編號版面配置區 3"/>
          <p:cNvSpPr>
            <a:spLocks noGrp="1"/>
          </p:cNvSpPr>
          <p:nvPr>
            <p:ph type="sldNum" sz="quarter" idx="12"/>
          </p:nvPr>
        </p:nvSpPr>
        <p:spPr>
          <a:noFill/>
          <a:ln>
            <a:miter lim="800000"/>
            <a:headEnd/>
            <a:tailEnd/>
          </a:ln>
        </p:spPr>
        <p:txBody>
          <a:bodyPr/>
          <a:lstStyle/>
          <a:p>
            <a:pPr fontAlgn="base">
              <a:spcBef>
                <a:spcPct val="0"/>
              </a:spcBef>
              <a:spcAft>
                <a:spcPct val="0"/>
              </a:spcAft>
            </a:pPr>
            <a:fld id="{784D4BB8-5D08-4116-A059-7A57C31588B5}" type="slidenum">
              <a:rPr lang="zh-TW" altLang="en-US" smtClean="0"/>
              <a:pPr fontAlgn="base">
                <a:spcBef>
                  <a:spcPct val="0"/>
                </a:spcBef>
                <a:spcAft>
                  <a:spcPct val="0"/>
                </a:spcAft>
              </a:pPr>
              <a:t>30</a:t>
            </a:fld>
            <a:endParaRPr lang="en-US" altLang="zh-TW" smtClean="0"/>
          </a:p>
        </p:txBody>
      </p:sp>
      <p:grpSp>
        <p:nvGrpSpPr>
          <p:cNvPr id="54275" name="群組 46"/>
          <p:cNvGrpSpPr>
            <a:grpSpLocks/>
          </p:cNvGrpSpPr>
          <p:nvPr/>
        </p:nvGrpSpPr>
        <p:grpSpPr bwMode="auto">
          <a:xfrm>
            <a:off x="528638" y="912813"/>
            <a:ext cx="8364537" cy="5756275"/>
            <a:chOff x="529207" y="912672"/>
            <a:chExt cx="8363273" cy="5756688"/>
          </a:xfrm>
        </p:grpSpPr>
        <p:sp>
          <p:nvSpPr>
            <p:cNvPr id="3" name="摺角紙張 2"/>
            <p:cNvSpPr/>
            <p:nvPr/>
          </p:nvSpPr>
          <p:spPr>
            <a:xfrm>
              <a:off x="540317" y="4797563"/>
              <a:ext cx="8218833" cy="1871797"/>
            </a:xfrm>
            <a:prstGeom prst="foldedCorner">
              <a:avLst/>
            </a:prstGeom>
            <a:ln w="57150">
              <a:solidFill>
                <a:srgbClr val="FFC00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kumimoji="0" lang="zh-TW" altLang="en-US"/>
            </a:p>
          </p:txBody>
        </p:sp>
        <p:cxnSp>
          <p:nvCxnSpPr>
            <p:cNvPr id="20" name="直線接點 19"/>
            <p:cNvCxnSpPr/>
            <p:nvPr/>
          </p:nvCxnSpPr>
          <p:spPr>
            <a:xfrm>
              <a:off x="4165619" y="1765220"/>
              <a:ext cx="0" cy="2124227"/>
            </a:xfrm>
            <a:prstGeom prst="line">
              <a:avLst/>
            </a:prstGeom>
            <a:ln/>
          </p:spPr>
          <p:style>
            <a:lnRef idx="2">
              <a:schemeClr val="accent3"/>
            </a:lnRef>
            <a:fillRef idx="0">
              <a:schemeClr val="accent3"/>
            </a:fillRef>
            <a:effectRef idx="1">
              <a:schemeClr val="accent3"/>
            </a:effectRef>
            <a:fontRef idx="minor">
              <a:schemeClr val="tx1"/>
            </a:fontRef>
          </p:style>
        </p:cxnSp>
        <p:sp>
          <p:nvSpPr>
            <p:cNvPr id="21" name="矩形 20"/>
            <p:cNvSpPr/>
            <p:nvPr/>
          </p:nvSpPr>
          <p:spPr>
            <a:xfrm>
              <a:off x="3464050" y="1965260"/>
              <a:ext cx="1404726" cy="468347"/>
            </a:xfrm>
            <a:prstGeom prst="rect">
              <a:avLst/>
            </a:prstGeom>
            <a:ln/>
          </p:spPr>
          <p:style>
            <a:lnRef idx="1">
              <a:schemeClr val="accent4"/>
            </a:lnRef>
            <a:fillRef idx="3">
              <a:schemeClr val="accent4"/>
            </a:fillRef>
            <a:effectRef idx="2">
              <a:schemeClr val="accent4"/>
            </a:effectRef>
            <a:fontRef idx="minor">
              <a:schemeClr val="lt1"/>
            </a:fontRef>
          </p:style>
          <p:txBody>
            <a:bodyPr lIns="36000" tIns="0" rIns="36000" bIns="0" anchor="ctr"/>
            <a:lstStyle/>
            <a:p>
              <a:pPr algn="ctr" fontAlgn="auto">
                <a:spcBef>
                  <a:spcPts val="0"/>
                </a:spcBef>
                <a:spcAft>
                  <a:spcPts val="0"/>
                </a:spcAft>
                <a:defRPr/>
              </a:pPr>
              <a:r>
                <a:rPr kumimoji="0" lang="zh-TW" altLang="en-US" sz="2000" b="1" spc="-100" dirty="0">
                  <a:solidFill>
                    <a:schemeClr val="bg1"/>
                  </a:solidFill>
                  <a:latin typeface="微軟正黑體" panose="020B0604030504040204" pitchFamily="34" charset="-120"/>
                  <a:ea typeface="微軟正黑體" panose="020B0604030504040204" pitchFamily="34" charset="-120"/>
                </a:rPr>
                <a:t>安排個管員</a:t>
              </a:r>
            </a:p>
          </p:txBody>
        </p:sp>
        <p:sp>
          <p:nvSpPr>
            <p:cNvPr id="22" name="六邊形 21"/>
            <p:cNvSpPr/>
            <p:nvPr/>
          </p:nvSpPr>
          <p:spPr>
            <a:xfrm>
              <a:off x="3410084" y="1298462"/>
              <a:ext cx="1512659" cy="466758"/>
            </a:xfrm>
            <a:prstGeom prst="hexagon">
              <a:avLst/>
            </a:prstGeom>
            <a:ln/>
          </p:spPr>
          <p:style>
            <a:lnRef idx="1">
              <a:schemeClr val="accent2"/>
            </a:lnRef>
            <a:fillRef idx="3">
              <a:schemeClr val="accent2"/>
            </a:fillRef>
            <a:effectRef idx="2">
              <a:schemeClr val="accent2"/>
            </a:effectRef>
            <a:fontRef idx="minor">
              <a:schemeClr val="lt1"/>
            </a:fontRef>
          </p:style>
          <p:txBody>
            <a:bodyPr lIns="0" tIns="36000" rIns="0" bIns="36000" anchor="ctr"/>
            <a:lstStyle/>
            <a:p>
              <a:pPr algn="ctr" fontAlgn="auto">
                <a:spcBef>
                  <a:spcPts val="0"/>
                </a:spcBef>
                <a:spcAft>
                  <a:spcPts val="0"/>
                </a:spcAft>
                <a:defRPr/>
              </a:pPr>
              <a:r>
                <a:rPr kumimoji="0" lang="zh-TW" altLang="en-US" sz="2000" b="1" spc="-100" dirty="0">
                  <a:solidFill>
                    <a:schemeClr val="bg1"/>
                  </a:solidFill>
                  <a:latin typeface="微軟正黑體" panose="020B0604030504040204" pitchFamily="34" charset="-120"/>
                  <a:ea typeface="微軟正黑體" panose="020B0604030504040204" pitchFamily="34" charset="-120"/>
                </a:rPr>
                <a:t>接獲個案</a:t>
              </a:r>
            </a:p>
          </p:txBody>
        </p:sp>
        <p:sp>
          <p:nvSpPr>
            <p:cNvPr id="23" name="菱形 22"/>
            <p:cNvSpPr/>
            <p:nvPr/>
          </p:nvSpPr>
          <p:spPr>
            <a:xfrm>
              <a:off x="3203740" y="2701912"/>
              <a:ext cx="1980901" cy="971620"/>
            </a:xfrm>
            <a:prstGeom prst="diamond">
              <a:avLst/>
            </a:prstGeom>
            <a:ln/>
          </p:spPr>
          <p:style>
            <a:lnRef idx="1">
              <a:schemeClr val="accent5"/>
            </a:lnRef>
            <a:fillRef idx="3">
              <a:schemeClr val="accent5"/>
            </a:fillRef>
            <a:effectRef idx="2">
              <a:schemeClr val="accent5"/>
            </a:effectRef>
            <a:fontRef idx="minor">
              <a:schemeClr val="lt1"/>
            </a:fontRef>
          </p:style>
          <p:txBody>
            <a:bodyPr lIns="0" tIns="0" rIns="0" bIns="0" anchor="ctr"/>
            <a:lstStyle/>
            <a:p>
              <a:pPr algn="ctr" fontAlgn="auto">
                <a:spcBef>
                  <a:spcPts val="0"/>
                </a:spcBef>
                <a:spcAft>
                  <a:spcPts val="0"/>
                </a:spcAft>
                <a:defRPr/>
              </a:pPr>
              <a:endParaRPr kumimoji="0" lang="zh-TW" altLang="en-US" b="1">
                <a:solidFill>
                  <a:schemeClr val="bg1"/>
                </a:solidFill>
                <a:effectLst>
                  <a:outerShdw blurRad="38100" dist="38100" dir="2700000" algn="tl">
                    <a:srgbClr val="000000">
                      <a:alpha val="43137"/>
                    </a:srgbClr>
                  </a:outerShdw>
                </a:effectLst>
              </a:endParaRPr>
            </a:p>
          </p:txBody>
        </p:sp>
        <p:sp>
          <p:nvSpPr>
            <p:cNvPr id="24" name="矩形 23"/>
            <p:cNvSpPr/>
            <p:nvPr/>
          </p:nvSpPr>
          <p:spPr>
            <a:xfrm>
              <a:off x="3737059" y="2865437"/>
              <a:ext cx="915850" cy="706488"/>
            </a:xfrm>
            <a:prstGeom prst="rect">
              <a:avLst/>
            </a:prstGeom>
            <a:ln w="38100">
              <a:noFill/>
            </a:ln>
          </p:spPr>
          <p:txBody>
            <a:bodyPr wrap="none">
              <a:spAutoFit/>
            </a:bodyPr>
            <a:lstStyle/>
            <a:p>
              <a:pPr algn="ctr" fontAlgn="auto">
                <a:spcBef>
                  <a:spcPts val="0"/>
                </a:spcBef>
                <a:spcAft>
                  <a:spcPts val="0"/>
                </a:spcAft>
                <a:defRPr/>
              </a:pPr>
              <a:r>
                <a:rPr kumimoji="0" lang="zh-TW" altLang="en-US" sz="2000" b="1" spc="-100" dirty="0">
                  <a:solidFill>
                    <a:schemeClr val="bg1"/>
                  </a:solidFill>
                  <a:latin typeface="微軟正黑體" panose="020B0604030504040204" pitchFamily="34" charset="-120"/>
                  <a:ea typeface="微軟正黑體" panose="020B0604030504040204" pitchFamily="34" charset="-120"/>
                </a:rPr>
                <a:t>醫療院</a:t>
              </a:r>
              <a:endParaRPr kumimoji="0" lang="en-US" altLang="zh-TW" sz="2000" b="1" spc="-100" dirty="0">
                <a:solidFill>
                  <a:schemeClr val="bg1"/>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sz="2000" b="1" spc="-100" dirty="0">
                  <a:solidFill>
                    <a:schemeClr val="bg1"/>
                  </a:solidFill>
                  <a:latin typeface="微軟正黑體" panose="020B0604030504040204" pitchFamily="34" charset="-120"/>
                  <a:ea typeface="微軟正黑體" panose="020B0604030504040204" pitchFamily="34" charset="-120"/>
                </a:rPr>
                <a:t>所評估</a:t>
              </a:r>
            </a:p>
          </p:txBody>
        </p:sp>
        <p:sp>
          <p:nvSpPr>
            <p:cNvPr id="25" name="矩形 24"/>
            <p:cNvSpPr/>
            <p:nvPr/>
          </p:nvSpPr>
          <p:spPr>
            <a:xfrm>
              <a:off x="1548228" y="4100601"/>
              <a:ext cx="1187271" cy="468346"/>
            </a:xfrm>
            <a:prstGeom prst="rect">
              <a:avLst/>
            </a:prstGeom>
            <a:ln/>
          </p:spPr>
          <p:style>
            <a:lnRef idx="1">
              <a:schemeClr val="accent4"/>
            </a:lnRef>
            <a:fillRef idx="3">
              <a:schemeClr val="accent4"/>
            </a:fillRef>
            <a:effectRef idx="2">
              <a:schemeClr val="accent4"/>
            </a:effectRef>
            <a:fontRef idx="minor">
              <a:schemeClr val="lt1"/>
            </a:fontRef>
          </p:style>
          <p:txBody>
            <a:bodyPr lIns="36000" tIns="0" rIns="36000" bIns="0" anchor="ctr"/>
            <a:lstStyle/>
            <a:p>
              <a:pPr algn="ctr" fontAlgn="auto">
                <a:spcBef>
                  <a:spcPts val="0"/>
                </a:spcBef>
                <a:spcAft>
                  <a:spcPts val="0"/>
                </a:spcAft>
                <a:defRPr/>
              </a:pPr>
              <a:r>
                <a:rPr kumimoji="0" lang="zh-TW" altLang="en-US" sz="2000" b="1" spc="-100" dirty="0">
                  <a:solidFill>
                    <a:schemeClr val="bg1"/>
                  </a:solidFill>
                  <a:latin typeface="微軟正黑體" panose="020B0604030504040204" pitchFamily="34" charset="-120"/>
                  <a:ea typeface="微軟正黑體" panose="020B0604030504040204" pitchFamily="34" charset="-120"/>
                </a:rPr>
                <a:t>輔 導</a:t>
              </a:r>
            </a:p>
          </p:txBody>
        </p:sp>
        <p:sp>
          <p:nvSpPr>
            <p:cNvPr id="26" name="矩形 25"/>
            <p:cNvSpPr/>
            <p:nvPr/>
          </p:nvSpPr>
          <p:spPr>
            <a:xfrm>
              <a:off x="2916446" y="4113302"/>
              <a:ext cx="1187271" cy="468346"/>
            </a:xfrm>
            <a:prstGeom prst="rect">
              <a:avLst/>
            </a:prstGeom>
            <a:ln/>
          </p:spPr>
          <p:style>
            <a:lnRef idx="1">
              <a:schemeClr val="accent4"/>
            </a:lnRef>
            <a:fillRef idx="3">
              <a:schemeClr val="accent4"/>
            </a:fillRef>
            <a:effectRef idx="2">
              <a:schemeClr val="accent4"/>
            </a:effectRef>
            <a:fontRef idx="minor">
              <a:schemeClr val="lt1"/>
            </a:fontRef>
          </p:style>
          <p:txBody>
            <a:bodyPr lIns="36000" tIns="0" rIns="36000" bIns="0" anchor="ctr"/>
            <a:lstStyle/>
            <a:p>
              <a:pPr algn="ctr" fontAlgn="auto">
                <a:spcBef>
                  <a:spcPts val="0"/>
                </a:spcBef>
                <a:spcAft>
                  <a:spcPts val="0"/>
                </a:spcAft>
                <a:defRPr/>
              </a:pPr>
              <a:r>
                <a:rPr kumimoji="0" lang="zh-TW" altLang="en-US" sz="2000" b="1" spc="-100" dirty="0">
                  <a:solidFill>
                    <a:schemeClr val="bg1"/>
                  </a:solidFill>
                  <a:latin typeface="微軟正黑體" panose="020B0604030504040204" pitchFamily="34" charset="-120"/>
                  <a:ea typeface="微軟正黑體" panose="020B0604030504040204" pitchFamily="34" charset="-120"/>
                </a:rPr>
                <a:t>諮 商</a:t>
              </a:r>
            </a:p>
          </p:txBody>
        </p:sp>
        <p:sp>
          <p:nvSpPr>
            <p:cNvPr id="27" name="矩形 26"/>
            <p:cNvSpPr/>
            <p:nvPr/>
          </p:nvSpPr>
          <p:spPr>
            <a:xfrm>
              <a:off x="4248157" y="4100601"/>
              <a:ext cx="1187271" cy="468346"/>
            </a:xfrm>
            <a:prstGeom prst="rect">
              <a:avLst/>
            </a:prstGeom>
            <a:ln/>
          </p:spPr>
          <p:style>
            <a:lnRef idx="1">
              <a:schemeClr val="accent4"/>
            </a:lnRef>
            <a:fillRef idx="3">
              <a:schemeClr val="accent4"/>
            </a:fillRef>
            <a:effectRef idx="2">
              <a:schemeClr val="accent4"/>
            </a:effectRef>
            <a:fontRef idx="minor">
              <a:schemeClr val="lt1"/>
            </a:fontRef>
          </p:style>
          <p:txBody>
            <a:bodyPr lIns="36000" tIns="0" rIns="36000" bIns="0" anchor="ctr"/>
            <a:lstStyle/>
            <a:p>
              <a:pPr algn="ctr" fontAlgn="auto">
                <a:spcBef>
                  <a:spcPts val="0"/>
                </a:spcBef>
                <a:spcAft>
                  <a:spcPts val="0"/>
                </a:spcAft>
                <a:defRPr/>
              </a:pPr>
              <a:r>
                <a:rPr kumimoji="0" lang="zh-TW" altLang="en-US" sz="2000" b="1" spc="-100" dirty="0">
                  <a:solidFill>
                    <a:schemeClr val="bg1"/>
                  </a:solidFill>
                  <a:latin typeface="微軟正黑體" panose="020B0604030504040204" pitchFamily="34" charset="-120"/>
                  <a:ea typeface="微軟正黑體" panose="020B0604030504040204" pitchFamily="34" charset="-120"/>
                </a:rPr>
                <a:t>戒癮治療</a:t>
              </a:r>
            </a:p>
          </p:txBody>
        </p:sp>
        <p:sp>
          <p:nvSpPr>
            <p:cNvPr id="28" name="矩形 27"/>
            <p:cNvSpPr/>
            <p:nvPr/>
          </p:nvSpPr>
          <p:spPr>
            <a:xfrm>
              <a:off x="5621137" y="4103776"/>
              <a:ext cx="1187271" cy="468346"/>
            </a:xfrm>
            <a:prstGeom prst="rect">
              <a:avLst/>
            </a:prstGeom>
            <a:ln/>
          </p:spPr>
          <p:style>
            <a:lnRef idx="1">
              <a:schemeClr val="accent4"/>
            </a:lnRef>
            <a:fillRef idx="3">
              <a:schemeClr val="accent4"/>
            </a:fillRef>
            <a:effectRef idx="2">
              <a:schemeClr val="accent4"/>
            </a:effectRef>
            <a:fontRef idx="minor">
              <a:schemeClr val="lt1"/>
            </a:fontRef>
          </p:style>
          <p:txBody>
            <a:bodyPr lIns="36000" tIns="0" rIns="36000" bIns="0" anchor="ctr"/>
            <a:lstStyle/>
            <a:p>
              <a:pPr algn="ctr" fontAlgn="auto">
                <a:spcBef>
                  <a:spcPts val="0"/>
                </a:spcBef>
                <a:spcAft>
                  <a:spcPts val="0"/>
                </a:spcAft>
                <a:defRPr/>
              </a:pPr>
              <a:r>
                <a:rPr kumimoji="0" lang="zh-TW" altLang="en-US" sz="2000" b="1" spc="-100" dirty="0">
                  <a:solidFill>
                    <a:schemeClr val="bg1"/>
                  </a:solidFill>
                  <a:latin typeface="微軟正黑體" panose="020B0604030504040204" pitchFamily="34" charset="-120"/>
                  <a:ea typeface="微軟正黑體" panose="020B0604030504040204" pitchFamily="34" charset="-120"/>
                </a:rPr>
                <a:t>其他處遇</a:t>
              </a:r>
            </a:p>
          </p:txBody>
        </p:sp>
        <p:cxnSp>
          <p:nvCxnSpPr>
            <p:cNvPr id="29" name="直線接點 28"/>
            <p:cNvCxnSpPr/>
            <p:nvPr/>
          </p:nvCxnSpPr>
          <p:spPr>
            <a:xfrm>
              <a:off x="2232337" y="3873571"/>
              <a:ext cx="3960214" cy="0"/>
            </a:xfrm>
            <a:prstGeom prst="line">
              <a:avLst/>
            </a:prstGeom>
            <a:ln/>
          </p:spPr>
          <p:style>
            <a:lnRef idx="2">
              <a:schemeClr val="accent3"/>
            </a:lnRef>
            <a:fillRef idx="0">
              <a:schemeClr val="accent3"/>
            </a:fillRef>
            <a:effectRef idx="1">
              <a:schemeClr val="accent3"/>
            </a:effectRef>
            <a:fontRef idx="minor">
              <a:schemeClr val="tx1"/>
            </a:fontRef>
          </p:style>
        </p:cxnSp>
        <p:cxnSp>
          <p:nvCxnSpPr>
            <p:cNvPr id="30" name="直線接點 29"/>
            <p:cNvCxnSpPr/>
            <p:nvPr/>
          </p:nvCxnSpPr>
          <p:spPr>
            <a:xfrm flipH="1">
              <a:off x="2232337" y="3873571"/>
              <a:ext cx="0" cy="227029"/>
            </a:xfrm>
            <a:prstGeom prst="line">
              <a:avLst/>
            </a:prstGeom>
            <a:ln/>
          </p:spPr>
          <p:style>
            <a:lnRef idx="2">
              <a:schemeClr val="accent3"/>
            </a:lnRef>
            <a:fillRef idx="0">
              <a:schemeClr val="accent3"/>
            </a:fillRef>
            <a:effectRef idx="1">
              <a:schemeClr val="accent3"/>
            </a:effectRef>
            <a:fontRef idx="minor">
              <a:schemeClr val="tx1"/>
            </a:fontRef>
          </p:style>
        </p:cxnSp>
        <p:cxnSp>
          <p:nvCxnSpPr>
            <p:cNvPr id="31" name="直線接點 30"/>
            <p:cNvCxnSpPr/>
            <p:nvPr/>
          </p:nvCxnSpPr>
          <p:spPr>
            <a:xfrm>
              <a:off x="3510081" y="3873571"/>
              <a:ext cx="0" cy="222266"/>
            </a:xfrm>
            <a:prstGeom prst="line">
              <a:avLst/>
            </a:prstGeom>
            <a:ln/>
          </p:spPr>
          <p:style>
            <a:lnRef idx="2">
              <a:schemeClr val="accent3"/>
            </a:lnRef>
            <a:fillRef idx="0">
              <a:schemeClr val="accent3"/>
            </a:fillRef>
            <a:effectRef idx="1">
              <a:schemeClr val="accent3"/>
            </a:effectRef>
            <a:fontRef idx="minor">
              <a:schemeClr val="tx1"/>
            </a:fontRef>
          </p:style>
        </p:cxnSp>
        <p:cxnSp>
          <p:nvCxnSpPr>
            <p:cNvPr id="32" name="直線接點 31"/>
            <p:cNvCxnSpPr/>
            <p:nvPr/>
          </p:nvCxnSpPr>
          <p:spPr>
            <a:xfrm>
              <a:off x="4841792" y="3873571"/>
              <a:ext cx="0" cy="209565"/>
            </a:xfrm>
            <a:prstGeom prst="line">
              <a:avLst/>
            </a:prstGeom>
            <a:ln/>
          </p:spPr>
          <p:style>
            <a:lnRef idx="2">
              <a:schemeClr val="accent3"/>
            </a:lnRef>
            <a:fillRef idx="0">
              <a:schemeClr val="accent3"/>
            </a:fillRef>
            <a:effectRef idx="1">
              <a:schemeClr val="accent3"/>
            </a:effectRef>
            <a:fontRef idx="minor">
              <a:schemeClr val="tx1"/>
            </a:fontRef>
          </p:style>
        </p:cxnSp>
        <p:cxnSp>
          <p:nvCxnSpPr>
            <p:cNvPr id="33" name="直線接點 32"/>
            <p:cNvCxnSpPr/>
            <p:nvPr/>
          </p:nvCxnSpPr>
          <p:spPr>
            <a:xfrm>
              <a:off x="6192551" y="3873571"/>
              <a:ext cx="0" cy="215915"/>
            </a:xfrm>
            <a:prstGeom prst="line">
              <a:avLst/>
            </a:prstGeom>
            <a:ln/>
          </p:spPr>
          <p:style>
            <a:lnRef idx="2">
              <a:schemeClr val="accent3"/>
            </a:lnRef>
            <a:fillRef idx="0">
              <a:schemeClr val="accent3"/>
            </a:fillRef>
            <a:effectRef idx="1">
              <a:schemeClr val="accent3"/>
            </a:effectRef>
            <a:fontRef idx="minor">
              <a:schemeClr val="tx1"/>
            </a:fontRef>
          </p:style>
        </p:cxnSp>
        <p:sp>
          <p:nvSpPr>
            <p:cNvPr id="11" name="文字方塊 10"/>
            <p:cNvSpPr txBox="1"/>
            <p:nvPr/>
          </p:nvSpPr>
          <p:spPr>
            <a:xfrm>
              <a:off x="5364001" y="1700128"/>
              <a:ext cx="1303140" cy="1016073"/>
            </a:xfrm>
            <a:prstGeom prst="rect">
              <a:avLst/>
            </a:prstGeom>
            <a:solidFill>
              <a:schemeClr val="accent1">
                <a:lumMod val="75000"/>
              </a:schemeClr>
            </a:solidFill>
            <a:ln>
              <a:noFill/>
            </a:ln>
          </p:spPr>
          <p:style>
            <a:lnRef idx="1">
              <a:schemeClr val="accent3"/>
            </a:lnRef>
            <a:fillRef idx="3">
              <a:schemeClr val="accent3"/>
            </a:fillRef>
            <a:effectRef idx="2">
              <a:schemeClr val="accent3"/>
            </a:effectRef>
            <a:fontRef idx="minor">
              <a:schemeClr val="lt1"/>
            </a:fontRef>
          </p:style>
          <p:txBody>
            <a:bodyPr>
              <a:spAutoFit/>
            </a:bodyPr>
            <a:lstStyle/>
            <a:p>
              <a:pPr algn="ctr" fontAlgn="auto">
                <a:spcBef>
                  <a:spcPts val="0"/>
                </a:spcBef>
                <a:spcAft>
                  <a:spcPts val="0"/>
                </a:spcAft>
                <a:defRPr/>
              </a:pPr>
              <a:r>
                <a:rPr kumimoji="0" lang="zh-TW" altLang="en-US" sz="2000" b="1" dirty="0">
                  <a:solidFill>
                    <a:schemeClr val="bg1"/>
                  </a:solidFill>
                  <a:latin typeface="微軟正黑體" panose="020B0604030504040204" pitchFamily="34" charset="-120"/>
                  <a:ea typeface="微軟正黑體" panose="020B0604030504040204" pitchFamily="34" charset="-120"/>
                </a:rPr>
                <a:t>一人一案</a:t>
              </a:r>
              <a:endParaRPr kumimoji="0" lang="en-US" altLang="zh-TW" sz="2000" b="1" dirty="0">
                <a:solidFill>
                  <a:schemeClr val="bg1"/>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sz="2000" b="1" dirty="0">
                  <a:solidFill>
                    <a:schemeClr val="bg1"/>
                  </a:solidFill>
                  <a:latin typeface="微軟正黑體" panose="020B0604030504040204" pitchFamily="34" charset="-120"/>
                  <a:ea typeface="微軟正黑體" panose="020B0604030504040204" pitchFamily="34" charset="-120"/>
                </a:rPr>
                <a:t>專案輔導</a:t>
              </a:r>
              <a:endParaRPr kumimoji="0" lang="en-US" altLang="zh-TW" sz="2000" b="1" dirty="0">
                <a:solidFill>
                  <a:schemeClr val="bg1"/>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sz="2000" b="1" dirty="0">
                  <a:solidFill>
                    <a:schemeClr val="bg1"/>
                  </a:solidFill>
                  <a:latin typeface="微軟正黑體" panose="020B0604030504040204" pitchFamily="34" charset="-120"/>
                  <a:ea typeface="微軟正黑體" panose="020B0604030504040204" pitchFamily="34" charset="-120"/>
                </a:rPr>
                <a:t>轉銜追蹤</a:t>
              </a:r>
            </a:p>
          </p:txBody>
        </p:sp>
        <p:sp>
          <p:nvSpPr>
            <p:cNvPr id="13" name="矩形 12"/>
            <p:cNvSpPr/>
            <p:nvPr/>
          </p:nvSpPr>
          <p:spPr>
            <a:xfrm>
              <a:off x="7124272" y="912672"/>
              <a:ext cx="1768208" cy="1230400"/>
            </a:xfrm>
            <a:prstGeom prst="rect">
              <a:avLst/>
            </a:prstGeom>
            <a:solidFill>
              <a:srgbClr val="FFC000"/>
            </a:solidFill>
            <a:ln>
              <a:noFill/>
            </a:ln>
          </p:spPr>
          <p:style>
            <a:lnRef idx="1">
              <a:schemeClr val="accent3"/>
            </a:lnRef>
            <a:fillRef idx="3">
              <a:schemeClr val="accent3"/>
            </a:fillRef>
            <a:effectRef idx="2">
              <a:schemeClr val="accent3"/>
            </a:effectRef>
            <a:fontRef idx="minor">
              <a:schemeClr val="lt1"/>
            </a:fontRef>
          </p:style>
          <p:txBody>
            <a:bodyPr>
              <a:spAutoFit/>
            </a:bodyPr>
            <a:lstStyle/>
            <a:p>
              <a:pPr algn="ctr">
                <a:spcBef>
                  <a:spcPts val="0"/>
                </a:spcBef>
                <a:buClr>
                  <a:schemeClr val="accent2"/>
                </a:buClr>
                <a:defRPr/>
              </a:pPr>
              <a:r>
                <a:rPr kumimoji="0" lang="zh-TW" altLang="en-US" sz="2000" b="1" dirty="0">
                  <a:solidFill>
                    <a:srgbClr val="002060"/>
                  </a:solidFill>
                  <a:latin typeface="微軟正黑體" panose="020B0604030504040204" pitchFamily="34" charset="-120"/>
                  <a:ea typeface="微軟正黑體" panose="020B0604030504040204" pitchFamily="34" charset="-120"/>
                </a:rPr>
                <a:t>個案來源</a:t>
              </a:r>
              <a:endParaRPr kumimoji="0" lang="en-US" altLang="zh-TW" sz="2000" b="1" dirty="0">
                <a:solidFill>
                  <a:srgbClr val="002060"/>
                </a:solidFill>
                <a:latin typeface="微軟正黑體" panose="020B0604030504040204" pitchFamily="34" charset="-120"/>
                <a:ea typeface="微軟正黑體" panose="020B0604030504040204" pitchFamily="34" charset="-120"/>
              </a:endParaRPr>
            </a:p>
            <a:p>
              <a:pPr marL="182563" indent="-182563">
                <a:spcBef>
                  <a:spcPts val="0"/>
                </a:spcBef>
                <a:buClr>
                  <a:schemeClr val="accent1">
                    <a:lumMod val="75000"/>
                  </a:schemeClr>
                </a:buClr>
                <a:buFont typeface="微軟正黑體" panose="020B0604030504040204" pitchFamily="34" charset="-120"/>
                <a:buChar char="◢"/>
                <a:defRPr/>
              </a:pPr>
              <a:r>
                <a:rPr kumimoji="0" lang="zh-TW" altLang="en-US" b="1" dirty="0">
                  <a:solidFill>
                    <a:srgbClr val="002060"/>
                  </a:solidFill>
                  <a:latin typeface="Arial" panose="020B0604020202020204" pitchFamily="34" charset="0"/>
                  <a:ea typeface="微軟正黑體" panose="020B0604030504040204" pitchFamily="34" charset="-120"/>
                </a:rPr>
                <a:t>校安通報</a:t>
              </a:r>
              <a:endParaRPr kumimoji="0" lang="en-US" altLang="zh-TW" b="1" dirty="0">
                <a:solidFill>
                  <a:srgbClr val="002060"/>
                </a:solidFill>
                <a:latin typeface="Arial" panose="020B0604020202020204" pitchFamily="34" charset="0"/>
                <a:ea typeface="微軟正黑體" panose="020B0604030504040204" pitchFamily="34" charset="-120"/>
              </a:endParaRPr>
            </a:p>
            <a:p>
              <a:pPr marL="182563" indent="-182563">
                <a:spcBef>
                  <a:spcPts val="0"/>
                </a:spcBef>
                <a:buClr>
                  <a:schemeClr val="accent1">
                    <a:lumMod val="75000"/>
                  </a:schemeClr>
                </a:buClr>
                <a:buFont typeface="微軟正黑體" panose="020B0604030504040204" pitchFamily="34" charset="-120"/>
                <a:buChar char="◢"/>
                <a:defRPr/>
              </a:pPr>
              <a:r>
                <a:rPr kumimoji="0" lang="zh-TW" altLang="en-US" b="1" dirty="0">
                  <a:solidFill>
                    <a:srgbClr val="002060"/>
                  </a:solidFill>
                  <a:latin typeface="Arial" panose="020B0604020202020204" pitchFamily="34" charset="0"/>
                  <a:ea typeface="微軟正黑體" panose="020B0604030504040204" pitchFamily="34" charset="-120"/>
                </a:rPr>
                <a:t>社會局處個案</a:t>
              </a:r>
              <a:endParaRPr kumimoji="0" lang="en-US" altLang="zh-TW" b="1" dirty="0">
                <a:solidFill>
                  <a:srgbClr val="002060"/>
                </a:solidFill>
                <a:latin typeface="Arial" panose="020B0604020202020204" pitchFamily="34" charset="0"/>
                <a:ea typeface="微軟正黑體" panose="020B0604030504040204" pitchFamily="34" charset="-120"/>
              </a:endParaRPr>
            </a:p>
            <a:p>
              <a:pPr marL="182563" indent="-182563">
                <a:spcBef>
                  <a:spcPts val="0"/>
                </a:spcBef>
                <a:buClr>
                  <a:schemeClr val="accent1">
                    <a:lumMod val="75000"/>
                  </a:schemeClr>
                </a:buClr>
                <a:buFont typeface="微軟正黑體" panose="020B0604030504040204" pitchFamily="34" charset="-120"/>
                <a:buChar char="◢"/>
                <a:defRPr/>
              </a:pPr>
              <a:r>
                <a:rPr kumimoji="0" lang="zh-TW" altLang="en-US" b="1" dirty="0">
                  <a:solidFill>
                    <a:srgbClr val="002060"/>
                  </a:solidFill>
                  <a:latin typeface="Arial" panose="020B0604020202020204" pitchFamily="34" charset="0"/>
                  <a:ea typeface="微軟正黑體" panose="020B0604030504040204" pitchFamily="34" charset="-120"/>
                </a:rPr>
                <a:t>少輔會個案</a:t>
              </a:r>
            </a:p>
          </p:txBody>
        </p:sp>
        <p:cxnSp>
          <p:nvCxnSpPr>
            <p:cNvPr id="14" name="直線接點 13"/>
            <p:cNvCxnSpPr>
              <a:endCxn id="22" idx="1"/>
            </p:cNvCxnSpPr>
            <p:nvPr/>
          </p:nvCxnSpPr>
          <p:spPr>
            <a:xfrm>
              <a:off x="1943455" y="1531841"/>
              <a:ext cx="1466628" cy="0"/>
            </a:xfrm>
            <a:prstGeom prst="line">
              <a:avLst/>
            </a:prstGeom>
            <a:ln/>
          </p:spPr>
          <p:style>
            <a:lnRef idx="2">
              <a:schemeClr val="accent3"/>
            </a:lnRef>
            <a:fillRef idx="0">
              <a:schemeClr val="accent3"/>
            </a:fillRef>
            <a:effectRef idx="1">
              <a:schemeClr val="accent3"/>
            </a:effectRef>
            <a:fontRef idx="minor">
              <a:schemeClr val="tx1"/>
            </a:fontRef>
          </p:style>
        </p:cxnSp>
        <p:cxnSp>
          <p:nvCxnSpPr>
            <p:cNvPr id="15" name="直線接點 14"/>
            <p:cNvCxnSpPr/>
            <p:nvPr/>
          </p:nvCxnSpPr>
          <p:spPr>
            <a:xfrm>
              <a:off x="1943455" y="1531841"/>
              <a:ext cx="0" cy="2557645"/>
            </a:xfrm>
            <a:prstGeom prst="line">
              <a:avLst/>
            </a:prstGeom>
            <a:ln>
              <a:headEnd type="none" w="med" len="med"/>
              <a:tailEnd type="arrow" w="med" len="med"/>
            </a:ln>
          </p:spPr>
          <p:style>
            <a:lnRef idx="2">
              <a:schemeClr val="accent3"/>
            </a:lnRef>
            <a:fillRef idx="0">
              <a:schemeClr val="accent3"/>
            </a:fillRef>
            <a:effectRef idx="1">
              <a:schemeClr val="accent3"/>
            </a:effectRef>
            <a:fontRef idx="minor">
              <a:schemeClr val="tx1"/>
            </a:fontRef>
          </p:style>
        </p:cxnSp>
        <p:cxnSp>
          <p:nvCxnSpPr>
            <p:cNvPr id="17" name="直線接點 16"/>
            <p:cNvCxnSpPr>
              <a:stCxn id="22" idx="3"/>
              <a:endCxn id="13" idx="1"/>
            </p:cNvCxnSpPr>
            <p:nvPr/>
          </p:nvCxnSpPr>
          <p:spPr>
            <a:xfrm flipV="1">
              <a:off x="4922743" y="1528666"/>
              <a:ext cx="2201529" cy="3175"/>
            </a:xfrm>
            <a:prstGeom prst="line">
              <a:avLst/>
            </a:prstGeom>
            <a:ln/>
          </p:spPr>
          <p:style>
            <a:lnRef idx="2">
              <a:schemeClr val="accent3"/>
            </a:lnRef>
            <a:fillRef idx="0">
              <a:schemeClr val="accent3"/>
            </a:fillRef>
            <a:effectRef idx="1">
              <a:schemeClr val="accent3"/>
            </a:effectRef>
            <a:fontRef idx="minor">
              <a:schemeClr val="tx1"/>
            </a:fontRef>
          </p:style>
        </p:cxnSp>
        <p:sp>
          <p:nvSpPr>
            <p:cNvPr id="2" name="文字方塊 1"/>
            <p:cNvSpPr txBox="1"/>
            <p:nvPr/>
          </p:nvSpPr>
          <p:spPr>
            <a:xfrm>
              <a:off x="529207" y="4902345"/>
              <a:ext cx="8156929" cy="1695572"/>
            </a:xfrm>
            <a:prstGeom prst="rect">
              <a:avLst/>
            </a:prstGeom>
            <a:noFill/>
            <a:ln>
              <a:noFill/>
            </a:ln>
          </p:spPr>
          <p:txBody>
            <a:bodyPr>
              <a:spAutoFit/>
            </a:bodyPr>
            <a:lstStyle/>
            <a:p>
              <a:pPr>
                <a:lnSpc>
                  <a:spcPts val="2900"/>
                </a:lnSpc>
                <a:spcBef>
                  <a:spcPct val="20000"/>
                </a:spcBef>
                <a:buClr>
                  <a:schemeClr val="accent2"/>
                </a:buClr>
                <a:defRPr/>
              </a:pPr>
              <a:r>
                <a:rPr kumimoji="0" lang="zh-TW" altLang="en-US" sz="2800" b="1" dirty="0">
                  <a:solidFill>
                    <a:srgbClr val="C00000"/>
                  </a:solidFill>
                  <a:latin typeface="Arial" panose="020B0604020202020204" pitchFamily="34" charset="0"/>
                  <a:ea typeface="微軟正黑體" panose="020B0604030504040204" pitchFamily="34" charset="-120"/>
                </a:rPr>
                <a:t>醫療院所評估</a:t>
              </a:r>
              <a:endParaRPr kumimoji="0" lang="en-US" altLang="zh-TW" sz="2800" b="1" dirty="0">
                <a:solidFill>
                  <a:srgbClr val="C00000"/>
                </a:solidFill>
                <a:latin typeface="Arial" panose="020B0604020202020204" pitchFamily="34" charset="0"/>
                <a:ea typeface="微軟正黑體" panose="020B0604030504040204" pitchFamily="34" charset="-120"/>
              </a:endParaRPr>
            </a:p>
            <a:p>
              <a:pPr marL="269875" indent="-269875">
                <a:spcBef>
                  <a:spcPts val="0"/>
                </a:spcBef>
                <a:buClr>
                  <a:schemeClr val="accent1">
                    <a:lumMod val="75000"/>
                  </a:schemeClr>
                </a:buClr>
                <a:buFont typeface="微軟正黑體" panose="020B0604030504040204" pitchFamily="34" charset="-120"/>
                <a:buChar char="◢"/>
                <a:defRPr/>
              </a:pPr>
              <a:r>
                <a:rPr kumimoji="0" lang="zh-TW" altLang="en-US" sz="2000" b="1" dirty="0">
                  <a:solidFill>
                    <a:srgbClr val="002060"/>
                  </a:solidFill>
                  <a:latin typeface="Arial" panose="020B0604020202020204" pitchFamily="34" charset="0"/>
                  <a:ea typeface="微軟正黑體" panose="020B0604030504040204" pitchFamily="34" charset="-120"/>
                </a:rPr>
                <a:t>由教育部與衛福部共同委託設有戒癮門診之醫療院所擔任評估醫院</a:t>
              </a:r>
              <a:endParaRPr kumimoji="0" lang="en-US" altLang="zh-TW" sz="2000" b="1" dirty="0">
                <a:solidFill>
                  <a:srgbClr val="002060"/>
                </a:solidFill>
                <a:latin typeface="Arial" panose="020B0604020202020204" pitchFamily="34" charset="0"/>
                <a:ea typeface="微軟正黑體" panose="020B0604030504040204" pitchFamily="34" charset="-120"/>
              </a:endParaRPr>
            </a:p>
            <a:p>
              <a:pPr marL="269875" indent="-269875">
                <a:spcBef>
                  <a:spcPts val="0"/>
                </a:spcBef>
                <a:buClr>
                  <a:schemeClr val="accent1">
                    <a:lumMod val="75000"/>
                  </a:schemeClr>
                </a:buClr>
                <a:buFont typeface="微軟正黑體" panose="020B0604030504040204" pitchFamily="34" charset="-120"/>
                <a:buChar char="◢"/>
                <a:defRPr/>
              </a:pPr>
              <a:r>
                <a:rPr kumimoji="0" lang="zh-TW" altLang="en-US" sz="2000" b="1" dirty="0">
                  <a:solidFill>
                    <a:srgbClr val="002060"/>
                  </a:solidFill>
                  <a:latin typeface="Arial" panose="020B0604020202020204" pitchFamily="34" charset="0"/>
                  <a:ea typeface="微軟正黑體" panose="020B0604030504040204" pitchFamily="34" charset="-120"/>
                </a:rPr>
                <a:t>學校、社會局處、少輔會接獲藥物濫用個案，除進行既有之輔導外，應將個案轉介至醫療院所進行專業評估，決定後續處遇模式</a:t>
              </a:r>
              <a:endParaRPr kumimoji="0" lang="en-US" altLang="zh-TW" sz="2000" b="1" dirty="0">
                <a:solidFill>
                  <a:srgbClr val="002060"/>
                </a:solidFill>
                <a:latin typeface="Arial" panose="020B0604020202020204" pitchFamily="34" charset="0"/>
                <a:ea typeface="微軟正黑體" panose="020B0604030504040204" pitchFamily="34" charset="-120"/>
              </a:endParaRPr>
            </a:p>
            <a:p>
              <a:pPr marL="269875" indent="-269875">
                <a:spcBef>
                  <a:spcPts val="0"/>
                </a:spcBef>
                <a:buClr>
                  <a:schemeClr val="accent1">
                    <a:lumMod val="75000"/>
                  </a:schemeClr>
                </a:buClr>
                <a:buFont typeface="微軟正黑體" panose="020B0604030504040204" pitchFamily="34" charset="-120"/>
                <a:buChar char="◢"/>
                <a:defRPr/>
              </a:pPr>
              <a:r>
                <a:rPr kumimoji="0" lang="zh-TW" altLang="en-US" sz="2000" b="1" dirty="0">
                  <a:solidFill>
                    <a:srgbClr val="002060"/>
                  </a:solidFill>
                  <a:latin typeface="Arial" panose="020B0604020202020204" pitchFamily="34" charset="0"/>
                  <a:ea typeface="微軟正黑體" panose="020B0604030504040204" pitchFamily="34" charset="-120"/>
                </a:rPr>
                <a:t>評估經費由教育部支應</a:t>
              </a:r>
            </a:p>
          </p:txBody>
        </p:sp>
        <p:cxnSp>
          <p:nvCxnSpPr>
            <p:cNvPr id="35" name="肘形接點 34"/>
            <p:cNvCxnSpPr>
              <a:stCxn id="23" idx="1"/>
              <a:endCxn id="3" idx="1"/>
            </p:cNvCxnSpPr>
            <p:nvPr/>
          </p:nvCxnSpPr>
          <p:spPr bwMode="auto">
            <a:xfrm rot="10800000" flipV="1">
              <a:off x="540317" y="3187722"/>
              <a:ext cx="2663422" cy="2544946"/>
            </a:xfrm>
            <a:prstGeom prst="bentConnector3">
              <a:avLst>
                <a:gd name="adj1" fmla="val 108580"/>
              </a:avLst>
            </a:prstGeom>
            <a:ln w="25400">
              <a:prstDash val="sysDash"/>
              <a:headEnd type="none" w="med" len="med"/>
              <a:tailEnd type="triangle"/>
            </a:ln>
            <a:extLst>
              <a:ext uri="{AF507438-7753-43E0-B8FC-AC1667EBCBE1}"/>
            </a:extLst>
          </p:spPr>
          <p:style>
            <a:lnRef idx="3">
              <a:schemeClr val="accent1"/>
            </a:lnRef>
            <a:fillRef idx="0">
              <a:schemeClr val="accent1"/>
            </a:fillRef>
            <a:effectRef idx="2">
              <a:schemeClr val="accent1"/>
            </a:effectRef>
            <a:fontRef idx="minor">
              <a:schemeClr val="tx1"/>
            </a:fontRef>
          </p:style>
        </p:cxnSp>
        <p:cxnSp>
          <p:nvCxnSpPr>
            <p:cNvPr id="39" name="直線接點 38"/>
            <p:cNvCxnSpPr>
              <a:stCxn id="21" idx="3"/>
              <a:endCxn id="11" idx="1"/>
            </p:cNvCxnSpPr>
            <p:nvPr/>
          </p:nvCxnSpPr>
          <p:spPr bwMode="auto">
            <a:xfrm>
              <a:off x="4868776" y="2198639"/>
              <a:ext cx="495225" cy="9526"/>
            </a:xfrm>
            <a:prstGeom prst="line">
              <a:avLst/>
            </a:prstGeom>
            <a:ln>
              <a:headEnd type="none" w="med" len="med"/>
              <a:tailEnd type="none" w="med" len="med"/>
            </a:ln>
            <a:extLst>
              <a:ext uri="{AF507438-7753-43E0-B8FC-AC1667EBCBE1}"/>
            </a:extLst>
          </p:spPr>
          <p:style>
            <a:lnRef idx="2">
              <a:schemeClr val="accent3"/>
            </a:lnRef>
            <a:fillRef idx="0">
              <a:schemeClr val="accent3"/>
            </a:fillRef>
            <a:effectRef idx="1">
              <a:schemeClr val="accent3"/>
            </a:effectRef>
            <a:fontRef idx="minor">
              <a:schemeClr val="tx1"/>
            </a:fontRef>
          </p:style>
        </p:cxnSp>
      </p:gr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標題 17"/>
          <p:cNvSpPr>
            <a:spLocks noGrp="1"/>
          </p:cNvSpPr>
          <p:nvPr>
            <p:ph type="title"/>
          </p:nvPr>
        </p:nvSpPr>
        <p:spPr/>
        <p:txBody>
          <a:bodyPr/>
          <a:lstStyle/>
          <a:p>
            <a:r>
              <a:rPr lang="zh-TW" altLang="en-US" smtClean="0">
                <a:solidFill>
                  <a:srgbClr val="FFFF00"/>
                </a:solidFill>
                <a:latin typeface="Arial" charset="0"/>
                <a:ea typeface="華康華綜體W5"/>
              </a:rPr>
              <a:t>未來校園藥物濫用防制網絡新架構</a:t>
            </a:r>
          </a:p>
        </p:txBody>
      </p:sp>
      <p:sp>
        <p:nvSpPr>
          <p:cNvPr id="55298" name="投影片編號版面配置區 3"/>
          <p:cNvSpPr>
            <a:spLocks noGrp="1"/>
          </p:cNvSpPr>
          <p:nvPr>
            <p:ph type="sldNum" sz="quarter" idx="12"/>
          </p:nvPr>
        </p:nvSpPr>
        <p:spPr>
          <a:noFill/>
          <a:ln>
            <a:miter lim="800000"/>
            <a:headEnd/>
            <a:tailEnd/>
          </a:ln>
        </p:spPr>
        <p:txBody>
          <a:bodyPr/>
          <a:lstStyle/>
          <a:p>
            <a:pPr fontAlgn="base">
              <a:spcBef>
                <a:spcPct val="0"/>
              </a:spcBef>
              <a:spcAft>
                <a:spcPct val="0"/>
              </a:spcAft>
            </a:pPr>
            <a:fld id="{83E5E434-7738-4AF6-BCDF-7611C6A17A1E}" type="slidenum">
              <a:rPr lang="zh-TW" altLang="en-US" smtClean="0"/>
              <a:pPr fontAlgn="base">
                <a:spcBef>
                  <a:spcPct val="0"/>
                </a:spcBef>
                <a:spcAft>
                  <a:spcPct val="0"/>
                </a:spcAft>
              </a:pPr>
              <a:t>31</a:t>
            </a:fld>
            <a:endParaRPr lang="en-US" altLang="zh-TW" smtClean="0"/>
          </a:p>
        </p:txBody>
      </p:sp>
      <p:grpSp>
        <p:nvGrpSpPr>
          <p:cNvPr id="55299" name="群組 51"/>
          <p:cNvGrpSpPr>
            <a:grpSpLocks/>
          </p:cNvGrpSpPr>
          <p:nvPr/>
        </p:nvGrpSpPr>
        <p:grpSpPr bwMode="auto">
          <a:xfrm>
            <a:off x="-106363" y="-566738"/>
            <a:ext cx="9144001" cy="171450"/>
            <a:chOff x="0" y="-27384"/>
            <a:chExt cx="9144000" cy="171384"/>
          </a:xfrm>
        </p:grpSpPr>
        <p:sp>
          <p:nvSpPr>
            <p:cNvPr id="54" name="矩形 53"/>
            <p:cNvSpPr/>
            <p:nvPr/>
          </p:nvSpPr>
          <p:spPr>
            <a:xfrm>
              <a:off x="0" y="-27384"/>
              <a:ext cx="9144000" cy="10790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55" name="矩形 54"/>
            <p:cNvSpPr/>
            <p:nvPr/>
          </p:nvSpPr>
          <p:spPr>
            <a:xfrm>
              <a:off x="0" y="72590"/>
              <a:ext cx="9144000" cy="71410"/>
            </a:xfrm>
            <a:prstGeom prst="rect">
              <a:avLst/>
            </a:prstGeom>
            <a:gradFill flip="none" rotWithShape="1">
              <a:gsLst>
                <a:gs pos="0">
                  <a:schemeClr val="bg1">
                    <a:lumMod val="65000"/>
                  </a:schemeClr>
                </a:gs>
                <a:gs pos="50000">
                  <a:schemeClr val="bg1">
                    <a:lumMod val="8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grpSp>
        <p:nvGrpSpPr>
          <p:cNvPr id="55300" name="群組 111"/>
          <p:cNvGrpSpPr>
            <a:grpSpLocks/>
          </p:cNvGrpSpPr>
          <p:nvPr/>
        </p:nvGrpSpPr>
        <p:grpSpPr bwMode="auto">
          <a:xfrm>
            <a:off x="250825" y="1268413"/>
            <a:ext cx="8424863" cy="5400675"/>
            <a:chOff x="251520" y="1268760"/>
            <a:chExt cx="8424936" cy="5400600"/>
          </a:xfrm>
        </p:grpSpPr>
        <p:sp>
          <p:nvSpPr>
            <p:cNvPr id="50" name="圓角矩形 49"/>
            <p:cNvSpPr/>
            <p:nvPr/>
          </p:nvSpPr>
          <p:spPr bwMode="auto">
            <a:xfrm>
              <a:off x="251520" y="1568793"/>
              <a:ext cx="2087581" cy="1366819"/>
            </a:xfrm>
            <a:prstGeom prst="roundRect">
              <a:avLst>
                <a:gd name="adj" fmla="val 10429"/>
              </a:avLst>
            </a:prstGeom>
            <a:ln>
              <a:headEnd type="none" w="med" len="med"/>
              <a:tailEnd type="none" w="med" len="med"/>
            </a:ln>
            <a:extLst>
              <a:ext uri="{AF507438-7753-43E0-B8FC-AC1667EBCBE1}"/>
            </a:extLst>
          </p:spPr>
          <p:style>
            <a:lnRef idx="2">
              <a:schemeClr val="accent4"/>
            </a:lnRef>
            <a:fillRef idx="1">
              <a:schemeClr val="lt1"/>
            </a:fillRef>
            <a:effectRef idx="0">
              <a:schemeClr val="accent4"/>
            </a:effectRef>
            <a:fontRef idx="minor">
              <a:schemeClr val="dk1"/>
            </a:fontRef>
          </p:style>
          <p:txBody>
            <a:bodyPr anchor="ctr"/>
            <a:lstStyle/>
            <a:p>
              <a:pPr fontAlgn="auto">
                <a:spcBef>
                  <a:spcPts val="0"/>
                </a:spcBef>
                <a:spcAft>
                  <a:spcPts val="600"/>
                </a:spcAft>
                <a:defRPr/>
              </a:pPr>
              <a:r>
                <a:rPr kumimoji="0" lang="zh-TW" altLang="en-US" sz="1400" b="1" dirty="0">
                  <a:solidFill>
                    <a:srgbClr val="0070C0"/>
                  </a:solidFill>
                  <a:latin typeface="Arial" pitchFamily="34" charset="0"/>
                  <a:ea typeface="微軟正黑體" panose="020B0604030504040204" pitchFamily="34" charset="-120"/>
                  <a:cs typeface="Times New Roman" panose="02020603050405020304" pitchFamily="18" charset="0"/>
                </a:rPr>
                <a:t>教育部、縣市教育局處</a:t>
              </a:r>
              <a:endParaRPr kumimoji="0" lang="en-US" altLang="zh-TW" sz="1400" b="1" dirty="0">
                <a:solidFill>
                  <a:srgbClr val="0070C0"/>
                </a:solidFill>
                <a:latin typeface="Arial" pitchFamily="34" charset="0"/>
                <a:ea typeface="微軟正黑體" panose="020B0604030504040204" pitchFamily="34" charset="-120"/>
                <a:cs typeface="Times New Roman" panose="02020603050405020304" pitchFamily="18" charset="0"/>
              </a:endParaRPr>
            </a:p>
            <a:p>
              <a:pPr marL="180000" indent="-180000" fontAlgn="auto">
                <a:spcBef>
                  <a:spcPts val="0"/>
                </a:spcBef>
                <a:spcAft>
                  <a:spcPts val="0"/>
                </a:spcAft>
                <a:buFont typeface="+mj-lt"/>
                <a:buAutoNum type="arabicPeriod"/>
                <a:defRPr/>
              </a:pPr>
              <a:r>
                <a:rPr kumimoji="0" lang="zh-TW" altLang="en-US" sz="1400" b="1" dirty="0">
                  <a:solidFill>
                    <a:srgbClr val="002060"/>
                  </a:solidFill>
                  <a:latin typeface="Arial" pitchFamily="34" charset="0"/>
                  <a:ea typeface="微軟正黑體" panose="020B0604030504040204" pitchFamily="34" charset="-120"/>
                  <a:cs typeface="Times New Roman" panose="02020603050405020304" pitchFamily="18" charset="0"/>
                </a:rPr>
                <a:t>政策執行</a:t>
              </a:r>
              <a:endParaRPr kumimoji="0" lang="en-US" altLang="zh-TW" sz="1400" b="1" dirty="0">
                <a:solidFill>
                  <a:srgbClr val="002060"/>
                </a:solidFill>
                <a:latin typeface="Arial" pitchFamily="34" charset="0"/>
                <a:ea typeface="微軟正黑體" panose="020B0604030504040204" pitchFamily="34" charset="-120"/>
                <a:cs typeface="Times New Roman" panose="02020603050405020304" pitchFamily="18" charset="0"/>
              </a:endParaRPr>
            </a:p>
            <a:p>
              <a:pPr marL="180000" indent="-180000" fontAlgn="auto">
                <a:spcBef>
                  <a:spcPts val="0"/>
                </a:spcBef>
                <a:spcAft>
                  <a:spcPts val="0"/>
                </a:spcAft>
                <a:buFont typeface="+mj-lt"/>
                <a:buAutoNum type="arabicPeriod"/>
                <a:defRPr/>
              </a:pPr>
              <a:r>
                <a:rPr kumimoji="0" lang="zh-TW" altLang="en-US" sz="1400" b="1" dirty="0">
                  <a:solidFill>
                    <a:srgbClr val="002060"/>
                  </a:solidFill>
                  <a:latin typeface="Arial" pitchFamily="34" charset="0"/>
                  <a:ea typeface="微軟正黑體" panose="020B0604030504040204" pitchFamily="34" charset="-120"/>
                  <a:cs typeface="Times New Roman" panose="02020603050405020304" pitchFamily="18" charset="0"/>
                </a:rPr>
                <a:t>經費、資源申請</a:t>
              </a:r>
              <a:endParaRPr kumimoji="0" lang="zh-TW" altLang="en-US" dirty="0">
                <a:solidFill>
                  <a:schemeClr val="tx1"/>
                </a:solidFill>
                <a:latin typeface="Arial" charset="0"/>
              </a:endParaRPr>
            </a:p>
          </p:txBody>
        </p:sp>
        <p:sp>
          <p:nvSpPr>
            <p:cNvPr id="9" name="圓角矩形 8"/>
            <p:cNvSpPr/>
            <p:nvPr/>
          </p:nvSpPr>
          <p:spPr>
            <a:xfrm>
              <a:off x="3243984" y="3573778"/>
              <a:ext cx="2459058" cy="1079485"/>
            </a:xfrm>
            <a:prstGeom prst="roundRect">
              <a:avLst>
                <a:gd name="adj" fmla="val 19634"/>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r>
                <a:rPr kumimoji="0" lang="zh-TW" altLang="en-US" sz="2800" b="1" dirty="0">
                  <a:solidFill>
                    <a:srgbClr val="002060"/>
                  </a:solidFill>
                  <a:latin typeface="微軟正黑體" panose="020B0604030504040204" pitchFamily="34" charset="-120"/>
                  <a:ea typeface="微軟正黑體" panose="020B0604030504040204" pitchFamily="34" charset="-120"/>
                </a:rPr>
                <a:t>教育部聯絡處</a:t>
              </a:r>
              <a:endParaRPr kumimoji="0" lang="en-US" altLang="zh-TW" sz="2800" b="1" dirty="0">
                <a:solidFill>
                  <a:srgbClr val="002060"/>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sz="2800" b="1" dirty="0">
                  <a:solidFill>
                    <a:srgbClr val="002060"/>
                  </a:solidFill>
                  <a:latin typeface="微軟正黑體" panose="020B0604030504040204" pitchFamily="34" charset="-120"/>
                  <a:ea typeface="微軟正黑體" panose="020B0604030504040204" pitchFamily="34" charset="-120"/>
                </a:rPr>
                <a:t>（校外會）</a:t>
              </a:r>
            </a:p>
          </p:txBody>
        </p:sp>
        <p:sp>
          <p:nvSpPr>
            <p:cNvPr id="37" name="圓角矩形 36"/>
            <p:cNvSpPr/>
            <p:nvPr/>
          </p:nvSpPr>
          <p:spPr>
            <a:xfrm>
              <a:off x="513460" y="1268760"/>
              <a:ext cx="1565289" cy="431794"/>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r>
                <a:rPr kumimoji="0" lang="zh-TW" altLang="en-US" sz="2000" b="1" dirty="0">
                  <a:solidFill>
                    <a:schemeClr val="bg1"/>
                  </a:solidFill>
                  <a:latin typeface="微軟正黑體" panose="020B0604030504040204" pitchFamily="34" charset="-120"/>
                  <a:ea typeface="微軟正黑體" panose="020B0604030504040204" pitchFamily="34" charset="-120"/>
                </a:rPr>
                <a:t>教育機關</a:t>
              </a:r>
            </a:p>
          </p:txBody>
        </p:sp>
        <p:sp>
          <p:nvSpPr>
            <p:cNvPr id="51" name="圓角矩形 50"/>
            <p:cNvSpPr/>
            <p:nvPr/>
          </p:nvSpPr>
          <p:spPr bwMode="auto">
            <a:xfrm>
              <a:off x="251520" y="3440430"/>
              <a:ext cx="2087581" cy="1368406"/>
            </a:xfrm>
            <a:prstGeom prst="roundRect">
              <a:avLst>
                <a:gd name="adj" fmla="val 10429"/>
              </a:avLst>
            </a:prstGeom>
            <a:ln>
              <a:headEnd type="none" w="med" len="med"/>
              <a:tailEnd type="none" w="med" len="med"/>
            </a:ln>
            <a:extLst>
              <a:ext uri="{AF507438-7753-43E0-B8FC-AC1667EBCBE1}"/>
            </a:extLst>
          </p:spPr>
          <p:style>
            <a:lnRef idx="2">
              <a:schemeClr val="accent4"/>
            </a:lnRef>
            <a:fillRef idx="1">
              <a:schemeClr val="lt1"/>
            </a:fillRef>
            <a:effectRef idx="0">
              <a:schemeClr val="accent4"/>
            </a:effectRef>
            <a:fontRef idx="minor">
              <a:schemeClr val="dk1"/>
            </a:fontRef>
          </p:style>
          <p:txBody>
            <a:bodyPr anchor="ctr"/>
            <a:lstStyle/>
            <a:p>
              <a:pPr marL="179388" indent="-179388">
                <a:buFont typeface="Verdana" pitchFamily="34" charset="0"/>
                <a:buAutoNum type="arabicPeriod"/>
              </a:pPr>
              <a:r>
                <a:rPr kumimoji="0" lang="zh-TW" altLang="en-US" sz="1400" b="1">
                  <a:solidFill>
                    <a:srgbClr val="002060"/>
                  </a:solidFill>
                  <a:latin typeface="Arial" charset="0"/>
                  <a:ea typeface="微軟正黑體" pitchFamily="34" charset="-120"/>
                  <a:cs typeface="Times New Roman" pitchFamily="18" charset="0"/>
                </a:rPr>
                <a:t>志工人力支援</a:t>
              </a:r>
              <a:endParaRPr kumimoji="0" lang="en-US" altLang="zh-TW" sz="1400" b="1">
                <a:solidFill>
                  <a:srgbClr val="002060"/>
                </a:solidFill>
                <a:latin typeface="Arial" charset="0"/>
                <a:ea typeface="微軟正黑體" pitchFamily="34" charset="-120"/>
                <a:cs typeface="Times New Roman" pitchFamily="18" charset="0"/>
              </a:endParaRPr>
            </a:p>
            <a:p>
              <a:pPr marL="179388" indent="-179388">
                <a:buFont typeface="Verdana" pitchFamily="34" charset="0"/>
                <a:buAutoNum type="arabicPeriod"/>
              </a:pPr>
              <a:r>
                <a:rPr kumimoji="0" lang="zh-TW" altLang="en-US" sz="1400" b="1">
                  <a:solidFill>
                    <a:srgbClr val="002060"/>
                  </a:solidFill>
                  <a:latin typeface="Arial" charset="0"/>
                  <a:ea typeface="微軟正黑體" pitchFamily="34" charset="-120"/>
                  <a:cs typeface="Times New Roman" pitchFamily="18" charset="0"/>
                </a:rPr>
                <a:t>經費補助</a:t>
              </a:r>
              <a:endParaRPr kumimoji="0" lang="en-US" altLang="zh-TW" sz="1400" b="1">
                <a:solidFill>
                  <a:srgbClr val="002060"/>
                </a:solidFill>
                <a:latin typeface="Arial" charset="0"/>
                <a:ea typeface="微軟正黑體" pitchFamily="34" charset="-120"/>
                <a:cs typeface="Times New Roman" pitchFamily="18" charset="0"/>
              </a:endParaRPr>
            </a:p>
            <a:p>
              <a:pPr marL="179388" indent="-179388">
                <a:buFont typeface="Verdana" pitchFamily="34" charset="0"/>
                <a:buAutoNum type="arabicPeriod"/>
              </a:pPr>
              <a:r>
                <a:rPr kumimoji="0" lang="zh-TW" altLang="en-US" sz="1400" b="1">
                  <a:solidFill>
                    <a:srgbClr val="002060"/>
                  </a:solidFill>
                  <a:latin typeface="Arial" charset="0"/>
                  <a:ea typeface="微軟正黑體" pitchFamily="34" charset="-120"/>
                  <a:cs typeface="Times New Roman" pitchFamily="18" charset="0"/>
                </a:rPr>
                <a:t>個案通報、列管</a:t>
              </a:r>
              <a:endParaRPr kumimoji="0" lang="en-US" altLang="zh-TW" sz="1400" b="1">
                <a:solidFill>
                  <a:srgbClr val="002060"/>
                </a:solidFill>
                <a:latin typeface="Arial" charset="0"/>
                <a:ea typeface="微軟正黑體" pitchFamily="34" charset="-120"/>
                <a:cs typeface="Times New Roman" pitchFamily="18" charset="0"/>
              </a:endParaRPr>
            </a:p>
            <a:p>
              <a:pPr marL="179388" indent="-179388">
                <a:buFont typeface="Verdana" pitchFamily="34" charset="0"/>
                <a:buAutoNum type="arabicPeriod"/>
              </a:pPr>
              <a:r>
                <a:rPr kumimoji="0" lang="zh-TW" altLang="en-US" sz="1400" b="1">
                  <a:solidFill>
                    <a:srgbClr val="002060"/>
                  </a:solidFill>
                  <a:latin typeface="Arial" charset="0"/>
                  <a:ea typeface="微軟正黑體" pitchFamily="34" charset="-120"/>
                  <a:cs typeface="Times New Roman" pitchFamily="18" charset="0"/>
                </a:rPr>
                <a:t>藥頭、熱點情資通報</a:t>
              </a:r>
              <a:endParaRPr kumimoji="0" lang="zh-TW" altLang="en-US">
                <a:solidFill>
                  <a:schemeClr val="tx1"/>
                </a:solidFill>
                <a:latin typeface="Arial" charset="0"/>
                <a:ea typeface="微軟正黑體" pitchFamily="34" charset="-120"/>
                <a:cs typeface="Times New Roman" pitchFamily="18" charset="0"/>
              </a:endParaRPr>
            </a:p>
          </p:txBody>
        </p:sp>
        <p:sp>
          <p:nvSpPr>
            <p:cNvPr id="52" name="圓角矩形 51"/>
            <p:cNvSpPr/>
            <p:nvPr/>
          </p:nvSpPr>
          <p:spPr>
            <a:xfrm>
              <a:off x="513460" y="3140396"/>
              <a:ext cx="1565289" cy="431794"/>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r>
                <a:rPr kumimoji="0" lang="zh-TW" altLang="en-US" sz="2000" b="1" dirty="0">
                  <a:solidFill>
                    <a:schemeClr val="bg1"/>
                  </a:solidFill>
                  <a:latin typeface="微軟正黑體" panose="020B0604030504040204" pitchFamily="34" charset="-120"/>
                  <a:ea typeface="微軟正黑體" panose="020B0604030504040204" pitchFamily="34" charset="-120"/>
                </a:rPr>
                <a:t>學校</a:t>
              </a:r>
            </a:p>
          </p:txBody>
        </p:sp>
        <p:sp>
          <p:nvSpPr>
            <p:cNvPr id="53" name="圓角矩形 52"/>
            <p:cNvSpPr/>
            <p:nvPr/>
          </p:nvSpPr>
          <p:spPr bwMode="auto">
            <a:xfrm>
              <a:off x="251520" y="5300954"/>
              <a:ext cx="2087581" cy="1368406"/>
            </a:xfrm>
            <a:prstGeom prst="roundRect">
              <a:avLst>
                <a:gd name="adj" fmla="val 10429"/>
              </a:avLst>
            </a:prstGeom>
            <a:ln>
              <a:headEnd type="none" w="med" len="med"/>
              <a:tailEnd type="none" w="med" len="med"/>
            </a:ln>
            <a:extLst>
              <a:ext uri="{AF507438-7753-43E0-B8FC-AC1667EBCBE1}"/>
            </a:extLst>
          </p:spPr>
          <p:style>
            <a:lnRef idx="2">
              <a:schemeClr val="accent4"/>
            </a:lnRef>
            <a:fillRef idx="1">
              <a:schemeClr val="lt1"/>
            </a:fillRef>
            <a:effectRef idx="0">
              <a:schemeClr val="accent4"/>
            </a:effectRef>
            <a:fontRef idx="minor">
              <a:schemeClr val="dk1"/>
            </a:fontRef>
          </p:style>
          <p:txBody>
            <a:bodyPr anchor="ctr"/>
            <a:lstStyle/>
            <a:p>
              <a:pPr marL="180000" indent="-180000" fontAlgn="auto">
                <a:spcBef>
                  <a:spcPts val="0"/>
                </a:spcBef>
                <a:spcAft>
                  <a:spcPts val="0"/>
                </a:spcAft>
                <a:buFont typeface="+mj-lt"/>
                <a:buAutoNum type="arabicPeriod"/>
                <a:defRPr/>
              </a:pPr>
              <a:r>
                <a:rPr kumimoji="0" lang="zh-TW" altLang="en-US" sz="1400" b="1" dirty="0">
                  <a:solidFill>
                    <a:srgbClr val="002060"/>
                  </a:solidFill>
                  <a:latin typeface="Arial" pitchFamily="34" charset="0"/>
                  <a:ea typeface="微軟正黑體" panose="020B0604030504040204" pitchFamily="34" charset="-120"/>
                  <a:cs typeface="Times New Roman" panose="02020603050405020304" pitchFamily="18" charset="0"/>
                </a:rPr>
                <a:t>個案輔導</a:t>
              </a:r>
              <a:endParaRPr kumimoji="0" lang="en-US" altLang="zh-TW" sz="1400" b="1" dirty="0">
                <a:solidFill>
                  <a:srgbClr val="002060"/>
                </a:solidFill>
                <a:latin typeface="Arial" pitchFamily="34" charset="0"/>
                <a:ea typeface="微軟正黑體" panose="020B0604030504040204" pitchFamily="34" charset="-120"/>
                <a:cs typeface="Times New Roman" panose="02020603050405020304" pitchFamily="18" charset="0"/>
              </a:endParaRPr>
            </a:p>
            <a:p>
              <a:pPr marL="180000" indent="-180000" fontAlgn="auto">
                <a:spcBef>
                  <a:spcPts val="0"/>
                </a:spcBef>
                <a:spcAft>
                  <a:spcPts val="0"/>
                </a:spcAft>
                <a:buFont typeface="+mj-lt"/>
                <a:buAutoNum type="arabicPeriod"/>
                <a:defRPr/>
              </a:pPr>
              <a:r>
                <a:rPr kumimoji="0" lang="zh-TW" altLang="en-US" sz="1400" b="1" dirty="0">
                  <a:solidFill>
                    <a:srgbClr val="002060"/>
                  </a:solidFill>
                  <a:latin typeface="Arial" pitchFamily="34" charset="0"/>
                  <a:ea typeface="微軟正黑體" panose="020B0604030504040204" pitchFamily="34" charset="-120"/>
                  <a:cs typeface="Times New Roman" panose="02020603050405020304" pitchFamily="18" charset="0"/>
                </a:rPr>
                <a:t>輔導專業人力支援</a:t>
              </a:r>
            </a:p>
          </p:txBody>
        </p:sp>
        <p:sp>
          <p:nvSpPr>
            <p:cNvPr id="56" name="圓角矩形 55"/>
            <p:cNvSpPr/>
            <p:nvPr/>
          </p:nvSpPr>
          <p:spPr>
            <a:xfrm>
              <a:off x="513460" y="5002508"/>
              <a:ext cx="1565289" cy="431794"/>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r>
                <a:rPr kumimoji="0" lang="zh-TW" altLang="en-US" sz="2000" b="1" dirty="0">
                  <a:solidFill>
                    <a:schemeClr val="bg1"/>
                  </a:solidFill>
                  <a:latin typeface="微軟正黑體" panose="020B0604030504040204" pitchFamily="34" charset="-120"/>
                  <a:ea typeface="微軟正黑體" panose="020B0604030504040204" pitchFamily="34" charset="-120"/>
                </a:rPr>
                <a:t>輔諮中心</a:t>
              </a:r>
            </a:p>
          </p:txBody>
        </p:sp>
        <p:sp>
          <p:nvSpPr>
            <p:cNvPr id="57" name="圓角矩形 56"/>
            <p:cNvSpPr/>
            <p:nvPr/>
          </p:nvSpPr>
          <p:spPr bwMode="auto">
            <a:xfrm>
              <a:off x="3420197" y="1568793"/>
              <a:ext cx="2087581" cy="1366819"/>
            </a:xfrm>
            <a:prstGeom prst="roundRect">
              <a:avLst>
                <a:gd name="adj" fmla="val 10429"/>
              </a:avLst>
            </a:prstGeom>
            <a:ln>
              <a:headEnd type="none" w="med" len="med"/>
              <a:tailEnd type="none" w="med" len="med"/>
            </a:ln>
            <a:extLst>
              <a:ext uri="{AF507438-7753-43E0-B8FC-AC1667EBCBE1}"/>
            </a:extLst>
          </p:spPr>
          <p:style>
            <a:lnRef idx="2">
              <a:schemeClr val="accent6"/>
            </a:lnRef>
            <a:fillRef idx="1">
              <a:schemeClr val="lt1"/>
            </a:fillRef>
            <a:effectRef idx="0">
              <a:schemeClr val="accent6"/>
            </a:effectRef>
            <a:fontRef idx="minor">
              <a:schemeClr val="dk1"/>
            </a:fontRef>
          </p:style>
          <p:txBody>
            <a:bodyPr anchor="b"/>
            <a:lstStyle/>
            <a:p>
              <a:pPr marL="180000" indent="-180000" fontAlgn="auto">
                <a:spcBef>
                  <a:spcPts val="0"/>
                </a:spcBef>
                <a:spcAft>
                  <a:spcPts val="0"/>
                </a:spcAft>
                <a:buFont typeface="+mj-lt"/>
                <a:buAutoNum type="arabicPeriod"/>
                <a:defRPr/>
              </a:pPr>
              <a:r>
                <a:rPr kumimoji="0" lang="zh-TW" altLang="en-US" sz="1400" b="1" dirty="0">
                  <a:solidFill>
                    <a:srgbClr val="002060"/>
                  </a:solidFill>
                  <a:latin typeface="Arial" pitchFamily="34" charset="0"/>
                  <a:ea typeface="微軟正黑體" panose="020B0604030504040204" pitchFamily="34" charset="-120"/>
                  <a:cs typeface="Times New Roman" panose="02020603050405020304" pitchFamily="18" charset="0"/>
                </a:rPr>
                <a:t>校外聯巡</a:t>
              </a:r>
              <a:endParaRPr kumimoji="0" lang="en-US" altLang="zh-TW" sz="1400" b="1" dirty="0">
                <a:solidFill>
                  <a:srgbClr val="002060"/>
                </a:solidFill>
                <a:latin typeface="Arial" pitchFamily="34" charset="0"/>
                <a:ea typeface="微軟正黑體" panose="020B0604030504040204" pitchFamily="34" charset="-120"/>
                <a:cs typeface="Times New Roman" panose="02020603050405020304" pitchFamily="18" charset="0"/>
              </a:endParaRPr>
            </a:p>
            <a:p>
              <a:pPr marL="180000" indent="-180000" fontAlgn="auto">
                <a:spcBef>
                  <a:spcPts val="0"/>
                </a:spcBef>
                <a:spcAft>
                  <a:spcPts val="0"/>
                </a:spcAft>
                <a:buFont typeface="+mj-lt"/>
                <a:buAutoNum type="arabicPeriod"/>
                <a:defRPr/>
              </a:pPr>
              <a:r>
                <a:rPr kumimoji="0" lang="zh-TW" altLang="en-US" sz="1400" b="1" dirty="0">
                  <a:solidFill>
                    <a:srgbClr val="002060"/>
                  </a:solidFill>
                  <a:latin typeface="Arial" pitchFamily="34" charset="0"/>
                  <a:ea typeface="微軟正黑體" panose="020B0604030504040204" pitchFamily="34" charset="-120"/>
                  <a:cs typeface="Times New Roman" panose="02020603050405020304" pitchFamily="18" charset="0"/>
                </a:rPr>
                <a:t>熱區分析與提供</a:t>
              </a:r>
              <a:endParaRPr kumimoji="0" lang="en-US" altLang="zh-TW" sz="1400" b="1" dirty="0">
                <a:solidFill>
                  <a:srgbClr val="002060"/>
                </a:solidFill>
                <a:latin typeface="Arial" pitchFamily="34" charset="0"/>
                <a:ea typeface="微軟正黑體" panose="020B0604030504040204" pitchFamily="34" charset="-120"/>
                <a:cs typeface="Times New Roman" panose="02020603050405020304" pitchFamily="18" charset="0"/>
              </a:endParaRPr>
            </a:p>
            <a:p>
              <a:pPr marL="180000" indent="-180000" fontAlgn="auto">
                <a:spcBef>
                  <a:spcPts val="0"/>
                </a:spcBef>
                <a:spcAft>
                  <a:spcPts val="0"/>
                </a:spcAft>
                <a:buFont typeface="+mj-lt"/>
                <a:buAutoNum type="arabicPeriod"/>
                <a:defRPr/>
              </a:pPr>
              <a:r>
                <a:rPr kumimoji="0" lang="zh-TW" altLang="en-US" sz="1400" b="1" dirty="0">
                  <a:solidFill>
                    <a:srgbClr val="002060"/>
                  </a:solidFill>
                  <a:latin typeface="Arial" pitchFamily="34" charset="0"/>
                  <a:ea typeface="微軟正黑體" panose="020B0604030504040204" pitchFamily="34" charset="-120"/>
                  <a:cs typeface="Times New Roman" panose="02020603050405020304" pitchFamily="18" charset="0"/>
                </a:rPr>
                <a:t>情資通報</a:t>
              </a:r>
              <a:endParaRPr kumimoji="0" lang="en-US" altLang="zh-TW" sz="1400" b="1" dirty="0">
                <a:solidFill>
                  <a:srgbClr val="002060"/>
                </a:solidFill>
                <a:latin typeface="Arial" pitchFamily="34" charset="0"/>
                <a:ea typeface="微軟正黑體" panose="020B0604030504040204" pitchFamily="34" charset="-120"/>
                <a:cs typeface="Times New Roman" panose="02020603050405020304" pitchFamily="18" charset="0"/>
              </a:endParaRPr>
            </a:p>
            <a:p>
              <a:pPr marL="180000" indent="-180000" fontAlgn="auto">
                <a:spcBef>
                  <a:spcPts val="0"/>
                </a:spcBef>
                <a:spcAft>
                  <a:spcPts val="0"/>
                </a:spcAft>
                <a:buFont typeface="+mj-lt"/>
                <a:buAutoNum type="arabicPeriod"/>
                <a:defRPr/>
              </a:pPr>
              <a:r>
                <a:rPr kumimoji="0" lang="zh-TW" altLang="en-US" sz="1400" b="1" dirty="0">
                  <a:solidFill>
                    <a:srgbClr val="002060"/>
                  </a:solidFill>
                  <a:latin typeface="Arial" pitchFamily="34" charset="0"/>
                  <a:ea typeface="微軟正黑體" panose="020B0604030504040204" pitchFamily="34" charset="-120"/>
                  <a:cs typeface="Times New Roman" panose="02020603050405020304" pitchFamily="18" charset="0"/>
                </a:rPr>
                <a:t>高關懷活動合作</a:t>
              </a:r>
              <a:endParaRPr kumimoji="0" lang="en-US" altLang="zh-TW" sz="1400" b="1" dirty="0">
                <a:solidFill>
                  <a:srgbClr val="002060"/>
                </a:solidFill>
                <a:latin typeface="Arial" pitchFamily="34" charset="0"/>
                <a:ea typeface="微軟正黑體" panose="020B0604030504040204" pitchFamily="34" charset="-120"/>
                <a:cs typeface="Times New Roman" panose="02020603050405020304" pitchFamily="18" charset="0"/>
              </a:endParaRPr>
            </a:p>
            <a:p>
              <a:pPr marL="180000" indent="-180000" fontAlgn="auto">
                <a:spcBef>
                  <a:spcPts val="0"/>
                </a:spcBef>
                <a:spcAft>
                  <a:spcPts val="0"/>
                </a:spcAft>
                <a:buFont typeface="+mj-lt"/>
                <a:buAutoNum type="arabicPeriod"/>
                <a:defRPr/>
              </a:pPr>
              <a:r>
                <a:rPr kumimoji="0" lang="zh-TW" altLang="en-US" sz="1400" b="1" dirty="0">
                  <a:solidFill>
                    <a:srgbClr val="002060"/>
                  </a:solidFill>
                  <a:latin typeface="Arial" pitchFamily="34" charset="0"/>
                  <a:ea typeface="微軟正黑體" panose="020B0604030504040204" pitchFamily="34" charset="-120"/>
                  <a:cs typeface="Times New Roman" panose="02020603050405020304" pitchFamily="18" charset="0"/>
                </a:rPr>
                <a:t>學籍勾稽</a:t>
              </a:r>
            </a:p>
          </p:txBody>
        </p:sp>
        <p:sp>
          <p:nvSpPr>
            <p:cNvPr id="58" name="圓角矩形 57"/>
            <p:cNvSpPr/>
            <p:nvPr/>
          </p:nvSpPr>
          <p:spPr>
            <a:xfrm>
              <a:off x="3682138" y="1268760"/>
              <a:ext cx="1565289" cy="431794"/>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kumimoji="0" lang="zh-TW" altLang="en-US" sz="2000" b="1" dirty="0">
                  <a:solidFill>
                    <a:schemeClr val="bg1"/>
                  </a:solidFill>
                  <a:latin typeface="微軟正黑體" panose="020B0604030504040204" pitchFamily="34" charset="-120"/>
                  <a:ea typeface="微軟正黑體" panose="020B0604030504040204" pitchFamily="34" charset="-120"/>
                </a:rPr>
                <a:t>警政</a:t>
              </a:r>
            </a:p>
          </p:txBody>
        </p:sp>
        <p:sp>
          <p:nvSpPr>
            <p:cNvPr id="59" name="圓角矩形 58"/>
            <p:cNvSpPr/>
            <p:nvPr/>
          </p:nvSpPr>
          <p:spPr bwMode="auto">
            <a:xfrm>
              <a:off x="6588875" y="1568793"/>
              <a:ext cx="2087581" cy="1366819"/>
            </a:xfrm>
            <a:prstGeom prst="roundRect">
              <a:avLst>
                <a:gd name="adj" fmla="val 10429"/>
              </a:avLst>
            </a:prstGeom>
            <a:ln>
              <a:headEnd type="none" w="med" len="med"/>
              <a:tailEnd type="none" w="med" len="med"/>
            </a:ln>
            <a:extLst>
              <a:ext uri="{AF507438-7753-43E0-B8FC-AC1667EBCBE1}"/>
            </a:extLst>
          </p:spPr>
          <p:style>
            <a:lnRef idx="2">
              <a:schemeClr val="accent6"/>
            </a:lnRef>
            <a:fillRef idx="1">
              <a:schemeClr val="lt1"/>
            </a:fillRef>
            <a:effectRef idx="0">
              <a:schemeClr val="accent6"/>
            </a:effectRef>
            <a:fontRef idx="minor">
              <a:schemeClr val="dk1"/>
            </a:fontRef>
          </p:style>
          <p:txBody>
            <a:bodyPr anchor="b"/>
            <a:lstStyle/>
            <a:p>
              <a:pPr marL="180000" indent="-180000" fontAlgn="auto">
                <a:spcBef>
                  <a:spcPts val="0"/>
                </a:spcBef>
                <a:spcAft>
                  <a:spcPts val="0"/>
                </a:spcAft>
                <a:buFont typeface="+mj-lt"/>
                <a:buAutoNum type="arabicPeriod"/>
                <a:defRPr/>
              </a:pPr>
              <a:r>
                <a:rPr kumimoji="0" lang="en-US" altLang="zh-TW" sz="1400" b="1" dirty="0">
                  <a:solidFill>
                    <a:srgbClr val="002060"/>
                  </a:solidFill>
                  <a:latin typeface="Arial" pitchFamily="34" charset="0"/>
                  <a:ea typeface="微軟正黑體" panose="020B0604030504040204" pitchFamily="34" charset="-120"/>
                  <a:cs typeface="Times New Roman" panose="02020603050405020304" pitchFamily="18" charset="0"/>
                </a:rPr>
                <a:t>113</a:t>
              </a:r>
              <a:r>
                <a:rPr kumimoji="0" lang="zh-TW" altLang="en-US" sz="1400" b="1" dirty="0">
                  <a:solidFill>
                    <a:srgbClr val="002060"/>
                  </a:solidFill>
                  <a:latin typeface="Arial" pitchFamily="34" charset="0"/>
                  <a:ea typeface="微軟正黑體" panose="020B0604030504040204" pitchFamily="34" charset="-120"/>
                  <a:cs typeface="Times New Roman" panose="02020603050405020304" pitchFamily="18" charset="0"/>
                </a:rPr>
                <a:t>個案勾稽</a:t>
              </a:r>
              <a:endParaRPr kumimoji="0" lang="en-US" altLang="zh-TW" sz="1400" b="1" dirty="0">
                <a:solidFill>
                  <a:srgbClr val="002060"/>
                </a:solidFill>
                <a:latin typeface="Arial" pitchFamily="34" charset="0"/>
                <a:ea typeface="微軟正黑體" panose="020B0604030504040204" pitchFamily="34" charset="-120"/>
                <a:cs typeface="Times New Roman" panose="02020603050405020304" pitchFamily="18" charset="0"/>
              </a:endParaRPr>
            </a:p>
            <a:p>
              <a:pPr marL="180000" indent="-180000" fontAlgn="auto">
                <a:spcBef>
                  <a:spcPts val="0"/>
                </a:spcBef>
                <a:spcAft>
                  <a:spcPts val="0"/>
                </a:spcAft>
                <a:buFont typeface="+mj-lt"/>
                <a:buAutoNum type="arabicPeriod"/>
                <a:defRPr/>
              </a:pPr>
              <a:r>
                <a:rPr kumimoji="0" lang="zh-TW" altLang="en-US" sz="1400" b="1" dirty="0">
                  <a:solidFill>
                    <a:srgbClr val="002060"/>
                  </a:solidFill>
                  <a:latin typeface="Arial" pitchFamily="34" charset="0"/>
                  <a:ea typeface="微軟正黑體" panose="020B0604030504040204" pitchFamily="34" charset="-120"/>
                  <a:cs typeface="Times New Roman" panose="02020603050405020304" pitchFamily="18" charset="0"/>
                </a:rPr>
                <a:t>輔導中斷個案轉銜</a:t>
              </a:r>
              <a:endParaRPr kumimoji="0" lang="en-US" altLang="zh-TW" sz="1400" b="1" dirty="0">
                <a:solidFill>
                  <a:srgbClr val="002060"/>
                </a:solidFill>
                <a:latin typeface="Arial" pitchFamily="34" charset="0"/>
                <a:ea typeface="微軟正黑體" panose="020B0604030504040204" pitchFamily="34" charset="-120"/>
                <a:cs typeface="Times New Roman" panose="02020603050405020304" pitchFamily="18" charset="0"/>
              </a:endParaRPr>
            </a:p>
            <a:p>
              <a:pPr marL="180000" indent="-180000" fontAlgn="auto">
                <a:spcBef>
                  <a:spcPts val="0"/>
                </a:spcBef>
                <a:spcAft>
                  <a:spcPts val="0"/>
                </a:spcAft>
                <a:buFont typeface="+mj-lt"/>
                <a:buAutoNum type="arabicPeriod"/>
                <a:defRPr/>
              </a:pPr>
              <a:r>
                <a:rPr kumimoji="0" lang="zh-TW" altLang="en-US" sz="1400" b="1" dirty="0">
                  <a:solidFill>
                    <a:srgbClr val="002060"/>
                  </a:solidFill>
                  <a:latin typeface="Arial" pitchFamily="34" charset="0"/>
                  <a:ea typeface="微軟正黑體" panose="020B0604030504040204" pitchFamily="34" charset="-120"/>
                  <a:cs typeface="Times New Roman" panose="02020603050405020304" pitchFamily="18" charset="0"/>
                </a:rPr>
                <a:t>高關懷活動合作</a:t>
              </a:r>
              <a:endParaRPr kumimoji="0" lang="en-US" altLang="zh-TW" sz="1400" b="1" dirty="0">
                <a:solidFill>
                  <a:srgbClr val="002060"/>
                </a:solidFill>
                <a:latin typeface="Arial" pitchFamily="34" charset="0"/>
                <a:ea typeface="微軟正黑體" panose="020B0604030504040204" pitchFamily="34" charset="-120"/>
                <a:cs typeface="Times New Roman" panose="02020603050405020304" pitchFamily="18" charset="0"/>
              </a:endParaRPr>
            </a:p>
            <a:p>
              <a:pPr marL="180000" indent="-180000" fontAlgn="auto">
                <a:spcBef>
                  <a:spcPts val="0"/>
                </a:spcBef>
                <a:spcAft>
                  <a:spcPts val="0"/>
                </a:spcAft>
                <a:buFont typeface="+mj-lt"/>
                <a:buAutoNum type="arabicPeriod"/>
                <a:defRPr/>
              </a:pPr>
              <a:r>
                <a:rPr kumimoji="0" lang="zh-TW" altLang="en-US" sz="1400" b="1" dirty="0">
                  <a:solidFill>
                    <a:srgbClr val="002060"/>
                  </a:solidFill>
                  <a:latin typeface="Arial" pitchFamily="34" charset="0"/>
                  <a:ea typeface="微軟正黑體" panose="020B0604030504040204" pitchFamily="34" charset="-120"/>
                  <a:cs typeface="Times New Roman" panose="02020603050405020304" pitchFamily="18" charset="0"/>
                </a:rPr>
                <a:t>家庭支持</a:t>
              </a:r>
              <a:endParaRPr kumimoji="0" lang="en-US" altLang="zh-TW" sz="1400" b="1" dirty="0">
                <a:solidFill>
                  <a:srgbClr val="002060"/>
                </a:solidFill>
                <a:latin typeface="Arial" pitchFamily="34" charset="0"/>
                <a:ea typeface="微軟正黑體" panose="020B0604030504040204" pitchFamily="34" charset="-120"/>
                <a:cs typeface="Times New Roman" panose="02020603050405020304" pitchFamily="18" charset="0"/>
              </a:endParaRPr>
            </a:p>
            <a:p>
              <a:pPr marL="180000" indent="-180000" fontAlgn="auto">
                <a:spcBef>
                  <a:spcPts val="0"/>
                </a:spcBef>
                <a:spcAft>
                  <a:spcPts val="0"/>
                </a:spcAft>
                <a:buFont typeface="+mj-lt"/>
                <a:buAutoNum type="arabicPeriod"/>
                <a:defRPr/>
              </a:pPr>
              <a:r>
                <a:rPr kumimoji="0" lang="zh-TW" altLang="en-US" sz="1400" b="1" dirty="0">
                  <a:solidFill>
                    <a:srgbClr val="002060"/>
                  </a:solidFill>
                  <a:latin typeface="Arial" pitchFamily="34" charset="0"/>
                  <a:ea typeface="微軟正黑體" panose="020B0604030504040204" pitchFamily="34" charset="-120"/>
                  <a:cs typeface="Times New Roman" panose="02020603050405020304" pitchFamily="18" charset="0"/>
                </a:rPr>
                <a:t>社福資源申請</a:t>
              </a:r>
            </a:p>
          </p:txBody>
        </p:sp>
        <p:sp>
          <p:nvSpPr>
            <p:cNvPr id="60" name="圓角矩形 59"/>
            <p:cNvSpPr/>
            <p:nvPr/>
          </p:nvSpPr>
          <p:spPr>
            <a:xfrm>
              <a:off x="6850815" y="1268760"/>
              <a:ext cx="1565289" cy="431794"/>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kumimoji="0" lang="zh-TW" altLang="en-US" sz="2000" b="1" dirty="0">
                  <a:solidFill>
                    <a:schemeClr val="bg1"/>
                  </a:solidFill>
                  <a:latin typeface="微軟正黑體" panose="020B0604030504040204" pitchFamily="34" charset="-120"/>
                  <a:ea typeface="微軟正黑體" panose="020B0604030504040204" pitchFamily="34" charset="-120"/>
                </a:rPr>
                <a:t>社政</a:t>
              </a:r>
            </a:p>
          </p:txBody>
        </p:sp>
        <p:sp>
          <p:nvSpPr>
            <p:cNvPr id="61" name="圓角矩形 60"/>
            <p:cNvSpPr/>
            <p:nvPr/>
          </p:nvSpPr>
          <p:spPr bwMode="auto">
            <a:xfrm>
              <a:off x="6588875" y="3440430"/>
              <a:ext cx="2087581" cy="1368406"/>
            </a:xfrm>
            <a:prstGeom prst="roundRect">
              <a:avLst>
                <a:gd name="adj" fmla="val 10429"/>
              </a:avLst>
            </a:prstGeom>
            <a:ln>
              <a:headEnd type="none" w="med" len="med"/>
              <a:tailEnd type="none" w="med" len="med"/>
            </a:ln>
            <a:extLst>
              <a:ext uri="{AF507438-7753-43E0-B8FC-AC1667EBCBE1}"/>
            </a:extLst>
          </p:spPr>
          <p:style>
            <a:lnRef idx="2">
              <a:schemeClr val="accent6"/>
            </a:lnRef>
            <a:fillRef idx="1">
              <a:schemeClr val="lt1"/>
            </a:fillRef>
            <a:effectRef idx="0">
              <a:schemeClr val="accent6"/>
            </a:effectRef>
            <a:fontRef idx="minor">
              <a:schemeClr val="dk1"/>
            </a:fontRef>
          </p:style>
          <p:txBody>
            <a:bodyPr anchor="ctr"/>
            <a:lstStyle/>
            <a:p>
              <a:pPr marL="180000" indent="-180000" fontAlgn="auto">
                <a:spcBef>
                  <a:spcPts val="0"/>
                </a:spcBef>
                <a:spcAft>
                  <a:spcPts val="0"/>
                </a:spcAft>
                <a:buFont typeface="+mj-lt"/>
                <a:buAutoNum type="arabicPeriod"/>
                <a:defRPr/>
              </a:pPr>
              <a:r>
                <a:rPr kumimoji="0" lang="zh-TW" altLang="en-US" sz="1400" b="1" dirty="0">
                  <a:solidFill>
                    <a:srgbClr val="002060"/>
                  </a:solidFill>
                  <a:latin typeface="Arial" pitchFamily="34" charset="0"/>
                  <a:ea typeface="微軟正黑體" panose="020B0604030504040204" pitchFamily="34" charset="-120"/>
                  <a:cs typeface="Times New Roman" panose="02020603050405020304" pitchFamily="18" charset="0"/>
                </a:rPr>
                <a:t>戒癮資源聯結</a:t>
              </a:r>
              <a:endParaRPr kumimoji="0" lang="en-US" altLang="zh-TW" sz="1400" b="1" dirty="0">
                <a:solidFill>
                  <a:srgbClr val="002060"/>
                </a:solidFill>
                <a:latin typeface="Arial" pitchFamily="34" charset="0"/>
                <a:ea typeface="微軟正黑體" panose="020B0604030504040204" pitchFamily="34" charset="-120"/>
                <a:cs typeface="Times New Roman" panose="02020603050405020304" pitchFamily="18" charset="0"/>
              </a:endParaRPr>
            </a:p>
            <a:p>
              <a:pPr marL="180000" indent="-180000" fontAlgn="auto">
                <a:spcBef>
                  <a:spcPts val="0"/>
                </a:spcBef>
                <a:spcAft>
                  <a:spcPts val="0"/>
                </a:spcAft>
                <a:buFont typeface="+mj-lt"/>
                <a:buAutoNum type="arabicPeriod"/>
                <a:defRPr/>
              </a:pPr>
              <a:r>
                <a:rPr kumimoji="0" lang="zh-TW" altLang="en-US" sz="1400" b="1" dirty="0">
                  <a:solidFill>
                    <a:srgbClr val="002060"/>
                  </a:solidFill>
                  <a:latin typeface="Arial" pitchFamily="34" charset="0"/>
                  <a:ea typeface="微軟正黑體" panose="020B0604030504040204" pitchFamily="34" charset="-120"/>
                  <a:cs typeface="Times New Roman" panose="02020603050405020304" pitchFamily="18" charset="0"/>
                </a:rPr>
                <a:t>心理衛生資源聯結</a:t>
              </a:r>
              <a:endParaRPr kumimoji="0" lang="en-US" altLang="zh-TW" sz="1400" b="1" dirty="0">
                <a:solidFill>
                  <a:srgbClr val="002060"/>
                </a:solidFill>
                <a:latin typeface="Arial" pitchFamily="34" charset="0"/>
                <a:ea typeface="微軟正黑體" panose="020B0604030504040204" pitchFamily="34" charset="-120"/>
                <a:cs typeface="Times New Roman" panose="02020603050405020304" pitchFamily="18" charset="0"/>
              </a:endParaRPr>
            </a:p>
            <a:p>
              <a:pPr marL="180000" indent="-180000" fontAlgn="auto">
                <a:spcBef>
                  <a:spcPts val="0"/>
                </a:spcBef>
                <a:spcAft>
                  <a:spcPts val="0"/>
                </a:spcAft>
                <a:buFont typeface="+mj-lt"/>
                <a:buAutoNum type="arabicPeriod"/>
                <a:defRPr/>
              </a:pPr>
              <a:r>
                <a:rPr kumimoji="0" lang="zh-TW" altLang="en-US" sz="1400" b="1" dirty="0">
                  <a:solidFill>
                    <a:srgbClr val="002060"/>
                  </a:solidFill>
                  <a:latin typeface="Arial" pitchFamily="34" charset="0"/>
                  <a:ea typeface="微軟正黑體" panose="020B0604030504040204" pitchFamily="34" charset="-120"/>
                  <a:cs typeface="Times New Roman" panose="02020603050405020304" pitchFamily="18" charset="0"/>
                </a:rPr>
                <a:t>輔導中斷個案轉介</a:t>
              </a:r>
            </a:p>
          </p:txBody>
        </p:sp>
        <p:sp>
          <p:nvSpPr>
            <p:cNvPr id="62" name="圓角矩形 61"/>
            <p:cNvSpPr/>
            <p:nvPr/>
          </p:nvSpPr>
          <p:spPr>
            <a:xfrm>
              <a:off x="6850815" y="3140396"/>
              <a:ext cx="1565289" cy="431794"/>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kumimoji="0" lang="zh-TW" altLang="en-US" sz="2000" b="1" dirty="0">
                  <a:solidFill>
                    <a:schemeClr val="bg1"/>
                  </a:solidFill>
                  <a:latin typeface="微軟正黑體" panose="020B0604030504040204" pitchFamily="34" charset="-120"/>
                  <a:ea typeface="微軟正黑體" panose="020B0604030504040204" pitchFamily="34" charset="-120"/>
                </a:rPr>
                <a:t>衛政</a:t>
              </a:r>
            </a:p>
          </p:txBody>
        </p:sp>
        <p:sp>
          <p:nvSpPr>
            <p:cNvPr id="63" name="圓角矩形 62"/>
            <p:cNvSpPr/>
            <p:nvPr/>
          </p:nvSpPr>
          <p:spPr bwMode="auto">
            <a:xfrm>
              <a:off x="6588875" y="5300954"/>
              <a:ext cx="2087581" cy="1368406"/>
            </a:xfrm>
            <a:prstGeom prst="roundRect">
              <a:avLst>
                <a:gd name="adj" fmla="val 10429"/>
              </a:avLst>
            </a:prstGeom>
            <a:ln>
              <a:headEnd type="none" w="med" len="med"/>
              <a:tailEnd type="none" w="med" len="med"/>
            </a:ln>
            <a:extLst>
              <a:ext uri="{AF507438-7753-43E0-B8FC-AC1667EBCBE1}"/>
            </a:extLst>
          </p:spPr>
          <p:style>
            <a:lnRef idx="2">
              <a:schemeClr val="accent6"/>
            </a:lnRef>
            <a:fillRef idx="1">
              <a:schemeClr val="lt1"/>
            </a:fillRef>
            <a:effectRef idx="0">
              <a:schemeClr val="accent6"/>
            </a:effectRef>
            <a:fontRef idx="minor">
              <a:schemeClr val="dk1"/>
            </a:fontRef>
          </p:style>
          <p:txBody>
            <a:bodyPr anchor="ctr"/>
            <a:lstStyle/>
            <a:p>
              <a:pPr marL="180000" indent="-180000" fontAlgn="auto">
                <a:spcBef>
                  <a:spcPts val="0"/>
                </a:spcBef>
                <a:spcAft>
                  <a:spcPts val="0"/>
                </a:spcAft>
                <a:buFont typeface="+mj-lt"/>
                <a:buAutoNum type="arabicPeriod"/>
                <a:defRPr/>
              </a:pPr>
              <a:r>
                <a:rPr kumimoji="0" lang="zh-TW" altLang="en-US" sz="1400" b="1" dirty="0">
                  <a:solidFill>
                    <a:srgbClr val="002060"/>
                  </a:solidFill>
                  <a:latin typeface="Arial" pitchFamily="34" charset="0"/>
                  <a:ea typeface="微軟正黑體" panose="020B0604030504040204" pitchFamily="34" charset="-120"/>
                  <a:cs typeface="Times New Roman" panose="02020603050405020304" pitchFamily="18" charset="0"/>
                </a:rPr>
                <a:t>諮詢服務團協助職業試探</a:t>
              </a:r>
              <a:endParaRPr kumimoji="0" lang="en-US" altLang="zh-TW" sz="1400" b="1" dirty="0">
                <a:solidFill>
                  <a:srgbClr val="002060"/>
                </a:solidFill>
                <a:latin typeface="Arial" pitchFamily="34" charset="0"/>
                <a:ea typeface="微軟正黑體" panose="020B0604030504040204" pitchFamily="34" charset="-120"/>
                <a:cs typeface="Times New Roman" panose="02020603050405020304" pitchFamily="18" charset="0"/>
              </a:endParaRPr>
            </a:p>
            <a:p>
              <a:pPr marL="180000" indent="-180000" fontAlgn="auto">
                <a:spcBef>
                  <a:spcPts val="0"/>
                </a:spcBef>
                <a:spcAft>
                  <a:spcPts val="0"/>
                </a:spcAft>
                <a:buFont typeface="+mj-lt"/>
                <a:buAutoNum type="arabicPeriod"/>
                <a:defRPr/>
              </a:pPr>
              <a:r>
                <a:rPr kumimoji="0" lang="zh-TW" altLang="en-US" sz="1400" b="1" dirty="0">
                  <a:solidFill>
                    <a:srgbClr val="002060"/>
                  </a:solidFill>
                  <a:latin typeface="Arial" pitchFamily="34" charset="0"/>
                  <a:ea typeface="微軟正黑體" panose="020B0604030504040204" pitchFamily="34" charset="-120"/>
                  <a:cs typeface="Times New Roman" panose="02020603050405020304" pitchFamily="18" charset="0"/>
                </a:rPr>
                <a:t>就業諮詢與媒合</a:t>
              </a:r>
            </a:p>
          </p:txBody>
        </p:sp>
        <p:sp>
          <p:nvSpPr>
            <p:cNvPr id="64" name="圓角矩形 63"/>
            <p:cNvSpPr/>
            <p:nvPr/>
          </p:nvSpPr>
          <p:spPr>
            <a:xfrm>
              <a:off x="6850815" y="5002508"/>
              <a:ext cx="1565289" cy="431794"/>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kumimoji="0" lang="zh-TW" altLang="en-US" sz="2000" b="1" dirty="0">
                  <a:solidFill>
                    <a:schemeClr val="bg1"/>
                  </a:solidFill>
                  <a:latin typeface="微軟正黑體" panose="020B0604030504040204" pitchFamily="34" charset="-120"/>
                  <a:ea typeface="微軟正黑體" panose="020B0604030504040204" pitchFamily="34" charset="-120"/>
                </a:rPr>
                <a:t>就服單位</a:t>
              </a:r>
            </a:p>
          </p:txBody>
        </p:sp>
        <p:sp>
          <p:nvSpPr>
            <p:cNvPr id="65" name="圓角矩形 64"/>
            <p:cNvSpPr/>
            <p:nvPr/>
          </p:nvSpPr>
          <p:spPr bwMode="auto">
            <a:xfrm>
              <a:off x="3420197" y="5300954"/>
              <a:ext cx="2087581" cy="1368406"/>
            </a:xfrm>
            <a:prstGeom prst="roundRect">
              <a:avLst>
                <a:gd name="adj" fmla="val 10429"/>
              </a:avLst>
            </a:prstGeom>
            <a:ln>
              <a:headEnd type="none" w="med" len="med"/>
              <a:tailEnd type="none" w="med" len="med"/>
            </a:ln>
            <a:extLst>
              <a:ext uri="{AF507438-7753-43E0-B8FC-AC1667EBCBE1}"/>
            </a:extLst>
          </p:spPr>
          <p:style>
            <a:lnRef idx="2">
              <a:schemeClr val="accent6"/>
            </a:lnRef>
            <a:fillRef idx="1">
              <a:schemeClr val="lt1"/>
            </a:fillRef>
            <a:effectRef idx="0">
              <a:schemeClr val="accent6"/>
            </a:effectRef>
            <a:fontRef idx="minor">
              <a:schemeClr val="dk1"/>
            </a:fontRef>
          </p:style>
          <p:txBody>
            <a:bodyPr anchor="b"/>
            <a:lstStyle/>
            <a:p>
              <a:pPr marL="180000" indent="-180000" fontAlgn="auto">
                <a:spcBef>
                  <a:spcPts val="0"/>
                </a:spcBef>
                <a:spcAft>
                  <a:spcPts val="0"/>
                </a:spcAft>
                <a:buFont typeface="+mj-lt"/>
                <a:buAutoNum type="arabicPeriod"/>
                <a:defRPr/>
              </a:pPr>
              <a:r>
                <a:rPr kumimoji="0" lang="zh-TW" altLang="en-US" sz="1400" b="1" dirty="0">
                  <a:solidFill>
                    <a:srgbClr val="002060"/>
                  </a:solidFill>
                  <a:latin typeface="Arial" pitchFamily="34" charset="0"/>
                  <a:ea typeface="微軟正黑體" panose="020B0604030504040204" pitchFamily="34" charset="-120"/>
                  <a:cs typeface="Times New Roman" panose="02020603050405020304" pitchFamily="18" charset="0"/>
                </a:rPr>
                <a:t>活動合作</a:t>
              </a:r>
              <a:endParaRPr kumimoji="0" lang="en-US" altLang="zh-TW" sz="1400" b="1" dirty="0">
                <a:solidFill>
                  <a:srgbClr val="002060"/>
                </a:solidFill>
                <a:latin typeface="Arial" pitchFamily="34" charset="0"/>
                <a:ea typeface="微軟正黑體" panose="020B0604030504040204" pitchFamily="34" charset="-120"/>
                <a:cs typeface="Times New Roman" panose="02020603050405020304" pitchFamily="18" charset="0"/>
              </a:endParaRPr>
            </a:p>
            <a:p>
              <a:pPr marL="180000" indent="-180000" fontAlgn="auto">
                <a:spcBef>
                  <a:spcPts val="0"/>
                </a:spcBef>
                <a:spcAft>
                  <a:spcPts val="0"/>
                </a:spcAft>
                <a:buFont typeface="+mj-lt"/>
                <a:buAutoNum type="arabicPeriod"/>
                <a:defRPr/>
              </a:pPr>
              <a:r>
                <a:rPr kumimoji="0" lang="zh-TW" altLang="en-US" sz="1400" b="1" dirty="0">
                  <a:solidFill>
                    <a:srgbClr val="002060"/>
                  </a:solidFill>
                  <a:latin typeface="Arial" pitchFamily="34" charset="0"/>
                  <a:ea typeface="微軟正黑體" panose="020B0604030504040204" pitchFamily="34" charset="-120"/>
                  <a:cs typeface="Times New Roman" panose="02020603050405020304" pitchFamily="18" charset="0"/>
                </a:rPr>
                <a:t>資源聯結</a:t>
              </a:r>
              <a:endParaRPr kumimoji="0" lang="en-US" altLang="zh-TW" sz="1400" b="1" dirty="0">
                <a:solidFill>
                  <a:srgbClr val="002060"/>
                </a:solidFill>
                <a:latin typeface="Arial" pitchFamily="34" charset="0"/>
                <a:ea typeface="微軟正黑體" panose="020B0604030504040204" pitchFamily="34" charset="-120"/>
                <a:cs typeface="Times New Roman" panose="02020603050405020304" pitchFamily="18" charset="0"/>
              </a:endParaRPr>
            </a:p>
            <a:p>
              <a:pPr marL="180000" indent="-180000" fontAlgn="auto">
                <a:spcBef>
                  <a:spcPts val="0"/>
                </a:spcBef>
                <a:spcAft>
                  <a:spcPts val="0"/>
                </a:spcAft>
                <a:buFont typeface="+mj-lt"/>
                <a:buAutoNum type="arabicPeriod"/>
                <a:defRPr/>
              </a:pPr>
              <a:r>
                <a:rPr kumimoji="0" lang="zh-TW" altLang="en-US" sz="1400" b="1" dirty="0">
                  <a:solidFill>
                    <a:srgbClr val="002060"/>
                  </a:solidFill>
                  <a:latin typeface="Arial" pitchFamily="34" charset="0"/>
                  <a:ea typeface="微軟正黑體" panose="020B0604030504040204" pitchFamily="34" charset="-120"/>
                  <a:cs typeface="Times New Roman" panose="02020603050405020304" pitchFamily="18" charset="0"/>
                </a:rPr>
                <a:t>高關懷、藥癮個案轉介</a:t>
              </a:r>
            </a:p>
          </p:txBody>
        </p:sp>
        <p:sp>
          <p:nvSpPr>
            <p:cNvPr id="66" name="圓角矩形 65"/>
            <p:cNvSpPr/>
            <p:nvPr/>
          </p:nvSpPr>
          <p:spPr>
            <a:xfrm>
              <a:off x="3682138" y="5002508"/>
              <a:ext cx="1565289" cy="431794"/>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kumimoji="0" lang="zh-TW" altLang="en-US" sz="2000" b="1" dirty="0">
                  <a:solidFill>
                    <a:schemeClr val="bg1"/>
                  </a:solidFill>
                  <a:latin typeface="微軟正黑體" panose="020B0604030504040204" pitchFamily="34" charset="-120"/>
                  <a:ea typeface="微軟正黑體" panose="020B0604030504040204" pitchFamily="34" charset="-120"/>
                </a:rPr>
                <a:t>民間團體</a:t>
              </a:r>
            </a:p>
          </p:txBody>
        </p:sp>
        <p:cxnSp>
          <p:nvCxnSpPr>
            <p:cNvPr id="96" name="直線單箭頭接點 95"/>
            <p:cNvCxnSpPr>
              <a:stCxn id="57" idx="2"/>
              <a:endCxn id="9" idx="0"/>
            </p:cNvCxnSpPr>
            <p:nvPr/>
          </p:nvCxnSpPr>
          <p:spPr bwMode="auto">
            <a:xfrm>
              <a:off x="4464782" y="2935612"/>
              <a:ext cx="9525" cy="638166"/>
            </a:xfrm>
            <a:prstGeom prst="straightConnector1">
              <a:avLst/>
            </a:prstGeom>
            <a:ln>
              <a:headEnd type="triangle" w="lg" len="lg"/>
              <a:tailEnd type="triangle" w="lg" len="lg"/>
            </a:ln>
            <a:extLst>
              <a:ext uri="{AF507438-7753-43E0-B8FC-AC1667EBCBE1}"/>
            </a:extLst>
          </p:spPr>
          <p:style>
            <a:lnRef idx="2">
              <a:schemeClr val="accent2"/>
            </a:lnRef>
            <a:fillRef idx="0">
              <a:schemeClr val="accent2"/>
            </a:fillRef>
            <a:effectRef idx="1">
              <a:schemeClr val="accent2"/>
            </a:effectRef>
            <a:fontRef idx="minor">
              <a:schemeClr val="tx1"/>
            </a:fontRef>
          </p:style>
        </p:cxnSp>
        <p:cxnSp>
          <p:nvCxnSpPr>
            <p:cNvPr id="98" name="直線單箭頭接點 97"/>
            <p:cNvCxnSpPr>
              <a:stCxn id="9" idx="2"/>
              <a:endCxn id="66" idx="0"/>
            </p:cNvCxnSpPr>
            <p:nvPr/>
          </p:nvCxnSpPr>
          <p:spPr bwMode="auto">
            <a:xfrm flipH="1">
              <a:off x="4464782" y="4653263"/>
              <a:ext cx="9525" cy="349245"/>
            </a:xfrm>
            <a:prstGeom prst="straightConnector1">
              <a:avLst/>
            </a:prstGeom>
            <a:ln>
              <a:headEnd type="triangle" w="lg" len="lg"/>
              <a:tailEnd type="triangle" w="lg" len="lg"/>
            </a:ln>
            <a:extLst>
              <a:ext uri="{AF507438-7753-43E0-B8FC-AC1667EBCBE1}"/>
            </a:extLst>
          </p:spPr>
          <p:style>
            <a:lnRef idx="2">
              <a:schemeClr val="accent2"/>
            </a:lnRef>
            <a:fillRef idx="0">
              <a:schemeClr val="accent2"/>
            </a:fillRef>
            <a:effectRef idx="1">
              <a:schemeClr val="accent2"/>
            </a:effectRef>
            <a:fontRef idx="minor">
              <a:schemeClr val="tx1"/>
            </a:fontRef>
          </p:style>
        </p:cxnSp>
        <p:cxnSp>
          <p:nvCxnSpPr>
            <p:cNvPr id="100" name="直線單箭頭接點 99"/>
            <p:cNvCxnSpPr>
              <a:stCxn id="50" idx="3"/>
              <a:endCxn id="9" idx="1"/>
            </p:cNvCxnSpPr>
            <p:nvPr/>
          </p:nvCxnSpPr>
          <p:spPr bwMode="auto">
            <a:xfrm>
              <a:off x="2339101" y="2252996"/>
              <a:ext cx="904883" cy="1860524"/>
            </a:xfrm>
            <a:prstGeom prst="straightConnector1">
              <a:avLst/>
            </a:prstGeom>
            <a:ln>
              <a:headEnd type="triangle" w="lg" len="lg"/>
              <a:tailEnd type="triangle" w="lg" len="lg"/>
            </a:ln>
            <a:extLst>
              <a:ext uri="{AF507438-7753-43E0-B8FC-AC1667EBCBE1}"/>
            </a:extLst>
          </p:spPr>
          <p:style>
            <a:lnRef idx="2">
              <a:schemeClr val="accent2"/>
            </a:lnRef>
            <a:fillRef idx="0">
              <a:schemeClr val="accent2"/>
            </a:fillRef>
            <a:effectRef idx="1">
              <a:schemeClr val="accent2"/>
            </a:effectRef>
            <a:fontRef idx="minor">
              <a:schemeClr val="tx1"/>
            </a:fontRef>
          </p:style>
        </p:cxnSp>
        <p:cxnSp>
          <p:nvCxnSpPr>
            <p:cNvPr id="102" name="直線單箭頭接點 101"/>
            <p:cNvCxnSpPr>
              <a:stCxn id="51" idx="3"/>
              <a:endCxn id="9" idx="1"/>
            </p:cNvCxnSpPr>
            <p:nvPr/>
          </p:nvCxnSpPr>
          <p:spPr bwMode="auto">
            <a:xfrm flipV="1">
              <a:off x="2339101" y="4113520"/>
              <a:ext cx="904883" cy="11112"/>
            </a:xfrm>
            <a:prstGeom prst="straightConnector1">
              <a:avLst/>
            </a:prstGeom>
            <a:ln>
              <a:headEnd type="triangle" w="lg" len="lg"/>
              <a:tailEnd type="triangle" w="lg" len="lg"/>
            </a:ln>
            <a:extLst>
              <a:ext uri="{AF507438-7753-43E0-B8FC-AC1667EBCBE1}"/>
            </a:extLst>
          </p:spPr>
          <p:style>
            <a:lnRef idx="2">
              <a:schemeClr val="accent2"/>
            </a:lnRef>
            <a:fillRef idx="0">
              <a:schemeClr val="accent2"/>
            </a:fillRef>
            <a:effectRef idx="1">
              <a:schemeClr val="accent2"/>
            </a:effectRef>
            <a:fontRef idx="minor">
              <a:schemeClr val="tx1"/>
            </a:fontRef>
          </p:style>
        </p:cxnSp>
        <p:cxnSp>
          <p:nvCxnSpPr>
            <p:cNvPr id="104" name="直線單箭頭接點 103"/>
            <p:cNvCxnSpPr>
              <a:stCxn id="9" idx="3"/>
              <a:endCxn id="59" idx="1"/>
            </p:cNvCxnSpPr>
            <p:nvPr/>
          </p:nvCxnSpPr>
          <p:spPr bwMode="auto">
            <a:xfrm flipV="1">
              <a:off x="5703042" y="2252996"/>
              <a:ext cx="885833" cy="1860524"/>
            </a:xfrm>
            <a:prstGeom prst="straightConnector1">
              <a:avLst/>
            </a:prstGeom>
            <a:ln>
              <a:headEnd type="triangle" w="lg" len="lg"/>
              <a:tailEnd type="triangle" w="lg" len="lg"/>
            </a:ln>
            <a:extLst>
              <a:ext uri="{AF507438-7753-43E0-B8FC-AC1667EBCBE1}"/>
            </a:extLst>
          </p:spPr>
          <p:style>
            <a:lnRef idx="2">
              <a:schemeClr val="accent2"/>
            </a:lnRef>
            <a:fillRef idx="0">
              <a:schemeClr val="accent2"/>
            </a:fillRef>
            <a:effectRef idx="1">
              <a:schemeClr val="accent2"/>
            </a:effectRef>
            <a:fontRef idx="minor">
              <a:schemeClr val="tx1"/>
            </a:fontRef>
          </p:style>
        </p:cxnSp>
        <p:cxnSp>
          <p:nvCxnSpPr>
            <p:cNvPr id="106" name="直線單箭頭接點 105"/>
            <p:cNvCxnSpPr>
              <a:stCxn id="9" idx="3"/>
              <a:endCxn id="61" idx="1"/>
            </p:cNvCxnSpPr>
            <p:nvPr/>
          </p:nvCxnSpPr>
          <p:spPr bwMode="auto">
            <a:xfrm>
              <a:off x="5703042" y="4113520"/>
              <a:ext cx="885833" cy="11112"/>
            </a:xfrm>
            <a:prstGeom prst="straightConnector1">
              <a:avLst/>
            </a:prstGeom>
            <a:ln>
              <a:headEnd type="triangle" w="lg" len="lg"/>
              <a:tailEnd type="triangle" w="lg" len="lg"/>
            </a:ln>
            <a:extLst>
              <a:ext uri="{AF507438-7753-43E0-B8FC-AC1667EBCBE1}"/>
            </a:extLst>
          </p:spPr>
          <p:style>
            <a:lnRef idx="2">
              <a:schemeClr val="accent2"/>
            </a:lnRef>
            <a:fillRef idx="0">
              <a:schemeClr val="accent2"/>
            </a:fillRef>
            <a:effectRef idx="1">
              <a:schemeClr val="accent2"/>
            </a:effectRef>
            <a:fontRef idx="minor">
              <a:schemeClr val="tx1"/>
            </a:fontRef>
          </p:style>
        </p:cxnSp>
        <p:cxnSp>
          <p:nvCxnSpPr>
            <p:cNvPr id="108" name="直線單箭頭接點 107"/>
            <p:cNvCxnSpPr>
              <a:stCxn id="9" idx="3"/>
              <a:endCxn id="63" idx="1"/>
            </p:cNvCxnSpPr>
            <p:nvPr/>
          </p:nvCxnSpPr>
          <p:spPr bwMode="auto">
            <a:xfrm>
              <a:off x="5703042" y="4113520"/>
              <a:ext cx="885833" cy="1871636"/>
            </a:xfrm>
            <a:prstGeom prst="straightConnector1">
              <a:avLst/>
            </a:prstGeom>
            <a:ln>
              <a:headEnd type="triangle" w="lg" len="lg"/>
              <a:tailEnd type="triangle" w="lg" len="lg"/>
            </a:ln>
            <a:extLst>
              <a:ext uri="{AF507438-7753-43E0-B8FC-AC1667EBCBE1}"/>
            </a:extLst>
          </p:spPr>
          <p:style>
            <a:lnRef idx="2">
              <a:schemeClr val="accent2"/>
            </a:lnRef>
            <a:fillRef idx="0">
              <a:schemeClr val="accent2"/>
            </a:fillRef>
            <a:effectRef idx="1">
              <a:schemeClr val="accent2"/>
            </a:effectRef>
            <a:fontRef idx="minor">
              <a:schemeClr val="tx1"/>
            </a:fontRef>
          </p:style>
        </p:cxnSp>
        <p:cxnSp>
          <p:nvCxnSpPr>
            <p:cNvPr id="110" name="直線單箭頭接點 109"/>
            <p:cNvCxnSpPr>
              <a:stCxn id="9" idx="1"/>
              <a:endCxn id="53" idx="3"/>
            </p:cNvCxnSpPr>
            <p:nvPr/>
          </p:nvCxnSpPr>
          <p:spPr bwMode="auto">
            <a:xfrm flipH="1">
              <a:off x="2339101" y="4113520"/>
              <a:ext cx="904883" cy="1871636"/>
            </a:xfrm>
            <a:prstGeom prst="straightConnector1">
              <a:avLst/>
            </a:prstGeom>
            <a:ln>
              <a:headEnd type="triangle" w="lg" len="lg"/>
              <a:tailEnd type="triangle" w="lg" len="lg"/>
            </a:ln>
            <a:extLst>
              <a:ext uri="{AF507438-7753-43E0-B8FC-AC1667EBCBE1}"/>
            </a:extLst>
          </p:spPr>
          <p:style>
            <a:lnRef idx="2">
              <a:schemeClr val="accent2"/>
            </a:lnRef>
            <a:fillRef idx="0">
              <a:schemeClr val="accent2"/>
            </a:fillRef>
            <a:effectRef idx="1">
              <a:schemeClr val="accent2"/>
            </a:effectRef>
            <a:fontRef idx="minor">
              <a:schemeClr val="tx1"/>
            </a:fontRef>
          </p:style>
        </p:cxnSp>
      </p:gr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17" descr="http://eznewlife.com/wp-content/uploads/2014/10/hands-raised1.jpg"/>
          <p:cNvPicPr>
            <a:picLocks noChangeAspect="1" noChangeArrowheads="1"/>
          </p:cNvPicPr>
          <p:nvPr/>
        </p:nvPicPr>
        <p:blipFill>
          <a:blip r:embed="rId2"/>
          <a:srcRect/>
          <a:stretch>
            <a:fillRect/>
          </a:stretch>
        </p:blipFill>
        <p:spPr bwMode="auto">
          <a:xfrm>
            <a:off x="1968500" y="2460625"/>
            <a:ext cx="5483225" cy="2116138"/>
          </a:xfrm>
          <a:prstGeom prst="rect">
            <a:avLst/>
          </a:prstGeom>
          <a:noFill/>
          <a:ln w="9525">
            <a:noFill/>
            <a:miter lim="800000"/>
            <a:headEnd/>
            <a:tailEnd/>
          </a:ln>
        </p:spPr>
      </p:pic>
      <p:pic>
        <p:nvPicPr>
          <p:cNvPr id="17" name="Picture 4" descr="「青少年」的圖片搜尋結果"/>
          <p:cNvPicPr>
            <a:picLocks noChangeAspect="1" noChangeArrowheads="1"/>
          </p:cNvPicPr>
          <p:nvPr/>
        </p:nvPicPr>
        <p:blipFill>
          <a:blip r:embed="rId3">
            <a:lum bright="70000" contrast="-70000"/>
          </a:blip>
          <a:srcRect/>
          <a:stretch>
            <a:fillRect/>
          </a:stretch>
        </p:blipFill>
        <p:spPr bwMode="auto">
          <a:xfrm>
            <a:off x="3190875" y="1865313"/>
            <a:ext cx="2535238" cy="2500312"/>
          </a:xfrm>
          <a:prstGeom prst="rect">
            <a:avLst/>
          </a:prstGeom>
          <a:noFill/>
          <a:effectLst>
            <a:outerShdw blurRad="50800" dist="38100" dir="2700000" algn="tl" rotWithShape="0">
              <a:prstClr val="black">
                <a:alpha val="40000"/>
              </a:prstClr>
            </a:outerShdw>
          </a:effectLst>
          <a:extLst>
            <a:ext uri="{909E8E84-426E-40DD-AFC4-6F175D3DCCD1}"/>
          </a:extLst>
        </p:spPr>
      </p:pic>
      <p:sp>
        <p:nvSpPr>
          <p:cNvPr id="56323" name="投影片編號版面配置區 1"/>
          <p:cNvSpPr>
            <a:spLocks noGrp="1"/>
          </p:cNvSpPr>
          <p:nvPr>
            <p:ph type="sldNum" sz="quarter" idx="12"/>
          </p:nvPr>
        </p:nvSpPr>
        <p:spPr>
          <a:noFill/>
          <a:ln>
            <a:miter lim="800000"/>
            <a:headEnd/>
            <a:tailEnd/>
          </a:ln>
        </p:spPr>
        <p:txBody>
          <a:bodyPr/>
          <a:lstStyle/>
          <a:p>
            <a:pPr fontAlgn="base">
              <a:spcBef>
                <a:spcPct val="0"/>
              </a:spcBef>
              <a:spcAft>
                <a:spcPct val="0"/>
              </a:spcAft>
            </a:pPr>
            <a:fld id="{10C11DDD-D062-4AE6-A263-AEF4CE1AD052}" type="slidenum">
              <a:rPr lang="zh-TW" altLang="en-US" smtClean="0"/>
              <a:pPr fontAlgn="base">
                <a:spcBef>
                  <a:spcPct val="0"/>
                </a:spcBef>
                <a:spcAft>
                  <a:spcPct val="0"/>
                </a:spcAft>
              </a:pPr>
              <a:t>32</a:t>
            </a:fld>
            <a:endParaRPr lang="en-US" altLang="zh-TW" smtClean="0"/>
          </a:p>
        </p:txBody>
      </p:sp>
      <p:sp>
        <p:nvSpPr>
          <p:cNvPr id="11" name="圓角矩形 10"/>
          <p:cNvSpPr/>
          <p:nvPr/>
        </p:nvSpPr>
        <p:spPr>
          <a:xfrm>
            <a:off x="2417763" y="1771650"/>
            <a:ext cx="4154487" cy="2365375"/>
          </a:xfrm>
          <a:prstGeom prst="roundRect">
            <a:avLst>
              <a:gd name="adj" fmla="val 34112"/>
            </a:avLst>
          </a:prstGeom>
          <a:noFill/>
          <a:ln>
            <a:noFill/>
          </a:ln>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kumimoji="0" lang="zh-TW" altLang="en-US">
              <a:solidFill>
                <a:schemeClr val="accent3">
                  <a:lumMod val="75000"/>
                </a:schemeClr>
              </a:solidFill>
            </a:endParaRPr>
          </a:p>
        </p:txBody>
      </p:sp>
      <p:sp>
        <p:nvSpPr>
          <p:cNvPr id="56325" name="標題 1"/>
          <p:cNvSpPr txBox="1">
            <a:spLocks/>
          </p:cNvSpPr>
          <p:nvPr/>
        </p:nvSpPr>
        <p:spPr bwMode="auto">
          <a:xfrm>
            <a:off x="2339975" y="1196975"/>
            <a:ext cx="4448175" cy="1292225"/>
          </a:xfrm>
          <a:prstGeom prst="rect">
            <a:avLst/>
          </a:prstGeom>
          <a:noFill/>
          <a:ln w="9525">
            <a:noFill/>
            <a:miter lim="800000"/>
            <a:headEnd/>
            <a:tailEnd/>
          </a:ln>
        </p:spPr>
        <p:txBody>
          <a:bodyPr/>
          <a:lstStyle/>
          <a:p>
            <a:pPr algn="just"/>
            <a:r>
              <a:rPr kumimoji="0" lang="zh-TW" altLang="en-US" sz="3200" b="1">
                <a:solidFill>
                  <a:srgbClr val="002060"/>
                </a:solidFill>
                <a:latin typeface="微軟正黑體" pitchFamily="34" charset="-120"/>
                <a:ea typeface="微軟正黑體" pitchFamily="34" charset="-120"/>
              </a:rPr>
              <a:t>建置</a:t>
            </a:r>
            <a:r>
              <a:rPr kumimoji="0" lang="zh-TW" altLang="zh-TW" sz="3200" b="1">
                <a:solidFill>
                  <a:srgbClr val="002060"/>
                </a:solidFill>
                <a:latin typeface="微軟正黑體" pitchFamily="34" charset="-120"/>
                <a:ea typeface="微軟正黑體" pitchFamily="34" charset="-120"/>
              </a:rPr>
              <a:t>一個含輔導人力，校外會及高風險群學生關懷的防制</a:t>
            </a:r>
            <a:r>
              <a:rPr kumimoji="0" lang="zh-TW" altLang="en-US" sz="3200" b="1">
                <a:solidFill>
                  <a:srgbClr val="002060"/>
                </a:solidFill>
                <a:latin typeface="微軟正黑體" pitchFamily="34" charset="-120"/>
                <a:ea typeface="微軟正黑體" pitchFamily="34" charset="-120"/>
              </a:rPr>
              <a:t>青少年</a:t>
            </a:r>
            <a:r>
              <a:rPr kumimoji="0" lang="zh-TW" altLang="zh-TW" sz="3200" b="1">
                <a:solidFill>
                  <a:srgbClr val="002060"/>
                </a:solidFill>
                <a:latin typeface="微軟正黑體" pitchFamily="34" charset="-120"/>
                <a:ea typeface="微軟正黑體" pitchFamily="34" charset="-120"/>
              </a:rPr>
              <a:t>藥物濫用輔導網絡架構</a:t>
            </a:r>
            <a:endParaRPr kumimoji="0" lang="zh-TW" altLang="en-US" sz="3200" b="1">
              <a:solidFill>
                <a:srgbClr val="002060"/>
              </a:solidFill>
              <a:latin typeface="微軟正黑體" pitchFamily="34" charset="-120"/>
              <a:ea typeface="微軟正黑體" pitchFamily="34" charset="-120"/>
            </a:endParaRPr>
          </a:p>
        </p:txBody>
      </p:sp>
      <p:sp>
        <p:nvSpPr>
          <p:cNvPr id="4" name="向左箭號 13"/>
          <p:cNvSpPr>
            <a:spLocks noChangeArrowheads="1"/>
          </p:cNvSpPr>
          <p:nvPr/>
        </p:nvSpPr>
        <p:spPr bwMode="auto">
          <a:xfrm>
            <a:off x="6572250" y="2466975"/>
            <a:ext cx="2243138" cy="1227138"/>
          </a:xfrm>
          <a:prstGeom prst="leftArrow">
            <a:avLst>
              <a:gd name="adj1" fmla="val 50000"/>
              <a:gd name="adj2" fmla="val 50004"/>
            </a:avLst>
          </a:prstGeom>
          <a:solidFill>
            <a:schemeClr val="accent2">
              <a:lumMod val="60000"/>
              <a:lumOff val="40000"/>
            </a:schemeClr>
          </a:solidFill>
          <a:ln w="19050" algn="ctr">
            <a:solidFill>
              <a:srgbClr val="FFFFFF"/>
            </a:solidFill>
            <a:round/>
            <a:headEnd/>
            <a:tailEnd/>
          </a:ln>
          <a:effectLst>
            <a:outerShdw dist="53882" dir="2700000" algn="ctr" rotWithShape="0">
              <a:schemeClr val="tx1">
                <a:alpha val="50000"/>
              </a:schemeClr>
            </a:outerShdw>
          </a:effectLst>
        </p:spPr>
        <p:txBody>
          <a:bodyPr anchor="ctr"/>
          <a:lstStyle>
            <a:lvl1pPr>
              <a:spcBef>
                <a:spcPct val="20000"/>
              </a:spcBef>
              <a:buClr>
                <a:schemeClr val="hlink"/>
              </a:buClr>
              <a:buFont typeface="Wingdings" panose="05000000000000000000" pitchFamily="2" charset="2"/>
              <a:buChar char="v"/>
              <a:defRPr sz="2800" b="1">
                <a:solidFill>
                  <a:schemeClr val="hlink"/>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auto">
              <a:spcBef>
                <a:spcPct val="0"/>
              </a:spcBef>
              <a:spcAft>
                <a:spcPts val="0"/>
              </a:spcAft>
              <a:buClrTx/>
              <a:buFont typeface="Wingdings" panose="05000000000000000000" pitchFamily="2" charset="2"/>
              <a:buNone/>
              <a:defRPr/>
            </a:pPr>
            <a:r>
              <a:rPr kumimoji="0" lang="zh-TW" altLang="en-US" sz="20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連結橫向資源</a:t>
            </a:r>
          </a:p>
        </p:txBody>
      </p:sp>
      <p:sp>
        <p:nvSpPr>
          <p:cNvPr id="5" name="向左箭號 14"/>
          <p:cNvSpPr>
            <a:spLocks noChangeArrowheads="1"/>
          </p:cNvSpPr>
          <p:nvPr/>
        </p:nvSpPr>
        <p:spPr bwMode="auto">
          <a:xfrm rot="2423261">
            <a:off x="6234113" y="4291013"/>
            <a:ext cx="2122487" cy="1217612"/>
          </a:xfrm>
          <a:prstGeom prst="leftArrow">
            <a:avLst>
              <a:gd name="adj1" fmla="val 50000"/>
              <a:gd name="adj2" fmla="val 50001"/>
            </a:avLst>
          </a:prstGeom>
          <a:solidFill>
            <a:schemeClr val="accent4"/>
          </a:solidFill>
          <a:ln>
            <a:headEnd/>
            <a:tailEnd/>
          </a:ln>
        </p:spPr>
        <p:style>
          <a:lnRef idx="3">
            <a:schemeClr val="lt1"/>
          </a:lnRef>
          <a:fillRef idx="1">
            <a:schemeClr val="accent6"/>
          </a:fillRef>
          <a:effectRef idx="1">
            <a:schemeClr val="accent6"/>
          </a:effectRef>
          <a:fontRef idx="minor">
            <a:schemeClr val="lt1"/>
          </a:fontRef>
        </p:style>
        <p:txBody>
          <a:bodyPr anchor="ctr"/>
          <a:lstStyle>
            <a:lvl1pPr>
              <a:spcBef>
                <a:spcPct val="20000"/>
              </a:spcBef>
              <a:buClr>
                <a:schemeClr val="hlink"/>
              </a:buClr>
              <a:buFont typeface="Wingdings" panose="05000000000000000000" pitchFamily="2" charset="2"/>
              <a:buChar char="v"/>
              <a:defRPr sz="2800" b="1">
                <a:solidFill>
                  <a:schemeClr val="hlink"/>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auto">
              <a:spcBef>
                <a:spcPct val="0"/>
              </a:spcBef>
              <a:spcAft>
                <a:spcPts val="0"/>
              </a:spcAft>
              <a:buClrTx/>
              <a:buFontTx/>
              <a:buNone/>
              <a:defRPr/>
            </a:pPr>
            <a:r>
              <a:rPr kumimoji="0" lang="zh-TW" altLang="en-US" sz="20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掌握個案人數</a:t>
            </a:r>
          </a:p>
        </p:txBody>
      </p:sp>
      <p:sp>
        <p:nvSpPr>
          <p:cNvPr id="6" name="向左箭號 15"/>
          <p:cNvSpPr>
            <a:spLocks noChangeArrowheads="1"/>
          </p:cNvSpPr>
          <p:nvPr/>
        </p:nvSpPr>
        <p:spPr bwMode="auto">
          <a:xfrm rot="3454560">
            <a:off x="4598194" y="4650582"/>
            <a:ext cx="2143125" cy="1316037"/>
          </a:xfrm>
          <a:prstGeom prst="leftArrow">
            <a:avLst>
              <a:gd name="adj1" fmla="val 50000"/>
              <a:gd name="adj2" fmla="val 50001"/>
            </a:avLst>
          </a:prstGeom>
          <a:solidFill>
            <a:schemeClr val="accent5"/>
          </a:solidFill>
          <a:ln w="19050" algn="ctr">
            <a:solidFill>
              <a:srgbClr val="FFFFFF"/>
            </a:solidFill>
            <a:round/>
            <a:headEnd/>
            <a:tailEnd/>
          </a:ln>
          <a:effectLst>
            <a:outerShdw dist="53882" dir="2700000" algn="ctr" rotWithShape="0">
              <a:schemeClr val="tx1">
                <a:alpha val="50000"/>
              </a:schemeClr>
            </a:outerShdw>
          </a:effectLst>
        </p:spPr>
        <p:txBody>
          <a:bodyPr anchor="ctr"/>
          <a:lstStyle>
            <a:lvl1pPr>
              <a:spcBef>
                <a:spcPct val="20000"/>
              </a:spcBef>
              <a:buClr>
                <a:schemeClr val="hlink"/>
              </a:buClr>
              <a:buFont typeface="Wingdings" panose="05000000000000000000" pitchFamily="2" charset="2"/>
              <a:buChar char="v"/>
              <a:defRPr sz="2800" b="1">
                <a:solidFill>
                  <a:schemeClr val="hlink"/>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auto">
              <a:spcBef>
                <a:spcPct val="0"/>
              </a:spcBef>
              <a:spcAft>
                <a:spcPts val="0"/>
              </a:spcAft>
              <a:buClrTx/>
              <a:buFontTx/>
              <a:buNone/>
              <a:defRPr/>
            </a:pPr>
            <a:r>
              <a:rPr kumimoji="0" lang="zh-TW" altLang="en-US" sz="20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增置輔導人力</a:t>
            </a:r>
          </a:p>
        </p:txBody>
      </p:sp>
      <p:sp>
        <p:nvSpPr>
          <p:cNvPr id="7" name="向右箭號 16"/>
          <p:cNvSpPr>
            <a:spLocks noChangeArrowheads="1"/>
          </p:cNvSpPr>
          <p:nvPr/>
        </p:nvSpPr>
        <p:spPr bwMode="auto">
          <a:xfrm rot="17288120">
            <a:off x="2327275" y="4619625"/>
            <a:ext cx="2219325" cy="1362075"/>
          </a:xfrm>
          <a:prstGeom prst="rightArrow">
            <a:avLst>
              <a:gd name="adj1" fmla="val 50000"/>
              <a:gd name="adj2" fmla="val 49996"/>
            </a:avLst>
          </a:prstGeom>
          <a:solidFill>
            <a:schemeClr val="accent6"/>
          </a:solidFill>
          <a:ln>
            <a:headEnd/>
            <a:tailEnd/>
          </a:ln>
        </p:spPr>
        <p:style>
          <a:lnRef idx="3">
            <a:schemeClr val="lt1"/>
          </a:lnRef>
          <a:fillRef idx="1">
            <a:schemeClr val="accent2"/>
          </a:fillRef>
          <a:effectRef idx="1">
            <a:schemeClr val="accent2"/>
          </a:effectRef>
          <a:fontRef idx="minor">
            <a:schemeClr val="lt1"/>
          </a:fontRef>
        </p:style>
        <p:txBody>
          <a:bodyPr anchor="ctr"/>
          <a:lstStyle>
            <a:lvl1pPr>
              <a:spcBef>
                <a:spcPct val="20000"/>
              </a:spcBef>
              <a:buClr>
                <a:schemeClr val="hlink"/>
              </a:buClr>
              <a:buFont typeface="Wingdings" panose="05000000000000000000" pitchFamily="2" charset="2"/>
              <a:buChar char="v"/>
              <a:defRPr sz="2800" b="1">
                <a:solidFill>
                  <a:schemeClr val="hlink"/>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auto">
              <a:spcBef>
                <a:spcPct val="0"/>
              </a:spcBef>
              <a:spcAft>
                <a:spcPts val="0"/>
              </a:spcAft>
              <a:buClrTx/>
              <a:buFont typeface="Wingdings" panose="05000000000000000000" pitchFamily="2" charset="2"/>
              <a:buNone/>
              <a:defRPr/>
            </a:pPr>
            <a:r>
              <a:rPr kumimoji="0" lang="zh-TW" altLang="en-US" sz="20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落實輔導轉銜</a:t>
            </a:r>
          </a:p>
        </p:txBody>
      </p:sp>
      <p:sp>
        <p:nvSpPr>
          <p:cNvPr id="8" name="向右箭號 7"/>
          <p:cNvSpPr/>
          <p:nvPr/>
        </p:nvSpPr>
        <p:spPr bwMode="auto">
          <a:xfrm rot="18588199">
            <a:off x="376238" y="4141788"/>
            <a:ext cx="2330450" cy="1390650"/>
          </a:xfrm>
          <a:prstGeom prst="rightArrow">
            <a:avLst/>
          </a:prstGeom>
          <a:solidFill>
            <a:schemeClr val="accent2"/>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r>
              <a:rPr kumimoji="0"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關懷高風險學生</a:t>
            </a:r>
            <a:endParaRPr kumimoji="0" lang="zh-TW" altLang="en-US" sz="20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9" name="向右箭號 18"/>
          <p:cNvSpPr>
            <a:spLocks noChangeArrowheads="1"/>
          </p:cNvSpPr>
          <p:nvPr/>
        </p:nvSpPr>
        <p:spPr bwMode="auto">
          <a:xfrm>
            <a:off x="260350" y="2420938"/>
            <a:ext cx="2101850" cy="1212850"/>
          </a:xfrm>
          <a:prstGeom prst="rightArrow">
            <a:avLst>
              <a:gd name="adj1" fmla="val 50000"/>
              <a:gd name="adj2" fmla="val 50000"/>
            </a:avLst>
          </a:prstGeom>
          <a:solidFill>
            <a:schemeClr val="bg2">
              <a:lumMod val="50000"/>
            </a:schemeClr>
          </a:solidFill>
          <a:ln>
            <a:headEnd/>
            <a:tailEnd/>
          </a:ln>
        </p:spPr>
        <p:style>
          <a:lnRef idx="3">
            <a:schemeClr val="lt1"/>
          </a:lnRef>
          <a:fillRef idx="1">
            <a:schemeClr val="accent3"/>
          </a:fillRef>
          <a:effectRef idx="1">
            <a:schemeClr val="accent3"/>
          </a:effectRef>
          <a:fontRef idx="minor">
            <a:schemeClr val="lt1"/>
          </a:fontRef>
        </p:style>
        <p:txBody>
          <a:bodyPr lIns="36000" tIns="36000" rIns="36000" bIns="36000" anchor="ctr"/>
          <a:lstStyle>
            <a:lvl1pPr>
              <a:spcBef>
                <a:spcPct val="20000"/>
              </a:spcBef>
              <a:buClr>
                <a:schemeClr val="hlink"/>
              </a:buClr>
              <a:buFont typeface="Wingdings" panose="05000000000000000000" pitchFamily="2" charset="2"/>
              <a:buChar char="v"/>
              <a:defRPr sz="2800" b="1">
                <a:solidFill>
                  <a:schemeClr val="hlink"/>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auto">
              <a:spcBef>
                <a:spcPct val="0"/>
              </a:spcBef>
              <a:spcAft>
                <a:spcPts val="0"/>
              </a:spcAft>
              <a:buClrTx/>
              <a:buFont typeface="Wingdings" panose="05000000000000000000" pitchFamily="2" charset="2"/>
              <a:buNone/>
              <a:defRPr/>
            </a:pPr>
            <a:r>
              <a:rPr kumimoji="0" lang="zh-TW" altLang="en-US" sz="20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提升縱向支援</a:t>
            </a: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圖片 4"/>
          <p:cNvPicPr>
            <a:picLocks noChangeAspect="1"/>
          </p:cNvPicPr>
          <p:nvPr/>
        </p:nvPicPr>
        <p:blipFill>
          <a:blip r:embed="rId2"/>
          <a:srcRect/>
          <a:stretch>
            <a:fillRect/>
          </a:stretch>
        </p:blipFill>
        <p:spPr bwMode="auto">
          <a:xfrm>
            <a:off x="6589713" y="2817813"/>
            <a:ext cx="2519362" cy="3779837"/>
          </a:xfrm>
          <a:prstGeom prst="rect">
            <a:avLst/>
          </a:prstGeom>
          <a:noFill/>
          <a:ln w="9525">
            <a:noFill/>
            <a:miter lim="800000"/>
            <a:headEnd/>
            <a:tailEnd/>
          </a:ln>
        </p:spPr>
      </p:pic>
      <p:sp>
        <p:nvSpPr>
          <p:cNvPr id="2" name="標題 1"/>
          <p:cNvSpPr>
            <a:spLocks noGrp="1"/>
          </p:cNvSpPr>
          <p:nvPr>
            <p:ph type="title"/>
          </p:nvPr>
        </p:nvSpPr>
        <p:spPr>
          <a:xfrm>
            <a:off x="722313" y="2781300"/>
            <a:ext cx="6153150" cy="2808288"/>
          </a:xfrm>
        </p:spPr>
        <p:txBody>
          <a:bodyPr/>
          <a:lstStyle/>
          <a:p>
            <a:pPr algn="l">
              <a:defRPr/>
            </a:pPr>
            <a:r>
              <a:rPr lang="zh-TW" altLang="en-US" dirty="0">
                <a:cs typeface="+mj-cs"/>
              </a:rPr>
              <a:t>報告人：法務部</a:t>
            </a:r>
            <a:r>
              <a:rPr lang="en-US" altLang="zh-TW" dirty="0">
                <a:cs typeface="+mj-cs"/>
              </a:rPr>
              <a:t/>
            </a:r>
            <a:br>
              <a:rPr lang="en-US" altLang="zh-TW" dirty="0">
                <a:cs typeface="+mj-cs"/>
              </a:rPr>
            </a:br>
            <a:r>
              <a:rPr lang="zh-TW" altLang="en-US" sz="3200" dirty="0">
                <a:cs typeface="+mj-cs"/>
              </a:rPr>
              <a:t>主協辦機關：內政部、法務部、財政部、國防部、海巡署</a:t>
            </a:r>
          </a:p>
        </p:txBody>
      </p:sp>
      <p:sp>
        <p:nvSpPr>
          <p:cNvPr id="4" name="文字版面配置區 3"/>
          <p:cNvSpPr>
            <a:spLocks noGrp="1"/>
          </p:cNvSpPr>
          <p:nvPr>
            <p:ph type="body" idx="1"/>
          </p:nvPr>
        </p:nvSpPr>
        <p:spPr>
          <a:xfrm>
            <a:off x="722313" y="1844675"/>
            <a:ext cx="7772400" cy="720725"/>
          </a:xfrm>
        </p:spPr>
        <p:txBody>
          <a:bodyPr/>
          <a:lstStyle/>
          <a:p>
            <a:pPr>
              <a:defRPr/>
            </a:pPr>
            <a:r>
              <a:rPr lang="en-US" altLang="zh-TW"/>
              <a:t>4.</a:t>
            </a:r>
            <a:r>
              <a:rPr/>
              <a:t>緝</a:t>
            </a:r>
            <a:r>
              <a:rPr altLang="zh-TW"/>
              <a:t>毒策略</a:t>
            </a:r>
            <a:endParaRPr/>
          </a:p>
        </p:txBody>
      </p:sp>
      <p:sp>
        <p:nvSpPr>
          <p:cNvPr id="57348" name="投影片編號版面配置區 5"/>
          <p:cNvSpPr>
            <a:spLocks noGrp="1"/>
          </p:cNvSpPr>
          <p:nvPr>
            <p:ph type="sldNum" sz="quarter" idx="10"/>
          </p:nvPr>
        </p:nvSpPr>
        <p:spPr>
          <a:noFill/>
          <a:ln>
            <a:miter lim="800000"/>
            <a:headEnd/>
            <a:tailEnd/>
          </a:ln>
        </p:spPr>
        <p:txBody>
          <a:bodyPr/>
          <a:lstStyle/>
          <a:p>
            <a:pPr fontAlgn="base">
              <a:spcBef>
                <a:spcPct val="0"/>
              </a:spcBef>
              <a:spcAft>
                <a:spcPct val="0"/>
              </a:spcAft>
            </a:pPr>
            <a:fld id="{80416BCF-C375-49EF-9A2D-F772B8EC7566}" type="slidenum">
              <a:rPr lang="en-US" altLang="zh-TW" smtClean="0"/>
              <a:pPr fontAlgn="base">
                <a:spcBef>
                  <a:spcPct val="0"/>
                </a:spcBef>
                <a:spcAft>
                  <a:spcPct val="0"/>
                </a:spcAft>
              </a:pPr>
              <a:t>33</a:t>
            </a:fld>
            <a:endParaRPr lang="en-US" altLang="zh-TW" smtClean="0"/>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標題 1"/>
          <p:cNvSpPr>
            <a:spLocks noGrp="1"/>
          </p:cNvSpPr>
          <p:nvPr>
            <p:ph type="title"/>
          </p:nvPr>
        </p:nvSpPr>
        <p:spPr/>
        <p:txBody>
          <a:bodyPr/>
          <a:lstStyle/>
          <a:p>
            <a:r>
              <a:rPr lang="zh-TW" altLang="en-US" smtClean="0">
                <a:solidFill>
                  <a:srgbClr val="FFFF00"/>
                </a:solidFill>
                <a:latin typeface="Arial" charset="0"/>
                <a:ea typeface="華康華綜體W5"/>
              </a:rPr>
              <a:t>有感行動</a:t>
            </a:r>
          </a:p>
        </p:txBody>
      </p:sp>
      <p:sp>
        <p:nvSpPr>
          <p:cNvPr id="58370" name="投影片編號版面配置區 2"/>
          <p:cNvSpPr>
            <a:spLocks noGrp="1"/>
          </p:cNvSpPr>
          <p:nvPr>
            <p:ph type="sldNum" sz="quarter" idx="12"/>
          </p:nvPr>
        </p:nvSpPr>
        <p:spPr>
          <a:noFill/>
          <a:ln>
            <a:miter lim="800000"/>
            <a:headEnd/>
            <a:tailEnd/>
          </a:ln>
        </p:spPr>
        <p:txBody>
          <a:bodyPr/>
          <a:lstStyle/>
          <a:p>
            <a:pPr fontAlgn="base">
              <a:spcBef>
                <a:spcPct val="0"/>
              </a:spcBef>
              <a:spcAft>
                <a:spcPct val="0"/>
              </a:spcAft>
            </a:pPr>
            <a:fld id="{71BF9EAD-0C82-4CF2-B94F-901CF871AD0B}" type="slidenum">
              <a:rPr lang="en-US" altLang="zh-TW" smtClean="0"/>
              <a:pPr fontAlgn="base">
                <a:spcBef>
                  <a:spcPct val="0"/>
                </a:spcBef>
                <a:spcAft>
                  <a:spcPct val="0"/>
                </a:spcAft>
              </a:pPr>
              <a:t>34</a:t>
            </a:fld>
            <a:endParaRPr lang="en-US" altLang="zh-TW" smtClean="0"/>
          </a:p>
        </p:txBody>
      </p:sp>
      <p:grpSp>
        <p:nvGrpSpPr>
          <p:cNvPr id="58371" name="群組 81"/>
          <p:cNvGrpSpPr>
            <a:grpSpLocks/>
          </p:cNvGrpSpPr>
          <p:nvPr/>
        </p:nvGrpSpPr>
        <p:grpSpPr bwMode="auto">
          <a:xfrm>
            <a:off x="34925" y="1125538"/>
            <a:ext cx="9028113" cy="5748337"/>
            <a:chOff x="35496" y="1124744"/>
            <a:chExt cx="9028117" cy="5748446"/>
          </a:xfrm>
        </p:grpSpPr>
        <p:sp>
          <p:nvSpPr>
            <p:cNvPr id="4" name="AutoShape 120"/>
            <p:cNvSpPr>
              <a:spLocks noChangeArrowheads="1"/>
            </p:cNvSpPr>
            <p:nvPr/>
          </p:nvSpPr>
          <p:spPr bwMode="gray">
            <a:xfrm>
              <a:off x="3059685" y="1124744"/>
              <a:ext cx="2808288" cy="647712"/>
            </a:xfrm>
            <a:prstGeom prst="roundRect">
              <a:avLst>
                <a:gd name="adj" fmla="val 13181"/>
              </a:avLst>
            </a:prstGeom>
            <a:ln/>
          </p:spPr>
          <p:style>
            <a:lnRef idx="3">
              <a:schemeClr val="lt1"/>
            </a:lnRef>
            <a:fillRef idx="1">
              <a:schemeClr val="accent4"/>
            </a:fillRef>
            <a:effectRef idx="1">
              <a:schemeClr val="accent4"/>
            </a:effectRef>
            <a:fontRef idx="minor">
              <a:schemeClr val="lt1"/>
            </a:fontRef>
          </p:style>
          <p:txBody>
            <a:bodyPr wrap="none" anchor="ctr"/>
            <a:lstStyle/>
            <a:p>
              <a:pPr algn="ctr" fontAlgn="auto">
                <a:spcBef>
                  <a:spcPts val="0"/>
                </a:spcBef>
                <a:spcAft>
                  <a:spcPts val="0"/>
                </a:spcAft>
                <a:defRPr/>
              </a:pPr>
              <a:r>
                <a:rPr kumimoji="0" lang="zh-TW" altLang="en-US" sz="2800" b="1" dirty="0">
                  <a:solidFill>
                    <a:schemeClr val="bg1"/>
                  </a:solidFill>
                  <a:latin typeface="微軟正黑體" panose="020B0604030504040204" pitchFamily="34" charset="-120"/>
                  <a:ea typeface="微軟正黑體" panose="020B0604030504040204" pitchFamily="34" charset="-120"/>
                </a:rPr>
                <a:t>反毒零死角</a:t>
              </a:r>
            </a:p>
          </p:txBody>
        </p:sp>
        <p:sp>
          <p:nvSpPr>
            <p:cNvPr id="5" name="AutoShape 3"/>
            <p:cNvSpPr>
              <a:spLocks noChangeArrowheads="1"/>
            </p:cNvSpPr>
            <p:nvPr/>
          </p:nvSpPr>
          <p:spPr bwMode="gray">
            <a:xfrm>
              <a:off x="251396" y="2209027"/>
              <a:ext cx="1646239" cy="792178"/>
            </a:xfrm>
            <a:prstGeom prst="roundRect">
              <a:avLst>
                <a:gd name="adj" fmla="val 5329"/>
              </a:avLst>
            </a:prstGeom>
            <a:ln>
              <a:headEnd/>
              <a:tailEnd/>
            </a:ln>
          </p:spPr>
          <p:style>
            <a:lnRef idx="2">
              <a:schemeClr val="accent4"/>
            </a:lnRef>
            <a:fillRef idx="1">
              <a:schemeClr val="lt1"/>
            </a:fillRef>
            <a:effectRef idx="0">
              <a:schemeClr val="accent4"/>
            </a:effectRef>
            <a:fontRef idx="minor">
              <a:schemeClr val="dk1"/>
            </a:fontRef>
          </p:style>
          <p:txBody>
            <a:bodyPr lIns="46800" rIns="46800" anchor="ctr"/>
            <a:lstStyle/>
            <a:p>
              <a:pPr algn="ctr" fontAlgn="auto">
                <a:spcBef>
                  <a:spcPts val="0"/>
                </a:spcBef>
                <a:spcAft>
                  <a:spcPts val="0"/>
                </a:spcAft>
                <a:defRPr/>
              </a:pPr>
              <a:r>
                <a:rPr kumimoji="0" lang="zh-TW" altLang="en-US" sz="2400" b="1" dirty="0">
                  <a:solidFill>
                    <a:srgbClr val="002060"/>
                  </a:solidFill>
                  <a:latin typeface="微軟正黑體" panose="020B0604030504040204" pitchFamily="34" charset="-120"/>
                  <a:ea typeface="微軟正黑體" panose="020B0604030504040204" pitchFamily="34" charset="-120"/>
                </a:rPr>
                <a:t>毒品人口大普查</a:t>
              </a:r>
              <a:endParaRPr kumimoji="0" lang="en-US" altLang="zh-TW" sz="2400" b="1" dirty="0">
                <a:solidFill>
                  <a:srgbClr val="002060"/>
                </a:solidFill>
                <a:latin typeface="微軟正黑體" panose="020B0604030504040204" pitchFamily="34" charset="-120"/>
                <a:ea typeface="微軟正黑體" panose="020B0604030504040204" pitchFamily="34" charset="-120"/>
              </a:endParaRPr>
            </a:p>
          </p:txBody>
        </p:sp>
        <p:sp>
          <p:nvSpPr>
            <p:cNvPr id="6" name="AutoShape 3"/>
            <p:cNvSpPr>
              <a:spLocks noChangeArrowheads="1"/>
            </p:cNvSpPr>
            <p:nvPr/>
          </p:nvSpPr>
          <p:spPr bwMode="gray">
            <a:xfrm>
              <a:off x="2269110" y="2193151"/>
              <a:ext cx="1646238" cy="792178"/>
            </a:xfrm>
            <a:prstGeom prst="roundRect">
              <a:avLst>
                <a:gd name="adj" fmla="val 5329"/>
              </a:avLst>
            </a:prstGeom>
            <a:ln>
              <a:headEnd/>
              <a:tailEnd/>
            </a:ln>
          </p:spPr>
          <p:style>
            <a:lnRef idx="2">
              <a:schemeClr val="accent4"/>
            </a:lnRef>
            <a:fillRef idx="1">
              <a:schemeClr val="lt1"/>
            </a:fillRef>
            <a:effectRef idx="0">
              <a:schemeClr val="accent4"/>
            </a:effectRef>
            <a:fontRef idx="minor">
              <a:schemeClr val="dk1"/>
            </a:fontRef>
          </p:style>
          <p:txBody>
            <a:bodyPr lIns="46800" rIns="46800" anchor="ctr"/>
            <a:lstStyle/>
            <a:p>
              <a:pPr algn="ctr" fontAlgn="auto">
                <a:spcBef>
                  <a:spcPts val="0"/>
                </a:spcBef>
                <a:spcAft>
                  <a:spcPts val="0"/>
                </a:spcAft>
                <a:defRPr/>
              </a:pPr>
              <a:r>
                <a:rPr kumimoji="0" lang="zh-TW" altLang="en-US" sz="2400" b="1" dirty="0">
                  <a:solidFill>
                    <a:srgbClr val="002060"/>
                  </a:solidFill>
                  <a:latin typeface="微軟正黑體" panose="020B0604030504040204" pitchFamily="34" charset="-120"/>
                  <a:ea typeface="微軟正黑體" panose="020B0604030504040204" pitchFamily="34" charset="-120"/>
                </a:rPr>
                <a:t>全面</a:t>
              </a:r>
              <a:endParaRPr kumimoji="0" lang="en-US" altLang="zh-TW" sz="2400" b="1" dirty="0">
                <a:solidFill>
                  <a:srgbClr val="002060"/>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sz="2400" b="1" dirty="0">
                  <a:solidFill>
                    <a:srgbClr val="002060"/>
                  </a:solidFill>
                  <a:latin typeface="微軟正黑體" panose="020B0604030504040204" pitchFamily="34" charset="-120"/>
                  <a:ea typeface="微軟正黑體" panose="020B0604030504040204" pitchFamily="34" charset="-120"/>
                </a:rPr>
                <a:t>大掃毒</a:t>
              </a:r>
            </a:p>
          </p:txBody>
        </p:sp>
        <p:sp>
          <p:nvSpPr>
            <p:cNvPr id="7" name="AutoShape 3"/>
            <p:cNvSpPr>
              <a:spLocks noChangeArrowheads="1"/>
            </p:cNvSpPr>
            <p:nvPr/>
          </p:nvSpPr>
          <p:spPr bwMode="gray">
            <a:xfrm>
              <a:off x="4326511" y="2201089"/>
              <a:ext cx="1646238" cy="792177"/>
            </a:xfrm>
            <a:prstGeom prst="roundRect">
              <a:avLst>
                <a:gd name="adj" fmla="val 5329"/>
              </a:avLst>
            </a:prstGeom>
            <a:ln>
              <a:headEnd/>
              <a:tailEnd/>
            </a:ln>
          </p:spPr>
          <p:style>
            <a:lnRef idx="2">
              <a:schemeClr val="accent4"/>
            </a:lnRef>
            <a:fillRef idx="1">
              <a:schemeClr val="lt1"/>
            </a:fillRef>
            <a:effectRef idx="0">
              <a:schemeClr val="accent4"/>
            </a:effectRef>
            <a:fontRef idx="minor">
              <a:schemeClr val="dk1"/>
            </a:fontRef>
          </p:style>
          <p:txBody>
            <a:bodyPr lIns="46800" rIns="46800" anchor="ctr"/>
            <a:lstStyle/>
            <a:p>
              <a:pPr algn="ctr" fontAlgn="auto">
                <a:spcBef>
                  <a:spcPts val="0"/>
                </a:spcBef>
                <a:spcAft>
                  <a:spcPts val="0"/>
                </a:spcAft>
                <a:defRPr/>
              </a:pPr>
              <a:r>
                <a:rPr kumimoji="0" lang="zh-TW" altLang="en-US" sz="2400" b="1" dirty="0">
                  <a:solidFill>
                    <a:srgbClr val="002060"/>
                  </a:solidFill>
                  <a:latin typeface="微軟正黑體" panose="020B0604030504040204" pitchFamily="34" charset="-120"/>
                  <a:ea typeface="微軟正黑體" panose="020B0604030504040204" pitchFamily="34" charset="-120"/>
                </a:rPr>
                <a:t>友善</a:t>
              </a:r>
              <a:endParaRPr kumimoji="0" lang="en-US" altLang="zh-TW" sz="2400" b="1" dirty="0">
                <a:solidFill>
                  <a:srgbClr val="002060"/>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sz="2400" b="1" dirty="0">
                  <a:solidFill>
                    <a:srgbClr val="002060"/>
                  </a:solidFill>
                  <a:latin typeface="微軟正黑體" panose="020B0604030504040204" pitchFamily="34" charset="-120"/>
                  <a:ea typeface="微軟正黑體" panose="020B0604030504040204" pitchFamily="34" charset="-120"/>
                </a:rPr>
                <a:t>通報網</a:t>
              </a:r>
              <a:endParaRPr kumimoji="0" lang="en-US" altLang="zh-TW" sz="2400" b="1" dirty="0">
                <a:solidFill>
                  <a:srgbClr val="002060"/>
                </a:solidFill>
                <a:latin typeface="微軟正黑體" panose="020B0604030504040204" pitchFamily="34" charset="-120"/>
                <a:ea typeface="微軟正黑體" panose="020B0604030504040204" pitchFamily="34" charset="-120"/>
              </a:endParaRPr>
            </a:p>
          </p:txBody>
        </p:sp>
        <p:sp>
          <p:nvSpPr>
            <p:cNvPr id="8" name="AutoShape 3"/>
            <p:cNvSpPr>
              <a:spLocks noChangeArrowheads="1"/>
            </p:cNvSpPr>
            <p:nvPr/>
          </p:nvSpPr>
          <p:spPr bwMode="gray">
            <a:xfrm>
              <a:off x="6844287" y="2204264"/>
              <a:ext cx="1646238" cy="792177"/>
            </a:xfrm>
            <a:prstGeom prst="roundRect">
              <a:avLst>
                <a:gd name="adj" fmla="val 5329"/>
              </a:avLst>
            </a:prstGeom>
            <a:ln>
              <a:headEnd/>
              <a:tailEnd/>
            </a:ln>
          </p:spPr>
          <p:style>
            <a:lnRef idx="2">
              <a:schemeClr val="accent4"/>
            </a:lnRef>
            <a:fillRef idx="1">
              <a:schemeClr val="lt1"/>
            </a:fillRef>
            <a:effectRef idx="0">
              <a:schemeClr val="accent4"/>
            </a:effectRef>
            <a:fontRef idx="minor">
              <a:schemeClr val="dk1"/>
            </a:fontRef>
          </p:style>
          <p:txBody>
            <a:bodyPr lIns="46800" rIns="46800" anchor="ctr"/>
            <a:lstStyle/>
            <a:p>
              <a:pPr algn="ctr" fontAlgn="auto">
                <a:spcBef>
                  <a:spcPts val="0"/>
                </a:spcBef>
                <a:spcAft>
                  <a:spcPts val="0"/>
                </a:spcAft>
                <a:defRPr/>
              </a:pPr>
              <a:r>
                <a:rPr kumimoji="0" lang="zh-TW" altLang="en-US" sz="2400" b="1" dirty="0">
                  <a:solidFill>
                    <a:srgbClr val="002060"/>
                  </a:solidFill>
                  <a:latin typeface="微軟正黑體" panose="020B0604030504040204" pitchFamily="34" charset="-120"/>
                  <a:ea typeface="微軟正黑體" panose="020B0604030504040204" pitchFamily="34" charset="-120"/>
                </a:rPr>
                <a:t>修正</a:t>
              </a:r>
              <a:endParaRPr kumimoji="0" lang="en-US" altLang="zh-TW" sz="2400" b="1" dirty="0">
                <a:solidFill>
                  <a:srgbClr val="002060"/>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sz="2400" b="1" dirty="0">
                  <a:solidFill>
                    <a:srgbClr val="002060"/>
                  </a:solidFill>
                  <a:latin typeface="微軟正黑體" panose="020B0604030504040204" pitchFamily="34" charset="-120"/>
                  <a:ea typeface="微軟正黑體" panose="020B0604030504040204" pitchFamily="34" charset="-120"/>
                </a:rPr>
                <a:t>毒危條例</a:t>
              </a:r>
            </a:p>
          </p:txBody>
        </p:sp>
        <p:grpSp>
          <p:nvGrpSpPr>
            <p:cNvPr id="58377" name="群組 112"/>
            <p:cNvGrpSpPr>
              <a:grpSpLocks/>
            </p:cNvGrpSpPr>
            <p:nvPr/>
          </p:nvGrpSpPr>
          <p:grpSpPr bwMode="auto">
            <a:xfrm>
              <a:off x="2123728" y="3284984"/>
              <a:ext cx="1961414" cy="2757492"/>
              <a:chOff x="2123728" y="3284984"/>
              <a:chExt cx="1961414" cy="2757492"/>
            </a:xfrm>
          </p:grpSpPr>
          <p:sp>
            <p:nvSpPr>
              <p:cNvPr id="58414" name="AutoShape 29"/>
              <p:cNvSpPr>
                <a:spLocks noChangeArrowheads="1"/>
              </p:cNvSpPr>
              <p:nvPr/>
            </p:nvSpPr>
            <p:spPr bwMode="gray">
              <a:xfrm>
                <a:off x="2123728" y="3284984"/>
                <a:ext cx="1961414" cy="2757492"/>
              </a:xfrm>
              <a:prstGeom prst="roundRect">
                <a:avLst>
                  <a:gd name="adj" fmla="val 5329"/>
                </a:avLst>
              </a:prstGeom>
              <a:solidFill>
                <a:srgbClr val="99CCFF">
                  <a:alpha val="50195"/>
                </a:srgbClr>
              </a:solidFill>
              <a:ln w="38100" cmpd="dbl">
                <a:solidFill>
                  <a:srgbClr val="F8F8F8"/>
                </a:solidFill>
                <a:round/>
                <a:headEnd/>
                <a:tailEnd/>
              </a:ln>
            </p:spPr>
            <p:txBody>
              <a:bodyPr wrap="none" anchor="ctr"/>
              <a:lstStyle/>
              <a:p>
                <a:endParaRPr kumimoji="0" lang="zh-TW" altLang="en-US">
                  <a:latin typeface="Verdana" pitchFamily="34" charset="0"/>
                </a:endParaRPr>
              </a:p>
            </p:txBody>
          </p:sp>
          <p:sp>
            <p:nvSpPr>
              <p:cNvPr id="36" name="AutoShape 115"/>
              <p:cNvSpPr>
                <a:spLocks noChangeArrowheads="1"/>
              </p:cNvSpPr>
              <p:nvPr/>
            </p:nvSpPr>
            <p:spPr bwMode="gray">
              <a:xfrm>
                <a:off x="2229422" y="3445713"/>
                <a:ext cx="1725614" cy="461971"/>
              </a:xfrm>
              <a:prstGeom prst="roundRect">
                <a:avLst>
                  <a:gd name="adj" fmla="val 13913"/>
                </a:avLst>
              </a:prstGeom>
              <a:solidFill>
                <a:srgbClr val="F8F8F8"/>
              </a:solidFill>
              <a:ln w="9525">
                <a:solidFill>
                  <a:schemeClr val="folHlink"/>
                </a:solidFill>
                <a:round/>
                <a:headEnd/>
                <a:tailEnd/>
              </a:ln>
              <a:effectLst/>
              <a:extLst>
                <a:ext uri="{AF507438-7753-43E0-B8FC-AC1667EBCBE1}"/>
              </a:extLst>
            </p:spPr>
            <p:txBody>
              <a:bodyPr anchor="ctr"/>
              <a:lstStyle/>
              <a:p>
                <a:pPr algn="ctr">
                  <a:defRPr/>
                </a:pPr>
                <a:r>
                  <a:rPr kumimoji="0" lang="zh-TW" altLang="en-US" sz="2000" b="1" spc="-100" dirty="0">
                    <a:solidFill>
                      <a:srgbClr val="002060"/>
                    </a:solidFill>
                    <a:latin typeface="微軟正黑體" panose="020B0604030504040204" pitchFamily="34" charset="-120"/>
                    <a:ea typeface="微軟正黑體" panose="020B0604030504040204" pitchFamily="34" charset="-120"/>
                  </a:rPr>
                  <a:t>溯源</a:t>
                </a:r>
                <a:r>
                  <a:rPr kumimoji="0" lang="zh-TW" altLang="en-US" sz="2000" b="1" spc="-100" dirty="0">
                    <a:solidFill>
                      <a:srgbClr val="002060"/>
                    </a:solidFill>
                    <a:latin typeface="微軟正黑體" panose="020B0604030504040204" pitchFamily="34" charset="-120"/>
                    <a:ea typeface="微軟正黑體" panose="020B0604030504040204" pitchFamily="34" charset="-120"/>
                  </a:rPr>
                  <a:t>斷根</a:t>
                </a:r>
                <a:r>
                  <a:rPr kumimoji="0" lang="zh-TW" altLang="en-US" sz="2000" b="1" spc="-100" dirty="0">
                    <a:solidFill>
                      <a:srgbClr val="002060"/>
                    </a:solidFill>
                    <a:latin typeface="微軟正黑體" panose="020B0604030504040204" pitchFamily="34" charset="-120"/>
                    <a:ea typeface="微軟正黑體" panose="020B0604030504040204" pitchFamily="34" charset="-120"/>
                  </a:rPr>
                  <a:t>行動</a:t>
                </a:r>
                <a:endParaRPr kumimoji="0" lang="zh-TW" altLang="en-US" sz="2000" b="1" spc="-100" dirty="0">
                  <a:solidFill>
                    <a:srgbClr val="002060"/>
                  </a:solidFill>
                  <a:latin typeface="微軟正黑體" panose="020B0604030504040204" pitchFamily="34" charset="-120"/>
                  <a:ea typeface="微軟正黑體" panose="020B0604030504040204" pitchFamily="34" charset="-120"/>
                </a:endParaRPr>
              </a:p>
            </p:txBody>
          </p:sp>
          <p:sp>
            <p:nvSpPr>
              <p:cNvPr id="58416" name="AutoShape 115"/>
              <p:cNvSpPr>
                <a:spLocks noChangeArrowheads="1"/>
              </p:cNvSpPr>
              <p:nvPr/>
            </p:nvSpPr>
            <p:spPr bwMode="gray">
              <a:xfrm>
                <a:off x="2234682" y="4018583"/>
                <a:ext cx="1723869" cy="668511"/>
              </a:xfrm>
              <a:prstGeom prst="roundRect">
                <a:avLst>
                  <a:gd name="adj" fmla="val 13912"/>
                </a:avLst>
              </a:prstGeom>
              <a:solidFill>
                <a:srgbClr val="F8F8F8"/>
              </a:solidFill>
              <a:ln w="9525">
                <a:solidFill>
                  <a:schemeClr val="folHlink"/>
                </a:solidFill>
                <a:round/>
                <a:headEnd/>
                <a:tailEnd/>
              </a:ln>
            </p:spPr>
            <p:txBody>
              <a:bodyPr anchor="ctr"/>
              <a:lstStyle/>
              <a:p>
                <a:pPr algn="ctr"/>
                <a:r>
                  <a:rPr kumimoji="0" lang="zh-TW" altLang="en-US" sz="2000" b="1">
                    <a:solidFill>
                      <a:srgbClr val="002060"/>
                    </a:solidFill>
                    <a:latin typeface="微軟正黑體" pitchFamily="34" charset="-120"/>
                    <a:ea typeface="微軟正黑體" pitchFamily="34" charset="-120"/>
                  </a:rPr>
                  <a:t>社區型</a:t>
                </a:r>
                <a:endParaRPr kumimoji="0" lang="en-US" altLang="zh-TW" sz="2000" b="1">
                  <a:solidFill>
                    <a:srgbClr val="002060"/>
                  </a:solidFill>
                  <a:latin typeface="微軟正黑體" pitchFamily="34" charset="-120"/>
                  <a:ea typeface="微軟正黑體" pitchFamily="34" charset="-120"/>
                </a:endParaRPr>
              </a:p>
              <a:p>
                <a:pPr algn="ctr"/>
                <a:r>
                  <a:rPr kumimoji="0" lang="zh-TW" altLang="en-US" sz="2000" b="1">
                    <a:solidFill>
                      <a:srgbClr val="002060"/>
                    </a:solidFill>
                    <a:latin typeface="微軟正黑體" pitchFamily="34" charset="-120"/>
                    <a:ea typeface="微軟正黑體" pitchFamily="34" charset="-120"/>
                  </a:rPr>
                  <a:t>毒販打擊</a:t>
                </a:r>
              </a:p>
            </p:txBody>
          </p:sp>
          <p:sp>
            <p:nvSpPr>
              <p:cNvPr id="58417" name="AutoShape 115"/>
              <p:cNvSpPr>
                <a:spLocks noChangeArrowheads="1"/>
              </p:cNvSpPr>
              <p:nvPr/>
            </p:nvSpPr>
            <p:spPr bwMode="gray">
              <a:xfrm>
                <a:off x="2235902" y="4782157"/>
                <a:ext cx="1723869" cy="460731"/>
              </a:xfrm>
              <a:prstGeom prst="roundRect">
                <a:avLst>
                  <a:gd name="adj" fmla="val 13912"/>
                </a:avLst>
              </a:prstGeom>
              <a:solidFill>
                <a:srgbClr val="F8F8F8"/>
              </a:solidFill>
              <a:ln w="9525">
                <a:solidFill>
                  <a:schemeClr val="folHlink"/>
                </a:solidFill>
                <a:round/>
                <a:headEnd/>
                <a:tailEnd/>
              </a:ln>
            </p:spPr>
            <p:txBody>
              <a:bodyPr anchor="ctr"/>
              <a:lstStyle/>
              <a:p>
                <a:pPr algn="ctr"/>
                <a:r>
                  <a:rPr kumimoji="0" lang="zh-TW" altLang="en-US" sz="2000" b="1">
                    <a:solidFill>
                      <a:srgbClr val="002060"/>
                    </a:solidFill>
                    <a:latin typeface="微軟正黑體" pitchFamily="34" charset="-120"/>
                    <a:ea typeface="微軟正黑體" pitchFamily="34" charset="-120"/>
                  </a:rPr>
                  <a:t>溯源斷根</a:t>
                </a:r>
              </a:p>
            </p:txBody>
          </p:sp>
          <p:sp>
            <p:nvSpPr>
              <p:cNvPr id="58418" name="AutoShape 115"/>
              <p:cNvSpPr>
                <a:spLocks noChangeArrowheads="1"/>
              </p:cNvSpPr>
              <p:nvPr/>
            </p:nvSpPr>
            <p:spPr bwMode="gray">
              <a:xfrm>
                <a:off x="2249192" y="5365851"/>
                <a:ext cx="1723869" cy="460731"/>
              </a:xfrm>
              <a:prstGeom prst="roundRect">
                <a:avLst>
                  <a:gd name="adj" fmla="val 13912"/>
                </a:avLst>
              </a:prstGeom>
              <a:solidFill>
                <a:srgbClr val="F8F8F8"/>
              </a:solidFill>
              <a:ln w="9525">
                <a:solidFill>
                  <a:schemeClr val="folHlink"/>
                </a:solidFill>
                <a:round/>
                <a:headEnd/>
                <a:tailEnd/>
              </a:ln>
            </p:spPr>
            <p:txBody>
              <a:bodyPr anchor="ctr"/>
              <a:lstStyle/>
              <a:p>
                <a:pPr algn="ctr"/>
                <a:r>
                  <a:rPr kumimoji="0" lang="zh-TW" altLang="en-US" sz="2000" b="1">
                    <a:solidFill>
                      <a:srgbClr val="002060"/>
                    </a:solidFill>
                    <a:latin typeface="微軟正黑體" pitchFamily="34" charset="-120"/>
                    <a:ea typeface="微軟正黑體" pitchFamily="34" charset="-120"/>
                  </a:rPr>
                  <a:t>區域聯防</a:t>
                </a:r>
              </a:p>
            </p:txBody>
          </p:sp>
        </p:grpSp>
        <p:grpSp>
          <p:nvGrpSpPr>
            <p:cNvPr id="58378" name="群組 111"/>
            <p:cNvGrpSpPr>
              <a:grpSpLocks/>
            </p:cNvGrpSpPr>
            <p:nvPr/>
          </p:nvGrpSpPr>
          <p:grpSpPr bwMode="auto">
            <a:xfrm>
              <a:off x="35496" y="3290519"/>
              <a:ext cx="2031326" cy="2757492"/>
              <a:chOff x="35496" y="3290519"/>
              <a:chExt cx="2031326" cy="2757492"/>
            </a:xfrm>
          </p:grpSpPr>
          <p:sp>
            <p:nvSpPr>
              <p:cNvPr id="58407" name="AutoShape 29"/>
              <p:cNvSpPr>
                <a:spLocks noChangeArrowheads="1"/>
              </p:cNvSpPr>
              <p:nvPr/>
            </p:nvSpPr>
            <p:spPr bwMode="gray">
              <a:xfrm>
                <a:off x="92136" y="3290519"/>
                <a:ext cx="1961414" cy="2757492"/>
              </a:xfrm>
              <a:prstGeom prst="roundRect">
                <a:avLst>
                  <a:gd name="adj" fmla="val 5329"/>
                </a:avLst>
              </a:prstGeom>
              <a:solidFill>
                <a:srgbClr val="99CCFF">
                  <a:alpha val="50195"/>
                </a:srgbClr>
              </a:solidFill>
              <a:ln w="38100" cmpd="dbl">
                <a:solidFill>
                  <a:srgbClr val="F8F8F8"/>
                </a:solidFill>
                <a:round/>
                <a:headEnd/>
                <a:tailEnd/>
              </a:ln>
            </p:spPr>
            <p:txBody>
              <a:bodyPr wrap="none" anchor="ctr"/>
              <a:lstStyle/>
              <a:p>
                <a:endParaRPr kumimoji="0" lang="zh-TW" altLang="en-US">
                  <a:latin typeface="Verdana" pitchFamily="34" charset="0"/>
                </a:endParaRPr>
              </a:p>
            </p:txBody>
          </p:sp>
          <p:sp>
            <p:nvSpPr>
              <p:cNvPr id="58408" name="AutoShape 115"/>
              <p:cNvSpPr>
                <a:spLocks noChangeArrowheads="1"/>
              </p:cNvSpPr>
              <p:nvPr/>
            </p:nvSpPr>
            <p:spPr bwMode="gray">
              <a:xfrm>
                <a:off x="190448" y="3421376"/>
                <a:ext cx="1723869" cy="792088"/>
              </a:xfrm>
              <a:prstGeom prst="roundRect">
                <a:avLst>
                  <a:gd name="adj" fmla="val 13912"/>
                </a:avLst>
              </a:prstGeom>
              <a:solidFill>
                <a:srgbClr val="F8F8F8"/>
              </a:solidFill>
              <a:ln w="9525">
                <a:solidFill>
                  <a:schemeClr val="folHlink"/>
                </a:solidFill>
                <a:round/>
                <a:headEnd/>
                <a:tailEnd/>
              </a:ln>
            </p:spPr>
            <p:txBody>
              <a:bodyPr anchor="ctr"/>
              <a:lstStyle/>
              <a:p>
                <a:pPr algn="ctr"/>
                <a:r>
                  <a:rPr kumimoji="0" lang="zh-TW" altLang="en-US" sz="2000" b="1">
                    <a:solidFill>
                      <a:srgbClr val="002060"/>
                    </a:solidFill>
                    <a:latin typeface="微軟正黑體" pitchFamily="34" charset="-120"/>
                    <a:ea typeface="微軟正黑體" pitchFamily="34" charset="-120"/>
                  </a:rPr>
                  <a:t>全國毒品</a:t>
                </a:r>
                <a:endParaRPr kumimoji="0" lang="en-US" altLang="zh-TW" sz="2000" b="1">
                  <a:solidFill>
                    <a:srgbClr val="002060"/>
                  </a:solidFill>
                  <a:latin typeface="微軟正黑體" pitchFamily="34" charset="-120"/>
                  <a:ea typeface="微軟正黑體" pitchFamily="34" charset="-120"/>
                </a:endParaRPr>
              </a:p>
              <a:p>
                <a:pPr algn="ctr"/>
                <a:r>
                  <a:rPr kumimoji="0" lang="zh-TW" altLang="en-US" sz="2000" b="1">
                    <a:solidFill>
                      <a:srgbClr val="002060"/>
                    </a:solidFill>
                    <a:latin typeface="微軟正黑體" pitchFamily="34" charset="-120"/>
                    <a:ea typeface="微軟正黑體" pitchFamily="34" charset="-120"/>
                  </a:rPr>
                  <a:t>資料庫建立</a:t>
                </a:r>
              </a:p>
            </p:txBody>
          </p:sp>
          <p:sp>
            <p:nvSpPr>
              <p:cNvPr id="58409" name="Rectangle 134"/>
              <p:cNvSpPr>
                <a:spLocks noChangeArrowheads="1"/>
              </p:cNvSpPr>
              <p:nvPr/>
            </p:nvSpPr>
            <p:spPr bwMode="auto">
              <a:xfrm>
                <a:off x="35496" y="5487615"/>
                <a:ext cx="2031326" cy="461665"/>
              </a:xfrm>
              <a:prstGeom prst="rect">
                <a:avLst/>
              </a:prstGeom>
              <a:noFill/>
              <a:ln w="9525">
                <a:noFill/>
                <a:miter lim="800000"/>
                <a:headEnd/>
                <a:tailEnd/>
              </a:ln>
            </p:spPr>
            <p:txBody>
              <a:bodyPr wrap="none">
                <a:spAutoFit/>
              </a:bodyPr>
              <a:lstStyle/>
              <a:p>
                <a:pPr algn="ctr"/>
                <a:r>
                  <a:rPr kumimoji="0" lang="zh-TW" altLang="en-US" sz="2400" b="1">
                    <a:solidFill>
                      <a:srgbClr val="C00000"/>
                    </a:solidFill>
                    <a:latin typeface="微軟正黑體" pitchFamily="34" charset="-120"/>
                    <a:ea typeface="微軟正黑體" pitchFamily="34" charset="-120"/>
                  </a:rPr>
                  <a:t>策略正確擬定</a:t>
                </a:r>
              </a:p>
            </p:txBody>
          </p:sp>
          <p:sp>
            <p:nvSpPr>
              <p:cNvPr id="58410" name="AutoShape 115"/>
              <p:cNvSpPr>
                <a:spLocks noChangeArrowheads="1"/>
              </p:cNvSpPr>
              <p:nvPr/>
            </p:nvSpPr>
            <p:spPr bwMode="gray">
              <a:xfrm>
                <a:off x="205439" y="4505703"/>
                <a:ext cx="1693889" cy="792088"/>
              </a:xfrm>
              <a:prstGeom prst="roundRect">
                <a:avLst>
                  <a:gd name="adj" fmla="val 13912"/>
                </a:avLst>
              </a:prstGeom>
              <a:solidFill>
                <a:srgbClr val="F8F8F8"/>
              </a:solidFill>
              <a:ln w="9525">
                <a:solidFill>
                  <a:schemeClr val="folHlink"/>
                </a:solidFill>
                <a:round/>
                <a:headEnd/>
                <a:tailEnd/>
              </a:ln>
            </p:spPr>
            <p:txBody>
              <a:bodyPr anchor="ctr"/>
              <a:lstStyle/>
              <a:p>
                <a:pPr algn="ctr"/>
                <a:r>
                  <a:rPr kumimoji="0" lang="zh-TW" altLang="en-US" sz="2000" b="1">
                    <a:solidFill>
                      <a:srgbClr val="002060"/>
                    </a:solidFill>
                    <a:latin typeface="微軟正黑體" pitchFamily="34" charset="-120"/>
                    <a:ea typeface="微軟正黑體" pitchFamily="34" charset="-120"/>
                  </a:rPr>
                  <a:t>毒情</a:t>
                </a:r>
                <a:endParaRPr kumimoji="0" lang="en-US" altLang="zh-TW" sz="2000" b="1">
                  <a:solidFill>
                    <a:srgbClr val="002060"/>
                  </a:solidFill>
                  <a:latin typeface="微軟正黑體" pitchFamily="34" charset="-120"/>
                  <a:ea typeface="微軟正黑體" pitchFamily="34" charset="-120"/>
                </a:endParaRPr>
              </a:p>
              <a:p>
                <a:pPr algn="ctr"/>
                <a:r>
                  <a:rPr kumimoji="0" lang="zh-TW" altLang="en-US" sz="2000" b="1">
                    <a:solidFill>
                      <a:srgbClr val="002060"/>
                    </a:solidFill>
                    <a:latin typeface="微軟正黑體" pitchFamily="34" charset="-120"/>
                    <a:ea typeface="微軟正黑體" pitchFamily="34" charset="-120"/>
                  </a:rPr>
                  <a:t>及時掌握</a:t>
                </a:r>
              </a:p>
            </p:txBody>
          </p:sp>
          <p:sp>
            <p:nvSpPr>
              <p:cNvPr id="49" name="向上箭號 48"/>
              <p:cNvSpPr/>
              <p:nvPr/>
            </p:nvSpPr>
            <p:spPr bwMode="auto">
              <a:xfrm>
                <a:off x="868325" y="4176399"/>
                <a:ext cx="432048" cy="389657"/>
              </a:xfrm>
              <a:prstGeom prst="upArrow">
                <a:avLst/>
              </a:prstGeom>
              <a:ln>
                <a:headEnd type="none" w="med" len="med"/>
                <a:tailEnd type="triangle"/>
              </a:ln>
            </p:spPr>
            <p:style>
              <a:lnRef idx="0">
                <a:schemeClr val="accent3"/>
              </a:lnRef>
              <a:fillRef idx="3">
                <a:schemeClr val="accent3"/>
              </a:fillRef>
              <a:effectRef idx="3">
                <a:schemeClr val="accent3"/>
              </a:effectRef>
              <a:fontRef idx="minor">
                <a:schemeClr val="lt1"/>
              </a:fontRef>
            </p:style>
            <p:txBody>
              <a:bodyPr/>
              <a:lstStyle/>
              <a:p>
                <a:pPr>
                  <a:defRPr/>
                </a:pPr>
                <a:endParaRPr kumimoji="0" lang="zh-TW" altLang="en-US">
                  <a:solidFill>
                    <a:schemeClr val="tx1"/>
                  </a:solidFill>
                  <a:latin typeface="Arial" charset="0"/>
                </a:endParaRPr>
              </a:p>
            </p:txBody>
          </p:sp>
        </p:grpSp>
        <p:grpSp>
          <p:nvGrpSpPr>
            <p:cNvPr id="58379" name="群組 113"/>
            <p:cNvGrpSpPr>
              <a:grpSpLocks/>
            </p:cNvGrpSpPr>
            <p:nvPr/>
          </p:nvGrpSpPr>
          <p:grpSpPr bwMode="auto">
            <a:xfrm>
              <a:off x="4166392" y="3282203"/>
              <a:ext cx="1987560" cy="2757492"/>
              <a:chOff x="4139952" y="3296557"/>
              <a:chExt cx="1987560" cy="2757492"/>
            </a:xfrm>
          </p:grpSpPr>
          <p:sp>
            <p:nvSpPr>
              <p:cNvPr id="58399" name="AutoShape 29"/>
              <p:cNvSpPr>
                <a:spLocks noChangeArrowheads="1"/>
              </p:cNvSpPr>
              <p:nvPr/>
            </p:nvSpPr>
            <p:spPr bwMode="gray">
              <a:xfrm>
                <a:off x="4139952" y="3296557"/>
                <a:ext cx="1987560" cy="2757492"/>
              </a:xfrm>
              <a:prstGeom prst="roundRect">
                <a:avLst>
                  <a:gd name="adj" fmla="val 5329"/>
                </a:avLst>
              </a:prstGeom>
              <a:solidFill>
                <a:srgbClr val="99CCFF">
                  <a:alpha val="50195"/>
                </a:srgbClr>
              </a:solidFill>
              <a:ln w="38100" cmpd="dbl">
                <a:solidFill>
                  <a:srgbClr val="F8F8F8"/>
                </a:solidFill>
                <a:round/>
                <a:headEnd/>
                <a:tailEnd/>
              </a:ln>
            </p:spPr>
            <p:txBody>
              <a:bodyPr wrap="none" anchor="ctr"/>
              <a:lstStyle/>
              <a:p>
                <a:endParaRPr kumimoji="0" lang="zh-TW" altLang="en-US">
                  <a:latin typeface="Verdana" pitchFamily="34" charset="0"/>
                </a:endParaRPr>
              </a:p>
            </p:txBody>
          </p:sp>
          <p:sp>
            <p:nvSpPr>
              <p:cNvPr id="58400" name="AutoShape 115"/>
              <p:cNvSpPr>
                <a:spLocks noChangeArrowheads="1"/>
              </p:cNvSpPr>
              <p:nvPr/>
            </p:nvSpPr>
            <p:spPr bwMode="gray">
              <a:xfrm>
                <a:off x="4272015" y="3440300"/>
                <a:ext cx="1723869" cy="460731"/>
              </a:xfrm>
              <a:prstGeom prst="roundRect">
                <a:avLst>
                  <a:gd name="adj" fmla="val 13912"/>
                </a:avLst>
              </a:prstGeom>
              <a:solidFill>
                <a:srgbClr val="F8F8F8"/>
              </a:solidFill>
              <a:ln w="9525">
                <a:solidFill>
                  <a:schemeClr val="folHlink"/>
                </a:solidFill>
                <a:round/>
                <a:headEnd/>
                <a:tailEnd/>
              </a:ln>
            </p:spPr>
            <p:txBody>
              <a:bodyPr anchor="ctr"/>
              <a:lstStyle/>
              <a:p>
                <a:pPr algn="ctr"/>
                <a:r>
                  <a:rPr kumimoji="0" lang="zh-TW" altLang="en-US" sz="2000" b="1">
                    <a:solidFill>
                      <a:srgbClr val="002060"/>
                    </a:solidFill>
                    <a:latin typeface="微軟正黑體" pitchFamily="34" charset="-120"/>
                    <a:ea typeface="微軟正黑體" pitchFamily="34" charset="-120"/>
                  </a:rPr>
                  <a:t>校園毒品</a:t>
                </a:r>
              </a:p>
            </p:txBody>
          </p:sp>
          <p:sp>
            <p:nvSpPr>
              <p:cNvPr id="58401" name="AutoShape 115"/>
              <p:cNvSpPr>
                <a:spLocks noChangeArrowheads="1"/>
              </p:cNvSpPr>
              <p:nvPr/>
            </p:nvSpPr>
            <p:spPr bwMode="gray">
              <a:xfrm>
                <a:off x="4277183" y="3967186"/>
                <a:ext cx="1723869" cy="460731"/>
              </a:xfrm>
              <a:prstGeom prst="roundRect">
                <a:avLst>
                  <a:gd name="adj" fmla="val 13912"/>
                </a:avLst>
              </a:prstGeom>
              <a:solidFill>
                <a:srgbClr val="F8F8F8"/>
              </a:solidFill>
              <a:ln w="9525">
                <a:solidFill>
                  <a:schemeClr val="folHlink"/>
                </a:solidFill>
                <a:round/>
                <a:headEnd/>
                <a:tailEnd/>
              </a:ln>
            </p:spPr>
            <p:txBody>
              <a:bodyPr anchor="ctr"/>
              <a:lstStyle/>
              <a:p>
                <a:pPr algn="ctr"/>
                <a:r>
                  <a:rPr kumimoji="0" lang="zh-TW" altLang="en-US" sz="2000" b="1">
                    <a:solidFill>
                      <a:srgbClr val="002060"/>
                    </a:solidFill>
                    <a:latin typeface="微軟正黑體" pitchFamily="34" charset="-120"/>
                    <a:ea typeface="微軟正黑體" pitchFamily="34" charset="-120"/>
                  </a:rPr>
                  <a:t>軍中毒品</a:t>
                </a:r>
              </a:p>
            </p:txBody>
          </p:sp>
          <p:sp>
            <p:nvSpPr>
              <p:cNvPr id="58402" name="AutoShape 115"/>
              <p:cNvSpPr>
                <a:spLocks noChangeArrowheads="1"/>
              </p:cNvSpPr>
              <p:nvPr/>
            </p:nvSpPr>
            <p:spPr bwMode="gray">
              <a:xfrm>
                <a:off x="4279850" y="4498172"/>
                <a:ext cx="1723869" cy="460731"/>
              </a:xfrm>
              <a:prstGeom prst="roundRect">
                <a:avLst>
                  <a:gd name="adj" fmla="val 13912"/>
                </a:avLst>
              </a:prstGeom>
              <a:solidFill>
                <a:srgbClr val="F8F8F8"/>
              </a:solidFill>
              <a:ln w="9525">
                <a:solidFill>
                  <a:schemeClr val="folHlink"/>
                </a:solidFill>
                <a:round/>
                <a:headEnd/>
                <a:tailEnd/>
              </a:ln>
            </p:spPr>
            <p:txBody>
              <a:bodyPr anchor="ctr"/>
              <a:lstStyle/>
              <a:p>
                <a:pPr algn="ctr"/>
                <a:r>
                  <a:rPr kumimoji="0" lang="zh-TW" altLang="en-US" sz="2000" b="1">
                    <a:solidFill>
                      <a:srgbClr val="002060"/>
                    </a:solidFill>
                    <a:latin typeface="微軟正黑體" pitchFamily="34" charset="-120"/>
                    <a:ea typeface="微軟正黑體" pitchFamily="34" charset="-120"/>
                  </a:rPr>
                  <a:t>偏鄉毒品</a:t>
                </a:r>
              </a:p>
            </p:txBody>
          </p:sp>
          <p:sp>
            <p:nvSpPr>
              <p:cNvPr id="58403" name="Rectangle 134"/>
              <p:cNvSpPr>
                <a:spLocks noChangeArrowheads="1"/>
              </p:cNvSpPr>
              <p:nvPr/>
            </p:nvSpPr>
            <p:spPr bwMode="auto">
              <a:xfrm>
                <a:off x="4415052" y="5361334"/>
                <a:ext cx="1415772" cy="461665"/>
              </a:xfrm>
              <a:prstGeom prst="rect">
                <a:avLst/>
              </a:prstGeom>
              <a:noFill/>
              <a:ln w="9525">
                <a:noFill/>
                <a:miter lim="800000"/>
                <a:headEnd/>
                <a:tailEnd/>
              </a:ln>
            </p:spPr>
            <p:txBody>
              <a:bodyPr wrap="none">
                <a:spAutoFit/>
              </a:bodyPr>
              <a:lstStyle/>
              <a:p>
                <a:pPr algn="ctr"/>
                <a:r>
                  <a:rPr kumimoji="0" lang="zh-TW" altLang="en-US" sz="2400" b="1">
                    <a:solidFill>
                      <a:srgbClr val="C00000"/>
                    </a:solidFill>
                    <a:latin typeface="微軟正黑體" pitchFamily="34" charset="-120"/>
                    <a:ea typeface="微軟正黑體" pitchFamily="34" charset="-120"/>
                  </a:rPr>
                  <a:t>防止死角</a:t>
                </a:r>
              </a:p>
            </p:txBody>
          </p:sp>
          <p:sp>
            <p:nvSpPr>
              <p:cNvPr id="50" name="向上箭號 49"/>
              <p:cNvSpPr/>
              <p:nvPr/>
            </p:nvSpPr>
            <p:spPr bwMode="auto">
              <a:xfrm>
                <a:off x="4925760" y="5001294"/>
                <a:ext cx="432048" cy="389657"/>
              </a:xfrm>
              <a:prstGeom prst="upArrow">
                <a:avLst/>
              </a:prstGeom>
              <a:ln>
                <a:headEnd type="none" w="med" len="med"/>
                <a:tailEnd type="triangle"/>
              </a:ln>
            </p:spPr>
            <p:style>
              <a:lnRef idx="0">
                <a:schemeClr val="accent3"/>
              </a:lnRef>
              <a:fillRef idx="3">
                <a:schemeClr val="accent3"/>
              </a:fillRef>
              <a:effectRef idx="3">
                <a:schemeClr val="accent3"/>
              </a:effectRef>
              <a:fontRef idx="minor">
                <a:schemeClr val="lt1"/>
              </a:fontRef>
            </p:style>
            <p:txBody>
              <a:bodyPr/>
              <a:lstStyle/>
              <a:p>
                <a:pPr>
                  <a:defRPr/>
                </a:pPr>
                <a:endParaRPr kumimoji="0" lang="zh-TW" altLang="en-US">
                  <a:solidFill>
                    <a:schemeClr val="tx1"/>
                  </a:solidFill>
                  <a:latin typeface="Arial" charset="0"/>
                </a:endParaRPr>
              </a:p>
            </p:txBody>
          </p:sp>
        </p:grpSp>
        <p:sp>
          <p:nvSpPr>
            <p:cNvPr id="58380" name="Rectangle 134"/>
            <p:cNvSpPr>
              <a:spLocks noChangeArrowheads="1"/>
            </p:cNvSpPr>
            <p:nvPr/>
          </p:nvSpPr>
          <p:spPr bwMode="auto">
            <a:xfrm>
              <a:off x="6732240" y="6165304"/>
              <a:ext cx="1723549" cy="707886"/>
            </a:xfrm>
            <a:prstGeom prst="rect">
              <a:avLst/>
            </a:prstGeom>
            <a:noFill/>
            <a:ln w="9525">
              <a:noFill/>
              <a:miter lim="800000"/>
              <a:headEnd/>
              <a:tailEnd/>
            </a:ln>
          </p:spPr>
          <p:txBody>
            <a:bodyPr wrap="none">
              <a:spAutoFit/>
            </a:bodyPr>
            <a:lstStyle/>
            <a:p>
              <a:pPr algn="ctr"/>
              <a:r>
                <a:rPr kumimoji="0" lang="zh-TW" altLang="en-US" sz="2000" b="1">
                  <a:solidFill>
                    <a:srgbClr val="C00000"/>
                  </a:solidFill>
                  <a:latin typeface="微軟正黑體" pitchFamily="34" charset="-120"/>
                  <a:ea typeface="微軟正黑體" pitchFamily="34" charset="-120"/>
                </a:rPr>
                <a:t>強化工作效能</a:t>
              </a:r>
              <a:endParaRPr kumimoji="0" lang="en-US" altLang="zh-TW" sz="2000" b="1">
                <a:solidFill>
                  <a:srgbClr val="C00000"/>
                </a:solidFill>
                <a:latin typeface="微軟正黑體" pitchFamily="34" charset="-120"/>
                <a:ea typeface="微軟正黑體" pitchFamily="34" charset="-120"/>
              </a:endParaRPr>
            </a:p>
            <a:p>
              <a:pPr algn="ctr"/>
              <a:r>
                <a:rPr kumimoji="0" lang="zh-TW" altLang="en-US" sz="2000" b="1">
                  <a:solidFill>
                    <a:srgbClr val="C00000"/>
                  </a:solidFill>
                  <a:latin typeface="微軟正黑體" pitchFamily="34" charset="-120"/>
                  <a:ea typeface="微軟正黑體" pitchFamily="34" charset="-120"/>
                </a:rPr>
                <a:t>符合民情</a:t>
              </a:r>
            </a:p>
          </p:txBody>
        </p:sp>
        <p:cxnSp>
          <p:nvCxnSpPr>
            <p:cNvPr id="65" name="肘形接點 64"/>
            <p:cNvCxnSpPr>
              <a:stCxn id="4" idx="2"/>
              <a:endCxn id="5" idx="0"/>
            </p:cNvCxnSpPr>
            <p:nvPr/>
          </p:nvCxnSpPr>
          <p:spPr bwMode="auto">
            <a:xfrm rot="5400000">
              <a:off x="2551681" y="296085"/>
              <a:ext cx="436570" cy="3389314"/>
            </a:xfrm>
            <a:prstGeom prst="bentConnector3">
              <a:avLst>
                <a:gd name="adj1" fmla="val 50000"/>
              </a:avLst>
            </a:prstGeom>
            <a:ln>
              <a:headEnd type="non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67" name="肘形接點 66"/>
            <p:cNvCxnSpPr>
              <a:stCxn id="4" idx="2"/>
              <a:endCxn id="6" idx="0"/>
            </p:cNvCxnSpPr>
            <p:nvPr/>
          </p:nvCxnSpPr>
          <p:spPr bwMode="auto">
            <a:xfrm rot="5400000">
              <a:off x="3568475" y="1297004"/>
              <a:ext cx="420695" cy="1371601"/>
            </a:xfrm>
            <a:prstGeom prst="bentConnector3">
              <a:avLst>
                <a:gd name="adj1" fmla="val 50000"/>
              </a:avLst>
            </a:prstGeom>
            <a:ln>
              <a:headEnd type="non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69" name="肘形接點 68"/>
            <p:cNvCxnSpPr>
              <a:stCxn id="4" idx="2"/>
              <a:endCxn id="7" idx="0"/>
            </p:cNvCxnSpPr>
            <p:nvPr/>
          </p:nvCxnSpPr>
          <p:spPr bwMode="auto">
            <a:xfrm rot="16200000" flipH="1">
              <a:off x="4593206" y="1643873"/>
              <a:ext cx="428633" cy="685800"/>
            </a:xfrm>
            <a:prstGeom prst="bentConnector3">
              <a:avLst>
                <a:gd name="adj1" fmla="val 50000"/>
              </a:avLst>
            </a:prstGeom>
            <a:ln>
              <a:headEnd type="non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71" name="肘形接點 70"/>
            <p:cNvCxnSpPr>
              <a:stCxn id="4" idx="2"/>
              <a:endCxn id="8" idx="0"/>
            </p:cNvCxnSpPr>
            <p:nvPr/>
          </p:nvCxnSpPr>
          <p:spPr bwMode="auto">
            <a:xfrm rot="16200000" flipH="1">
              <a:off x="5849714" y="387366"/>
              <a:ext cx="431808" cy="3201989"/>
            </a:xfrm>
            <a:prstGeom prst="bentConnector3">
              <a:avLst>
                <a:gd name="adj1" fmla="val 50000"/>
              </a:avLst>
            </a:prstGeom>
            <a:ln>
              <a:headEnd type="non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79" name="直線接點 78"/>
            <p:cNvCxnSpPr>
              <a:stCxn id="5" idx="2"/>
              <a:endCxn id="58407" idx="0"/>
            </p:cNvCxnSpPr>
            <p:nvPr/>
          </p:nvCxnSpPr>
          <p:spPr bwMode="auto">
            <a:xfrm flipH="1">
              <a:off x="1072134" y="3001205"/>
              <a:ext cx="3175" cy="288930"/>
            </a:xfrm>
            <a:prstGeom prst="line">
              <a:avLst/>
            </a:prstGeom>
            <a:ln>
              <a:headEnd type="non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81" name="直線接點 80"/>
            <p:cNvCxnSpPr>
              <a:stCxn id="7" idx="2"/>
              <a:endCxn id="58399" idx="0"/>
            </p:cNvCxnSpPr>
            <p:nvPr/>
          </p:nvCxnSpPr>
          <p:spPr bwMode="auto">
            <a:xfrm>
              <a:off x="5150423" y="2993266"/>
              <a:ext cx="9525" cy="288930"/>
            </a:xfrm>
            <a:prstGeom prst="line">
              <a:avLst/>
            </a:prstGeom>
            <a:ln>
              <a:headEnd type="none" w="med" len="med"/>
              <a:tailEnd type="none" w="med" len="med"/>
            </a:ln>
          </p:spPr>
          <p:style>
            <a:lnRef idx="3">
              <a:schemeClr val="accent3"/>
            </a:lnRef>
            <a:fillRef idx="0">
              <a:schemeClr val="accent3"/>
            </a:fillRef>
            <a:effectRef idx="2">
              <a:schemeClr val="accent3"/>
            </a:effectRef>
            <a:fontRef idx="minor">
              <a:schemeClr val="tx1"/>
            </a:fontRef>
          </p:style>
        </p:cxnSp>
        <p:grpSp>
          <p:nvGrpSpPr>
            <p:cNvPr id="58387" name="群組 114"/>
            <p:cNvGrpSpPr>
              <a:grpSpLocks/>
            </p:cNvGrpSpPr>
            <p:nvPr/>
          </p:nvGrpSpPr>
          <p:grpSpPr bwMode="auto">
            <a:xfrm>
              <a:off x="6228184" y="3284984"/>
              <a:ext cx="2835429" cy="2757492"/>
              <a:chOff x="6228184" y="3284984"/>
              <a:chExt cx="2835429" cy="2757492"/>
            </a:xfrm>
          </p:grpSpPr>
          <p:sp>
            <p:nvSpPr>
              <p:cNvPr id="58393" name="AutoShape 29"/>
              <p:cNvSpPr>
                <a:spLocks noChangeArrowheads="1"/>
              </p:cNvSpPr>
              <p:nvPr/>
            </p:nvSpPr>
            <p:spPr bwMode="gray">
              <a:xfrm>
                <a:off x="6228184" y="3284984"/>
                <a:ext cx="2835429" cy="2757492"/>
              </a:xfrm>
              <a:prstGeom prst="roundRect">
                <a:avLst>
                  <a:gd name="adj" fmla="val 5329"/>
                </a:avLst>
              </a:prstGeom>
              <a:solidFill>
                <a:srgbClr val="99CCFF">
                  <a:alpha val="50195"/>
                </a:srgbClr>
              </a:solidFill>
              <a:ln w="38100" cmpd="dbl">
                <a:solidFill>
                  <a:srgbClr val="F8F8F8"/>
                </a:solidFill>
                <a:round/>
                <a:headEnd/>
                <a:tailEnd/>
              </a:ln>
            </p:spPr>
            <p:txBody>
              <a:bodyPr wrap="none" anchor="ctr"/>
              <a:lstStyle/>
              <a:p>
                <a:endParaRPr kumimoji="0" lang="zh-TW" altLang="en-US">
                  <a:latin typeface="Verdana" pitchFamily="34" charset="0"/>
                </a:endParaRPr>
              </a:p>
            </p:txBody>
          </p:sp>
          <p:sp>
            <p:nvSpPr>
              <p:cNvPr id="58394" name="AutoShape 115"/>
              <p:cNvSpPr>
                <a:spLocks noChangeArrowheads="1"/>
              </p:cNvSpPr>
              <p:nvPr/>
            </p:nvSpPr>
            <p:spPr bwMode="gray">
              <a:xfrm>
                <a:off x="6372200" y="3429000"/>
                <a:ext cx="2518922" cy="460731"/>
              </a:xfrm>
              <a:prstGeom prst="roundRect">
                <a:avLst>
                  <a:gd name="adj" fmla="val 13912"/>
                </a:avLst>
              </a:prstGeom>
              <a:solidFill>
                <a:srgbClr val="F8F8F8"/>
              </a:solidFill>
              <a:ln w="9525">
                <a:solidFill>
                  <a:schemeClr val="folHlink"/>
                </a:solidFill>
                <a:round/>
                <a:headEnd/>
                <a:tailEnd/>
              </a:ln>
            </p:spPr>
            <p:txBody>
              <a:bodyPr anchor="ctr"/>
              <a:lstStyle/>
              <a:p>
                <a:pPr algn="ctr"/>
                <a:r>
                  <a:rPr kumimoji="0" lang="zh-TW" altLang="en-US" sz="2000" b="1">
                    <a:solidFill>
                      <a:srgbClr val="002060"/>
                    </a:solidFill>
                    <a:latin typeface="微軟正黑體" pitchFamily="34" charset="-120"/>
                    <a:ea typeface="微軟正黑體" pitchFamily="34" charset="-120"/>
                  </a:rPr>
                  <a:t>擴大沒收</a:t>
                </a:r>
              </a:p>
            </p:txBody>
          </p:sp>
          <p:sp>
            <p:nvSpPr>
              <p:cNvPr id="72" name="AutoShape 115"/>
              <p:cNvSpPr>
                <a:spLocks noChangeArrowheads="1"/>
              </p:cNvSpPr>
              <p:nvPr/>
            </p:nvSpPr>
            <p:spPr bwMode="gray">
              <a:xfrm>
                <a:off x="6383912" y="3933084"/>
                <a:ext cx="2517776" cy="460384"/>
              </a:xfrm>
              <a:prstGeom prst="roundRect">
                <a:avLst>
                  <a:gd name="adj" fmla="val 13913"/>
                </a:avLst>
              </a:prstGeom>
              <a:solidFill>
                <a:srgbClr val="F8F8F8"/>
              </a:solidFill>
              <a:ln w="9525">
                <a:solidFill>
                  <a:schemeClr val="folHlink"/>
                </a:solidFill>
                <a:round/>
                <a:headEnd/>
                <a:tailEnd/>
              </a:ln>
              <a:effectLst/>
              <a:extLst>
                <a:ext uri="{AF507438-7753-43E0-B8FC-AC1667EBCBE1}"/>
              </a:extLst>
            </p:spPr>
            <p:txBody>
              <a:bodyPr anchor="ctr"/>
              <a:lstStyle/>
              <a:p>
                <a:pPr algn="ctr">
                  <a:defRPr/>
                </a:pPr>
                <a:r>
                  <a:rPr kumimoji="0" lang="zh-TW" altLang="en-US" sz="2000" b="1" spc="-100" dirty="0">
                    <a:solidFill>
                      <a:srgbClr val="002060"/>
                    </a:solidFill>
                    <a:latin typeface="微軟正黑體" panose="020B0604030504040204" pitchFamily="34" charset="-120"/>
                    <a:ea typeface="微軟正黑體" panose="020B0604030504040204" pitchFamily="34" charset="-120"/>
                  </a:rPr>
                  <a:t>特定行為加重</a:t>
                </a:r>
              </a:p>
            </p:txBody>
          </p:sp>
          <p:sp>
            <p:nvSpPr>
              <p:cNvPr id="73" name="AutoShape 115"/>
              <p:cNvSpPr>
                <a:spLocks noChangeArrowheads="1"/>
              </p:cNvSpPr>
              <p:nvPr/>
            </p:nvSpPr>
            <p:spPr bwMode="gray">
              <a:xfrm>
                <a:off x="6385499" y="4437919"/>
                <a:ext cx="2519364" cy="460384"/>
              </a:xfrm>
              <a:prstGeom prst="roundRect">
                <a:avLst>
                  <a:gd name="adj" fmla="val 13913"/>
                </a:avLst>
              </a:prstGeom>
              <a:solidFill>
                <a:srgbClr val="F8F8F8"/>
              </a:solidFill>
              <a:ln w="9525">
                <a:solidFill>
                  <a:schemeClr val="folHlink"/>
                </a:solidFill>
                <a:round/>
                <a:headEnd/>
                <a:tailEnd/>
              </a:ln>
              <a:effectLst/>
              <a:extLst>
                <a:ext uri="{AF507438-7753-43E0-B8FC-AC1667EBCBE1}"/>
              </a:extLst>
            </p:spPr>
            <p:txBody>
              <a:bodyPr anchor="ctr"/>
              <a:lstStyle/>
              <a:p>
                <a:pPr algn="ctr">
                  <a:defRPr/>
                </a:pPr>
                <a:r>
                  <a:rPr kumimoji="0" lang="zh-TW" altLang="en-US" sz="1600" b="1" spc="-100" dirty="0">
                    <a:solidFill>
                      <a:srgbClr val="002060"/>
                    </a:solidFill>
                    <a:latin typeface="微軟正黑體" panose="020B0604030504040204" pitchFamily="34" charset="-120"/>
                    <a:ea typeface="微軟正黑體" panose="020B0604030504040204" pitchFamily="34" charset="-120"/>
                  </a:rPr>
                  <a:t>持有三、四級入刑標準降低</a:t>
                </a:r>
              </a:p>
            </p:txBody>
          </p:sp>
          <p:sp>
            <p:nvSpPr>
              <p:cNvPr id="77" name="AutoShape 115"/>
              <p:cNvSpPr>
                <a:spLocks noChangeArrowheads="1"/>
              </p:cNvSpPr>
              <p:nvPr/>
            </p:nvSpPr>
            <p:spPr bwMode="gray">
              <a:xfrm>
                <a:off x="6385499" y="4964979"/>
                <a:ext cx="2519364" cy="460384"/>
              </a:xfrm>
              <a:prstGeom prst="roundRect">
                <a:avLst>
                  <a:gd name="adj" fmla="val 13913"/>
                </a:avLst>
              </a:prstGeom>
              <a:solidFill>
                <a:srgbClr val="F8F8F8"/>
              </a:solidFill>
              <a:ln w="9525">
                <a:solidFill>
                  <a:schemeClr val="folHlink"/>
                </a:solidFill>
                <a:round/>
                <a:headEnd/>
                <a:tailEnd/>
              </a:ln>
              <a:effectLst/>
              <a:extLst>
                <a:ext uri="{AF507438-7753-43E0-B8FC-AC1667EBCBE1}"/>
              </a:extLst>
            </p:spPr>
            <p:txBody>
              <a:bodyPr anchor="ctr"/>
              <a:lstStyle/>
              <a:p>
                <a:pPr algn="ctr">
                  <a:defRPr/>
                </a:pPr>
                <a:r>
                  <a:rPr kumimoji="0" lang="zh-TW" altLang="en-US" sz="2000" b="1" spc="-100" dirty="0">
                    <a:solidFill>
                      <a:srgbClr val="002060"/>
                    </a:solidFill>
                    <a:latin typeface="微軟正黑體" panose="020B0604030504040204" pitchFamily="34" charset="-120"/>
                    <a:ea typeface="微軟正黑體" panose="020B0604030504040204" pitchFamily="34" charset="-120"/>
                  </a:rPr>
                  <a:t>場所通報責任</a:t>
                </a:r>
              </a:p>
            </p:txBody>
          </p:sp>
          <p:sp>
            <p:nvSpPr>
              <p:cNvPr id="78" name="AutoShape 115"/>
              <p:cNvSpPr>
                <a:spLocks noChangeArrowheads="1"/>
              </p:cNvSpPr>
              <p:nvPr/>
            </p:nvSpPr>
            <p:spPr bwMode="gray">
              <a:xfrm>
                <a:off x="6375974" y="5477751"/>
                <a:ext cx="2519364" cy="460384"/>
              </a:xfrm>
              <a:prstGeom prst="roundRect">
                <a:avLst>
                  <a:gd name="adj" fmla="val 13913"/>
                </a:avLst>
              </a:prstGeom>
              <a:solidFill>
                <a:srgbClr val="F8F8F8"/>
              </a:solidFill>
              <a:ln w="9525">
                <a:solidFill>
                  <a:schemeClr val="folHlink"/>
                </a:solidFill>
                <a:round/>
                <a:headEnd/>
                <a:tailEnd/>
              </a:ln>
              <a:effectLst/>
              <a:extLst>
                <a:ext uri="{AF507438-7753-43E0-B8FC-AC1667EBCBE1}"/>
              </a:extLst>
            </p:spPr>
            <p:txBody>
              <a:bodyPr anchor="ctr"/>
              <a:lstStyle/>
              <a:p>
                <a:pPr algn="ctr">
                  <a:defRPr/>
                </a:pPr>
                <a:r>
                  <a:rPr kumimoji="0" lang="zh-TW" altLang="en-US" sz="1600" b="1" spc="-100" dirty="0">
                    <a:solidFill>
                      <a:srgbClr val="002060"/>
                    </a:solidFill>
                    <a:latin typeface="微軟正黑體" panose="020B0604030504040204" pitchFamily="34" charset="-120"/>
                    <a:ea typeface="微軟正黑體" panose="020B0604030504040204" pitchFamily="34" charset="-120"/>
                  </a:rPr>
                  <a:t>三、四級毒品先行政後司法</a:t>
                </a:r>
              </a:p>
            </p:txBody>
          </p:sp>
        </p:grpSp>
        <p:cxnSp>
          <p:nvCxnSpPr>
            <p:cNvPr id="100" name="直線接點 99"/>
            <p:cNvCxnSpPr>
              <a:stCxn id="6" idx="2"/>
              <a:endCxn id="58414" idx="0"/>
            </p:cNvCxnSpPr>
            <p:nvPr/>
          </p:nvCxnSpPr>
          <p:spPr bwMode="auto">
            <a:xfrm>
              <a:off x="3093022" y="2985329"/>
              <a:ext cx="11113" cy="300043"/>
            </a:xfrm>
            <a:prstGeom prst="line">
              <a:avLst/>
            </a:prstGeom>
            <a:ln>
              <a:headEnd type="none" w="med" len="med"/>
              <a:tailEnd type="none" w="med" len="med"/>
            </a:ln>
            <a:extLst>
              <a:ext uri="{AF507438-7753-43E0-B8FC-AC1667EBCBE1}"/>
            </a:extLst>
          </p:spPr>
          <p:style>
            <a:lnRef idx="3">
              <a:schemeClr val="accent3"/>
            </a:lnRef>
            <a:fillRef idx="0">
              <a:schemeClr val="accent3"/>
            </a:fillRef>
            <a:effectRef idx="2">
              <a:schemeClr val="accent3"/>
            </a:effectRef>
            <a:fontRef idx="minor">
              <a:schemeClr val="tx1"/>
            </a:fontRef>
          </p:style>
        </p:cxnSp>
        <p:sp>
          <p:nvSpPr>
            <p:cNvPr id="62" name="向上箭號 61"/>
            <p:cNvSpPr/>
            <p:nvPr/>
          </p:nvSpPr>
          <p:spPr bwMode="auto">
            <a:xfrm>
              <a:off x="7377990" y="5844868"/>
              <a:ext cx="523367" cy="325355"/>
            </a:xfrm>
            <a:prstGeom prst="upArrow">
              <a:avLst/>
            </a:prstGeom>
            <a:ln>
              <a:headEnd type="none" w="med" len="med"/>
              <a:tailEnd type="triangle"/>
            </a:ln>
          </p:spPr>
          <p:style>
            <a:lnRef idx="0">
              <a:schemeClr val="accent3"/>
            </a:lnRef>
            <a:fillRef idx="3">
              <a:schemeClr val="accent3"/>
            </a:fillRef>
            <a:effectRef idx="3">
              <a:schemeClr val="accent3"/>
            </a:effectRef>
            <a:fontRef idx="minor">
              <a:schemeClr val="lt1"/>
            </a:fontRef>
          </p:style>
          <p:txBody>
            <a:bodyPr/>
            <a:lstStyle/>
            <a:p>
              <a:pPr>
                <a:defRPr/>
              </a:pPr>
              <a:endParaRPr kumimoji="0" lang="zh-TW" altLang="en-US">
                <a:solidFill>
                  <a:schemeClr val="tx1"/>
                </a:solidFill>
                <a:latin typeface="Arial" charset="0"/>
              </a:endParaRPr>
            </a:p>
          </p:txBody>
        </p:sp>
        <p:cxnSp>
          <p:nvCxnSpPr>
            <p:cNvPr id="110" name="直線接點 109"/>
            <p:cNvCxnSpPr>
              <a:stCxn id="8" idx="2"/>
              <a:endCxn id="58393" idx="0"/>
            </p:cNvCxnSpPr>
            <p:nvPr/>
          </p:nvCxnSpPr>
          <p:spPr bwMode="auto">
            <a:xfrm flipH="1">
              <a:off x="7645974" y="2996441"/>
              <a:ext cx="20638" cy="288930"/>
            </a:xfrm>
            <a:prstGeom prst="line">
              <a:avLst/>
            </a:prstGeom>
            <a:ln>
              <a:headEnd type="none" w="med" len="med"/>
              <a:tailEnd type="none" w="med" len="med"/>
            </a:ln>
            <a:extLst>
              <a:ext uri="{AF507438-7753-43E0-B8FC-AC1667EBCBE1}"/>
            </a:extLst>
          </p:spPr>
          <p:style>
            <a:lnRef idx="3">
              <a:schemeClr val="accent3"/>
            </a:lnRef>
            <a:fillRef idx="0">
              <a:schemeClr val="accent3"/>
            </a:fillRef>
            <a:effectRef idx="2">
              <a:schemeClr val="accent3"/>
            </a:effectRef>
            <a:fontRef idx="minor">
              <a:schemeClr val="tx1"/>
            </a:fontRef>
          </p:style>
        </p:cxnSp>
      </p:gr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標題 2"/>
          <p:cNvSpPr>
            <a:spLocks noGrp="1"/>
          </p:cNvSpPr>
          <p:nvPr>
            <p:ph type="title"/>
          </p:nvPr>
        </p:nvSpPr>
        <p:spPr/>
        <p:txBody>
          <a:bodyPr/>
          <a:lstStyle/>
          <a:p>
            <a:r>
              <a:rPr lang="zh-TW" altLang="en-US" smtClean="0">
                <a:solidFill>
                  <a:srgbClr val="FFFF00"/>
                </a:solidFill>
                <a:latin typeface="Arial" charset="0"/>
                <a:ea typeface="華康華綜體W5"/>
              </a:rPr>
              <a:t>策略一、建構全國毒品資料庫　</a:t>
            </a:r>
            <a:r>
              <a:rPr lang="en-US" altLang="zh-TW" smtClean="0">
                <a:solidFill>
                  <a:srgbClr val="FFFF00"/>
                </a:solidFill>
                <a:latin typeface="Arial" charset="0"/>
                <a:ea typeface="華康華綜體W5"/>
              </a:rPr>
              <a:t>1/2</a:t>
            </a:r>
            <a:endParaRPr lang="zh-CN" altLang="en-US" smtClean="0">
              <a:solidFill>
                <a:srgbClr val="FFFF00"/>
              </a:solidFill>
              <a:latin typeface="Arial" charset="0"/>
              <a:ea typeface="華康華綜體W5"/>
            </a:endParaRPr>
          </a:p>
        </p:txBody>
      </p:sp>
      <p:sp>
        <p:nvSpPr>
          <p:cNvPr id="59394" name="投影片編號版面配置區 62"/>
          <p:cNvSpPr>
            <a:spLocks noGrp="1"/>
          </p:cNvSpPr>
          <p:nvPr>
            <p:ph type="sldNum" sz="quarter" idx="12"/>
          </p:nvPr>
        </p:nvSpPr>
        <p:spPr>
          <a:noFill/>
          <a:ln>
            <a:miter lim="800000"/>
            <a:headEnd/>
            <a:tailEnd/>
          </a:ln>
        </p:spPr>
        <p:txBody>
          <a:bodyPr/>
          <a:lstStyle/>
          <a:p>
            <a:pPr fontAlgn="base">
              <a:spcBef>
                <a:spcPct val="0"/>
              </a:spcBef>
              <a:spcAft>
                <a:spcPct val="0"/>
              </a:spcAft>
            </a:pPr>
            <a:fld id="{538604A1-6547-4BA6-B7CE-C96C36FC2751}" type="slidenum">
              <a:rPr lang="en-US" altLang="zh-TW" smtClean="0"/>
              <a:pPr fontAlgn="base">
                <a:spcBef>
                  <a:spcPct val="0"/>
                </a:spcBef>
                <a:spcAft>
                  <a:spcPct val="0"/>
                </a:spcAft>
              </a:pPr>
              <a:t>35</a:t>
            </a:fld>
            <a:endParaRPr lang="en-US" altLang="zh-TW" smtClean="0"/>
          </a:p>
        </p:txBody>
      </p:sp>
      <p:grpSp>
        <p:nvGrpSpPr>
          <p:cNvPr id="59395" name="群組 48"/>
          <p:cNvGrpSpPr>
            <a:grpSpLocks/>
          </p:cNvGrpSpPr>
          <p:nvPr/>
        </p:nvGrpSpPr>
        <p:grpSpPr bwMode="auto">
          <a:xfrm>
            <a:off x="395288" y="2060575"/>
            <a:ext cx="8343900" cy="3743325"/>
            <a:chOff x="395536" y="2060848"/>
            <a:chExt cx="8343818" cy="3743186"/>
          </a:xfrm>
        </p:grpSpPr>
        <p:sp>
          <p:nvSpPr>
            <p:cNvPr id="12" name="圓角矩形 11"/>
            <p:cNvSpPr/>
            <p:nvPr/>
          </p:nvSpPr>
          <p:spPr>
            <a:xfrm>
              <a:off x="395536" y="3392712"/>
              <a:ext cx="2528862" cy="755622"/>
            </a:xfrm>
            <a:prstGeom prst="roundRect">
              <a:avLst/>
            </a:prstGeom>
            <a:ln/>
          </p:spPr>
          <p:style>
            <a:lnRef idx="1">
              <a:schemeClr val="accent4"/>
            </a:lnRef>
            <a:fillRef idx="3">
              <a:schemeClr val="accent4"/>
            </a:fillRef>
            <a:effectRef idx="2">
              <a:schemeClr val="accent4"/>
            </a:effectRef>
            <a:fontRef idx="minor">
              <a:schemeClr val="lt1"/>
            </a:fontRef>
          </p:style>
          <p:txBody>
            <a:bodyPr anchor="ctr"/>
            <a:lstStyle/>
            <a:p>
              <a:pPr algn="ctr" fontAlgn="auto">
                <a:lnSpc>
                  <a:spcPct val="130000"/>
                </a:lnSpc>
                <a:spcBef>
                  <a:spcPts val="0"/>
                </a:spcBef>
                <a:spcAft>
                  <a:spcPts val="0"/>
                </a:spcAft>
                <a:defRPr/>
              </a:pPr>
              <a:r>
                <a:rPr kumimoji="0" lang="zh-TW" altLang="en-US" sz="2800" b="1" dirty="0">
                  <a:solidFill>
                    <a:schemeClr val="bg1"/>
                  </a:solidFill>
                  <a:latin typeface="微軟正黑體" panose="020B0604030504040204" pitchFamily="34" charset="-120"/>
                  <a:ea typeface="微軟正黑體" panose="020B0604030504040204" pitchFamily="34" charset="-120"/>
                </a:rPr>
                <a:t>定期協調</a:t>
              </a:r>
            </a:p>
          </p:txBody>
        </p:sp>
        <p:sp>
          <p:nvSpPr>
            <p:cNvPr id="13" name="圓角矩形 12"/>
            <p:cNvSpPr/>
            <p:nvPr/>
          </p:nvSpPr>
          <p:spPr>
            <a:xfrm>
              <a:off x="3333969" y="3392712"/>
              <a:ext cx="2528863" cy="755622"/>
            </a:xfrm>
            <a:prstGeom prst="roundRect">
              <a:avLst/>
            </a:prstGeom>
            <a:ln/>
          </p:spPr>
          <p:style>
            <a:lnRef idx="1">
              <a:schemeClr val="accent2"/>
            </a:lnRef>
            <a:fillRef idx="3">
              <a:schemeClr val="accent2"/>
            </a:fillRef>
            <a:effectRef idx="2">
              <a:schemeClr val="accent2"/>
            </a:effectRef>
            <a:fontRef idx="minor">
              <a:schemeClr val="lt1"/>
            </a:fontRef>
          </p:style>
          <p:txBody>
            <a:bodyPr anchor="ctr"/>
            <a:lstStyle/>
            <a:p>
              <a:pPr algn="ctr" fontAlgn="auto">
                <a:lnSpc>
                  <a:spcPct val="130000"/>
                </a:lnSpc>
                <a:spcBef>
                  <a:spcPts val="0"/>
                </a:spcBef>
                <a:spcAft>
                  <a:spcPts val="0"/>
                </a:spcAft>
                <a:defRPr/>
              </a:pPr>
              <a:r>
                <a:rPr kumimoji="0" lang="zh-TW" altLang="en-US" sz="2800" b="1" dirty="0">
                  <a:solidFill>
                    <a:schemeClr val="bg1"/>
                  </a:solidFill>
                  <a:latin typeface="微軟正黑體" panose="020B0604030504040204" pitchFamily="34" charset="-120"/>
                  <a:ea typeface="微軟正黑體" panose="020B0604030504040204" pitchFamily="34" charset="-120"/>
                </a:rPr>
                <a:t>逐步整合</a:t>
              </a:r>
            </a:p>
          </p:txBody>
        </p:sp>
        <p:sp>
          <p:nvSpPr>
            <p:cNvPr id="14" name="圓角矩形 13"/>
            <p:cNvSpPr/>
            <p:nvPr/>
          </p:nvSpPr>
          <p:spPr>
            <a:xfrm>
              <a:off x="6210491" y="3392712"/>
              <a:ext cx="2528863" cy="755622"/>
            </a:xfrm>
            <a:prstGeom prst="roundRect">
              <a:avLst/>
            </a:prstGeom>
            <a:ln/>
          </p:spPr>
          <p:style>
            <a:lnRef idx="1">
              <a:schemeClr val="accent1"/>
            </a:lnRef>
            <a:fillRef idx="3">
              <a:schemeClr val="accent1"/>
            </a:fillRef>
            <a:effectRef idx="2">
              <a:schemeClr val="accent1"/>
            </a:effectRef>
            <a:fontRef idx="minor">
              <a:schemeClr val="lt1"/>
            </a:fontRef>
          </p:style>
          <p:txBody>
            <a:bodyPr anchor="ctr"/>
            <a:lstStyle/>
            <a:p>
              <a:pPr algn="ctr" fontAlgn="auto">
                <a:lnSpc>
                  <a:spcPct val="130000"/>
                </a:lnSpc>
                <a:spcBef>
                  <a:spcPts val="0"/>
                </a:spcBef>
                <a:spcAft>
                  <a:spcPts val="0"/>
                </a:spcAft>
                <a:defRPr/>
              </a:pPr>
              <a:r>
                <a:rPr kumimoji="0" lang="zh-TW" altLang="en-US" sz="2800" b="1" dirty="0">
                  <a:solidFill>
                    <a:schemeClr val="bg1"/>
                  </a:solidFill>
                  <a:latin typeface="微軟正黑體" panose="020B0604030504040204" pitchFamily="34" charset="-120"/>
                  <a:ea typeface="微軟正黑體" panose="020B0604030504040204" pitchFamily="34" charset="-120"/>
                </a:rPr>
                <a:t>大數據形成</a:t>
              </a:r>
            </a:p>
          </p:txBody>
        </p:sp>
        <p:sp>
          <p:nvSpPr>
            <p:cNvPr id="15" name="圓角矩形 14"/>
            <p:cNvSpPr/>
            <p:nvPr/>
          </p:nvSpPr>
          <p:spPr>
            <a:xfrm>
              <a:off x="1643299" y="2060848"/>
              <a:ext cx="5905442" cy="625452"/>
            </a:xfrm>
            <a:prstGeom prst="roundRect">
              <a:avLst/>
            </a:prstGeom>
            <a:solidFill>
              <a:srgbClr val="0070C0"/>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kumimoji="0" lang="zh-TW" altLang="en-US" sz="2800" b="1" spc="-100" dirty="0">
                  <a:solidFill>
                    <a:schemeClr val="bg1"/>
                  </a:solidFill>
                  <a:latin typeface="微軟正黑體" panose="020B0604030504040204" pitchFamily="34" charset="-120"/>
                  <a:ea typeface="微軟正黑體" panose="020B0604030504040204" pitchFamily="34" charset="-120"/>
                </a:rPr>
                <a:t>毒品人口大普查、築網、社區防護網</a:t>
              </a:r>
              <a:endParaRPr kumimoji="0" lang="zh-CN" altLang="en-US" sz="2800" b="1" spc="-100" dirty="0">
                <a:solidFill>
                  <a:schemeClr val="bg1"/>
                </a:solidFill>
                <a:latin typeface="微軟正黑體" panose="020B0604030504040204" pitchFamily="34" charset="-120"/>
                <a:ea typeface="微軟正黑體" panose="020B0604030504040204" pitchFamily="34" charset="-120"/>
              </a:endParaRPr>
            </a:p>
          </p:txBody>
        </p:sp>
        <p:sp>
          <p:nvSpPr>
            <p:cNvPr id="16" name="圓角矩形 15"/>
            <p:cNvSpPr/>
            <p:nvPr/>
          </p:nvSpPr>
          <p:spPr>
            <a:xfrm>
              <a:off x="1643299" y="4907130"/>
              <a:ext cx="5903854" cy="896904"/>
            </a:xfrm>
            <a:prstGeom prst="roundRect">
              <a:avLst/>
            </a:prstGeom>
            <a:solidFill>
              <a:srgbClr val="0070C0"/>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kumimoji="0" lang="zh-TW" altLang="en-US" sz="2800" b="1" spc="-100" dirty="0">
                  <a:solidFill>
                    <a:schemeClr val="bg1"/>
                  </a:solidFill>
                  <a:latin typeface="微軟正黑體" panose="020B0604030504040204" pitchFamily="34" charset="-120"/>
                  <a:ea typeface="微軟正黑體" panose="020B0604030504040204" pitchFamily="34" charset="-120"/>
                </a:rPr>
                <a:t>檢、警、憲、調、海巡、衛福、教育機關，依其職掌確實建立毒品資料庫</a:t>
              </a:r>
              <a:endParaRPr kumimoji="0" lang="en-US" altLang="zh-TW" sz="2800" b="1" spc="-100" dirty="0">
                <a:solidFill>
                  <a:schemeClr val="bg1"/>
                </a:solidFill>
                <a:latin typeface="微軟正黑體" panose="020B0604030504040204" pitchFamily="34" charset="-120"/>
                <a:ea typeface="微軟正黑體" panose="020B0604030504040204" pitchFamily="34" charset="-120"/>
              </a:endParaRPr>
            </a:p>
          </p:txBody>
        </p:sp>
        <p:sp>
          <p:nvSpPr>
            <p:cNvPr id="17" name="向右箭號 16"/>
            <p:cNvSpPr/>
            <p:nvPr/>
          </p:nvSpPr>
          <p:spPr bwMode="auto">
            <a:xfrm>
              <a:off x="2994247" y="3573680"/>
              <a:ext cx="269872" cy="406385"/>
            </a:xfrm>
            <a:prstGeom prst="rightArrow">
              <a:avLst/>
            </a:prstGeom>
            <a:ln>
              <a:headEnd type="none" w="med" len="med"/>
              <a:tailEnd type="none" w="med" len="med"/>
            </a:ln>
            <a:extLst>
              <a:ext uri="{AF507438-7753-43E0-B8FC-AC1667EBCBE1}"/>
            </a:extLst>
          </p:spPr>
          <p:style>
            <a:lnRef idx="1">
              <a:schemeClr val="accent3"/>
            </a:lnRef>
            <a:fillRef idx="3">
              <a:schemeClr val="accent3"/>
            </a:fillRef>
            <a:effectRef idx="2">
              <a:schemeClr val="accent3"/>
            </a:effectRef>
            <a:fontRef idx="minor">
              <a:schemeClr val="lt1"/>
            </a:fontRef>
          </p:style>
          <p:txBody>
            <a:bodyPr/>
            <a:lstStyle/>
            <a:p>
              <a:pPr>
                <a:defRPr/>
              </a:pPr>
              <a:endParaRPr kumimoji="0" lang="zh-TW" altLang="en-US">
                <a:solidFill>
                  <a:schemeClr val="tx1"/>
                </a:solidFill>
                <a:latin typeface="Arial" charset="0"/>
              </a:endParaRPr>
            </a:p>
          </p:txBody>
        </p:sp>
        <p:sp>
          <p:nvSpPr>
            <p:cNvPr id="23" name="向右箭號 22"/>
            <p:cNvSpPr/>
            <p:nvPr/>
          </p:nvSpPr>
          <p:spPr bwMode="auto">
            <a:xfrm>
              <a:off x="5902519" y="3573680"/>
              <a:ext cx="268285" cy="406385"/>
            </a:xfrm>
            <a:prstGeom prst="rightArrow">
              <a:avLst/>
            </a:prstGeom>
            <a:ln>
              <a:headEnd type="none" w="med" len="med"/>
              <a:tailEnd type="none" w="med" len="med"/>
            </a:ln>
            <a:extLst>
              <a:ext uri="{AF507438-7753-43E0-B8FC-AC1667EBCBE1}"/>
            </a:extLst>
          </p:spPr>
          <p:style>
            <a:lnRef idx="1">
              <a:schemeClr val="accent3"/>
            </a:lnRef>
            <a:fillRef idx="3">
              <a:schemeClr val="accent3"/>
            </a:fillRef>
            <a:effectRef idx="2">
              <a:schemeClr val="accent3"/>
            </a:effectRef>
            <a:fontRef idx="minor">
              <a:schemeClr val="lt1"/>
            </a:fontRef>
          </p:style>
          <p:txBody>
            <a:bodyPr/>
            <a:lstStyle/>
            <a:p>
              <a:pPr>
                <a:defRPr/>
              </a:pPr>
              <a:endParaRPr kumimoji="0" lang="zh-TW" altLang="en-US">
                <a:solidFill>
                  <a:schemeClr val="tx1"/>
                </a:solidFill>
                <a:latin typeface="Arial" charset="0"/>
              </a:endParaRPr>
            </a:p>
          </p:txBody>
        </p:sp>
        <p:cxnSp>
          <p:nvCxnSpPr>
            <p:cNvPr id="20" name="直線單箭頭接點 19"/>
            <p:cNvCxnSpPr>
              <a:stCxn id="16" idx="0"/>
              <a:endCxn id="13" idx="2"/>
            </p:cNvCxnSpPr>
            <p:nvPr/>
          </p:nvCxnSpPr>
          <p:spPr bwMode="auto">
            <a:xfrm flipV="1">
              <a:off x="4596020" y="4148333"/>
              <a:ext cx="1587" cy="758797"/>
            </a:xfrm>
            <a:prstGeom prst="straightConnector1">
              <a:avLst/>
            </a:prstGeom>
            <a:ln>
              <a:prstDash val="sysDash"/>
              <a:headEnd type="none" w="med" len="med"/>
              <a:tailEnd type="triangle" w="lg" len="med"/>
            </a:ln>
            <a:extLst>
              <a:ext uri="{AF507438-7753-43E0-B8FC-AC1667EBCBE1}"/>
            </a:extLst>
          </p:spPr>
          <p:style>
            <a:lnRef idx="3">
              <a:schemeClr val="accent1"/>
            </a:lnRef>
            <a:fillRef idx="0">
              <a:schemeClr val="accent1"/>
            </a:fillRef>
            <a:effectRef idx="2">
              <a:schemeClr val="accent1"/>
            </a:effectRef>
            <a:fontRef idx="minor">
              <a:schemeClr val="tx1"/>
            </a:fontRef>
          </p:style>
        </p:cxnSp>
        <p:cxnSp>
          <p:nvCxnSpPr>
            <p:cNvPr id="22" name="直線單箭頭接點 21"/>
            <p:cNvCxnSpPr>
              <a:stCxn id="15" idx="2"/>
              <a:endCxn id="13" idx="0"/>
            </p:cNvCxnSpPr>
            <p:nvPr/>
          </p:nvCxnSpPr>
          <p:spPr bwMode="auto">
            <a:xfrm>
              <a:off x="4596020" y="2686300"/>
              <a:ext cx="1587" cy="706412"/>
            </a:xfrm>
            <a:prstGeom prst="straightConnector1">
              <a:avLst/>
            </a:prstGeom>
            <a:ln>
              <a:prstDash val="sysDash"/>
              <a:headEnd type="none" w="med" len="med"/>
              <a:tailEnd type="triangle" w="lg" len="med"/>
            </a:ln>
            <a:extLst>
              <a:ext uri="{AF507438-7753-43E0-B8FC-AC1667EBCBE1}"/>
            </a:extLst>
          </p:spPr>
          <p:style>
            <a:lnRef idx="3">
              <a:schemeClr val="accent1"/>
            </a:lnRef>
            <a:fillRef idx="0">
              <a:schemeClr val="accent1"/>
            </a:fillRef>
            <a:effectRef idx="2">
              <a:schemeClr val="accent1"/>
            </a:effectRef>
            <a:fontRef idx="minor">
              <a:schemeClr val="tx1"/>
            </a:fontRef>
          </p:style>
        </p:cxnSp>
      </p:gr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標題 1"/>
          <p:cNvSpPr>
            <a:spLocks noGrp="1"/>
          </p:cNvSpPr>
          <p:nvPr>
            <p:ph type="title"/>
          </p:nvPr>
        </p:nvSpPr>
        <p:spPr/>
        <p:txBody>
          <a:bodyPr/>
          <a:lstStyle/>
          <a:p>
            <a:r>
              <a:rPr lang="zh-TW" altLang="en-US" smtClean="0">
                <a:solidFill>
                  <a:srgbClr val="FFFF00"/>
                </a:solidFill>
                <a:latin typeface="Arial" charset="0"/>
                <a:ea typeface="華康華綜體W5"/>
              </a:rPr>
              <a:t>策略一、科技化緝</a:t>
            </a:r>
            <a:r>
              <a:rPr lang="zh-TW" altLang="zh-TW" smtClean="0">
                <a:solidFill>
                  <a:srgbClr val="FFFF00"/>
                </a:solidFill>
                <a:latin typeface="Arial" charset="0"/>
                <a:ea typeface="華康華綜體W5"/>
              </a:rPr>
              <a:t>毒</a:t>
            </a:r>
            <a:r>
              <a:rPr lang="zh-TW" altLang="en-US" smtClean="0">
                <a:solidFill>
                  <a:srgbClr val="FFFF00"/>
                </a:solidFill>
                <a:latin typeface="Arial" charset="0"/>
                <a:ea typeface="華康華綜體W5"/>
              </a:rPr>
              <a:t>策進作為　</a:t>
            </a:r>
            <a:r>
              <a:rPr lang="en-US" altLang="zh-TW" smtClean="0">
                <a:solidFill>
                  <a:srgbClr val="FFFF00"/>
                </a:solidFill>
                <a:latin typeface="Arial" charset="0"/>
                <a:ea typeface="華康華綜體W5"/>
              </a:rPr>
              <a:t>2/2</a:t>
            </a:r>
            <a:endParaRPr lang="zh-TW" altLang="en-US" smtClean="0">
              <a:solidFill>
                <a:srgbClr val="FFFF00"/>
              </a:solidFill>
              <a:latin typeface="Arial" charset="0"/>
              <a:ea typeface="華康華綜體W5"/>
            </a:endParaRPr>
          </a:p>
        </p:txBody>
      </p:sp>
      <p:sp>
        <p:nvSpPr>
          <p:cNvPr id="60418" name="投影片編號版面配置區 2"/>
          <p:cNvSpPr>
            <a:spLocks noGrp="1"/>
          </p:cNvSpPr>
          <p:nvPr>
            <p:ph type="sldNum" sz="quarter" idx="12"/>
          </p:nvPr>
        </p:nvSpPr>
        <p:spPr>
          <a:noFill/>
          <a:ln>
            <a:miter lim="800000"/>
            <a:headEnd/>
            <a:tailEnd/>
          </a:ln>
        </p:spPr>
        <p:txBody>
          <a:bodyPr/>
          <a:lstStyle/>
          <a:p>
            <a:pPr fontAlgn="base">
              <a:spcBef>
                <a:spcPct val="0"/>
              </a:spcBef>
              <a:spcAft>
                <a:spcPct val="0"/>
              </a:spcAft>
            </a:pPr>
            <a:fld id="{71B6C14E-C40F-4747-A1E2-73A235AFB3E4}" type="slidenum">
              <a:rPr lang="en-US" altLang="zh-TW" smtClean="0"/>
              <a:pPr fontAlgn="base">
                <a:spcBef>
                  <a:spcPct val="0"/>
                </a:spcBef>
                <a:spcAft>
                  <a:spcPct val="0"/>
                </a:spcAft>
              </a:pPr>
              <a:t>36</a:t>
            </a:fld>
            <a:endParaRPr lang="en-US" altLang="zh-TW" smtClean="0"/>
          </a:p>
        </p:txBody>
      </p:sp>
      <p:grpSp>
        <p:nvGrpSpPr>
          <p:cNvPr id="60419" name="群組 9"/>
          <p:cNvGrpSpPr>
            <a:grpSpLocks/>
          </p:cNvGrpSpPr>
          <p:nvPr/>
        </p:nvGrpSpPr>
        <p:grpSpPr bwMode="auto">
          <a:xfrm>
            <a:off x="461963" y="1196975"/>
            <a:ext cx="8358187" cy="2808288"/>
            <a:chOff x="461392" y="1196752"/>
            <a:chExt cx="8359080" cy="2808312"/>
          </a:xfrm>
        </p:grpSpPr>
        <p:sp>
          <p:nvSpPr>
            <p:cNvPr id="5" name="AutoShape 13"/>
            <p:cNvSpPr>
              <a:spLocks noChangeArrowheads="1"/>
            </p:cNvSpPr>
            <p:nvPr/>
          </p:nvSpPr>
          <p:spPr bwMode="gray">
            <a:xfrm>
              <a:off x="461392" y="1663481"/>
              <a:ext cx="8359080" cy="2341583"/>
            </a:xfrm>
            <a:prstGeom prst="roundRect">
              <a:avLst>
                <a:gd name="adj" fmla="val 4639"/>
              </a:avLst>
            </a:prstGeom>
            <a:ln>
              <a:headEnd/>
              <a:tailEnd/>
            </a:ln>
          </p:spPr>
          <p:style>
            <a:lnRef idx="2">
              <a:schemeClr val="accent1"/>
            </a:lnRef>
            <a:fillRef idx="1">
              <a:schemeClr val="lt1"/>
            </a:fillRef>
            <a:effectRef idx="0">
              <a:schemeClr val="accent1"/>
            </a:effectRef>
            <a:fontRef idx="minor">
              <a:schemeClr val="dk1"/>
            </a:fontRef>
          </p:style>
          <p:txBody>
            <a:bodyPr tIns="360000" anchor="b"/>
            <a:lstStyle/>
            <a:p>
              <a:pPr marL="0" lvl="1" defTabSz="1066800" fontAlgn="auto">
                <a:lnSpc>
                  <a:spcPct val="120000"/>
                </a:lnSpc>
                <a:spcBef>
                  <a:spcPts val="0"/>
                </a:spcBef>
                <a:spcAft>
                  <a:spcPct val="15000"/>
                </a:spcAft>
                <a:defRPr/>
              </a:pPr>
              <a:r>
                <a:rPr kumimoji="0" lang="zh-TW" altLang="en-US" sz="24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各司藉由各項政府</a:t>
              </a:r>
              <a:r>
                <a:rPr kumimoji="0" lang="zh-TW" altLang="en-US" sz="24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資料庫與分析工具之整合</a:t>
              </a:r>
              <a:r>
                <a:rPr kumimoji="0" lang="zh-TW" altLang="en-US" sz="24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，提供緝毒人員更便利之偵查輔助工具，並</a:t>
              </a:r>
              <a:r>
                <a:rPr kumimoji="0" lang="zh-TW" altLang="en-US" sz="24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透過</a:t>
              </a:r>
              <a:r>
                <a:rPr kumimoji="0" lang="en-US" altLang="zh-TW" sz="24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SARA</a:t>
              </a:r>
              <a:r>
                <a:rPr kumimoji="0" lang="zh-TW" altLang="en-US" sz="24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（掃描、分析、回應、評估）等問題導向模式，結合大數據分析毒品流通管道與交易模式，深入追查（大盤）上游</a:t>
              </a:r>
              <a:endParaRPr kumimoji="0" lang="zh-TW" altLang="en-US" sz="24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0424" name="AutoShape 14"/>
            <p:cNvSpPr>
              <a:spLocks noChangeArrowheads="1"/>
            </p:cNvSpPr>
            <p:nvPr/>
          </p:nvSpPr>
          <p:spPr bwMode="ltGray">
            <a:xfrm>
              <a:off x="559817" y="1196752"/>
              <a:ext cx="7468568" cy="936104"/>
            </a:xfrm>
            <a:prstGeom prst="roundRect">
              <a:avLst>
                <a:gd name="adj" fmla="val 21495"/>
              </a:avLst>
            </a:prstGeom>
            <a:solidFill>
              <a:schemeClr val="hlink"/>
            </a:solidFill>
            <a:ln w="38100" algn="ctr">
              <a:solidFill>
                <a:srgbClr val="FFFFFF">
                  <a:alpha val="70195"/>
                </a:srgbClr>
              </a:solidFill>
              <a:round/>
              <a:headEnd/>
              <a:tailEnd/>
            </a:ln>
          </p:spPr>
          <p:txBody>
            <a:bodyPr wrap="none" anchor="ctr"/>
            <a:lstStyle/>
            <a:p>
              <a:pPr indent="90488"/>
              <a:r>
                <a:rPr kumimoji="0" lang="zh-TW" altLang="en-US" sz="2800" b="1">
                  <a:solidFill>
                    <a:schemeClr val="bg1"/>
                  </a:solidFill>
                  <a:latin typeface="微軟正黑體" pitchFamily="34" charset="-120"/>
                  <a:ea typeface="微軟正黑體" pitchFamily="34" charset="-120"/>
                  <a:cs typeface="Times New Roman" pitchFamily="18" charset="0"/>
                </a:rPr>
                <a:t>整合跨部會資料庫及分析工具</a:t>
              </a:r>
              <a:endParaRPr kumimoji="0" lang="en-US" altLang="zh-TW" sz="2800" b="1">
                <a:solidFill>
                  <a:schemeClr val="bg1"/>
                </a:solidFill>
                <a:latin typeface="微軟正黑體" pitchFamily="34" charset="-120"/>
                <a:ea typeface="微軟正黑體" pitchFamily="34" charset="-120"/>
                <a:cs typeface="Times New Roman" pitchFamily="18" charset="0"/>
              </a:endParaRPr>
            </a:p>
            <a:p>
              <a:pPr indent="90488"/>
              <a:r>
                <a:rPr kumimoji="0" lang="zh-TW" altLang="en-US" sz="2800" b="1">
                  <a:solidFill>
                    <a:schemeClr val="bg1"/>
                  </a:solidFill>
                  <a:latin typeface="微軟正黑體" pitchFamily="34" charset="-120"/>
                  <a:ea typeface="微軟正黑體" pitchFamily="34" charset="-120"/>
                  <a:cs typeface="Times New Roman" pitchFamily="18" charset="0"/>
                </a:rPr>
                <a:t>呈現各地區毒品網絡圖像</a:t>
              </a:r>
            </a:p>
          </p:txBody>
        </p:sp>
      </p:grpSp>
      <p:grpSp>
        <p:nvGrpSpPr>
          <p:cNvPr id="60420" name="群組 6"/>
          <p:cNvGrpSpPr>
            <a:grpSpLocks/>
          </p:cNvGrpSpPr>
          <p:nvPr/>
        </p:nvGrpSpPr>
        <p:grpSpPr bwMode="auto">
          <a:xfrm>
            <a:off x="468313" y="4508500"/>
            <a:ext cx="8358187" cy="1800225"/>
            <a:chOff x="467544" y="4725144"/>
            <a:chExt cx="8359080" cy="1800200"/>
          </a:xfrm>
        </p:grpSpPr>
        <p:sp>
          <p:nvSpPr>
            <p:cNvPr id="8" name="AutoShape 13"/>
            <p:cNvSpPr>
              <a:spLocks noChangeArrowheads="1"/>
            </p:cNvSpPr>
            <p:nvPr/>
          </p:nvSpPr>
          <p:spPr bwMode="gray">
            <a:xfrm>
              <a:off x="467544" y="4975966"/>
              <a:ext cx="8359080" cy="1549378"/>
            </a:xfrm>
            <a:prstGeom prst="roundRect">
              <a:avLst>
                <a:gd name="adj" fmla="val 4639"/>
              </a:avLst>
            </a:prstGeom>
            <a:ln>
              <a:headEnd/>
              <a:tailEnd/>
            </a:ln>
          </p:spPr>
          <p:style>
            <a:lnRef idx="2">
              <a:schemeClr val="accent1"/>
            </a:lnRef>
            <a:fillRef idx="1">
              <a:schemeClr val="lt1"/>
            </a:fillRef>
            <a:effectRef idx="0">
              <a:schemeClr val="accent1"/>
            </a:effectRef>
            <a:fontRef idx="minor">
              <a:schemeClr val="dk1"/>
            </a:fontRef>
          </p:style>
          <p:txBody>
            <a:bodyPr tIns="360000" anchor="ctr"/>
            <a:lstStyle/>
            <a:p>
              <a:pPr marL="0" lvl="1" fontAlgn="auto">
                <a:spcBef>
                  <a:spcPts val="0"/>
                </a:spcBef>
                <a:spcAft>
                  <a:spcPts val="0"/>
                </a:spcAft>
                <a:defRPr/>
              </a:pPr>
              <a:r>
                <a:rPr kumimoji="0" lang="zh-TW" altLang="en-US" sz="24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透過</a:t>
              </a:r>
              <a:r>
                <a:rPr kumimoji="0" lang="zh-TW" altLang="en-US" sz="24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資料庫及分析工具剖繪出毒品犯罪網絡圖像</a:t>
              </a:r>
              <a:r>
                <a:rPr kumimoji="0" lang="zh-TW" altLang="en-US" sz="24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，以即時掌握犯罪趨勢，據以訂定因應策略，確立查緝製造、運輸、販賣、意圖販賣而持有毒品案件之策略方針</a:t>
              </a:r>
            </a:p>
          </p:txBody>
        </p:sp>
        <p:sp>
          <p:nvSpPr>
            <p:cNvPr id="9" name="AutoShape 14"/>
            <p:cNvSpPr>
              <a:spLocks noChangeArrowheads="1"/>
            </p:cNvSpPr>
            <p:nvPr/>
          </p:nvSpPr>
          <p:spPr bwMode="ltGray">
            <a:xfrm>
              <a:off x="565980" y="4725144"/>
              <a:ext cx="7468398" cy="523868"/>
            </a:xfrm>
            <a:prstGeom prst="roundRect">
              <a:avLst>
                <a:gd name="adj" fmla="val 20974"/>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indent="90488" fontAlgn="auto">
                <a:spcBef>
                  <a:spcPts val="0"/>
                </a:spcBef>
                <a:spcAft>
                  <a:spcPts val="0"/>
                </a:spcAft>
                <a:defRPr/>
              </a:pPr>
              <a:r>
                <a:rPr kumimoji="0" lang="zh-TW" altLang="en-US" sz="28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提升分析能力，確立查緝方針</a:t>
              </a:r>
            </a:p>
          </p:txBody>
        </p:sp>
      </p:gr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41" name="群組 77"/>
          <p:cNvGrpSpPr>
            <a:grpSpLocks/>
          </p:cNvGrpSpPr>
          <p:nvPr/>
        </p:nvGrpSpPr>
        <p:grpSpPr bwMode="auto">
          <a:xfrm>
            <a:off x="-2395538" y="1384300"/>
            <a:ext cx="9991726" cy="4997450"/>
            <a:chOff x="-2395538" y="1600200"/>
            <a:chExt cx="9991874" cy="4997152"/>
          </a:xfrm>
        </p:grpSpPr>
        <p:sp>
          <p:nvSpPr>
            <p:cNvPr id="20" name="AutoShape 4"/>
            <p:cNvSpPr>
              <a:spLocks noChangeArrowheads="1"/>
            </p:cNvSpPr>
            <p:nvPr/>
          </p:nvSpPr>
          <p:spPr bwMode="ltGray">
            <a:xfrm rot="5400000">
              <a:off x="-2422347" y="1627009"/>
              <a:ext cx="4824125" cy="4770509"/>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a:noFill/>
            </a:ln>
            <a:effectLst/>
            <a:extLst>
              <a:ext uri="{91240B29-F687-4F45-9708-019B960494DF}"/>
              <a:ext uri="{AF507438-7753-43E0-B8FC-AC1667EBCBE1}"/>
            </a:extLst>
          </p:spPr>
          <p:txBody>
            <a:bodyPr wrap="none" anchor="ctr"/>
            <a:lstStyle/>
            <a:p>
              <a:pPr fontAlgn="auto">
                <a:spcBef>
                  <a:spcPts val="0"/>
                </a:spcBef>
                <a:spcAft>
                  <a:spcPts val="0"/>
                </a:spcAft>
                <a:defRPr/>
              </a:pPr>
              <a:endParaRPr kumimoji="0" lang="zh-TW" altLang="en-US">
                <a:latin typeface="+mn-lt"/>
                <a:ea typeface="+mn-ea"/>
              </a:endParaRPr>
            </a:p>
          </p:txBody>
        </p:sp>
        <p:sp>
          <p:nvSpPr>
            <p:cNvPr id="61446" name="AutoShape 5"/>
            <p:cNvSpPr>
              <a:spLocks noChangeArrowheads="1"/>
            </p:cNvSpPr>
            <p:nvPr/>
          </p:nvSpPr>
          <p:spPr bwMode="ltGray">
            <a:xfrm rot="5400000" flipH="1">
              <a:off x="-2016126" y="2062163"/>
              <a:ext cx="4032250" cy="3929063"/>
            </a:xfrm>
            <a:custGeom>
              <a:avLst/>
              <a:gdLst>
                <a:gd name="T0" fmla="*/ 2016125 w 21600"/>
                <a:gd name="T1" fmla="*/ 0 h 21600"/>
                <a:gd name="T2" fmla="*/ 1002836 w 21600"/>
                <a:gd name="T3" fmla="*/ 1964532 h 21600"/>
                <a:gd name="T4" fmla="*/ 2016125 w 21600"/>
                <a:gd name="T5" fmla="*/ 1954345 h 21600"/>
                <a:gd name="T6" fmla="*/ 3029414 w 21600"/>
                <a:gd name="T7" fmla="*/ 1964532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solidFill>
              <a:srgbClr val="BBE0E3"/>
            </a:solidFill>
            <a:ln w="9525">
              <a:noFill/>
              <a:round/>
              <a:headEnd/>
              <a:tailEnd/>
            </a:ln>
          </p:spPr>
          <p:txBody>
            <a:bodyPr wrap="none" anchor="ctr"/>
            <a:lstStyle/>
            <a:p>
              <a:endParaRPr lang="zh-TW" altLang="en-US"/>
            </a:p>
          </p:txBody>
        </p:sp>
        <p:sp>
          <p:nvSpPr>
            <p:cNvPr id="59" name="AutoShape 10"/>
            <p:cNvSpPr>
              <a:spLocks noChangeArrowheads="1"/>
            </p:cNvSpPr>
            <p:nvPr/>
          </p:nvSpPr>
          <p:spPr bwMode="gray">
            <a:xfrm>
              <a:off x="1765362" y="1973241"/>
              <a:ext cx="5830974" cy="507970"/>
            </a:xfrm>
            <a:prstGeom prst="roundRect">
              <a:avLst>
                <a:gd name="adj" fmla="val 50000"/>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eaLnBrk="0" fontAlgn="auto" hangingPunct="0">
                <a:spcBef>
                  <a:spcPts val="0"/>
                </a:spcBef>
                <a:spcAft>
                  <a:spcPts val="0"/>
                </a:spcAft>
                <a:defRPr/>
              </a:pPr>
              <a:r>
                <a:rPr kumimoji="0" lang="zh-TW" altLang="en-US" sz="2000" b="1" dirty="0">
                  <a:solidFill>
                    <a:srgbClr val="0070C0"/>
                  </a:solidFill>
                  <a:latin typeface="微軟正黑體" panose="020B0604030504040204" pitchFamily="34" charset="-120"/>
                  <a:ea typeface="微軟正黑體" panose="020B0604030504040204" pitchFamily="34" charset="-120"/>
                </a:rPr>
                <a:t>以查「量」為劍，追「人」為網的複合緝毒策略</a:t>
              </a:r>
              <a:endParaRPr kumimoji="0" lang="en-US" altLang="zh-TW" sz="2000" b="1" dirty="0">
                <a:solidFill>
                  <a:srgbClr val="0070C0"/>
                </a:solidFill>
                <a:latin typeface="微軟正黑體" panose="020B0604030504040204" pitchFamily="34" charset="-120"/>
                <a:ea typeface="微軟正黑體" panose="020B0604030504040204" pitchFamily="34" charset="-120"/>
              </a:endParaRPr>
            </a:p>
          </p:txBody>
        </p:sp>
        <p:grpSp>
          <p:nvGrpSpPr>
            <p:cNvPr id="61448" name="Group 11"/>
            <p:cNvGrpSpPr>
              <a:grpSpLocks/>
            </p:cNvGrpSpPr>
            <p:nvPr/>
          </p:nvGrpSpPr>
          <p:grpSpPr bwMode="auto">
            <a:xfrm>
              <a:off x="1447800" y="2062163"/>
              <a:ext cx="381000" cy="381000"/>
              <a:chOff x="2078" y="1680"/>
              <a:chExt cx="1615" cy="1615"/>
            </a:xfrm>
          </p:grpSpPr>
          <p:sp>
            <p:nvSpPr>
              <p:cNvPr id="61490" name="Oval 12"/>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9525">
                <a:noFill/>
                <a:round/>
                <a:headEnd/>
                <a:tailEnd/>
              </a:ln>
            </p:spPr>
            <p:txBody>
              <a:bodyPr wrap="none" anchor="ctr"/>
              <a:lstStyle/>
              <a:p>
                <a:endParaRPr kumimoji="0" lang="zh-TW" altLang="en-US">
                  <a:latin typeface="Verdana" pitchFamily="34" charset="0"/>
                </a:endParaRPr>
              </a:p>
            </p:txBody>
          </p:sp>
          <p:sp>
            <p:nvSpPr>
              <p:cNvPr id="61491" name="Oval 13"/>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noFill/>
                <a:round/>
                <a:headEnd/>
                <a:tailEnd/>
              </a:ln>
            </p:spPr>
            <p:txBody>
              <a:bodyPr wrap="none" anchor="ctr"/>
              <a:lstStyle/>
              <a:p>
                <a:endParaRPr kumimoji="0" lang="zh-TW" altLang="en-US">
                  <a:latin typeface="Verdana" pitchFamily="34" charset="0"/>
                </a:endParaRPr>
              </a:p>
            </p:txBody>
          </p:sp>
          <p:sp>
            <p:nvSpPr>
              <p:cNvPr id="63" name="Oval 14"/>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ext uri="{AF507438-7753-43E0-B8FC-AC1667EBCBE1}"/>
              </a:extLst>
            </p:spPr>
            <p:txBody>
              <a:bodyPr wrap="none" anchor="ctr">
                <a:spAutoFit/>
              </a:bodyPr>
              <a:lstStyle/>
              <a:p>
                <a:pPr fontAlgn="auto">
                  <a:spcBef>
                    <a:spcPts val="0"/>
                  </a:spcBef>
                  <a:spcAft>
                    <a:spcPts val="0"/>
                  </a:spcAft>
                  <a:defRPr/>
                </a:pPr>
                <a:endParaRPr kumimoji="0" lang="zh-TW" altLang="en-US">
                  <a:latin typeface="+mn-lt"/>
                  <a:ea typeface="+mn-ea"/>
                </a:endParaRPr>
              </a:p>
            </p:txBody>
          </p:sp>
          <p:sp>
            <p:nvSpPr>
              <p:cNvPr id="61493" name="Oval 15"/>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w="9525">
                <a:noFill/>
                <a:round/>
                <a:headEnd/>
                <a:tailEnd/>
              </a:ln>
            </p:spPr>
            <p:txBody>
              <a:bodyPr wrap="none" anchor="ctr">
                <a:spAutoFit/>
              </a:bodyPr>
              <a:lstStyle/>
              <a:p>
                <a:endParaRPr kumimoji="0" lang="zh-TW" altLang="en-US">
                  <a:latin typeface="Verdana" pitchFamily="34" charset="0"/>
                </a:endParaRPr>
              </a:p>
            </p:txBody>
          </p:sp>
          <p:sp>
            <p:nvSpPr>
              <p:cNvPr id="65" name="Oval 16"/>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ext uri="{AF507438-7753-43E0-B8FC-AC1667EBCBE1}"/>
              </a:extLst>
            </p:spPr>
            <p:txBody>
              <a:bodyPr anchor="ctr">
                <a:spAutoFit/>
              </a:bodyPr>
              <a:lstStyle/>
              <a:p>
                <a:pPr fontAlgn="auto">
                  <a:spcBef>
                    <a:spcPts val="0"/>
                  </a:spcBef>
                  <a:spcAft>
                    <a:spcPts val="0"/>
                  </a:spcAft>
                  <a:defRPr/>
                </a:pPr>
                <a:endParaRPr kumimoji="0" lang="zh-TW" altLang="en-US">
                  <a:latin typeface="+mn-lt"/>
                  <a:ea typeface="+mn-ea"/>
                </a:endParaRPr>
              </a:p>
            </p:txBody>
          </p:sp>
          <p:sp>
            <p:nvSpPr>
              <p:cNvPr id="61495" name="Oval 17"/>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w="9525">
                <a:noFill/>
                <a:round/>
                <a:headEnd/>
                <a:tailEnd/>
              </a:ln>
            </p:spPr>
            <p:txBody>
              <a:bodyPr anchor="ctr">
                <a:spAutoFit/>
              </a:bodyPr>
              <a:lstStyle/>
              <a:p>
                <a:endParaRPr kumimoji="0" lang="zh-TW" altLang="en-US">
                  <a:latin typeface="Verdana" pitchFamily="34" charset="0"/>
                </a:endParaRPr>
              </a:p>
            </p:txBody>
          </p:sp>
        </p:grpSp>
        <p:sp>
          <p:nvSpPr>
            <p:cNvPr id="51" name="AutoShape 9"/>
            <p:cNvSpPr>
              <a:spLocks noChangeArrowheads="1"/>
            </p:cNvSpPr>
            <p:nvPr/>
          </p:nvSpPr>
          <p:spPr bwMode="gray">
            <a:xfrm>
              <a:off x="2286069" y="2743132"/>
              <a:ext cx="4014847" cy="507970"/>
            </a:xfrm>
            <a:prstGeom prst="roundRect">
              <a:avLst>
                <a:gd name="adj" fmla="val 50000"/>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fontAlgn="auto">
                <a:spcBef>
                  <a:spcPts val="0"/>
                </a:spcBef>
                <a:spcAft>
                  <a:spcPts val="0"/>
                </a:spcAft>
                <a:defRPr/>
              </a:pPr>
              <a:r>
                <a:rPr kumimoji="0" lang="zh-TW" altLang="en-US" sz="2000" b="1" dirty="0">
                  <a:solidFill>
                    <a:srgbClr val="0070C0"/>
                  </a:solidFill>
                  <a:latin typeface="微軟正黑體" panose="020B0604030504040204" pitchFamily="34" charset="-120"/>
                  <a:ea typeface="微軟正黑體" panose="020B0604030504040204" pitchFamily="34" charset="-120"/>
                </a:rPr>
                <a:t>強力打擊社區型中小盤販毒網</a:t>
              </a:r>
              <a:endParaRPr kumimoji="0" lang="en-US" altLang="zh-TW" sz="2000" b="1" dirty="0">
                <a:solidFill>
                  <a:srgbClr val="0070C0"/>
                </a:solidFill>
                <a:latin typeface="微軟正黑體" panose="020B0604030504040204" pitchFamily="34" charset="-120"/>
                <a:ea typeface="微軟正黑體" panose="020B0604030504040204" pitchFamily="34" charset="-120"/>
              </a:endParaRPr>
            </a:p>
          </p:txBody>
        </p:sp>
        <p:grpSp>
          <p:nvGrpSpPr>
            <p:cNvPr id="61450" name="Group 18"/>
            <p:cNvGrpSpPr>
              <a:grpSpLocks/>
            </p:cNvGrpSpPr>
            <p:nvPr/>
          </p:nvGrpSpPr>
          <p:grpSpPr bwMode="auto">
            <a:xfrm>
              <a:off x="1981200" y="2849563"/>
              <a:ext cx="381000" cy="381000"/>
              <a:chOff x="2078" y="1680"/>
              <a:chExt cx="1615" cy="1615"/>
            </a:xfrm>
          </p:grpSpPr>
          <p:sp>
            <p:nvSpPr>
              <p:cNvPr id="61484" name="Oval 19"/>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9525">
                <a:noFill/>
                <a:round/>
                <a:headEnd/>
                <a:tailEnd/>
              </a:ln>
            </p:spPr>
            <p:txBody>
              <a:bodyPr wrap="none" anchor="ctr"/>
              <a:lstStyle/>
              <a:p>
                <a:endParaRPr kumimoji="0" lang="zh-TW" altLang="en-US">
                  <a:latin typeface="Verdana" pitchFamily="34" charset="0"/>
                </a:endParaRPr>
              </a:p>
            </p:txBody>
          </p:sp>
          <p:sp>
            <p:nvSpPr>
              <p:cNvPr id="61485" name="Oval 20"/>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noFill/>
                <a:round/>
                <a:headEnd/>
                <a:tailEnd/>
              </a:ln>
            </p:spPr>
            <p:txBody>
              <a:bodyPr wrap="none" anchor="ctr"/>
              <a:lstStyle/>
              <a:p>
                <a:endParaRPr kumimoji="0" lang="zh-TW" altLang="en-US">
                  <a:latin typeface="Verdana" pitchFamily="34" charset="0"/>
                </a:endParaRPr>
              </a:p>
            </p:txBody>
          </p:sp>
          <p:sp>
            <p:nvSpPr>
              <p:cNvPr id="55" name="Oval 21"/>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ext uri="{AF507438-7753-43E0-B8FC-AC1667EBCBE1}"/>
              </a:extLst>
            </p:spPr>
            <p:txBody>
              <a:bodyPr wrap="none" anchor="ctr">
                <a:spAutoFit/>
              </a:bodyPr>
              <a:lstStyle/>
              <a:p>
                <a:pPr fontAlgn="auto">
                  <a:spcBef>
                    <a:spcPts val="0"/>
                  </a:spcBef>
                  <a:spcAft>
                    <a:spcPts val="0"/>
                  </a:spcAft>
                  <a:defRPr/>
                </a:pPr>
                <a:endParaRPr kumimoji="0" lang="zh-TW" altLang="en-US">
                  <a:latin typeface="+mn-lt"/>
                  <a:ea typeface="+mn-ea"/>
                </a:endParaRPr>
              </a:p>
            </p:txBody>
          </p:sp>
          <p:sp>
            <p:nvSpPr>
              <p:cNvPr id="61487" name="Oval 22"/>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w="9525">
                <a:noFill/>
                <a:round/>
                <a:headEnd/>
                <a:tailEnd/>
              </a:ln>
            </p:spPr>
            <p:txBody>
              <a:bodyPr wrap="none" anchor="ctr">
                <a:spAutoFit/>
              </a:bodyPr>
              <a:lstStyle/>
              <a:p>
                <a:endParaRPr kumimoji="0" lang="zh-TW" altLang="en-US">
                  <a:latin typeface="Verdana" pitchFamily="34" charset="0"/>
                </a:endParaRPr>
              </a:p>
            </p:txBody>
          </p:sp>
          <p:sp>
            <p:nvSpPr>
              <p:cNvPr id="57" name="Oval 23"/>
              <p:cNvSpPr>
                <a:spLocks noChangeArrowheads="1"/>
              </p:cNvSpPr>
              <p:nvPr/>
            </p:nvSpPr>
            <p:spPr bwMode="gray">
              <a:xfrm>
                <a:off x="2334" y="1935"/>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ext uri="{AF507438-7753-43E0-B8FC-AC1667EBCBE1}"/>
              </a:extLst>
            </p:spPr>
            <p:txBody>
              <a:bodyPr anchor="ctr">
                <a:spAutoFit/>
              </a:bodyPr>
              <a:lstStyle/>
              <a:p>
                <a:pPr fontAlgn="auto">
                  <a:spcBef>
                    <a:spcPts val="0"/>
                  </a:spcBef>
                  <a:spcAft>
                    <a:spcPts val="0"/>
                  </a:spcAft>
                  <a:defRPr/>
                </a:pPr>
                <a:endParaRPr kumimoji="0" lang="zh-TW" altLang="en-US">
                  <a:latin typeface="+mn-lt"/>
                  <a:ea typeface="+mn-ea"/>
                </a:endParaRPr>
              </a:p>
            </p:txBody>
          </p:sp>
          <p:sp>
            <p:nvSpPr>
              <p:cNvPr id="61489" name="Oval 24"/>
              <p:cNvSpPr>
                <a:spLocks noChangeArrowheads="1"/>
              </p:cNvSpPr>
              <p:nvPr/>
            </p:nvSpPr>
            <p:spPr bwMode="gray">
              <a:xfrm>
                <a:off x="2337" y="1939"/>
                <a:ext cx="1096" cy="1098"/>
              </a:xfrm>
              <a:prstGeom prst="ellipse">
                <a:avLst/>
              </a:prstGeom>
              <a:gradFill rotWithShape="1">
                <a:gsLst>
                  <a:gs pos="0">
                    <a:srgbClr val="48BE67"/>
                  </a:gs>
                  <a:gs pos="100000">
                    <a:srgbClr val="235C32"/>
                  </a:gs>
                </a:gsLst>
                <a:lin ang="2700000" scaled="1"/>
              </a:gradFill>
              <a:ln w="9525">
                <a:noFill/>
                <a:round/>
                <a:headEnd/>
                <a:tailEnd/>
              </a:ln>
            </p:spPr>
            <p:txBody>
              <a:bodyPr anchor="ctr">
                <a:spAutoFit/>
              </a:bodyPr>
              <a:lstStyle/>
              <a:p>
                <a:endParaRPr kumimoji="0" lang="zh-TW" altLang="en-US">
                  <a:latin typeface="Verdana" pitchFamily="34" charset="0"/>
                </a:endParaRPr>
              </a:p>
            </p:txBody>
          </p:sp>
        </p:grpSp>
        <p:sp>
          <p:nvSpPr>
            <p:cNvPr id="43" name="AutoShape 8"/>
            <p:cNvSpPr>
              <a:spLocks noChangeArrowheads="1"/>
            </p:cNvSpPr>
            <p:nvPr/>
          </p:nvSpPr>
          <p:spPr bwMode="gray">
            <a:xfrm>
              <a:off x="2438472" y="3611443"/>
              <a:ext cx="3717980" cy="507970"/>
            </a:xfrm>
            <a:prstGeom prst="roundRect">
              <a:avLst>
                <a:gd name="adj" fmla="val 50000"/>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fontAlgn="auto">
                <a:spcBef>
                  <a:spcPts val="0"/>
                </a:spcBef>
                <a:spcAft>
                  <a:spcPts val="0"/>
                </a:spcAft>
                <a:defRPr/>
              </a:pPr>
              <a:r>
                <a:rPr kumimoji="0" lang="zh-TW" altLang="en-US" sz="2000" b="1" dirty="0">
                  <a:solidFill>
                    <a:srgbClr val="0070C0"/>
                  </a:solidFill>
                  <a:latin typeface="微軟正黑體" panose="020B0604030504040204" pitchFamily="34" charset="-120"/>
                  <a:ea typeface="微軟正黑體" panose="020B0604030504040204" pitchFamily="34" charset="-120"/>
                </a:rPr>
                <a:t>定期與不定期全國毒品大掃蕩</a:t>
              </a:r>
              <a:endParaRPr kumimoji="0" lang="en-US" altLang="zh-TW" sz="2000" b="1" dirty="0">
                <a:solidFill>
                  <a:srgbClr val="0070C0"/>
                </a:solidFill>
                <a:latin typeface="微軟正黑體" panose="020B0604030504040204" pitchFamily="34" charset="-120"/>
                <a:ea typeface="微軟正黑體" panose="020B0604030504040204" pitchFamily="34" charset="-120"/>
              </a:endParaRPr>
            </a:p>
          </p:txBody>
        </p:sp>
        <p:grpSp>
          <p:nvGrpSpPr>
            <p:cNvPr id="61452" name="Group 25"/>
            <p:cNvGrpSpPr>
              <a:grpSpLocks/>
            </p:cNvGrpSpPr>
            <p:nvPr/>
          </p:nvGrpSpPr>
          <p:grpSpPr bwMode="auto">
            <a:xfrm>
              <a:off x="2133600" y="3687763"/>
              <a:ext cx="381000" cy="381000"/>
              <a:chOff x="2078" y="1680"/>
              <a:chExt cx="1615" cy="1615"/>
            </a:xfrm>
          </p:grpSpPr>
          <p:sp>
            <p:nvSpPr>
              <p:cNvPr id="61478" name="Oval 26"/>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9525">
                <a:noFill/>
                <a:round/>
                <a:headEnd/>
                <a:tailEnd/>
              </a:ln>
            </p:spPr>
            <p:txBody>
              <a:bodyPr wrap="none" anchor="ctr"/>
              <a:lstStyle/>
              <a:p>
                <a:endParaRPr kumimoji="0" lang="zh-TW" altLang="en-US">
                  <a:latin typeface="Verdana" pitchFamily="34" charset="0"/>
                </a:endParaRPr>
              </a:p>
            </p:txBody>
          </p:sp>
          <p:sp>
            <p:nvSpPr>
              <p:cNvPr id="61479" name="Oval 27"/>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noFill/>
                <a:round/>
                <a:headEnd/>
                <a:tailEnd/>
              </a:ln>
            </p:spPr>
            <p:txBody>
              <a:bodyPr wrap="none" anchor="ctr"/>
              <a:lstStyle/>
              <a:p>
                <a:endParaRPr kumimoji="0" lang="zh-TW" altLang="en-US">
                  <a:latin typeface="Verdana" pitchFamily="34" charset="0"/>
                </a:endParaRPr>
              </a:p>
            </p:txBody>
          </p:sp>
          <p:sp>
            <p:nvSpPr>
              <p:cNvPr id="47" name="Oval 28"/>
              <p:cNvSpPr>
                <a:spLocks noChangeArrowheads="1"/>
              </p:cNvSpPr>
              <p:nvPr/>
            </p:nvSpPr>
            <p:spPr bwMode="gray">
              <a:xfrm>
                <a:off x="2253" y="1854"/>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ext uri="{AF507438-7753-43E0-B8FC-AC1667EBCBE1}"/>
              </a:extLst>
            </p:spPr>
            <p:txBody>
              <a:bodyPr wrap="none" anchor="ctr">
                <a:spAutoFit/>
              </a:bodyPr>
              <a:lstStyle/>
              <a:p>
                <a:pPr fontAlgn="auto">
                  <a:spcBef>
                    <a:spcPts val="0"/>
                  </a:spcBef>
                  <a:spcAft>
                    <a:spcPts val="0"/>
                  </a:spcAft>
                  <a:defRPr/>
                </a:pPr>
                <a:endParaRPr kumimoji="0" lang="zh-TW" altLang="en-US">
                  <a:latin typeface="+mn-lt"/>
                  <a:ea typeface="+mn-ea"/>
                </a:endParaRPr>
              </a:p>
            </p:txBody>
          </p:sp>
          <p:sp>
            <p:nvSpPr>
              <p:cNvPr id="61481" name="Oval 29"/>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w="9525">
                <a:noFill/>
                <a:round/>
                <a:headEnd/>
                <a:tailEnd/>
              </a:ln>
            </p:spPr>
            <p:txBody>
              <a:bodyPr wrap="none" anchor="ctr">
                <a:spAutoFit/>
              </a:bodyPr>
              <a:lstStyle/>
              <a:p>
                <a:endParaRPr kumimoji="0" lang="zh-TW" altLang="en-US">
                  <a:latin typeface="Verdana" pitchFamily="34" charset="0"/>
                </a:endParaRPr>
              </a:p>
            </p:txBody>
          </p:sp>
          <p:sp>
            <p:nvSpPr>
              <p:cNvPr id="49" name="Oval 30"/>
              <p:cNvSpPr>
                <a:spLocks noChangeArrowheads="1"/>
              </p:cNvSpPr>
              <p:nvPr/>
            </p:nvSpPr>
            <p:spPr bwMode="gray">
              <a:xfrm>
                <a:off x="2334" y="1935"/>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ext uri="{AF507438-7753-43E0-B8FC-AC1667EBCBE1}"/>
              </a:extLst>
            </p:spPr>
            <p:txBody>
              <a:bodyPr anchor="ctr">
                <a:spAutoFit/>
              </a:bodyPr>
              <a:lstStyle/>
              <a:p>
                <a:pPr fontAlgn="auto">
                  <a:spcBef>
                    <a:spcPts val="0"/>
                  </a:spcBef>
                  <a:spcAft>
                    <a:spcPts val="0"/>
                  </a:spcAft>
                  <a:defRPr/>
                </a:pPr>
                <a:endParaRPr kumimoji="0" lang="zh-TW" altLang="en-US">
                  <a:latin typeface="+mn-lt"/>
                  <a:ea typeface="+mn-ea"/>
                </a:endParaRPr>
              </a:p>
            </p:txBody>
          </p:sp>
          <p:sp>
            <p:nvSpPr>
              <p:cNvPr id="61483" name="Oval 31"/>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w="9525">
                <a:noFill/>
                <a:round/>
                <a:headEnd/>
                <a:tailEnd/>
              </a:ln>
            </p:spPr>
            <p:txBody>
              <a:bodyPr anchor="ctr">
                <a:spAutoFit/>
              </a:bodyPr>
              <a:lstStyle/>
              <a:p>
                <a:endParaRPr kumimoji="0" lang="zh-TW" altLang="en-US">
                  <a:latin typeface="Verdana" pitchFamily="34" charset="0"/>
                </a:endParaRPr>
              </a:p>
            </p:txBody>
          </p:sp>
        </p:grpSp>
        <p:sp>
          <p:nvSpPr>
            <p:cNvPr id="35" name="AutoShape 7"/>
            <p:cNvSpPr>
              <a:spLocks noChangeArrowheads="1"/>
            </p:cNvSpPr>
            <p:nvPr/>
          </p:nvSpPr>
          <p:spPr bwMode="gray">
            <a:xfrm>
              <a:off x="2317820" y="4424195"/>
              <a:ext cx="2975019" cy="507970"/>
            </a:xfrm>
            <a:prstGeom prst="roundRect">
              <a:avLst>
                <a:gd name="adj" fmla="val 50000"/>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fontAlgn="auto">
                <a:spcBef>
                  <a:spcPts val="0"/>
                </a:spcBef>
                <a:spcAft>
                  <a:spcPts val="0"/>
                </a:spcAft>
                <a:defRPr/>
              </a:pPr>
              <a:r>
                <a:rPr kumimoji="0" lang="zh-TW" altLang="zh-TW" sz="2000" b="1" dirty="0">
                  <a:solidFill>
                    <a:srgbClr val="0070C0"/>
                  </a:solidFill>
                  <a:latin typeface="微軟正黑體" panose="020B0604030504040204" pitchFamily="34" charset="-120"/>
                  <a:ea typeface="微軟正黑體" panose="020B0604030504040204" pitchFamily="34" charset="-120"/>
                </a:rPr>
                <a:t>啟動</a:t>
              </a:r>
              <a:r>
                <a:rPr kumimoji="0" lang="zh-TW" altLang="en-US" sz="2000" b="1" dirty="0">
                  <a:solidFill>
                    <a:srgbClr val="0070C0"/>
                  </a:solidFill>
                  <a:latin typeface="微軟正黑體" panose="020B0604030504040204" pitchFamily="34" charset="-120"/>
                  <a:ea typeface="微軟正黑體" panose="020B0604030504040204" pitchFamily="34" charset="-120"/>
                </a:rPr>
                <a:t>「</a:t>
              </a:r>
              <a:r>
                <a:rPr kumimoji="0" lang="zh-TW" altLang="zh-TW" sz="2000" b="1" dirty="0">
                  <a:solidFill>
                    <a:srgbClr val="0070C0"/>
                  </a:solidFill>
                  <a:latin typeface="微軟正黑體" panose="020B0604030504040204" pitchFamily="34" charset="-120"/>
                  <a:ea typeface="微軟正黑體" panose="020B0604030504040204" pitchFamily="34" charset="-120"/>
                </a:rPr>
                <a:t>溯源</a:t>
              </a:r>
              <a:r>
                <a:rPr kumimoji="0" lang="zh-TW" altLang="zh-TW" sz="2000" b="1" dirty="0">
                  <a:solidFill>
                    <a:srgbClr val="0070C0"/>
                  </a:solidFill>
                  <a:latin typeface="微軟正黑體" panose="020B0604030504040204" pitchFamily="34" charset="-120"/>
                  <a:ea typeface="微軟正黑體" panose="020B0604030504040204" pitchFamily="34" charset="-120"/>
                </a:rPr>
                <a:t>斷根行動</a:t>
              </a:r>
              <a:r>
                <a:rPr kumimoji="0" lang="zh-TW" altLang="en-US" sz="2000" b="1" dirty="0">
                  <a:solidFill>
                    <a:srgbClr val="0070C0"/>
                  </a:solidFill>
                  <a:latin typeface="微軟正黑體" panose="020B0604030504040204" pitchFamily="34" charset="-120"/>
                  <a:ea typeface="微軟正黑體" panose="020B0604030504040204" pitchFamily="34" charset="-120"/>
                </a:rPr>
                <a:t>」</a:t>
              </a:r>
              <a:endParaRPr kumimoji="0" lang="zh-TW" altLang="zh-TW" sz="2000" b="1" dirty="0">
                <a:solidFill>
                  <a:srgbClr val="0070C0"/>
                </a:solidFill>
                <a:latin typeface="微軟正黑體" panose="020B0604030504040204" pitchFamily="34" charset="-120"/>
                <a:ea typeface="微軟正黑體" panose="020B0604030504040204" pitchFamily="34" charset="-120"/>
              </a:endParaRPr>
            </a:p>
          </p:txBody>
        </p:sp>
        <p:grpSp>
          <p:nvGrpSpPr>
            <p:cNvPr id="61454" name="Group 32"/>
            <p:cNvGrpSpPr>
              <a:grpSpLocks/>
            </p:cNvGrpSpPr>
            <p:nvPr/>
          </p:nvGrpSpPr>
          <p:grpSpPr bwMode="auto">
            <a:xfrm>
              <a:off x="1981200" y="4525963"/>
              <a:ext cx="381000" cy="381000"/>
              <a:chOff x="2078" y="1680"/>
              <a:chExt cx="1615" cy="1615"/>
            </a:xfrm>
          </p:grpSpPr>
          <p:sp>
            <p:nvSpPr>
              <p:cNvPr id="61472" name="Oval 33"/>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9525">
                <a:noFill/>
                <a:round/>
                <a:headEnd/>
                <a:tailEnd/>
              </a:ln>
            </p:spPr>
            <p:txBody>
              <a:bodyPr wrap="none" anchor="ctr"/>
              <a:lstStyle/>
              <a:p>
                <a:endParaRPr kumimoji="0" lang="zh-TW" altLang="en-US">
                  <a:latin typeface="Verdana" pitchFamily="34" charset="0"/>
                </a:endParaRPr>
              </a:p>
            </p:txBody>
          </p:sp>
          <p:sp>
            <p:nvSpPr>
              <p:cNvPr id="61473" name="Oval 34"/>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noFill/>
                <a:round/>
                <a:headEnd/>
                <a:tailEnd/>
              </a:ln>
            </p:spPr>
            <p:txBody>
              <a:bodyPr wrap="none" anchor="ctr"/>
              <a:lstStyle/>
              <a:p>
                <a:endParaRPr kumimoji="0" lang="zh-TW" altLang="en-US">
                  <a:latin typeface="Verdana" pitchFamily="34" charset="0"/>
                </a:endParaRPr>
              </a:p>
            </p:txBody>
          </p:sp>
          <p:sp>
            <p:nvSpPr>
              <p:cNvPr id="39" name="Oval 35"/>
              <p:cNvSpPr>
                <a:spLocks noChangeArrowheads="1"/>
              </p:cNvSpPr>
              <p:nvPr/>
            </p:nvSpPr>
            <p:spPr bwMode="gray">
              <a:xfrm>
                <a:off x="2253" y="1854"/>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ext uri="{AF507438-7753-43E0-B8FC-AC1667EBCBE1}"/>
              </a:extLst>
            </p:spPr>
            <p:txBody>
              <a:bodyPr wrap="none" anchor="ctr">
                <a:spAutoFit/>
              </a:bodyPr>
              <a:lstStyle/>
              <a:p>
                <a:pPr fontAlgn="auto">
                  <a:spcBef>
                    <a:spcPts val="0"/>
                  </a:spcBef>
                  <a:spcAft>
                    <a:spcPts val="0"/>
                  </a:spcAft>
                  <a:defRPr/>
                </a:pPr>
                <a:endParaRPr kumimoji="0" lang="zh-TW" altLang="en-US">
                  <a:latin typeface="+mn-lt"/>
                  <a:ea typeface="+mn-ea"/>
                </a:endParaRPr>
              </a:p>
            </p:txBody>
          </p:sp>
          <p:sp>
            <p:nvSpPr>
              <p:cNvPr id="61475" name="Oval 36"/>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9525">
                <a:noFill/>
                <a:round/>
                <a:headEnd/>
                <a:tailEnd/>
              </a:ln>
            </p:spPr>
            <p:txBody>
              <a:bodyPr wrap="none" anchor="ctr">
                <a:spAutoFit/>
              </a:bodyPr>
              <a:lstStyle/>
              <a:p>
                <a:endParaRPr kumimoji="0" lang="zh-TW" altLang="en-US">
                  <a:latin typeface="Verdana" pitchFamily="34" charset="0"/>
                </a:endParaRPr>
              </a:p>
            </p:txBody>
          </p:sp>
          <p:sp>
            <p:nvSpPr>
              <p:cNvPr id="41" name="Oval 37"/>
              <p:cNvSpPr>
                <a:spLocks noChangeArrowheads="1"/>
              </p:cNvSpPr>
              <p:nvPr/>
            </p:nvSpPr>
            <p:spPr bwMode="gray">
              <a:xfrm>
                <a:off x="2334" y="1935"/>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ext uri="{AF507438-7753-43E0-B8FC-AC1667EBCBE1}"/>
              </a:extLst>
            </p:spPr>
            <p:txBody>
              <a:bodyPr anchor="ctr">
                <a:spAutoFit/>
              </a:bodyPr>
              <a:lstStyle/>
              <a:p>
                <a:pPr fontAlgn="auto">
                  <a:spcBef>
                    <a:spcPts val="0"/>
                  </a:spcBef>
                  <a:spcAft>
                    <a:spcPts val="0"/>
                  </a:spcAft>
                  <a:defRPr/>
                </a:pPr>
                <a:endParaRPr kumimoji="0" lang="zh-TW" altLang="en-US">
                  <a:latin typeface="+mn-lt"/>
                  <a:ea typeface="+mn-ea"/>
                </a:endParaRPr>
              </a:p>
            </p:txBody>
          </p:sp>
          <p:sp>
            <p:nvSpPr>
              <p:cNvPr id="61477" name="Oval 38"/>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w="9525">
                <a:noFill/>
                <a:round/>
                <a:headEnd/>
                <a:tailEnd/>
              </a:ln>
            </p:spPr>
            <p:txBody>
              <a:bodyPr anchor="ctr">
                <a:spAutoFit/>
              </a:bodyPr>
              <a:lstStyle/>
              <a:p>
                <a:endParaRPr kumimoji="0" lang="zh-TW" altLang="en-US">
                  <a:latin typeface="Verdana" pitchFamily="34" charset="0"/>
                </a:endParaRPr>
              </a:p>
            </p:txBody>
          </p:sp>
        </p:grpSp>
        <p:sp>
          <p:nvSpPr>
            <p:cNvPr id="27" name="AutoShape 6"/>
            <p:cNvSpPr>
              <a:spLocks noChangeArrowheads="1"/>
            </p:cNvSpPr>
            <p:nvPr/>
          </p:nvSpPr>
          <p:spPr bwMode="gray">
            <a:xfrm>
              <a:off x="1822512" y="5251232"/>
              <a:ext cx="2825792" cy="507970"/>
            </a:xfrm>
            <a:prstGeom prst="roundRect">
              <a:avLst>
                <a:gd name="adj" fmla="val 50000"/>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fontAlgn="auto">
                <a:spcBef>
                  <a:spcPts val="0"/>
                </a:spcBef>
                <a:spcAft>
                  <a:spcPts val="0"/>
                </a:spcAft>
                <a:defRPr/>
              </a:pPr>
              <a:r>
                <a:rPr kumimoji="0" lang="zh-TW" altLang="zh-TW" sz="2000" b="1" dirty="0">
                  <a:solidFill>
                    <a:srgbClr val="0070C0"/>
                  </a:solidFill>
                  <a:latin typeface="微軟正黑體" panose="020B0604030504040204" pitchFamily="34" charset="-120"/>
                  <a:ea typeface="微軟正黑體" panose="020B0604030504040204" pitchFamily="34" charset="-120"/>
                </a:rPr>
                <a:t>推廣</a:t>
              </a:r>
              <a:r>
                <a:rPr kumimoji="0" lang="zh-TW" altLang="en-US" sz="2000" b="1" dirty="0">
                  <a:solidFill>
                    <a:srgbClr val="0070C0"/>
                  </a:solidFill>
                  <a:latin typeface="微軟正黑體" panose="020B0604030504040204" pitchFamily="34" charset="-120"/>
                  <a:ea typeface="微軟正黑體" panose="020B0604030504040204" pitchFamily="34" charset="-120"/>
                </a:rPr>
                <a:t>「</a:t>
              </a:r>
              <a:r>
                <a:rPr kumimoji="0" lang="zh-TW" altLang="zh-TW" sz="2000" b="1" dirty="0">
                  <a:solidFill>
                    <a:srgbClr val="0070C0"/>
                  </a:solidFill>
                  <a:latin typeface="微軟正黑體" panose="020B0604030504040204" pitchFamily="34" charset="-120"/>
                  <a:ea typeface="微軟正黑體" panose="020B0604030504040204" pitchFamily="34" charset="-120"/>
                </a:rPr>
                <a:t>區域聯防機制</a:t>
              </a:r>
              <a:r>
                <a:rPr kumimoji="0" lang="zh-TW" altLang="en-US" sz="2000" b="1" dirty="0">
                  <a:solidFill>
                    <a:srgbClr val="0070C0"/>
                  </a:solidFill>
                  <a:latin typeface="微軟正黑體" panose="020B0604030504040204" pitchFamily="34" charset="-120"/>
                  <a:ea typeface="微軟正黑體" panose="020B0604030504040204" pitchFamily="34" charset="-120"/>
                </a:rPr>
                <a:t>」</a:t>
              </a:r>
              <a:endParaRPr kumimoji="0" lang="en-US" altLang="zh-TW" sz="2000" b="1" dirty="0">
                <a:solidFill>
                  <a:srgbClr val="0070C0"/>
                </a:solidFill>
                <a:latin typeface="微軟正黑體" panose="020B0604030504040204" pitchFamily="34" charset="-120"/>
                <a:ea typeface="微軟正黑體" panose="020B0604030504040204" pitchFamily="34" charset="-120"/>
              </a:endParaRPr>
            </a:p>
          </p:txBody>
        </p:sp>
        <p:grpSp>
          <p:nvGrpSpPr>
            <p:cNvPr id="61456" name="Group 39"/>
            <p:cNvGrpSpPr>
              <a:grpSpLocks/>
            </p:cNvGrpSpPr>
            <p:nvPr/>
          </p:nvGrpSpPr>
          <p:grpSpPr bwMode="auto">
            <a:xfrm>
              <a:off x="1524000" y="5300663"/>
              <a:ext cx="355600" cy="381000"/>
              <a:chOff x="2078" y="1680"/>
              <a:chExt cx="1615" cy="1615"/>
            </a:xfrm>
          </p:grpSpPr>
          <p:sp>
            <p:nvSpPr>
              <p:cNvPr id="61466" name="Oval 40"/>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9525">
                <a:noFill/>
                <a:round/>
                <a:headEnd/>
                <a:tailEnd/>
              </a:ln>
            </p:spPr>
            <p:txBody>
              <a:bodyPr wrap="none" anchor="ctr"/>
              <a:lstStyle/>
              <a:p>
                <a:endParaRPr kumimoji="0" lang="zh-TW" altLang="en-US">
                  <a:latin typeface="Verdana" pitchFamily="34" charset="0"/>
                </a:endParaRPr>
              </a:p>
            </p:txBody>
          </p:sp>
          <p:sp>
            <p:nvSpPr>
              <p:cNvPr id="61467" name="Oval 41"/>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noFill/>
                <a:round/>
                <a:headEnd/>
                <a:tailEnd/>
              </a:ln>
            </p:spPr>
            <p:txBody>
              <a:bodyPr wrap="none" anchor="ctr"/>
              <a:lstStyle/>
              <a:p>
                <a:endParaRPr kumimoji="0" lang="zh-TW" altLang="en-US">
                  <a:latin typeface="Verdana" pitchFamily="34" charset="0"/>
                </a:endParaRPr>
              </a:p>
            </p:txBody>
          </p:sp>
          <p:sp>
            <p:nvSpPr>
              <p:cNvPr id="31" name="Oval 42"/>
              <p:cNvSpPr>
                <a:spLocks noChangeArrowheads="1"/>
              </p:cNvSpPr>
              <p:nvPr/>
            </p:nvSpPr>
            <p:spPr bwMode="gray">
              <a:xfrm>
                <a:off x="2251" y="1854"/>
                <a:ext cx="1262"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ext uri="{AF507438-7753-43E0-B8FC-AC1667EBCBE1}"/>
              </a:extLst>
            </p:spPr>
            <p:txBody>
              <a:bodyPr wrap="none" anchor="ctr">
                <a:spAutoFit/>
              </a:bodyPr>
              <a:lstStyle/>
              <a:p>
                <a:pPr fontAlgn="auto">
                  <a:spcBef>
                    <a:spcPts val="0"/>
                  </a:spcBef>
                  <a:spcAft>
                    <a:spcPts val="0"/>
                  </a:spcAft>
                  <a:defRPr/>
                </a:pPr>
                <a:endParaRPr kumimoji="0" lang="zh-TW" altLang="en-US">
                  <a:latin typeface="+mn-lt"/>
                  <a:ea typeface="+mn-ea"/>
                </a:endParaRPr>
              </a:p>
            </p:txBody>
          </p:sp>
          <p:sp>
            <p:nvSpPr>
              <p:cNvPr id="61469" name="Oval 43"/>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w="9525">
                <a:noFill/>
                <a:round/>
                <a:headEnd/>
                <a:tailEnd/>
              </a:ln>
            </p:spPr>
            <p:txBody>
              <a:bodyPr wrap="none" anchor="ctr">
                <a:spAutoFit/>
              </a:bodyPr>
              <a:lstStyle/>
              <a:p>
                <a:endParaRPr kumimoji="0" lang="zh-TW" altLang="en-US">
                  <a:latin typeface="Verdana" pitchFamily="34" charset="0"/>
                </a:endParaRPr>
              </a:p>
            </p:txBody>
          </p:sp>
          <p:sp>
            <p:nvSpPr>
              <p:cNvPr id="33" name="Oval 44"/>
              <p:cNvSpPr>
                <a:spLocks noChangeArrowheads="1"/>
              </p:cNvSpPr>
              <p:nvPr/>
            </p:nvSpPr>
            <p:spPr bwMode="gray">
              <a:xfrm>
                <a:off x="2338" y="1935"/>
                <a:ext cx="1096"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ext uri="{AF507438-7753-43E0-B8FC-AC1667EBCBE1}"/>
              </a:extLst>
            </p:spPr>
            <p:txBody>
              <a:bodyPr anchor="ctr">
                <a:spAutoFit/>
              </a:bodyPr>
              <a:lstStyle/>
              <a:p>
                <a:pPr fontAlgn="auto">
                  <a:spcBef>
                    <a:spcPts val="0"/>
                  </a:spcBef>
                  <a:spcAft>
                    <a:spcPts val="0"/>
                  </a:spcAft>
                  <a:defRPr/>
                </a:pPr>
                <a:endParaRPr kumimoji="0" lang="zh-TW" altLang="en-US">
                  <a:latin typeface="+mn-lt"/>
                  <a:ea typeface="+mn-ea"/>
                </a:endParaRPr>
              </a:p>
            </p:txBody>
          </p:sp>
          <p:sp>
            <p:nvSpPr>
              <p:cNvPr id="61471" name="Oval 45"/>
              <p:cNvSpPr>
                <a:spLocks noChangeArrowheads="1"/>
              </p:cNvSpPr>
              <p:nvPr/>
            </p:nvSpPr>
            <p:spPr bwMode="gray">
              <a:xfrm>
                <a:off x="2337" y="1939"/>
                <a:ext cx="1096" cy="1098"/>
              </a:xfrm>
              <a:prstGeom prst="ellipse">
                <a:avLst/>
              </a:prstGeom>
              <a:gradFill rotWithShape="1">
                <a:gsLst>
                  <a:gs pos="0">
                    <a:srgbClr val="E35E23"/>
                  </a:gs>
                  <a:gs pos="100000">
                    <a:srgbClr val="6E2E11"/>
                  </a:gs>
                </a:gsLst>
                <a:lin ang="2700000" scaled="1"/>
              </a:gradFill>
              <a:ln w="9525">
                <a:noFill/>
                <a:round/>
                <a:headEnd/>
                <a:tailEnd/>
              </a:ln>
            </p:spPr>
            <p:txBody>
              <a:bodyPr anchor="ctr">
                <a:spAutoFit/>
              </a:bodyPr>
              <a:lstStyle/>
              <a:p>
                <a:endParaRPr kumimoji="0" lang="zh-TW" altLang="en-US">
                  <a:latin typeface="Verdana" pitchFamily="34" charset="0"/>
                </a:endParaRPr>
              </a:p>
            </p:txBody>
          </p:sp>
        </p:grpSp>
        <p:sp>
          <p:nvSpPr>
            <p:cNvPr id="68" name="AutoShape 6"/>
            <p:cNvSpPr>
              <a:spLocks noChangeArrowheads="1"/>
            </p:cNvSpPr>
            <p:nvPr/>
          </p:nvSpPr>
          <p:spPr bwMode="gray">
            <a:xfrm>
              <a:off x="982713" y="6089382"/>
              <a:ext cx="3157584" cy="507970"/>
            </a:xfrm>
            <a:prstGeom prst="roundRect">
              <a:avLst>
                <a:gd name="adj" fmla="val 50000"/>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fontAlgn="auto">
                <a:spcBef>
                  <a:spcPts val="0"/>
                </a:spcBef>
                <a:spcAft>
                  <a:spcPts val="0"/>
                </a:spcAft>
                <a:defRPr/>
              </a:pPr>
              <a:r>
                <a:rPr kumimoji="0" lang="zh-TW" altLang="en-US" sz="2000" b="1" dirty="0">
                  <a:solidFill>
                    <a:srgbClr val="0070C0"/>
                  </a:solidFill>
                  <a:latin typeface="微軟正黑體" panose="020B0604030504040204" pitchFamily="34" charset="-120"/>
                  <a:ea typeface="微軟正黑體" panose="020B0604030504040204" pitchFamily="34" charset="-120"/>
                </a:rPr>
                <a:t>全面建立「友善通報網」</a:t>
              </a:r>
              <a:endParaRPr kumimoji="0" lang="en-US" altLang="zh-TW" sz="2000" b="1" dirty="0">
                <a:solidFill>
                  <a:srgbClr val="0070C0"/>
                </a:solidFill>
                <a:latin typeface="微軟正黑體" panose="020B0604030504040204" pitchFamily="34" charset="-120"/>
                <a:ea typeface="微軟正黑體" panose="020B0604030504040204" pitchFamily="34" charset="-120"/>
              </a:endParaRPr>
            </a:p>
          </p:txBody>
        </p:sp>
        <p:grpSp>
          <p:nvGrpSpPr>
            <p:cNvPr id="61458" name="Group 39"/>
            <p:cNvGrpSpPr>
              <a:grpSpLocks/>
            </p:cNvGrpSpPr>
            <p:nvPr/>
          </p:nvGrpSpPr>
          <p:grpSpPr bwMode="auto">
            <a:xfrm>
              <a:off x="683568" y="6138565"/>
              <a:ext cx="355600" cy="381000"/>
              <a:chOff x="2078" y="1680"/>
              <a:chExt cx="1615" cy="1615"/>
            </a:xfrm>
          </p:grpSpPr>
          <p:sp>
            <p:nvSpPr>
              <p:cNvPr id="61460" name="Oval 40"/>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9525">
                <a:noFill/>
                <a:round/>
                <a:headEnd/>
                <a:tailEnd/>
              </a:ln>
            </p:spPr>
            <p:txBody>
              <a:bodyPr wrap="none" anchor="ctr"/>
              <a:lstStyle/>
              <a:p>
                <a:endParaRPr kumimoji="0" lang="zh-TW" altLang="en-US">
                  <a:latin typeface="Verdana" pitchFamily="34" charset="0"/>
                </a:endParaRPr>
              </a:p>
            </p:txBody>
          </p:sp>
          <p:sp>
            <p:nvSpPr>
              <p:cNvPr id="61461" name="Oval 41"/>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noFill/>
                <a:round/>
                <a:headEnd/>
                <a:tailEnd/>
              </a:ln>
            </p:spPr>
            <p:txBody>
              <a:bodyPr wrap="none" anchor="ctr"/>
              <a:lstStyle/>
              <a:p>
                <a:endParaRPr kumimoji="0" lang="zh-TW" altLang="en-US">
                  <a:latin typeface="Verdana" pitchFamily="34" charset="0"/>
                </a:endParaRPr>
              </a:p>
            </p:txBody>
          </p:sp>
          <p:sp>
            <p:nvSpPr>
              <p:cNvPr id="72" name="Oval 42"/>
              <p:cNvSpPr>
                <a:spLocks noChangeArrowheads="1"/>
              </p:cNvSpPr>
              <p:nvPr/>
            </p:nvSpPr>
            <p:spPr bwMode="gray">
              <a:xfrm>
                <a:off x="2254" y="1855"/>
                <a:ext cx="1262"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ext uri="{AF507438-7753-43E0-B8FC-AC1667EBCBE1}"/>
              </a:extLst>
            </p:spPr>
            <p:txBody>
              <a:bodyPr wrap="none" anchor="ctr">
                <a:spAutoFit/>
              </a:bodyPr>
              <a:lstStyle/>
              <a:p>
                <a:pPr fontAlgn="auto">
                  <a:spcBef>
                    <a:spcPts val="0"/>
                  </a:spcBef>
                  <a:spcAft>
                    <a:spcPts val="0"/>
                  </a:spcAft>
                  <a:defRPr/>
                </a:pPr>
                <a:endParaRPr kumimoji="0" lang="zh-TW" altLang="en-US">
                  <a:latin typeface="+mn-lt"/>
                  <a:ea typeface="+mn-ea"/>
                </a:endParaRPr>
              </a:p>
            </p:txBody>
          </p:sp>
          <p:sp>
            <p:nvSpPr>
              <p:cNvPr id="61463" name="Oval 43"/>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w="9525">
                <a:noFill/>
                <a:round/>
                <a:headEnd/>
                <a:tailEnd/>
              </a:ln>
            </p:spPr>
            <p:txBody>
              <a:bodyPr wrap="none" anchor="ctr">
                <a:spAutoFit/>
              </a:bodyPr>
              <a:lstStyle/>
              <a:p>
                <a:endParaRPr kumimoji="0" lang="zh-TW" altLang="en-US">
                  <a:latin typeface="Verdana" pitchFamily="34" charset="0"/>
                </a:endParaRPr>
              </a:p>
            </p:txBody>
          </p:sp>
          <p:sp>
            <p:nvSpPr>
              <p:cNvPr id="74" name="Oval 44"/>
              <p:cNvSpPr>
                <a:spLocks noChangeArrowheads="1"/>
              </p:cNvSpPr>
              <p:nvPr/>
            </p:nvSpPr>
            <p:spPr bwMode="gray">
              <a:xfrm>
                <a:off x="2341" y="1936"/>
                <a:ext cx="1096"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ext uri="{AF507438-7753-43E0-B8FC-AC1667EBCBE1}"/>
              </a:extLst>
            </p:spPr>
            <p:txBody>
              <a:bodyPr anchor="ctr">
                <a:spAutoFit/>
              </a:bodyPr>
              <a:lstStyle/>
              <a:p>
                <a:pPr fontAlgn="auto">
                  <a:spcBef>
                    <a:spcPts val="0"/>
                  </a:spcBef>
                  <a:spcAft>
                    <a:spcPts val="0"/>
                  </a:spcAft>
                  <a:defRPr/>
                </a:pPr>
                <a:endParaRPr kumimoji="0" lang="zh-TW" altLang="en-US">
                  <a:latin typeface="+mn-lt"/>
                  <a:ea typeface="+mn-ea"/>
                </a:endParaRPr>
              </a:p>
            </p:txBody>
          </p:sp>
          <p:sp>
            <p:nvSpPr>
              <p:cNvPr id="61465" name="Oval 45"/>
              <p:cNvSpPr>
                <a:spLocks noChangeArrowheads="1"/>
              </p:cNvSpPr>
              <p:nvPr/>
            </p:nvSpPr>
            <p:spPr bwMode="gray">
              <a:xfrm>
                <a:off x="2337" y="1939"/>
                <a:ext cx="1096" cy="1098"/>
              </a:xfrm>
              <a:prstGeom prst="ellipse">
                <a:avLst/>
              </a:prstGeom>
              <a:gradFill rotWithShape="1">
                <a:gsLst>
                  <a:gs pos="0">
                    <a:srgbClr val="008000"/>
                  </a:gs>
                  <a:gs pos="100000">
                    <a:srgbClr val="6E2E11"/>
                  </a:gs>
                </a:gsLst>
                <a:lin ang="2700000" scaled="1"/>
              </a:gradFill>
              <a:ln w="9525">
                <a:noFill/>
                <a:round/>
                <a:headEnd/>
                <a:tailEnd/>
              </a:ln>
            </p:spPr>
            <p:txBody>
              <a:bodyPr anchor="ctr">
                <a:spAutoFit/>
              </a:bodyPr>
              <a:lstStyle/>
              <a:p>
                <a:endParaRPr kumimoji="0" lang="zh-TW" altLang="en-US">
                  <a:latin typeface="Verdana" pitchFamily="34" charset="0"/>
                </a:endParaRPr>
              </a:p>
            </p:txBody>
          </p:sp>
        </p:grpSp>
        <p:sp>
          <p:nvSpPr>
            <p:cNvPr id="76" name="文字方塊 75"/>
            <p:cNvSpPr txBox="1"/>
            <p:nvPr/>
          </p:nvSpPr>
          <p:spPr>
            <a:xfrm>
              <a:off x="84331" y="3596343"/>
              <a:ext cx="1646605" cy="52322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kumimoji="0" lang="zh-TW" alt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rPr>
                <a:t>執行方法</a:t>
              </a:r>
            </a:p>
          </p:txBody>
        </p:sp>
      </p:grpSp>
      <p:sp>
        <p:nvSpPr>
          <p:cNvPr id="77" name="圓角矩形 76"/>
          <p:cNvSpPr/>
          <p:nvPr/>
        </p:nvSpPr>
        <p:spPr>
          <a:xfrm>
            <a:off x="6516216" y="4219821"/>
            <a:ext cx="2448272" cy="712541"/>
          </a:xfrm>
          <a:prstGeom prst="roundRect">
            <a:avLst/>
          </a:prstGeom>
          <a:ln/>
        </p:spPr>
        <p:style>
          <a:lnRef idx="3">
            <a:schemeClr val="lt1"/>
          </a:lnRef>
          <a:fillRef idx="1">
            <a:schemeClr val="accent1"/>
          </a:fillRef>
          <a:effectRef idx="1">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lnSpc>
                <a:spcPct val="130000"/>
              </a:lnSpc>
              <a:spcBef>
                <a:spcPts val="0"/>
              </a:spcBef>
              <a:spcAft>
                <a:spcPts val="0"/>
              </a:spcAft>
              <a:defRPr/>
            </a:pPr>
            <a:r>
              <a:rPr kumimoji="0" lang="zh-TW" alt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rPr>
              <a:t>全員投入</a:t>
            </a:r>
          </a:p>
        </p:txBody>
      </p:sp>
      <p:sp>
        <p:nvSpPr>
          <p:cNvPr id="61443" name="投影片編號版面配置區 78"/>
          <p:cNvSpPr>
            <a:spLocks noGrp="1"/>
          </p:cNvSpPr>
          <p:nvPr>
            <p:ph type="sldNum" sz="quarter" idx="12"/>
          </p:nvPr>
        </p:nvSpPr>
        <p:spPr>
          <a:noFill/>
          <a:ln>
            <a:miter lim="800000"/>
            <a:headEnd/>
            <a:tailEnd/>
          </a:ln>
        </p:spPr>
        <p:txBody>
          <a:bodyPr/>
          <a:lstStyle/>
          <a:p>
            <a:pPr fontAlgn="base">
              <a:spcBef>
                <a:spcPct val="0"/>
              </a:spcBef>
              <a:spcAft>
                <a:spcPct val="0"/>
              </a:spcAft>
            </a:pPr>
            <a:fld id="{4F3D55E4-A497-43D3-B1BD-1B7BB2D0FE33}" type="slidenum">
              <a:rPr lang="en-US" altLang="zh-TW" smtClean="0"/>
              <a:pPr fontAlgn="base">
                <a:spcBef>
                  <a:spcPct val="0"/>
                </a:spcBef>
                <a:spcAft>
                  <a:spcPct val="0"/>
                </a:spcAft>
              </a:pPr>
              <a:t>37</a:t>
            </a:fld>
            <a:endParaRPr lang="en-US" altLang="zh-TW" smtClean="0"/>
          </a:p>
        </p:txBody>
      </p:sp>
      <p:sp>
        <p:nvSpPr>
          <p:cNvPr id="61444" name="標題 66"/>
          <p:cNvSpPr>
            <a:spLocks noGrp="1"/>
          </p:cNvSpPr>
          <p:nvPr>
            <p:ph type="title"/>
          </p:nvPr>
        </p:nvSpPr>
        <p:spPr/>
        <p:txBody>
          <a:bodyPr/>
          <a:lstStyle/>
          <a:p>
            <a:r>
              <a:rPr lang="zh-TW" altLang="en-US" smtClean="0">
                <a:solidFill>
                  <a:srgbClr val="FFFF00"/>
                </a:solidFill>
                <a:latin typeface="Arial" charset="0"/>
                <a:ea typeface="華康華綜體W5"/>
              </a:rPr>
              <a:t>策略二、強化掃毒能量－</a:t>
            </a:r>
            <a:r>
              <a:rPr lang="zh-TW" altLang="en-US" smtClean="0">
                <a:latin typeface="Arial" charset="0"/>
                <a:ea typeface="華康華綜體W5"/>
              </a:rPr>
              <a:t>販毒零容忍</a:t>
            </a:r>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
          <p:cNvSpPr>
            <a:spLocks noChangeArrowheads="1"/>
          </p:cNvSpPr>
          <p:nvPr/>
        </p:nvSpPr>
        <p:spPr bwMode="ltGray">
          <a:xfrm>
            <a:off x="766763" y="3154363"/>
            <a:ext cx="7693025" cy="1066800"/>
          </a:xfrm>
          <a:prstGeom prst="roundRect">
            <a:avLst>
              <a:gd name="adj" fmla="val 11921"/>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fontAlgn="auto">
              <a:spcBef>
                <a:spcPts val="0"/>
              </a:spcBef>
              <a:spcAft>
                <a:spcPts val="0"/>
              </a:spcAft>
              <a:defRPr/>
            </a:pPr>
            <a:endParaRPr kumimoji="0" lang="zh-TW" altLang="en-US"/>
          </a:p>
        </p:txBody>
      </p:sp>
      <p:pic>
        <p:nvPicPr>
          <p:cNvPr id="62466" name="Picture 4" descr="Picture4"/>
          <p:cNvPicPr>
            <a:picLocks noChangeAspect="1" noChangeArrowheads="1"/>
          </p:cNvPicPr>
          <p:nvPr/>
        </p:nvPicPr>
        <p:blipFill>
          <a:blip r:embed="rId2"/>
          <a:srcRect/>
          <a:stretch>
            <a:fillRect/>
          </a:stretch>
        </p:blipFill>
        <p:spPr bwMode="auto">
          <a:xfrm>
            <a:off x="833438" y="3205163"/>
            <a:ext cx="1646237" cy="673100"/>
          </a:xfrm>
          <a:prstGeom prst="rect">
            <a:avLst/>
          </a:prstGeom>
          <a:noFill/>
          <a:ln w="9525">
            <a:noFill/>
            <a:miter lim="800000"/>
            <a:headEnd/>
            <a:tailEnd/>
          </a:ln>
        </p:spPr>
      </p:pic>
      <p:sp>
        <p:nvSpPr>
          <p:cNvPr id="8" name="AutoShape 5"/>
          <p:cNvSpPr>
            <a:spLocks noChangeArrowheads="1"/>
          </p:cNvSpPr>
          <p:nvPr/>
        </p:nvSpPr>
        <p:spPr bwMode="gray">
          <a:xfrm>
            <a:off x="769938" y="4378325"/>
            <a:ext cx="7693025" cy="1066800"/>
          </a:xfrm>
          <a:prstGeom prst="roundRect">
            <a:avLst>
              <a:gd name="adj" fmla="val 11921"/>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fontAlgn="auto">
              <a:spcBef>
                <a:spcPts val="0"/>
              </a:spcBef>
              <a:spcAft>
                <a:spcPts val="0"/>
              </a:spcAft>
              <a:defRPr/>
            </a:pPr>
            <a:endParaRPr kumimoji="0" lang="zh-TW" altLang="en-US"/>
          </a:p>
        </p:txBody>
      </p:sp>
      <p:pic>
        <p:nvPicPr>
          <p:cNvPr id="62468" name="Picture 6" descr="Picture4"/>
          <p:cNvPicPr>
            <a:picLocks noChangeAspect="1" noChangeArrowheads="1"/>
          </p:cNvPicPr>
          <p:nvPr/>
        </p:nvPicPr>
        <p:blipFill>
          <a:blip r:embed="rId2"/>
          <a:srcRect/>
          <a:stretch>
            <a:fillRect/>
          </a:stretch>
        </p:blipFill>
        <p:spPr bwMode="auto">
          <a:xfrm>
            <a:off x="830263" y="4432300"/>
            <a:ext cx="1649412" cy="673100"/>
          </a:xfrm>
          <a:prstGeom prst="rect">
            <a:avLst/>
          </a:prstGeom>
          <a:noFill/>
          <a:ln w="9525">
            <a:noFill/>
            <a:miter lim="800000"/>
            <a:headEnd/>
            <a:tailEnd/>
          </a:ln>
        </p:spPr>
      </p:pic>
      <p:sp>
        <p:nvSpPr>
          <p:cNvPr id="10" name="AutoShape 7"/>
          <p:cNvSpPr>
            <a:spLocks noChangeArrowheads="1"/>
          </p:cNvSpPr>
          <p:nvPr/>
        </p:nvSpPr>
        <p:spPr bwMode="gray">
          <a:xfrm>
            <a:off x="773113" y="5557838"/>
            <a:ext cx="7693025" cy="1066800"/>
          </a:xfrm>
          <a:prstGeom prst="roundRect">
            <a:avLst>
              <a:gd name="adj" fmla="val 11921"/>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fontAlgn="auto">
              <a:spcBef>
                <a:spcPts val="0"/>
              </a:spcBef>
              <a:spcAft>
                <a:spcPts val="0"/>
              </a:spcAft>
              <a:defRPr/>
            </a:pPr>
            <a:endParaRPr kumimoji="0" lang="zh-TW" altLang="en-US"/>
          </a:p>
        </p:txBody>
      </p:sp>
      <p:pic>
        <p:nvPicPr>
          <p:cNvPr id="62470" name="Picture 8" descr="Picture4"/>
          <p:cNvPicPr>
            <a:picLocks noChangeAspect="1" noChangeArrowheads="1"/>
          </p:cNvPicPr>
          <p:nvPr/>
        </p:nvPicPr>
        <p:blipFill>
          <a:blip r:embed="rId2"/>
          <a:srcRect/>
          <a:stretch>
            <a:fillRect/>
          </a:stretch>
        </p:blipFill>
        <p:spPr bwMode="auto">
          <a:xfrm>
            <a:off x="828675" y="5605463"/>
            <a:ext cx="1646238" cy="673100"/>
          </a:xfrm>
          <a:prstGeom prst="rect">
            <a:avLst/>
          </a:prstGeom>
          <a:noFill/>
          <a:ln w="9525">
            <a:noFill/>
            <a:miter lim="800000"/>
            <a:headEnd/>
            <a:tailEnd/>
          </a:ln>
        </p:spPr>
      </p:pic>
      <p:sp>
        <p:nvSpPr>
          <p:cNvPr id="62471" name="Rectangle 39"/>
          <p:cNvSpPr>
            <a:spLocks noChangeArrowheads="1"/>
          </p:cNvSpPr>
          <p:nvPr/>
        </p:nvSpPr>
        <p:spPr bwMode="black">
          <a:xfrm>
            <a:off x="1258888" y="4510088"/>
            <a:ext cx="7058025" cy="1200150"/>
          </a:xfrm>
          <a:prstGeom prst="rect">
            <a:avLst/>
          </a:prstGeom>
          <a:noFill/>
          <a:ln w="9525">
            <a:noFill/>
            <a:miter lim="800000"/>
            <a:headEnd/>
            <a:tailEnd/>
          </a:ln>
        </p:spPr>
        <p:txBody>
          <a:bodyPr>
            <a:spAutoFit/>
          </a:bodyPr>
          <a:lstStyle/>
          <a:p>
            <a:r>
              <a:rPr kumimoji="0" lang="zh-TW" altLang="en-US" sz="2400" b="1">
                <a:solidFill>
                  <a:srgbClr val="002060"/>
                </a:solidFill>
                <a:latin typeface="微軟正黑體" pitchFamily="34" charset="-120"/>
                <a:ea typeface="微軟正黑體" pitchFamily="34" charset="-120"/>
              </a:rPr>
              <a:t>逐步整合各地資料庫情資，協調跨區資料整合分析，並定期、不定期整合同步大區域查緝掃蕩</a:t>
            </a:r>
          </a:p>
          <a:p>
            <a:endParaRPr kumimoji="0" lang="zh-TW" altLang="en-US" sz="2400" b="1">
              <a:solidFill>
                <a:srgbClr val="002060"/>
              </a:solidFill>
              <a:latin typeface="微軟正黑體" pitchFamily="34" charset="-120"/>
              <a:ea typeface="微軟正黑體" pitchFamily="34" charset="-120"/>
            </a:endParaRPr>
          </a:p>
        </p:txBody>
      </p:sp>
      <p:sp>
        <p:nvSpPr>
          <p:cNvPr id="62472" name="Rectangle 40"/>
          <p:cNvSpPr>
            <a:spLocks noChangeArrowheads="1"/>
          </p:cNvSpPr>
          <p:nvPr/>
        </p:nvSpPr>
        <p:spPr bwMode="black">
          <a:xfrm>
            <a:off x="1208088" y="3455988"/>
            <a:ext cx="7056437" cy="460375"/>
          </a:xfrm>
          <a:prstGeom prst="rect">
            <a:avLst/>
          </a:prstGeom>
          <a:noFill/>
          <a:ln w="9525">
            <a:noFill/>
            <a:miter lim="800000"/>
            <a:headEnd/>
            <a:tailEnd/>
          </a:ln>
        </p:spPr>
        <p:txBody>
          <a:bodyPr>
            <a:spAutoFit/>
          </a:bodyPr>
          <a:lstStyle/>
          <a:p>
            <a:r>
              <a:rPr kumimoji="0" lang="zh-TW" altLang="en-US" sz="2400" b="1">
                <a:solidFill>
                  <a:srgbClr val="002060"/>
                </a:solidFill>
                <a:latin typeface="微軟正黑體" pitchFamily="34" charset="-120"/>
                <a:ea typeface="微軟正黑體" pitchFamily="34" charset="-120"/>
              </a:rPr>
              <a:t>依高</a:t>
            </a:r>
            <a:r>
              <a:rPr kumimoji="0" lang="en-US" altLang="zh-TW" sz="2400" b="1">
                <a:solidFill>
                  <a:srgbClr val="002060"/>
                </a:solidFill>
                <a:latin typeface="微軟正黑體" pitchFamily="34" charset="-120"/>
                <a:ea typeface="微軟正黑體" pitchFamily="34" charset="-120"/>
              </a:rPr>
              <a:t>(</a:t>
            </a:r>
            <a:r>
              <a:rPr kumimoji="0" lang="zh-TW" altLang="en-US" sz="2400" b="1">
                <a:solidFill>
                  <a:srgbClr val="002060"/>
                </a:solidFill>
                <a:latin typeface="微軟正黑體" pitchFamily="34" charset="-120"/>
                <a:ea typeface="微軟正黑體" pitchFamily="34" charset="-120"/>
              </a:rPr>
              <a:t>分</a:t>
            </a:r>
            <a:r>
              <a:rPr kumimoji="0" lang="en-US" altLang="zh-TW" sz="2400" b="1">
                <a:solidFill>
                  <a:srgbClr val="002060"/>
                </a:solidFill>
                <a:latin typeface="微軟正黑體" pitchFamily="34" charset="-120"/>
                <a:ea typeface="微軟正黑體" pitchFamily="34" charset="-120"/>
              </a:rPr>
              <a:t>)</a:t>
            </a:r>
            <a:r>
              <a:rPr kumimoji="0" lang="zh-TW" altLang="en-US" sz="2400" b="1">
                <a:solidFill>
                  <a:srgbClr val="002060"/>
                </a:solidFill>
                <a:latin typeface="微軟正黑體" pitchFamily="34" charset="-120"/>
                <a:ea typeface="微軟正黑體" pitchFamily="34" charset="-120"/>
              </a:rPr>
              <a:t>檢署轄區，建立區域聯防規劃督導機制</a:t>
            </a:r>
          </a:p>
        </p:txBody>
      </p:sp>
      <p:sp>
        <p:nvSpPr>
          <p:cNvPr id="62473" name="Rectangle 41"/>
          <p:cNvSpPr>
            <a:spLocks noChangeArrowheads="1"/>
          </p:cNvSpPr>
          <p:nvPr/>
        </p:nvSpPr>
        <p:spPr bwMode="black">
          <a:xfrm>
            <a:off x="1258888" y="5845175"/>
            <a:ext cx="7058025" cy="461963"/>
          </a:xfrm>
          <a:prstGeom prst="rect">
            <a:avLst/>
          </a:prstGeom>
          <a:noFill/>
          <a:ln w="9525">
            <a:noFill/>
            <a:miter lim="800000"/>
            <a:headEnd/>
            <a:tailEnd/>
          </a:ln>
        </p:spPr>
        <p:txBody>
          <a:bodyPr>
            <a:spAutoFit/>
          </a:bodyPr>
          <a:lstStyle/>
          <a:p>
            <a:r>
              <a:rPr kumimoji="0" lang="zh-TW" altLang="en-US" sz="2400" b="1">
                <a:solidFill>
                  <a:srgbClr val="002060"/>
                </a:solidFill>
                <a:latin typeface="微軟正黑體" pitchFamily="34" charset="-120"/>
                <a:ea typeface="微軟正黑體" pitchFamily="34" charset="-120"/>
              </a:rPr>
              <a:t>推廣全國連線及形成大資料庫</a:t>
            </a:r>
          </a:p>
        </p:txBody>
      </p:sp>
      <p:grpSp>
        <p:nvGrpSpPr>
          <p:cNvPr id="62474" name="群組 19"/>
          <p:cNvGrpSpPr>
            <a:grpSpLocks/>
          </p:cNvGrpSpPr>
          <p:nvPr/>
        </p:nvGrpSpPr>
        <p:grpSpPr bwMode="auto">
          <a:xfrm>
            <a:off x="179388" y="1365250"/>
            <a:ext cx="8804275" cy="1416050"/>
            <a:chOff x="179512" y="1365274"/>
            <a:chExt cx="8804747" cy="1415653"/>
          </a:xfrm>
        </p:grpSpPr>
        <p:sp>
          <p:nvSpPr>
            <p:cNvPr id="15" name="AutoShape 4"/>
            <p:cNvSpPr>
              <a:spLocks noChangeArrowheads="1"/>
            </p:cNvSpPr>
            <p:nvPr/>
          </p:nvSpPr>
          <p:spPr bwMode="gray">
            <a:xfrm>
              <a:off x="2038574" y="1365274"/>
              <a:ext cx="6945685" cy="1415653"/>
            </a:xfrm>
            <a:prstGeom prst="roundRect">
              <a:avLst>
                <a:gd name="adj" fmla="val 7341"/>
              </a:avLst>
            </a:prstGeom>
            <a:ln/>
          </p:spPr>
          <p:style>
            <a:lnRef idx="2">
              <a:schemeClr val="accent2"/>
            </a:lnRef>
            <a:fillRef idx="1">
              <a:schemeClr val="lt1"/>
            </a:fillRef>
            <a:effectRef idx="0">
              <a:schemeClr val="accent2"/>
            </a:effectRef>
            <a:fontRef idx="minor">
              <a:schemeClr val="dk1"/>
            </a:fontRef>
          </p:style>
          <p:txBody>
            <a:bodyPr anchor="ctr"/>
            <a:lstStyle/>
            <a:p>
              <a:pPr marL="179388" algn="just" fontAlgn="auto">
                <a:spcBef>
                  <a:spcPts val="0"/>
                </a:spcBef>
                <a:spcAft>
                  <a:spcPts val="1200"/>
                </a:spcAft>
                <a:defRPr/>
              </a:pPr>
              <a:r>
                <a:rPr kumimoji="0" lang="zh-TW" altLang="en-US" sz="2800" b="1" dirty="0">
                  <a:solidFill>
                    <a:schemeClr val="accent1">
                      <a:lumMod val="50000"/>
                    </a:schemeClr>
                  </a:solidFill>
                  <a:latin typeface="微軟正黑體" panose="020B0604030504040204" pitchFamily="34" charset="-120"/>
                  <a:ea typeface="微軟正黑體" panose="020B0604030504040204" pitchFamily="34" charset="-120"/>
                </a:rPr>
                <a:t>區域聯防與強化督導使反毒效能更強化</a:t>
              </a:r>
              <a:endParaRPr kumimoji="0" lang="en-US" altLang="zh-TW" sz="2800" b="1" dirty="0">
                <a:solidFill>
                  <a:schemeClr val="accent1">
                    <a:lumMod val="50000"/>
                  </a:schemeClr>
                </a:solidFill>
                <a:latin typeface="微軟正黑體" panose="020B0604030504040204" pitchFamily="34" charset="-120"/>
                <a:ea typeface="微軟正黑體" panose="020B0604030504040204" pitchFamily="34" charset="-120"/>
              </a:endParaRPr>
            </a:p>
            <a:p>
              <a:pPr marL="179388" algn="just" fontAlgn="auto">
                <a:spcBef>
                  <a:spcPts val="0"/>
                </a:spcBef>
                <a:spcAft>
                  <a:spcPts val="1200"/>
                </a:spcAft>
                <a:defRPr/>
              </a:pPr>
              <a:r>
                <a:rPr kumimoji="0" lang="zh-TW" altLang="en-US" sz="2400" b="1" dirty="0">
                  <a:solidFill>
                    <a:srgbClr val="002060"/>
                  </a:solidFill>
                  <a:latin typeface="微軟正黑體" panose="020B0604030504040204" pitchFamily="34" charset="-120"/>
                  <a:ea typeface="微軟正黑體" panose="020B0604030504040204" pitchFamily="34" charset="-120"/>
                </a:rPr>
                <a:t>社區型的中小盤毒販及一般吸毒者之生活交易圈有相當的地域封閉性</a:t>
              </a:r>
              <a:endParaRPr kumimoji="0" lang="en-US" altLang="zh-TW" sz="2400" b="1" dirty="0">
                <a:solidFill>
                  <a:srgbClr val="002060"/>
                </a:solidFill>
                <a:latin typeface="微軟正黑體" panose="020B0604030504040204" pitchFamily="34" charset="-120"/>
                <a:ea typeface="微軟正黑體" panose="020B0604030504040204" pitchFamily="34" charset="-120"/>
              </a:endParaRPr>
            </a:p>
          </p:txBody>
        </p:sp>
        <p:sp>
          <p:nvSpPr>
            <p:cNvPr id="16" name="AutoShape 9"/>
            <p:cNvSpPr>
              <a:spLocks noChangeArrowheads="1"/>
            </p:cNvSpPr>
            <p:nvPr/>
          </p:nvSpPr>
          <p:spPr bwMode="gray">
            <a:xfrm>
              <a:off x="179512" y="1608094"/>
              <a:ext cx="2055922" cy="930014"/>
            </a:xfrm>
            <a:prstGeom prst="roundRect">
              <a:avLst>
                <a:gd name="adj" fmla="val 16667"/>
              </a:avLst>
            </a:prstGeom>
            <a:ln>
              <a:headEnd/>
              <a:tailEnd/>
            </a:ln>
          </p:spPr>
          <p:style>
            <a:lnRef idx="1">
              <a:schemeClr val="accent4"/>
            </a:lnRef>
            <a:fillRef idx="3">
              <a:schemeClr val="accent4"/>
            </a:fillRef>
            <a:effectRef idx="2">
              <a:schemeClr val="accent4"/>
            </a:effectRef>
            <a:fontRef idx="minor">
              <a:schemeClr val="lt1"/>
            </a:fontRef>
          </p:style>
          <p:txBody>
            <a:bodyPr anchor="ctr"/>
            <a:lstStyle/>
            <a:p>
              <a:pPr fontAlgn="auto">
                <a:spcBef>
                  <a:spcPts val="0"/>
                </a:spcBef>
                <a:spcAft>
                  <a:spcPts val="0"/>
                </a:spcAft>
                <a:defRPr/>
              </a:pPr>
              <a:r>
                <a:rPr kumimoji="0" lang="zh-TW" altLang="en-US" sz="2800" b="1" dirty="0">
                  <a:solidFill>
                    <a:schemeClr val="bg1"/>
                  </a:solidFill>
                  <a:latin typeface="微軟正黑體" panose="020B0604030504040204" pitchFamily="34" charset="-120"/>
                  <a:ea typeface="微軟正黑體" panose="020B0604030504040204" pitchFamily="34" charset="-120"/>
                </a:rPr>
                <a:t>推動區域緝毒聯防機制</a:t>
              </a:r>
            </a:p>
          </p:txBody>
        </p:sp>
      </p:grpSp>
      <p:sp>
        <p:nvSpPr>
          <p:cNvPr id="62475" name="投影片編號版面配置區 16"/>
          <p:cNvSpPr>
            <a:spLocks noGrp="1"/>
          </p:cNvSpPr>
          <p:nvPr>
            <p:ph type="sldNum" sz="quarter" idx="12"/>
          </p:nvPr>
        </p:nvSpPr>
        <p:spPr>
          <a:noFill/>
          <a:ln>
            <a:miter lim="800000"/>
            <a:headEnd/>
            <a:tailEnd/>
          </a:ln>
        </p:spPr>
        <p:txBody>
          <a:bodyPr/>
          <a:lstStyle/>
          <a:p>
            <a:pPr fontAlgn="base">
              <a:spcBef>
                <a:spcPct val="0"/>
              </a:spcBef>
              <a:spcAft>
                <a:spcPct val="0"/>
              </a:spcAft>
            </a:pPr>
            <a:fld id="{A19A2BEC-1FF7-4157-94A8-086D9836BA05}" type="slidenum">
              <a:rPr lang="en-US" altLang="zh-TW" smtClean="0"/>
              <a:pPr fontAlgn="base">
                <a:spcBef>
                  <a:spcPct val="0"/>
                </a:spcBef>
                <a:spcAft>
                  <a:spcPct val="0"/>
                </a:spcAft>
              </a:pPr>
              <a:t>38</a:t>
            </a:fld>
            <a:endParaRPr lang="en-US" altLang="zh-TW" smtClean="0"/>
          </a:p>
        </p:txBody>
      </p:sp>
      <p:sp>
        <p:nvSpPr>
          <p:cNvPr id="62476" name="標題 17"/>
          <p:cNvSpPr>
            <a:spLocks noGrp="1"/>
          </p:cNvSpPr>
          <p:nvPr>
            <p:ph type="title"/>
          </p:nvPr>
        </p:nvSpPr>
        <p:spPr/>
        <p:txBody>
          <a:bodyPr/>
          <a:lstStyle/>
          <a:p>
            <a:r>
              <a:rPr lang="zh-TW" altLang="en-US" smtClean="0">
                <a:solidFill>
                  <a:srgbClr val="FFFF00"/>
                </a:solidFill>
                <a:latin typeface="Arial" charset="0"/>
                <a:ea typeface="華康華綜體W5"/>
              </a:rPr>
              <a:t>策略三、區域聯防與督導機制</a:t>
            </a:r>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標題 1"/>
          <p:cNvSpPr>
            <a:spLocks noGrp="1"/>
          </p:cNvSpPr>
          <p:nvPr>
            <p:ph type="title"/>
          </p:nvPr>
        </p:nvSpPr>
        <p:spPr>
          <a:xfrm>
            <a:off x="387350" y="261938"/>
            <a:ext cx="8439150" cy="563562"/>
          </a:xfrm>
        </p:spPr>
        <p:txBody>
          <a:bodyPr/>
          <a:lstStyle/>
          <a:p>
            <a:r>
              <a:rPr lang="zh-TW" altLang="en-US" smtClean="0">
                <a:solidFill>
                  <a:srgbClr val="FFFF00"/>
                </a:solidFill>
                <a:latin typeface="Arial" charset="0"/>
                <a:ea typeface="華康華綜體W5"/>
              </a:rPr>
              <a:t>策略四、建立偏鄉毒品問題通報網及</a:t>
            </a:r>
            <a:r>
              <a:rPr lang="en-US" altLang="zh-TW" smtClean="0">
                <a:solidFill>
                  <a:srgbClr val="FFFF00"/>
                </a:solidFill>
                <a:latin typeface="Arial" charset="0"/>
                <a:ea typeface="華康華綜體W5"/>
              </a:rPr>
              <a:t/>
            </a:r>
            <a:br>
              <a:rPr lang="en-US" altLang="zh-TW" smtClean="0">
                <a:solidFill>
                  <a:srgbClr val="FFFF00"/>
                </a:solidFill>
                <a:latin typeface="Arial" charset="0"/>
                <a:ea typeface="華康華綜體W5"/>
              </a:rPr>
            </a:br>
            <a:r>
              <a:rPr lang="zh-TW" altLang="en-US" smtClean="0">
                <a:solidFill>
                  <a:srgbClr val="FFFF00"/>
                </a:solidFill>
                <a:latin typeface="Arial" charset="0"/>
                <a:ea typeface="華康華綜體W5"/>
              </a:rPr>
              <a:t>　　　　　　　　強化毒品藥頭查緝</a:t>
            </a:r>
          </a:p>
        </p:txBody>
      </p:sp>
      <p:sp>
        <p:nvSpPr>
          <p:cNvPr id="63490" name="投影片編號版面配置區 2"/>
          <p:cNvSpPr>
            <a:spLocks noGrp="1"/>
          </p:cNvSpPr>
          <p:nvPr>
            <p:ph type="sldNum" sz="quarter" idx="12"/>
          </p:nvPr>
        </p:nvSpPr>
        <p:spPr>
          <a:noFill/>
          <a:ln>
            <a:miter lim="800000"/>
            <a:headEnd/>
            <a:tailEnd/>
          </a:ln>
        </p:spPr>
        <p:txBody>
          <a:bodyPr/>
          <a:lstStyle/>
          <a:p>
            <a:pPr fontAlgn="base">
              <a:spcBef>
                <a:spcPct val="0"/>
              </a:spcBef>
              <a:spcAft>
                <a:spcPct val="0"/>
              </a:spcAft>
            </a:pPr>
            <a:fld id="{1EFDBACC-960D-48BD-90F0-70DD917A200A}" type="slidenum">
              <a:rPr lang="en-US" altLang="zh-TW" smtClean="0"/>
              <a:pPr fontAlgn="base">
                <a:spcBef>
                  <a:spcPct val="0"/>
                </a:spcBef>
                <a:spcAft>
                  <a:spcPct val="0"/>
                </a:spcAft>
              </a:pPr>
              <a:t>39</a:t>
            </a:fld>
            <a:endParaRPr lang="en-US" altLang="zh-TW" smtClean="0"/>
          </a:p>
        </p:txBody>
      </p:sp>
      <p:grpSp>
        <p:nvGrpSpPr>
          <p:cNvPr id="63491" name="群組 3"/>
          <p:cNvGrpSpPr>
            <a:grpSpLocks/>
          </p:cNvGrpSpPr>
          <p:nvPr/>
        </p:nvGrpSpPr>
        <p:grpSpPr bwMode="auto">
          <a:xfrm>
            <a:off x="323850" y="1408113"/>
            <a:ext cx="8569325" cy="5260975"/>
            <a:chOff x="323528" y="1408608"/>
            <a:chExt cx="8568952" cy="5260752"/>
          </a:xfrm>
        </p:grpSpPr>
        <p:sp>
          <p:nvSpPr>
            <p:cNvPr id="20" name="Oval 5"/>
            <p:cNvSpPr>
              <a:spLocks noChangeArrowheads="1"/>
            </p:cNvSpPr>
            <p:nvPr/>
          </p:nvSpPr>
          <p:spPr bwMode="auto">
            <a:xfrm>
              <a:off x="1960170" y="1408608"/>
              <a:ext cx="5492511" cy="5260752"/>
            </a:xfrm>
            <a:prstGeom prst="ellipse">
              <a:avLst/>
            </a:prstGeom>
            <a:ln/>
            <a:extLst/>
          </p:spPr>
          <p:style>
            <a:lnRef idx="1">
              <a:schemeClr val="accent3"/>
            </a:lnRef>
            <a:fillRef idx="2">
              <a:schemeClr val="accent3"/>
            </a:fillRef>
            <a:effectRef idx="1">
              <a:schemeClr val="accent3"/>
            </a:effectRef>
            <a:fontRef idx="minor">
              <a:schemeClr val="dk1"/>
            </a:fontRef>
          </p:style>
          <p:txBody>
            <a:bodyPr wrap="none" anchor="ctr"/>
            <a:lstStyle/>
            <a:p>
              <a:pPr fontAlgn="auto">
                <a:spcBef>
                  <a:spcPts val="0"/>
                </a:spcBef>
                <a:spcAft>
                  <a:spcPts val="0"/>
                </a:spcAft>
                <a:defRPr/>
              </a:pPr>
              <a:endParaRPr kumimoji="0" lang="zh-TW" altLang="en-US" dirty="0"/>
            </a:p>
          </p:txBody>
        </p:sp>
        <p:sp>
          <p:nvSpPr>
            <p:cNvPr id="5" name="Oval 5"/>
            <p:cNvSpPr>
              <a:spLocks noChangeArrowheads="1"/>
            </p:cNvSpPr>
            <p:nvPr/>
          </p:nvSpPr>
          <p:spPr bwMode="auto">
            <a:xfrm>
              <a:off x="323528" y="2132477"/>
              <a:ext cx="3643154" cy="3673319"/>
            </a:xfrm>
            <a:prstGeom prst="ellipse">
              <a:avLst/>
            </a:prstGeom>
            <a:ln/>
          </p:spPr>
          <p:style>
            <a:lnRef idx="1">
              <a:schemeClr val="accent1"/>
            </a:lnRef>
            <a:fillRef idx="2">
              <a:schemeClr val="accent1"/>
            </a:fillRef>
            <a:effectRef idx="1">
              <a:schemeClr val="accent1"/>
            </a:effectRef>
            <a:fontRef idx="minor">
              <a:schemeClr val="dk1"/>
            </a:fontRef>
          </p:style>
          <p:txBody>
            <a:bodyPr wrap="none" anchor="ctr"/>
            <a:lstStyle/>
            <a:p>
              <a:pPr fontAlgn="auto">
                <a:spcBef>
                  <a:spcPts val="0"/>
                </a:spcBef>
                <a:spcAft>
                  <a:spcPts val="0"/>
                </a:spcAft>
                <a:defRPr/>
              </a:pPr>
              <a:endParaRPr kumimoji="0" lang="zh-TW" altLang="en-US"/>
            </a:p>
          </p:txBody>
        </p:sp>
        <p:sp>
          <p:nvSpPr>
            <p:cNvPr id="6" name="Oval 6"/>
            <p:cNvSpPr>
              <a:spLocks noChangeArrowheads="1"/>
            </p:cNvSpPr>
            <p:nvPr/>
          </p:nvSpPr>
          <p:spPr bwMode="auto">
            <a:xfrm>
              <a:off x="5249327" y="2132477"/>
              <a:ext cx="3643153" cy="3673319"/>
            </a:xfrm>
            <a:prstGeom prst="ellipse">
              <a:avLst/>
            </a:prstGeom>
            <a:ln/>
          </p:spPr>
          <p:style>
            <a:lnRef idx="1">
              <a:schemeClr val="accent4"/>
            </a:lnRef>
            <a:fillRef idx="2">
              <a:schemeClr val="accent4"/>
            </a:fillRef>
            <a:effectRef idx="1">
              <a:schemeClr val="accent4"/>
            </a:effectRef>
            <a:fontRef idx="minor">
              <a:schemeClr val="dk1"/>
            </a:fontRef>
          </p:style>
          <p:txBody>
            <a:bodyPr wrap="none" anchor="ctr"/>
            <a:lstStyle/>
            <a:p>
              <a:pPr fontAlgn="auto">
                <a:spcBef>
                  <a:spcPts val="0"/>
                </a:spcBef>
                <a:spcAft>
                  <a:spcPts val="0"/>
                </a:spcAft>
                <a:defRPr/>
              </a:pPr>
              <a:endParaRPr kumimoji="0" lang="zh-TW" altLang="en-US"/>
            </a:p>
          </p:txBody>
        </p:sp>
        <p:sp>
          <p:nvSpPr>
            <p:cNvPr id="13" name="AutoShape 13"/>
            <p:cNvSpPr>
              <a:spLocks noChangeArrowheads="1"/>
            </p:cNvSpPr>
            <p:nvPr/>
          </p:nvSpPr>
          <p:spPr bwMode="auto">
            <a:xfrm>
              <a:off x="3491881" y="3115990"/>
              <a:ext cx="2304255" cy="1681162"/>
            </a:xfrm>
            <a:prstGeom prst="hexagon">
              <a:avLst>
                <a:gd name="adj" fmla="val 28872"/>
                <a:gd name="vf" fmla="val 115470"/>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fontAlgn="auto" latinLnBrk="1">
                <a:spcBef>
                  <a:spcPts val="0"/>
                </a:spcBef>
                <a:spcAft>
                  <a:spcPts val="0"/>
                </a:spcAft>
                <a:defRPr/>
              </a:pPr>
              <a:endParaRPr kumimoji="0" lang="ko-KR" altLang="en-US" b="1" dirty="0">
                <a:solidFill>
                  <a:schemeClr val="accent2">
                    <a:lumMod val="75000"/>
                  </a:schemeClr>
                </a:solidFill>
                <a:ea typeface="HY견고딕" pitchFamily="18" charset="-127"/>
              </a:endParaRPr>
            </a:p>
            <a:p>
              <a:pPr algn="ctr" fontAlgn="auto">
                <a:spcBef>
                  <a:spcPts val="0"/>
                </a:spcBef>
                <a:spcAft>
                  <a:spcPts val="0"/>
                </a:spcAft>
                <a:defRPr/>
              </a:pPr>
              <a:r>
                <a:rPr kumimoji="0" lang="zh-TW" altLang="en-US" sz="3600" b="1" dirty="0">
                  <a:solidFill>
                    <a:schemeClr val="accent2">
                      <a:lumMod val="75000"/>
                    </a:schemeClr>
                  </a:solidFill>
                  <a:latin typeface="微軟正黑體" panose="020B0604030504040204" pitchFamily="34" charset="-120"/>
                  <a:ea typeface="微軟正黑體" panose="020B0604030504040204" pitchFamily="34" charset="-120"/>
                </a:rPr>
                <a:t>問題導向</a:t>
              </a:r>
              <a:endParaRPr kumimoji="0" lang="en-US" altLang="zh-TW" sz="3600" b="1" dirty="0">
                <a:solidFill>
                  <a:schemeClr val="accent2">
                    <a:lumMod val="75000"/>
                  </a:schemeClr>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sz="3600" b="1" dirty="0">
                  <a:solidFill>
                    <a:schemeClr val="accent2">
                      <a:lumMod val="75000"/>
                    </a:schemeClr>
                  </a:solidFill>
                  <a:latin typeface="微軟正黑體" panose="020B0604030504040204" pitchFamily="34" charset="-120"/>
                  <a:ea typeface="微軟正黑體" panose="020B0604030504040204" pitchFamily="34" charset="-120"/>
                </a:rPr>
                <a:t>模式</a:t>
              </a:r>
              <a:endParaRPr kumimoji="0" lang="en-US" altLang="zh-TW" sz="3600" b="1" dirty="0">
                <a:solidFill>
                  <a:schemeClr val="accent2">
                    <a:lumMod val="75000"/>
                  </a:schemeClr>
                </a:solidFill>
                <a:latin typeface="微軟正黑體" panose="020B0604030504040204" pitchFamily="34" charset="-120"/>
                <a:ea typeface="微軟正黑體" panose="020B0604030504040204" pitchFamily="34" charset="-120"/>
              </a:endParaRPr>
            </a:p>
          </p:txBody>
        </p:sp>
        <p:sp>
          <p:nvSpPr>
            <p:cNvPr id="63498" name="Text Box 15"/>
            <p:cNvSpPr txBox="1">
              <a:spLocks noChangeArrowheads="1"/>
            </p:cNvSpPr>
            <p:nvPr/>
          </p:nvSpPr>
          <p:spPr bwMode="auto">
            <a:xfrm>
              <a:off x="5816785" y="3212976"/>
              <a:ext cx="3075695" cy="1569660"/>
            </a:xfrm>
            <a:prstGeom prst="rect">
              <a:avLst/>
            </a:prstGeom>
            <a:noFill/>
            <a:ln w="9525">
              <a:noFill/>
              <a:miter lim="800000"/>
              <a:headEnd/>
              <a:tailEnd/>
            </a:ln>
          </p:spPr>
          <p:txBody>
            <a:bodyPr>
              <a:spAutoFit/>
            </a:bodyPr>
            <a:lstStyle/>
            <a:p>
              <a:r>
                <a:rPr kumimoji="0" lang="zh-TW" altLang="en-US" sz="2400" b="1">
                  <a:solidFill>
                    <a:srgbClr val="002060"/>
                  </a:solidFill>
                  <a:latin typeface="微軟正黑體" pitchFamily="34" charset="-120"/>
                  <a:ea typeface="微軟正黑體" pitchFamily="34" charset="-120"/>
                </a:rPr>
                <a:t>結合</a:t>
              </a:r>
              <a:r>
                <a:rPr kumimoji="0" lang="zh-TW" altLang="en-US" sz="2400" b="1">
                  <a:solidFill>
                    <a:srgbClr val="C00000"/>
                  </a:solidFill>
                  <a:latin typeface="微軟正黑體" pitchFamily="34" charset="-120"/>
                  <a:ea typeface="微軟正黑體" pitchFamily="34" charset="-120"/>
                </a:rPr>
                <a:t>偏鄉地區之社區照顧關懷老人據點</a:t>
              </a:r>
              <a:r>
                <a:rPr kumimoji="0" lang="zh-TW" altLang="en-US" sz="2400" b="1">
                  <a:solidFill>
                    <a:srgbClr val="002060"/>
                  </a:solidFill>
                  <a:latin typeface="微軟正黑體" pitchFamily="34" charset="-120"/>
                  <a:ea typeface="微軟正黑體" pitchFamily="34" charset="-120"/>
                </a:rPr>
                <a:t>，利用家戶訪查前往強化反毒知能</a:t>
              </a:r>
              <a:endParaRPr kumimoji="0" lang="en-US" altLang="zh-TW" sz="2400" b="1">
                <a:solidFill>
                  <a:srgbClr val="002060"/>
                </a:solidFill>
                <a:latin typeface="微軟正黑體" pitchFamily="34" charset="-120"/>
                <a:ea typeface="微軟正黑體" pitchFamily="34" charset="-120"/>
              </a:endParaRPr>
            </a:p>
          </p:txBody>
        </p:sp>
        <p:sp>
          <p:nvSpPr>
            <p:cNvPr id="63499" name="Text Box 16"/>
            <p:cNvSpPr txBox="1">
              <a:spLocks noChangeArrowheads="1"/>
            </p:cNvSpPr>
            <p:nvPr/>
          </p:nvSpPr>
          <p:spPr bwMode="auto">
            <a:xfrm>
              <a:off x="611560" y="3380799"/>
              <a:ext cx="2697286" cy="1200329"/>
            </a:xfrm>
            <a:prstGeom prst="rect">
              <a:avLst/>
            </a:prstGeom>
            <a:noFill/>
            <a:ln w="9525">
              <a:noFill/>
              <a:miter lim="800000"/>
              <a:headEnd/>
              <a:tailEnd/>
            </a:ln>
          </p:spPr>
          <p:txBody>
            <a:bodyPr>
              <a:spAutoFit/>
            </a:bodyPr>
            <a:lstStyle/>
            <a:p>
              <a:r>
                <a:rPr kumimoji="0" lang="zh-TW" altLang="zh-TW" sz="2400" b="1">
                  <a:solidFill>
                    <a:srgbClr val="002060"/>
                  </a:solidFill>
                  <a:latin typeface="微軟正黑體" pitchFamily="34" charset="-120"/>
                  <a:ea typeface="微軟正黑體" pitchFamily="34" charset="-120"/>
                </a:rPr>
                <a:t>運用</a:t>
              </a:r>
              <a:r>
                <a:rPr kumimoji="0" lang="zh-TW" altLang="zh-TW" sz="2400" b="1">
                  <a:solidFill>
                    <a:srgbClr val="C00000"/>
                  </a:solidFill>
                  <a:latin typeface="微軟正黑體" pitchFamily="34" charset="-120"/>
                  <a:ea typeface="微軟正黑體" pitchFamily="34" charset="-120"/>
                </a:rPr>
                <a:t>村、里、鄰長</a:t>
              </a:r>
              <a:r>
                <a:rPr kumimoji="0" lang="zh-TW" altLang="zh-TW" sz="2400" b="1">
                  <a:solidFill>
                    <a:srgbClr val="002060"/>
                  </a:solidFill>
                  <a:latin typeface="微軟正黑體" pitchFamily="34" charset="-120"/>
                  <a:ea typeface="微軟正黑體" pitchFamily="34" charset="-120"/>
                </a:rPr>
                <a:t>等協助通報毒品情資，建立聯繫窗口</a:t>
              </a:r>
              <a:endParaRPr kumimoji="0" lang="en-US" altLang="zh-TW" sz="2400" b="1">
                <a:solidFill>
                  <a:srgbClr val="002060"/>
                </a:solidFill>
                <a:latin typeface="微軟正黑體" pitchFamily="34" charset="-120"/>
                <a:ea typeface="微軟正黑體" pitchFamily="34" charset="-120"/>
              </a:endParaRPr>
            </a:p>
          </p:txBody>
        </p:sp>
        <p:sp>
          <p:nvSpPr>
            <p:cNvPr id="63500" name="文字方塊 20"/>
            <p:cNvSpPr txBox="1">
              <a:spLocks noChangeArrowheads="1"/>
            </p:cNvSpPr>
            <p:nvPr/>
          </p:nvSpPr>
          <p:spPr bwMode="auto">
            <a:xfrm>
              <a:off x="3419872" y="2021939"/>
              <a:ext cx="2631307" cy="830997"/>
            </a:xfrm>
            <a:prstGeom prst="rect">
              <a:avLst/>
            </a:prstGeom>
            <a:noFill/>
            <a:ln w="9525">
              <a:noFill/>
              <a:miter lim="800000"/>
              <a:headEnd/>
              <a:tailEnd/>
            </a:ln>
          </p:spPr>
          <p:txBody>
            <a:bodyPr>
              <a:spAutoFit/>
            </a:bodyPr>
            <a:lstStyle/>
            <a:p>
              <a:r>
                <a:rPr kumimoji="0" lang="zh-TW" altLang="zh-TW" sz="2400" b="1">
                  <a:solidFill>
                    <a:srgbClr val="002060"/>
                  </a:solidFill>
                  <a:latin typeface="微軟正黑體" pitchFamily="34" charset="-120"/>
                  <a:ea typeface="微軟正黑體" pitchFamily="34" charset="-120"/>
                </a:rPr>
                <a:t>掃描各縣市山地偏鄉地區毒品問題</a:t>
              </a:r>
              <a:endParaRPr kumimoji="0" lang="en-US" altLang="zh-TW" sz="2400" b="1">
                <a:solidFill>
                  <a:srgbClr val="002060"/>
                </a:solidFill>
                <a:latin typeface="微軟正黑體" pitchFamily="34" charset="-120"/>
                <a:ea typeface="微軟正黑體" pitchFamily="34" charset="-120"/>
              </a:endParaRPr>
            </a:p>
          </p:txBody>
        </p:sp>
        <p:sp>
          <p:nvSpPr>
            <p:cNvPr id="63501" name="文字方塊 21"/>
            <p:cNvSpPr txBox="1">
              <a:spLocks noChangeArrowheads="1"/>
            </p:cNvSpPr>
            <p:nvPr/>
          </p:nvSpPr>
          <p:spPr bwMode="auto">
            <a:xfrm>
              <a:off x="3418505" y="5517232"/>
              <a:ext cx="2631307" cy="830997"/>
            </a:xfrm>
            <a:prstGeom prst="rect">
              <a:avLst/>
            </a:prstGeom>
            <a:noFill/>
            <a:ln w="9525">
              <a:noFill/>
              <a:miter lim="800000"/>
              <a:headEnd/>
              <a:tailEnd/>
            </a:ln>
          </p:spPr>
          <p:txBody>
            <a:bodyPr>
              <a:spAutoFit/>
            </a:bodyPr>
            <a:lstStyle/>
            <a:p>
              <a:pPr algn="ctr">
                <a:spcBef>
                  <a:spcPct val="50000"/>
                </a:spcBef>
              </a:pPr>
              <a:r>
                <a:rPr kumimoji="0" lang="zh-TW" altLang="zh-TW" sz="2400" b="1">
                  <a:solidFill>
                    <a:srgbClr val="002060"/>
                  </a:solidFill>
                  <a:latin typeface="微軟正黑體" pitchFamily="34" charset="-120"/>
                  <a:ea typeface="微軟正黑體" pitchFamily="34" charset="-120"/>
                </a:rPr>
                <a:t>配合「全國同步查緝毒品專案行動」</a:t>
              </a:r>
              <a:endParaRPr kumimoji="0" lang="en-US" altLang="zh-TW" sz="2400" b="1">
                <a:solidFill>
                  <a:srgbClr val="002060"/>
                </a:solidFill>
                <a:latin typeface="微軟正黑體" pitchFamily="34" charset="-120"/>
                <a:ea typeface="微軟正黑體" pitchFamily="34" charset="-120"/>
              </a:endParaRPr>
            </a:p>
          </p:txBody>
        </p:sp>
      </p:gr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標題 1"/>
          <p:cNvSpPr>
            <a:spLocks noGrp="1"/>
          </p:cNvSpPr>
          <p:nvPr>
            <p:ph type="title"/>
          </p:nvPr>
        </p:nvSpPr>
        <p:spPr/>
        <p:txBody>
          <a:bodyPr/>
          <a:lstStyle/>
          <a:p>
            <a:r>
              <a:rPr lang="zh-TW" altLang="en-US" smtClean="0">
                <a:solidFill>
                  <a:srgbClr val="FFFF00"/>
                </a:solidFill>
                <a:latin typeface="Arial" charset="0"/>
                <a:ea typeface="華康華綜體W5"/>
              </a:rPr>
              <a:t>毒品盛行率：全球 </a:t>
            </a:r>
            <a:r>
              <a:rPr lang="en-US" altLang="zh-TW" smtClean="0">
                <a:solidFill>
                  <a:srgbClr val="FFFF00"/>
                </a:solidFill>
                <a:latin typeface="Arial" charset="0"/>
                <a:ea typeface="華康華綜體W5"/>
              </a:rPr>
              <a:t>vs.</a:t>
            </a:r>
            <a:r>
              <a:rPr lang="zh-TW" altLang="en-US" smtClean="0">
                <a:solidFill>
                  <a:srgbClr val="FFFF00"/>
                </a:solidFill>
                <a:latin typeface="Arial" charset="0"/>
                <a:ea typeface="華康華綜體W5"/>
              </a:rPr>
              <a:t>臺灣</a:t>
            </a:r>
          </a:p>
        </p:txBody>
      </p:sp>
      <p:sp>
        <p:nvSpPr>
          <p:cNvPr id="21506" name="投影片編號版面配置區 3"/>
          <p:cNvSpPr>
            <a:spLocks noGrp="1"/>
          </p:cNvSpPr>
          <p:nvPr>
            <p:ph type="sldNum" sz="quarter" idx="12"/>
          </p:nvPr>
        </p:nvSpPr>
        <p:spPr>
          <a:noFill/>
          <a:ln>
            <a:miter lim="800000"/>
            <a:headEnd/>
            <a:tailEnd/>
          </a:ln>
        </p:spPr>
        <p:txBody>
          <a:bodyPr/>
          <a:lstStyle/>
          <a:p>
            <a:pPr fontAlgn="base">
              <a:spcBef>
                <a:spcPct val="0"/>
              </a:spcBef>
              <a:spcAft>
                <a:spcPct val="0"/>
              </a:spcAft>
            </a:pPr>
            <a:fld id="{C5CE2A12-1919-4247-93CB-37991F617EF5}" type="slidenum">
              <a:rPr lang="en-US" altLang="zh-TW" smtClean="0"/>
              <a:pPr fontAlgn="base">
                <a:spcBef>
                  <a:spcPct val="0"/>
                </a:spcBef>
                <a:spcAft>
                  <a:spcPct val="0"/>
                </a:spcAft>
              </a:pPr>
              <a:t>4</a:t>
            </a:fld>
            <a:endParaRPr lang="en-US" altLang="zh-TW" smtClean="0"/>
          </a:p>
        </p:txBody>
      </p:sp>
      <p:grpSp>
        <p:nvGrpSpPr>
          <p:cNvPr id="21507" name="群組 7"/>
          <p:cNvGrpSpPr>
            <a:grpSpLocks/>
          </p:cNvGrpSpPr>
          <p:nvPr/>
        </p:nvGrpSpPr>
        <p:grpSpPr bwMode="auto">
          <a:xfrm>
            <a:off x="552450" y="1412875"/>
            <a:ext cx="3803650" cy="4327525"/>
            <a:chOff x="551732" y="1499016"/>
            <a:chExt cx="3804244" cy="4327230"/>
          </a:xfrm>
        </p:grpSpPr>
        <p:sp>
          <p:nvSpPr>
            <p:cNvPr id="6" name="AutoShape 6"/>
            <p:cNvSpPr>
              <a:spLocks noChangeArrowheads="1"/>
            </p:cNvSpPr>
            <p:nvPr/>
          </p:nvSpPr>
          <p:spPr bwMode="ltGray">
            <a:xfrm>
              <a:off x="551732" y="1887927"/>
              <a:ext cx="3804244" cy="3938319"/>
            </a:xfrm>
            <a:prstGeom prst="roundRect">
              <a:avLst>
                <a:gd name="adj" fmla="val 4134"/>
              </a:avLst>
            </a:prstGeom>
            <a:ln/>
          </p:spPr>
          <p:style>
            <a:lnRef idx="1">
              <a:schemeClr val="accent3"/>
            </a:lnRef>
            <a:fillRef idx="2">
              <a:schemeClr val="accent3"/>
            </a:fillRef>
            <a:effectRef idx="1">
              <a:schemeClr val="accent3"/>
            </a:effectRef>
            <a:fontRef idx="minor">
              <a:schemeClr val="dk1"/>
            </a:fontRef>
          </p:style>
          <p:txBody>
            <a:bodyPr wrap="none" anchor="ctr"/>
            <a:lstStyle/>
            <a:p>
              <a:pPr fontAlgn="auto">
                <a:spcBef>
                  <a:spcPts val="0"/>
                </a:spcBef>
                <a:spcAft>
                  <a:spcPts val="0"/>
                </a:spcAft>
                <a:defRPr/>
              </a:pPr>
              <a:endParaRPr kumimoji="0" lang="zh-TW" altLang="en-US"/>
            </a:p>
          </p:txBody>
        </p:sp>
        <p:sp>
          <p:nvSpPr>
            <p:cNvPr id="34" name="Rectangle 31"/>
            <p:cNvSpPr>
              <a:spLocks noChangeArrowheads="1"/>
            </p:cNvSpPr>
            <p:nvPr/>
          </p:nvSpPr>
          <p:spPr bwMode="auto">
            <a:xfrm>
              <a:off x="696218" y="2238741"/>
              <a:ext cx="3527976" cy="3455752"/>
            </a:xfrm>
            <a:prstGeom prst="rect">
              <a:avLst/>
            </a:prstGeom>
            <a:noFill/>
            <a:ln>
              <a:noFill/>
            </a:ln>
            <a:effectLst/>
            <a:extLst>
              <a:ext uri="{909E8E84-426E-40DD-AFC4-6F175D3DCCD1}"/>
              <a:ext uri="{91240B29-F687-4F45-9708-019B960494DF}"/>
              <a:ext uri="{AF507438-7753-43E0-B8FC-AC1667EBCBE1}"/>
            </a:extLst>
          </p:spPr>
          <p:txBody>
            <a:bodyPr anchor="ctr"/>
            <a:lstStyle/>
            <a:p>
              <a:pPr algn="just" fontAlgn="auto">
                <a:spcBef>
                  <a:spcPts val="0"/>
                </a:spcBef>
                <a:spcAft>
                  <a:spcPts val="0"/>
                </a:spcAft>
                <a:defRPr/>
              </a:pPr>
              <a:r>
                <a:rPr kumimoji="0" lang="zh-TW" altLang="en-US" sz="2800" b="1" dirty="0">
                  <a:solidFill>
                    <a:schemeClr val="accent5">
                      <a:lumMod val="50000"/>
                    </a:schemeClr>
                  </a:solidFill>
                  <a:latin typeface="Arial" panose="020B0604020202020204" pitchFamily="34" charset="0"/>
                  <a:ea typeface="微軟正黑體" panose="020B0604030504040204" pitchFamily="34" charset="-120"/>
                </a:rPr>
                <a:t>根據聯合國</a:t>
              </a:r>
              <a:r>
                <a:rPr kumimoji="0" lang="en-US" altLang="en-US" sz="2800" b="1" dirty="0">
                  <a:solidFill>
                    <a:schemeClr val="accent5">
                      <a:lumMod val="50000"/>
                    </a:schemeClr>
                  </a:solidFill>
                  <a:latin typeface="Arial" panose="020B0604020202020204" pitchFamily="34" charset="0"/>
                  <a:ea typeface="微軟正黑體" panose="020B0604030504040204" pitchFamily="34" charset="-120"/>
                </a:rPr>
                <a:t>2014</a:t>
              </a:r>
              <a:r>
                <a:rPr kumimoji="0" lang="zh-TW" altLang="en-US" sz="2800" b="1" dirty="0">
                  <a:solidFill>
                    <a:schemeClr val="accent5">
                      <a:lumMod val="50000"/>
                    </a:schemeClr>
                  </a:solidFill>
                  <a:latin typeface="Arial" panose="020B0604020202020204" pitchFamily="34" charset="0"/>
                  <a:ea typeface="微軟正黑體" panose="020B0604030504040204" pitchFamily="34" charset="-120"/>
                </a:rPr>
                <a:t>年全球毒品報告書，全球毒品盛行率</a:t>
              </a:r>
              <a:r>
                <a:rPr kumimoji="0" lang="en-US" altLang="en-US" sz="2800" b="1" dirty="0">
                  <a:solidFill>
                    <a:schemeClr val="accent5">
                      <a:lumMod val="50000"/>
                    </a:schemeClr>
                  </a:solidFill>
                  <a:latin typeface="Arial" panose="020B0604020202020204" pitchFamily="34" charset="0"/>
                  <a:ea typeface="微軟正黑體" panose="020B0604030504040204" pitchFamily="34" charset="-120"/>
                </a:rPr>
                <a:t>2003</a:t>
              </a:r>
              <a:r>
                <a:rPr kumimoji="0" lang="zh-TW" altLang="en-US" sz="2800" b="1" dirty="0">
                  <a:solidFill>
                    <a:schemeClr val="accent5">
                      <a:lumMod val="50000"/>
                    </a:schemeClr>
                  </a:solidFill>
                  <a:latin typeface="Arial" panose="020B0604020202020204" pitchFamily="34" charset="0"/>
                  <a:ea typeface="微軟正黑體" panose="020B0604030504040204" pitchFamily="34" charset="-120"/>
                </a:rPr>
                <a:t>年到 </a:t>
              </a:r>
              <a:r>
                <a:rPr kumimoji="0" lang="en-US" altLang="en-US" sz="2800" b="1" dirty="0">
                  <a:solidFill>
                    <a:schemeClr val="accent5">
                      <a:lumMod val="50000"/>
                    </a:schemeClr>
                  </a:solidFill>
                  <a:latin typeface="Arial" panose="020B0604020202020204" pitchFamily="34" charset="0"/>
                  <a:ea typeface="微軟正黑體" panose="020B0604030504040204" pitchFamily="34" charset="-120"/>
                </a:rPr>
                <a:t>2012</a:t>
              </a:r>
              <a:r>
                <a:rPr kumimoji="0" lang="zh-TW" altLang="en-US" sz="2800" b="1" dirty="0">
                  <a:solidFill>
                    <a:schemeClr val="accent5">
                      <a:lumMod val="50000"/>
                    </a:schemeClr>
                  </a:solidFill>
                  <a:latin typeface="Arial" panose="020B0604020202020204" pitchFamily="34" charset="0"/>
                  <a:ea typeface="微軟正黑體" panose="020B0604030504040204" pitchFamily="34" charset="-120"/>
                </a:rPr>
                <a:t>年的</a:t>
              </a:r>
              <a:r>
                <a:rPr kumimoji="0" lang="en-US" altLang="en-US" sz="2800" b="1" dirty="0">
                  <a:solidFill>
                    <a:schemeClr val="accent5">
                      <a:lumMod val="50000"/>
                    </a:schemeClr>
                  </a:solidFill>
                  <a:latin typeface="Arial" panose="020B0604020202020204" pitchFamily="34" charset="0"/>
                  <a:ea typeface="微軟正黑體" panose="020B0604030504040204" pitchFamily="34" charset="-120"/>
                </a:rPr>
                <a:t>10</a:t>
              </a:r>
              <a:r>
                <a:rPr kumimoji="0" lang="zh-TW" altLang="en-US" sz="2800" b="1" dirty="0">
                  <a:solidFill>
                    <a:schemeClr val="accent5">
                      <a:lumMod val="50000"/>
                    </a:schemeClr>
                  </a:solidFill>
                  <a:latin typeface="Arial" panose="020B0604020202020204" pitchFamily="34" charset="0"/>
                  <a:ea typeface="微軟正黑體" panose="020B0604030504040204" pitchFamily="34" charset="-120"/>
                </a:rPr>
                <a:t>年期間僅些微上升，無明顯變化，</a:t>
              </a:r>
              <a:r>
                <a:rPr kumimoji="0" lang="en-US" altLang="en-US" sz="2800" b="1" dirty="0">
                  <a:solidFill>
                    <a:schemeClr val="accent5">
                      <a:lumMod val="50000"/>
                    </a:schemeClr>
                  </a:solidFill>
                  <a:latin typeface="Arial" panose="020B0604020202020204" pitchFamily="34" charset="0"/>
                  <a:ea typeface="微軟正黑體" panose="020B0604030504040204" pitchFamily="34" charset="-120"/>
                </a:rPr>
                <a:t>2012</a:t>
              </a:r>
              <a:r>
                <a:rPr kumimoji="0" lang="zh-TW" altLang="en-US" sz="2800" b="1" dirty="0">
                  <a:solidFill>
                    <a:schemeClr val="accent5">
                      <a:lumMod val="50000"/>
                    </a:schemeClr>
                  </a:solidFill>
                  <a:latin typeface="Arial" panose="020B0604020202020204" pitchFamily="34" charset="0"/>
                  <a:ea typeface="微軟正黑體" panose="020B0604030504040204" pitchFamily="34" charset="-120"/>
                </a:rPr>
                <a:t>年全球毒品盛行率約為 </a:t>
              </a:r>
              <a:r>
                <a:rPr kumimoji="0" lang="en-US" altLang="en-US" sz="2800" b="1" dirty="0">
                  <a:solidFill>
                    <a:srgbClr val="C00000"/>
                  </a:solidFill>
                  <a:latin typeface="Arial" panose="020B0604020202020204" pitchFamily="34" charset="0"/>
                  <a:ea typeface="微軟正黑體" panose="020B0604030504040204" pitchFamily="34" charset="-120"/>
                </a:rPr>
                <a:t>5.2%</a:t>
              </a:r>
              <a:endParaRPr kumimoji="0" lang="zh-TW" altLang="en-US" sz="2800" b="1" dirty="0">
                <a:solidFill>
                  <a:srgbClr val="C00000"/>
                </a:solidFill>
                <a:latin typeface="Arial" panose="020B0604020202020204" pitchFamily="34" charset="0"/>
                <a:ea typeface="微軟正黑體" panose="020B0604030504040204" pitchFamily="34" charset="-120"/>
              </a:endParaRPr>
            </a:p>
          </p:txBody>
        </p:sp>
        <p:sp>
          <p:nvSpPr>
            <p:cNvPr id="36" name="圓角矩形 35"/>
            <p:cNvSpPr/>
            <p:nvPr/>
          </p:nvSpPr>
          <p:spPr bwMode="auto">
            <a:xfrm>
              <a:off x="1055049" y="1499016"/>
              <a:ext cx="2737277" cy="576224"/>
            </a:xfrm>
            <a:prstGeom prst="roundRec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anchor="ctr"/>
            <a:lstStyle/>
            <a:p>
              <a:pPr algn="ctr">
                <a:defRPr/>
              </a:pPr>
              <a:r>
                <a:rPr kumimoji="0" lang="zh-TW" altLang="en-US" sz="2800" b="1" dirty="0">
                  <a:solidFill>
                    <a:schemeClr val="bg1"/>
                  </a:solidFill>
                  <a:latin typeface="微軟正黑體" panose="020B0604030504040204" pitchFamily="34" charset="-120"/>
                  <a:ea typeface="微軟正黑體" panose="020B0604030504040204" pitchFamily="34" charset="-120"/>
                </a:rPr>
                <a:t>全球</a:t>
              </a:r>
            </a:p>
          </p:txBody>
        </p:sp>
      </p:grpSp>
      <p:grpSp>
        <p:nvGrpSpPr>
          <p:cNvPr id="21508" name="群組 6"/>
          <p:cNvGrpSpPr>
            <a:grpSpLocks/>
          </p:cNvGrpSpPr>
          <p:nvPr/>
        </p:nvGrpSpPr>
        <p:grpSpPr bwMode="auto">
          <a:xfrm>
            <a:off x="4787900" y="1431925"/>
            <a:ext cx="3803650" cy="4321175"/>
            <a:chOff x="4728196" y="1517867"/>
            <a:chExt cx="3804244" cy="4321305"/>
          </a:xfrm>
        </p:grpSpPr>
        <p:sp>
          <p:nvSpPr>
            <p:cNvPr id="5" name="AutoShape 5"/>
            <p:cNvSpPr>
              <a:spLocks noChangeArrowheads="1"/>
            </p:cNvSpPr>
            <p:nvPr/>
          </p:nvSpPr>
          <p:spPr bwMode="ltGray">
            <a:xfrm>
              <a:off x="4728196" y="1898878"/>
              <a:ext cx="3804244" cy="3940294"/>
            </a:xfrm>
            <a:prstGeom prst="roundRect">
              <a:avLst>
                <a:gd name="adj" fmla="val 4134"/>
              </a:avLst>
            </a:prstGeom>
            <a:ln/>
          </p:spPr>
          <p:style>
            <a:lnRef idx="1">
              <a:schemeClr val="accent1"/>
            </a:lnRef>
            <a:fillRef idx="2">
              <a:schemeClr val="accent1"/>
            </a:fillRef>
            <a:effectRef idx="1">
              <a:schemeClr val="accent1"/>
            </a:effectRef>
            <a:fontRef idx="minor">
              <a:schemeClr val="dk1"/>
            </a:fontRef>
          </p:style>
          <p:txBody>
            <a:bodyPr wrap="none" anchor="ctr"/>
            <a:lstStyle/>
            <a:p>
              <a:pPr fontAlgn="auto">
                <a:spcBef>
                  <a:spcPts val="0"/>
                </a:spcBef>
                <a:spcAft>
                  <a:spcPts val="0"/>
                </a:spcAft>
                <a:defRPr/>
              </a:pPr>
              <a:endParaRPr kumimoji="0" lang="zh-TW" altLang="en-US"/>
            </a:p>
          </p:txBody>
        </p:sp>
        <p:sp>
          <p:nvSpPr>
            <p:cNvPr id="29" name="Rectangle 31"/>
            <p:cNvSpPr>
              <a:spLocks noChangeArrowheads="1"/>
            </p:cNvSpPr>
            <p:nvPr/>
          </p:nvSpPr>
          <p:spPr bwMode="auto">
            <a:xfrm>
              <a:off x="4872682" y="2238614"/>
              <a:ext cx="3527976" cy="3456092"/>
            </a:xfrm>
            <a:prstGeom prst="rect">
              <a:avLst/>
            </a:prstGeom>
            <a:noFill/>
            <a:ln>
              <a:noFill/>
            </a:ln>
            <a:effectLst/>
            <a:extLst>
              <a:ext uri="{909E8E84-426E-40DD-AFC4-6F175D3DCCD1}"/>
              <a:ext uri="{91240B29-F687-4F45-9708-019B960494DF}"/>
              <a:ext uri="{AF507438-7753-43E0-B8FC-AC1667EBCBE1}"/>
            </a:extLst>
          </p:spPr>
          <p:txBody>
            <a:bodyPr anchor="ctr"/>
            <a:lstStyle/>
            <a:p>
              <a:pPr algn="just" fontAlgn="auto">
                <a:spcBef>
                  <a:spcPts val="0"/>
                </a:spcBef>
                <a:spcAft>
                  <a:spcPts val="0"/>
                </a:spcAft>
                <a:defRPr/>
              </a:pPr>
              <a:r>
                <a:rPr kumimoji="0" lang="zh-TW" altLang="en-US" sz="2800" b="1" dirty="0">
                  <a:solidFill>
                    <a:schemeClr val="accent5">
                      <a:lumMod val="50000"/>
                    </a:schemeClr>
                  </a:solidFill>
                  <a:latin typeface="Arial" panose="020B0604020202020204" pitchFamily="34" charset="0"/>
                  <a:ea typeface="微軟正黑體" panose="020B0604030504040204" pitchFamily="34" charset="-120"/>
                </a:rPr>
                <a:t>依衛福部食藥署「</a:t>
              </a:r>
              <a:r>
                <a:rPr kumimoji="0" lang="en-US" altLang="en-US" sz="2800" b="1" dirty="0">
                  <a:solidFill>
                    <a:schemeClr val="accent5">
                      <a:lumMod val="50000"/>
                    </a:schemeClr>
                  </a:solidFill>
                  <a:latin typeface="Arial" panose="020B0604020202020204" pitchFamily="34" charset="0"/>
                  <a:ea typeface="微軟正黑體" panose="020B0604030504040204" pitchFamily="34" charset="-120"/>
                </a:rPr>
                <a:t>103 </a:t>
              </a:r>
              <a:r>
                <a:rPr kumimoji="0" lang="zh-TW" altLang="en-US" sz="2800" b="1" dirty="0">
                  <a:solidFill>
                    <a:schemeClr val="accent5">
                      <a:lumMod val="50000"/>
                    </a:schemeClr>
                  </a:solidFill>
                  <a:latin typeface="Arial" panose="020B0604020202020204" pitchFamily="34" charset="0"/>
                  <a:ea typeface="微軟正黑體" panose="020B0604030504040204" pitchFamily="34" charset="-120"/>
                </a:rPr>
                <a:t>年全國物質使用調查結果」，臺灣藥物濫用的整體盛行率為</a:t>
              </a:r>
              <a:r>
                <a:rPr kumimoji="0" lang="en-US" altLang="en-US" sz="2800" b="1" dirty="0">
                  <a:solidFill>
                    <a:srgbClr val="C00000"/>
                  </a:solidFill>
                  <a:latin typeface="Arial" panose="020B0604020202020204" pitchFamily="34" charset="0"/>
                  <a:ea typeface="微軟正黑體" panose="020B0604030504040204" pitchFamily="34" charset="-120"/>
                </a:rPr>
                <a:t>1.29%</a:t>
              </a:r>
              <a:r>
                <a:rPr kumimoji="0" lang="zh-TW" altLang="en-US" sz="2800" b="1" dirty="0">
                  <a:solidFill>
                    <a:schemeClr val="accent5">
                      <a:lumMod val="50000"/>
                    </a:schemeClr>
                  </a:solidFill>
                  <a:latin typeface="Arial" panose="020B0604020202020204" pitchFamily="34" charset="0"/>
                  <a:ea typeface="微軟正黑體" panose="020B0604030504040204" pitchFamily="34" charset="-120"/>
                </a:rPr>
                <a:t>，結果顯示</a:t>
              </a:r>
              <a:r>
                <a:rPr kumimoji="0" lang="en-US" altLang="en-US" sz="2800" b="1" dirty="0">
                  <a:solidFill>
                    <a:schemeClr val="accent5">
                      <a:lumMod val="50000"/>
                    </a:schemeClr>
                  </a:solidFill>
                  <a:latin typeface="Arial" panose="020B0604020202020204" pitchFamily="34" charset="0"/>
                  <a:ea typeface="微軟正黑體" panose="020B0604030504040204" pitchFamily="34" charset="-120"/>
                </a:rPr>
                <a:t>12</a:t>
              </a:r>
              <a:r>
                <a:rPr kumimoji="0" lang="zh-TW" altLang="en-US" sz="2800" b="1" dirty="0">
                  <a:solidFill>
                    <a:schemeClr val="accent5">
                      <a:lumMod val="50000"/>
                    </a:schemeClr>
                  </a:solidFill>
                  <a:latin typeface="Arial" panose="020B0604020202020204" pitchFamily="34" charset="0"/>
                  <a:ea typeface="微軟正黑體" panose="020B0604030504040204" pitchFamily="34" charset="-120"/>
                </a:rPr>
                <a:t>至</a:t>
              </a:r>
              <a:r>
                <a:rPr kumimoji="0" lang="en-US" altLang="en-US" sz="2800" b="1" dirty="0">
                  <a:solidFill>
                    <a:schemeClr val="accent5">
                      <a:lumMod val="50000"/>
                    </a:schemeClr>
                  </a:solidFill>
                  <a:latin typeface="Arial" panose="020B0604020202020204" pitchFamily="34" charset="0"/>
                  <a:ea typeface="微軟正黑體" panose="020B0604030504040204" pitchFamily="34" charset="-120"/>
                </a:rPr>
                <a:t>64</a:t>
              </a:r>
              <a:r>
                <a:rPr kumimoji="0" lang="zh-TW" altLang="en-US" sz="2800" b="1" dirty="0">
                  <a:solidFill>
                    <a:schemeClr val="accent5">
                      <a:lumMod val="50000"/>
                    </a:schemeClr>
                  </a:solidFill>
                  <a:latin typeface="Arial" panose="020B0604020202020204" pitchFamily="34" charset="0"/>
                  <a:ea typeface="微軟正黑體" panose="020B0604030504040204" pitchFamily="34" charset="-120"/>
                </a:rPr>
                <a:t>歲的民眾中約有</a:t>
              </a:r>
              <a:r>
                <a:rPr kumimoji="0" lang="en-US" altLang="en-US" sz="2800" b="1" dirty="0">
                  <a:solidFill>
                    <a:schemeClr val="accent5">
                      <a:lumMod val="50000"/>
                    </a:schemeClr>
                  </a:solidFill>
                  <a:latin typeface="Arial" panose="020B0604020202020204" pitchFamily="34" charset="0"/>
                  <a:ea typeface="微軟正黑體" panose="020B0604030504040204" pitchFamily="34" charset="-120"/>
                </a:rPr>
                <a:t>23</a:t>
              </a:r>
              <a:r>
                <a:rPr kumimoji="0" lang="zh-TW" altLang="en-US" sz="2800" b="1" dirty="0">
                  <a:solidFill>
                    <a:schemeClr val="accent5">
                      <a:lumMod val="50000"/>
                    </a:schemeClr>
                  </a:solidFill>
                  <a:latin typeface="Arial" panose="020B0604020202020204" pitchFamily="34" charset="0"/>
                  <a:ea typeface="微軟正黑體" panose="020B0604030504040204" pitchFamily="34" charset="-120"/>
                </a:rPr>
                <a:t>萬人曾經藥物濫用</a:t>
              </a:r>
            </a:p>
          </p:txBody>
        </p:sp>
        <p:sp>
          <p:nvSpPr>
            <p:cNvPr id="37" name="圓角矩形 36"/>
            <p:cNvSpPr/>
            <p:nvPr/>
          </p:nvSpPr>
          <p:spPr bwMode="auto">
            <a:xfrm>
              <a:off x="5231513" y="1517867"/>
              <a:ext cx="2737277" cy="576280"/>
            </a:xfrm>
            <a:prstGeom prst="round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anchor="ctr"/>
            <a:lstStyle/>
            <a:p>
              <a:pPr algn="ctr">
                <a:defRPr/>
              </a:pPr>
              <a:r>
                <a:rPr kumimoji="0" lang="zh-TW" altLang="en-US" sz="2800" b="1" dirty="0">
                  <a:solidFill>
                    <a:schemeClr val="bg1"/>
                  </a:solidFill>
                  <a:latin typeface="微軟正黑體" panose="020B0604030504040204" pitchFamily="34" charset="-120"/>
                  <a:ea typeface="微軟正黑體" panose="020B0604030504040204" pitchFamily="34" charset="-120"/>
                </a:rPr>
                <a:t>臺灣</a:t>
              </a:r>
            </a:p>
          </p:txBody>
        </p:sp>
      </p:gr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
          <p:cNvSpPr>
            <a:spLocks noChangeArrowheads="1"/>
          </p:cNvSpPr>
          <p:nvPr/>
        </p:nvSpPr>
        <p:spPr bwMode="ltGray">
          <a:xfrm>
            <a:off x="766763" y="2997200"/>
            <a:ext cx="7693025" cy="1066800"/>
          </a:xfrm>
          <a:prstGeom prst="roundRect">
            <a:avLst>
              <a:gd name="adj" fmla="val 11921"/>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fontAlgn="auto">
              <a:spcBef>
                <a:spcPts val="0"/>
              </a:spcBef>
              <a:spcAft>
                <a:spcPts val="0"/>
              </a:spcAft>
              <a:defRPr/>
            </a:pPr>
            <a:endParaRPr kumimoji="0" lang="zh-TW" altLang="en-US"/>
          </a:p>
        </p:txBody>
      </p:sp>
      <p:pic>
        <p:nvPicPr>
          <p:cNvPr id="64514" name="Picture 4" descr="Picture4"/>
          <p:cNvPicPr>
            <a:picLocks noChangeAspect="1" noChangeArrowheads="1"/>
          </p:cNvPicPr>
          <p:nvPr/>
        </p:nvPicPr>
        <p:blipFill>
          <a:blip r:embed="rId2"/>
          <a:srcRect/>
          <a:stretch>
            <a:fillRect/>
          </a:stretch>
        </p:blipFill>
        <p:spPr bwMode="auto">
          <a:xfrm>
            <a:off x="833438" y="3105150"/>
            <a:ext cx="1646237" cy="673100"/>
          </a:xfrm>
          <a:prstGeom prst="rect">
            <a:avLst/>
          </a:prstGeom>
          <a:noFill/>
          <a:ln w="9525">
            <a:noFill/>
            <a:miter lim="800000"/>
            <a:headEnd/>
            <a:tailEnd/>
          </a:ln>
        </p:spPr>
      </p:pic>
      <p:sp>
        <p:nvSpPr>
          <p:cNvPr id="8" name="AutoShape 5"/>
          <p:cNvSpPr>
            <a:spLocks noChangeArrowheads="1"/>
          </p:cNvSpPr>
          <p:nvPr/>
        </p:nvSpPr>
        <p:spPr bwMode="gray">
          <a:xfrm>
            <a:off x="769938" y="4221163"/>
            <a:ext cx="7693025" cy="1066800"/>
          </a:xfrm>
          <a:prstGeom prst="roundRect">
            <a:avLst>
              <a:gd name="adj" fmla="val 11921"/>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fontAlgn="auto">
              <a:spcBef>
                <a:spcPts val="0"/>
              </a:spcBef>
              <a:spcAft>
                <a:spcPts val="0"/>
              </a:spcAft>
              <a:defRPr/>
            </a:pPr>
            <a:endParaRPr kumimoji="0" lang="zh-TW" altLang="en-US"/>
          </a:p>
        </p:txBody>
      </p:sp>
      <p:pic>
        <p:nvPicPr>
          <p:cNvPr id="64516" name="Picture 6" descr="Picture4"/>
          <p:cNvPicPr>
            <a:picLocks noChangeAspect="1" noChangeArrowheads="1"/>
          </p:cNvPicPr>
          <p:nvPr/>
        </p:nvPicPr>
        <p:blipFill>
          <a:blip r:embed="rId2"/>
          <a:srcRect/>
          <a:stretch>
            <a:fillRect/>
          </a:stretch>
        </p:blipFill>
        <p:spPr bwMode="auto">
          <a:xfrm>
            <a:off x="830263" y="4333875"/>
            <a:ext cx="1649412" cy="673100"/>
          </a:xfrm>
          <a:prstGeom prst="rect">
            <a:avLst/>
          </a:prstGeom>
          <a:noFill/>
          <a:ln w="9525">
            <a:noFill/>
            <a:miter lim="800000"/>
            <a:headEnd/>
            <a:tailEnd/>
          </a:ln>
        </p:spPr>
      </p:pic>
      <p:sp>
        <p:nvSpPr>
          <p:cNvPr id="10" name="AutoShape 7"/>
          <p:cNvSpPr>
            <a:spLocks noChangeArrowheads="1"/>
          </p:cNvSpPr>
          <p:nvPr/>
        </p:nvSpPr>
        <p:spPr bwMode="gray">
          <a:xfrm>
            <a:off x="773113" y="5457825"/>
            <a:ext cx="7693025" cy="1066800"/>
          </a:xfrm>
          <a:prstGeom prst="roundRect">
            <a:avLst>
              <a:gd name="adj" fmla="val 11921"/>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fontAlgn="auto">
              <a:spcBef>
                <a:spcPts val="0"/>
              </a:spcBef>
              <a:spcAft>
                <a:spcPts val="0"/>
              </a:spcAft>
              <a:defRPr/>
            </a:pPr>
            <a:endParaRPr kumimoji="0" lang="zh-TW" altLang="en-US"/>
          </a:p>
        </p:txBody>
      </p:sp>
      <p:pic>
        <p:nvPicPr>
          <p:cNvPr id="64518" name="Picture 8" descr="Picture4"/>
          <p:cNvPicPr>
            <a:picLocks noChangeAspect="1" noChangeArrowheads="1"/>
          </p:cNvPicPr>
          <p:nvPr/>
        </p:nvPicPr>
        <p:blipFill>
          <a:blip r:embed="rId2"/>
          <a:srcRect/>
          <a:stretch>
            <a:fillRect/>
          </a:stretch>
        </p:blipFill>
        <p:spPr bwMode="auto">
          <a:xfrm>
            <a:off x="828675" y="5505450"/>
            <a:ext cx="1646238" cy="673100"/>
          </a:xfrm>
          <a:prstGeom prst="rect">
            <a:avLst/>
          </a:prstGeom>
          <a:noFill/>
          <a:ln w="9525">
            <a:noFill/>
            <a:miter lim="800000"/>
            <a:headEnd/>
            <a:tailEnd/>
          </a:ln>
        </p:spPr>
      </p:pic>
      <p:sp>
        <p:nvSpPr>
          <p:cNvPr id="64519" name="Rectangle 39"/>
          <p:cNvSpPr>
            <a:spLocks noChangeArrowheads="1"/>
          </p:cNvSpPr>
          <p:nvPr/>
        </p:nvSpPr>
        <p:spPr bwMode="black">
          <a:xfrm>
            <a:off x="1258888" y="4365625"/>
            <a:ext cx="6913562" cy="830263"/>
          </a:xfrm>
          <a:prstGeom prst="rect">
            <a:avLst/>
          </a:prstGeom>
          <a:noFill/>
          <a:ln w="9525">
            <a:noFill/>
            <a:miter lim="800000"/>
            <a:headEnd/>
            <a:tailEnd/>
          </a:ln>
        </p:spPr>
        <p:txBody>
          <a:bodyPr>
            <a:spAutoFit/>
          </a:bodyPr>
          <a:lstStyle/>
          <a:p>
            <a:r>
              <a:rPr kumimoji="0" lang="zh-TW" altLang="en-US" sz="2400" b="1">
                <a:solidFill>
                  <a:srgbClr val="002060"/>
                </a:solidFill>
                <a:latin typeface="微軟正黑體" pitchFamily="34" charset="-120"/>
                <a:ea typeface="微軟正黑體" pitchFamily="34" charset="-120"/>
              </a:rPr>
              <a:t>對於</a:t>
            </a:r>
            <a:r>
              <a:rPr kumimoji="0" lang="zh-TW" altLang="en-US" sz="2400" b="1">
                <a:solidFill>
                  <a:srgbClr val="C00000"/>
                </a:solidFill>
                <a:latin typeface="微軟正黑體" pitchFamily="34" charset="-120"/>
                <a:ea typeface="微軟正黑體" pitchFamily="34" charset="-120"/>
              </a:rPr>
              <a:t>初犯涉毒少年</a:t>
            </a:r>
            <a:r>
              <a:rPr kumimoji="0" lang="zh-TW" altLang="en-US" sz="2400" b="1">
                <a:solidFill>
                  <a:srgbClr val="002060"/>
                </a:solidFill>
                <a:latin typeface="微軟正黑體" pitchFamily="34" charset="-120"/>
                <a:ea typeface="微軟正黑體" pitchFamily="34" charset="-120"/>
              </a:rPr>
              <a:t>，結合學校與家長予以即時關懷，並將涉案學生資料</a:t>
            </a:r>
            <a:r>
              <a:rPr kumimoji="0" lang="zh-TW" altLang="en-US" sz="2400" b="1">
                <a:solidFill>
                  <a:srgbClr val="C00000"/>
                </a:solidFill>
                <a:latin typeface="微軟正黑體" pitchFamily="34" charset="-120"/>
                <a:ea typeface="微軟正黑體" pitchFamily="34" charset="-120"/>
              </a:rPr>
              <a:t>通報校外會</a:t>
            </a:r>
            <a:r>
              <a:rPr kumimoji="0" lang="zh-TW" altLang="en-US" sz="2400" b="1">
                <a:solidFill>
                  <a:srgbClr val="002060"/>
                </a:solidFill>
                <a:latin typeface="微軟正黑體" pitchFamily="34" charset="-120"/>
                <a:ea typeface="微軟正黑體" pitchFamily="34" charset="-120"/>
              </a:rPr>
              <a:t>辦理</a:t>
            </a:r>
            <a:endParaRPr kumimoji="0" lang="en-US" altLang="zh-TW" sz="2400" b="1">
              <a:solidFill>
                <a:srgbClr val="002060"/>
              </a:solidFill>
              <a:latin typeface="微軟正黑體" pitchFamily="34" charset="-120"/>
              <a:ea typeface="微軟正黑體" pitchFamily="34" charset="-120"/>
            </a:endParaRPr>
          </a:p>
        </p:txBody>
      </p:sp>
      <p:sp>
        <p:nvSpPr>
          <p:cNvPr id="64520" name="Rectangle 40"/>
          <p:cNvSpPr>
            <a:spLocks noChangeArrowheads="1"/>
          </p:cNvSpPr>
          <p:nvPr/>
        </p:nvSpPr>
        <p:spPr bwMode="black">
          <a:xfrm>
            <a:off x="1258888" y="3141663"/>
            <a:ext cx="7058025" cy="830262"/>
          </a:xfrm>
          <a:prstGeom prst="rect">
            <a:avLst/>
          </a:prstGeom>
          <a:noFill/>
          <a:ln w="9525">
            <a:noFill/>
            <a:miter lim="800000"/>
            <a:headEnd/>
            <a:tailEnd/>
          </a:ln>
        </p:spPr>
        <p:txBody>
          <a:bodyPr>
            <a:spAutoFit/>
          </a:bodyPr>
          <a:lstStyle/>
          <a:p>
            <a:r>
              <a:rPr kumimoji="0" lang="zh-TW" altLang="zh-TW" sz="2400" b="1">
                <a:solidFill>
                  <a:srgbClr val="002060"/>
                </a:solidFill>
                <a:latin typeface="微軟正黑體" pitchFamily="34" charset="-120"/>
                <a:ea typeface="微軟正黑體" pitchFamily="34" charset="-120"/>
              </a:rPr>
              <a:t>毒品案件強化</a:t>
            </a:r>
            <a:r>
              <a:rPr kumimoji="0" lang="zh-TW" altLang="zh-TW" sz="2400" b="1">
                <a:solidFill>
                  <a:srgbClr val="C00000"/>
                </a:solidFill>
                <a:latin typeface="微軟正黑體" pitchFamily="34" charset="-120"/>
                <a:ea typeface="微軟正黑體" pitchFamily="34" charset="-120"/>
              </a:rPr>
              <a:t>向上溯源</a:t>
            </a:r>
            <a:r>
              <a:rPr kumimoji="0" lang="zh-TW" altLang="zh-TW" sz="2400" b="1">
                <a:solidFill>
                  <a:srgbClr val="002060"/>
                </a:solidFill>
                <a:latin typeface="微軟正黑體" pitchFamily="34" charset="-120"/>
                <a:ea typeface="微軟正黑體" pitchFamily="34" charset="-120"/>
              </a:rPr>
              <a:t>，加強教育單位</a:t>
            </a:r>
            <a:r>
              <a:rPr kumimoji="0" lang="zh-TW" altLang="zh-TW" sz="2400" b="1">
                <a:solidFill>
                  <a:srgbClr val="C00000"/>
                </a:solidFill>
                <a:latin typeface="微軟正黑體" pitchFamily="34" charset="-120"/>
                <a:ea typeface="微軟正黑體" pitchFamily="34" charset="-120"/>
              </a:rPr>
              <a:t>春暉輔導反饋警察機關毒品情資之機制</a:t>
            </a:r>
            <a:endParaRPr kumimoji="0" lang="zh-TW" altLang="en-US" sz="2400" b="1">
              <a:solidFill>
                <a:srgbClr val="002060"/>
              </a:solidFill>
              <a:latin typeface="微軟正黑體" pitchFamily="34" charset="-120"/>
              <a:ea typeface="微軟正黑體" pitchFamily="34" charset="-120"/>
            </a:endParaRPr>
          </a:p>
        </p:txBody>
      </p:sp>
      <p:sp>
        <p:nvSpPr>
          <p:cNvPr id="64521" name="Rectangle 41"/>
          <p:cNvSpPr>
            <a:spLocks noChangeArrowheads="1"/>
          </p:cNvSpPr>
          <p:nvPr/>
        </p:nvSpPr>
        <p:spPr bwMode="black">
          <a:xfrm>
            <a:off x="1258888" y="5572125"/>
            <a:ext cx="7058025" cy="831850"/>
          </a:xfrm>
          <a:prstGeom prst="rect">
            <a:avLst/>
          </a:prstGeom>
          <a:noFill/>
          <a:ln w="9525">
            <a:noFill/>
            <a:miter lim="800000"/>
            <a:headEnd/>
            <a:tailEnd/>
          </a:ln>
        </p:spPr>
        <p:txBody>
          <a:bodyPr>
            <a:spAutoFit/>
          </a:bodyPr>
          <a:lstStyle/>
          <a:p>
            <a:r>
              <a:rPr kumimoji="0" lang="zh-TW" altLang="en-US" sz="2400" b="1">
                <a:solidFill>
                  <a:srgbClr val="C00000"/>
                </a:solidFill>
                <a:latin typeface="微軟正黑體" pitchFamily="34" charset="-120"/>
                <a:ea typeface="微軟正黑體" pitchFamily="34" charset="-120"/>
              </a:rPr>
              <a:t>提升</a:t>
            </a:r>
            <a:r>
              <a:rPr kumimoji="0" lang="zh-TW" altLang="en-US" sz="2400" b="1">
                <a:solidFill>
                  <a:srgbClr val="002060"/>
                </a:solidFill>
                <a:latin typeface="微軟正黑體" pitchFamily="34" charset="-120"/>
                <a:ea typeface="微軟正黑體" pitchFamily="34" charset="-120"/>
              </a:rPr>
              <a:t>警方查獲校園毒品案件的</a:t>
            </a:r>
            <a:r>
              <a:rPr kumimoji="0" lang="zh-TW" altLang="en-US" sz="2400" b="1">
                <a:solidFill>
                  <a:srgbClr val="C00000"/>
                </a:solidFill>
                <a:latin typeface="微軟正黑體" pitchFamily="34" charset="-120"/>
                <a:ea typeface="微軟正黑體" pitchFamily="34" charset="-120"/>
              </a:rPr>
              <a:t>積分比重及獎勵</a:t>
            </a:r>
            <a:r>
              <a:rPr kumimoji="0" lang="zh-TW" altLang="en-US" sz="2400" b="1">
                <a:solidFill>
                  <a:srgbClr val="002060"/>
                </a:solidFill>
                <a:latin typeface="微軟正黑體" pitchFamily="34" charset="-120"/>
                <a:ea typeface="微軟正黑體" pitchFamily="34" charset="-120"/>
              </a:rPr>
              <a:t>措施，強化警方查緝案件的動機</a:t>
            </a:r>
          </a:p>
        </p:txBody>
      </p:sp>
      <p:sp>
        <p:nvSpPr>
          <p:cNvPr id="15" name="AutoShape 4"/>
          <p:cNvSpPr>
            <a:spLocks noChangeArrowheads="1"/>
          </p:cNvSpPr>
          <p:nvPr/>
        </p:nvSpPr>
        <p:spPr bwMode="gray">
          <a:xfrm>
            <a:off x="539750" y="1557338"/>
            <a:ext cx="8118475" cy="1223962"/>
          </a:xfrm>
          <a:prstGeom prst="roundRect">
            <a:avLst>
              <a:gd name="adj" fmla="val 7341"/>
            </a:avLst>
          </a:prstGeom>
          <a:ln>
            <a:noFill/>
          </a:ln>
        </p:spPr>
        <p:style>
          <a:lnRef idx="2">
            <a:schemeClr val="accent2"/>
          </a:lnRef>
          <a:fillRef idx="1">
            <a:schemeClr val="lt1"/>
          </a:fillRef>
          <a:effectRef idx="0">
            <a:schemeClr val="accent2"/>
          </a:effectRef>
          <a:fontRef idx="minor">
            <a:schemeClr val="dk1"/>
          </a:fontRef>
        </p:style>
        <p:txBody>
          <a:bodyPr anchor="ctr"/>
          <a:lstStyle/>
          <a:p>
            <a:pPr marL="179388" algn="just" fontAlgn="auto">
              <a:spcBef>
                <a:spcPts val="0"/>
              </a:spcBef>
              <a:spcAft>
                <a:spcPts val="1200"/>
              </a:spcAft>
              <a:defRPr/>
            </a:pPr>
            <a:r>
              <a:rPr kumimoji="0" lang="zh-TW" altLang="en-US" sz="3200" b="1" dirty="0">
                <a:solidFill>
                  <a:srgbClr val="002060"/>
                </a:solidFill>
                <a:latin typeface="微軟正黑體" panose="020B0604030504040204" pitchFamily="34" charset="-120"/>
                <a:ea typeface="微軟正黑體" panose="020B0604030504040204" pitchFamily="34" charset="-120"/>
              </a:rPr>
              <a:t>落實教育單位協助檢、警緝毒通報模式，賡續推動「護少專案」</a:t>
            </a:r>
            <a:endParaRPr kumimoji="0" lang="en-US" altLang="zh-TW" sz="2800" b="1" dirty="0">
              <a:solidFill>
                <a:srgbClr val="002060"/>
              </a:solidFill>
              <a:latin typeface="微軟正黑體" panose="020B0604030504040204" pitchFamily="34" charset="-120"/>
              <a:ea typeface="微軟正黑體" panose="020B0604030504040204" pitchFamily="34" charset="-120"/>
            </a:endParaRPr>
          </a:p>
        </p:txBody>
      </p:sp>
      <p:sp>
        <p:nvSpPr>
          <p:cNvPr id="64523" name="投影片編號版面配置區 1"/>
          <p:cNvSpPr>
            <a:spLocks noGrp="1"/>
          </p:cNvSpPr>
          <p:nvPr>
            <p:ph type="sldNum" sz="quarter" idx="12"/>
          </p:nvPr>
        </p:nvSpPr>
        <p:spPr>
          <a:noFill/>
          <a:ln>
            <a:miter lim="800000"/>
            <a:headEnd/>
            <a:tailEnd/>
          </a:ln>
        </p:spPr>
        <p:txBody>
          <a:bodyPr/>
          <a:lstStyle/>
          <a:p>
            <a:pPr fontAlgn="base">
              <a:spcBef>
                <a:spcPct val="0"/>
              </a:spcBef>
              <a:spcAft>
                <a:spcPct val="0"/>
              </a:spcAft>
            </a:pPr>
            <a:fld id="{47CCDA6F-B53D-48C5-85A3-0B957AB29744}" type="slidenum">
              <a:rPr lang="en-US" altLang="zh-TW" smtClean="0"/>
              <a:pPr fontAlgn="base">
                <a:spcBef>
                  <a:spcPct val="0"/>
                </a:spcBef>
                <a:spcAft>
                  <a:spcPct val="0"/>
                </a:spcAft>
              </a:pPr>
              <a:t>40</a:t>
            </a:fld>
            <a:endParaRPr lang="en-US" altLang="zh-TW" smtClean="0"/>
          </a:p>
        </p:txBody>
      </p:sp>
      <p:sp>
        <p:nvSpPr>
          <p:cNvPr id="16" name="標題 15"/>
          <p:cNvSpPr>
            <a:spLocks noGrp="1"/>
          </p:cNvSpPr>
          <p:nvPr>
            <p:ph type="title"/>
          </p:nvPr>
        </p:nvSpPr>
        <p:spPr>
          <a:xfrm>
            <a:off x="381000" y="273050"/>
            <a:ext cx="8439150" cy="492125"/>
          </a:xfrm>
        </p:spPr>
        <p:txBody>
          <a:bodyPr/>
          <a:lstStyle/>
          <a:p>
            <a:pPr>
              <a:defRPr/>
            </a:pPr>
            <a:r>
              <a:rPr lang="zh-TW" altLang="en-US" dirty="0">
                <a:solidFill>
                  <a:srgbClr val="FFFF00"/>
                </a:solidFill>
                <a:cs typeface="+mj-cs"/>
              </a:rPr>
              <a:t>策</a:t>
            </a:r>
            <a:r>
              <a:rPr lang="zh-TW" altLang="en-US" spc="-100" dirty="0">
                <a:solidFill>
                  <a:srgbClr val="FFFF00"/>
                </a:solidFill>
                <a:cs typeface="+mj-cs"/>
              </a:rPr>
              <a:t>略五、</a:t>
            </a:r>
            <a:r>
              <a:rPr lang="en-US" altLang="zh-TW" spc="-100" dirty="0">
                <a:solidFill>
                  <a:srgbClr val="FFFF00"/>
                </a:solidFill>
                <a:cs typeface="+mj-cs"/>
              </a:rPr>
              <a:t/>
            </a:r>
            <a:br>
              <a:rPr lang="en-US" altLang="zh-TW" spc="-100" dirty="0">
                <a:solidFill>
                  <a:srgbClr val="FFFF00"/>
                </a:solidFill>
                <a:cs typeface="+mj-cs"/>
              </a:rPr>
            </a:br>
            <a:r>
              <a:rPr lang="en-US" altLang="zh-TW" spc="-100" dirty="0">
                <a:solidFill>
                  <a:srgbClr val="FFFF00"/>
                </a:solidFill>
                <a:cs typeface="+mj-cs"/>
              </a:rPr>
              <a:t>      </a:t>
            </a:r>
            <a:r>
              <a:rPr lang="zh-TW" altLang="en-US" spc="-100" dirty="0">
                <a:solidFill>
                  <a:srgbClr val="FFFF00"/>
                </a:solidFill>
                <a:cs typeface="+mj-cs"/>
              </a:rPr>
              <a:t>強化青少年、校園販毒藥頭之查緝</a:t>
            </a:r>
            <a:endParaRPr lang="zh-TW" altLang="en-US" dirty="0">
              <a:solidFill>
                <a:srgbClr val="FFFF00"/>
              </a:solidFill>
              <a:cs typeface="+mj-cs"/>
            </a:endParaRPr>
          </a:p>
        </p:txBody>
      </p:sp>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Oval 3"/>
          <p:cNvSpPr>
            <a:spLocks noChangeArrowheads="1"/>
          </p:cNvSpPr>
          <p:nvPr/>
        </p:nvSpPr>
        <p:spPr bwMode="gray">
          <a:xfrm>
            <a:off x="2827338" y="2092325"/>
            <a:ext cx="3457575" cy="3457575"/>
          </a:xfrm>
          <a:prstGeom prst="ellipse">
            <a:avLst/>
          </a:prstGeom>
          <a:blipFill dpi="0" rotWithShape="1">
            <a:blip r:embed="rId2"/>
            <a:srcRect/>
            <a:stretch>
              <a:fillRect/>
            </a:stretch>
          </a:blipFill>
          <a:ln w="25400" algn="ctr">
            <a:solidFill>
              <a:schemeClr val="accent2"/>
            </a:solidFill>
            <a:prstDash val="lgDash"/>
            <a:round/>
            <a:headEnd/>
            <a:tailEnd/>
          </a:ln>
        </p:spPr>
        <p:txBody>
          <a:bodyPr wrap="none" anchor="ctr"/>
          <a:lstStyle/>
          <a:p>
            <a:endParaRPr kumimoji="0" lang="zh-TW" altLang="en-US">
              <a:latin typeface="微軟正黑體" pitchFamily="34" charset="-120"/>
              <a:ea typeface="微軟正黑體" pitchFamily="34" charset="-120"/>
            </a:endParaRPr>
          </a:p>
        </p:txBody>
      </p:sp>
      <p:sp>
        <p:nvSpPr>
          <p:cNvPr id="154628" name="AutoShape 4"/>
          <p:cNvSpPr>
            <a:spLocks noChangeArrowheads="1"/>
          </p:cNvSpPr>
          <p:nvPr/>
        </p:nvSpPr>
        <p:spPr bwMode="gray">
          <a:xfrm>
            <a:off x="3622675" y="1665288"/>
            <a:ext cx="1919288" cy="593725"/>
          </a:xfrm>
          <a:prstGeom prst="roundRect">
            <a:avLst>
              <a:gd name="adj" fmla="val 50000"/>
            </a:avLst>
          </a:prstGeom>
          <a:gradFill rotWithShape="1">
            <a:gsLst>
              <a:gs pos="0">
                <a:schemeClr val="accent1"/>
              </a:gs>
              <a:gs pos="100000">
                <a:schemeClr val="accent1">
                  <a:gamma/>
                  <a:shade val="76471"/>
                  <a:invGamma/>
                </a:schemeClr>
              </a:gs>
            </a:gsLst>
            <a:lin ang="5400000" scaled="1"/>
          </a:gradFill>
          <a:ln w="57150">
            <a:solidFill>
              <a:schemeClr val="accent1"/>
            </a:solidFill>
            <a:round/>
            <a:headEnd/>
            <a:tailEnd/>
          </a:ln>
          <a:effectLst>
            <a:outerShdw dist="52363" dir="4557825" algn="ctr" rotWithShape="0">
              <a:srgbClr val="1C1C1C">
                <a:alpha val="50000"/>
              </a:srgbClr>
            </a:outerShdw>
          </a:effectLst>
        </p:spPr>
        <p:txBody>
          <a:bodyPr wrap="none" anchor="ctr"/>
          <a:lstStyle/>
          <a:p>
            <a:pPr fontAlgn="auto">
              <a:spcBef>
                <a:spcPts val="0"/>
              </a:spcBef>
              <a:spcAft>
                <a:spcPts val="0"/>
              </a:spcAft>
              <a:defRPr/>
            </a:pPr>
            <a:endParaRPr kumimoji="0" lang="zh-TW" altLang="en-US">
              <a:latin typeface="微軟正黑體" panose="020B0604030504040204" pitchFamily="34" charset="-120"/>
              <a:ea typeface="微軟正黑體" panose="020B0604030504040204" pitchFamily="34" charset="-120"/>
            </a:endParaRPr>
          </a:p>
        </p:txBody>
      </p:sp>
      <p:sp>
        <p:nvSpPr>
          <p:cNvPr id="154629" name="AutoShape 5"/>
          <p:cNvSpPr>
            <a:spLocks noChangeArrowheads="1"/>
          </p:cNvSpPr>
          <p:nvPr/>
        </p:nvSpPr>
        <p:spPr bwMode="gray">
          <a:xfrm>
            <a:off x="1357313" y="2692400"/>
            <a:ext cx="1919287" cy="593725"/>
          </a:xfrm>
          <a:prstGeom prst="roundRect">
            <a:avLst>
              <a:gd name="adj" fmla="val 50000"/>
            </a:avLst>
          </a:prstGeom>
          <a:gradFill rotWithShape="1">
            <a:gsLst>
              <a:gs pos="0">
                <a:schemeClr val="accent1"/>
              </a:gs>
              <a:gs pos="100000">
                <a:schemeClr val="accent1">
                  <a:gamma/>
                  <a:shade val="76471"/>
                  <a:invGamma/>
                </a:schemeClr>
              </a:gs>
            </a:gsLst>
            <a:lin ang="5400000" scaled="1"/>
          </a:gradFill>
          <a:ln w="57150">
            <a:solidFill>
              <a:schemeClr val="accent1"/>
            </a:solidFill>
            <a:round/>
            <a:headEnd/>
            <a:tailEnd/>
          </a:ln>
          <a:effectLst>
            <a:outerShdw dist="52363" dir="4557825" algn="ctr" rotWithShape="0">
              <a:srgbClr val="1C1C1C">
                <a:alpha val="50000"/>
              </a:srgbClr>
            </a:outerShdw>
          </a:effectLst>
        </p:spPr>
        <p:txBody>
          <a:bodyPr wrap="none" anchor="ctr"/>
          <a:lstStyle/>
          <a:p>
            <a:pPr fontAlgn="auto">
              <a:spcBef>
                <a:spcPts val="0"/>
              </a:spcBef>
              <a:spcAft>
                <a:spcPts val="0"/>
              </a:spcAft>
              <a:defRPr/>
            </a:pPr>
            <a:endParaRPr kumimoji="0" lang="zh-TW" altLang="en-US">
              <a:latin typeface="微軟正黑體" panose="020B0604030504040204" pitchFamily="34" charset="-120"/>
              <a:ea typeface="微軟正黑體" panose="020B0604030504040204" pitchFamily="34" charset="-120"/>
            </a:endParaRPr>
          </a:p>
        </p:txBody>
      </p:sp>
      <p:sp>
        <p:nvSpPr>
          <p:cNvPr id="154630" name="AutoShape 6"/>
          <p:cNvSpPr>
            <a:spLocks noChangeArrowheads="1"/>
          </p:cNvSpPr>
          <p:nvPr/>
        </p:nvSpPr>
        <p:spPr bwMode="gray">
          <a:xfrm>
            <a:off x="5867400" y="2971800"/>
            <a:ext cx="1919288" cy="593725"/>
          </a:xfrm>
          <a:prstGeom prst="roundRect">
            <a:avLst>
              <a:gd name="adj" fmla="val 50000"/>
            </a:avLst>
          </a:prstGeom>
          <a:gradFill rotWithShape="1">
            <a:gsLst>
              <a:gs pos="0">
                <a:schemeClr val="accent1"/>
              </a:gs>
              <a:gs pos="100000">
                <a:schemeClr val="accent1">
                  <a:gamma/>
                  <a:shade val="76471"/>
                  <a:invGamma/>
                </a:schemeClr>
              </a:gs>
            </a:gsLst>
            <a:lin ang="5400000" scaled="1"/>
          </a:gradFill>
          <a:ln w="57150">
            <a:solidFill>
              <a:schemeClr val="accent1"/>
            </a:solidFill>
            <a:round/>
            <a:headEnd/>
            <a:tailEnd/>
          </a:ln>
          <a:effectLst>
            <a:outerShdw dist="52363" dir="4557825" algn="ctr" rotWithShape="0">
              <a:srgbClr val="1C1C1C">
                <a:alpha val="50000"/>
              </a:srgbClr>
            </a:outerShdw>
          </a:effectLst>
        </p:spPr>
        <p:txBody>
          <a:bodyPr wrap="none" anchor="ctr"/>
          <a:lstStyle/>
          <a:p>
            <a:pPr fontAlgn="auto">
              <a:spcBef>
                <a:spcPts val="0"/>
              </a:spcBef>
              <a:spcAft>
                <a:spcPts val="0"/>
              </a:spcAft>
              <a:defRPr/>
            </a:pPr>
            <a:endParaRPr kumimoji="0" lang="zh-TW" altLang="en-US">
              <a:latin typeface="微軟正黑體" panose="020B0604030504040204" pitchFamily="34" charset="-120"/>
              <a:ea typeface="微軟正黑體" panose="020B0604030504040204" pitchFamily="34" charset="-120"/>
            </a:endParaRPr>
          </a:p>
        </p:txBody>
      </p:sp>
      <p:sp>
        <p:nvSpPr>
          <p:cNvPr id="154631" name="AutoShape 7"/>
          <p:cNvSpPr>
            <a:spLocks noChangeArrowheads="1"/>
          </p:cNvSpPr>
          <p:nvPr/>
        </p:nvSpPr>
        <p:spPr bwMode="gray">
          <a:xfrm>
            <a:off x="1939925" y="4743450"/>
            <a:ext cx="1919288" cy="593725"/>
          </a:xfrm>
          <a:prstGeom prst="roundRect">
            <a:avLst>
              <a:gd name="adj" fmla="val 50000"/>
            </a:avLst>
          </a:prstGeom>
          <a:gradFill rotWithShape="1">
            <a:gsLst>
              <a:gs pos="0">
                <a:schemeClr val="accent1"/>
              </a:gs>
              <a:gs pos="100000">
                <a:schemeClr val="accent1">
                  <a:gamma/>
                  <a:shade val="76471"/>
                  <a:invGamma/>
                </a:schemeClr>
              </a:gs>
            </a:gsLst>
            <a:lin ang="5400000" scaled="1"/>
          </a:gradFill>
          <a:ln w="57150">
            <a:solidFill>
              <a:schemeClr val="accent1"/>
            </a:solidFill>
            <a:round/>
            <a:headEnd/>
            <a:tailEnd/>
          </a:ln>
          <a:effectLst>
            <a:outerShdw dist="52363" dir="4557825" algn="ctr" rotWithShape="0">
              <a:srgbClr val="1C1C1C">
                <a:alpha val="50000"/>
              </a:srgbClr>
            </a:outerShdw>
          </a:effectLst>
        </p:spPr>
        <p:txBody>
          <a:bodyPr wrap="none" anchor="ctr"/>
          <a:lstStyle/>
          <a:p>
            <a:pPr fontAlgn="auto">
              <a:spcBef>
                <a:spcPts val="0"/>
              </a:spcBef>
              <a:spcAft>
                <a:spcPts val="0"/>
              </a:spcAft>
              <a:defRPr/>
            </a:pPr>
            <a:endParaRPr kumimoji="0" lang="zh-TW" altLang="en-US">
              <a:latin typeface="微軟正黑體" panose="020B0604030504040204" pitchFamily="34" charset="-120"/>
              <a:ea typeface="微軟正黑體" panose="020B0604030504040204" pitchFamily="34" charset="-120"/>
            </a:endParaRPr>
          </a:p>
        </p:txBody>
      </p:sp>
      <p:sp>
        <p:nvSpPr>
          <p:cNvPr id="154632" name="AutoShape 8"/>
          <p:cNvSpPr>
            <a:spLocks noChangeArrowheads="1"/>
          </p:cNvSpPr>
          <p:nvPr/>
        </p:nvSpPr>
        <p:spPr bwMode="gray">
          <a:xfrm>
            <a:off x="5233988" y="4756150"/>
            <a:ext cx="1919287" cy="593725"/>
          </a:xfrm>
          <a:prstGeom prst="roundRect">
            <a:avLst>
              <a:gd name="adj" fmla="val 50000"/>
            </a:avLst>
          </a:prstGeom>
          <a:gradFill rotWithShape="1">
            <a:gsLst>
              <a:gs pos="0">
                <a:schemeClr val="accent1"/>
              </a:gs>
              <a:gs pos="100000">
                <a:schemeClr val="accent1">
                  <a:gamma/>
                  <a:shade val="76471"/>
                  <a:invGamma/>
                </a:schemeClr>
              </a:gs>
            </a:gsLst>
            <a:lin ang="5400000" scaled="1"/>
          </a:gradFill>
          <a:ln w="57150">
            <a:solidFill>
              <a:schemeClr val="accent1"/>
            </a:solidFill>
            <a:round/>
            <a:headEnd/>
            <a:tailEnd/>
          </a:ln>
          <a:effectLst>
            <a:outerShdw dist="52363" dir="4557825" algn="ctr" rotWithShape="0">
              <a:srgbClr val="1C1C1C">
                <a:alpha val="50000"/>
              </a:srgbClr>
            </a:outerShdw>
          </a:effectLst>
        </p:spPr>
        <p:txBody>
          <a:bodyPr wrap="none" anchor="ctr"/>
          <a:lstStyle/>
          <a:p>
            <a:pPr fontAlgn="auto">
              <a:spcBef>
                <a:spcPts val="0"/>
              </a:spcBef>
              <a:spcAft>
                <a:spcPts val="0"/>
              </a:spcAft>
              <a:defRPr/>
            </a:pPr>
            <a:endParaRPr kumimoji="0" lang="zh-TW" altLang="en-US">
              <a:latin typeface="微軟正黑體" panose="020B0604030504040204" pitchFamily="34" charset="-120"/>
              <a:ea typeface="微軟正黑體" panose="020B0604030504040204" pitchFamily="34" charset="-120"/>
            </a:endParaRPr>
          </a:p>
        </p:txBody>
      </p:sp>
      <p:sp>
        <p:nvSpPr>
          <p:cNvPr id="65543" name="Rectangle 9"/>
          <p:cNvSpPr>
            <a:spLocks noChangeArrowheads="1"/>
          </p:cNvSpPr>
          <p:nvPr/>
        </p:nvSpPr>
        <p:spPr bwMode="black">
          <a:xfrm>
            <a:off x="5602288" y="1557338"/>
            <a:ext cx="3001962" cy="1014412"/>
          </a:xfrm>
          <a:prstGeom prst="rect">
            <a:avLst/>
          </a:prstGeom>
          <a:noFill/>
          <a:ln w="9525">
            <a:noFill/>
            <a:miter lim="800000"/>
            <a:headEnd/>
            <a:tailEnd/>
          </a:ln>
        </p:spPr>
        <p:txBody>
          <a:bodyPr>
            <a:spAutoFit/>
          </a:bodyPr>
          <a:lstStyle/>
          <a:p>
            <a:pPr indent="-171450"/>
            <a:r>
              <a:rPr kumimoji="0" lang="zh-TW" altLang="zh-TW" sz="2000" b="1">
                <a:solidFill>
                  <a:srgbClr val="002060"/>
                </a:solidFill>
                <a:latin typeface="微軟正黑體" pitchFamily="34" charset="-120"/>
                <a:ea typeface="微軟正黑體" pitchFamily="34" charset="-120"/>
              </a:rPr>
              <a:t>國防部與檢察</a:t>
            </a:r>
            <a:r>
              <a:rPr kumimoji="0" lang="zh-TW" altLang="en-US" sz="2000" b="1">
                <a:solidFill>
                  <a:srgbClr val="002060"/>
                </a:solidFill>
                <a:latin typeface="微軟正黑體" pitchFamily="34" charset="-120"/>
                <a:ea typeface="微軟正黑體" pitchFamily="34" charset="-120"/>
              </a:rPr>
              <a:t>及司法警察機關</a:t>
            </a:r>
            <a:r>
              <a:rPr kumimoji="0" lang="zh-TW" altLang="zh-TW" sz="2000" b="1">
                <a:solidFill>
                  <a:srgbClr val="002060"/>
                </a:solidFill>
                <a:latin typeface="微軟正黑體" pitchFamily="34" charset="-120"/>
                <a:ea typeface="微軟正黑體" pitchFamily="34" charset="-120"/>
              </a:rPr>
              <a:t>建立查詢</a:t>
            </a:r>
            <a:r>
              <a:rPr kumimoji="0" lang="zh-TW" altLang="en-US" sz="2000" b="1">
                <a:solidFill>
                  <a:srgbClr val="002060"/>
                </a:solidFill>
                <a:latin typeface="微軟正黑體" pitchFamily="34" charset="-120"/>
                <a:ea typeface="微軟正黑體" pitchFamily="34" charset="-120"/>
              </a:rPr>
              <a:t>、</a:t>
            </a:r>
            <a:r>
              <a:rPr kumimoji="0" lang="zh-TW" altLang="zh-TW" sz="2000" b="1">
                <a:solidFill>
                  <a:srgbClr val="002060"/>
                </a:solidFill>
                <a:latin typeface="微軟正黑體" pitchFamily="34" charset="-120"/>
                <a:ea typeface="微軟正黑體" pitchFamily="34" charset="-120"/>
              </a:rPr>
              <a:t>通報及查緝機制</a:t>
            </a:r>
            <a:endParaRPr kumimoji="0" lang="en-US" altLang="zh-TW" sz="2000" b="1">
              <a:solidFill>
                <a:srgbClr val="002060"/>
              </a:solidFill>
              <a:latin typeface="微軟正黑體" pitchFamily="34" charset="-120"/>
              <a:ea typeface="微軟正黑體" pitchFamily="34" charset="-120"/>
            </a:endParaRPr>
          </a:p>
        </p:txBody>
      </p:sp>
      <p:sp>
        <p:nvSpPr>
          <p:cNvPr id="65544" name="Rectangle 10"/>
          <p:cNvSpPr>
            <a:spLocks noChangeArrowheads="1"/>
          </p:cNvSpPr>
          <p:nvPr/>
        </p:nvSpPr>
        <p:spPr bwMode="black">
          <a:xfrm>
            <a:off x="6297613" y="3671888"/>
            <a:ext cx="2846387" cy="708025"/>
          </a:xfrm>
          <a:prstGeom prst="rect">
            <a:avLst/>
          </a:prstGeom>
          <a:noFill/>
          <a:ln w="9525">
            <a:noFill/>
            <a:miter lim="800000"/>
            <a:headEnd/>
            <a:tailEnd/>
          </a:ln>
        </p:spPr>
        <p:txBody>
          <a:bodyPr>
            <a:spAutoFit/>
          </a:bodyPr>
          <a:lstStyle/>
          <a:p>
            <a:pPr indent="-171450"/>
            <a:r>
              <a:rPr kumimoji="0" lang="zh-TW" altLang="zh-TW" sz="2000" b="1">
                <a:solidFill>
                  <a:srgbClr val="002060"/>
                </a:solidFill>
                <a:latin typeface="微軟正黑體" pitchFamily="34" charset="-120"/>
                <a:ea typeface="微軟正黑體" pitchFamily="34" charset="-120"/>
              </a:rPr>
              <a:t>完整掌握國軍涉毒人員，提供檢警毒品犯罪情資</a:t>
            </a:r>
            <a:endParaRPr kumimoji="0" lang="en-US" altLang="zh-TW" sz="2000" b="1">
              <a:solidFill>
                <a:srgbClr val="002060"/>
              </a:solidFill>
              <a:latin typeface="微軟正黑體" pitchFamily="34" charset="-120"/>
              <a:ea typeface="微軟正黑體" pitchFamily="34" charset="-120"/>
            </a:endParaRPr>
          </a:p>
        </p:txBody>
      </p:sp>
      <p:sp>
        <p:nvSpPr>
          <p:cNvPr id="65545" name="Rectangle 11"/>
          <p:cNvSpPr>
            <a:spLocks noChangeArrowheads="1"/>
          </p:cNvSpPr>
          <p:nvPr/>
        </p:nvSpPr>
        <p:spPr bwMode="black">
          <a:xfrm>
            <a:off x="5364163" y="5516563"/>
            <a:ext cx="3787775" cy="1016000"/>
          </a:xfrm>
          <a:prstGeom prst="rect">
            <a:avLst/>
          </a:prstGeom>
          <a:noFill/>
          <a:ln w="9525">
            <a:noFill/>
            <a:miter lim="800000"/>
            <a:headEnd/>
            <a:tailEnd/>
          </a:ln>
        </p:spPr>
        <p:txBody>
          <a:bodyPr>
            <a:spAutoFit/>
          </a:bodyPr>
          <a:lstStyle/>
          <a:p>
            <a:pPr indent="-171450"/>
            <a:r>
              <a:rPr kumimoji="0" lang="zh-TW" altLang="en-US" sz="2000" b="1">
                <a:solidFill>
                  <a:srgbClr val="002060"/>
                </a:solidFill>
                <a:latin typeface="微軟正黑體" pitchFamily="34" charset="-120"/>
                <a:ea typeface="微軟正黑體" pitchFamily="34" charset="-120"/>
              </a:rPr>
              <a:t>於</a:t>
            </a:r>
            <a:r>
              <a:rPr kumimoji="0" lang="zh-TW" altLang="zh-TW" sz="2000" b="1">
                <a:solidFill>
                  <a:srgbClr val="002060"/>
                </a:solidFill>
                <a:latin typeface="微軟正黑體" pitchFamily="34" charset="-120"/>
                <a:ea typeface="微軟正黑體" pitchFamily="34" charset="-120"/>
              </a:rPr>
              <a:t>全國及區域聯防藥頭查緝行動共同合作，</a:t>
            </a:r>
            <a:r>
              <a:rPr kumimoji="0" lang="zh-TW" altLang="en-US" sz="2000" b="1">
                <a:solidFill>
                  <a:srgbClr val="002060"/>
                </a:solidFill>
                <a:latin typeface="微軟正黑體" pitchFamily="34" charset="-120"/>
                <a:ea typeface="微軟正黑體" pitchFamily="34" charset="-120"/>
              </a:rPr>
              <a:t>打擊</a:t>
            </a:r>
            <a:r>
              <a:rPr kumimoji="0" lang="zh-TW" altLang="zh-TW" sz="2000" b="1">
                <a:solidFill>
                  <a:srgbClr val="002060"/>
                </a:solidFill>
                <a:latin typeface="微軟正黑體" pitchFamily="34" charset="-120"/>
                <a:ea typeface="微軟正黑體" pitchFamily="34" charset="-120"/>
              </a:rPr>
              <a:t>侵入或供毒予軍中販毒網絡</a:t>
            </a:r>
            <a:endParaRPr kumimoji="0" lang="en-US" altLang="zh-TW" sz="2000" b="1">
              <a:solidFill>
                <a:srgbClr val="002060"/>
              </a:solidFill>
              <a:latin typeface="微軟正黑體" pitchFamily="34" charset="-120"/>
              <a:ea typeface="微軟正黑體" pitchFamily="34" charset="-120"/>
            </a:endParaRPr>
          </a:p>
        </p:txBody>
      </p:sp>
      <p:sp>
        <p:nvSpPr>
          <p:cNvPr id="65546" name="Rectangle 12"/>
          <p:cNvSpPr>
            <a:spLocks noChangeArrowheads="1"/>
          </p:cNvSpPr>
          <p:nvPr/>
        </p:nvSpPr>
        <p:spPr bwMode="black">
          <a:xfrm>
            <a:off x="250825" y="3357563"/>
            <a:ext cx="2576513" cy="1014412"/>
          </a:xfrm>
          <a:prstGeom prst="rect">
            <a:avLst/>
          </a:prstGeom>
          <a:noFill/>
          <a:ln w="9525">
            <a:noFill/>
            <a:miter lim="800000"/>
            <a:headEnd/>
            <a:tailEnd/>
          </a:ln>
        </p:spPr>
        <p:txBody>
          <a:bodyPr>
            <a:spAutoFit/>
          </a:bodyPr>
          <a:lstStyle/>
          <a:p>
            <a:pPr indent="-171450"/>
            <a:r>
              <a:rPr kumimoji="0" lang="zh-TW" altLang="zh-TW" sz="2000" b="1">
                <a:solidFill>
                  <a:srgbClr val="002060"/>
                </a:solidFill>
                <a:latin typeface="微軟正黑體" pitchFamily="34" charset="-120"/>
                <a:ea typeface="微軟正黑體" pitchFamily="34" charset="-120"/>
              </a:rPr>
              <a:t>對涉毒</a:t>
            </a:r>
            <a:r>
              <a:rPr kumimoji="0" lang="zh-TW" altLang="en-US" sz="2000" b="1">
                <a:solidFill>
                  <a:srgbClr val="002060"/>
                </a:solidFill>
                <a:latin typeface="微軟正黑體" pitchFamily="34" charset="-120"/>
                <a:ea typeface="微軟正黑體" pitchFamily="34" charset="-120"/>
              </a:rPr>
              <a:t>案</a:t>
            </a:r>
            <a:r>
              <a:rPr kumimoji="0" lang="zh-TW" altLang="zh-TW" sz="2000" b="1">
                <a:solidFill>
                  <a:srgbClr val="002060"/>
                </a:solidFill>
                <a:latin typeface="微軟正黑體" pitchFamily="34" charset="-120"/>
                <a:ea typeface="微軟正黑體" pitchFamily="34" charset="-120"/>
              </a:rPr>
              <a:t>件積極溯查毒品來源，以確保軍事院校之純淨</a:t>
            </a:r>
            <a:endParaRPr kumimoji="0" lang="en-US" altLang="zh-TW" sz="2000" b="1">
              <a:solidFill>
                <a:srgbClr val="002060"/>
              </a:solidFill>
              <a:latin typeface="微軟正黑體" pitchFamily="34" charset="-120"/>
              <a:ea typeface="微軟正黑體" pitchFamily="34" charset="-120"/>
            </a:endParaRPr>
          </a:p>
        </p:txBody>
      </p:sp>
      <p:sp>
        <p:nvSpPr>
          <p:cNvPr id="65547" name="Rectangle 13"/>
          <p:cNvSpPr>
            <a:spLocks noChangeArrowheads="1"/>
          </p:cNvSpPr>
          <p:nvPr/>
        </p:nvSpPr>
        <p:spPr bwMode="black">
          <a:xfrm>
            <a:off x="119063" y="5445125"/>
            <a:ext cx="3641725" cy="708025"/>
          </a:xfrm>
          <a:prstGeom prst="rect">
            <a:avLst/>
          </a:prstGeom>
          <a:noFill/>
          <a:ln w="9525">
            <a:noFill/>
            <a:miter lim="800000"/>
            <a:headEnd/>
            <a:tailEnd/>
          </a:ln>
        </p:spPr>
        <p:txBody>
          <a:bodyPr>
            <a:spAutoFit/>
          </a:bodyPr>
          <a:lstStyle/>
          <a:p>
            <a:pPr indent="-171450"/>
            <a:r>
              <a:rPr kumimoji="0" lang="zh-TW" altLang="zh-TW" sz="2000" b="1">
                <a:solidFill>
                  <a:srgbClr val="002060"/>
                </a:solidFill>
                <a:latin typeface="微軟正黑體" pitchFamily="34" charset="-120"/>
                <a:ea typeface="微軟正黑體" pitchFamily="34" charset="-120"/>
              </a:rPr>
              <a:t>各憲兵隊建立與轄區內各軍事院校通報模式</a:t>
            </a:r>
            <a:endParaRPr kumimoji="0" lang="en-US" altLang="zh-TW" sz="2000" b="1">
              <a:solidFill>
                <a:srgbClr val="002060"/>
              </a:solidFill>
              <a:latin typeface="微軟正黑體" pitchFamily="34" charset="-120"/>
              <a:ea typeface="微軟正黑體" pitchFamily="34" charset="-120"/>
            </a:endParaRPr>
          </a:p>
        </p:txBody>
      </p:sp>
      <p:sp>
        <p:nvSpPr>
          <p:cNvPr id="65548" name="Rectangle 14"/>
          <p:cNvSpPr>
            <a:spLocks noChangeArrowheads="1"/>
          </p:cNvSpPr>
          <p:nvPr/>
        </p:nvSpPr>
        <p:spPr bwMode="white">
          <a:xfrm>
            <a:off x="3863975" y="1700213"/>
            <a:ext cx="1416050" cy="461962"/>
          </a:xfrm>
          <a:prstGeom prst="rect">
            <a:avLst/>
          </a:prstGeom>
          <a:noFill/>
          <a:ln w="9525">
            <a:noFill/>
            <a:miter lim="800000"/>
            <a:headEnd/>
            <a:tailEnd/>
          </a:ln>
        </p:spPr>
        <p:txBody>
          <a:bodyPr wrap="none">
            <a:spAutoFit/>
          </a:bodyPr>
          <a:lstStyle/>
          <a:p>
            <a:pPr algn="ctr"/>
            <a:r>
              <a:rPr kumimoji="0" lang="zh-TW" altLang="en-US" sz="2400" b="1">
                <a:solidFill>
                  <a:schemeClr val="bg1"/>
                </a:solidFill>
                <a:latin typeface="微軟正黑體" pitchFamily="34" charset="-120"/>
                <a:ea typeface="微軟正黑體" pitchFamily="34" charset="-120"/>
              </a:rPr>
              <a:t>結合檢警</a:t>
            </a:r>
            <a:endParaRPr kumimoji="0" lang="en-US" altLang="zh-TW" sz="2400" b="1">
              <a:solidFill>
                <a:schemeClr val="bg1"/>
              </a:solidFill>
              <a:latin typeface="微軟正黑體" pitchFamily="34" charset="-120"/>
              <a:ea typeface="微軟正黑體" pitchFamily="34" charset="-120"/>
            </a:endParaRPr>
          </a:p>
        </p:txBody>
      </p:sp>
      <p:sp>
        <p:nvSpPr>
          <p:cNvPr id="65549" name="Rectangle 15"/>
          <p:cNvSpPr>
            <a:spLocks noChangeArrowheads="1"/>
          </p:cNvSpPr>
          <p:nvPr/>
        </p:nvSpPr>
        <p:spPr bwMode="white">
          <a:xfrm>
            <a:off x="1609725" y="2751138"/>
            <a:ext cx="1414463" cy="461962"/>
          </a:xfrm>
          <a:prstGeom prst="rect">
            <a:avLst/>
          </a:prstGeom>
          <a:noFill/>
          <a:ln w="9525">
            <a:noFill/>
            <a:miter lim="800000"/>
            <a:headEnd/>
            <a:tailEnd/>
          </a:ln>
        </p:spPr>
        <p:txBody>
          <a:bodyPr wrap="none">
            <a:spAutoFit/>
          </a:bodyPr>
          <a:lstStyle/>
          <a:p>
            <a:pPr algn="ctr"/>
            <a:r>
              <a:rPr kumimoji="0" lang="zh-TW" altLang="en-US" sz="2400" b="1">
                <a:solidFill>
                  <a:schemeClr val="bg1"/>
                </a:solidFill>
                <a:latin typeface="微軟正黑體" pitchFamily="34" charset="-120"/>
                <a:ea typeface="微軟正黑體" pitchFamily="34" charset="-120"/>
              </a:rPr>
              <a:t>積極溯源</a:t>
            </a:r>
            <a:endParaRPr kumimoji="0" lang="en-US" altLang="zh-TW" sz="2400" b="1">
              <a:solidFill>
                <a:schemeClr val="bg1"/>
              </a:solidFill>
              <a:latin typeface="微軟正黑體" pitchFamily="34" charset="-120"/>
              <a:ea typeface="微軟正黑體" pitchFamily="34" charset="-120"/>
            </a:endParaRPr>
          </a:p>
        </p:txBody>
      </p:sp>
      <p:sp>
        <p:nvSpPr>
          <p:cNvPr id="65550" name="Rectangle 16"/>
          <p:cNvSpPr>
            <a:spLocks noChangeArrowheads="1"/>
          </p:cNvSpPr>
          <p:nvPr/>
        </p:nvSpPr>
        <p:spPr bwMode="white">
          <a:xfrm>
            <a:off x="6124575" y="2997200"/>
            <a:ext cx="1416050" cy="461963"/>
          </a:xfrm>
          <a:prstGeom prst="rect">
            <a:avLst/>
          </a:prstGeom>
          <a:noFill/>
          <a:ln w="9525">
            <a:noFill/>
            <a:miter lim="800000"/>
            <a:headEnd/>
            <a:tailEnd/>
          </a:ln>
        </p:spPr>
        <p:txBody>
          <a:bodyPr wrap="none">
            <a:spAutoFit/>
          </a:bodyPr>
          <a:lstStyle/>
          <a:p>
            <a:pPr algn="ctr"/>
            <a:r>
              <a:rPr kumimoji="0" lang="zh-TW" altLang="en-US" sz="2400" b="1">
                <a:solidFill>
                  <a:schemeClr val="bg1"/>
                </a:solidFill>
                <a:latin typeface="微軟正黑體" pitchFamily="34" charset="-120"/>
                <a:ea typeface="微軟正黑體" pitchFamily="34" charset="-120"/>
              </a:rPr>
              <a:t>人員掌握</a:t>
            </a:r>
            <a:endParaRPr kumimoji="0" lang="en-US" altLang="zh-TW" sz="2400" b="1">
              <a:solidFill>
                <a:schemeClr val="bg1"/>
              </a:solidFill>
              <a:latin typeface="微軟正黑體" pitchFamily="34" charset="-120"/>
              <a:ea typeface="微軟正黑體" pitchFamily="34" charset="-120"/>
            </a:endParaRPr>
          </a:p>
        </p:txBody>
      </p:sp>
      <p:sp>
        <p:nvSpPr>
          <p:cNvPr id="65551" name="Rectangle 17"/>
          <p:cNvSpPr>
            <a:spLocks noChangeArrowheads="1"/>
          </p:cNvSpPr>
          <p:nvPr/>
        </p:nvSpPr>
        <p:spPr bwMode="white">
          <a:xfrm>
            <a:off x="5368925" y="4840288"/>
            <a:ext cx="1724025" cy="460375"/>
          </a:xfrm>
          <a:prstGeom prst="rect">
            <a:avLst/>
          </a:prstGeom>
          <a:noFill/>
          <a:ln w="9525">
            <a:noFill/>
            <a:miter lim="800000"/>
            <a:headEnd/>
            <a:tailEnd/>
          </a:ln>
        </p:spPr>
        <p:txBody>
          <a:bodyPr wrap="none">
            <a:spAutoFit/>
          </a:bodyPr>
          <a:lstStyle/>
          <a:p>
            <a:pPr algn="ctr"/>
            <a:r>
              <a:rPr kumimoji="0" lang="zh-TW" altLang="en-US" sz="2400" b="1">
                <a:solidFill>
                  <a:schemeClr val="bg1"/>
                </a:solidFill>
                <a:latin typeface="微軟正黑體" pitchFamily="34" charset="-120"/>
                <a:ea typeface="微軟正黑體" pitchFamily="34" charset="-120"/>
              </a:rPr>
              <a:t>打擊販毒網</a:t>
            </a:r>
            <a:endParaRPr kumimoji="0" lang="en-US" altLang="zh-TW" sz="2400" b="1">
              <a:solidFill>
                <a:schemeClr val="bg1"/>
              </a:solidFill>
              <a:latin typeface="微軟正黑體" pitchFamily="34" charset="-120"/>
              <a:ea typeface="微軟正黑體" pitchFamily="34" charset="-120"/>
            </a:endParaRPr>
          </a:p>
        </p:txBody>
      </p:sp>
      <p:sp>
        <p:nvSpPr>
          <p:cNvPr id="65552" name="Rectangle 18"/>
          <p:cNvSpPr>
            <a:spLocks noChangeArrowheads="1"/>
          </p:cNvSpPr>
          <p:nvPr/>
        </p:nvSpPr>
        <p:spPr bwMode="white">
          <a:xfrm>
            <a:off x="2124075" y="4797425"/>
            <a:ext cx="1416050" cy="461963"/>
          </a:xfrm>
          <a:prstGeom prst="rect">
            <a:avLst/>
          </a:prstGeom>
          <a:noFill/>
          <a:ln w="9525">
            <a:noFill/>
            <a:miter lim="800000"/>
            <a:headEnd/>
            <a:tailEnd/>
          </a:ln>
        </p:spPr>
        <p:txBody>
          <a:bodyPr wrap="none">
            <a:spAutoFit/>
          </a:bodyPr>
          <a:lstStyle/>
          <a:p>
            <a:pPr algn="ctr"/>
            <a:r>
              <a:rPr kumimoji="0" lang="zh-TW" altLang="en-US" sz="2400" b="1">
                <a:solidFill>
                  <a:schemeClr val="bg1"/>
                </a:solidFill>
                <a:latin typeface="微軟正黑體" pitchFamily="34" charset="-120"/>
                <a:ea typeface="微軟正黑體" pitchFamily="34" charset="-120"/>
              </a:rPr>
              <a:t>憲校通報</a:t>
            </a:r>
            <a:endParaRPr kumimoji="0" lang="en-US" altLang="zh-TW" sz="2400" b="1">
              <a:solidFill>
                <a:schemeClr val="bg1"/>
              </a:solidFill>
              <a:latin typeface="微軟正黑體" pitchFamily="34" charset="-120"/>
              <a:ea typeface="微軟正黑體" pitchFamily="34" charset="-120"/>
            </a:endParaRPr>
          </a:p>
        </p:txBody>
      </p:sp>
      <p:pic>
        <p:nvPicPr>
          <p:cNvPr id="65553" name="圖片 18"/>
          <p:cNvPicPr>
            <a:picLocks noChangeAspect="1"/>
          </p:cNvPicPr>
          <p:nvPr/>
        </p:nvPicPr>
        <p:blipFill>
          <a:blip r:embed="rId3"/>
          <a:srcRect/>
          <a:stretch>
            <a:fillRect/>
          </a:stretch>
        </p:blipFill>
        <p:spPr bwMode="auto">
          <a:xfrm>
            <a:off x="3563938" y="2930525"/>
            <a:ext cx="2143125" cy="2143125"/>
          </a:xfrm>
          <a:prstGeom prst="rect">
            <a:avLst/>
          </a:prstGeom>
          <a:noFill/>
          <a:ln w="9525">
            <a:noFill/>
            <a:miter lim="800000"/>
            <a:headEnd/>
            <a:tailEnd/>
          </a:ln>
        </p:spPr>
      </p:pic>
      <p:sp>
        <p:nvSpPr>
          <p:cNvPr id="65554" name="投影片編號版面配置區 1"/>
          <p:cNvSpPr>
            <a:spLocks noGrp="1"/>
          </p:cNvSpPr>
          <p:nvPr>
            <p:ph type="sldNum" sz="quarter" idx="12"/>
          </p:nvPr>
        </p:nvSpPr>
        <p:spPr>
          <a:noFill/>
          <a:ln>
            <a:miter lim="800000"/>
            <a:headEnd/>
            <a:tailEnd/>
          </a:ln>
        </p:spPr>
        <p:txBody>
          <a:bodyPr/>
          <a:lstStyle/>
          <a:p>
            <a:pPr fontAlgn="base">
              <a:spcBef>
                <a:spcPct val="0"/>
              </a:spcBef>
              <a:spcAft>
                <a:spcPct val="0"/>
              </a:spcAft>
            </a:pPr>
            <a:fld id="{673DC991-890E-4A9A-9596-60A7BD93D0C5}" type="slidenum">
              <a:rPr lang="en-US" altLang="zh-TW" smtClean="0"/>
              <a:pPr fontAlgn="base">
                <a:spcBef>
                  <a:spcPct val="0"/>
                </a:spcBef>
                <a:spcAft>
                  <a:spcPct val="0"/>
                </a:spcAft>
              </a:pPr>
              <a:t>41</a:t>
            </a:fld>
            <a:endParaRPr lang="en-US" altLang="zh-TW" smtClean="0"/>
          </a:p>
        </p:txBody>
      </p:sp>
      <p:sp>
        <p:nvSpPr>
          <p:cNvPr id="65555" name="標題 20"/>
          <p:cNvSpPr>
            <a:spLocks noGrp="1"/>
          </p:cNvSpPr>
          <p:nvPr>
            <p:ph type="title"/>
          </p:nvPr>
        </p:nvSpPr>
        <p:spPr>
          <a:xfrm>
            <a:off x="179388" y="152400"/>
            <a:ext cx="8856662" cy="563563"/>
          </a:xfrm>
        </p:spPr>
        <p:txBody>
          <a:bodyPr/>
          <a:lstStyle/>
          <a:p>
            <a:r>
              <a:rPr lang="zh-TW" altLang="en-US" smtClean="0">
                <a:solidFill>
                  <a:srgbClr val="FFFF00"/>
                </a:solidFill>
                <a:latin typeface="Arial" charset="0"/>
                <a:ea typeface="華康華綜體W5"/>
              </a:rPr>
              <a:t>策略六、強化軍中毒品及擴散源之查緝</a:t>
            </a:r>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Oval 3"/>
          <p:cNvSpPr>
            <a:spLocks noChangeArrowheads="1"/>
          </p:cNvSpPr>
          <p:nvPr/>
        </p:nvSpPr>
        <p:spPr bwMode="gray">
          <a:xfrm>
            <a:off x="4894263" y="4470400"/>
            <a:ext cx="4171950" cy="1325563"/>
          </a:xfrm>
          <a:prstGeom prst="ellipse">
            <a:avLst/>
          </a:prstGeom>
          <a:gradFill rotWithShape="1">
            <a:gsLst>
              <a:gs pos="0">
                <a:srgbClr val="292929"/>
              </a:gs>
              <a:gs pos="100000">
                <a:schemeClr val="bg1"/>
              </a:gs>
            </a:gsLst>
            <a:lin ang="2700000" scaled="1"/>
          </a:gradFill>
          <a:ln w="3175">
            <a:noFill/>
            <a:round/>
            <a:headEnd/>
            <a:tailEnd type="none" w="sm" len="sm"/>
          </a:ln>
        </p:spPr>
        <p:txBody>
          <a:bodyPr vert="eaVert" wrap="none" lIns="92075" tIns="46037" rIns="92075" bIns="46037" anchor="ctr"/>
          <a:lstStyle/>
          <a:p>
            <a:endParaRPr lang="zh-TW" altLang="en-US" b="1">
              <a:solidFill>
                <a:srgbClr val="000000"/>
              </a:solidFill>
              <a:latin typeface="微軟正黑體" pitchFamily="34" charset="-120"/>
              <a:ea typeface="微軟正黑體" pitchFamily="34" charset="-120"/>
            </a:endParaRPr>
          </a:p>
        </p:txBody>
      </p:sp>
      <p:sp>
        <p:nvSpPr>
          <p:cNvPr id="66562" name="Oval 4"/>
          <p:cNvSpPr>
            <a:spLocks noChangeArrowheads="1"/>
          </p:cNvSpPr>
          <p:nvPr/>
        </p:nvSpPr>
        <p:spPr bwMode="gray">
          <a:xfrm rot="-998297">
            <a:off x="4516438" y="2309813"/>
            <a:ext cx="4322762" cy="3016250"/>
          </a:xfrm>
          <a:prstGeom prst="ellipse">
            <a:avLst/>
          </a:prstGeom>
          <a:gradFill rotWithShape="0">
            <a:gsLst>
              <a:gs pos="0">
                <a:srgbClr val="29698D"/>
              </a:gs>
              <a:gs pos="50000">
                <a:srgbClr val="CBDBE3"/>
              </a:gs>
              <a:gs pos="100000">
                <a:srgbClr val="29698D"/>
              </a:gs>
            </a:gsLst>
            <a:lin ang="0" scaled="1"/>
          </a:gradFill>
          <a:ln w="12700">
            <a:noFill/>
            <a:round/>
            <a:headEnd type="none" w="sm" len="sm"/>
            <a:tailEnd type="none" w="sm" len="sm"/>
          </a:ln>
        </p:spPr>
        <p:txBody>
          <a:bodyPr wrap="none" anchor="ctr"/>
          <a:lstStyle/>
          <a:p>
            <a:endParaRPr lang="zh-TW" altLang="en-US" b="1">
              <a:solidFill>
                <a:srgbClr val="000000"/>
              </a:solidFill>
              <a:latin typeface="微軟正黑體" pitchFamily="34" charset="-120"/>
              <a:ea typeface="微軟正黑體" pitchFamily="34" charset="-120"/>
            </a:endParaRPr>
          </a:p>
        </p:txBody>
      </p:sp>
      <p:sp>
        <p:nvSpPr>
          <p:cNvPr id="66563" name="Oval 5"/>
          <p:cNvSpPr>
            <a:spLocks noChangeArrowheads="1"/>
          </p:cNvSpPr>
          <p:nvPr/>
        </p:nvSpPr>
        <p:spPr bwMode="gray">
          <a:xfrm rot="-998297">
            <a:off x="4570413" y="2165350"/>
            <a:ext cx="4173537" cy="2922588"/>
          </a:xfrm>
          <a:prstGeom prst="ellipse">
            <a:avLst/>
          </a:prstGeom>
          <a:gradFill rotWithShape="1">
            <a:gsLst>
              <a:gs pos="0">
                <a:srgbClr val="208282"/>
              </a:gs>
              <a:gs pos="100000">
                <a:srgbClr val="33CCCC"/>
              </a:gs>
            </a:gsLst>
            <a:lin ang="2700000" scaled="1"/>
          </a:gradFill>
          <a:ln w="12700">
            <a:noFill/>
            <a:round/>
            <a:headEnd type="none" w="sm" len="sm"/>
            <a:tailEnd type="none" w="sm" len="sm"/>
          </a:ln>
        </p:spPr>
        <p:txBody>
          <a:bodyPr wrap="none" anchor="ctr"/>
          <a:lstStyle/>
          <a:p>
            <a:endParaRPr lang="zh-TW" altLang="en-US" b="1">
              <a:solidFill>
                <a:srgbClr val="000000"/>
              </a:solidFill>
              <a:latin typeface="微軟正黑體" pitchFamily="34" charset="-120"/>
              <a:ea typeface="微軟正黑體" pitchFamily="34" charset="-120"/>
            </a:endParaRPr>
          </a:p>
        </p:txBody>
      </p:sp>
      <p:sp>
        <p:nvSpPr>
          <p:cNvPr id="66564" name="Arc 6"/>
          <p:cNvSpPr>
            <a:spLocks/>
          </p:cNvSpPr>
          <p:nvPr/>
        </p:nvSpPr>
        <p:spPr bwMode="gray">
          <a:xfrm>
            <a:off x="5962650" y="3640138"/>
            <a:ext cx="2139950" cy="1655762"/>
          </a:xfrm>
          <a:custGeom>
            <a:avLst/>
            <a:gdLst>
              <a:gd name="T0" fmla="*/ 266840344 w 22899"/>
              <a:gd name="T1" fmla="*/ 62022196 h 21600"/>
              <a:gd name="T2" fmla="*/ 0 w 22899"/>
              <a:gd name="T3" fmla="*/ 124667219 h 21600"/>
              <a:gd name="T4" fmla="*/ 47240987 w 22899"/>
              <a:gd name="T5" fmla="*/ 0 h 21600"/>
              <a:gd name="T6" fmla="*/ 0 60000 65536"/>
              <a:gd name="T7" fmla="*/ 0 60000 65536"/>
              <a:gd name="T8" fmla="*/ 0 60000 65536"/>
              <a:gd name="T9" fmla="*/ 0 w 22899"/>
              <a:gd name="T10" fmla="*/ 0 h 21600"/>
              <a:gd name="T11" fmla="*/ 22899 w 22899"/>
              <a:gd name="T12" fmla="*/ 21600 h 21600"/>
            </a:gdLst>
            <a:ahLst/>
            <a:cxnLst>
              <a:cxn ang="T6">
                <a:pos x="T0" y="T1"/>
              </a:cxn>
              <a:cxn ang="T7">
                <a:pos x="T2" y="T3"/>
              </a:cxn>
              <a:cxn ang="T8">
                <a:pos x="T4" y="T5"/>
              </a:cxn>
            </a:cxnLst>
            <a:rect l="T9" t="T10" r="T11" b="T12"/>
            <a:pathLst>
              <a:path w="22899" h="21600" fill="none" extrusionOk="0">
                <a:moveTo>
                  <a:pt x="22899" y="10555"/>
                </a:moveTo>
                <a:cubicBezTo>
                  <a:pt x="19079" y="17375"/>
                  <a:pt x="11871" y="21599"/>
                  <a:pt x="4054" y="21600"/>
                </a:cubicBezTo>
                <a:cubicBezTo>
                  <a:pt x="2693" y="21600"/>
                  <a:pt x="1336" y="21471"/>
                  <a:pt x="-1" y="21216"/>
                </a:cubicBezTo>
              </a:path>
              <a:path w="22899" h="21600" stroke="0" extrusionOk="0">
                <a:moveTo>
                  <a:pt x="22899" y="10555"/>
                </a:moveTo>
                <a:cubicBezTo>
                  <a:pt x="19079" y="17375"/>
                  <a:pt x="11871" y="21599"/>
                  <a:pt x="4054" y="21600"/>
                </a:cubicBezTo>
                <a:cubicBezTo>
                  <a:pt x="2693" y="21600"/>
                  <a:pt x="1336" y="21471"/>
                  <a:pt x="-1" y="21216"/>
                </a:cubicBezTo>
                <a:lnTo>
                  <a:pt x="4054" y="0"/>
                </a:lnTo>
                <a:close/>
              </a:path>
            </a:pathLst>
          </a:custGeom>
          <a:solidFill>
            <a:srgbClr val="D9AF13"/>
          </a:solidFill>
          <a:ln w="12700">
            <a:noFill/>
            <a:round/>
            <a:headEnd type="none" w="sm" len="sm"/>
            <a:tailEnd type="none" w="sm" len="sm"/>
          </a:ln>
        </p:spPr>
        <p:txBody>
          <a:bodyPr wrap="none" anchor="ctr"/>
          <a:lstStyle/>
          <a:p>
            <a:endParaRPr lang="zh-TW" altLang="en-US"/>
          </a:p>
        </p:txBody>
      </p:sp>
      <p:sp>
        <p:nvSpPr>
          <p:cNvPr id="66565" name="Arc 7"/>
          <p:cNvSpPr>
            <a:spLocks/>
          </p:cNvSpPr>
          <p:nvPr/>
        </p:nvSpPr>
        <p:spPr bwMode="gray">
          <a:xfrm rot="-998297">
            <a:off x="6515100" y="2238375"/>
            <a:ext cx="2136775" cy="1538288"/>
          </a:xfrm>
          <a:custGeom>
            <a:avLst/>
            <a:gdLst>
              <a:gd name="T0" fmla="*/ 210897145 w 21600"/>
              <a:gd name="T1" fmla="*/ 0 h 22718"/>
              <a:gd name="T2" fmla="*/ 259845886 w 21600"/>
              <a:gd name="T3" fmla="*/ 104161014 h 22718"/>
              <a:gd name="T4" fmla="*/ 0 w 21600"/>
              <a:gd name="T5" fmla="*/ 65725343 h 22718"/>
              <a:gd name="T6" fmla="*/ 0 60000 65536"/>
              <a:gd name="T7" fmla="*/ 0 60000 65536"/>
              <a:gd name="T8" fmla="*/ 0 60000 65536"/>
              <a:gd name="T9" fmla="*/ 0 w 21600"/>
              <a:gd name="T10" fmla="*/ 0 h 22718"/>
              <a:gd name="T11" fmla="*/ 21600 w 21600"/>
              <a:gd name="T12" fmla="*/ 22718 h 22718"/>
            </a:gdLst>
            <a:ahLst/>
            <a:cxnLst>
              <a:cxn ang="T6">
                <a:pos x="T0" y="T1"/>
              </a:cxn>
              <a:cxn ang="T7">
                <a:pos x="T2" y="T3"/>
              </a:cxn>
              <a:cxn ang="T8">
                <a:pos x="T4" y="T5"/>
              </a:cxn>
            </a:cxnLst>
            <a:rect l="T9" t="T10" r="T11" b="T12"/>
            <a:pathLst>
              <a:path w="21600" h="22718" fill="none" extrusionOk="0">
                <a:moveTo>
                  <a:pt x="16157" y="-1"/>
                </a:moveTo>
                <a:cubicBezTo>
                  <a:pt x="19663" y="3951"/>
                  <a:pt x="21600" y="9051"/>
                  <a:pt x="21600" y="14335"/>
                </a:cubicBezTo>
                <a:cubicBezTo>
                  <a:pt x="21600" y="17214"/>
                  <a:pt x="21024" y="20064"/>
                  <a:pt x="19906" y="22717"/>
                </a:cubicBezTo>
              </a:path>
              <a:path w="21600" h="22718" stroke="0" extrusionOk="0">
                <a:moveTo>
                  <a:pt x="16157" y="-1"/>
                </a:moveTo>
                <a:cubicBezTo>
                  <a:pt x="19663" y="3951"/>
                  <a:pt x="21600" y="9051"/>
                  <a:pt x="21600" y="14335"/>
                </a:cubicBezTo>
                <a:cubicBezTo>
                  <a:pt x="21600" y="17214"/>
                  <a:pt x="21024" y="20064"/>
                  <a:pt x="19906" y="22717"/>
                </a:cubicBezTo>
                <a:lnTo>
                  <a:pt x="0" y="14335"/>
                </a:lnTo>
                <a:close/>
              </a:path>
            </a:pathLst>
          </a:custGeom>
          <a:solidFill>
            <a:srgbClr val="0099CC"/>
          </a:solidFill>
          <a:ln w="12700">
            <a:noFill/>
            <a:round/>
            <a:headEnd type="none" w="sm" len="sm"/>
            <a:tailEnd type="none" w="sm" len="sm"/>
          </a:ln>
        </p:spPr>
        <p:txBody>
          <a:bodyPr wrap="none" anchor="ctr"/>
          <a:lstStyle/>
          <a:p>
            <a:endParaRPr lang="zh-TW" altLang="en-US"/>
          </a:p>
        </p:txBody>
      </p:sp>
      <p:sp>
        <p:nvSpPr>
          <p:cNvPr id="66566" name="Arc 8"/>
          <p:cNvSpPr>
            <a:spLocks/>
          </p:cNvSpPr>
          <p:nvPr/>
        </p:nvSpPr>
        <p:spPr bwMode="gray">
          <a:xfrm rot="20125594" flipH="1">
            <a:off x="4759325" y="3889375"/>
            <a:ext cx="2082800" cy="1368425"/>
          </a:xfrm>
          <a:custGeom>
            <a:avLst/>
            <a:gdLst>
              <a:gd name="T0" fmla="*/ 266687889 w 21600"/>
              <a:gd name="T1" fmla="*/ 0 h 19346"/>
              <a:gd name="T2" fmla="*/ 157050948 w 21600"/>
              <a:gd name="T3" fmla="*/ 96794526 h 19346"/>
              <a:gd name="T4" fmla="*/ 0 w 21600"/>
              <a:gd name="T5" fmla="*/ 9276162 h 19346"/>
              <a:gd name="T6" fmla="*/ 0 60000 65536"/>
              <a:gd name="T7" fmla="*/ 0 60000 65536"/>
              <a:gd name="T8" fmla="*/ 0 60000 65536"/>
              <a:gd name="T9" fmla="*/ 0 w 21600"/>
              <a:gd name="T10" fmla="*/ 0 h 19346"/>
              <a:gd name="T11" fmla="*/ 21600 w 21600"/>
              <a:gd name="T12" fmla="*/ 19346 h 19346"/>
            </a:gdLst>
            <a:ahLst/>
            <a:cxnLst>
              <a:cxn ang="T6">
                <a:pos x="T0" y="T1"/>
              </a:cxn>
              <a:cxn ang="T7">
                <a:pos x="T2" y="T3"/>
              </a:cxn>
              <a:cxn ang="T8">
                <a:pos x="T4" y="T5"/>
              </a:cxn>
            </a:cxnLst>
            <a:rect l="T9" t="T10" r="T11" b="T12"/>
            <a:pathLst>
              <a:path w="21600" h="19346" fill="none" extrusionOk="0">
                <a:moveTo>
                  <a:pt x="21520" y="-1"/>
                </a:moveTo>
                <a:cubicBezTo>
                  <a:pt x="21573" y="616"/>
                  <a:pt x="21600" y="1235"/>
                  <a:pt x="21600" y="1854"/>
                </a:cubicBezTo>
                <a:cubicBezTo>
                  <a:pt x="21600" y="8778"/>
                  <a:pt x="18280" y="15283"/>
                  <a:pt x="12672" y="19345"/>
                </a:cubicBezTo>
              </a:path>
              <a:path w="21600" h="19346" stroke="0" extrusionOk="0">
                <a:moveTo>
                  <a:pt x="21520" y="-1"/>
                </a:moveTo>
                <a:cubicBezTo>
                  <a:pt x="21573" y="616"/>
                  <a:pt x="21600" y="1235"/>
                  <a:pt x="21600" y="1854"/>
                </a:cubicBezTo>
                <a:cubicBezTo>
                  <a:pt x="21600" y="8778"/>
                  <a:pt x="18280" y="15283"/>
                  <a:pt x="12672" y="19345"/>
                </a:cubicBezTo>
                <a:lnTo>
                  <a:pt x="0" y="1854"/>
                </a:lnTo>
                <a:close/>
              </a:path>
            </a:pathLst>
          </a:custGeom>
          <a:gradFill rotWithShape="1">
            <a:gsLst>
              <a:gs pos="0">
                <a:srgbClr val="ABD9F2"/>
              </a:gs>
              <a:gs pos="100000">
                <a:srgbClr val="47ABE3"/>
              </a:gs>
            </a:gsLst>
            <a:lin ang="2700000" scaled="1"/>
          </a:gradFill>
          <a:ln w="12700">
            <a:noFill/>
            <a:round/>
            <a:headEnd type="none" w="sm" len="sm"/>
            <a:tailEnd type="none" w="sm" len="sm"/>
          </a:ln>
        </p:spPr>
        <p:txBody>
          <a:bodyPr wrap="none" anchor="ctr"/>
          <a:lstStyle/>
          <a:p>
            <a:endParaRPr lang="zh-TW" altLang="en-US"/>
          </a:p>
        </p:txBody>
      </p:sp>
      <p:sp>
        <p:nvSpPr>
          <p:cNvPr id="66567" name="Arc 9"/>
          <p:cNvSpPr>
            <a:spLocks/>
          </p:cNvSpPr>
          <p:nvPr/>
        </p:nvSpPr>
        <p:spPr bwMode="gray">
          <a:xfrm rot="-1122534">
            <a:off x="5910263" y="1958975"/>
            <a:ext cx="2117725" cy="1490663"/>
          </a:xfrm>
          <a:custGeom>
            <a:avLst/>
            <a:gdLst>
              <a:gd name="T0" fmla="*/ 0 w 21391"/>
              <a:gd name="T1" fmla="*/ 2614733 h 21600"/>
              <a:gd name="T2" fmla="*/ 279646562 w 21391"/>
              <a:gd name="T3" fmla="*/ 36782182 h 21600"/>
              <a:gd name="T4" fmla="*/ 63260763 w 21391"/>
              <a:gd name="T5" fmla="*/ 102873894 h 21600"/>
              <a:gd name="T6" fmla="*/ 0 60000 65536"/>
              <a:gd name="T7" fmla="*/ 0 60000 65536"/>
              <a:gd name="T8" fmla="*/ 0 60000 65536"/>
              <a:gd name="T9" fmla="*/ 0 w 21391"/>
              <a:gd name="T10" fmla="*/ 0 h 21600"/>
              <a:gd name="T11" fmla="*/ 21391 w 21391"/>
              <a:gd name="T12" fmla="*/ 21600 h 21600"/>
            </a:gdLst>
            <a:ahLst/>
            <a:cxnLst>
              <a:cxn ang="T6">
                <a:pos x="T0" y="T1"/>
              </a:cxn>
              <a:cxn ang="T7">
                <a:pos x="T2" y="T3"/>
              </a:cxn>
              <a:cxn ang="T8">
                <a:pos x="T4" y="T5"/>
              </a:cxn>
            </a:cxnLst>
            <a:rect l="T9" t="T10" r="T11" b="T12"/>
            <a:pathLst>
              <a:path w="21391" h="21600" fill="none" extrusionOk="0">
                <a:moveTo>
                  <a:pt x="0" y="549"/>
                </a:moveTo>
                <a:cubicBezTo>
                  <a:pt x="1587" y="184"/>
                  <a:pt x="3210" y="-1"/>
                  <a:pt x="4839" y="0"/>
                </a:cubicBezTo>
                <a:cubicBezTo>
                  <a:pt x="11226" y="0"/>
                  <a:pt x="17287" y="2827"/>
                  <a:pt x="21391" y="7722"/>
                </a:cubicBezTo>
              </a:path>
              <a:path w="21391" h="21600" stroke="0" extrusionOk="0">
                <a:moveTo>
                  <a:pt x="0" y="549"/>
                </a:moveTo>
                <a:cubicBezTo>
                  <a:pt x="1587" y="184"/>
                  <a:pt x="3210" y="-1"/>
                  <a:pt x="4839" y="0"/>
                </a:cubicBezTo>
                <a:cubicBezTo>
                  <a:pt x="11226" y="0"/>
                  <a:pt x="17287" y="2827"/>
                  <a:pt x="21391" y="7722"/>
                </a:cubicBezTo>
                <a:lnTo>
                  <a:pt x="4839" y="21600"/>
                </a:lnTo>
                <a:close/>
              </a:path>
            </a:pathLst>
          </a:custGeom>
          <a:gradFill rotWithShape="1">
            <a:gsLst>
              <a:gs pos="0">
                <a:srgbClr val="4F4A73"/>
              </a:gs>
              <a:gs pos="100000">
                <a:srgbClr val="AAA0F8"/>
              </a:gs>
            </a:gsLst>
            <a:lin ang="2700000" scaled="1"/>
          </a:gradFill>
          <a:ln w="12700">
            <a:noFill/>
            <a:round/>
            <a:headEnd type="none" w="sm" len="sm"/>
            <a:tailEnd type="none" w="sm" len="sm"/>
          </a:ln>
        </p:spPr>
        <p:txBody>
          <a:bodyPr wrap="none" anchor="ctr"/>
          <a:lstStyle/>
          <a:p>
            <a:endParaRPr lang="zh-TW" altLang="en-US"/>
          </a:p>
        </p:txBody>
      </p:sp>
      <p:sp>
        <p:nvSpPr>
          <p:cNvPr id="66568" name="Arc 10"/>
          <p:cNvSpPr>
            <a:spLocks/>
          </p:cNvSpPr>
          <p:nvPr/>
        </p:nvSpPr>
        <p:spPr bwMode="gray">
          <a:xfrm rot="20601703" flipH="1">
            <a:off x="4397375" y="2674938"/>
            <a:ext cx="2000250" cy="1606550"/>
          </a:xfrm>
          <a:custGeom>
            <a:avLst/>
            <a:gdLst>
              <a:gd name="T0" fmla="*/ 37629423 w 21600"/>
              <a:gd name="T1" fmla="*/ 0 h 23863"/>
              <a:gd name="T2" fmla="*/ 245294551 w 21600"/>
              <a:gd name="T3" fmla="*/ 108159195 h 23863"/>
              <a:gd name="T4" fmla="*/ 0 w 21600"/>
              <a:gd name="T5" fmla="*/ 96759917 h 23863"/>
              <a:gd name="T6" fmla="*/ 0 60000 65536"/>
              <a:gd name="T7" fmla="*/ 0 60000 65536"/>
              <a:gd name="T8" fmla="*/ 0 60000 65536"/>
              <a:gd name="T9" fmla="*/ 0 w 21600"/>
              <a:gd name="T10" fmla="*/ 0 h 23863"/>
              <a:gd name="T11" fmla="*/ 21600 w 21600"/>
              <a:gd name="T12" fmla="*/ 23863 h 23863"/>
            </a:gdLst>
            <a:ahLst/>
            <a:cxnLst>
              <a:cxn ang="T6">
                <a:pos x="T0" y="T1"/>
              </a:cxn>
              <a:cxn ang="T7">
                <a:pos x="T2" y="T3"/>
              </a:cxn>
              <a:cxn ang="T8">
                <a:pos x="T4" y="T5"/>
              </a:cxn>
            </a:cxnLst>
            <a:rect l="T9" t="T10" r="T11" b="T12"/>
            <a:pathLst>
              <a:path w="21600" h="23863" fill="none" extrusionOk="0">
                <a:moveTo>
                  <a:pt x="3290" y="0"/>
                </a:moveTo>
                <a:cubicBezTo>
                  <a:pt x="13825" y="1624"/>
                  <a:pt x="21600" y="10689"/>
                  <a:pt x="21600" y="21348"/>
                </a:cubicBezTo>
                <a:cubicBezTo>
                  <a:pt x="21600" y="22188"/>
                  <a:pt x="21550" y="23028"/>
                  <a:pt x="21453" y="23863"/>
                </a:cubicBezTo>
              </a:path>
              <a:path w="21600" h="23863" stroke="0" extrusionOk="0">
                <a:moveTo>
                  <a:pt x="3290" y="0"/>
                </a:moveTo>
                <a:cubicBezTo>
                  <a:pt x="13825" y="1624"/>
                  <a:pt x="21600" y="10689"/>
                  <a:pt x="21600" y="21348"/>
                </a:cubicBezTo>
                <a:cubicBezTo>
                  <a:pt x="21600" y="22188"/>
                  <a:pt x="21550" y="23028"/>
                  <a:pt x="21453" y="23863"/>
                </a:cubicBezTo>
                <a:lnTo>
                  <a:pt x="0" y="21348"/>
                </a:lnTo>
                <a:close/>
              </a:path>
            </a:pathLst>
          </a:custGeom>
          <a:gradFill rotWithShape="1">
            <a:gsLst>
              <a:gs pos="0">
                <a:srgbClr val="47ABE3"/>
              </a:gs>
              <a:gs pos="100000">
                <a:srgbClr val="214F69"/>
              </a:gs>
            </a:gsLst>
            <a:lin ang="2700000" scaled="1"/>
          </a:gradFill>
          <a:ln w="12700">
            <a:noFill/>
            <a:round/>
            <a:headEnd type="none" w="sm" len="sm"/>
            <a:tailEnd type="none" w="sm" len="sm"/>
          </a:ln>
        </p:spPr>
        <p:txBody>
          <a:bodyPr wrap="none" anchor="ctr"/>
          <a:lstStyle/>
          <a:p>
            <a:endParaRPr lang="zh-TW" altLang="en-US"/>
          </a:p>
        </p:txBody>
      </p:sp>
      <p:sp>
        <p:nvSpPr>
          <p:cNvPr id="66569" name="Freeform 11"/>
          <p:cNvSpPr>
            <a:spLocks/>
          </p:cNvSpPr>
          <p:nvPr/>
        </p:nvSpPr>
        <p:spPr bwMode="gray">
          <a:xfrm rot="-998297">
            <a:off x="6627813" y="2465388"/>
            <a:ext cx="915987" cy="1498600"/>
          </a:xfrm>
          <a:custGeom>
            <a:avLst/>
            <a:gdLst>
              <a:gd name="T0" fmla="*/ 915590 w 480"/>
              <a:gd name="T1" fmla="*/ 1498600 h 716"/>
              <a:gd name="T2" fmla="*/ 915590 w 480"/>
              <a:gd name="T3" fmla="*/ 1264182 h 716"/>
              <a:gd name="T4" fmla="*/ 0 w 480"/>
              <a:gd name="T5" fmla="*/ 0 h 716"/>
              <a:gd name="T6" fmla="*/ 0 60000 65536"/>
              <a:gd name="T7" fmla="*/ 0 60000 65536"/>
              <a:gd name="T8" fmla="*/ 0 60000 65536"/>
              <a:gd name="T9" fmla="*/ 0 w 480"/>
              <a:gd name="T10" fmla="*/ 0 h 716"/>
              <a:gd name="T11" fmla="*/ 480 w 480"/>
              <a:gd name="T12" fmla="*/ 716 h 716"/>
            </a:gdLst>
            <a:ahLst/>
            <a:cxnLst>
              <a:cxn ang="T6">
                <a:pos x="T0" y="T1"/>
              </a:cxn>
              <a:cxn ang="T7">
                <a:pos x="T2" y="T3"/>
              </a:cxn>
              <a:cxn ang="T8">
                <a:pos x="T4" y="T5"/>
              </a:cxn>
            </a:cxnLst>
            <a:rect l="T9" t="T10" r="T11" b="T12"/>
            <a:pathLst>
              <a:path w="480" h="716">
                <a:moveTo>
                  <a:pt x="480" y="716"/>
                </a:moveTo>
                <a:lnTo>
                  <a:pt x="480" y="604"/>
                </a:lnTo>
                <a:lnTo>
                  <a:pt x="0" y="0"/>
                </a:lnTo>
              </a:path>
            </a:pathLst>
          </a:custGeom>
          <a:noFill/>
          <a:ln w="6350">
            <a:solidFill>
              <a:srgbClr val="6A93DE"/>
            </a:solidFill>
            <a:round/>
            <a:headEnd/>
            <a:tailEnd/>
          </a:ln>
        </p:spPr>
        <p:txBody>
          <a:bodyPr wrap="none"/>
          <a:lstStyle/>
          <a:p>
            <a:endParaRPr lang="zh-TW" altLang="en-US"/>
          </a:p>
        </p:txBody>
      </p:sp>
      <p:grpSp>
        <p:nvGrpSpPr>
          <p:cNvPr id="66570" name="Group 13"/>
          <p:cNvGrpSpPr>
            <a:grpSpLocks/>
          </p:cNvGrpSpPr>
          <p:nvPr/>
        </p:nvGrpSpPr>
        <p:grpSpPr bwMode="auto">
          <a:xfrm rot="-417570">
            <a:off x="6635750" y="2995613"/>
            <a:ext cx="2257425" cy="1693862"/>
            <a:chOff x="2694" y="1900"/>
            <a:chExt cx="1896" cy="1067"/>
          </a:xfrm>
        </p:grpSpPr>
        <p:sp>
          <p:nvSpPr>
            <p:cNvPr id="66585" name="Arc 14"/>
            <p:cNvSpPr>
              <a:spLocks/>
            </p:cNvSpPr>
            <p:nvPr/>
          </p:nvSpPr>
          <p:spPr bwMode="gray">
            <a:xfrm rot="-1147036">
              <a:off x="2694" y="1900"/>
              <a:ext cx="1858" cy="801"/>
            </a:xfrm>
            <a:custGeom>
              <a:avLst/>
              <a:gdLst>
                <a:gd name="T0" fmla="*/ 174 w 19866"/>
                <a:gd name="T1" fmla="*/ 14 h 19523"/>
                <a:gd name="T2" fmla="*/ 81 w 19866"/>
                <a:gd name="T3" fmla="*/ 33 h 19523"/>
                <a:gd name="T4" fmla="*/ 0 w 19866"/>
                <a:gd name="T5" fmla="*/ 0 h 19523"/>
                <a:gd name="T6" fmla="*/ 0 60000 65536"/>
                <a:gd name="T7" fmla="*/ 0 60000 65536"/>
                <a:gd name="T8" fmla="*/ 0 60000 65536"/>
                <a:gd name="T9" fmla="*/ 0 w 19866"/>
                <a:gd name="T10" fmla="*/ 0 h 19523"/>
                <a:gd name="T11" fmla="*/ 19866 w 19866"/>
                <a:gd name="T12" fmla="*/ 19523 h 19523"/>
              </a:gdLst>
              <a:ahLst/>
              <a:cxnLst>
                <a:cxn ang="T6">
                  <a:pos x="T0" y="T1"/>
                </a:cxn>
                <a:cxn ang="T7">
                  <a:pos x="T2" y="T3"/>
                </a:cxn>
                <a:cxn ang="T8">
                  <a:pos x="T4" y="T5"/>
                </a:cxn>
              </a:cxnLst>
              <a:rect l="T9" t="T10" r="T11" b="T12"/>
              <a:pathLst>
                <a:path w="19866" h="19523" fill="none" extrusionOk="0">
                  <a:moveTo>
                    <a:pt x="19866" y="8479"/>
                  </a:moveTo>
                  <a:cubicBezTo>
                    <a:pt x="17793" y="13335"/>
                    <a:pt x="14014" y="17263"/>
                    <a:pt x="9241" y="19522"/>
                  </a:cubicBezTo>
                </a:path>
                <a:path w="19866" h="19523" stroke="0" extrusionOk="0">
                  <a:moveTo>
                    <a:pt x="19866" y="8479"/>
                  </a:moveTo>
                  <a:cubicBezTo>
                    <a:pt x="17793" y="13335"/>
                    <a:pt x="14014" y="17263"/>
                    <a:pt x="9241" y="19522"/>
                  </a:cubicBezTo>
                  <a:lnTo>
                    <a:pt x="0" y="0"/>
                  </a:lnTo>
                  <a:close/>
                </a:path>
              </a:pathLst>
            </a:custGeom>
            <a:solidFill>
              <a:srgbClr val="352973"/>
            </a:solidFill>
            <a:ln w="12700">
              <a:noFill/>
              <a:round/>
              <a:headEnd type="none" w="sm" len="sm"/>
              <a:tailEnd type="none" w="sm" len="sm"/>
            </a:ln>
          </p:spPr>
          <p:txBody>
            <a:bodyPr wrap="none" anchor="ctr"/>
            <a:lstStyle/>
            <a:p>
              <a:endParaRPr lang="zh-TW" altLang="en-US"/>
            </a:p>
          </p:txBody>
        </p:sp>
        <p:sp>
          <p:nvSpPr>
            <p:cNvPr id="66586" name="Freeform 16"/>
            <p:cNvSpPr>
              <a:spLocks/>
            </p:cNvSpPr>
            <p:nvPr/>
          </p:nvSpPr>
          <p:spPr bwMode="gray">
            <a:xfrm rot="-1322536">
              <a:off x="3595" y="2150"/>
              <a:ext cx="995" cy="617"/>
            </a:xfrm>
            <a:custGeom>
              <a:avLst/>
              <a:gdLst>
                <a:gd name="T0" fmla="*/ 0 w 556"/>
                <a:gd name="T1" fmla="*/ 434 h 486"/>
                <a:gd name="T2" fmla="*/ 988 w 556"/>
                <a:gd name="T3" fmla="*/ 0 h 486"/>
                <a:gd name="T4" fmla="*/ 995 w 556"/>
                <a:gd name="T5" fmla="*/ 175 h 486"/>
                <a:gd name="T6" fmla="*/ 619 w 556"/>
                <a:gd name="T7" fmla="*/ 429 h 486"/>
                <a:gd name="T8" fmla="*/ 11 w 556"/>
                <a:gd name="T9" fmla="*/ 617 h 486"/>
                <a:gd name="T10" fmla="*/ 0 w 556"/>
                <a:gd name="T11" fmla="*/ 434 h 486"/>
                <a:gd name="T12" fmla="*/ 0 60000 65536"/>
                <a:gd name="T13" fmla="*/ 0 60000 65536"/>
                <a:gd name="T14" fmla="*/ 0 60000 65536"/>
                <a:gd name="T15" fmla="*/ 0 60000 65536"/>
                <a:gd name="T16" fmla="*/ 0 60000 65536"/>
                <a:gd name="T17" fmla="*/ 0 60000 65536"/>
                <a:gd name="T18" fmla="*/ 0 w 556"/>
                <a:gd name="T19" fmla="*/ 0 h 486"/>
                <a:gd name="T20" fmla="*/ 556 w 556"/>
                <a:gd name="T21" fmla="*/ 486 h 486"/>
              </a:gdLst>
              <a:ahLst/>
              <a:cxnLst>
                <a:cxn ang="T12">
                  <a:pos x="T0" y="T1"/>
                </a:cxn>
                <a:cxn ang="T13">
                  <a:pos x="T2" y="T3"/>
                </a:cxn>
                <a:cxn ang="T14">
                  <a:pos x="T4" y="T5"/>
                </a:cxn>
                <a:cxn ang="T15">
                  <a:pos x="T6" y="T7"/>
                </a:cxn>
                <a:cxn ang="T16">
                  <a:pos x="T8" y="T9"/>
                </a:cxn>
                <a:cxn ang="T17">
                  <a:pos x="T10" y="T11"/>
                </a:cxn>
              </a:cxnLst>
              <a:rect l="T18" t="T19" r="T20" b="T21"/>
              <a:pathLst>
                <a:path w="556" h="486">
                  <a:moveTo>
                    <a:pt x="0" y="342"/>
                  </a:moveTo>
                  <a:lnTo>
                    <a:pt x="552" y="0"/>
                  </a:lnTo>
                  <a:lnTo>
                    <a:pt x="556" y="138"/>
                  </a:lnTo>
                  <a:cubicBezTo>
                    <a:pt x="522" y="194"/>
                    <a:pt x="438" y="280"/>
                    <a:pt x="346" y="338"/>
                  </a:cubicBezTo>
                  <a:cubicBezTo>
                    <a:pt x="254" y="396"/>
                    <a:pt x="64" y="485"/>
                    <a:pt x="6" y="486"/>
                  </a:cubicBezTo>
                  <a:cubicBezTo>
                    <a:pt x="8" y="434"/>
                    <a:pt x="1" y="372"/>
                    <a:pt x="0" y="342"/>
                  </a:cubicBezTo>
                  <a:close/>
                </a:path>
              </a:pathLst>
            </a:custGeom>
            <a:solidFill>
              <a:srgbClr val="352973"/>
            </a:solidFill>
            <a:ln w="9525">
              <a:noFill/>
              <a:round/>
              <a:headEnd/>
              <a:tailEnd/>
            </a:ln>
          </p:spPr>
          <p:txBody>
            <a:bodyPr wrap="none"/>
            <a:lstStyle/>
            <a:p>
              <a:endParaRPr lang="zh-TW" altLang="en-US"/>
            </a:p>
          </p:txBody>
        </p:sp>
        <p:sp>
          <p:nvSpPr>
            <p:cNvPr id="66587" name="Freeform 15"/>
            <p:cNvSpPr>
              <a:spLocks/>
            </p:cNvSpPr>
            <p:nvPr/>
          </p:nvSpPr>
          <p:spPr bwMode="gray">
            <a:xfrm rot="-1282113">
              <a:off x="2871" y="2095"/>
              <a:ext cx="849" cy="872"/>
            </a:xfrm>
            <a:custGeom>
              <a:avLst/>
              <a:gdLst>
                <a:gd name="T0" fmla="*/ 839 w 486"/>
                <a:gd name="T1" fmla="*/ 724 h 762"/>
                <a:gd name="T2" fmla="*/ 849 w 486"/>
                <a:gd name="T3" fmla="*/ 872 h 762"/>
                <a:gd name="T4" fmla="*/ 16 w 486"/>
                <a:gd name="T5" fmla="*/ 148 h 762"/>
                <a:gd name="T6" fmla="*/ 0 w 486"/>
                <a:gd name="T7" fmla="*/ 0 h 762"/>
                <a:gd name="T8" fmla="*/ 839 w 486"/>
                <a:gd name="T9" fmla="*/ 724 h 762"/>
                <a:gd name="T10" fmla="*/ 0 60000 65536"/>
                <a:gd name="T11" fmla="*/ 0 60000 65536"/>
                <a:gd name="T12" fmla="*/ 0 60000 65536"/>
                <a:gd name="T13" fmla="*/ 0 60000 65536"/>
                <a:gd name="T14" fmla="*/ 0 60000 65536"/>
                <a:gd name="T15" fmla="*/ 0 w 486"/>
                <a:gd name="T16" fmla="*/ 0 h 762"/>
                <a:gd name="T17" fmla="*/ 486 w 486"/>
                <a:gd name="T18" fmla="*/ 762 h 762"/>
              </a:gdLst>
              <a:ahLst/>
              <a:cxnLst>
                <a:cxn ang="T10">
                  <a:pos x="T0" y="T1"/>
                </a:cxn>
                <a:cxn ang="T11">
                  <a:pos x="T2" y="T3"/>
                </a:cxn>
                <a:cxn ang="T12">
                  <a:pos x="T4" y="T5"/>
                </a:cxn>
                <a:cxn ang="T13">
                  <a:pos x="T6" y="T7"/>
                </a:cxn>
                <a:cxn ang="T14">
                  <a:pos x="T8" y="T9"/>
                </a:cxn>
              </a:cxnLst>
              <a:rect l="T15" t="T16" r="T17" b="T18"/>
              <a:pathLst>
                <a:path w="486" h="762">
                  <a:moveTo>
                    <a:pt x="480" y="633"/>
                  </a:moveTo>
                  <a:lnTo>
                    <a:pt x="486" y="762"/>
                  </a:lnTo>
                  <a:lnTo>
                    <a:pt x="9" y="129"/>
                  </a:lnTo>
                  <a:lnTo>
                    <a:pt x="0" y="0"/>
                  </a:lnTo>
                  <a:lnTo>
                    <a:pt x="480" y="633"/>
                  </a:lnTo>
                  <a:close/>
                </a:path>
              </a:pathLst>
            </a:custGeom>
            <a:gradFill rotWithShape="1">
              <a:gsLst>
                <a:gs pos="0">
                  <a:srgbClr val="6A6198"/>
                </a:gs>
                <a:gs pos="100000">
                  <a:srgbClr val="352973"/>
                </a:gs>
              </a:gsLst>
              <a:lin ang="2700000" scaled="1"/>
            </a:gradFill>
            <a:ln w="9525">
              <a:noFill/>
              <a:round/>
              <a:headEnd/>
              <a:tailEnd/>
            </a:ln>
          </p:spPr>
          <p:txBody>
            <a:bodyPr wrap="none"/>
            <a:lstStyle/>
            <a:p>
              <a:endParaRPr lang="zh-TW" altLang="en-US"/>
            </a:p>
          </p:txBody>
        </p:sp>
      </p:grpSp>
      <p:sp>
        <p:nvSpPr>
          <p:cNvPr id="66571" name="Oval 17"/>
          <p:cNvSpPr>
            <a:spLocks noChangeArrowheads="1"/>
          </p:cNvSpPr>
          <p:nvPr/>
        </p:nvSpPr>
        <p:spPr bwMode="gray">
          <a:xfrm rot="-998297">
            <a:off x="5597525" y="2814638"/>
            <a:ext cx="2020888" cy="1339850"/>
          </a:xfrm>
          <a:prstGeom prst="ellipse">
            <a:avLst/>
          </a:prstGeom>
          <a:gradFill rotWithShape="0">
            <a:gsLst>
              <a:gs pos="0">
                <a:srgbClr val="000000"/>
              </a:gs>
              <a:gs pos="50000">
                <a:srgbClr val="C1C1C1"/>
              </a:gs>
              <a:gs pos="100000">
                <a:srgbClr val="000000"/>
              </a:gs>
            </a:gsLst>
            <a:lin ang="0" scaled="1"/>
          </a:gradFill>
          <a:ln w="12700">
            <a:noFill/>
            <a:round/>
            <a:headEnd type="none" w="sm" len="sm"/>
            <a:tailEnd type="none" w="sm" len="sm"/>
          </a:ln>
        </p:spPr>
        <p:txBody>
          <a:bodyPr wrap="none" anchor="ctr"/>
          <a:lstStyle/>
          <a:p>
            <a:endParaRPr lang="zh-TW" altLang="en-US" b="1">
              <a:solidFill>
                <a:srgbClr val="000000"/>
              </a:solidFill>
              <a:latin typeface="微軟正黑體" pitchFamily="34" charset="-120"/>
              <a:ea typeface="微軟正黑體" pitchFamily="34" charset="-120"/>
            </a:endParaRPr>
          </a:p>
        </p:txBody>
      </p:sp>
      <p:sp>
        <p:nvSpPr>
          <p:cNvPr id="66572" name="Oval 18"/>
          <p:cNvSpPr>
            <a:spLocks noChangeArrowheads="1"/>
          </p:cNvSpPr>
          <p:nvPr/>
        </p:nvSpPr>
        <p:spPr bwMode="white">
          <a:xfrm rot="-998297">
            <a:off x="5649913" y="2886075"/>
            <a:ext cx="1968500" cy="1098550"/>
          </a:xfrm>
          <a:prstGeom prst="ellipse">
            <a:avLst/>
          </a:prstGeom>
          <a:solidFill>
            <a:schemeClr val="bg1"/>
          </a:solidFill>
          <a:ln w="12700">
            <a:noFill/>
            <a:round/>
            <a:headEnd type="none" w="sm" len="sm"/>
            <a:tailEnd type="none" w="sm" len="sm"/>
          </a:ln>
        </p:spPr>
        <p:txBody>
          <a:bodyPr wrap="none" anchor="ctr"/>
          <a:lstStyle/>
          <a:p>
            <a:endParaRPr lang="zh-TW" altLang="en-US" b="1">
              <a:solidFill>
                <a:srgbClr val="000000"/>
              </a:solidFill>
              <a:latin typeface="微軟正黑體" pitchFamily="34" charset="-120"/>
              <a:ea typeface="微軟正黑體" pitchFamily="34" charset="-120"/>
            </a:endParaRPr>
          </a:p>
        </p:txBody>
      </p:sp>
      <p:sp>
        <p:nvSpPr>
          <p:cNvPr id="66573" name="Text Box 19"/>
          <p:cNvSpPr txBox="1">
            <a:spLocks noChangeArrowheads="1"/>
          </p:cNvSpPr>
          <p:nvPr/>
        </p:nvSpPr>
        <p:spPr bwMode="auto">
          <a:xfrm>
            <a:off x="5759450" y="2454275"/>
            <a:ext cx="1295400" cy="366713"/>
          </a:xfrm>
          <a:prstGeom prst="rect">
            <a:avLst/>
          </a:prstGeom>
          <a:noFill/>
          <a:ln w="9525">
            <a:noFill/>
            <a:miter lim="800000"/>
            <a:headEnd/>
            <a:tailEnd/>
          </a:ln>
        </p:spPr>
        <p:txBody>
          <a:bodyPr>
            <a:spAutoFit/>
          </a:bodyPr>
          <a:lstStyle/>
          <a:p>
            <a:pPr>
              <a:spcBef>
                <a:spcPct val="50000"/>
              </a:spcBef>
            </a:pPr>
            <a:endParaRPr kumimoji="0" lang="zh-TW" altLang="zh-TW">
              <a:solidFill>
                <a:srgbClr val="000000"/>
              </a:solidFill>
              <a:latin typeface="微軟正黑體" pitchFamily="34" charset="-120"/>
              <a:ea typeface="微軟正黑體" pitchFamily="34" charset="-120"/>
            </a:endParaRPr>
          </a:p>
        </p:txBody>
      </p:sp>
      <p:sp>
        <p:nvSpPr>
          <p:cNvPr id="34830" name="Text Box 20"/>
          <p:cNvSpPr txBox="1">
            <a:spLocks noChangeArrowheads="1"/>
          </p:cNvSpPr>
          <p:nvPr/>
        </p:nvSpPr>
        <p:spPr bwMode="auto">
          <a:xfrm>
            <a:off x="5659438" y="3211513"/>
            <a:ext cx="1808162" cy="584200"/>
          </a:xfrm>
          <a:prstGeom prst="rect">
            <a:avLst/>
          </a:prstGeom>
          <a:noFill/>
          <a:ln w="9525">
            <a:noFill/>
            <a:miter lim="800000"/>
            <a:headEnd/>
            <a:tailEnd/>
          </a:ln>
        </p:spPr>
        <p:txBody>
          <a:bodyPr>
            <a:spAutoFit/>
          </a:bodyPr>
          <a:lstStyle/>
          <a:p>
            <a:pPr>
              <a:spcBef>
                <a:spcPct val="50000"/>
              </a:spcBef>
              <a:defRPr/>
            </a:pPr>
            <a:r>
              <a:rPr kumimoji="0" lang="zh-TW" altLang="en-US" sz="3200" b="1" spc="-100" dirty="0">
                <a:solidFill>
                  <a:srgbClr val="FF0000"/>
                </a:solidFill>
                <a:latin typeface="微軟正黑體" panose="020B0604030504040204" pitchFamily="34" charset="-120"/>
                <a:ea typeface="微軟正黑體" panose="020B0604030504040204" pitchFamily="34" charset="-120"/>
              </a:rPr>
              <a:t>重點目標</a:t>
            </a:r>
          </a:p>
        </p:txBody>
      </p:sp>
      <p:sp>
        <p:nvSpPr>
          <p:cNvPr id="66575" name="Text Box 22"/>
          <p:cNvSpPr txBox="1">
            <a:spLocks noChangeArrowheads="1"/>
          </p:cNvSpPr>
          <p:nvPr/>
        </p:nvSpPr>
        <p:spPr bwMode="auto">
          <a:xfrm rot="-1597287">
            <a:off x="7521575" y="2341563"/>
            <a:ext cx="1076325" cy="831850"/>
          </a:xfrm>
          <a:prstGeom prst="rect">
            <a:avLst/>
          </a:prstGeom>
          <a:noFill/>
          <a:ln w="9525">
            <a:noFill/>
            <a:miter lim="800000"/>
            <a:headEnd/>
            <a:tailEnd/>
          </a:ln>
        </p:spPr>
        <p:txBody>
          <a:bodyPr>
            <a:spAutoFit/>
          </a:bodyPr>
          <a:lstStyle/>
          <a:p>
            <a:pPr>
              <a:spcBef>
                <a:spcPct val="50000"/>
              </a:spcBef>
            </a:pPr>
            <a:r>
              <a:rPr lang="zh-TW" altLang="en-US" sz="2400" b="1">
                <a:solidFill>
                  <a:srgbClr val="FFFFFF"/>
                </a:solidFill>
                <a:latin typeface="微軟正黑體" pitchFamily="34" charset="-120"/>
                <a:ea typeface="微軟正黑體" pitchFamily="34" charset="-120"/>
              </a:rPr>
              <a:t>國際毒盤 </a:t>
            </a:r>
          </a:p>
        </p:txBody>
      </p:sp>
      <p:sp>
        <p:nvSpPr>
          <p:cNvPr id="66576" name="Text Box 23"/>
          <p:cNvSpPr txBox="1">
            <a:spLocks noChangeArrowheads="1"/>
          </p:cNvSpPr>
          <p:nvPr/>
        </p:nvSpPr>
        <p:spPr bwMode="auto">
          <a:xfrm>
            <a:off x="6027738" y="2262188"/>
            <a:ext cx="1581150" cy="461962"/>
          </a:xfrm>
          <a:prstGeom prst="rect">
            <a:avLst/>
          </a:prstGeom>
          <a:noFill/>
          <a:ln w="9525">
            <a:noFill/>
            <a:miter lim="800000"/>
            <a:headEnd/>
            <a:tailEnd/>
          </a:ln>
        </p:spPr>
        <p:txBody>
          <a:bodyPr>
            <a:spAutoFit/>
          </a:bodyPr>
          <a:lstStyle/>
          <a:p>
            <a:pPr>
              <a:spcBef>
                <a:spcPct val="50000"/>
              </a:spcBef>
            </a:pPr>
            <a:r>
              <a:rPr lang="zh-TW" altLang="en-US" sz="2400" b="1">
                <a:solidFill>
                  <a:srgbClr val="FFFFFF"/>
                </a:solidFill>
                <a:latin typeface="微軟正黑體" pitchFamily="34" charset="-120"/>
                <a:ea typeface="微軟正黑體" pitchFamily="34" charset="-120"/>
              </a:rPr>
              <a:t>走私管道 </a:t>
            </a:r>
          </a:p>
        </p:txBody>
      </p:sp>
      <p:sp>
        <p:nvSpPr>
          <p:cNvPr id="66577" name="Text Box 24"/>
          <p:cNvSpPr txBox="1">
            <a:spLocks noChangeArrowheads="1"/>
          </p:cNvSpPr>
          <p:nvPr/>
        </p:nvSpPr>
        <p:spPr bwMode="auto">
          <a:xfrm rot="-2205851">
            <a:off x="4876800" y="4341813"/>
            <a:ext cx="1563688" cy="461962"/>
          </a:xfrm>
          <a:prstGeom prst="rect">
            <a:avLst/>
          </a:prstGeom>
          <a:noFill/>
          <a:ln w="9525">
            <a:noFill/>
            <a:miter lim="800000"/>
            <a:headEnd/>
            <a:tailEnd/>
          </a:ln>
        </p:spPr>
        <p:txBody>
          <a:bodyPr>
            <a:spAutoFit/>
          </a:bodyPr>
          <a:lstStyle/>
          <a:p>
            <a:pPr>
              <a:spcBef>
                <a:spcPct val="50000"/>
              </a:spcBef>
            </a:pPr>
            <a:r>
              <a:rPr lang="zh-TW" altLang="en-US" sz="2400" b="1">
                <a:solidFill>
                  <a:srgbClr val="FFFFFF"/>
                </a:solidFill>
                <a:latin typeface="微軟正黑體" pitchFamily="34" charset="-120"/>
                <a:ea typeface="微軟正黑體" pitchFamily="34" charset="-120"/>
              </a:rPr>
              <a:t>製毒工廠 </a:t>
            </a:r>
          </a:p>
        </p:txBody>
      </p:sp>
      <p:sp>
        <p:nvSpPr>
          <p:cNvPr id="66578" name="Text Box 25"/>
          <p:cNvSpPr txBox="1">
            <a:spLocks noChangeArrowheads="1"/>
          </p:cNvSpPr>
          <p:nvPr/>
        </p:nvSpPr>
        <p:spPr bwMode="auto">
          <a:xfrm rot="-2724514">
            <a:off x="4396582" y="3136106"/>
            <a:ext cx="1701800" cy="461963"/>
          </a:xfrm>
          <a:prstGeom prst="rect">
            <a:avLst/>
          </a:prstGeom>
          <a:noFill/>
          <a:ln w="9525">
            <a:noFill/>
            <a:miter lim="800000"/>
            <a:headEnd/>
            <a:tailEnd/>
          </a:ln>
        </p:spPr>
        <p:txBody>
          <a:bodyPr>
            <a:spAutoFit/>
          </a:bodyPr>
          <a:lstStyle/>
          <a:p>
            <a:pPr>
              <a:spcBef>
                <a:spcPct val="50000"/>
              </a:spcBef>
            </a:pPr>
            <a:r>
              <a:rPr lang="zh-TW" altLang="en-US" sz="2400" b="1">
                <a:solidFill>
                  <a:srgbClr val="FFFFFF"/>
                </a:solidFill>
                <a:latin typeface="微軟正黑體" pitchFamily="34" charset="-120"/>
                <a:ea typeface="微軟正黑體" pitchFamily="34" charset="-120"/>
              </a:rPr>
              <a:t>新興毒品</a:t>
            </a:r>
            <a:r>
              <a:rPr lang="zh-TW" altLang="en-US" b="1">
                <a:solidFill>
                  <a:srgbClr val="000000"/>
                </a:solidFill>
                <a:latin typeface="微軟正黑體" pitchFamily="34" charset="-120"/>
                <a:ea typeface="微軟正黑體" pitchFamily="34" charset="-120"/>
              </a:rPr>
              <a:t> </a:t>
            </a:r>
          </a:p>
        </p:txBody>
      </p:sp>
      <p:sp>
        <p:nvSpPr>
          <p:cNvPr id="66579" name="Text Box 26"/>
          <p:cNvSpPr txBox="1">
            <a:spLocks noChangeArrowheads="1"/>
          </p:cNvSpPr>
          <p:nvPr/>
        </p:nvSpPr>
        <p:spPr bwMode="auto">
          <a:xfrm rot="-860460">
            <a:off x="6234113" y="4492625"/>
            <a:ext cx="1500187" cy="461963"/>
          </a:xfrm>
          <a:prstGeom prst="rect">
            <a:avLst/>
          </a:prstGeom>
          <a:noFill/>
          <a:ln w="9525">
            <a:noFill/>
            <a:miter lim="800000"/>
            <a:headEnd/>
            <a:tailEnd/>
          </a:ln>
        </p:spPr>
        <p:txBody>
          <a:bodyPr>
            <a:spAutoFit/>
          </a:bodyPr>
          <a:lstStyle/>
          <a:p>
            <a:pPr>
              <a:spcBef>
                <a:spcPct val="50000"/>
              </a:spcBef>
            </a:pPr>
            <a:r>
              <a:rPr lang="zh-TW" altLang="en-US" sz="2400" b="1">
                <a:solidFill>
                  <a:srgbClr val="FFFFFF"/>
                </a:solidFill>
                <a:latin typeface="微軟正黑體" pitchFamily="34" charset="-120"/>
                <a:ea typeface="微軟正黑體" pitchFamily="34" charset="-120"/>
              </a:rPr>
              <a:t>不法所得 </a:t>
            </a:r>
          </a:p>
        </p:txBody>
      </p:sp>
      <p:sp>
        <p:nvSpPr>
          <p:cNvPr id="66580" name="Text Box 27"/>
          <p:cNvSpPr txBox="1">
            <a:spLocks noChangeArrowheads="1"/>
          </p:cNvSpPr>
          <p:nvPr/>
        </p:nvSpPr>
        <p:spPr bwMode="auto">
          <a:xfrm rot="-1600389">
            <a:off x="7262813" y="3519488"/>
            <a:ext cx="1522412" cy="460375"/>
          </a:xfrm>
          <a:prstGeom prst="rect">
            <a:avLst/>
          </a:prstGeom>
          <a:noFill/>
          <a:ln w="9525">
            <a:noFill/>
            <a:miter lim="800000"/>
            <a:headEnd/>
            <a:tailEnd/>
          </a:ln>
        </p:spPr>
        <p:txBody>
          <a:bodyPr>
            <a:spAutoFit/>
          </a:bodyPr>
          <a:lstStyle/>
          <a:p>
            <a:pPr>
              <a:spcBef>
                <a:spcPct val="50000"/>
              </a:spcBef>
            </a:pPr>
            <a:r>
              <a:rPr lang="zh-TW" altLang="en-US" sz="2400" b="1">
                <a:solidFill>
                  <a:srgbClr val="FFFFFF"/>
                </a:solidFill>
                <a:latin typeface="微軟正黑體" pitchFamily="34" charset="-120"/>
                <a:ea typeface="微軟正黑體" pitchFamily="34" charset="-120"/>
              </a:rPr>
              <a:t>毒品源頭</a:t>
            </a:r>
            <a:r>
              <a:rPr lang="zh-TW" altLang="en-US" b="1">
                <a:solidFill>
                  <a:srgbClr val="000000"/>
                </a:solidFill>
                <a:latin typeface="微軟正黑體" pitchFamily="34" charset="-120"/>
                <a:ea typeface="微軟正黑體" pitchFamily="34" charset="-120"/>
              </a:rPr>
              <a:t> </a:t>
            </a:r>
          </a:p>
        </p:txBody>
      </p:sp>
      <p:sp>
        <p:nvSpPr>
          <p:cNvPr id="66581" name="Rectangle 5"/>
          <p:cNvSpPr>
            <a:spLocks noChangeArrowheads="1"/>
          </p:cNvSpPr>
          <p:nvPr/>
        </p:nvSpPr>
        <p:spPr bwMode="auto">
          <a:xfrm>
            <a:off x="1493838" y="260350"/>
            <a:ext cx="5886450" cy="720725"/>
          </a:xfrm>
          <a:prstGeom prst="rect">
            <a:avLst/>
          </a:prstGeom>
          <a:noFill/>
          <a:ln w="9525">
            <a:noFill/>
            <a:miter lim="800000"/>
            <a:headEnd/>
            <a:tailEnd/>
          </a:ln>
        </p:spPr>
        <p:txBody>
          <a:bodyPr/>
          <a:lstStyle/>
          <a:p>
            <a:pPr marL="812800" indent="-812800">
              <a:lnSpc>
                <a:spcPct val="80000"/>
              </a:lnSpc>
              <a:spcBef>
                <a:spcPct val="20000"/>
              </a:spcBef>
            </a:pPr>
            <a:endParaRPr lang="zh-TW" altLang="en-US" sz="4400" b="1">
              <a:solidFill>
                <a:srgbClr val="0000FF"/>
              </a:solidFill>
              <a:latin typeface="Verdana" pitchFamily="34" charset="0"/>
              <a:ea typeface="標楷體" pitchFamily="65" charset="-120"/>
            </a:endParaRPr>
          </a:p>
        </p:txBody>
      </p:sp>
      <p:sp>
        <p:nvSpPr>
          <p:cNvPr id="66582" name="標題 4"/>
          <p:cNvSpPr>
            <a:spLocks noGrp="1"/>
          </p:cNvSpPr>
          <p:nvPr>
            <p:ph type="title"/>
          </p:nvPr>
        </p:nvSpPr>
        <p:spPr/>
        <p:txBody>
          <a:bodyPr/>
          <a:lstStyle/>
          <a:p>
            <a:r>
              <a:rPr lang="zh-TW" altLang="en-US" smtClean="0">
                <a:solidFill>
                  <a:srgbClr val="FFFF00"/>
                </a:solidFill>
                <a:latin typeface="Arial" charset="0"/>
                <a:ea typeface="華康華綜體W5"/>
              </a:rPr>
              <a:t>策略七、</a:t>
            </a:r>
            <a:r>
              <a:rPr lang="zh-TW" altLang="zh-TW" smtClean="0">
                <a:solidFill>
                  <a:srgbClr val="FFFF00"/>
                </a:solidFill>
                <a:latin typeface="Arial" charset="0"/>
                <a:ea typeface="華康華綜體W5"/>
              </a:rPr>
              <a:t>溯源斷根配套</a:t>
            </a:r>
            <a:endParaRPr lang="zh-TW" altLang="en-US" smtClean="0">
              <a:solidFill>
                <a:srgbClr val="FFFF00"/>
              </a:solidFill>
              <a:latin typeface="Arial" charset="0"/>
              <a:ea typeface="華康華綜體W5"/>
            </a:endParaRPr>
          </a:p>
        </p:txBody>
      </p:sp>
      <p:sp>
        <p:nvSpPr>
          <p:cNvPr id="6" name="內容版面配置區 5"/>
          <p:cNvSpPr>
            <a:spLocks noGrp="1"/>
          </p:cNvSpPr>
          <p:nvPr>
            <p:ph idx="1"/>
          </p:nvPr>
        </p:nvSpPr>
        <p:spPr>
          <a:xfrm>
            <a:off x="201613" y="1484313"/>
            <a:ext cx="4586287" cy="5111750"/>
          </a:xfrm>
        </p:spPr>
        <p:txBody>
          <a:bodyPr/>
          <a:lstStyle/>
          <a:p>
            <a:pPr>
              <a:buClr>
                <a:schemeClr val="accent1">
                  <a:lumMod val="75000"/>
                </a:schemeClr>
              </a:buClr>
              <a:buFont typeface="微軟正黑體" panose="020B0604030504040204" pitchFamily="34" charset="-120"/>
              <a:buChar char="◢"/>
              <a:defRPr/>
            </a:pPr>
            <a:r>
              <a:rPr lang="zh-TW" altLang="en-US" sz="3200" kern="1200" dirty="0">
                <a:solidFill>
                  <a:srgbClr val="002060"/>
                </a:solidFill>
              </a:rPr>
              <a:t>整合各機關「毒品源頭、國際毒盤、走私管道、新興毒品及製造工廠」等重大案件情資，以達「拔根斷源、阻斷供給」目標</a:t>
            </a:r>
            <a:endParaRPr lang="en-US" altLang="zh-TW" sz="3200" kern="1200" dirty="0">
              <a:solidFill>
                <a:srgbClr val="002060"/>
              </a:solidFill>
            </a:endParaRPr>
          </a:p>
          <a:p>
            <a:pPr>
              <a:buClr>
                <a:schemeClr val="accent1">
                  <a:lumMod val="75000"/>
                </a:schemeClr>
              </a:buClr>
              <a:buFont typeface="微軟正黑體" panose="020B0604030504040204" pitchFamily="34" charset="-120"/>
              <a:buChar char="◢"/>
              <a:defRPr/>
            </a:pPr>
            <a:r>
              <a:rPr lang="zh-TW" altLang="en-US" sz="3200" kern="1200" dirty="0">
                <a:solidFill>
                  <a:srgbClr val="002060"/>
                </a:solidFill>
              </a:rPr>
              <a:t>配合查扣不法犯罪所得，從根本斬斷販毒集團之金脈及網絡，以收最大之打擊效果 </a:t>
            </a:r>
          </a:p>
        </p:txBody>
      </p:sp>
      <p:sp>
        <p:nvSpPr>
          <p:cNvPr id="66584" name="投影片編號版面配置區 1"/>
          <p:cNvSpPr>
            <a:spLocks noGrp="1"/>
          </p:cNvSpPr>
          <p:nvPr>
            <p:ph type="sldNum" sz="quarter" idx="11"/>
          </p:nvPr>
        </p:nvSpPr>
        <p:spPr>
          <a:noFill/>
          <a:ln>
            <a:miter lim="800000"/>
            <a:headEnd/>
            <a:tailEnd/>
          </a:ln>
        </p:spPr>
        <p:txBody>
          <a:bodyPr/>
          <a:lstStyle/>
          <a:p>
            <a:pPr fontAlgn="base">
              <a:spcBef>
                <a:spcPct val="0"/>
              </a:spcBef>
              <a:spcAft>
                <a:spcPct val="0"/>
              </a:spcAft>
            </a:pPr>
            <a:fld id="{A9DDBDDB-2B56-491B-873D-48C4DA30D9A1}" type="slidenum">
              <a:rPr lang="zh-TW" altLang="en-US" smtClean="0"/>
              <a:pPr fontAlgn="base">
                <a:spcBef>
                  <a:spcPct val="0"/>
                </a:spcBef>
                <a:spcAft>
                  <a:spcPct val="0"/>
                </a:spcAft>
              </a:pPr>
              <a:t>42</a:t>
            </a:fld>
            <a:endParaRPr lang="en-US" altLang="zh-TW" smtClean="0"/>
          </a:p>
        </p:txBody>
      </p:sp>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標題 1"/>
          <p:cNvSpPr>
            <a:spLocks noGrp="1"/>
          </p:cNvSpPr>
          <p:nvPr>
            <p:ph type="title"/>
          </p:nvPr>
        </p:nvSpPr>
        <p:spPr/>
        <p:txBody>
          <a:bodyPr/>
          <a:lstStyle/>
          <a:p>
            <a:r>
              <a:rPr lang="zh-TW" altLang="en-US" smtClean="0">
                <a:solidFill>
                  <a:srgbClr val="FFFF00"/>
                </a:solidFill>
                <a:latin typeface="Arial" charset="0"/>
                <a:ea typeface="華康華綜體W5"/>
              </a:rPr>
              <a:t>執行方式</a:t>
            </a:r>
            <a:r>
              <a:rPr lang="en-US" altLang="zh-TW" smtClean="0">
                <a:latin typeface="Arial" charset="0"/>
                <a:ea typeface="華康華綜體W5"/>
              </a:rPr>
              <a:t>1.</a:t>
            </a:r>
            <a:r>
              <a:rPr lang="zh-TW" altLang="en-US" smtClean="0">
                <a:latin typeface="Arial" charset="0"/>
                <a:ea typeface="華康華綜體W5"/>
              </a:rPr>
              <a:t>拔根斷源、阻斷供給</a:t>
            </a:r>
          </a:p>
        </p:txBody>
      </p:sp>
      <p:sp>
        <p:nvSpPr>
          <p:cNvPr id="67586" name="投影片編號版面配置區 3"/>
          <p:cNvSpPr>
            <a:spLocks noGrp="1"/>
          </p:cNvSpPr>
          <p:nvPr>
            <p:ph type="sldNum" sz="quarter" idx="12"/>
          </p:nvPr>
        </p:nvSpPr>
        <p:spPr>
          <a:noFill/>
          <a:ln>
            <a:miter lim="800000"/>
            <a:headEnd/>
            <a:tailEnd/>
          </a:ln>
        </p:spPr>
        <p:txBody>
          <a:bodyPr/>
          <a:lstStyle/>
          <a:p>
            <a:pPr fontAlgn="base">
              <a:spcBef>
                <a:spcPct val="0"/>
              </a:spcBef>
              <a:spcAft>
                <a:spcPct val="0"/>
              </a:spcAft>
            </a:pPr>
            <a:fld id="{21D127CD-7F88-4829-8AAB-8F0F6CD4E803}" type="slidenum">
              <a:rPr lang="en-US" altLang="zh-TW" smtClean="0"/>
              <a:pPr fontAlgn="base">
                <a:spcBef>
                  <a:spcPct val="0"/>
                </a:spcBef>
                <a:spcAft>
                  <a:spcPct val="0"/>
                </a:spcAft>
              </a:pPr>
              <a:t>43</a:t>
            </a:fld>
            <a:endParaRPr lang="en-US" altLang="zh-TW" smtClean="0"/>
          </a:p>
        </p:txBody>
      </p:sp>
      <p:grpSp>
        <p:nvGrpSpPr>
          <p:cNvPr id="67587" name="群組 17"/>
          <p:cNvGrpSpPr>
            <a:grpSpLocks/>
          </p:cNvGrpSpPr>
          <p:nvPr/>
        </p:nvGrpSpPr>
        <p:grpSpPr bwMode="auto">
          <a:xfrm>
            <a:off x="461963" y="1196975"/>
            <a:ext cx="8358187" cy="1800225"/>
            <a:chOff x="461392" y="1196752"/>
            <a:chExt cx="8359080" cy="1800200"/>
          </a:xfrm>
        </p:grpSpPr>
        <p:sp>
          <p:nvSpPr>
            <p:cNvPr id="5" name="AutoShape 13"/>
            <p:cNvSpPr>
              <a:spLocks noChangeArrowheads="1"/>
            </p:cNvSpPr>
            <p:nvPr/>
          </p:nvSpPr>
          <p:spPr bwMode="gray">
            <a:xfrm>
              <a:off x="461392" y="1447574"/>
              <a:ext cx="8359080" cy="1549378"/>
            </a:xfrm>
            <a:prstGeom prst="roundRect">
              <a:avLst>
                <a:gd name="adj" fmla="val 4639"/>
              </a:avLst>
            </a:prstGeom>
            <a:ln>
              <a:headEnd/>
              <a:tailEnd/>
            </a:ln>
          </p:spPr>
          <p:style>
            <a:lnRef idx="2">
              <a:schemeClr val="accent1"/>
            </a:lnRef>
            <a:fillRef idx="1">
              <a:schemeClr val="lt1"/>
            </a:fillRef>
            <a:effectRef idx="0">
              <a:schemeClr val="accent1"/>
            </a:effectRef>
            <a:fontRef idx="minor">
              <a:schemeClr val="dk1"/>
            </a:fontRef>
          </p:style>
          <p:txBody>
            <a:bodyPr tIns="360000" anchor="ctr"/>
            <a:lstStyle/>
            <a:p>
              <a:pPr marL="0" lvl="1" fontAlgn="auto">
                <a:spcBef>
                  <a:spcPts val="0"/>
                </a:spcBef>
                <a:spcAft>
                  <a:spcPts val="0"/>
                </a:spcAft>
                <a:defRPr/>
              </a:pPr>
              <a:r>
                <a:rPr kumimoji="0" lang="zh-TW" altLang="en-US" sz="24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各司法警察機關依據毒品犯罪網絡圖像，</a:t>
              </a:r>
              <a:r>
                <a:rPr kumimoji="0" lang="zh-TW" altLang="en-US" sz="24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溯源追查重大毒品案件</a:t>
              </a:r>
              <a:r>
                <a:rPr kumimoji="0" lang="zh-TW" altLang="en-US" sz="24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，並配合地檢署緝毒專責組指揮，</a:t>
              </a:r>
              <a:r>
                <a:rPr kumimoji="0" lang="zh-TW" altLang="en-US" sz="24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由專人管制進度</a:t>
              </a:r>
              <a:r>
                <a:rPr kumimoji="0" lang="zh-TW" altLang="en-US" sz="24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，以澈底掃蕩毒品犯罪集團之核心</a:t>
              </a:r>
              <a:r>
                <a:rPr kumimoji="0" lang="zh-TW" altLang="en-US" sz="2400" b="1"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成員</a:t>
              </a:r>
              <a:endParaRPr kumimoji="0" lang="zh-TW" altLang="en-US" sz="2000" b="1" dirty="0">
                <a:solidFill>
                  <a:srgbClr val="002060"/>
                </a:solidFill>
                <a:latin typeface="微軟正黑體" panose="020B0604030504040204" pitchFamily="34" charset="-120"/>
                <a:ea typeface="微軟正黑體" panose="020B0604030504040204" pitchFamily="34" charset="-120"/>
              </a:endParaRPr>
            </a:p>
          </p:txBody>
        </p:sp>
        <p:sp>
          <p:nvSpPr>
            <p:cNvPr id="67595" name="AutoShape 14"/>
            <p:cNvSpPr>
              <a:spLocks noChangeArrowheads="1"/>
            </p:cNvSpPr>
            <p:nvPr/>
          </p:nvSpPr>
          <p:spPr bwMode="ltGray">
            <a:xfrm>
              <a:off x="559817" y="1196752"/>
              <a:ext cx="7468568" cy="523875"/>
            </a:xfrm>
            <a:prstGeom prst="roundRect">
              <a:avLst>
                <a:gd name="adj" fmla="val 33833"/>
              </a:avLst>
            </a:prstGeom>
            <a:solidFill>
              <a:schemeClr val="hlink"/>
            </a:solidFill>
            <a:ln w="38100" algn="ctr">
              <a:solidFill>
                <a:srgbClr val="FFFFFF">
                  <a:alpha val="70195"/>
                </a:srgbClr>
              </a:solidFill>
              <a:round/>
              <a:headEnd/>
              <a:tailEnd/>
            </a:ln>
          </p:spPr>
          <p:txBody>
            <a:bodyPr wrap="none" anchor="ctr"/>
            <a:lstStyle/>
            <a:p>
              <a:pPr indent="90488"/>
              <a:r>
                <a:rPr kumimoji="0" lang="zh-TW" altLang="en-US" sz="2800" b="1">
                  <a:solidFill>
                    <a:schemeClr val="bg1"/>
                  </a:solidFill>
                  <a:latin typeface="微軟正黑體" pitchFamily="34" charset="-120"/>
                  <a:ea typeface="微軟正黑體" pitchFamily="34" charset="-120"/>
                  <a:cs typeface="Times New Roman" pitchFamily="18" charset="0"/>
                </a:rPr>
                <a:t>鎖定重點對象，檢警共同查緝</a:t>
              </a:r>
            </a:p>
          </p:txBody>
        </p:sp>
      </p:grpSp>
      <p:grpSp>
        <p:nvGrpSpPr>
          <p:cNvPr id="67588" name="群組 18"/>
          <p:cNvGrpSpPr>
            <a:grpSpLocks/>
          </p:cNvGrpSpPr>
          <p:nvPr/>
        </p:nvGrpSpPr>
        <p:grpSpPr bwMode="auto">
          <a:xfrm>
            <a:off x="468313" y="3141663"/>
            <a:ext cx="8358187" cy="1800225"/>
            <a:chOff x="467544" y="3140968"/>
            <a:chExt cx="8359080" cy="1800200"/>
          </a:xfrm>
        </p:grpSpPr>
        <p:sp>
          <p:nvSpPr>
            <p:cNvPr id="12" name="AutoShape 13"/>
            <p:cNvSpPr>
              <a:spLocks noChangeArrowheads="1"/>
            </p:cNvSpPr>
            <p:nvPr/>
          </p:nvSpPr>
          <p:spPr bwMode="gray">
            <a:xfrm>
              <a:off x="467544" y="3391790"/>
              <a:ext cx="8359080" cy="1549378"/>
            </a:xfrm>
            <a:prstGeom prst="roundRect">
              <a:avLst>
                <a:gd name="adj" fmla="val 4639"/>
              </a:avLst>
            </a:prstGeom>
            <a:ln>
              <a:headEnd/>
              <a:tailEnd/>
            </a:ln>
          </p:spPr>
          <p:style>
            <a:lnRef idx="2">
              <a:schemeClr val="accent1"/>
            </a:lnRef>
            <a:fillRef idx="1">
              <a:schemeClr val="lt1"/>
            </a:fillRef>
            <a:effectRef idx="0">
              <a:schemeClr val="accent1"/>
            </a:effectRef>
            <a:fontRef idx="minor">
              <a:schemeClr val="dk1"/>
            </a:fontRef>
          </p:style>
          <p:txBody>
            <a:bodyPr tIns="360000" anchor="ctr"/>
            <a:lstStyle/>
            <a:p>
              <a:pPr marL="0" lvl="1" fontAlgn="auto">
                <a:spcBef>
                  <a:spcPts val="0"/>
                </a:spcBef>
                <a:spcAft>
                  <a:spcPts val="0"/>
                </a:spcAft>
                <a:defRPr/>
              </a:pPr>
              <a:r>
                <a:rPr kumimoji="0" lang="zh-TW" altLang="en-US" sz="24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針對製造、運輸、販賣及意圖販賣而持有等</a:t>
              </a:r>
              <a:r>
                <a:rPr kumimoji="0" lang="en-US" altLang="zh-TW" sz="24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4</a:t>
              </a:r>
              <a:r>
                <a:rPr kumimoji="0" lang="zh-TW" altLang="en-US" sz="24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類關鍵績效指標</a:t>
              </a:r>
              <a:r>
                <a:rPr kumimoji="0" lang="en-US" altLang="zh-TW" sz="24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(KPI)</a:t>
              </a:r>
              <a:r>
                <a:rPr kumimoji="0" lang="zh-TW" altLang="en-US" sz="24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重點毒品案類</a:t>
              </a:r>
              <a:r>
                <a:rPr kumimoji="0" lang="zh-TW" altLang="en-US" sz="24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，指定專人負責偵辦，加強蒐證，與檢察官積極溝通，同時管制案件辦理情形，</a:t>
              </a:r>
              <a:r>
                <a:rPr kumimoji="0" lang="zh-TW" altLang="en-US" sz="24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提升羈押率</a:t>
              </a:r>
            </a:p>
          </p:txBody>
        </p:sp>
        <p:sp>
          <p:nvSpPr>
            <p:cNvPr id="13" name="AutoShape 14"/>
            <p:cNvSpPr>
              <a:spLocks noChangeArrowheads="1"/>
            </p:cNvSpPr>
            <p:nvPr/>
          </p:nvSpPr>
          <p:spPr bwMode="ltGray">
            <a:xfrm>
              <a:off x="565980" y="3140968"/>
              <a:ext cx="7468398" cy="523868"/>
            </a:xfrm>
            <a:prstGeom prst="roundRect">
              <a:avLst>
                <a:gd name="adj" fmla="val 33835"/>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indent="90488" fontAlgn="auto">
                <a:spcBef>
                  <a:spcPts val="0"/>
                </a:spcBef>
                <a:spcAft>
                  <a:spcPts val="0"/>
                </a:spcAft>
                <a:defRPr/>
              </a:pPr>
              <a:r>
                <a:rPr kumimoji="0" lang="zh-TW" altLang="en-US" sz="28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針對重點案類強化查緝作為</a:t>
              </a:r>
            </a:p>
          </p:txBody>
        </p:sp>
      </p:grpSp>
      <p:grpSp>
        <p:nvGrpSpPr>
          <p:cNvPr id="67589" name="群組 19"/>
          <p:cNvGrpSpPr>
            <a:grpSpLocks/>
          </p:cNvGrpSpPr>
          <p:nvPr/>
        </p:nvGrpSpPr>
        <p:grpSpPr bwMode="auto">
          <a:xfrm>
            <a:off x="468313" y="5157788"/>
            <a:ext cx="8358187" cy="1366837"/>
            <a:chOff x="467544" y="5157192"/>
            <a:chExt cx="8359080" cy="1368152"/>
          </a:xfrm>
        </p:grpSpPr>
        <p:sp>
          <p:nvSpPr>
            <p:cNvPr id="15" name="AutoShape 13"/>
            <p:cNvSpPr>
              <a:spLocks noChangeArrowheads="1"/>
            </p:cNvSpPr>
            <p:nvPr/>
          </p:nvSpPr>
          <p:spPr bwMode="gray">
            <a:xfrm>
              <a:off x="467544" y="5408258"/>
              <a:ext cx="8359080" cy="1117086"/>
            </a:xfrm>
            <a:prstGeom prst="roundRect">
              <a:avLst>
                <a:gd name="adj" fmla="val 4639"/>
              </a:avLst>
            </a:prstGeom>
            <a:ln>
              <a:headEnd/>
              <a:tailEnd/>
            </a:ln>
          </p:spPr>
          <p:style>
            <a:lnRef idx="2">
              <a:schemeClr val="accent1"/>
            </a:lnRef>
            <a:fillRef idx="1">
              <a:schemeClr val="lt1"/>
            </a:fillRef>
            <a:effectRef idx="0">
              <a:schemeClr val="accent1"/>
            </a:effectRef>
            <a:fontRef idx="minor">
              <a:schemeClr val="dk1"/>
            </a:fontRef>
          </p:style>
          <p:txBody>
            <a:bodyPr tIns="360000" anchor="ctr"/>
            <a:lstStyle/>
            <a:p>
              <a:pPr marL="0" lvl="1" fontAlgn="auto">
                <a:spcBef>
                  <a:spcPts val="0"/>
                </a:spcBef>
                <a:spcAft>
                  <a:spcPts val="0"/>
                </a:spcAft>
                <a:defRPr/>
              </a:pPr>
              <a:r>
                <a:rPr kumimoji="0" lang="zh-TW" altLang="en-US" sz="24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分析查獲毒品案件，澈底根絕國內製毒工廠，</a:t>
              </a:r>
              <a:r>
                <a:rPr kumimoji="0" lang="zh-TW" altLang="en-US" sz="24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結合偏鄉緝毒相關行動，積極防堵是類犯罪</a:t>
              </a:r>
            </a:p>
          </p:txBody>
        </p:sp>
        <p:sp>
          <p:nvSpPr>
            <p:cNvPr id="16" name="AutoShape 14"/>
            <p:cNvSpPr>
              <a:spLocks noChangeArrowheads="1"/>
            </p:cNvSpPr>
            <p:nvPr/>
          </p:nvSpPr>
          <p:spPr bwMode="ltGray">
            <a:xfrm>
              <a:off x="565980" y="5157192"/>
              <a:ext cx="7468398" cy="524379"/>
            </a:xfrm>
            <a:prstGeom prst="roundRect">
              <a:avLst>
                <a:gd name="adj" fmla="val 33835"/>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indent="90488" fontAlgn="auto">
                <a:spcBef>
                  <a:spcPts val="0"/>
                </a:spcBef>
                <a:spcAft>
                  <a:spcPts val="0"/>
                </a:spcAft>
                <a:defRPr/>
              </a:pPr>
              <a:r>
                <a:rPr kumimoji="0" lang="zh-TW" altLang="en-US" sz="28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提升製毒工廠打擊力道</a:t>
              </a:r>
            </a:p>
          </p:txBody>
        </p:sp>
      </p:gr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標題 1"/>
          <p:cNvSpPr>
            <a:spLocks noGrp="1"/>
          </p:cNvSpPr>
          <p:nvPr>
            <p:ph type="title"/>
          </p:nvPr>
        </p:nvSpPr>
        <p:spPr/>
        <p:txBody>
          <a:bodyPr/>
          <a:lstStyle/>
          <a:p>
            <a:r>
              <a:rPr lang="zh-TW" altLang="en-US" smtClean="0">
                <a:solidFill>
                  <a:srgbClr val="FFFF00"/>
                </a:solidFill>
                <a:latin typeface="Arial" charset="0"/>
                <a:ea typeface="華康華綜體W5"/>
              </a:rPr>
              <a:t>執行方式</a:t>
            </a:r>
            <a:r>
              <a:rPr lang="en-US" altLang="zh-TW" smtClean="0">
                <a:latin typeface="Arial" charset="0"/>
                <a:ea typeface="華康華綜體W5"/>
              </a:rPr>
              <a:t>2.</a:t>
            </a:r>
            <a:r>
              <a:rPr lang="zh-TW" altLang="en-US" smtClean="0">
                <a:latin typeface="Arial" charset="0"/>
                <a:ea typeface="華康華綜體W5"/>
              </a:rPr>
              <a:t>整建高科技裝備</a:t>
            </a:r>
          </a:p>
        </p:txBody>
      </p:sp>
      <p:sp>
        <p:nvSpPr>
          <p:cNvPr id="68610" name="投影片編號版面配置區 3"/>
          <p:cNvSpPr>
            <a:spLocks noGrp="1"/>
          </p:cNvSpPr>
          <p:nvPr>
            <p:ph type="sldNum" sz="quarter" idx="12"/>
          </p:nvPr>
        </p:nvSpPr>
        <p:spPr>
          <a:noFill/>
          <a:ln>
            <a:miter lim="800000"/>
            <a:headEnd/>
            <a:tailEnd/>
          </a:ln>
        </p:spPr>
        <p:txBody>
          <a:bodyPr/>
          <a:lstStyle/>
          <a:p>
            <a:pPr fontAlgn="base">
              <a:spcBef>
                <a:spcPct val="0"/>
              </a:spcBef>
              <a:spcAft>
                <a:spcPct val="0"/>
              </a:spcAft>
            </a:pPr>
            <a:fld id="{516345E1-205F-4F7F-A93A-AF6B3A623A3E}" type="slidenum">
              <a:rPr lang="en-US" altLang="zh-TW" smtClean="0"/>
              <a:pPr fontAlgn="base">
                <a:spcBef>
                  <a:spcPct val="0"/>
                </a:spcBef>
                <a:spcAft>
                  <a:spcPct val="0"/>
                </a:spcAft>
              </a:pPr>
              <a:t>44</a:t>
            </a:fld>
            <a:endParaRPr lang="en-US" altLang="zh-TW" smtClean="0"/>
          </a:p>
        </p:txBody>
      </p:sp>
      <p:grpSp>
        <p:nvGrpSpPr>
          <p:cNvPr id="68611" name="群組 2"/>
          <p:cNvGrpSpPr>
            <a:grpSpLocks/>
          </p:cNvGrpSpPr>
          <p:nvPr/>
        </p:nvGrpSpPr>
        <p:grpSpPr bwMode="auto">
          <a:xfrm>
            <a:off x="461963" y="1341438"/>
            <a:ext cx="8358187" cy="1439862"/>
            <a:chOff x="461392" y="1196752"/>
            <a:chExt cx="8359080" cy="1440160"/>
          </a:xfrm>
        </p:grpSpPr>
        <p:sp>
          <p:nvSpPr>
            <p:cNvPr id="5" name="AutoShape 13"/>
            <p:cNvSpPr>
              <a:spLocks noChangeArrowheads="1"/>
            </p:cNvSpPr>
            <p:nvPr/>
          </p:nvSpPr>
          <p:spPr bwMode="gray">
            <a:xfrm>
              <a:off x="461392" y="1447629"/>
              <a:ext cx="8359080" cy="1189283"/>
            </a:xfrm>
            <a:prstGeom prst="roundRect">
              <a:avLst>
                <a:gd name="adj" fmla="val 4639"/>
              </a:avLst>
            </a:prstGeom>
            <a:ln>
              <a:headEnd/>
              <a:tailEnd/>
            </a:ln>
          </p:spPr>
          <p:style>
            <a:lnRef idx="2">
              <a:schemeClr val="accent1"/>
            </a:lnRef>
            <a:fillRef idx="1">
              <a:schemeClr val="lt1"/>
            </a:fillRef>
            <a:effectRef idx="0">
              <a:schemeClr val="accent1"/>
            </a:effectRef>
            <a:fontRef idx="minor">
              <a:schemeClr val="dk1"/>
            </a:fontRef>
          </p:style>
          <p:txBody>
            <a:bodyPr tIns="360000" anchor="ctr"/>
            <a:lstStyle/>
            <a:p>
              <a:pPr marL="0" lvl="1" fontAlgn="auto">
                <a:spcBef>
                  <a:spcPts val="0"/>
                </a:spcBef>
                <a:spcAft>
                  <a:spcPts val="0"/>
                </a:spcAft>
                <a:defRPr/>
              </a:pPr>
              <a:r>
                <a:rPr kumimoji="0" lang="zh-TW" altLang="en-US" sz="24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「雷達盲區」、「守望死角」、「越界熱點」等地，籌建設置紅外線熱影像系統，建構岸際戰情全方位防護網</a:t>
              </a:r>
            </a:p>
          </p:txBody>
        </p:sp>
        <p:sp>
          <p:nvSpPr>
            <p:cNvPr id="6" name="AutoShape 14"/>
            <p:cNvSpPr>
              <a:spLocks noChangeArrowheads="1"/>
            </p:cNvSpPr>
            <p:nvPr/>
          </p:nvSpPr>
          <p:spPr bwMode="ltGray">
            <a:xfrm>
              <a:off x="559828" y="1196752"/>
              <a:ext cx="7396952" cy="523983"/>
            </a:xfrm>
            <a:prstGeom prst="roundRect">
              <a:avLst>
                <a:gd name="adj" fmla="val 33835"/>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indent="90488" fontAlgn="auto">
                <a:spcBef>
                  <a:spcPts val="0"/>
                </a:spcBef>
                <a:spcAft>
                  <a:spcPts val="0"/>
                </a:spcAft>
                <a:defRPr/>
              </a:pPr>
              <a:r>
                <a:rPr kumimoji="0" lang="zh-TW" altLang="zh-TW" sz="28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強化</a:t>
              </a:r>
              <a:r>
                <a:rPr kumimoji="0" lang="zh-TW" altLang="en-US" sz="28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巡防</a:t>
              </a:r>
              <a:r>
                <a:rPr kumimoji="0" lang="zh-TW" altLang="zh-TW" sz="28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作為</a:t>
              </a:r>
              <a:endParaRPr kumimoji="0" lang="zh-TW" altLang="en-US" sz="28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pic>
        <p:nvPicPr>
          <p:cNvPr id="68612" name="圖片 6"/>
          <p:cNvPicPr>
            <a:picLocks noChangeAspect="1"/>
          </p:cNvPicPr>
          <p:nvPr/>
        </p:nvPicPr>
        <p:blipFill>
          <a:blip r:embed="rId2"/>
          <a:srcRect/>
          <a:stretch>
            <a:fillRect/>
          </a:stretch>
        </p:blipFill>
        <p:spPr bwMode="auto">
          <a:xfrm>
            <a:off x="1112838" y="2924175"/>
            <a:ext cx="7056437" cy="3746500"/>
          </a:xfrm>
          <a:prstGeom prst="rect">
            <a:avLst/>
          </a:prstGeom>
          <a:noFill/>
          <a:ln w="9525">
            <a:noFill/>
            <a:miter lim="800000"/>
            <a:headEnd/>
            <a:tailEnd/>
          </a:ln>
        </p:spPr>
      </p:pic>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標題 1"/>
          <p:cNvSpPr>
            <a:spLocks noGrp="1"/>
          </p:cNvSpPr>
          <p:nvPr>
            <p:ph type="title"/>
          </p:nvPr>
        </p:nvSpPr>
        <p:spPr/>
        <p:txBody>
          <a:bodyPr/>
          <a:lstStyle/>
          <a:p>
            <a:r>
              <a:rPr lang="zh-TW" altLang="en-US" smtClean="0">
                <a:solidFill>
                  <a:srgbClr val="FFFF00"/>
                </a:solidFill>
                <a:latin typeface="Arial" charset="0"/>
                <a:ea typeface="華康華綜體W5"/>
              </a:rPr>
              <a:t>執行方式</a:t>
            </a:r>
            <a:r>
              <a:rPr lang="en-US" altLang="zh-TW" smtClean="0">
                <a:latin typeface="Arial" charset="0"/>
                <a:ea typeface="華康華綜體W5"/>
              </a:rPr>
              <a:t>3.</a:t>
            </a:r>
            <a:r>
              <a:rPr lang="zh-TW" altLang="en-US" smtClean="0">
                <a:latin typeface="Arial" charset="0"/>
                <a:ea typeface="華康華綜體W5"/>
              </a:rPr>
              <a:t>提升境外緝毒能量</a:t>
            </a:r>
          </a:p>
        </p:txBody>
      </p:sp>
      <p:sp>
        <p:nvSpPr>
          <p:cNvPr id="69634" name="投影片編號版面配置區 3"/>
          <p:cNvSpPr>
            <a:spLocks noGrp="1"/>
          </p:cNvSpPr>
          <p:nvPr>
            <p:ph type="sldNum" sz="quarter" idx="12"/>
          </p:nvPr>
        </p:nvSpPr>
        <p:spPr>
          <a:noFill/>
          <a:ln>
            <a:miter lim="800000"/>
            <a:headEnd/>
            <a:tailEnd/>
          </a:ln>
        </p:spPr>
        <p:txBody>
          <a:bodyPr/>
          <a:lstStyle/>
          <a:p>
            <a:pPr fontAlgn="base">
              <a:spcBef>
                <a:spcPct val="0"/>
              </a:spcBef>
              <a:spcAft>
                <a:spcPct val="0"/>
              </a:spcAft>
            </a:pPr>
            <a:fld id="{547F036E-C3EB-41F1-B8A9-8F64E02A766B}" type="slidenum">
              <a:rPr lang="en-US" altLang="zh-TW" smtClean="0"/>
              <a:pPr fontAlgn="base">
                <a:spcBef>
                  <a:spcPct val="0"/>
                </a:spcBef>
                <a:spcAft>
                  <a:spcPct val="0"/>
                </a:spcAft>
              </a:pPr>
              <a:t>45</a:t>
            </a:fld>
            <a:endParaRPr lang="en-US" altLang="zh-TW" smtClean="0"/>
          </a:p>
        </p:txBody>
      </p:sp>
      <p:sp>
        <p:nvSpPr>
          <p:cNvPr id="5" name="AutoShape 13"/>
          <p:cNvSpPr>
            <a:spLocks noChangeArrowheads="1"/>
          </p:cNvSpPr>
          <p:nvPr/>
        </p:nvSpPr>
        <p:spPr bwMode="gray">
          <a:xfrm>
            <a:off x="468313" y="1466850"/>
            <a:ext cx="8358187" cy="1549400"/>
          </a:xfrm>
          <a:prstGeom prst="roundRect">
            <a:avLst>
              <a:gd name="adj" fmla="val 4639"/>
            </a:avLst>
          </a:prstGeom>
          <a:ln>
            <a:headEnd/>
            <a:tailEnd/>
          </a:ln>
        </p:spPr>
        <p:style>
          <a:lnRef idx="2">
            <a:schemeClr val="accent1"/>
          </a:lnRef>
          <a:fillRef idx="1">
            <a:schemeClr val="lt1"/>
          </a:fillRef>
          <a:effectRef idx="0">
            <a:schemeClr val="accent1"/>
          </a:effectRef>
          <a:fontRef idx="minor">
            <a:schemeClr val="dk1"/>
          </a:fontRef>
        </p:style>
        <p:txBody>
          <a:bodyPr tIns="360000" anchor="ctr"/>
          <a:lstStyle/>
          <a:p>
            <a:pPr marL="0" lvl="1" algn="just" fontAlgn="auto">
              <a:spcBef>
                <a:spcPts val="0"/>
              </a:spcBef>
              <a:spcAft>
                <a:spcPts val="0"/>
              </a:spcAft>
              <a:defRPr/>
            </a:pPr>
            <a:r>
              <a:rPr kumimoji="0" lang="zh-TW" altLang="en-US" sz="2400" b="1" dirty="0">
                <a:solidFill>
                  <a:srgbClr val="002060"/>
                </a:solidFill>
                <a:latin typeface="微軟正黑體" panose="020B0604030504040204" pitchFamily="34" charset="-120"/>
                <a:ea typeface="微軟正黑體" panose="020B0604030504040204" pitchFamily="34" charset="-120"/>
              </a:rPr>
              <a:t>由於我國境內毒品多數仍由大陸地區走私入境，將秉持尊嚴與對等原則與對方洽查毒品情資，務實解決兩岸毒品犯罪問題。</a:t>
            </a:r>
          </a:p>
        </p:txBody>
      </p:sp>
      <p:sp>
        <p:nvSpPr>
          <p:cNvPr id="6" name="AutoShape 14"/>
          <p:cNvSpPr>
            <a:spLocks noChangeArrowheads="1"/>
          </p:cNvSpPr>
          <p:nvPr/>
        </p:nvSpPr>
        <p:spPr bwMode="ltGray">
          <a:xfrm>
            <a:off x="560388" y="1196975"/>
            <a:ext cx="7899400" cy="523875"/>
          </a:xfrm>
          <a:prstGeom prst="roundRect">
            <a:avLst>
              <a:gd name="adj" fmla="val 33835"/>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indent="90488" fontAlgn="auto">
              <a:spcBef>
                <a:spcPts val="0"/>
              </a:spcBef>
              <a:spcAft>
                <a:spcPts val="0"/>
              </a:spcAft>
              <a:defRPr/>
            </a:pPr>
            <a:r>
              <a:rPr kumimoji="0" lang="zh-TW" altLang="en-US" sz="28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持續推動兩岸合作，加強情資傳遞追查犯罪源頭</a:t>
            </a:r>
          </a:p>
        </p:txBody>
      </p:sp>
      <p:sp>
        <p:nvSpPr>
          <p:cNvPr id="12" name="AutoShape 13"/>
          <p:cNvSpPr>
            <a:spLocks noChangeArrowheads="1"/>
          </p:cNvSpPr>
          <p:nvPr/>
        </p:nvSpPr>
        <p:spPr bwMode="gray">
          <a:xfrm>
            <a:off x="468313" y="3392488"/>
            <a:ext cx="8358187" cy="2700337"/>
          </a:xfrm>
          <a:prstGeom prst="roundRect">
            <a:avLst>
              <a:gd name="adj" fmla="val 4639"/>
            </a:avLst>
          </a:prstGeom>
          <a:ln>
            <a:headEnd/>
            <a:tailEnd/>
          </a:ln>
        </p:spPr>
        <p:style>
          <a:lnRef idx="2">
            <a:schemeClr val="accent1"/>
          </a:lnRef>
          <a:fillRef idx="1">
            <a:schemeClr val="lt1"/>
          </a:fillRef>
          <a:effectRef idx="0">
            <a:schemeClr val="accent1"/>
          </a:effectRef>
          <a:fontRef idx="minor">
            <a:schemeClr val="dk1"/>
          </a:fontRef>
        </p:style>
        <p:txBody>
          <a:bodyPr tIns="360000" anchor="ctr"/>
          <a:lstStyle/>
          <a:p>
            <a:pPr marL="0" lvl="1" defTabSz="1066800" fontAlgn="auto">
              <a:lnSpc>
                <a:spcPct val="120000"/>
              </a:lnSpc>
              <a:spcBef>
                <a:spcPts val="0"/>
              </a:spcBef>
              <a:spcAft>
                <a:spcPct val="15000"/>
              </a:spcAft>
              <a:defRPr/>
            </a:pPr>
            <a:endParaRPr kumimoji="0" lang="en-US" altLang="zh-TW" sz="24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0" lvl="1" algn="just" defTabSz="1066800" fontAlgn="auto">
              <a:lnSpc>
                <a:spcPct val="120000"/>
              </a:lnSpc>
              <a:spcBef>
                <a:spcPts val="0"/>
              </a:spcBef>
              <a:spcAft>
                <a:spcPct val="15000"/>
              </a:spcAft>
              <a:defRPr/>
            </a:pPr>
            <a:r>
              <a:rPr kumimoji="0" lang="zh-TW" altLang="en-US" sz="24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派駐聯絡官及法務秘書之國家</a:t>
            </a:r>
            <a:r>
              <a:rPr kumimoji="0" lang="en-US" altLang="zh-TW" sz="24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en-US" sz="24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地區</a:t>
            </a:r>
            <a:r>
              <a:rPr kumimoji="0" lang="en-US" altLang="zh-TW" sz="24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en-US" sz="24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，積極與駐在國洽簽共同打擊犯罪協定（議）；未派駐國家</a:t>
            </a:r>
            <a:r>
              <a:rPr kumimoji="0" lang="en-US" altLang="zh-TW" sz="24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en-US" sz="24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地區</a:t>
            </a:r>
            <a:r>
              <a:rPr kumimoji="0" lang="en-US" altLang="zh-TW" sz="24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en-US" sz="24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，以即時通訊管道，由雙方執法機關直接接觸互動，藉由案件協查、共同偵辦，甚至派員赴他國執行協查蒐證等方式，尋求合作契機。</a:t>
            </a:r>
            <a:endParaRPr kumimoji="0" lang="en-US" altLang="zh-TW" sz="24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3" name="AutoShape 14"/>
          <p:cNvSpPr>
            <a:spLocks noChangeArrowheads="1"/>
          </p:cNvSpPr>
          <p:nvPr/>
        </p:nvSpPr>
        <p:spPr bwMode="ltGray">
          <a:xfrm>
            <a:off x="566738" y="3141663"/>
            <a:ext cx="7893050" cy="1008062"/>
          </a:xfrm>
          <a:prstGeom prst="roundRect">
            <a:avLst>
              <a:gd name="adj" fmla="val 33835"/>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indent="90488" fontAlgn="auto">
              <a:spcBef>
                <a:spcPts val="0"/>
              </a:spcBef>
              <a:spcAft>
                <a:spcPts val="0"/>
              </a:spcAft>
              <a:defRPr/>
            </a:pPr>
            <a:r>
              <a:rPr kumimoji="0" lang="zh-TW" altLang="en-US" sz="28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強化跨境執法機關合作</a:t>
            </a:r>
            <a:endParaRPr kumimoji="0" lang="en-US" altLang="zh-TW" sz="28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p>
            <a:pPr indent="90488" fontAlgn="auto">
              <a:spcBef>
                <a:spcPts val="0"/>
              </a:spcBef>
              <a:spcAft>
                <a:spcPts val="0"/>
              </a:spcAft>
              <a:defRPr/>
            </a:pPr>
            <a:r>
              <a:rPr kumimoji="0" lang="zh-TW" altLang="en-US" sz="28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打擊跨境走私毒品犯罪集團</a:t>
            </a:r>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標題 1"/>
          <p:cNvSpPr>
            <a:spLocks noGrp="1"/>
          </p:cNvSpPr>
          <p:nvPr>
            <p:ph type="title"/>
          </p:nvPr>
        </p:nvSpPr>
        <p:spPr/>
        <p:txBody>
          <a:bodyPr/>
          <a:lstStyle/>
          <a:p>
            <a:r>
              <a:rPr lang="zh-TW" altLang="en-US" smtClean="0">
                <a:solidFill>
                  <a:srgbClr val="FFFF00"/>
                </a:solidFill>
                <a:latin typeface="Arial" charset="0"/>
                <a:ea typeface="華康華綜體W5"/>
              </a:rPr>
              <a:t>執行方式</a:t>
            </a:r>
            <a:r>
              <a:rPr lang="en-US" altLang="zh-TW" smtClean="0">
                <a:latin typeface="Arial" charset="0"/>
                <a:ea typeface="華康華綜體W5"/>
              </a:rPr>
              <a:t>4.</a:t>
            </a:r>
            <a:r>
              <a:rPr lang="zh-TW" altLang="en-US" smtClean="0">
                <a:latin typeface="Arial" charset="0"/>
                <a:ea typeface="華康華綜體W5"/>
              </a:rPr>
              <a:t>強化關務查緝作為</a:t>
            </a:r>
          </a:p>
        </p:txBody>
      </p:sp>
      <p:sp>
        <p:nvSpPr>
          <p:cNvPr id="43" name="內容版面配置區 42"/>
          <p:cNvSpPr>
            <a:spLocks noGrp="1"/>
          </p:cNvSpPr>
          <p:nvPr>
            <p:ph idx="1"/>
          </p:nvPr>
        </p:nvSpPr>
        <p:spPr>
          <a:xfrm>
            <a:off x="158750" y="3573463"/>
            <a:ext cx="4986338" cy="1871662"/>
          </a:xfrm>
        </p:spPr>
        <p:txBody>
          <a:bodyPr/>
          <a:lstStyle/>
          <a:p>
            <a:pPr>
              <a:buClr>
                <a:schemeClr val="accent1">
                  <a:lumMod val="75000"/>
                </a:schemeClr>
              </a:buClr>
              <a:buFont typeface="微軟正黑體" panose="020B0604030504040204" pitchFamily="34" charset="-120"/>
              <a:buChar char="◢"/>
              <a:defRPr/>
            </a:pPr>
            <a:r>
              <a:rPr lang="zh-TW" altLang="zh-TW" kern="1200" dirty="0">
                <a:solidFill>
                  <a:srgbClr val="002060"/>
                </a:solidFill>
              </a:rPr>
              <a:t>強化風險管理，精進專家系統</a:t>
            </a:r>
            <a:r>
              <a:rPr lang="zh-TW" altLang="en-US" kern="1200" dirty="0">
                <a:solidFill>
                  <a:srgbClr val="002060"/>
                </a:solidFill>
              </a:rPr>
              <a:t>及</a:t>
            </a:r>
            <a:r>
              <a:rPr lang="zh-TW" altLang="zh-TW" kern="1200" dirty="0">
                <a:solidFill>
                  <a:srgbClr val="002060"/>
                </a:solidFill>
              </a:rPr>
              <a:t>人工篩選</a:t>
            </a:r>
            <a:r>
              <a:rPr lang="zh-TW" altLang="en-US" kern="1200" dirty="0">
                <a:solidFill>
                  <a:srgbClr val="002060"/>
                </a:solidFill>
              </a:rPr>
              <a:t>精準度</a:t>
            </a:r>
          </a:p>
          <a:p>
            <a:pPr>
              <a:buClr>
                <a:schemeClr val="accent1">
                  <a:lumMod val="75000"/>
                </a:schemeClr>
              </a:buClr>
              <a:buFont typeface="微軟正黑體" panose="020B0604030504040204" pitchFamily="34" charset="-120"/>
              <a:buChar char="◢"/>
              <a:defRPr/>
            </a:pPr>
            <a:r>
              <a:rPr lang="zh-TW" altLang="zh-TW" kern="1200" dirty="0">
                <a:solidFill>
                  <a:srgbClr val="002060"/>
                </a:solidFill>
              </a:rPr>
              <a:t>深化情資交流，加強與國內外執法單位合作</a:t>
            </a:r>
            <a:endParaRPr lang="zh-TW" altLang="en-US" kern="1200" dirty="0">
              <a:solidFill>
                <a:srgbClr val="002060"/>
              </a:solidFill>
            </a:endParaRPr>
          </a:p>
        </p:txBody>
      </p:sp>
      <p:sp>
        <p:nvSpPr>
          <p:cNvPr id="70659" name="投影片編號版面配置區 2"/>
          <p:cNvSpPr>
            <a:spLocks noGrp="1"/>
          </p:cNvSpPr>
          <p:nvPr>
            <p:ph type="sldNum" sz="quarter" idx="11"/>
          </p:nvPr>
        </p:nvSpPr>
        <p:spPr>
          <a:noFill/>
          <a:ln>
            <a:miter lim="800000"/>
            <a:headEnd/>
            <a:tailEnd/>
          </a:ln>
        </p:spPr>
        <p:txBody>
          <a:bodyPr/>
          <a:lstStyle/>
          <a:p>
            <a:pPr fontAlgn="base">
              <a:spcBef>
                <a:spcPct val="0"/>
              </a:spcBef>
              <a:spcAft>
                <a:spcPct val="0"/>
              </a:spcAft>
            </a:pPr>
            <a:fld id="{6338DA8F-1FD6-4D84-8D0C-9F731FF40660}" type="slidenum">
              <a:rPr lang="en-US" altLang="zh-TW" smtClean="0"/>
              <a:pPr fontAlgn="base">
                <a:spcBef>
                  <a:spcPct val="0"/>
                </a:spcBef>
                <a:spcAft>
                  <a:spcPct val="0"/>
                </a:spcAft>
              </a:pPr>
              <a:t>46</a:t>
            </a:fld>
            <a:endParaRPr lang="en-US" altLang="zh-TW" smtClean="0"/>
          </a:p>
        </p:txBody>
      </p:sp>
      <p:sp>
        <p:nvSpPr>
          <p:cNvPr id="4" name="圓角矩形 3"/>
          <p:cNvSpPr/>
          <p:nvPr/>
        </p:nvSpPr>
        <p:spPr>
          <a:xfrm>
            <a:off x="1820863" y="1309688"/>
            <a:ext cx="3768725" cy="1855787"/>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30000"/>
              </a:lnSpc>
              <a:spcBef>
                <a:spcPts val="0"/>
              </a:spcBef>
              <a:spcAft>
                <a:spcPts val="0"/>
              </a:spcAft>
              <a:defRPr/>
            </a:pPr>
            <a:endParaRPr kumimoji="0" lang="zh-TW" altLang="en-US" sz="1200" dirty="0">
              <a:latin typeface="微软雅黑" panose="020B0503020204020204" pitchFamily="34" charset="-122"/>
              <a:ea typeface="微软雅黑" panose="020B0503020204020204" pitchFamily="34" charset="-122"/>
            </a:endParaRPr>
          </a:p>
        </p:txBody>
      </p:sp>
      <p:grpSp>
        <p:nvGrpSpPr>
          <p:cNvPr id="70661" name="群組 10"/>
          <p:cNvGrpSpPr>
            <a:grpSpLocks/>
          </p:cNvGrpSpPr>
          <p:nvPr/>
        </p:nvGrpSpPr>
        <p:grpSpPr bwMode="auto">
          <a:xfrm>
            <a:off x="161925" y="1528763"/>
            <a:ext cx="681038" cy="665162"/>
            <a:chOff x="1055849" y="1615725"/>
            <a:chExt cx="680750" cy="665566"/>
          </a:xfrm>
        </p:grpSpPr>
        <p:pic>
          <p:nvPicPr>
            <p:cNvPr id="70697" name="圖片 17" descr="http://thumbs.dreamstime.com/z/-船-22263443.jpg"/>
            <p:cNvPicPr>
              <a:picLocks noChangeAspect="1" noChangeArrowheads="1"/>
            </p:cNvPicPr>
            <p:nvPr/>
          </p:nvPicPr>
          <p:blipFill>
            <a:blip r:embed="rId2"/>
            <a:srcRect/>
            <a:stretch>
              <a:fillRect/>
            </a:stretch>
          </p:blipFill>
          <p:spPr bwMode="auto">
            <a:xfrm>
              <a:off x="1055849" y="1615725"/>
              <a:ext cx="581877" cy="429423"/>
            </a:xfrm>
            <a:prstGeom prst="rect">
              <a:avLst/>
            </a:prstGeom>
            <a:noFill/>
            <a:ln w="9525">
              <a:noFill/>
              <a:miter lim="800000"/>
              <a:headEnd/>
              <a:tailEnd/>
            </a:ln>
          </p:spPr>
        </p:pic>
        <p:pic>
          <p:nvPicPr>
            <p:cNvPr id="70698" name="圖片 23" descr="http://home.ied.edu.hk/~s1051950/transport/plane/cartoonairplane3.jpg"/>
            <p:cNvPicPr>
              <a:picLocks noChangeAspect="1" noChangeArrowheads="1"/>
            </p:cNvPicPr>
            <p:nvPr/>
          </p:nvPicPr>
          <p:blipFill>
            <a:blip r:embed="rId3"/>
            <a:srcRect/>
            <a:stretch>
              <a:fillRect/>
            </a:stretch>
          </p:blipFill>
          <p:spPr bwMode="auto">
            <a:xfrm>
              <a:off x="1321174" y="1933845"/>
              <a:ext cx="415425" cy="347446"/>
            </a:xfrm>
            <a:prstGeom prst="rect">
              <a:avLst/>
            </a:prstGeom>
            <a:noFill/>
            <a:ln w="9525">
              <a:noFill/>
              <a:miter lim="800000"/>
              <a:headEnd/>
              <a:tailEnd/>
            </a:ln>
          </p:spPr>
        </p:pic>
      </p:grpSp>
      <p:sp>
        <p:nvSpPr>
          <p:cNvPr id="8" name="AutoShape 17"/>
          <p:cNvSpPr>
            <a:spLocks noChangeArrowheads="1"/>
          </p:cNvSpPr>
          <p:nvPr/>
        </p:nvSpPr>
        <p:spPr bwMode="ltGray">
          <a:xfrm>
            <a:off x="887413" y="1409700"/>
            <a:ext cx="1014412" cy="933450"/>
          </a:xfrm>
          <a:prstGeom prst="rightArrow">
            <a:avLst>
              <a:gd name="adj1" fmla="val 47590"/>
              <a:gd name="adj2" fmla="val 24098"/>
            </a:avLst>
          </a:prstGeom>
          <a:gradFill flip="none" rotWithShape="1">
            <a:gsLst>
              <a:gs pos="0">
                <a:srgbClr val="D5AA2F"/>
              </a:gs>
              <a:gs pos="100000">
                <a:srgbClr val="FFC000"/>
              </a:gs>
            </a:gsLst>
            <a:lin ang="0" scaled="1"/>
            <a:tileRect/>
          </a:gradFill>
          <a:ln>
            <a:noFill/>
          </a:ln>
          <a:effectLst>
            <a:outerShdw blurRad="50800" dist="38100" dir="2700000" algn="tl" rotWithShape="0">
              <a:prstClr val="black">
                <a:alpha val="40000"/>
              </a:prstClr>
            </a:outerShdw>
          </a:effectLst>
          <a:extLst/>
        </p:spPr>
        <p:txBody>
          <a:bodyPr wrap="none" anchor="ctr"/>
          <a:lstStyle/>
          <a:p>
            <a:pPr fontAlgn="auto">
              <a:spcAft>
                <a:spcPts val="0"/>
              </a:spcAft>
              <a:defRPr/>
            </a:pPr>
            <a:r>
              <a:rPr kumimoji="0" lang="zh-TW" altLang="en-US" sz="1600" b="1" dirty="0">
                <a:solidFill>
                  <a:prstClr val="black"/>
                </a:solidFill>
                <a:latin typeface="微軟正黑體" panose="020B0604030504040204" pitchFamily="34" charset="-120"/>
                <a:ea typeface="微軟正黑體" panose="020B0604030504040204" pitchFamily="34" charset="-120"/>
              </a:rPr>
              <a:t>預報資訊</a:t>
            </a:r>
          </a:p>
        </p:txBody>
      </p:sp>
      <p:grpSp>
        <p:nvGrpSpPr>
          <p:cNvPr id="70663" name="群組 14"/>
          <p:cNvGrpSpPr>
            <a:grpSpLocks/>
          </p:cNvGrpSpPr>
          <p:nvPr/>
        </p:nvGrpSpPr>
        <p:grpSpPr bwMode="auto">
          <a:xfrm>
            <a:off x="188913" y="2392363"/>
            <a:ext cx="719137" cy="720725"/>
            <a:chOff x="72000" y="1008000"/>
            <a:chExt cx="1440000" cy="1440000"/>
          </a:xfrm>
        </p:grpSpPr>
        <p:sp>
          <p:nvSpPr>
            <p:cNvPr id="10" name="橢圓 9"/>
            <p:cNvSpPr/>
            <p:nvPr/>
          </p:nvSpPr>
          <p:spPr>
            <a:xfrm>
              <a:off x="72000" y="1008000"/>
              <a:ext cx="1440000" cy="1440000"/>
            </a:xfrm>
            <a:prstGeom prst="ellipse">
              <a:avLst/>
            </a:prstGeom>
            <a:noFill/>
            <a:ln w="50800">
              <a:solidFill>
                <a:srgbClr val="D5AA2F"/>
              </a:solidFill>
            </a:ln>
          </p:spPr>
          <p:txBody>
            <a:bodyPr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kumimoji="0" lang="zh-TW" alt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endParaRPr>
            </a:p>
          </p:txBody>
        </p:sp>
        <p:sp>
          <p:nvSpPr>
            <p:cNvPr id="11" name="橢圓 10"/>
            <p:cNvSpPr/>
            <p:nvPr/>
          </p:nvSpPr>
          <p:spPr>
            <a:xfrm>
              <a:off x="103788" y="1036545"/>
              <a:ext cx="1366888" cy="1370220"/>
            </a:xfrm>
            <a:prstGeom prst="ellipse">
              <a:avLst/>
            </a:prstGeom>
            <a:noFill/>
            <a:ln w="44450">
              <a:solidFill>
                <a:srgbClr val="E6AF00"/>
              </a:solidFill>
            </a:ln>
          </p:spPr>
          <p:txBody>
            <a:bodyPr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kumimoji="0" lang="zh-TW" alt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endParaRPr>
            </a:p>
          </p:txBody>
        </p:sp>
      </p:grpSp>
      <p:sp>
        <p:nvSpPr>
          <p:cNvPr id="12" name="AutoShape 17"/>
          <p:cNvSpPr>
            <a:spLocks noChangeArrowheads="1"/>
          </p:cNvSpPr>
          <p:nvPr/>
        </p:nvSpPr>
        <p:spPr bwMode="ltGray">
          <a:xfrm>
            <a:off x="887413" y="2319338"/>
            <a:ext cx="1014412" cy="896937"/>
          </a:xfrm>
          <a:prstGeom prst="rightArrow">
            <a:avLst>
              <a:gd name="adj1" fmla="val 47590"/>
              <a:gd name="adj2" fmla="val 24098"/>
            </a:avLst>
          </a:prstGeom>
          <a:gradFill flip="none" rotWithShape="1">
            <a:gsLst>
              <a:gs pos="0">
                <a:srgbClr val="D5AA2F"/>
              </a:gs>
              <a:gs pos="100000">
                <a:srgbClr val="FFC000"/>
              </a:gs>
            </a:gsLst>
            <a:lin ang="0" scaled="1"/>
            <a:tileRect/>
          </a:gradFill>
          <a:ln>
            <a:noFill/>
          </a:ln>
          <a:effectLst>
            <a:outerShdw blurRad="50800" dist="38100" dir="2700000" algn="tl" rotWithShape="0">
              <a:prstClr val="black">
                <a:alpha val="40000"/>
              </a:prstClr>
            </a:outerShdw>
          </a:effectLst>
          <a:extLst/>
        </p:spPr>
        <p:txBody>
          <a:bodyPr wrap="none" anchor="ctr"/>
          <a:lstStyle/>
          <a:p>
            <a:pPr fontAlgn="auto">
              <a:spcAft>
                <a:spcPts val="0"/>
              </a:spcAft>
              <a:defRPr/>
            </a:pPr>
            <a:r>
              <a:rPr kumimoji="0" lang="zh-TW" altLang="en-US" sz="1600" b="1" dirty="0">
                <a:solidFill>
                  <a:prstClr val="black"/>
                </a:solidFill>
                <a:latin typeface="微軟正黑體" panose="020B0604030504040204" pitchFamily="34" charset="-120"/>
                <a:ea typeface="微軟正黑體" panose="020B0604030504040204" pitchFamily="34" charset="-120"/>
              </a:rPr>
              <a:t>航前資訊</a:t>
            </a:r>
          </a:p>
        </p:txBody>
      </p:sp>
      <p:pic>
        <p:nvPicPr>
          <p:cNvPr id="70665" name="Picture 4"/>
          <p:cNvPicPr>
            <a:picLocks noChangeAspect="1" noChangeArrowheads="1"/>
          </p:cNvPicPr>
          <p:nvPr/>
        </p:nvPicPr>
        <p:blipFill>
          <a:blip r:embed="rId4"/>
          <a:srcRect/>
          <a:stretch>
            <a:fillRect/>
          </a:stretch>
        </p:blipFill>
        <p:spPr bwMode="auto">
          <a:xfrm>
            <a:off x="304800" y="2522538"/>
            <a:ext cx="538163" cy="434975"/>
          </a:xfrm>
          <a:prstGeom prst="rect">
            <a:avLst/>
          </a:prstGeom>
          <a:noFill/>
          <a:ln w="9525">
            <a:noFill/>
            <a:miter lim="800000"/>
            <a:headEnd/>
            <a:tailEnd/>
          </a:ln>
        </p:spPr>
      </p:pic>
      <p:grpSp>
        <p:nvGrpSpPr>
          <p:cNvPr id="70666" name="群組 20"/>
          <p:cNvGrpSpPr>
            <a:grpSpLocks/>
          </p:cNvGrpSpPr>
          <p:nvPr/>
        </p:nvGrpSpPr>
        <p:grpSpPr bwMode="auto">
          <a:xfrm>
            <a:off x="185738" y="1506538"/>
            <a:ext cx="719137" cy="720725"/>
            <a:chOff x="72000" y="1008000"/>
            <a:chExt cx="1440000" cy="1440000"/>
          </a:xfrm>
        </p:grpSpPr>
        <p:sp>
          <p:nvSpPr>
            <p:cNvPr id="15" name="橢圓 14"/>
            <p:cNvSpPr/>
            <p:nvPr/>
          </p:nvSpPr>
          <p:spPr>
            <a:xfrm>
              <a:off x="72000" y="1008000"/>
              <a:ext cx="1440000" cy="1440000"/>
            </a:xfrm>
            <a:prstGeom prst="ellipse">
              <a:avLst/>
            </a:prstGeom>
            <a:noFill/>
            <a:ln w="50800">
              <a:solidFill>
                <a:srgbClr val="D5AA2F"/>
              </a:solidFill>
            </a:ln>
          </p:spPr>
          <p:txBody>
            <a:bodyPr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kumimoji="0" lang="zh-TW" alt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endParaRPr>
            </a:p>
          </p:txBody>
        </p:sp>
        <p:sp>
          <p:nvSpPr>
            <p:cNvPr id="16" name="橢圓 15"/>
            <p:cNvSpPr/>
            <p:nvPr/>
          </p:nvSpPr>
          <p:spPr>
            <a:xfrm>
              <a:off x="103788" y="1036545"/>
              <a:ext cx="1366888" cy="1370220"/>
            </a:xfrm>
            <a:prstGeom prst="ellipse">
              <a:avLst/>
            </a:prstGeom>
            <a:noFill/>
            <a:ln w="44450">
              <a:solidFill>
                <a:srgbClr val="E6AF00"/>
              </a:solidFill>
            </a:ln>
          </p:spPr>
          <p:txBody>
            <a:bodyPr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kumimoji="0" lang="zh-TW" alt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endParaRPr>
            </a:p>
          </p:txBody>
        </p:sp>
      </p:grpSp>
      <p:sp>
        <p:nvSpPr>
          <p:cNvPr id="70667" name="矩形 16"/>
          <p:cNvSpPr>
            <a:spLocks noChangeArrowheads="1"/>
          </p:cNvSpPr>
          <p:nvPr/>
        </p:nvSpPr>
        <p:spPr bwMode="auto">
          <a:xfrm>
            <a:off x="635000" y="3003550"/>
            <a:ext cx="1139825" cy="323850"/>
          </a:xfrm>
          <a:prstGeom prst="rect">
            <a:avLst/>
          </a:prstGeom>
          <a:noFill/>
          <a:ln w="9525">
            <a:noFill/>
            <a:miter lim="800000"/>
            <a:headEnd/>
            <a:tailEnd/>
          </a:ln>
        </p:spPr>
        <p:txBody>
          <a:bodyPr>
            <a:spAutoFit/>
          </a:bodyPr>
          <a:lstStyle/>
          <a:p>
            <a:pPr>
              <a:lnSpc>
                <a:spcPts val="1800"/>
              </a:lnSpc>
            </a:pPr>
            <a:r>
              <a:rPr kumimoji="0" lang="zh-TW" altLang="en-US" sz="1400">
                <a:latin typeface="微軟正黑體" pitchFamily="34" charset="-120"/>
                <a:ea typeface="微軟正黑體" pitchFamily="34" charset="-120"/>
              </a:rPr>
              <a:t>入出境旅客</a:t>
            </a:r>
          </a:p>
        </p:txBody>
      </p:sp>
      <p:grpSp>
        <p:nvGrpSpPr>
          <p:cNvPr id="70668" name="群組 45"/>
          <p:cNvGrpSpPr>
            <a:grpSpLocks/>
          </p:cNvGrpSpPr>
          <p:nvPr/>
        </p:nvGrpSpPr>
        <p:grpSpPr bwMode="auto">
          <a:xfrm>
            <a:off x="4164013" y="1911350"/>
            <a:ext cx="1189037" cy="1189038"/>
            <a:chOff x="2668900" y="2913237"/>
            <a:chExt cx="1080000" cy="1080000"/>
          </a:xfrm>
        </p:grpSpPr>
        <p:sp>
          <p:nvSpPr>
            <p:cNvPr id="19" name="橢圓 18"/>
            <p:cNvSpPr/>
            <p:nvPr/>
          </p:nvSpPr>
          <p:spPr>
            <a:xfrm>
              <a:off x="2668900" y="2913237"/>
              <a:ext cx="1080000" cy="1080000"/>
            </a:xfrm>
            <a:prstGeom prst="ellipse">
              <a:avLst/>
            </a:prstGeom>
            <a:solidFill>
              <a:srgbClr val="FFFFFF"/>
            </a:solidFill>
            <a:ln w="44450">
              <a:noFill/>
            </a:ln>
          </p:spPr>
          <p:txBody>
            <a:bodyPr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10000"/>
                </a:lnSpc>
                <a:spcBef>
                  <a:spcPct val="20000"/>
                </a:spcBef>
                <a:defRPr/>
              </a:pPr>
              <a:endParaRPr lang="zh-TW" altLang="en-US" sz="5400" b="1" kern="0" spc="50" dirty="0">
                <a:ln w="11430"/>
                <a:gradFill>
                  <a:gsLst>
                    <a:gs pos="25000">
                      <a:srgbClr val="B5E0E3">
                        <a:satMod val="155000"/>
                      </a:srgbClr>
                    </a:gs>
                    <a:gs pos="100000">
                      <a:srgbClr val="B5E0E3">
                        <a:shade val="45000"/>
                        <a:satMod val="165000"/>
                      </a:srgbClr>
                    </a:gs>
                  </a:gsLst>
                  <a:lin ang="5400000"/>
                </a:gradFill>
                <a:effectLst>
                  <a:outerShdw blurRad="76200" dist="50800" dir="5400000" algn="tl" rotWithShape="0">
                    <a:srgbClr val="000000">
                      <a:alpha val="65000"/>
                    </a:srgbClr>
                  </a:outerShdw>
                </a:effectLst>
                <a:latin typeface="Times New Roman" pitchFamily="18" charset="0"/>
              </a:endParaRPr>
            </a:p>
          </p:txBody>
        </p:sp>
        <p:pic>
          <p:nvPicPr>
            <p:cNvPr id="70692" name="Picture 47" descr="MapTeble"/>
            <p:cNvPicPr>
              <a:picLocks noChangeAspect="1" noChangeArrowheads="1"/>
            </p:cNvPicPr>
            <p:nvPr/>
          </p:nvPicPr>
          <p:blipFill>
            <a:blip r:embed="rId5"/>
            <a:srcRect/>
            <a:stretch>
              <a:fillRect/>
            </a:stretch>
          </p:blipFill>
          <p:spPr bwMode="auto">
            <a:xfrm>
              <a:off x="2856835" y="3125043"/>
              <a:ext cx="704129" cy="661920"/>
            </a:xfrm>
            <a:prstGeom prst="rect">
              <a:avLst/>
            </a:prstGeom>
            <a:noFill/>
            <a:ln w="9525">
              <a:noFill/>
              <a:miter lim="800000"/>
              <a:headEnd/>
              <a:tailEnd/>
            </a:ln>
          </p:spPr>
        </p:pic>
      </p:grpSp>
      <p:grpSp>
        <p:nvGrpSpPr>
          <p:cNvPr id="70669" name="群組 48"/>
          <p:cNvGrpSpPr>
            <a:grpSpLocks/>
          </p:cNvGrpSpPr>
          <p:nvPr/>
        </p:nvGrpSpPr>
        <p:grpSpPr bwMode="auto">
          <a:xfrm>
            <a:off x="1984375" y="1911350"/>
            <a:ext cx="1187450" cy="1189038"/>
            <a:chOff x="4269901" y="3098418"/>
            <a:chExt cx="1080000" cy="1080001"/>
          </a:xfrm>
        </p:grpSpPr>
        <p:sp>
          <p:nvSpPr>
            <p:cNvPr id="22" name="橢圓 21"/>
            <p:cNvSpPr/>
            <p:nvPr/>
          </p:nvSpPr>
          <p:spPr>
            <a:xfrm>
              <a:off x="4269901" y="3098418"/>
              <a:ext cx="1080000" cy="1080001"/>
            </a:xfrm>
            <a:prstGeom prst="ellipse">
              <a:avLst/>
            </a:prstGeom>
            <a:solidFill>
              <a:srgbClr val="FFFFFF"/>
            </a:solidFill>
            <a:ln w="44450">
              <a:noFill/>
            </a:ln>
          </p:spPr>
          <p:txBody>
            <a:bodyPr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10000"/>
                </a:lnSpc>
                <a:spcBef>
                  <a:spcPct val="20000"/>
                </a:spcBef>
                <a:defRPr/>
              </a:pPr>
              <a:endParaRPr lang="zh-TW" altLang="en-US" sz="5400" b="1" kern="0" spc="50" dirty="0">
                <a:ln w="11430"/>
                <a:gradFill>
                  <a:gsLst>
                    <a:gs pos="25000">
                      <a:srgbClr val="B5E0E3">
                        <a:satMod val="155000"/>
                      </a:srgbClr>
                    </a:gs>
                    <a:gs pos="100000">
                      <a:srgbClr val="B5E0E3">
                        <a:shade val="45000"/>
                        <a:satMod val="165000"/>
                      </a:srgbClr>
                    </a:gs>
                  </a:gsLst>
                  <a:lin ang="5400000"/>
                </a:gradFill>
                <a:effectLst>
                  <a:outerShdw blurRad="76200" dist="50800" dir="5400000" algn="tl" rotWithShape="0">
                    <a:srgbClr val="000000">
                      <a:alpha val="65000"/>
                    </a:srgbClr>
                  </a:outerShdw>
                </a:effectLst>
                <a:latin typeface="Times New Roman" pitchFamily="18" charset="0"/>
              </a:endParaRPr>
            </a:p>
          </p:txBody>
        </p:sp>
        <p:pic>
          <p:nvPicPr>
            <p:cNvPr id="70690" name="Picture 16"/>
            <p:cNvPicPr>
              <a:picLocks noChangeAspect="1" noChangeArrowheads="1"/>
            </p:cNvPicPr>
            <p:nvPr/>
          </p:nvPicPr>
          <p:blipFill>
            <a:blip r:embed="rId6"/>
            <a:srcRect/>
            <a:stretch>
              <a:fillRect/>
            </a:stretch>
          </p:blipFill>
          <p:spPr bwMode="auto">
            <a:xfrm>
              <a:off x="4483592" y="3241152"/>
              <a:ext cx="677440" cy="794530"/>
            </a:xfrm>
            <a:prstGeom prst="rect">
              <a:avLst/>
            </a:prstGeom>
            <a:noFill/>
            <a:ln w="9525">
              <a:noFill/>
              <a:miter lim="800000"/>
              <a:headEnd/>
              <a:tailEnd/>
            </a:ln>
          </p:spPr>
        </p:pic>
      </p:grpSp>
      <p:sp>
        <p:nvSpPr>
          <p:cNvPr id="24" name="矩形 23"/>
          <p:cNvSpPr/>
          <p:nvPr/>
        </p:nvSpPr>
        <p:spPr>
          <a:xfrm>
            <a:off x="1925638" y="1371600"/>
            <a:ext cx="1414462" cy="461963"/>
          </a:xfrm>
          <a:prstGeom prst="rect">
            <a:avLst/>
          </a:prstGeom>
          <a:effectLst>
            <a:outerShdw blurRad="50800" dist="38100" dir="5400000" algn="t" rotWithShape="0">
              <a:prstClr val="black">
                <a:alpha val="40000"/>
              </a:prstClr>
            </a:outerShdw>
          </a:effectLst>
        </p:spPr>
        <p:txBody>
          <a:bodyPr wrap="none">
            <a:spAutoFit/>
          </a:bodyPr>
          <a:lstStyle/>
          <a:p>
            <a:pPr>
              <a:defRPr/>
            </a:pPr>
            <a:r>
              <a:rPr lang="zh-TW" altLang="en-US" sz="2400" b="1" u="sng" dirty="0">
                <a:solidFill>
                  <a:prstClr val="black"/>
                </a:solidFill>
                <a:latin typeface="微軟正黑體" panose="020B0604030504040204" pitchFamily="34" charset="-120"/>
                <a:ea typeface="微軟正黑體" panose="020B0604030504040204" pitchFamily="34" charset="-120"/>
              </a:rPr>
              <a:t>專家系統</a:t>
            </a:r>
          </a:p>
        </p:txBody>
      </p:sp>
      <p:sp>
        <p:nvSpPr>
          <p:cNvPr id="25" name="矩形 24"/>
          <p:cNvSpPr/>
          <p:nvPr/>
        </p:nvSpPr>
        <p:spPr>
          <a:xfrm>
            <a:off x="4024313" y="1371600"/>
            <a:ext cx="1416050" cy="461963"/>
          </a:xfrm>
          <a:prstGeom prst="rect">
            <a:avLst/>
          </a:prstGeom>
          <a:effectLst>
            <a:outerShdw blurRad="50800" dist="38100" dir="5400000" algn="t" rotWithShape="0">
              <a:prstClr val="black">
                <a:alpha val="40000"/>
              </a:prstClr>
            </a:outerShdw>
          </a:effectLst>
        </p:spPr>
        <p:txBody>
          <a:bodyPr wrap="none">
            <a:spAutoFit/>
          </a:bodyPr>
          <a:lstStyle/>
          <a:p>
            <a:pPr>
              <a:defRPr/>
            </a:pPr>
            <a:r>
              <a:rPr lang="zh-TW" altLang="en-US" sz="2400" b="1" u="sng" dirty="0">
                <a:solidFill>
                  <a:prstClr val="black"/>
                </a:solidFill>
                <a:latin typeface="微軟正黑體" panose="020B0604030504040204" pitchFamily="34" charset="-120"/>
                <a:ea typeface="微軟正黑體" panose="020B0604030504040204" pitchFamily="34" charset="-120"/>
              </a:rPr>
              <a:t>人工篩選</a:t>
            </a:r>
          </a:p>
        </p:txBody>
      </p:sp>
      <p:sp>
        <p:nvSpPr>
          <p:cNvPr id="26" name="AutoShape 17"/>
          <p:cNvSpPr>
            <a:spLocks noChangeArrowheads="1"/>
          </p:cNvSpPr>
          <p:nvPr/>
        </p:nvSpPr>
        <p:spPr bwMode="ltGray">
          <a:xfrm>
            <a:off x="3082925" y="1903413"/>
            <a:ext cx="1187450" cy="647700"/>
          </a:xfrm>
          <a:prstGeom prst="rightArrow">
            <a:avLst>
              <a:gd name="adj1" fmla="val 51803"/>
              <a:gd name="adj2" fmla="val 49372"/>
            </a:avLst>
          </a:prstGeom>
          <a:solidFill>
            <a:srgbClr val="FF99CC"/>
          </a:solidFill>
          <a:ln>
            <a:noFill/>
          </a:ln>
          <a:effectLst>
            <a:outerShdw blurRad="50800" dist="38100" dir="2700000" algn="tl" rotWithShape="0">
              <a:prstClr val="black">
                <a:alpha val="40000"/>
              </a:prstClr>
            </a:outerShdw>
          </a:effectLst>
          <a:extLst/>
        </p:spPr>
        <p:txBody>
          <a:bodyPr wrap="none" lIns="36000" tIns="36000" rIns="36000" bIns="36000" anchor="ctr"/>
          <a:lstStyle/>
          <a:p>
            <a:pPr algn="ctr">
              <a:defRPr/>
            </a:pPr>
            <a:r>
              <a:rPr lang="zh-TW" altLang="en-US" sz="1600" b="1" dirty="0">
                <a:solidFill>
                  <a:prstClr val="black"/>
                </a:solidFill>
                <a:latin typeface="微軟正黑體" panose="020B0604030504040204" pitchFamily="34" charset="-120"/>
                <a:ea typeface="微軟正黑體" panose="020B0604030504040204" pitchFamily="34" charset="-120"/>
              </a:rPr>
              <a:t>風險判定</a:t>
            </a:r>
          </a:p>
        </p:txBody>
      </p:sp>
      <p:sp>
        <p:nvSpPr>
          <p:cNvPr id="27" name="向左箭號 26"/>
          <p:cNvSpPr/>
          <p:nvPr/>
        </p:nvSpPr>
        <p:spPr bwMode="auto">
          <a:xfrm>
            <a:off x="3074988" y="2436813"/>
            <a:ext cx="1189037" cy="647700"/>
          </a:xfrm>
          <a:prstGeom prst="leftArrow">
            <a:avLst>
              <a:gd name="adj1" fmla="val 50001"/>
              <a:gd name="adj2" fmla="val 40606"/>
            </a:avLst>
          </a:prstGeom>
          <a:solidFill>
            <a:srgbClr val="FF99CC"/>
          </a:solidFill>
          <a:ln>
            <a:noFill/>
          </a:ln>
          <a:effectLst>
            <a:outerShdw blurRad="50800" dist="38100" dir="8100000" algn="tr" rotWithShape="0">
              <a:prstClr val="black">
                <a:alpha val="40000"/>
              </a:prstClr>
            </a:outerShdw>
          </a:effectLst>
          <a:extLst/>
        </p:spPr>
        <p:txBody>
          <a:bodyPr lIns="36000" tIns="36000" rIns="36000" bIns="36000">
            <a:spAutoFit/>
          </a:bodyPr>
          <a:lstStyle/>
          <a:p>
            <a:pPr algn="ctr">
              <a:lnSpc>
                <a:spcPct val="110000"/>
              </a:lnSpc>
              <a:spcBef>
                <a:spcPct val="20000"/>
              </a:spcBef>
              <a:defRPr/>
            </a:pPr>
            <a:r>
              <a:rPr lang="zh-TW" altLang="en-US" sz="1600" b="1" dirty="0">
                <a:solidFill>
                  <a:srgbClr val="000000"/>
                </a:solidFill>
                <a:latin typeface="微軟正黑體" panose="020B0604030504040204" pitchFamily="34" charset="-120"/>
                <a:ea typeface="微軟正黑體" panose="020B0604030504040204" pitchFamily="34" charset="-120"/>
              </a:rPr>
              <a:t>分析回饋</a:t>
            </a:r>
          </a:p>
        </p:txBody>
      </p:sp>
      <p:sp>
        <p:nvSpPr>
          <p:cNvPr id="70674" name="矩形 27"/>
          <p:cNvSpPr>
            <a:spLocks noChangeArrowheads="1"/>
          </p:cNvSpPr>
          <p:nvPr/>
        </p:nvSpPr>
        <p:spPr bwMode="auto">
          <a:xfrm>
            <a:off x="620713" y="1295400"/>
            <a:ext cx="1139825" cy="306388"/>
          </a:xfrm>
          <a:prstGeom prst="rect">
            <a:avLst/>
          </a:prstGeom>
          <a:noFill/>
          <a:ln w="9525">
            <a:noFill/>
            <a:miter lim="800000"/>
            <a:headEnd/>
            <a:tailEnd/>
          </a:ln>
        </p:spPr>
        <p:txBody>
          <a:bodyPr>
            <a:spAutoFit/>
          </a:bodyPr>
          <a:lstStyle/>
          <a:p>
            <a:pPr>
              <a:lnSpc>
                <a:spcPts val="1800"/>
              </a:lnSpc>
            </a:pPr>
            <a:r>
              <a:rPr kumimoji="0" lang="zh-TW" altLang="en-US" sz="1400">
                <a:latin typeface="微軟正黑體" pitchFamily="34" charset="-120"/>
                <a:ea typeface="微軟正黑體" pitchFamily="34" charset="-120"/>
              </a:rPr>
              <a:t>進出口貨物</a:t>
            </a:r>
          </a:p>
        </p:txBody>
      </p:sp>
      <p:grpSp>
        <p:nvGrpSpPr>
          <p:cNvPr id="70675" name="群組 5"/>
          <p:cNvGrpSpPr>
            <a:grpSpLocks/>
          </p:cNvGrpSpPr>
          <p:nvPr/>
        </p:nvGrpSpPr>
        <p:grpSpPr bwMode="auto">
          <a:xfrm>
            <a:off x="6488113" y="1341438"/>
            <a:ext cx="1755775" cy="1573212"/>
            <a:chOff x="7647441" y="955833"/>
            <a:chExt cx="1756800" cy="1574648"/>
          </a:xfrm>
        </p:grpSpPr>
        <p:sp>
          <p:nvSpPr>
            <p:cNvPr id="30" name="圓角矩形 29"/>
            <p:cNvSpPr/>
            <p:nvPr/>
          </p:nvSpPr>
          <p:spPr bwMode="auto">
            <a:xfrm>
              <a:off x="7661736" y="955833"/>
              <a:ext cx="1729797" cy="1331539"/>
            </a:xfrm>
            <a:prstGeom prst="roundRect">
              <a:avLst>
                <a:gd name="adj" fmla="val 11081"/>
              </a:avLst>
            </a:prstGeom>
            <a:solidFill>
              <a:srgbClr val="FFFFFF"/>
            </a:solidFill>
            <a:ln w="25400">
              <a:solidFill>
                <a:srgbClr val="FF9900"/>
              </a:solidFill>
            </a:ln>
            <a:effectLst/>
            <a:extLst/>
          </p:spPr>
          <p:txBody>
            <a:bodyPr lIns="0" tIns="0" rIns="0" bIns="0">
              <a:spAutoFit/>
            </a:bodyPr>
            <a:lstStyle/>
            <a:p>
              <a:pPr algn="ctr">
                <a:spcBef>
                  <a:spcPts val="0"/>
                </a:spcBef>
                <a:defRPr/>
              </a:pPr>
              <a:endParaRPr lang="zh-TW" altLang="en-US" b="1" kern="0" dirty="0">
                <a:solidFill>
                  <a:srgbClr val="000000"/>
                </a:solidFill>
                <a:latin typeface="微軟正黑體" panose="020B0604030504040204" pitchFamily="34" charset="-120"/>
                <a:ea typeface="微軟正黑體" panose="020B0604030504040204" pitchFamily="34" charset="-120"/>
              </a:endParaRPr>
            </a:p>
          </p:txBody>
        </p:sp>
        <p:pic>
          <p:nvPicPr>
            <p:cNvPr id="70686" name="Picture 13" descr="CIMG0899"/>
            <p:cNvPicPr>
              <a:picLocks noChangeAspect="1" noChangeArrowheads="1"/>
            </p:cNvPicPr>
            <p:nvPr/>
          </p:nvPicPr>
          <p:blipFill>
            <a:blip r:embed="rId7"/>
            <a:srcRect/>
            <a:stretch>
              <a:fillRect/>
            </a:stretch>
          </p:blipFill>
          <p:spPr bwMode="auto">
            <a:xfrm>
              <a:off x="7696903" y="955833"/>
              <a:ext cx="1439794" cy="971316"/>
            </a:xfrm>
            <a:prstGeom prst="rect">
              <a:avLst/>
            </a:prstGeom>
            <a:noFill/>
            <a:ln w="9525">
              <a:noFill/>
              <a:miter lim="800000"/>
              <a:headEnd/>
              <a:tailEnd/>
            </a:ln>
          </p:spPr>
        </p:pic>
        <p:sp>
          <p:nvSpPr>
            <p:cNvPr id="70687" name="圓角矩形 31"/>
            <p:cNvSpPr>
              <a:spLocks noChangeArrowheads="1"/>
            </p:cNvSpPr>
            <p:nvPr/>
          </p:nvSpPr>
          <p:spPr bwMode="auto">
            <a:xfrm>
              <a:off x="7647441" y="1995176"/>
              <a:ext cx="1756800" cy="535305"/>
            </a:xfrm>
            <a:prstGeom prst="roundRect">
              <a:avLst>
                <a:gd name="adj" fmla="val 14597"/>
              </a:avLst>
            </a:prstGeom>
            <a:solidFill>
              <a:srgbClr val="FF9900"/>
            </a:solidFill>
            <a:ln w="9525">
              <a:noFill/>
              <a:round/>
              <a:headEnd/>
              <a:tailEnd/>
            </a:ln>
          </p:spPr>
          <p:txBody>
            <a:bodyPr lIns="0" tIns="0" rIns="0" bIns="0">
              <a:spAutoFit/>
            </a:bodyPr>
            <a:lstStyle/>
            <a:p>
              <a:pPr algn="ctr"/>
              <a:r>
                <a:rPr lang="zh-TW" altLang="en-US" sz="1600" b="1">
                  <a:solidFill>
                    <a:srgbClr val="000000"/>
                  </a:solidFill>
                  <a:latin typeface="微軟正黑體" pitchFamily="34" charset="-120"/>
                  <a:ea typeface="微軟正黑體" pitchFamily="34" charset="-120"/>
                </a:rPr>
                <a:t>人工查驗、貨櫃儀檢、行李</a:t>
              </a:r>
              <a:r>
                <a:rPr lang="en-US" altLang="zh-TW" sz="1600" b="1">
                  <a:solidFill>
                    <a:srgbClr val="000000"/>
                  </a:solidFill>
                  <a:latin typeface="微軟正黑體" pitchFamily="34" charset="-120"/>
                  <a:ea typeface="微軟正黑體" pitchFamily="34" charset="-120"/>
                </a:rPr>
                <a:t>X</a:t>
              </a:r>
              <a:r>
                <a:rPr lang="zh-TW" altLang="en-US" sz="1600" b="1">
                  <a:solidFill>
                    <a:srgbClr val="000000"/>
                  </a:solidFill>
                  <a:latin typeface="微軟正黑體" pitchFamily="34" charset="-120"/>
                  <a:ea typeface="微軟正黑體" pitchFamily="34" charset="-120"/>
                </a:rPr>
                <a:t>光儀檢</a:t>
              </a:r>
              <a:endParaRPr lang="zh-TW" altLang="en-US" b="1">
                <a:solidFill>
                  <a:srgbClr val="000000"/>
                </a:solidFill>
                <a:latin typeface="微軟正黑體" pitchFamily="34" charset="-120"/>
                <a:ea typeface="微軟正黑體" pitchFamily="34" charset="-120"/>
              </a:endParaRPr>
            </a:p>
          </p:txBody>
        </p:sp>
        <p:pic>
          <p:nvPicPr>
            <p:cNvPr id="70688" name="Picture 2" descr="D:\007260\12_行政院治安會報\106年治安會報報告\行動查驗.png"/>
            <p:cNvPicPr>
              <a:picLocks noChangeAspect="1" noChangeArrowheads="1"/>
            </p:cNvPicPr>
            <p:nvPr/>
          </p:nvPicPr>
          <p:blipFill>
            <a:blip r:embed="rId8"/>
            <a:srcRect/>
            <a:stretch>
              <a:fillRect/>
            </a:stretch>
          </p:blipFill>
          <p:spPr bwMode="auto">
            <a:xfrm>
              <a:off x="8711758" y="962074"/>
              <a:ext cx="644489" cy="1036156"/>
            </a:xfrm>
            <a:prstGeom prst="rect">
              <a:avLst/>
            </a:prstGeom>
            <a:noFill/>
            <a:ln w="9525">
              <a:noFill/>
              <a:miter lim="800000"/>
              <a:headEnd/>
              <a:tailEnd/>
            </a:ln>
          </p:spPr>
        </p:pic>
      </p:grpSp>
      <p:sp>
        <p:nvSpPr>
          <p:cNvPr id="34" name="AutoShape 17"/>
          <p:cNvSpPr>
            <a:spLocks noChangeArrowheads="1"/>
          </p:cNvSpPr>
          <p:nvPr/>
        </p:nvSpPr>
        <p:spPr bwMode="ltGray">
          <a:xfrm>
            <a:off x="5599113" y="1719263"/>
            <a:ext cx="917575" cy="1150937"/>
          </a:xfrm>
          <a:prstGeom prst="rightArrow">
            <a:avLst>
              <a:gd name="adj1" fmla="val 47590"/>
              <a:gd name="adj2" fmla="val 24098"/>
            </a:avLst>
          </a:prstGeom>
          <a:gradFill flip="none" rotWithShape="1">
            <a:gsLst>
              <a:gs pos="0">
                <a:srgbClr val="FFC000"/>
              </a:gs>
              <a:gs pos="100000">
                <a:srgbClr val="FF9900"/>
              </a:gs>
            </a:gsLst>
            <a:lin ang="0" scaled="1"/>
            <a:tileRect/>
          </a:gradFill>
          <a:ln>
            <a:noFill/>
          </a:ln>
          <a:effectLst>
            <a:outerShdw blurRad="50800" dist="38100" dir="2700000" algn="tl" rotWithShape="0">
              <a:prstClr val="black">
                <a:alpha val="40000"/>
              </a:prstClr>
            </a:outerShdw>
          </a:effectLst>
          <a:extLst/>
        </p:spPr>
        <p:txBody>
          <a:bodyPr wrap="none" anchor="ctr"/>
          <a:lstStyle/>
          <a:p>
            <a:pPr fontAlgn="auto">
              <a:spcAft>
                <a:spcPts val="0"/>
              </a:spcAft>
              <a:defRPr/>
            </a:pPr>
            <a:r>
              <a:rPr kumimoji="0" lang="zh-TW" altLang="en-US" b="1" dirty="0">
                <a:solidFill>
                  <a:prstClr val="black"/>
                </a:solidFill>
                <a:latin typeface="微軟正黑體" panose="020B0604030504040204" pitchFamily="34" charset="-120"/>
                <a:ea typeface="微軟正黑體" panose="020B0604030504040204" pitchFamily="34" charset="-120"/>
              </a:rPr>
              <a:t>高風險</a:t>
            </a:r>
            <a:endParaRPr kumimoji="0" lang="en-US" altLang="zh-TW" b="1" dirty="0">
              <a:solidFill>
                <a:prstClr val="black"/>
              </a:solidFill>
              <a:latin typeface="微軟正黑體" panose="020B0604030504040204" pitchFamily="34" charset="-120"/>
              <a:ea typeface="微軟正黑體" panose="020B0604030504040204" pitchFamily="34" charset="-120"/>
            </a:endParaRPr>
          </a:p>
          <a:p>
            <a:pPr fontAlgn="auto">
              <a:spcAft>
                <a:spcPts val="0"/>
              </a:spcAft>
              <a:defRPr/>
            </a:pPr>
            <a:r>
              <a:rPr kumimoji="0" lang="zh-TW" altLang="en-US" b="1" dirty="0">
                <a:solidFill>
                  <a:prstClr val="black"/>
                </a:solidFill>
                <a:latin typeface="微軟正黑體" panose="020B0604030504040204" pitchFamily="34" charset="-120"/>
                <a:ea typeface="微軟正黑體" panose="020B0604030504040204" pitchFamily="34" charset="-120"/>
              </a:rPr>
              <a:t>貨櫃物</a:t>
            </a:r>
          </a:p>
        </p:txBody>
      </p:sp>
      <p:sp>
        <p:nvSpPr>
          <p:cNvPr id="70677" name="圓角矩形 34"/>
          <p:cNvSpPr>
            <a:spLocks noChangeArrowheads="1"/>
          </p:cNvSpPr>
          <p:nvPr/>
        </p:nvSpPr>
        <p:spPr bwMode="auto">
          <a:xfrm>
            <a:off x="5289550" y="3273425"/>
            <a:ext cx="1858963" cy="1331913"/>
          </a:xfrm>
          <a:prstGeom prst="roundRect">
            <a:avLst>
              <a:gd name="adj" fmla="val 11079"/>
            </a:avLst>
          </a:prstGeom>
          <a:blipFill dpi="0" rotWithShape="1">
            <a:blip r:embed="rId9"/>
            <a:srcRect/>
            <a:stretch>
              <a:fillRect/>
            </a:stretch>
          </a:blipFill>
          <a:ln w="25400">
            <a:solidFill>
              <a:srgbClr val="F6BB00"/>
            </a:solidFill>
            <a:round/>
            <a:headEnd/>
            <a:tailEnd/>
          </a:ln>
        </p:spPr>
        <p:txBody>
          <a:bodyPr lIns="0" tIns="0" rIns="0" bIns="0">
            <a:spAutoFit/>
          </a:bodyPr>
          <a:lstStyle/>
          <a:p>
            <a:endParaRPr lang="zh-TW" altLang="en-US" b="1">
              <a:latin typeface="微軟正黑體" pitchFamily="34" charset="-120"/>
              <a:ea typeface="微軟正黑體" pitchFamily="34" charset="-120"/>
            </a:endParaRPr>
          </a:p>
        </p:txBody>
      </p:sp>
      <p:sp>
        <p:nvSpPr>
          <p:cNvPr id="70678" name="圓角矩形 35"/>
          <p:cNvSpPr>
            <a:spLocks noChangeArrowheads="1"/>
          </p:cNvSpPr>
          <p:nvPr/>
        </p:nvSpPr>
        <p:spPr bwMode="auto">
          <a:xfrm>
            <a:off x="5281613" y="4322763"/>
            <a:ext cx="1882775" cy="330200"/>
          </a:xfrm>
          <a:prstGeom prst="roundRect">
            <a:avLst>
              <a:gd name="adj" fmla="val 28500"/>
            </a:avLst>
          </a:prstGeom>
          <a:solidFill>
            <a:srgbClr val="F6BB00"/>
          </a:solidFill>
          <a:ln w="9525">
            <a:noFill/>
            <a:round/>
            <a:headEnd/>
            <a:tailEnd/>
          </a:ln>
        </p:spPr>
        <p:txBody>
          <a:bodyPr lIns="0" tIns="0" rIns="0" bIns="0">
            <a:spAutoFit/>
          </a:bodyPr>
          <a:lstStyle/>
          <a:p>
            <a:pPr algn="ctr"/>
            <a:r>
              <a:rPr kumimoji="0" lang="zh-TW" altLang="en-US" b="1">
                <a:latin typeface="微軟正黑體" pitchFamily="34" charset="-120"/>
                <a:ea typeface="微軟正黑體" pitchFamily="34" charset="-120"/>
              </a:rPr>
              <a:t>板臺式</a:t>
            </a:r>
            <a:r>
              <a:rPr kumimoji="0" lang="en-US" altLang="zh-TW" b="1">
                <a:latin typeface="微軟正黑體" pitchFamily="34" charset="-120"/>
                <a:ea typeface="微軟正黑體" pitchFamily="34" charset="-120"/>
              </a:rPr>
              <a:t>X</a:t>
            </a:r>
            <a:r>
              <a:rPr kumimoji="0" lang="zh-TW" altLang="en-US" b="1">
                <a:latin typeface="微軟正黑體" pitchFamily="34" charset="-120"/>
                <a:ea typeface="微軟正黑體" pitchFamily="34" charset="-120"/>
              </a:rPr>
              <a:t>光機檢查</a:t>
            </a:r>
            <a:endParaRPr lang="zh-TW" altLang="en-US" b="1">
              <a:latin typeface="微軟正黑體" pitchFamily="34" charset="-120"/>
              <a:ea typeface="微軟正黑體" pitchFamily="34" charset="-120"/>
            </a:endParaRPr>
          </a:p>
        </p:txBody>
      </p:sp>
      <p:sp>
        <p:nvSpPr>
          <p:cNvPr id="70679" name="圓角矩形 36"/>
          <p:cNvSpPr>
            <a:spLocks noChangeArrowheads="1"/>
          </p:cNvSpPr>
          <p:nvPr/>
        </p:nvSpPr>
        <p:spPr bwMode="auto">
          <a:xfrm>
            <a:off x="7366000" y="3284538"/>
            <a:ext cx="1714500" cy="1331912"/>
          </a:xfrm>
          <a:prstGeom prst="roundRect">
            <a:avLst>
              <a:gd name="adj" fmla="val 11079"/>
            </a:avLst>
          </a:prstGeom>
          <a:blipFill dpi="0" rotWithShape="1">
            <a:blip r:embed="rId10"/>
            <a:srcRect/>
            <a:stretch>
              <a:fillRect/>
            </a:stretch>
          </a:blipFill>
          <a:ln w="25400">
            <a:solidFill>
              <a:srgbClr val="F6BB00"/>
            </a:solidFill>
            <a:round/>
            <a:headEnd/>
            <a:tailEnd/>
          </a:ln>
        </p:spPr>
        <p:txBody>
          <a:bodyPr lIns="0" tIns="0" rIns="0" bIns="0">
            <a:spAutoFit/>
          </a:bodyPr>
          <a:lstStyle/>
          <a:p>
            <a:endParaRPr lang="zh-TW" altLang="en-US" b="1">
              <a:latin typeface="微軟正黑體" pitchFamily="34" charset="-120"/>
              <a:ea typeface="微軟正黑體" pitchFamily="34" charset="-120"/>
            </a:endParaRPr>
          </a:p>
        </p:txBody>
      </p:sp>
      <p:sp>
        <p:nvSpPr>
          <p:cNvPr id="70680" name="圓角矩形 37"/>
          <p:cNvSpPr>
            <a:spLocks noChangeArrowheads="1"/>
          </p:cNvSpPr>
          <p:nvPr/>
        </p:nvSpPr>
        <p:spPr bwMode="auto">
          <a:xfrm>
            <a:off x="7369175" y="4275138"/>
            <a:ext cx="1739900" cy="330200"/>
          </a:xfrm>
          <a:prstGeom prst="roundRect">
            <a:avLst>
              <a:gd name="adj" fmla="val 28500"/>
            </a:avLst>
          </a:prstGeom>
          <a:solidFill>
            <a:srgbClr val="F6BB00"/>
          </a:solidFill>
          <a:ln w="9525">
            <a:noFill/>
            <a:round/>
            <a:headEnd/>
            <a:tailEnd/>
          </a:ln>
        </p:spPr>
        <p:txBody>
          <a:bodyPr lIns="0" tIns="0" rIns="0" bIns="0">
            <a:spAutoFit/>
          </a:bodyPr>
          <a:lstStyle/>
          <a:p>
            <a:pPr algn="ctr"/>
            <a:r>
              <a:rPr kumimoji="0" lang="zh-TW" altLang="en-US" b="1">
                <a:latin typeface="微軟正黑體" pitchFamily="34" charset="-120"/>
                <a:ea typeface="微軟正黑體" pitchFamily="34" charset="-120"/>
              </a:rPr>
              <a:t>緝毒犬協助檢查</a:t>
            </a:r>
            <a:endParaRPr lang="zh-TW" altLang="en-US" b="1">
              <a:latin typeface="微軟正黑體" pitchFamily="34" charset="-120"/>
              <a:ea typeface="微軟正黑體" pitchFamily="34" charset="-120"/>
            </a:endParaRPr>
          </a:p>
        </p:txBody>
      </p:sp>
      <p:sp>
        <p:nvSpPr>
          <p:cNvPr id="40" name="AutoShape 17"/>
          <p:cNvSpPr>
            <a:spLocks noChangeArrowheads="1"/>
          </p:cNvSpPr>
          <p:nvPr/>
        </p:nvSpPr>
        <p:spPr bwMode="ltGray">
          <a:xfrm rot="5400000">
            <a:off x="3321050" y="1063625"/>
            <a:ext cx="711200" cy="711200"/>
          </a:xfrm>
          <a:prstGeom prst="rightArrow">
            <a:avLst>
              <a:gd name="adj1" fmla="val 47590"/>
              <a:gd name="adj2" fmla="val 32228"/>
            </a:avLst>
          </a:prstGeom>
          <a:gradFill flip="none" rotWithShape="1">
            <a:gsLst>
              <a:gs pos="0">
                <a:srgbClr val="D5AA2F"/>
              </a:gs>
              <a:gs pos="100000">
                <a:srgbClr val="FFC000"/>
              </a:gs>
            </a:gsLst>
            <a:lin ang="0" scaled="1"/>
            <a:tileRect/>
          </a:gradFill>
          <a:ln>
            <a:noFill/>
          </a:ln>
          <a:effectLst>
            <a:outerShdw blurRad="50800" dist="38100" dir="2700000" algn="tl" rotWithShape="0">
              <a:prstClr val="black">
                <a:alpha val="40000"/>
              </a:prstClr>
            </a:outerShdw>
          </a:effectLst>
          <a:extLst/>
        </p:spPr>
        <p:txBody>
          <a:bodyPr wrap="none" anchor="ctr"/>
          <a:lstStyle/>
          <a:p>
            <a:pPr fontAlgn="auto">
              <a:spcAft>
                <a:spcPts val="0"/>
              </a:spcAft>
              <a:defRPr/>
            </a:pPr>
            <a:endParaRPr kumimoji="0" lang="zh-TW" altLang="en-US" sz="1600" b="1" dirty="0">
              <a:solidFill>
                <a:prstClr val="black"/>
              </a:solidFill>
              <a:latin typeface="微軟正黑體" panose="020B0604030504040204" pitchFamily="34" charset="-120"/>
              <a:ea typeface="微軟正黑體" panose="020B0604030504040204" pitchFamily="34" charset="-120"/>
            </a:endParaRPr>
          </a:p>
        </p:txBody>
      </p:sp>
      <p:sp>
        <p:nvSpPr>
          <p:cNvPr id="41" name="圓角矩形 40"/>
          <p:cNvSpPr/>
          <p:nvPr/>
        </p:nvSpPr>
        <p:spPr bwMode="auto">
          <a:xfrm>
            <a:off x="3030538" y="836613"/>
            <a:ext cx="1317625" cy="330200"/>
          </a:xfrm>
          <a:prstGeom prst="roundRect">
            <a:avLst>
              <a:gd name="adj" fmla="val 28499"/>
            </a:avLst>
          </a:prstGeom>
          <a:solidFill>
            <a:srgbClr val="F6BB00"/>
          </a:solidFill>
          <a:ln>
            <a:noFill/>
          </a:ln>
          <a:effectLst>
            <a:outerShdw blurRad="50800" dist="38100" dir="5400000" algn="t" rotWithShape="0">
              <a:prstClr val="black">
                <a:alpha val="40000"/>
              </a:prstClr>
            </a:outerShdw>
          </a:effectLst>
          <a:extLst/>
        </p:spPr>
        <p:txBody>
          <a:bodyPr lIns="0" tIns="0" rIns="0" bIns="0">
            <a:spAutoFit/>
          </a:bodyPr>
          <a:lstStyle/>
          <a:p>
            <a:pPr algn="ctr" fontAlgn="auto">
              <a:spcBef>
                <a:spcPts val="0"/>
              </a:spcBef>
              <a:spcAft>
                <a:spcPts val="0"/>
              </a:spcAft>
              <a:defRPr/>
            </a:pPr>
            <a:r>
              <a:rPr kumimoji="0" lang="zh-TW" altLang="en-US" b="1" dirty="0">
                <a:latin typeface="微軟正黑體" panose="020B0604030504040204" pitchFamily="34" charset="-120"/>
                <a:ea typeface="微軟正黑體" panose="020B0604030504040204" pitchFamily="34" charset="-120"/>
              </a:rPr>
              <a:t>情資交流</a:t>
            </a:r>
            <a:endParaRPr lang="zh-TW" altLang="en-US" b="1" dirty="0">
              <a:latin typeface="微軟正黑體" panose="020B0604030504040204" pitchFamily="34" charset="-120"/>
              <a:ea typeface="微軟正黑體" panose="020B0604030504040204" pitchFamily="34" charset="-120"/>
            </a:endParaRPr>
          </a:p>
        </p:txBody>
      </p:sp>
      <p:sp>
        <p:nvSpPr>
          <p:cNvPr id="42" name="向下箭號 41"/>
          <p:cNvSpPr/>
          <p:nvPr/>
        </p:nvSpPr>
        <p:spPr bwMode="auto">
          <a:xfrm>
            <a:off x="6875463" y="2924175"/>
            <a:ext cx="720725" cy="1016000"/>
          </a:xfrm>
          <a:prstGeom prst="downArrow">
            <a:avLst/>
          </a:prstGeom>
          <a:gradFill flip="none" rotWithShape="1">
            <a:gsLst>
              <a:gs pos="0">
                <a:srgbClr val="FFC000"/>
              </a:gs>
              <a:gs pos="100000">
                <a:schemeClr val="accent2"/>
              </a:gs>
            </a:gsLst>
            <a:lin ang="0" scaled="1"/>
            <a:tileRect/>
          </a:gradFill>
          <a:ln>
            <a:noFill/>
          </a:ln>
          <a:effectLst>
            <a:outerShdw blurRad="50800" dist="38100" dir="2700000" algn="tl" rotWithShape="0">
              <a:prstClr val="black">
                <a:alpha val="40000"/>
              </a:prstClr>
            </a:outerShdw>
          </a:effectLst>
        </p:spPr>
        <p:txBody>
          <a:bodyPr vert="eaVert" wrap="none" anchor="ctr"/>
          <a:lstStyle/>
          <a:p>
            <a:pPr fontAlgn="auto">
              <a:spcAft>
                <a:spcPts val="0"/>
              </a:spcAft>
              <a:defRPr/>
            </a:pPr>
            <a:r>
              <a:rPr kumimoji="0" lang="zh-TW" altLang="en-US" sz="1600" b="1" dirty="0">
                <a:solidFill>
                  <a:prstClr val="black"/>
                </a:solidFill>
                <a:latin typeface="微軟正黑體" panose="020B0604030504040204" pitchFamily="34" charset="-120"/>
                <a:ea typeface="微軟正黑體" panose="020B0604030504040204" pitchFamily="34" charset="-120"/>
              </a:rPr>
              <a:t>初判異常</a:t>
            </a:r>
          </a:p>
        </p:txBody>
      </p:sp>
      <p:sp>
        <p:nvSpPr>
          <p:cNvPr id="44" name="內容版面配置區 42"/>
          <p:cNvSpPr txBox="1">
            <a:spLocks/>
          </p:cNvSpPr>
          <p:nvPr/>
        </p:nvSpPr>
        <p:spPr bwMode="auto">
          <a:xfrm>
            <a:off x="179388" y="5445125"/>
            <a:ext cx="8713787" cy="1328738"/>
          </a:xfrm>
          <a:prstGeom prst="rect">
            <a:avLst/>
          </a:prstGeom>
          <a:noFill/>
          <a:ln>
            <a:noFill/>
          </a:ln>
          <a:effectLst/>
          <a:extLst>
            <a:ext uri="{909E8E84-426E-40DD-AFC4-6F175D3DCCD1}"/>
            <a:ext uri="{91240B29-F687-4F45-9708-019B960494DF}"/>
            <a:ext uri="{AF507438-7753-43E0-B8FC-AC1667EBCBE1}"/>
          </a:extLst>
        </p:spPr>
        <p:txBody>
          <a:bodyPr/>
          <a:lstStyle>
            <a:lvl1pPr marL="342900" indent="-342900" algn="l" rtl="0" eaLnBrk="1" fontAlgn="base" hangingPunct="1">
              <a:spcBef>
                <a:spcPct val="20000"/>
              </a:spcBef>
              <a:spcAft>
                <a:spcPct val="0"/>
              </a:spcAft>
              <a:buClr>
                <a:schemeClr val="hlink"/>
              </a:buClr>
              <a:buFont typeface="Wingdings" pitchFamily="2" charset="2"/>
              <a:buChar char="v"/>
              <a:defRPr sz="2800" b="1" baseline="0">
                <a:solidFill>
                  <a:schemeClr val="tx2"/>
                </a:solidFill>
                <a:latin typeface="Arial" panose="020B0604020202020204" pitchFamily="34" charset="0"/>
                <a:ea typeface="微軟正黑體" panose="020B0604030504040204" pitchFamily="34" charset="-120"/>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baseline="0">
                <a:solidFill>
                  <a:schemeClr val="tx1"/>
                </a:solidFill>
                <a:latin typeface="Arial" panose="020B0604020202020204" pitchFamily="34" charset="0"/>
                <a:ea typeface="微軟正黑體" panose="020B0604030504040204" pitchFamily="34" charset="-120"/>
              </a:defRPr>
            </a:lvl2pPr>
            <a:lvl3pPr marL="1143000" indent="-228600" algn="l" rtl="0" eaLnBrk="1" fontAlgn="base" hangingPunct="1">
              <a:spcBef>
                <a:spcPct val="20000"/>
              </a:spcBef>
              <a:spcAft>
                <a:spcPct val="0"/>
              </a:spcAft>
              <a:buClr>
                <a:schemeClr val="tx1"/>
              </a:buClr>
              <a:buChar char="•"/>
              <a:defRPr sz="2400" baseline="0">
                <a:solidFill>
                  <a:schemeClr val="tx1"/>
                </a:solidFill>
                <a:latin typeface="Arial" panose="020B0604020202020204" pitchFamily="34" charset="0"/>
                <a:ea typeface="微軟正黑體" panose="020B0604030504040204" pitchFamily="34" charset="-120"/>
              </a:defRPr>
            </a:lvl3pPr>
            <a:lvl4pPr marL="1600200" indent="-228600" algn="l" rtl="0" eaLnBrk="1" fontAlgn="base" hangingPunct="1">
              <a:spcBef>
                <a:spcPct val="20000"/>
              </a:spcBef>
              <a:spcAft>
                <a:spcPct val="0"/>
              </a:spcAft>
              <a:buChar char="–"/>
              <a:defRPr sz="2000" baseline="0">
                <a:solidFill>
                  <a:schemeClr val="tx1"/>
                </a:solidFill>
                <a:latin typeface="Arial" panose="020B0604020202020204" pitchFamily="34" charset="0"/>
                <a:ea typeface="微軟正黑體" panose="020B0604030504040204" pitchFamily="34" charset="-120"/>
              </a:defRPr>
            </a:lvl4pPr>
            <a:lvl5pPr marL="2057400" indent="-228600" algn="l" rtl="0" eaLnBrk="1" fontAlgn="base" hangingPunct="1">
              <a:spcBef>
                <a:spcPct val="20000"/>
              </a:spcBef>
              <a:spcAft>
                <a:spcPct val="0"/>
              </a:spcAft>
              <a:buChar char="»"/>
              <a:defRPr sz="2000" baseline="0">
                <a:solidFill>
                  <a:schemeClr val="tx1"/>
                </a:solidFill>
                <a:latin typeface="Arial" panose="020B0604020202020204" pitchFamily="34" charset="0"/>
                <a:ea typeface="微軟正黑體" panose="020B0604030504040204" pitchFamily="34" charset="-12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buClr>
                <a:schemeClr val="accent1">
                  <a:lumMod val="75000"/>
                </a:schemeClr>
              </a:buClr>
              <a:buFont typeface="微軟正黑體" panose="020B0604030504040204" pitchFamily="34" charset="-120"/>
              <a:buChar char="◢"/>
              <a:defRPr/>
            </a:pPr>
            <a:r>
              <a:rPr kumimoji="0" lang="zh-TW" altLang="zh-TW" dirty="0">
                <a:solidFill>
                  <a:srgbClr val="002060"/>
                </a:solidFill>
              </a:rPr>
              <a:t>優化查緝工具，更新</a:t>
            </a:r>
            <a:r>
              <a:rPr kumimoji="0" lang="en-US" altLang="zh-TW" dirty="0">
                <a:solidFill>
                  <a:srgbClr val="002060"/>
                </a:solidFill>
              </a:rPr>
              <a:t>X</a:t>
            </a:r>
            <a:r>
              <a:rPr kumimoji="0" lang="zh-TW" altLang="zh-TW" dirty="0">
                <a:solidFill>
                  <a:srgbClr val="002060"/>
                </a:solidFill>
              </a:rPr>
              <a:t>光儀檢設備</a:t>
            </a:r>
            <a:r>
              <a:rPr kumimoji="0" lang="zh-TW" altLang="en-US" dirty="0">
                <a:solidFill>
                  <a:srgbClr val="002060"/>
                </a:solidFill>
              </a:rPr>
              <a:t>及強化其</a:t>
            </a:r>
            <a:r>
              <a:rPr kumimoji="0" lang="zh-TW" altLang="zh-TW" dirty="0">
                <a:solidFill>
                  <a:srgbClr val="002060"/>
                </a:solidFill>
              </a:rPr>
              <a:t>軟體</a:t>
            </a:r>
            <a:r>
              <a:rPr kumimoji="0" lang="zh-TW" altLang="en-US" dirty="0">
                <a:solidFill>
                  <a:srgbClr val="002060"/>
                </a:solidFill>
              </a:rPr>
              <a:t>系統</a:t>
            </a:r>
            <a:r>
              <a:rPr kumimoji="0" lang="zh-TW" altLang="zh-TW" dirty="0">
                <a:solidFill>
                  <a:srgbClr val="002060"/>
                </a:solidFill>
              </a:rPr>
              <a:t>，</a:t>
            </a:r>
            <a:r>
              <a:rPr kumimoji="0" lang="zh-TW" altLang="en-US" dirty="0">
                <a:solidFill>
                  <a:srgbClr val="002060"/>
                </a:solidFill>
              </a:rPr>
              <a:t>加強</a:t>
            </a:r>
            <a:r>
              <a:rPr kumimoji="0" lang="zh-TW" altLang="zh-TW" dirty="0">
                <a:solidFill>
                  <a:srgbClr val="002060"/>
                </a:solidFill>
              </a:rPr>
              <a:t>部署緝毒犬隊，對來自高風險地區人貨提高查緝量能及查驗密度，落實多層次查核</a:t>
            </a:r>
            <a:endParaRPr kumimoji="0" lang="zh-TW" altLang="en-US" dirty="0">
              <a:solidFill>
                <a:srgbClr val="002060"/>
              </a:solidFill>
            </a:endParaRPr>
          </a:p>
        </p:txBody>
      </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圖片 4"/>
          <p:cNvPicPr>
            <a:picLocks noChangeAspect="1"/>
          </p:cNvPicPr>
          <p:nvPr/>
        </p:nvPicPr>
        <p:blipFill>
          <a:blip r:embed="rId2"/>
          <a:srcRect/>
          <a:stretch>
            <a:fillRect/>
          </a:stretch>
        </p:blipFill>
        <p:spPr bwMode="auto">
          <a:xfrm>
            <a:off x="3276600" y="4524375"/>
            <a:ext cx="3382963" cy="2333625"/>
          </a:xfrm>
          <a:prstGeom prst="rect">
            <a:avLst/>
          </a:prstGeom>
          <a:noFill/>
          <a:ln w="9525">
            <a:noFill/>
            <a:miter lim="800000"/>
            <a:headEnd/>
            <a:tailEnd/>
          </a:ln>
        </p:spPr>
      </p:pic>
      <p:sp>
        <p:nvSpPr>
          <p:cNvPr id="2" name="標題 1"/>
          <p:cNvSpPr>
            <a:spLocks noGrp="1"/>
          </p:cNvSpPr>
          <p:nvPr>
            <p:ph type="title"/>
          </p:nvPr>
        </p:nvSpPr>
        <p:spPr>
          <a:xfrm>
            <a:off x="722313" y="2781300"/>
            <a:ext cx="8097837" cy="1349375"/>
          </a:xfrm>
        </p:spPr>
        <p:txBody>
          <a:bodyPr/>
          <a:lstStyle/>
          <a:p>
            <a:pPr algn="l">
              <a:defRPr/>
            </a:pPr>
            <a:r>
              <a:rPr lang="zh-TW" altLang="en-US" dirty="0">
                <a:cs typeface="+mj-cs"/>
              </a:rPr>
              <a:t>報告人：衛福部</a:t>
            </a:r>
            <a:r>
              <a:rPr lang="en-US" altLang="zh-TW" dirty="0">
                <a:cs typeface="+mj-cs"/>
              </a:rPr>
              <a:t/>
            </a:r>
            <a:br>
              <a:rPr lang="en-US" altLang="zh-TW" dirty="0">
                <a:cs typeface="+mj-cs"/>
              </a:rPr>
            </a:br>
            <a:r>
              <a:rPr lang="zh-TW" altLang="en-US" sz="3200" dirty="0">
                <a:cs typeface="+mj-cs"/>
              </a:rPr>
              <a:t>主協辦機關：衞福部、法務部、各地方政府</a:t>
            </a:r>
          </a:p>
        </p:txBody>
      </p:sp>
      <p:sp>
        <p:nvSpPr>
          <p:cNvPr id="4" name="文字版面配置區 3"/>
          <p:cNvSpPr>
            <a:spLocks noGrp="1"/>
          </p:cNvSpPr>
          <p:nvPr>
            <p:ph type="body" idx="1"/>
          </p:nvPr>
        </p:nvSpPr>
        <p:spPr>
          <a:xfrm>
            <a:off x="722313" y="1844675"/>
            <a:ext cx="7772400" cy="720725"/>
          </a:xfrm>
        </p:spPr>
        <p:txBody>
          <a:bodyPr/>
          <a:lstStyle/>
          <a:p>
            <a:pPr>
              <a:defRPr/>
            </a:pPr>
            <a:r>
              <a:rPr lang="en-US" altLang="zh-TW"/>
              <a:t>5.</a:t>
            </a:r>
            <a:r>
              <a:rPr/>
              <a:t>戒</a:t>
            </a:r>
            <a:r>
              <a:rPr altLang="zh-TW"/>
              <a:t>毒策略</a:t>
            </a:r>
            <a:endParaRPr/>
          </a:p>
        </p:txBody>
      </p:sp>
      <p:sp>
        <p:nvSpPr>
          <p:cNvPr id="71684" name="投影片編號版面配置區 2"/>
          <p:cNvSpPr>
            <a:spLocks noGrp="1"/>
          </p:cNvSpPr>
          <p:nvPr>
            <p:ph type="sldNum" sz="quarter" idx="10"/>
          </p:nvPr>
        </p:nvSpPr>
        <p:spPr>
          <a:noFill/>
          <a:ln>
            <a:miter lim="800000"/>
            <a:headEnd/>
            <a:tailEnd/>
          </a:ln>
        </p:spPr>
        <p:txBody>
          <a:bodyPr/>
          <a:lstStyle/>
          <a:p>
            <a:pPr fontAlgn="base">
              <a:spcBef>
                <a:spcPct val="0"/>
              </a:spcBef>
              <a:spcAft>
                <a:spcPct val="0"/>
              </a:spcAft>
            </a:pPr>
            <a:fld id="{E24C3710-725A-458C-A291-6A8C8C128650}" type="slidenum">
              <a:rPr lang="en-US" altLang="zh-TW" smtClean="0"/>
              <a:pPr fontAlgn="base">
                <a:spcBef>
                  <a:spcPct val="0"/>
                </a:spcBef>
                <a:spcAft>
                  <a:spcPct val="0"/>
                </a:spcAft>
              </a:pPr>
              <a:t>47</a:t>
            </a:fld>
            <a:endParaRPr lang="en-US" altLang="zh-TW" smtClean="0"/>
          </a:p>
        </p:txBody>
      </p: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標題 6"/>
          <p:cNvSpPr>
            <a:spLocks noGrp="1"/>
          </p:cNvSpPr>
          <p:nvPr>
            <p:ph type="title"/>
          </p:nvPr>
        </p:nvSpPr>
        <p:spPr/>
        <p:txBody>
          <a:bodyPr/>
          <a:lstStyle/>
          <a:p>
            <a:r>
              <a:rPr lang="zh-TW" altLang="en-US" smtClean="0">
                <a:solidFill>
                  <a:srgbClr val="FFFF00"/>
                </a:solidFill>
                <a:latin typeface="Arial" charset="0"/>
                <a:ea typeface="華康華綜體W5"/>
                <a:cs typeface="Arial" charset="0"/>
              </a:rPr>
              <a:t>吸毒一旦成</a:t>
            </a:r>
            <a:r>
              <a:rPr lang="zh-TW" altLang="en-US" sz="6000" smtClean="0">
                <a:solidFill>
                  <a:srgbClr val="FFFF00"/>
                </a:solidFill>
                <a:latin typeface="Arial" charset="0"/>
                <a:ea typeface="華康華綜體W5"/>
                <a:cs typeface="Arial" charset="0"/>
              </a:rPr>
              <a:t>癮</a:t>
            </a:r>
            <a:r>
              <a:rPr lang="zh-TW" altLang="en-US" smtClean="0">
                <a:solidFill>
                  <a:srgbClr val="FFFF00"/>
                </a:solidFill>
                <a:latin typeface="Arial" charset="0"/>
                <a:ea typeface="華康華綜體W5"/>
                <a:cs typeface="Arial" charset="0"/>
              </a:rPr>
              <a:t>，將使腦部功能失調</a:t>
            </a:r>
          </a:p>
        </p:txBody>
      </p:sp>
      <p:sp>
        <p:nvSpPr>
          <p:cNvPr id="72706" name="投影片編號版面配置區 1"/>
          <p:cNvSpPr>
            <a:spLocks noGrp="1"/>
          </p:cNvSpPr>
          <p:nvPr>
            <p:ph type="sldNum" sz="quarter" idx="12"/>
          </p:nvPr>
        </p:nvSpPr>
        <p:spPr>
          <a:noFill/>
          <a:ln>
            <a:miter lim="800000"/>
            <a:headEnd/>
            <a:tailEnd/>
          </a:ln>
        </p:spPr>
        <p:txBody>
          <a:bodyPr/>
          <a:lstStyle/>
          <a:p>
            <a:pPr fontAlgn="base">
              <a:spcBef>
                <a:spcPct val="0"/>
              </a:spcBef>
              <a:spcAft>
                <a:spcPct val="0"/>
              </a:spcAft>
            </a:pPr>
            <a:fld id="{410923B3-AE32-46FC-A571-87ED61462DEB}" type="slidenum">
              <a:rPr lang="zh-TW" altLang="en-US" smtClean="0"/>
              <a:pPr fontAlgn="base">
                <a:spcBef>
                  <a:spcPct val="0"/>
                </a:spcBef>
                <a:spcAft>
                  <a:spcPct val="0"/>
                </a:spcAft>
              </a:pPr>
              <a:t>48</a:t>
            </a:fld>
            <a:endParaRPr lang="en-US" altLang="zh-TW" smtClean="0"/>
          </a:p>
        </p:txBody>
      </p:sp>
      <p:sp>
        <p:nvSpPr>
          <p:cNvPr id="72707" name="文字方塊 4"/>
          <p:cNvSpPr txBox="1">
            <a:spLocks noChangeArrowheads="1"/>
          </p:cNvSpPr>
          <p:nvPr/>
        </p:nvSpPr>
        <p:spPr bwMode="auto">
          <a:xfrm>
            <a:off x="5219700" y="5445125"/>
            <a:ext cx="3816350" cy="923925"/>
          </a:xfrm>
          <a:prstGeom prst="rect">
            <a:avLst/>
          </a:prstGeom>
          <a:noFill/>
          <a:ln w="9525">
            <a:noFill/>
            <a:miter lim="800000"/>
            <a:headEnd/>
            <a:tailEnd/>
          </a:ln>
        </p:spPr>
        <p:txBody>
          <a:bodyPr>
            <a:spAutoFit/>
          </a:bodyPr>
          <a:lstStyle/>
          <a:p>
            <a:r>
              <a:rPr kumimoji="0" lang="zh-TW" altLang="en-US" sz="2000">
                <a:latin typeface="微軟正黑體" pitchFamily="34" charset="-120"/>
                <a:ea typeface="微軟正黑體" pitchFamily="34" charset="-120"/>
                <a:sym typeface="Wingdings 3" pitchFamily="18" charset="2"/>
              </a:rPr>
              <a:t>成癮的腦與正常的腦，如同心臟病的心臟之於正常的心臟。</a:t>
            </a:r>
            <a:endParaRPr kumimoji="0" lang="en-US" altLang="zh-TW" sz="2000">
              <a:latin typeface="微軟正黑體" pitchFamily="34" charset="-120"/>
              <a:ea typeface="微軟正黑體" pitchFamily="34" charset="-120"/>
              <a:sym typeface="Wingdings 3" pitchFamily="18" charset="2"/>
            </a:endParaRPr>
          </a:p>
          <a:p>
            <a:r>
              <a:rPr kumimoji="0" lang="zh-TW" altLang="en-US" sz="700">
                <a:latin typeface="微軟正黑體" pitchFamily="34" charset="-120"/>
                <a:ea typeface="微軟正黑體" pitchFamily="34" charset="-120"/>
                <a:sym typeface="Wingdings 3" pitchFamily="18" charset="2"/>
              </a:rPr>
              <a:t>圖片資料來源：</a:t>
            </a:r>
            <a:r>
              <a:rPr kumimoji="0" lang="en-US" altLang="zh-TW" sz="700">
                <a:latin typeface="微軟正黑體" pitchFamily="34" charset="-120"/>
                <a:ea typeface="微軟正黑體" pitchFamily="34" charset="-120"/>
                <a:sym typeface="Wingdings 3" pitchFamily="18" charset="2"/>
              </a:rPr>
              <a:t>NIDA</a:t>
            </a:r>
            <a:r>
              <a:rPr kumimoji="0" lang="zh-TW" altLang="en-US" sz="700">
                <a:latin typeface="微軟正黑體" pitchFamily="34" charset="-120"/>
                <a:ea typeface="微軟正黑體" pitchFamily="34" charset="-120"/>
                <a:sym typeface="Wingdings 3" pitchFamily="18" charset="2"/>
              </a:rPr>
              <a:t>，</a:t>
            </a:r>
            <a:r>
              <a:rPr kumimoji="0" lang="en-US" altLang="zh-TW" sz="700">
                <a:latin typeface="微軟正黑體" pitchFamily="34" charset="-120"/>
                <a:ea typeface="微軟正黑體" pitchFamily="34" charset="-120"/>
                <a:sym typeface="Wingdings 3" pitchFamily="18" charset="2"/>
              </a:rPr>
              <a:t>https://www.drugabuse.gov/publications/drugs-brains-behavior-science-addiction/drug-abuse-addiction</a:t>
            </a:r>
            <a:endParaRPr kumimoji="0" lang="zh-TW" altLang="en-US" sz="700">
              <a:latin typeface="微軟正黑體" pitchFamily="34" charset="-120"/>
              <a:ea typeface="微軟正黑體" pitchFamily="34" charset="-120"/>
            </a:endParaRPr>
          </a:p>
        </p:txBody>
      </p:sp>
      <p:pic>
        <p:nvPicPr>
          <p:cNvPr id="72708" name="Picture 2"/>
          <p:cNvPicPr>
            <a:picLocks noChangeAspect="1" noChangeArrowheads="1"/>
          </p:cNvPicPr>
          <p:nvPr/>
        </p:nvPicPr>
        <p:blipFill>
          <a:blip r:embed="rId2"/>
          <a:srcRect/>
          <a:stretch>
            <a:fillRect/>
          </a:stretch>
        </p:blipFill>
        <p:spPr bwMode="auto">
          <a:xfrm>
            <a:off x="5473700" y="1196975"/>
            <a:ext cx="3419475" cy="4148138"/>
          </a:xfrm>
          <a:prstGeom prst="rect">
            <a:avLst/>
          </a:prstGeom>
          <a:noFill/>
          <a:ln w="9525">
            <a:noFill/>
            <a:miter lim="800000"/>
            <a:headEnd/>
            <a:tailEnd/>
          </a:ln>
        </p:spPr>
      </p:pic>
      <p:pic>
        <p:nvPicPr>
          <p:cNvPr id="72709" name="Picture 2"/>
          <p:cNvPicPr>
            <a:picLocks noChangeAspect="1" noChangeArrowheads="1"/>
          </p:cNvPicPr>
          <p:nvPr/>
        </p:nvPicPr>
        <p:blipFill>
          <a:blip r:embed="rId3"/>
          <a:srcRect/>
          <a:stretch>
            <a:fillRect/>
          </a:stretch>
        </p:blipFill>
        <p:spPr bwMode="auto">
          <a:xfrm>
            <a:off x="323850" y="1608138"/>
            <a:ext cx="4516438" cy="4114800"/>
          </a:xfrm>
          <a:prstGeom prst="rect">
            <a:avLst/>
          </a:prstGeom>
          <a:noFill/>
          <a:ln w="9525">
            <a:noFill/>
            <a:miter lim="800000"/>
            <a:headEnd/>
            <a:tailEnd/>
          </a:ln>
        </p:spPr>
      </p:pic>
      <p:sp>
        <p:nvSpPr>
          <p:cNvPr id="72710" name="文字方塊 8"/>
          <p:cNvSpPr txBox="1">
            <a:spLocks noChangeArrowheads="1"/>
          </p:cNvSpPr>
          <p:nvPr/>
        </p:nvSpPr>
        <p:spPr bwMode="auto">
          <a:xfrm>
            <a:off x="107950" y="5722938"/>
            <a:ext cx="4895850" cy="614362"/>
          </a:xfrm>
          <a:prstGeom prst="rect">
            <a:avLst/>
          </a:prstGeom>
          <a:noFill/>
          <a:ln w="9525">
            <a:noFill/>
            <a:miter lim="800000"/>
            <a:headEnd/>
            <a:tailEnd/>
          </a:ln>
        </p:spPr>
        <p:txBody>
          <a:bodyPr>
            <a:spAutoFit/>
          </a:bodyPr>
          <a:lstStyle/>
          <a:p>
            <a:r>
              <a:rPr kumimoji="0" lang="zh-TW" altLang="en-US" sz="2000">
                <a:latin typeface="微軟正黑體" pitchFamily="34" charset="-120"/>
                <a:ea typeface="微軟正黑體" pitchFamily="34" charset="-120"/>
                <a:sym typeface="Wingdings 3" pitchFamily="18" charset="2"/>
              </a:rPr>
              <a:t>濫用安非他命會降低腦部多巴胺傳受體。</a:t>
            </a:r>
            <a:endParaRPr kumimoji="0" lang="en-US" altLang="zh-TW" sz="2000">
              <a:latin typeface="微軟正黑體" pitchFamily="34" charset="-120"/>
              <a:ea typeface="微軟正黑體" pitchFamily="34" charset="-120"/>
              <a:sym typeface="Wingdings 3" pitchFamily="18" charset="2"/>
            </a:endParaRPr>
          </a:p>
          <a:p>
            <a:r>
              <a:rPr kumimoji="0" lang="zh-TW" altLang="en-US" sz="700">
                <a:latin typeface="微軟正黑體" pitchFamily="34" charset="-120"/>
                <a:ea typeface="微軟正黑體" pitchFamily="34" charset="-120"/>
                <a:sym typeface="Wingdings 3" pitchFamily="18" charset="2"/>
              </a:rPr>
              <a:t>圖片資料來源：</a:t>
            </a:r>
            <a:r>
              <a:rPr kumimoji="0" lang="en-US" altLang="zh-TW" sz="700">
                <a:latin typeface="微軟正黑體" pitchFamily="34" charset="-120"/>
                <a:ea typeface="微軟正黑體" pitchFamily="34" charset="-120"/>
                <a:sym typeface="Wingdings 3" pitchFamily="18" charset="2"/>
              </a:rPr>
              <a:t>NIDA</a:t>
            </a:r>
            <a:r>
              <a:rPr kumimoji="0" lang="zh-TW" altLang="en-US" sz="700">
                <a:latin typeface="微軟正黑體" pitchFamily="34" charset="-120"/>
                <a:ea typeface="微軟正黑體" pitchFamily="34" charset="-120"/>
                <a:sym typeface="Wingdings 3" pitchFamily="18" charset="2"/>
              </a:rPr>
              <a:t>，</a:t>
            </a:r>
            <a:r>
              <a:rPr kumimoji="0" lang="en-US" altLang="zh-TW" sz="700">
                <a:latin typeface="微軟正黑體" pitchFamily="34" charset="-120"/>
                <a:ea typeface="微軟正黑體" pitchFamily="34" charset="-120"/>
                <a:sym typeface="Wingdings 3" pitchFamily="18" charset="2"/>
              </a:rPr>
              <a:t>https://www.drugabuse.gov/publications/drugs-brains-behavior-science-addiction/drugs-brain</a:t>
            </a:r>
            <a:endParaRPr kumimoji="0" lang="zh-TW" altLang="en-US" sz="700">
              <a:latin typeface="微軟正黑體" pitchFamily="34" charset="-120"/>
              <a:ea typeface="微軟正黑體" pitchFamily="34" charset="-120"/>
            </a:endParaRPr>
          </a:p>
        </p:txBody>
      </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標題 6"/>
          <p:cNvSpPr>
            <a:spLocks noGrp="1"/>
          </p:cNvSpPr>
          <p:nvPr>
            <p:ph type="title"/>
          </p:nvPr>
        </p:nvSpPr>
        <p:spPr>
          <a:xfrm>
            <a:off x="381000" y="417513"/>
            <a:ext cx="8439150" cy="563562"/>
          </a:xfrm>
        </p:spPr>
        <p:txBody>
          <a:bodyPr/>
          <a:lstStyle/>
          <a:p>
            <a:r>
              <a:rPr lang="zh-TW" altLang="en-US" smtClean="0">
                <a:solidFill>
                  <a:srgbClr val="FFFF00"/>
                </a:solidFill>
                <a:latin typeface="Arial" charset="0"/>
                <a:ea typeface="華康華綜體W5"/>
              </a:rPr>
              <a:t>藥（毒）癮治療目標族群：</a:t>
            </a:r>
            <a:r>
              <a:rPr lang="en-US" altLang="zh-TW" smtClean="0">
                <a:solidFill>
                  <a:schemeClr val="tx1"/>
                </a:solidFill>
                <a:latin typeface="Arial" charset="0"/>
                <a:ea typeface="華康華綜體W5"/>
              </a:rPr>
              <a:t/>
            </a:r>
            <a:br>
              <a:rPr lang="en-US" altLang="zh-TW" smtClean="0">
                <a:solidFill>
                  <a:schemeClr val="tx1"/>
                </a:solidFill>
                <a:latin typeface="Arial" charset="0"/>
                <a:ea typeface="華康華綜體W5"/>
              </a:rPr>
            </a:br>
            <a:r>
              <a:rPr lang="zh-TW" altLang="en-US" smtClean="0">
                <a:latin typeface="Arial" charset="0"/>
                <a:ea typeface="華康華綜體W5"/>
              </a:rPr>
              <a:t>　　　　　　　</a:t>
            </a:r>
            <a:r>
              <a:rPr lang="en-US" altLang="zh-TW" smtClean="0">
                <a:solidFill>
                  <a:schemeClr val="accent2"/>
                </a:solidFill>
                <a:latin typeface="Arial" charset="0"/>
                <a:ea typeface="華康華綜體W5"/>
              </a:rPr>
              <a:t>Drug Use Disorder</a:t>
            </a:r>
            <a:endParaRPr lang="zh-TW" altLang="en-US" smtClean="0">
              <a:solidFill>
                <a:schemeClr val="accent2"/>
              </a:solidFill>
              <a:latin typeface="Arial" charset="0"/>
              <a:ea typeface="華康華綜體W5"/>
            </a:endParaRPr>
          </a:p>
        </p:txBody>
      </p:sp>
      <p:sp>
        <p:nvSpPr>
          <p:cNvPr id="73730" name="投影片編號版面配置區 1"/>
          <p:cNvSpPr>
            <a:spLocks noGrp="1"/>
          </p:cNvSpPr>
          <p:nvPr>
            <p:ph type="sldNum" sz="quarter" idx="12"/>
          </p:nvPr>
        </p:nvSpPr>
        <p:spPr>
          <a:noFill/>
          <a:ln>
            <a:miter lim="800000"/>
            <a:headEnd/>
            <a:tailEnd/>
          </a:ln>
        </p:spPr>
        <p:txBody>
          <a:bodyPr/>
          <a:lstStyle/>
          <a:p>
            <a:pPr fontAlgn="base">
              <a:spcBef>
                <a:spcPct val="0"/>
              </a:spcBef>
              <a:spcAft>
                <a:spcPct val="0"/>
              </a:spcAft>
            </a:pPr>
            <a:fld id="{C4F2D79B-07D0-446C-BB20-ADE1E0FD42A8}" type="slidenum">
              <a:rPr lang="zh-TW" altLang="en-US" smtClean="0"/>
              <a:pPr fontAlgn="base">
                <a:spcBef>
                  <a:spcPct val="0"/>
                </a:spcBef>
                <a:spcAft>
                  <a:spcPct val="0"/>
                </a:spcAft>
              </a:pPr>
              <a:t>49</a:t>
            </a:fld>
            <a:endParaRPr lang="en-US" altLang="zh-TW" smtClean="0"/>
          </a:p>
        </p:txBody>
      </p:sp>
      <p:sp>
        <p:nvSpPr>
          <p:cNvPr id="3" name="內容版面配置區 2"/>
          <p:cNvSpPr>
            <a:spLocks noGrp="1"/>
          </p:cNvSpPr>
          <p:nvPr>
            <p:ph idx="4294967295"/>
          </p:nvPr>
        </p:nvSpPr>
        <p:spPr>
          <a:xfrm>
            <a:off x="179388" y="1557338"/>
            <a:ext cx="5113337" cy="4967287"/>
          </a:xfrm>
        </p:spPr>
        <p:txBody>
          <a:bodyPr>
            <a:noAutofit/>
          </a:bodyPr>
          <a:lstStyle/>
          <a:p>
            <a:pPr>
              <a:spcBef>
                <a:spcPts val="0"/>
              </a:spcBef>
              <a:buClr>
                <a:schemeClr val="accent1">
                  <a:lumMod val="75000"/>
                </a:schemeClr>
              </a:buClr>
              <a:buFont typeface="微軟正黑體" panose="020B0604030504040204" pitchFamily="34" charset="-120"/>
              <a:buChar char="◢"/>
              <a:defRPr/>
            </a:pPr>
            <a:r>
              <a:rPr lang="en-US" altLang="zh-TW" sz="2400" dirty="0">
                <a:solidFill>
                  <a:srgbClr val="002060"/>
                </a:solidFill>
              </a:rPr>
              <a:t>UNODC</a:t>
            </a:r>
            <a:r>
              <a:rPr lang="zh-TW" altLang="en-US" sz="2400" dirty="0">
                <a:solidFill>
                  <a:srgbClr val="002060"/>
                </a:solidFill>
              </a:rPr>
              <a:t>：</a:t>
            </a:r>
            <a:r>
              <a:rPr lang="en-US" altLang="zh-TW" sz="2400" dirty="0">
                <a:solidFill>
                  <a:srgbClr val="002060"/>
                </a:solidFill>
              </a:rPr>
              <a:t>2014</a:t>
            </a:r>
            <a:r>
              <a:rPr lang="zh-TW" altLang="en-US" sz="2400" dirty="0">
                <a:solidFill>
                  <a:srgbClr val="002060"/>
                </a:solidFill>
              </a:rPr>
              <a:t>年全球</a:t>
            </a:r>
            <a:r>
              <a:rPr lang="en-US" altLang="zh-TW" sz="2400" dirty="0">
                <a:solidFill>
                  <a:srgbClr val="002060"/>
                </a:solidFill>
              </a:rPr>
              <a:t>5.2%</a:t>
            </a:r>
            <a:r>
              <a:rPr lang="zh-TW" altLang="en-US" sz="2400" dirty="0">
                <a:solidFill>
                  <a:srgbClr val="002060"/>
                </a:solidFill>
              </a:rPr>
              <a:t>（</a:t>
            </a:r>
            <a:r>
              <a:rPr lang="en-US" altLang="zh-TW" sz="2400" dirty="0">
                <a:solidFill>
                  <a:srgbClr val="002060"/>
                </a:solidFill>
              </a:rPr>
              <a:t>2</a:t>
            </a:r>
            <a:r>
              <a:rPr lang="zh-TW" altLang="en-US" sz="2400" dirty="0">
                <a:solidFill>
                  <a:srgbClr val="002060"/>
                </a:solidFill>
              </a:rPr>
              <a:t>億</a:t>
            </a:r>
            <a:r>
              <a:rPr lang="en-US" altLang="zh-TW" sz="2400" dirty="0">
                <a:solidFill>
                  <a:srgbClr val="002060"/>
                </a:solidFill>
              </a:rPr>
              <a:t>4,700</a:t>
            </a:r>
            <a:r>
              <a:rPr lang="zh-TW" altLang="en-US" sz="2400" dirty="0">
                <a:solidFill>
                  <a:srgbClr val="002060"/>
                </a:solidFill>
              </a:rPr>
              <a:t>萬人）曾使用非法藥物，其中</a:t>
            </a:r>
            <a:r>
              <a:rPr lang="en-US" altLang="zh-TW" sz="2400" dirty="0">
                <a:solidFill>
                  <a:srgbClr val="C00000"/>
                </a:solidFill>
              </a:rPr>
              <a:t>11.7%</a:t>
            </a:r>
            <a:r>
              <a:rPr lang="zh-TW" altLang="en-US" sz="2400" dirty="0">
                <a:solidFill>
                  <a:srgbClr val="002060"/>
                </a:solidFill>
              </a:rPr>
              <a:t>（</a:t>
            </a:r>
            <a:r>
              <a:rPr lang="en-US" altLang="zh-TW" sz="2400" dirty="0">
                <a:solidFill>
                  <a:srgbClr val="002060"/>
                </a:solidFill>
              </a:rPr>
              <a:t>2,900</a:t>
            </a:r>
            <a:r>
              <a:rPr lang="zh-TW" altLang="en-US" sz="2400" dirty="0">
                <a:solidFill>
                  <a:srgbClr val="002060"/>
                </a:solidFill>
              </a:rPr>
              <a:t>萬人）有</a:t>
            </a:r>
            <a:r>
              <a:rPr lang="zh-TW" altLang="en-US" sz="2400" dirty="0">
                <a:solidFill>
                  <a:srgbClr val="C00000"/>
                </a:solidFill>
              </a:rPr>
              <a:t>使用障礙症</a:t>
            </a:r>
            <a:r>
              <a:rPr lang="zh-TW" altLang="en-US" sz="2400" dirty="0">
                <a:solidFill>
                  <a:srgbClr val="002060"/>
                </a:solidFill>
              </a:rPr>
              <a:t>，又其中</a:t>
            </a:r>
            <a:r>
              <a:rPr lang="zh-TW" altLang="en-US" sz="2400" dirty="0">
                <a:solidFill>
                  <a:srgbClr val="C00000"/>
                </a:solidFill>
              </a:rPr>
              <a:t>僅</a:t>
            </a:r>
            <a:r>
              <a:rPr lang="en-US" altLang="zh-TW" sz="2400" dirty="0">
                <a:solidFill>
                  <a:srgbClr val="C00000"/>
                </a:solidFill>
              </a:rPr>
              <a:t>1/6</a:t>
            </a:r>
            <a:r>
              <a:rPr lang="zh-TW" altLang="en-US" sz="2400" dirty="0">
                <a:solidFill>
                  <a:srgbClr val="C00000"/>
                </a:solidFill>
              </a:rPr>
              <a:t>接受處遇</a:t>
            </a:r>
            <a:r>
              <a:rPr lang="zh-TW" altLang="en-US" sz="2400" dirty="0"/>
              <a:t>。</a:t>
            </a:r>
            <a:endParaRPr lang="en-US" altLang="zh-TW" sz="2400" dirty="0"/>
          </a:p>
          <a:p>
            <a:pPr>
              <a:spcBef>
                <a:spcPts val="0"/>
              </a:spcBef>
              <a:buClr>
                <a:schemeClr val="accent1">
                  <a:lumMod val="75000"/>
                </a:schemeClr>
              </a:buClr>
              <a:buFont typeface="微軟正黑體" panose="020B0604030504040204" pitchFamily="34" charset="-120"/>
              <a:buChar char="◢"/>
              <a:defRPr/>
            </a:pPr>
            <a:r>
              <a:rPr lang="zh-TW" altLang="en-US" sz="2400" dirty="0">
                <a:solidFill>
                  <a:srgbClr val="002060"/>
                </a:solidFill>
              </a:rPr>
              <a:t>全國藥物濫用調查：</a:t>
            </a:r>
            <a:r>
              <a:rPr lang="en-US" altLang="zh-TW" sz="2400" dirty="0">
                <a:solidFill>
                  <a:srgbClr val="002060"/>
                </a:solidFill>
              </a:rPr>
              <a:t>2014</a:t>
            </a:r>
            <a:r>
              <a:rPr lang="zh-TW" altLang="en-US" sz="2400" dirty="0">
                <a:solidFill>
                  <a:srgbClr val="002060"/>
                </a:solidFill>
              </a:rPr>
              <a:t>年國人非法藥物濫用終身盛行率（曾使用非法藥物）</a:t>
            </a:r>
            <a:r>
              <a:rPr lang="en-US" altLang="zh-TW" sz="2400" dirty="0">
                <a:solidFill>
                  <a:srgbClr val="C00000"/>
                </a:solidFill>
              </a:rPr>
              <a:t>1.29%</a:t>
            </a:r>
            <a:r>
              <a:rPr lang="zh-TW" altLang="en-US" sz="2400" dirty="0">
                <a:solidFill>
                  <a:srgbClr val="002060"/>
                </a:solidFill>
              </a:rPr>
              <a:t>，惟國內無使用障礙之盛行率資料。</a:t>
            </a:r>
            <a:endParaRPr lang="en-US" altLang="zh-TW" sz="2400" dirty="0">
              <a:solidFill>
                <a:srgbClr val="002060"/>
              </a:solidFill>
            </a:endParaRPr>
          </a:p>
          <a:p>
            <a:pPr>
              <a:spcBef>
                <a:spcPts val="0"/>
              </a:spcBef>
              <a:buClr>
                <a:schemeClr val="accent1">
                  <a:lumMod val="75000"/>
                </a:schemeClr>
              </a:buClr>
              <a:buFont typeface="微軟正黑體" panose="020B0604030504040204" pitchFamily="34" charset="-120"/>
              <a:buChar char="◢"/>
              <a:defRPr/>
            </a:pPr>
            <a:r>
              <a:rPr lang="zh-TW" altLang="en-US" sz="2400" dirty="0">
                <a:solidFill>
                  <a:srgbClr val="C00000"/>
                </a:solidFill>
              </a:rPr>
              <a:t>治療效益</a:t>
            </a:r>
            <a:r>
              <a:rPr lang="zh-TW" altLang="en-US" sz="2400" dirty="0"/>
              <a:t>：</a:t>
            </a:r>
            <a:r>
              <a:rPr lang="zh-HK" altLang="zh-TW" sz="2400" dirty="0">
                <a:solidFill>
                  <a:srgbClr val="C00000"/>
                </a:solidFill>
              </a:rPr>
              <a:t>減少</a:t>
            </a:r>
            <a:r>
              <a:rPr lang="zh-HK" altLang="zh-TW" sz="2400" dirty="0">
                <a:solidFill>
                  <a:srgbClr val="002060"/>
                </a:solidFill>
              </a:rPr>
              <a:t>個案</a:t>
            </a:r>
            <a:r>
              <a:rPr lang="zh-HK" altLang="zh-TW" sz="2400" dirty="0">
                <a:solidFill>
                  <a:srgbClr val="C00000"/>
                </a:solidFill>
              </a:rPr>
              <a:t>濫用毒品行為惡化</a:t>
            </a:r>
            <a:r>
              <a:rPr lang="zh-TW" altLang="zh-TW" sz="2400" dirty="0">
                <a:solidFill>
                  <a:srgbClr val="002060"/>
                </a:solidFill>
              </a:rPr>
              <a:t>，</a:t>
            </a:r>
            <a:r>
              <a:rPr lang="zh-HK" altLang="zh-TW" sz="2400" dirty="0">
                <a:solidFill>
                  <a:srgbClr val="002060"/>
                </a:solidFill>
              </a:rPr>
              <a:t>改善因毒品造成之</a:t>
            </a:r>
            <a:r>
              <a:rPr lang="zh-HK" altLang="zh-TW" sz="2400" dirty="0">
                <a:solidFill>
                  <a:srgbClr val="C00000"/>
                </a:solidFill>
              </a:rPr>
              <a:t>身</a:t>
            </a:r>
            <a:r>
              <a:rPr lang="zh-TW" altLang="en-US" sz="2400" dirty="0">
                <a:solidFill>
                  <a:srgbClr val="C00000"/>
                </a:solidFill>
              </a:rPr>
              <a:t>心</a:t>
            </a:r>
            <a:r>
              <a:rPr lang="zh-HK" altLang="zh-TW" sz="2400" dirty="0">
                <a:solidFill>
                  <a:srgbClr val="C00000"/>
                </a:solidFill>
              </a:rPr>
              <a:t>健康狀況</a:t>
            </a:r>
            <a:r>
              <a:rPr lang="zh-TW" altLang="zh-TW" sz="2400" dirty="0">
                <a:solidFill>
                  <a:srgbClr val="002060"/>
                </a:solidFill>
              </a:rPr>
              <a:t>、</a:t>
            </a:r>
            <a:r>
              <a:rPr lang="zh-HK" altLang="zh-TW" sz="2400" dirty="0">
                <a:solidFill>
                  <a:srgbClr val="C00000"/>
                </a:solidFill>
              </a:rPr>
              <a:t>提升</a:t>
            </a:r>
            <a:r>
              <a:rPr lang="zh-HK" altLang="zh-TW" sz="2400" dirty="0">
                <a:solidFill>
                  <a:srgbClr val="002060"/>
                </a:solidFill>
              </a:rPr>
              <a:t>個案</a:t>
            </a:r>
            <a:r>
              <a:rPr lang="zh-TW" altLang="en-US" sz="2400" dirty="0">
                <a:solidFill>
                  <a:srgbClr val="002060"/>
                </a:solidFill>
              </a:rPr>
              <a:t>對成癮</a:t>
            </a:r>
            <a:r>
              <a:rPr lang="zh-HK" altLang="zh-TW" sz="2400" dirty="0">
                <a:solidFill>
                  <a:srgbClr val="C00000"/>
                </a:solidFill>
              </a:rPr>
              <a:t>疾病狀況的掌握</a:t>
            </a:r>
            <a:r>
              <a:rPr lang="zh-HK" altLang="zh-TW" sz="2400" dirty="0">
                <a:solidFill>
                  <a:srgbClr val="002060"/>
                </a:solidFill>
              </a:rPr>
              <a:t>，</a:t>
            </a:r>
            <a:r>
              <a:rPr lang="zh-HK" altLang="zh-TW" sz="2400" dirty="0">
                <a:solidFill>
                  <a:srgbClr val="C00000"/>
                </a:solidFill>
              </a:rPr>
              <a:t>促進健康行為</a:t>
            </a:r>
            <a:r>
              <a:rPr lang="zh-TW" altLang="en-US" sz="2400" dirty="0"/>
              <a:t>，</a:t>
            </a:r>
            <a:r>
              <a:rPr lang="zh-HK" altLang="zh-TW" sz="2400" dirty="0">
                <a:solidFill>
                  <a:srgbClr val="C00000"/>
                </a:solidFill>
              </a:rPr>
              <a:t>提升生活品質</a:t>
            </a:r>
            <a:r>
              <a:rPr lang="zh-TW" altLang="en-US" sz="2400" dirty="0">
                <a:solidFill>
                  <a:srgbClr val="002060"/>
                </a:solidFill>
              </a:rPr>
              <a:t>，無法減少初次吸毒發生率</a:t>
            </a:r>
            <a:r>
              <a:rPr lang="zh-TW" altLang="zh-TW" sz="2400" dirty="0">
                <a:solidFill>
                  <a:srgbClr val="002060"/>
                </a:solidFill>
              </a:rPr>
              <a:t>。</a:t>
            </a:r>
            <a:endParaRPr lang="en-US" altLang="zh-TW" sz="2400" dirty="0">
              <a:solidFill>
                <a:srgbClr val="002060"/>
              </a:solidFill>
            </a:endParaRPr>
          </a:p>
        </p:txBody>
      </p:sp>
      <p:grpSp>
        <p:nvGrpSpPr>
          <p:cNvPr id="73732" name="群組 13"/>
          <p:cNvGrpSpPr>
            <a:grpSpLocks/>
          </p:cNvGrpSpPr>
          <p:nvPr/>
        </p:nvGrpSpPr>
        <p:grpSpPr bwMode="auto">
          <a:xfrm>
            <a:off x="5292725" y="2420938"/>
            <a:ext cx="3851275" cy="3284537"/>
            <a:chOff x="487237" y="4483410"/>
            <a:chExt cx="3084172" cy="2355117"/>
          </a:xfrm>
        </p:grpSpPr>
        <p:pic>
          <p:nvPicPr>
            <p:cNvPr id="73733" name="Picture 3"/>
            <p:cNvPicPr>
              <a:picLocks noChangeAspect="1" noChangeArrowheads="1"/>
            </p:cNvPicPr>
            <p:nvPr/>
          </p:nvPicPr>
          <p:blipFill>
            <a:blip r:embed="rId2"/>
            <a:srcRect/>
            <a:stretch>
              <a:fillRect/>
            </a:stretch>
          </p:blipFill>
          <p:spPr bwMode="auto">
            <a:xfrm>
              <a:off x="487237" y="4483410"/>
              <a:ext cx="3010277" cy="2170384"/>
            </a:xfrm>
            <a:prstGeom prst="rect">
              <a:avLst/>
            </a:prstGeom>
            <a:noFill/>
            <a:ln w="9525">
              <a:noFill/>
              <a:miter lim="800000"/>
              <a:headEnd/>
              <a:tailEnd/>
            </a:ln>
          </p:spPr>
        </p:pic>
        <p:cxnSp>
          <p:nvCxnSpPr>
            <p:cNvPr id="73734" name="直線單箭頭接點 18"/>
            <p:cNvCxnSpPr>
              <a:cxnSpLocks noChangeShapeType="1"/>
            </p:cNvCxnSpPr>
            <p:nvPr/>
          </p:nvCxnSpPr>
          <p:spPr bwMode="auto">
            <a:xfrm>
              <a:off x="1015409" y="5252483"/>
              <a:ext cx="2556000" cy="10633"/>
            </a:xfrm>
            <a:prstGeom prst="straightConnector1">
              <a:avLst/>
            </a:prstGeom>
            <a:noFill/>
            <a:ln w="28575" algn="ctr">
              <a:solidFill>
                <a:srgbClr val="FF66FF"/>
              </a:solidFill>
              <a:prstDash val="sysDot"/>
              <a:round/>
              <a:headEnd/>
              <a:tailEnd type="triangle" w="med" len="med"/>
            </a:ln>
          </p:spPr>
        </p:cxnSp>
        <p:sp>
          <p:nvSpPr>
            <p:cNvPr id="20" name="爆炸 1 19"/>
            <p:cNvSpPr/>
            <p:nvPr/>
          </p:nvSpPr>
          <p:spPr bwMode="auto">
            <a:xfrm>
              <a:off x="976421" y="6235134"/>
              <a:ext cx="815165" cy="603393"/>
            </a:xfrm>
            <a:prstGeom prst="irregularSeal1">
              <a:avLst/>
            </a:prstGeom>
            <a:solidFill>
              <a:srgbClr val="FFFF00"/>
            </a:solidFill>
            <a:ln w="9525" cap="flat" cmpd="sng" algn="ctr">
              <a:solidFill>
                <a:schemeClr val="bg2">
                  <a:lumMod val="40000"/>
                  <a:lumOff val="60000"/>
                </a:schemeClr>
              </a:solidFill>
              <a:prstDash val="solid"/>
              <a:round/>
              <a:headEnd type="none" w="med" len="med"/>
              <a:tailEnd type="none" w="med" len="med"/>
            </a:ln>
            <a:effectLst/>
            <a:scene3d>
              <a:camera prst="orthographicFront"/>
              <a:lightRig rig="threePt" dir="t"/>
            </a:scene3d>
            <a:sp3d>
              <a:bevelT/>
            </a:sp3d>
            <a:extLst/>
          </p:spPr>
          <p:txBody>
            <a:bodyPr/>
            <a:lstStyle/>
            <a:p>
              <a:pPr eaLnBrk="0" hangingPunct="0">
                <a:defRPr/>
              </a:pPr>
              <a:r>
                <a:rPr kumimoji="0" lang="zh-TW" altLang="en-US" sz="1000" b="1" dirty="0">
                  <a:solidFill>
                    <a:srgbClr val="002060"/>
                  </a:solidFill>
                  <a:ea typeface="+mn-ea"/>
                </a:rPr>
                <a:t>藥癮</a:t>
              </a:r>
            </a:p>
          </p:txBody>
        </p:sp>
      </p:gr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標題 4"/>
          <p:cNvSpPr>
            <a:spLocks noGrp="1"/>
          </p:cNvSpPr>
          <p:nvPr>
            <p:ph type="title"/>
          </p:nvPr>
        </p:nvSpPr>
        <p:spPr/>
        <p:txBody>
          <a:bodyPr/>
          <a:lstStyle/>
          <a:p>
            <a:r>
              <a:rPr lang="zh-TW" altLang="en-US" smtClean="0">
                <a:solidFill>
                  <a:srgbClr val="FFFF00"/>
                </a:solidFill>
                <a:latin typeface="Arial" charset="0"/>
                <a:ea typeface="華康華綜體W5"/>
              </a:rPr>
              <a:t>現況</a:t>
            </a:r>
          </a:p>
        </p:txBody>
      </p:sp>
      <p:sp>
        <p:nvSpPr>
          <p:cNvPr id="22530" name="內容版面配置區 5"/>
          <p:cNvSpPr>
            <a:spLocks noGrp="1"/>
          </p:cNvSpPr>
          <p:nvPr>
            <p:ph idx="1"/>
          </p:nvPr>
        </p:nvSpPr>
        <p:spPr>
          <a:xfrm>
            <a:off x="457200" y="1241425"/>
            <a:ext cx="8229600" cy="3051175"/>
          </a:xfrm>
        </p:spPr>
        <p:txBody>
          <a:bodyPr/>
          <a:lstStyle/>
          <a:p>
            <a:pPr>
              <a:buFont typeface="微軟正黑體" pitchFamily="34" charset="-120"/>
              <a:buChar char="◢"/>
            </a:pPr>
            <a:r>
              <a:rPr lang="zh-TW" altLang="en-US" sz="3200" smtClean="0">
                <a:solidFill>
                  <a:srgbClr val="002060"/>
                </a:solidFill>
                <a:latin typeface="Arial" charset="0"/>
              </a:rPr>
              <a:t>安非他命類毒品濫用有攀升現象</a:t>
            </a:r>
            <a:endParaRPr lang="en-US" altLang="zh-TW" sz="3200" smtClean="0">
              <a:solidFill>
                <a:srgbClr val="002060"/>
              </a:solidFill>
              <a:latin typeface="Arial" charset="0"/>
            </a:endParaRPr>
          </a:p>
          <a:p>
            <a:pPr>
              <a:buFont typeface="微軟正黑體" pitchFamily="34" charset="-120"/>
              <a:buChar char="◢"/>
            </a:pPr>
            <a:r>
              <a:rPr lang="zh-TW" altLang="en-US" sz="3200" smtClean="0">
                <a:solidFill>
                  <a:srgbClr val="002060"/>
                </a:solidFill>
                <a:latin typeface="Arial" charset="0"/>
              </a:rPr>
              <a:t>愷</a:t>
            </a:r>
            <a:r>
              <a:rPr lang="en-US" altLang="zh-TW" sz="3200" smtClean="0">
                <a:solidFill>
                  <a:srgbClr val="002060"/>
                </a:solidFill>
                <a:latin typeface="Arial" charset="0"/>
              </a:rPr>
              <a:t>(K)</a:t>
            </a:r>
            <a:r>
              <a:rPr lang="zh-TW" altLang="en-US" sz="3200" smtClean="0">
                <a:solidFill>
                  <a:srgbClr val="002060"/>
                </a:solidFill>
                <a:latin typeface="Arial" charset="0"/>
              </a:rPr>
              <a:t>他命毒品使用者仍多</a:t>
            </a:r>
            <a:endParaRPr lang="en-US" altLang="zh-TW" sz="3200" smtClean="0">
              <a:solidFill>
                <a:srgbClr val="002060"/>
              </a:solidFill>
              <a:latin typeface="Arial" charset="0"/>
            </a:endParaRPr>
          </a:p>
          <a:p>
            <a:pPr>
              <a:buFont typeface="微軟正黑體" pitchFamily="34" charset="-120"/>
              <a:buChar char="◢"/>
            </a:pPr>
            <a:r>
              <a:rPr lang="zh-TW" altLang="en-US" sz="3200" smtClean="0">
                <a:solidFill>
                  <a:srgbClr val="002060"/>
                </a:solidFill>
                <a:latin typeface="Arial" charset="0"/>
              </a:rPr>
              <a:t>精美包裝新興混合式毒品正快速竄起</a:t>
            </a:r>
            <a:endParaRPr lang="en-US" altLang="zh-TW" sz="3200" smtClean="0">
              <a:solidFill>
                <a:srgbClr val="002060"/>
              </a:solidFill>
              <a:latin typeface="Arial" charset="0"/>
            </a:endParaRPr>
          </a:p>
          <a:p>
            <a:pPr>
              <a:buFont typeface="微軟正黑體" pitchFamily="34" charset="-120"/>
              <a:buChar char="◢"/>
            </a:pPr>
            <a:r>
              <a:rPr lang="zh-TW" altLang="en-US" sz="3200" smtClean="0">
                <a:solidFill>
                  <a:srgbClr val="002060"/>
                </a:solidFill>
                <a:latin typeface="Arial" charset="0"/>
              </a:rPr>
              <a:t>施用毒品新生人口下降有限</a:t>
            </a:r>
            <a:endParaRPr lang="en-US" altLang="zh-TW" sz="3200" smtClean="0">
              <a:solidFill>
                <a:srgbClr val="002060"/>
              </a:solidFill>
              <a:latin typeface="Arial" charset="0"/>
            </a:endParaRPr>
          </a:p>
          <a:p>
            <a:pPr>
              <a:buFont typeface="微軟正黑體" pitchFamily="34" charset="-120"/>
              <a:buChar char="◢"/>
            </a:pPr>
            <a:r>
              <a:rPr lang="zh-TW" altLang="en-US" sz="3200" smtClean="0">
                <a:solidFill>
                  <a:srgbClr val="002060"/>
                </a:solidFill>
                <a:latin typeface="Arial" charset="0"/>
              </a:rPr>
              <a:t>青少年及校園毒品查緝效能不足</a:t>
            </a:r>
            <a:endParaRPr lang="en-US" altLang="zh-TW" sz="3200" smtClean="0">
              <a:solidFill>
                <a:srgbClr val="002060"/>
              </a:solidFill>
              <a:latin typeface="Arial" charset="0"/>
            </a:endParaRPr>
          </a:p>
          <a:p>
            <a:endParaRPr lang="zh-TW" altLang="en-US" smtClean="0">
              <a:latin typeface="Arial" charset="0"/>
            </a:endParaRPr>
          </a:p>
        </p:txBody>
      </p:sp>
      <p:sp>
        <p:nvSpPr>
          <p:cNvPr id="22531" name="投影片編號版面配置區 3"/>
          <p:cNvSpPr>
            <a:spLocks noGrp="1"/>
          </p:cNvSpPr>
          <p:nvPr>
            <p:ph type="sldNum" sz="quarter" idx="11"/>
          </p:nvPr>
        </p:nvSpPr>
        <p:spPr>
          <a:noFill/>
          <a:ln>
            <a:miter lim="800000"/>
            <a:headEnd/>
            <a:tailEnd/>
          </a:ln>
        </p:spPr>
        <p:txBody>
          <a:bodyPr/>
          <a:lstStyle/>
          <a:p>
            <a:pPr fontAlgn="base">
              <a:spcBef>
                <a:spcPct val="0"/>
              </a:spcBef>
              <a:spcAft>
                <a:spcPct val="0"/>
              </a:spcAft>
            </a:pPr>
            <a:fld id="{6678189B-6CDE-49F4-B181-8874632AC87C}" type="slidenum">
              <a:rPr lang="en-US" altLang="zh-TW" smtClean="0"/>
              <a:pPr fontAlgn="base">
                <a:spcBef>
                  <a:spcPct val="0"/>
                </a:spcBef>
                <a:spcAft>
                  <a:spcPct val="0"/>
                </a:spcAft>
              </a:pPr>
              <a:t>5</a:t>
            </a:fld>
            <a:endParaRPr lang="en-US" altLang="zh-TW" smtClean="0"/>
          </a:p>
        </p:txBody>
      </p:sp>
      <p:pic>
        <p:nvPicPr>
          <p:cNvPr id="8" name="Picture 3" descr="C:\Users\wangto\Desktop\高檢演講及資料夾\105學生違失及程序講習-中和\1050711記者會簡報\照片\4569033953379.jpg"/>
          <p:cNvPicPr preferRelativeResize="0">
            <a:picLocks noChangeArrowheads="1"/>
          </p:cNvPicPr>
          <p:nvPr/>
        </p:nvPicPr>
        <p:blipFill>
          <a:blip r:embed="rId2"/>
          <a:srcRect/>
          <a:stretch>
            <a:fillRect/>
          </a:stretch>
        </p:blipFill>
        <p:spPr bwMode="auto">
          <a:xfrm>
            <a:off x="3492500" y="4294188"/>
            <a:ext cx="2159000" cy="2160587"/>
          </a:xfrm>
          <a:prstGeom prst="rect">
            <a:avLst/>
          </a:prstGeom>
          <a:ln>
            <a:noFill/>
          </a:ln>
          <a:effectLst>
            <a:outerShdw blurRad="292100" dist="139700" dir="2700000" algn="tl" rotWithShape="0">
              <a:srgbClr val="333333">
                <a:alpha val="65000"/>
              </a:srgbClr>
            </a:outerShdw>
          </a:effectLst>
        </p:spPr>
      </p:pic>
      <p:pic>
        <p:nvPicPr>
          <p:cNvPr id="9" name="圖片 8"/>
          <p:cNvPicPr preferRelativeResize="0">
            <a:picLocks/>
          </p:cNvPicPr>
          <p:nvPr/>
        </p:nvPicPr>
        <p:blipFill rotWithShape="1">
          <a:blip r:embed="rId3"/>
          <a:srcRect/>
          <a:stretch/>
        </p:blipFill>
        <p:spPr>
          <a:xfrm>
            <a:off x="6300788" y="4294188"/>
            <a:ext cx="2159000" cy="2160587"/>
          </a:xfrm>
          <a:prstGeom prst="rect">
            <a:avLst/>
          </a:prstGeom>
          <a:ln>
            <a:noFill/>
          </a:ln>
          <a:effectLst>
            <a:outerShdw blurRad="292100" dist="139700" dir="2700000" algn="tl" rotWithShape="0">
              <a:srgbClr val="333333">
                <a:alpha val="65000"/>
              </a:srgbClr>
            </a:outerShdw>
          </a:effectLst>
        </p:spPr>
      </p:pic>
      <p:pic>
        <p:nvPicPr>
          <p:cNvPr id="10" name="Picture 2" descr="C:\Users\wangto\Desktop\高檢演講及資料夾\105學生違失及程序講習-中和\1050711記者會簡報\照片\4563303991633.jpg"/>
          <p:cNvPicPr preferRelativeResize="0">
            <a:picLocks noChangeArrowheads="1"/>
          </p:cNvPicPr>
          <p:nvPr/>
        </p:nvPicPr>
        <p:blipFill>
          <a:blip r:embed="rId4"/>
          <a:srcRect/>
          <a:stretch>
            <a:fillRect/>
          </a:stretch>
        </p:blipFill>
        <p:spPr bwMode="auto">
          <a:xfrm>
            <a:off x="684213" y="4318000"/>
            <a:ext cx="2159000" cy="216058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標題 1"/>
          <p:cNvSpPr>
            <a:spLocks noGrp="1"/>
          </p:cNvSpPr>
          <p:nvPr>
            <p:ph type="title"/>
          </p:nvPr>
        </p:nvSpPr>
        <p:spPr/>
        <p:txBody>
          <a:bodyPr/>
          <a:lstStyle/>
          <a:p>
            <a:r>
              <a:rPr lang="zh-TW" altLang="en-US" smtClean="0">
                <a:solidFill>
                  <a:srgbClr val="FFFF00"/>
                </a:solidFill>
                <a:latin typeface="Arial" charset="0"/>
                <a:ea typeface="華康華綜體W5"/>
              </a:rPr>
              <a:t>現行毒品施用者處遇或服務機構</a:t>
            </a:r>
          </a:p>
        </p:txBody>
      </p:sp>
      <p:sp>
        <p:nvSpPr>
          <p:cNvPr id="74754" name="投影片編號版面配置區 3"/>
          <p:cNvSpPr>
            <a:spLocks noGrp="1"/>
          </p:cNvSpPr>
          <p:nvPr>
            <p:ph type="sldNum" sz="quarter" idx="12"/>
          </p:nvPr>
        </p:nvSpPr>
        <p:spPr>
          <a:noFill/>
          <a:ln>
            <a:miter lim="800000"/>
            <a:headEnd/>
            <a:tailEnd/>
          </a:ln>
        </p:spPr>
        <p:txBody>
          <a:bodyPr/>
          <a:lstStyle/>
          <a:p>
            <a:pPr fontAlgn="base">
              <a:spcBef>
                <a:spcPct val="0"/>
              </a:spcBef>
              <a:spcAft>
                <a:spcPct val="0"/>
              </a:spcAft>
            </a:pPr>
            <a:fld id="{0044D50E-465A-4D75-935C-AC0E7B296B55}" type="slidenum">
              <a:rPr lang="en-US" altLang="zh-TW" smtClean="0"/>
              <a:pPr fontAlgn="base">
                <a:spcBef>
                  <a:spcPct val="0"/>
                </a:spcBef>
                <a:spcAft>
                  <a:spcPct val="0"/>
                </a:spcAft>
              </a:pPr>
              <a:t>50</a:t>
            </a:fld>
            <a:endParaRPr lang="en-US" altLang="zh-TW" smtClean="0"/>
          </a:p>
        </p:txBody>
      </p:sp>
      <p:pic>
        <p:nvPicPr>
          <p:cNvPr id="74755" name="Picture 2"/>
          <p:cNvPicPr>
            <a:picLocks noChangeAspect="1" noChangeArrowheads="1"/>
          </p:cNvPicPr>
          <p:nvPr/>
        </p:nvPicPr>
        <p:blipFill>
          <a:blip r:embed="rId2"/>
          <a:srcRect/>
          <a:stretch>
            <a:fillRect/>
          </a:stretch>
        </p:blipFill>
        <p:spPr bwMode="auto">
          <a:xfrm>
            <a:off x="179388" y="1117600"/>
            <a:ext cx="8785225" cy="5664200"/>
          </a:xfrm>
          <a:prstGeom prst="rect">
            <a:avLst/>
          </a:prstGeom>
          <a:noFill/>
          <a:ln w="9525">
            <a:noFill/>
            <a:miter lim="800000"/>
            <a:headEnd/>
            <a:tailEnd/>
          </a:ln>
        </p:spPr>
      </p:pic>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標題 5"/>
          <p:cNvSpPr>
            <a:spLocks noGrp="1"/>
          </p:cNvSpPr>
          <p:nvPr>
            <p:ph type="title"/>
          </p:nvPr>
        </p:nvSpPr>
        <p:spPr/>
        <p:txBody>
          <a:bodyPr/>
          <a:lstStyle/>
          <a:p>
            <a:r>
              <a:rPr lang="zh-TW" altLang="en-US" smtClean="0">
                <a:solidFill>
                  <a:srgbClr val="FFFF00"/>
                </a:solidFill>
                <a:latin typeface="Arial" charset="0"/>
                <a:ea typeface="華康華綜體W5"/>
              </a:rPr>
              <a:t>戒毒策略總目標</a:t>
            </a:r>
          </a:p>
        </p:txBody>
      </p:sp>
      <p:sp>
        <p:nvSpPr>
          <p:cNvPr id="75778" name="投影片編號版面配置區 4"/>
          <p:cNvSpPr>
            <a:spLocks noGrp="1"/>
          </p:cNvSpPr>
          <p:nvPr>
            <p:ph type="sldNum" sz="quarter" idx="12"/>
          </p:nvPr>
        </p:nvSpPr>
        <p:spPr>
          <a:noFill/>
          <a:ln>
            <a:miter lim="800000"/>
            <a:headEnd/>
            <a:tailEnd/>
          </a:ln>
        </p:spPr>
        <p:txBody>
          <a:bodyPr/>
          <a:lstStyle/>
          <a:p>
            <a:pPr fontAlgn="base">
              <a:spcBef>
                <a:spcPct val="0"/>
              </a:spcBef>
              <a:spcAft>
                <a:spcPct val="0"/>
              </a:spcAft>
            </a:pPr>
            <a:fld id="{10231F3C-646B-4036-9CE6-CD10DC682392}" type="slidenum">
              <a:rPr lang="zh-TW" altLang="en-US" smtClean="0"/>
              <a:pPr fontAlgn="base">
                <a:spcBef>
                  <a:spcPct val="0"/>
                </a:spcBef>
                <a:spcAft>
                  <a:spcPct val="0"/>
                </a:spcAft>
              </a:pPr>
              <a:t>51</a:t>
            </a:fld>
            <a:endParaRPr lang="en-US" altLang="zh-TW" smtClean="0"/>
          </a:p>
        </p:txBody>
      </p:sp>
      <p:sp>
        <p:nvSpPr>
          <p:cNvPr id="75779" name="內容版面配置區 6"/>
          <p:cNvSpPr>
            <a:spLocks noGrp="1"/>
          </p:cNvSpPr>
          <p:nvPr>
            <p:ph idx="4294967295"/>
          </p:nvPr>
        </p:nvSpPr>
        <p:spPr>
          <a:xfrm>
            <a:off x="250825" y="2279650"/>
            <a:ext cx="6418263" cy="1227138"/>
          </a:xfrm>
        </p:spPr>
        <p:txBody>
          <a:bodyPr/>
          <a:lstStyle/>
          <a:p>
            <a:pPr>
              <a:spcBef>
                <a:spcPct val="0"/>
              </a:spcBef>
              <a:buFont typeface="微軟正黑體" pitchFamily="34" charset="-120"/>
              <a:buChar char="◢"/>
            </a:pPr>
            <a:r>
              <a:rPr lang="zh-TW" altLang="en-US" sz="2400" smtClean="0">
                <a:latin typeface="Arial" charset="0"/>
                <a:sym typeface="Wingdings 3" pitchFamily="18" charset="2"/>
              </a:rPr>
              <a:t>參照世界衛生組織</a:t>
            </a:r>
            <a:r>
              <a:rPr lang="en-US" altLang="zh-TW" sz="2400" smtClean="0">
                <a:latin typeface="Arial" charset="0"/>
              </a:rPr>
              <a:t> 2016 </a:t>
            </a:r>
            <a:r>
              <a:rPr lang="zh-TW" altLang="en-US" sz="2400" smtClean="0">
                <a:latin typeface="Arial" charset="0"/>
              </a:rPr>
              <a:t>永續發展目標</a:t>
            </a:r>
            <a:r>
              <a:rPr lang="en-US" altLang="zh-TW" sz="2400" smtClean="0">
                <a:latin typeface="Arial" charset="0"/>
              </a:rPr>
              <a:t> (Sustainable Development Goals,</a:t>
            </a:r>
            <a:r>
              <a:rPr lang="zh-TW" altLang="en-US" sz="2400" smtClean="0">
                <a:latin typeface="Arial" charset="0"/>
              </a:rPr>
              <a:t> </a:t>
            </a:r>
            <a:r>
              <a:rPr lang="en-US" altLang="zh-TW" sz="2400" smtClean="0">
                <a:solidFill>
                  <a:srgbClr val="C00000"/>
                </a:solidFill>
                <a:latin typeface="Arial" charset="0"/>
              </a:rPr>
              <a:t>SDGs</a:t>
            </a:r>
            <a:r>
              <a:rPr lang="en-US" altLang="zh-TW" sz="2400" smtClean="0">
                <a:latin typeface="Arial" charset="0"/>
              </a:rPr>
              <a:t>)</a:t>
            </a:r>
            <a:r>
              <a:rPr lang="zh-HK" altLang="zh-TW" sz="2400" smtClean="0">
                <a:latin typeface="Arial" charset="0"/>
              </a:rPr>
              <a:t>訂定</a:t>
            </a:r>
            <a:endParaRPr lang="zh-TW" altLang="zh-TW" sz="2400" smtClean="0">
              <a:latin typeface="Arial" charset="0"/>
            </a:endParaRPr>
          </a:p>
        </p:txBody>
      </p:sp>
      <p:sp>
        <p:nvSpPr>
          <p:cNvPr id="35" name="內容版面配置區 6"/>
          <p:cNvSpPr txBox="1">
            <a:spLocks/>
          </p:cNvSpPr>
          <p:nvPr/>
        </p:nvSpPr>
        <p:spPr>
          <a:xfrm>
            <a:off x="1296988" y="3876675"/>
            <a:ext cx="2151062" cy="2679700"/>
          </a:xfrm>
          <a:prstGeom prst="rect">
            <a:avLst/>
          </a:prstGeom>
        </p:spPr>
        <p:txBody>
          <a:bodyPr lIns="0" rIns="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Cooper Black" panose="0208090404030B020404" pitchFamily="18" charset="0"/>
                <a:ea typeface="微軟正黑體" panose="020B0604030504040204" pitchFamily="34" charset="-120"/>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Cooper Black" panose="0208090404030B020404" pitchFamily="18" charset="0"/>
                <a:ea typeface="微軟正黑體" panose="020B0604030504040204" pitchFamily="34" charset="-120"/>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ooper Black" panose="0208090404030B020404" pitchFamily="18" charset="0"/>
                <a:ea typeface="微軟正黑體" panose="020B0604030504040204" pitchFamily="34" charset="-120"/>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ooper Black" panose="0208090404030B020404" pitchFamily="18" charset="0"/>
                <a:ea typeface="微軟正黑體" panose="020B0604030504040204" pitchFamily="34" charset="-120"/>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ooper Black" panose="0208090404030B020404" pitchFamily="18" charset="0"/>
                <a:ea typeface="微軟正黑體" panose="020B0604030504040204" pitchFamily="34" charset="-12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2" indent="0" algn="ctr" fontAlgn="auto">
              <a:lnSpc>
                <a:spcPct val="100000"/>
              </a:lnSpc>
              <a:spcBef>
                <a:spcPts val="0"/>
              </a:spcBef>
              <a:spcAft>
                <a:spcPts val="0"/>
              </a:spcAft>
              <a:buClr>
                <a:schemeClr val="accent6">
                  <a:lumMod val="40000"/>
                  <a:lumOff val="60000"/>
                </a:schemeClr>
              </a:buClr>
              <a:buFont typeface="Calibri" pitchFamily="34" charset="0"/>
              <a:buNone/>
              <a:defRPr/>
            </a:pPr>
            <a:r>
              <a:rPr kumimoji="0" lang="zh-TW" altLang="en-US" sz="1600" b="1" dirty="0">
                <a:latin typeface="Arial" panose="020B0604020202020204" pitchFamily="34" charset="0"/>
                <a:cs typeface="Arial" panose="020B0604020202020204" pitchFamily="34" charset="0"/>
              </a:rPr>
              <a:t>補助治療人數與年度</a:t>
            </a:r>
            <a:r>
              <a:rPr kumimoji="0" lang="zh-TW" altLang="zh-TW" sz="1600" b="1" dirty="0">
                <a:latin typeface="Arial" panose="020B0604020202020204" pitchFamily="34" charset="0"/>
                <a:cs typeface="Arial" panose="020B0604020202020204" pitchFamily="34" charset="0"/>
              </a:rPr>
              <a:t>查獲人數</a:t>
            </a:r>
            <a:r>
              <a:rPr kumimoji="0" lang="zh-TW" altLang="en-US" sz="1600" b="1" dirty="0">
                <a:latin typeface="Arial" panose="020B0604020202020204" pitchFamily="34" charset="0"/>
                <a:cs typeface="Arial" panose="020B0604020202020204" pitchFamily="34" charset="0"/>
              </a:rPr>
              <a:t>比</a:t>
            </a:r>
            <a:r>
              <a:rPr kumimoji="0" lang="en-US" altLang="zh-TW" sz="1600" b="1" dirty="0">
                <a:latin typeface="Arial" panose="020B0604020202020204" pitchFamily="34" charset="0"/>
                <a:cs typeface="Arial" panose="020B0604020202020204" pitchFamily="34" charset="0"/>
              </a:rPr>
              <a:t>                                               </a:t>
            </a:r>
            <a:r>
              <a:rPr kumimoji="0" lang="zh-TW" altLang="en-US" sz="1600" b="1" dirty="0">
                <a:latin typeface="Arial" panose="020B0604020202020204" pitchFamily="34" charset="0"/>
                <a:cs typeface="Arial" panose="020B0604020202020204" pitchFamily="34" charset="0"/>
              </a:rPr>
              <a:t>  </a:t>
            </a:r>
            <a:endParaRPr kumimoji="0" lang="en-US" altLang="zh-TW" sz="1600" b="1" dirty="0">
              <a:latin typeface="Arial" panose="020B0604020202020204" pitchFamily="34" charset="0"/>
              <a:cs typeface="Arial" panose="020B0604020202020204" pitchFamily="34" charset="0"/>
            </a:endParaRPr>
          </a:p>
          <a:p>
            <a:pPr marL="0" lvl="2" indent="0" algn="ctr" fontAlgn="auto">
              <a:lnSpc>
                <a:spcPct val="150000"/>
              </a:lnSpc>
              <a:spcBef>
                <a:spcPts val="0"/>
              </a:spcBef>
              <a:spcAft>
                <a:spcPts val="0"/>
              </a:spcAft>
              <a:buClr>
                <a:schemeClr val="accent6">
                  <a:lumMod val="40000"/>
                  <a:lumOff val="60000"/>
                </a:schemeClr>
              </a:buClr>
              <a:buFont typeface="Calibri" pitchFamily="34" charset="0"/>
              <a:buNone/>
              <a:defRPr/>
            </a:pPr>
            <a:endParaRPr kumimoji="0" lang="en-US" altLang="zh-TW" sz="1600" b="1" dirty="0">
              <a:solidFill>
                <a:srgbClr val="C00000"/>
              </a:solidFill>
              <a:latin typeface="Arial" panose="020B0604020202020204" pitchFamily="34" charset="0"/>
              <a:cs typeface="Arial" panose="020B0604020202020204" pitchFamily="34" charset="0"/>
            </a:endParaRPr>
          </a:p>
          <a:p>
            <a:pPr marL="0" lvl="2" indent="0" algn="ctr" fontAlgn="auto">
              <a:lnSpc>
                <a:spcPct val="150000"/>
              </a:lnSpc>
              <a:spcBef>
                <a:spcPts val="0"/>
              </a:spcBef>
              <a:spcAft>
                <a:spcPts val="0"/>
              </a:spcAft>
              <a:buClr>
                <a:schemeClr val="accent6">
                  <a:lumMod val="40000"/>
                  <a:lumOff val="60000"/>
                </a:schemeClr>
              </a:buClr>
              <a:buFont typeface="Calibri" pitchFamily="34" charset="0"/>
              <a:buNone/>
              <a:defRPr/>
            </a:pPr>
            <a:endParaRPr kumimoji="0" lang="en-US" altLang="zh-TW" sz="1600" b="1" dirty="0">
              <a:solidFill>
                <a:srgbClr val="C00000"/>
              </a:solidFill>
              <a:latin typeface="Arial" panose="020B0604020202020204" pitchFamily="34" charset="0"/>
              <a:cs typeface="Arial" panose="020B0604020202020204" pitchFamily="34" charset="0"/>
            </a:endParaRPr>
          </a:p>
          <a:p>
            <a:pPr marL="0" lvl="2" indent="0" algn="ctr" fontAlgn="auto">
              <a:lnSpc>
                <a:spcPct val="150000"/>
              </a:lnSpc>
              <a:spcBef>
                <a:spcPts val="0"/>
              </a:spcBef>
              <a:spcAft>
                <a:spcPts val="0"/>
              </a:spcAft>
              <a:buClr>
                <a:schemeClr val="accent6">
                  <a:lumMod val="40000"/>
                  <a:lumOff val="60000"/>
                </a:schemeClr>
              </a:buClr>
              <a:buFont typeface="Calibri" pitchFamily="34" charset="0"/>
              <a:buNone/>
              <a:defRPr/>
            </a:pPr>
            <a:r>
              <a:rPr kumimoji="0" lang="en-US" altLang="zh-TW" sz="1800" b="1" dirty="0">
                <a:solidFill>
                  <a:srgbClr val="C00000"/>
                </a:solidFill>
                <a:latin typeface="Arial" panose="020B0604020202020204" pitchFamily="34" charset="0"/>
                <a:cs typeface="Arial" panose="020B0604020202020204" pitchFamily="34" charset="0"/>
              </a:rPr>
              <a:t>16.7%</a:t>
            </a:r>
          </a:p>
        </p:txBody>
      </p:sp>
      <p:sp>
        <p:nvSpPr>
          <p:cNvPr id="59" name="圓角矩形 58"/>
          <p:cNvSpPr/>
          <p:nvPr/>
        </p:nvSpPr>
        <p:spPr>
          <a:xfrm>
            <a:off x="250825" y="3716338"/>
            <a:ext cx="8497888" cy="2840037"/>
          </a:xfrm>
          <a:prstGeom prst="roundRect">
            <a:avLst>
              <a:gd name="adj" fmla="val 4955"/>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2000"/>
          </a:p>
        </p:txBody>
      </p:sp>
      <p:sp>
        <p:nvSpPr>
          <p:cNvPr id="60" name="手繪多邊形 59"/>
          <p:cNvSpPr/>
          <p:nvPr/>
        </p:nvSpPr>
        <p:spPr>
          <a:xfrm>
            <a:off x="451450" y="1412776"/>
            <a:ext cx="6217124" cy="648071"/>
          </a:xfrm>
          <a:custGeom>
            <a:avLst/>
            <a:gdLst>
              <a:gd name="connsiteX0" fmla="*/ 0 w 8127999"/>
              <a:gd name="connsiteY0" fmla="*/ 182523 h 1095119"/>
              <a:gd name="connsiteX1" fmla="*/ 182523 w 8127999"/>
              <a:gd name="connsiteY1" fmla="*/ 0 h 1095119"/>
              <a:gd name="connsiteX2" fmla="*/ 7945476 w 8127999"/>
              <a:gd name="connsiteY2" fmla="*/ 0 h 1095119"/>
              <a:gd name="connsiteX3" fmla="*/ 8127999 w 8127999"/>
              <a:gd name="connsiteY3" fmla="*/ 182523 h 1095119"/>
              <a:gd name="connsiteX4" fmla="*/ 8127999 w 8127999"/>
              <a:gd name="connsiteY4" fmla="*/ 912596 h 1095119"/>
              <a:gd name="connsiteX5" fmla="*/ 7945476 w 8127999"/>
              <a:gd name="connsiteY5" fmla="*/ 1095119 h 1095119"/>
              <a:gd name="connsiteX6" fmla="*/ 182523 w 8127999"/>
              <a:gd name="connsiteY6" fmla="*/ 1095119 h 1095119"/>
              <a:gd name="connsiteX7" fmla="*/ 0 w 8127999"/>
              <a:gd name="connsiteY7" fmla="*/ 912596 h 1095119"/>
              <a:gd name="connsiteX8" fmla="*/ 0 w 8127999"/>
              <a:gd name="connsiteY8" fmla="*/ 182523 h 109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7999" h="1095119">
                <a:moveTo>
                  <a:pt x="0" y="182523"/>
                </a:moveTo>
                <a:cubicBezTo>
                  <a:pt x="0" y="81718"/>
                  <a:pt x="81718" y="0"/>
                  <a:pt x="182523" y="0"/>
                </a:cubicBezTo>
                <a:lnTo>
                  <a:pt x="7945476" y="0"/>
                </a:lnTo>
                <a:cubicBezTo>
                  <a:pt x="8046281" y="0"/>
                  <a:pt x="8127999" y="81718"/>
                  <a:pt x="8127999" y="182523"/>
                </a:cubicBezTo>
                <a:lnTo>
                  <a:pt x="8127999" y="912596"/>
                </a:lnTo>
                <a:cubicBezTo>
                  <a:pt x="8127999" y="1013401"/>
                  <a:pt x="8046281" y="1095119"/>
                  <a:pt x="7945476" y="1095119"/>
                </a:cubicBezTo>
                <a:lnTo>
                  <a:pt x="182523" y="1095119"/>
                </a:lnTo>
                <a:cubicBezTo>
                  <a:pt x="81718" y="1095119"/>
                  <a:pt x="0" y="1013401"/>
                  <a:pt x="0" y="912596"/>
                </a:cubicBezTo>
                <a:lnTo>
                  <a:pt x="0" y="18252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144899" tIns="144899" rIns="144899" bIns="144899" spcCol="1270" anchor="ctr"/>
          <a:lstStyle/>
          <a:p>
            <a:pPr algn="ctr" defTabSz="1066800" fontAlgn="auto">
              <a:lnSpc>
                <a:spcPct val="125000"/>
              </a:lnSpc>
              <a:spcAft>
                <a:spcPts val="0"/>
              </a:spcAft>
              <a:defRPr/>
            </a:pPr>
            <a:r>
              <a:rPr kumimoji="0" lang="zh-TW" altLang="en-US" sz="3200" b="1" dirty="0">
                <a:latin typeface="微軟正黑體" panose="020B0604030504040204" pitchFamily="34" charset="-120"/>
                <a:ea typeface="微軟正黑體" panose="020B0604030504040204" pitchFamily="34" charset="-120"/>
              </a:rPr>
              <a:t>提升藥（毒）癮治療處遇涵蓋率</a:t>
            </a:r>
            <a:endParaRPr kumimoji="0" lang="en-US" altLang="zh-TW" sz="3200" b="1" dirty="0">
              <a:latin typeface="微軟正黑體" panose="020B0604030504040204" pitchFamily="34" charset="-120"/>
              <a:ea typeface="微軟正黑體" panose="020B0604030504040204" pitchFamily="34" charset="-120"/>
            </a:endParaRPr>
          </a:p>
        </p:txBody>
      </p:sp>
      <p:pic>
        <p:nvPicPr>
          <p:cNvPr id="14" name="圖片 13"/>
          <p:cNvPicPr>
            <a:picLocks noChangeAspect="1"/>
          </p:cNvPicPr>
          <p:nvPr/>
        </p:nvPicPr>
        <p:blipFill>
          <a:blip r:embed="rId3"/>
          <a:stretch>
            <a:fillRect/>
          </a:stretch>
        </p:blipFill>
        <p:spPr>
          <a:xfrm rot="236408">
            <a:off x="7019925" y="560388"/>
            <a:ext cx="1873250" cy="2921000"/>
          </a:xfrm>
          <a:prstGeom prst="rect">
            <a:avLst/>
          </a:prstGeom>
          <a:effectLst>
            <a:outerShdw blurRad="50800" dist="38100" dir="2700000" algn="tl" rotWithShape="0">
              <a:prstClr val="black">
                <a:alpha val="40000"/>
              </a:prstClr>
            </a:outerShdw>
          </a:effectLst>
        </p:spPr>
      </p:pic>
      <p:sp>
        <p:nvSpPr>
          <p:cNvPr id="20" name="內容版面配置區 6"/>
          <p:cNvSpPr txBox="1">
            <a:spLocks/>
          </p:cNvSpPr>
          <p:nvPr/>
        </p:nvSpPr>
        <p:spPr>
          <a:xfrm>
            <a:off x="3709988" y="3876675"/>
            <a:ext cx="2093912" cy="2686050"/>
          </a:xfrm>
          <a:prstGeom prst="rect">
            <a:avLst/>
          </a:prstGeom>
        </p:spPr>
        <p:txBody>
          <a:bodyPr lIns="0" rIns="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Cooper Black" panose="0208090404030B020404" pitchFamily="18" charset="0"/>
                <a:ea typeface="微軟正黑體" panose="020B0604030504040204" pitchFamily="34" charset="-120"/>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Cooper Black" panose="0208090404030B020404" pitchFamily="18" charset="0"/>
                <a:ea typeface="微軟正黑體" panose="020B0604030504040204" pitchFamily="34" charset="-120"/>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ooper Black" panose="0208090404030B020404" pitchFamily="18" charset="0"/>
                <a:ea typeface="微軟正黑體" panose="020B0604030504040204" pitchFamily="34" charset="-120"/>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ooper Black" panose="0208090404030B020404" pitchFamily="18" charset="0"/>
                <a:ea typeface="微軟正黑體" panose="020B0604030504040204" pitchFamily="34" charset="-120"/>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ooper Black" panose="0208090404030B020404" pitchFamily="18" charset="0"/>
                <a:ea typeface="微軟正黑體" panose="020B0604030504040204" pitchFamily="34" charset="-12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2" indent="0" algn="ctr" fontAlgn="auto">
              <a:lnSpc>
                <a:spcPct val="100000"/>
              </a:lnSpc>
              <a:spcBef>
                <a:spcPts val="0"/>
              </a:spcBef>
              <a:spcAft>
                <a:spcPts val="0"/>
              </a:spcAft>
              <a:buClr>
                <a:schemeClr val="accent6">
                  <a:lumMod val="40000"/>
                  <a:lumOff val="60000"/>
                </a:schemeClr>
              </a:buClr>
              <a:buFont typeface="Calibri" pitchFamily="34" charset="0"/>
              <a:buNone/>
              <a:defRPr/>
            </a:pPr>
            <a:r>
              <a:rPr kumimoji="0" lang="zh-TW" altLang="en-US" sz="1600" b="1" dirty="0">
                <a:latin typeface="Arial" panose="020B0604020202020204" pitchFamily="34" charset="0"/>
                <a:cs typeface="Arial" panose="020B0604020202020204" pitchFamily="34" charset="0"/>
              </a:rPr>
              <a:t>補助機構與治療（處遇）</a:t>
            </a:r>
            <a:r>
              <a:rPr kumimoji="0" lang="zh-TW" altLang="zh-TW" sz="1600" b="1" dirty="0">
                <a:latin typeface="Arial" panose="020B0604020202020204" pitchFamily="34" charset="0"/>
                <a:cs typeface="Arial" panose="020B0604020202020204" pitchFamily="34" charset="0"/>
              </a:rPr>
              <a:t>機構數</a:t>
            </a:r>
            <a:r>
              <a:rPr kumimoji="0" lang="zh-TW" altLang="en-US" sz="1600" b="1" dirty="0">
                <a:latin typeface="Arial" panose="020B0604020202020204" pitchFamily="34" charset="0"/>
                <a:cs typeface="Arial" panose="020B0604020202020204" pitchFamily="34" charset="0"/>
              </a:rPr>
              <a:t>比              </a:t>
            </a:r>
            <a:endParaRPr kumimoji="0" lang="en-US" altLang="zh-TW" sz="1600" b="1" dirty="0">
              <a:latin typeface="Arial" panose="020B0604020202020204" pitchFamily="34" charset="0"/>
              <a:cs typeface="Arial" panose="020B0604020202020204" pitchFamily="34" charset="0"/>
            </a:endParaRPr>
          </a:p>
          <a:p>
            <a:pPr marL="0" lvl="2" indent="0" algn="ctr" fontAlgn="auto">
              <a:lnSpc>
                <a:spcPct val="150000"/>
              </a:lnSpc>
              <a:spcBef>
                <a:spcPts val="0"/>
              </a:spcBef>
              <a:spcAft>
                <a:spcPts val="0"/>
              </a:spcAft>
              <a:buClr>
                <a:schemeClr val="accent6">
                  <a:lumMod val="40000"/>
                  <a:lumOff val="60000"/>
                </a:schemeClr>
              </a:buClr>
              <a:buFont typeface="Calibri" pitchFamily="34" charset="0"/>
              <a:buNone/>
              <a:defRPr/>
            </a:pPr>
            <a:endParaRPr kumimoji="0" lang="en-US" altLang="zh-TW" sz="1600" b="1" dirty="0">
              <a:solidFill>
                <a:srgbClr val="C00000"/>
              </a:solidFill>
              <a:latin typeface="Arial" panose="020B0604020202020204" pitchFamily="34" charset="0"/>
              <a:cs typeface="Arial" panose="020B0604020202020204" pitchFamily="34" charset="0"/>
            </a:endParaRPr>
          </a:p>
          <a:p>
            <a:pPr marL="0" lvl="2" indent="0" algn="ctr" fontAlgn="auto">
              <a:lnSpc>
                <a:spcPct val="150000"/>
              </a:lnSpc>
              <a:spcBef>
                <a:spcPts val="0"/>
              </a:spcBef>
              <a:spcAft>
                <a:spcPts val="0"/>
              </a:spcAft>
              <a:buClr>
                <a:schemeClr val="accent6">
                  <a:lumMod val="40000"/>
                  <a:lumOff val="60000"/>
                </a:schemeClr>
              </a:buClr>
              <a:buFont typeface="Calibri" pitchFamily="34" charset="0"/>
              <a:buNone/>
              <a:defRPr/>
            </a:pPr>
            <a:endParaRPr kumimoji="0" lang="en-US" altLang="zh-TW" sz="1600" b="1" dirty="0">
              <a:solidFill>
                <a:srgbClr val="C00000"/>
              </a:solidFill>
              <a:latin typeface="Arial" panose="020B0604020202020204" pitchFamily="34" charset="0"/>
              <a:cs typeface="Arial" panose="020B0604020202020204" pitchFamily="34" charset="0"/>
            </a:endParaRPr>
          </a:p>
          <a:p>
            <a:pPr marL="0" lvl="2" indent="0" algn="ctr" fontAlgn="auto">
              <a:lnSpc>
                <a:spcPct val="150000"/>
              </a:lnSpc>
              <a:spcBef>
                <a:spcPts val="0"/>
              </a:spcBef>
              <a:spcAft>
                <a:spcPts val="0"/>
              </a:spcAft>
              <a:buClr>
                <a:schemeClr val="accent6">
                  <a:lumMod val="40000"/>
                  <a:lumOff val="60000"/>
                </a:schemeClr>
              </a:buClr>
              <a:buFont typeface="Calibri" pitchFamily="34" charset="0"/>
              <a:buNone/>
              <a:defRPr/>
            </a:pPr>
            <a:r>
              <a:rPr kumimoji="0" lang="en-US" altLang="zh-TW" sz="1800" b="1" dirty="0">
                <a:solidFill>
                  <a:srgbClr val="C00000"/>
                </a:solidFill>
                <a:latin typeface="Arial" panose="020B0604020202020204" pitchFamily="34" charset="0"/>
                <a:cs typeface="Arial" panose="020B0604020202020204" pitchFamily="34" charset="0"/>
              </a:rPr>
              <a:t>13.7%</a:t>
            </a:r>
            <a:r>
              <a:rPr kumimoji="0" lang="zh-TW" altLang="en-US" sz="1800" b="1" dirty="0">
                <a:latin typeface="Arial" panose="020B0604020202020204" pitchFamily="34" charset="0"/>
                <a:cs typeface="Arial" panose="020B0604020202020204" pitchFamily="34" charset="0"/>
              </a:rPr>
              <a:t>（矯正機關）</a:t>
            </a:r>
            <a:endParaRPr kumimoji="0" lang="en-US" altLang="zh-TW" sz="1800" b="1" dirty="0">
              <a:latin typeface="Arial" panose="020B0604020202020204" pitchFamily="34" charset="0"/>
              <a:cs typeface="Arial" panose="020B0604020202020204" pitchFamily="34" charset="0"/>
            </a:endParaRPr>
          </a:p>
          <a:p>
            <a:pPr marL="0" lvl="2" indent="0" algn="ctr" fontAlgn="auto">
              <a:lnSpc>
                <a:spcPct val="150000"/>
              </a:lnSpc>
              <a:spcBef>
                <a:spcPts val="0"/>
              </a:spcBef>
              <a:spcAft>
                <a:spcPts val="0"/>
              </a:spcAft>
              <a:buClr>
                <a:schemeClr val="accent6">
                  <a:lumMod val="40000"/>
                  <a:lumOff val="60000"/>
                </a:schemeClr>
              </a:buClr>
              <a:buFont typeface="Calibri" pitchFamily="34" charset="0"/>
              <a:buNone/>
              <a:defRPr/>
            </a:pPr>
            <a:r>
              <a:rPr kumimoji="0" lang="en-US" altLang="zh-TW" sz="1800" b="1" dirty="0">
                <a:solidFill>
                  <a:srgbClr val="C00000"/>
                </a:solidFill>
                <a:latin typeface="Arial" panose="020B0604020202020204" pitchFamily="34" charset="0"/>
                <a:cs typeface="Arial" panose="020B0604020202020204" pitchFamily="34" charset="0"/>
              </a:rPr>
              <a:t>10.1%</a:t>
            </a:r>
            <a:r>
              <a:rPr kumimoji="0" lang="zh-TW" altLang="en-US" sz="1800" b="1" dirty="0">
                <a:latin typeface="Arial" panose="020B0604020202020204" pitchFamily="34" charset="0"/>
                <a:cs typeface="Arial" panose="020B0604020202020204" pitchFamily="34" charset="0"/>
              </a:rPr>
              <a:t>（非鴉計畫）</a:t>
            </a:r>
            <a:endParaRPr kumimoji="0" lang="en-US" altLang="zh-TW" sz="1800" b="1" dirty="0">
              <a:latin typeface="Arial" panose="020B0604020202020204" pitchFamily="34" charset="0"/>
              <a:cs typeface="Arial" panose="020B0604020202020204" pitchFamily="34" charset="0"/>
            </a:endParaRPr>
          </a:p>
          <a:p>
            <a:pPr marL="0" lvl="2" indent="0" algn="ctr" fontAlgn="auto">
              <a:lnSpc>
                <a:spcPct val="150000"/>
              </a:lnSpc>
              <a:spcBef>
                <a:spcPts val="0"/>
              </a:spcBef>
              <a:spcAft>
                <a:spcPts val="0"/>
              </a:spcAft>
              <a:buClr>
                <a:schemeClr val="accent6">
                  <a:lumMod val="40000"/>
                  <a:lumOff val="60000"/>
                </a:schemeClr>
              </a:buClr>
              <a:buFont typeface="Calibri" pitchFamily="34" charset="0"/>
              <a:buNone/>
              <a:defRPr/>
            </a:pPr>
            <a:r>
              <a:rPr kumimoji="0" lang="en-US" altLang="zh-TW" sz="1800" b="1" dirty="0">
                <a:solidFill>
                  <a:srgbClr val="C00000"/>
                </a:solidFill>
                <a:latin typeface="Arial" panose="020B0604020202020204" pitchFamily="34" charset="0"/>
                <a:cs typeface="Arial" panose="020B0604020202020204" pitchFamily="34" charset="0"/>
              </a:rPr>
              <a:t>100%</a:t>
            </a:r>
            <a:r>
              <a:rPr kumimoji="0" lang="zh-TW" altLang="en-US" sz="1800" b="1" dirty="0">
                <a:latin typeface="Arial" panose="020B0604020202020204" pitchFamily="34" charset="0"/>
                <a:cs typeface="Arial" panose="020B0604020202020204" pitchFamily="34" charset="0"/>
              </a:rPr>
              <a:t>（替代治療）</a:t>
            </a:r>
            <a:endParaRPr kumimoji="0" lang="en-US" altLang="zh-TW" sz="1800" b="1" dirty="0">
              <a:latin typeface="Arial" panose="020B0604020202020204" pitchFamily="34" charset="0"/>
              <a:cs typeface="Arial" panose="020B0604020202020204" pitchFamily="34" charset="0"/>
            </a:endParaRPr>
          </a:p>
        </p:txBody>
      </p:sp>
      <p:sp>
        <p:nvSpPr>
          <p:cNvPr id="21" name="內容版面配置區 6"/>
          <p:cNvSpPr txBox="1">
            <a:spLocks/>
          </p:cNvSpPr>
          <p:nvPr/>
        </p:nvSpPr>
        <p:spPr>
          <a:xfrm>
            <a:off x="6103938" y="3876675"/>
            <a:ext cx="2093912" cy="2686050"/>
          </a:xfrm>
          <a:prstGeom prst="rect">
            <a:avLst/>
          </a:prstGeom>
        </p:spPr>
        <p:txBody>
          <a:bodyPr lIns="0" rIns="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Cooper Black" panose="0208090404030B020404" pitchFamily="18" charset="0"/>
                <a:ea typeface="微軟正黑體" panose="020B0604030504040204" pitchFamily="34" charset="-120"/>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Cooper Black" panose="0208090404030B020404" pitchFamily="18" charset="0"/>
                <a:ea typeface="微軟正黑體" panose="020B0604030504040204" pitchFamily="34" charset="-120"/>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ooper Black" panose="0208090404030B020404" pitchFamily="18" charset="0"/>
                <a:ea typeface="微軟正黑體" panose="020B0604030504040204" pitchFamily="34" charset="-120"/>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ooper Black" panose="0208090404030B020404" pitchFamily="18" charset="0"/>
                <a:ea typeface="微軟正黑體" panose="020B0604030504040204" pitchFamily="34" charset="-120"/>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ooper Black" panose="0208090404030B020404" pitchFamily="18" charset="0"/>
                <a:ea typeface="微軟正黑體" panose="020B0604030504040204" pitchFamily="34" charset="-12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2" indent="0" algn="ctr" fontAlgn="auto">
              <a:lnSpc>
                <a:spcPct val="100000"/>
              </a:lnSpc>
              <a:spcBef>
                <a:spcPts val="0"/>
              </a:spcBef>
              <a:spcAft>
                <a:spcPts val="0"/>
              </a:spcAft>
              <a:buClr>
                <a:schemeClr val="accent6">
                  <a:lumMod val="40000"/>
                  <a:lumOff val="60000"/>
                </a:schemeClr>
              </a:buClr>
              <a:buFont typeface="Calibri" pitchFamily="34" charset="0"/>
              <a:buNone/>
              <a:defRPr/>
            </a:pPr>
            <a:r>
              <a:rPr kumimoji="0" lang="zh-TW" altLang="en-US" sz="1600" b="1" dirty="0">
                <a:latin typeface="Arial" panose="020B0604020202020204" pitchFamily="34" charset="0"/>
                <a:cs typeface="Arial" panose="020B0604020202020204" pitchFamily="34" charset="0"/>
              </a:rPr>
              <a:t>緩起訴附命戒癮治療</a:t>
            </a:r>
            <a:endParaRPr kumimoji="0" lang="en-US" altLang="zh-TW" sz="1600" b="1" dirty="0">
              <a:latin typeface="Arial" panose="020B0604020202020204" pitchFamily="34" charset="0"/>
              <a:cs typeface="Arial" panose="020B0604020202020204" pitchFamily="34" charset="0"/>
            </a:endParaRPr>
          </a:p>
          <a:p>
            <a:pPr marL="0" lvl="2" indent="0" algn="ctr" fontAlgn="auto">
              <a:lnSpc>
                <a:spcPct val="100000"/>
              </a:lnSpc>
              <a:spcBef>
                <a:spcPts val="0"/>
              </a:spcBef>
              <a:spcAft>
                <a:spcPts val="0"/>
              </a:spcAft>
              <a:buClr>
                <a:schemeClr val="accent6">
                  <a:lumMod val="40000"/>
                  <a:lumOff val="60000"/>
                </a:schemeClr>
              </a:buClr>
              <a:buFont typeface="Calibri" pitchFamily="34" charset="0"/>
              <a:buNone/>
              <a:defRPr/>
            </a:pPr>
            <a:r>
              <a:rPr kumimoji="0" lang="zh-TW" altLang="en-US" sz="1600" b="1" dirty="0">
                <a:latin typeface="Arial" panose="020B0604020202020204" pitchFamily="34" charset="0"/>
                <a:cs typeface="Arial" panose="020B0604020202020204" pitchFamily="34" charset="0"/>
              </a:rPr>
              <a:t>比率                                                            </a:t>
            </a:r>
            <a:endParaRPr kumimoji="0" lang="en-US" altLang="zh-TW" sz="1600" b="1" dirty="0">
              <a:latin typeface="Arial" panose="020B0604020202020204" pitchFamily="34" charset="0"/>
              <a:cs typeface="Arial" panose="020B0604020202020204" pitchFamily="34" charset="0"/>
            </a:endParaRPr>
          </a:p>
          <a:p>
            <a:pPr marL="0" lvl="2" indent="0" algn="ctr" fontAlgn="auto">
              <a:lnSpc>
                <a:spcPct val="150000"/>
              </a:lnSpc>
              <a:spcBef>
                <a:spcPts val="0"/>
              </a:spcBef>
              <a:spcAft>
                <a:spcPts val="0"/>
              </a:spcAft>
              <a:buClr>
                <a:schemeClr val="accent6">
                  <a:lumMod val="40000"/>
                  <a:lumOff val="60000"/>
                </a:schemeClr>
              </a:buClr>
              <a:buFont typeface="Calibri" pitchFamily="34" charset="0"/>
              <a:buNone/>
              <a:defRPr/>
            </a:pPr>
            <a:endParaRPr kumimoji="0" lang="en-US" altLang="zh-TW" sz="1600" b="1" dirty="0">
              <a:solidFill>
                <a:srgbClr val="C00000"/>
              </a:solidFill>
              <a:latin typeface="Arial" panose="020B0604020202020204" pitchFamily="34" charset="0"/>
              <a:cs typeface="Arial" panose="020B0604020202020204" pitchFamily="34" charset="0"/>
            </a:endParaRPr>
          </a:p>
          <a:p>
            <a:pPr marL="0" lvl="2" indent="0" algn="ctr" fontAlgn="auto">
              <a:lnSpc>
                <a:spcPct val="150000"/>
              </a:lnSpc>
              <a:spcBef>
                <a:spcPts val="0"/>
              </a:spcBef>
              <a:spcAft>
                <a:spcPts val="0"/>
              </a:spcAft>
              <a:buClr>
                <a:schemeClr val="accent6">
                  <a:lumMod val="40000"/>
                  <a:lumOff val="60000"/>
                </a:schemeClr>
              </a:buClr>
              <a:buFont typeface="Calibri" pitchFamily="34" charset="0"/>
              <a:buNone/>
              <a:defRPr/>
            </a:pPr>
            <a:endParaRPr kumimoji="0" lang="en-US" altLang="zh-TW" sz="1600" b="1" dirty="0">
              <a:solidFill>
                <a:srgbClr val="C00000"/>
              </a:solidFill>
              <a:latin typeface="Arial" panose="020B0604020202020204" pitchFamily="34" charset="0"/>
              <a:cs typeface="Arial" panose="020B0604020202020204" pitchFamily="34" charset="0"/>
            </a:endParaRPr>
          </a:p>
          <a:p>
            <a:pPr marL="0" lvl="2" indent="0" algn="ctr" fontAlgn="auto">
              <a:lnSpc>
                <a:spcPct val="150000"/>
              </a:lnSpc>
              <a:spcBef>
                <a:spcPts val="0"/>
              </a:spcBef>
              <a:spcAft>
                <a:spcPts val="0"/>
              </a:spcAft>
              <a:buClr>
                <a:schemeClr val="accent6">
                  <a:lumMod val="40000"/>
                  <a:lumOff val="60000"/>
                </a:schemeClr>
              </a:buClr>
              <a:buFont typeface="Calibri" pitchFamily="34" charset="0"/>
              <a:buNone/>
              <a:defRPr/>
            </a:pPr>
            <a:r>
              <a:rPr kumimoji="0" lang="en-US" altLang="zh-TW" sz="1800" b="1" dirty="0">
                <a:solidFill>
                  <a:srgbClr val="C00000"/>
                </a:solidFill>
                <a:latin typeface="Arial" panose="020B0604020202020204" pitchFamily="34" charset="0"/>
                <a:cs typeface="Arial" panose="020B0604020202020204" pitchFamily="34" charset="0"/>
              </a:rPr>
              <a:t>11.5%</a:t>
            </a:r>
            <a:endParaRPr kumimoji="0" lang="zh-TW" altLang="zh-TW" sz="1800" b="1" dirty="0">
              <a:solidFill>
                <a:srgbClr val="C00000"/>
              </a:solidFill>
              <a:latin typeface="Arial" panose="020B0604020202020204" pitchFamily="34" charset="0"/>
              <a:cs typeface="Arial" panose="020B0604020202020204" pitchFamily="34" charset="0"/>
            </a:endParaRPr>
          </a:p>
        </p:txBody>
      </p:sp>
      <p:cxnSp>
        <p:nvCxnSpPr>
          <p:cNvPr id="11" name="直線接點 10"/>
          <p:cNvCxnSpPr/>
          <p:nvPr/>
        </p:nvCxnSpPr>
        <p:spPr>
          <a:xfrm flipV="1">
            <a:off x="1296988" y="4716463"/>
            <a:ext cx="2093912" cy="7937"/>
          </a:xfrm>
          <a:prstGeom prst="line">
            <a:avLst/>
          </a:prstGeom>
          <a:ln w="38100">
            <a:solidFill>
              <a:schemeClr val="tx2"/>
            </a:solidFill>
          </a:ln>
        </p:spPr>
        <p:style>
          <a:lnRef idx="3">
            <a:schemeClr val="accent1"/>
          </a:lnRef>
          <a:fillRef idx="0">
            <a:schemeClr val="accent1"/>
          </a:fillRef>
          <a:effectRef idx="2">
            <a:schemeClr val="accent1"/>
          </a:effectRef>
          <a:fontRef idx="minor">
            <a:schemeClr val="tx1"/>
          </a:fontRef>
        </p:style>
      </p:cxnSp>
      <p:cxnSp>
        <p:nvCxnSpPr>
          <p:cNvPr id="25" name="直線接點 24"/>
          <p:cNvCxnSpPr/>
          <p:nvPr/>
        </p:nvCxnSpPr>
        <p:spPr>
          <a:xfrm flipV="1">
            <a:off x="3709988" y="4716463"/>
            <a:ext cx="2093912" cy="7937"/>
          </a:xfrm>
          <a:prstGeom prst="line">
            <a:avLst/>
          </a:prstGeom>
          <a:ln w="38100">
            <a:solidFill>
              <a:schemeClr val="tx2"/>
            </a:solidFill>
          </a:ln>
        </p:spPr>
        <p:style>
          <a:lnRef idx="3">
            <a:schemeClr val="accent1"/>
          </a:lnRef>
          <a:fillRef idx="0">
            <a:schemeClr val="accent1"/>
          </a:fillRef>
          <a:effectRef idx="2">
            <a:schemeClr val="accent1"/>
          </a:effectRef>
          <a:fontRef idx="minor">
            <a:schemeClr val="tx1"/>
          </a:fontRef>
        </p:style>
      </p:cxnSp>
      <p:cxnSp>
        <p:nvCxnSpPr>
          <p:cNvPr id="26" name="直線接點 25"/>
          <p:cNvCxnSpPr/>
          <p:nvPr/>
        </p:nvCxnSpPr>
        <p:spPr>
          <a:xfrm flipV="1">
            <a:off x="6103938" y="4710113"/>
            <a:ext cx="2093912" cy="7937"/>
          </a:xfrm>
          <a:prstGeom prst="line">
            <a:avLst/>
          </a:prstGeom>
          <a:ln w="38100">
            <a:solidFill>
              <a:schemeClr val="tx2"/>
            </a:solidFill>
          </a:ln>
        </p:spPr>
        <p:style>
          <a:lnRef idx="3">
            <a:schemeClr val="accent1"/>
          </a:lnRef>
          <a:fillRef idx="0">
            <a:schemeClr val="accent1"/>
          </a:fillRef>
          <a:effectRef idx="2">
            <a:schemeClr val="accent1"/>
          </a:effectRef>
          <a:fontRef idx="minor">
            <a:schemeClr val="tx1"/>
          </a:fontRef>
        </p:style>
      </p:cxnSp>
      <p:sp>
        <p:nvSpPr>
          <p:cNvPr id="19" name="圓角矩形 18"/>
          <p:cNvSpPr/>
          <p:nvPr/>
        </p:nvSpPr>
        <p:spPr>
          <a:xfrm>
            <a:off x="450850" y="4308475"/>
            <a:ext cx="674688" cy="1655763"/>
          </a:xfrm>
          <a:prstGeom prst="roundRect">
            <a:avLst>
              <a:gd name="adj" fmla="val 11503"/>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105</a:t>
            </a:r>
          </a:p>
          <a:p>
            <a:pPr algn="ctr" fontAlgn="auto">
              <a:spcBef>
                <a:spcPts val="0"/>
              </a:spcBef>
              <a:spcAft>
                <a:spcPts val="0"/>
              </a:spcAft>
              <a:defRPr/>
            </a:pPr>
            <a:r>
              <a:rPr kumimoji="0" lang="zh-TW" altLang="en-US"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年</a:t>
            </a:r>
            <a:endParaRPr kumimoji="0" lang="en-US" altLang="zh-TW" sz="20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algn="ctr" fontAlgn="auto">
              <a:spcBef>
                <a:spcPts val="0"/>
              </a:spcBef>
              <a:spcAft>
                <a:spcPts val="0"/>
              </a:spcAft>
              <a:defRPr/>
            </a:pPr>
            <a:r>
              <a:rPr kumimoji="0" lang="zh-TW" altLang="en-US"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現</a:t>
            </a:r>
            <a:endParaRPr kumimoji="0" lang="en-US" altLang="zh-TW" sz="20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algn="ctr" fontAlgn="auto">
              <a:spcBef>
                <a:spcPts val="0"/>
              </a:spcBef>
              <a:spcAft>
                <a:spcPts val="0"/>
              </a:spcAft>
              <a:defRPr/>
            </a:pPr>
            <a:r>
              <a:rPr kumimoji="0" lang="zh-TW" altLang="en-US"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況</a:t>
            </a:r>
          </a:p>
        </p:txBody>
      </p:sp>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標題 1"/>
          <p:cNvSpPr>
            <a:spLocks noGrp="1"/>
          </p:cNvSpPr>
          <p:nvPr>
            <p:ph type="title"/>
          </p:nvPr>
        </p:nvSpPr>
        <p:spPr/>
        <p:txBody>
          <a:bodyPr/>
          <a:lstStyle/>
          <a:p>
            <a:r>
              <a:rPr lang="zh-TW" altLang="en-US" smtClean="0">
                <a:solidFill>
                  <a:srgbClr val="FFFF00"/>
                </a:solidFill>
                <a:latin typeface="Arial" charset="0"/>
                <a:ea typeface="華康華綜體W5"/>
              </a:rPr>
              <a:t>毒品戒治策略</a:t>
            </a:r>
          </a:p>
        </p:txBody>
      </p:sp>
      <p:sp>
        <p:nvSpPr>
          <p:cNvPr id="77826" name="投影片編號版面配置區 2"/>
          <p:cNvSpPr>
            <a:spLocks noGrp="1"/>
          </p:cNvSpPr>
          <p:nvPr>
            <p:ph type="sldNum" sz="quarter" idx="12"/>
          </p:nvPr>
        </p:nvSpPr>
        <p:spPr>
          <a:noFill/>
          <a:ln>
            <a:miter lim="800000"/>
            <a:headEnd/>
            <a:tailEnd/>
          </a:ln>
        </p:spPr>
        <p:txBody>
          <a:bodyPr/>
          <a:lstStyle/>
          <a:p>
            <a:pPr fontAlgn="base">
              <a:spcBef>
                <a:spcPct val="0"/>
              </a:spcBef>
              <a:spcAft>
                <a:spcPct val="0"/>
              </a:spcAft>
            </a:pPr>
            <a:fld id="{97AD1AF4-4C84-4733-B646-946E65317AE4}" type="slidenum">
              <a:rPr lang="zh-TW" altLang="en-US" smtClean="0"/>
              <a:pPr fontAlgn="base">
                <a:spcBef>
                  <a:spcPct val="0"/>
                </a:spcBef>
                <a:spcAft>
                  <a:spcPct val="0"/>
                </a:spcAft>
              </a:pPr>
              <a:t>52</a:t>
            </a:fld>
            <a:endParaRPr lang="en-US" altLang="zh-TW" smtClean="0"/>
          </a:p>
        </p:txBody>
      </p:sp>
      <p:pic>
        <p:nvPicPr>
          <p:cNvPr id="77827" name="圖片 18"/>
          <p:cNvPicPr>
            <a:picLocks noChangeAspect="1"/>
          </p:cNvPicPr>
          <p:nvPr/>
        </p:nvPicPr>
        <p:blipFill>
          <a:blip r:embed="rId2">
            <a:clrChange>
              <a:clrFrom>
                <a:srgbClr val="F2F2F2"/>
              </a:clrFrom>
              <a:clrTo>
                <a:srgbClr val="F2F2F2">
                  <a:alpha val="0"/>
                </a:srgbClr>
              </a:clrTo>
            </a:clrChange>
          </a:blip>
          <a:srcRect/>
          <a:stretch>
            <a:fillRect/>
          </a:stretch>
        </p:blipFill>
        <p:spPr bwMode="auto">
          <a:xfrm rot="252641">
            <a:off x="133350" y="3305175"/>
            <a:ext cx="1701800" cy="1074738"/>
          </a:xfrm>
          <a:prstGeom prst="rect">
            <a:avLst/>
          </a:prstGeom>
          <a:noFill/>
          <a:ln w="9525">
            <a:noFill/>
            <a:miter lim="800000"/>
            <a:headEnd/>
            <a:tailEnd/>
          </a:ln>
        </p:spPr>
      </p:pic>
      <p:sp>
        <p:nvSpPr>
          <p:cNvPr id="22" name="等腰三角形 21"/>
          <p:cNvSpPr/>
          <p:nvPr/>
        </p:nvSpPr>
        <p:spPr>
          <a:xfrm>
            <a:off x="644761" y="1619480"/>
            <a:ext cx="3194988" cy="4140832"/>
          </a:xfrm>
          <a:prstGeom prst="triangle">
            <a:avLst/>
          </a:prstGeom>
          <a:solidFill>
            <a:schemeClr val="bg2"/>
          </a:solidFill>
          <a:ln>
            <a:no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5" name="向上箭號 24"/>
          <p:cNvSpPr/>
          <p:nvPr/>
        </p:nvSpPr>
        <p:spPr>
          <a:xfrm rot="5400000">
            <a:off x="1456890" y="3301290"/>
            <a:ext cx="531140" cy="578395"/>
          </a:xfrm>
          <a:prstGeom prst="up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zh-TW" altLang="en-US" sz="1600"/>
          </a:p>
        </p:txBody>
      </p:sp>
      <p:sp>
        <p:nvSpPr>
          <p:cNvPr id="29" name="向上箭號 28"/>
          <p:cNvSpPr/>
          <p:nvPr/>
        </p:nvSpPr>
        <p:spPr>
          <a:xfrm rot="5400000">
            <a:off x="1456324" y="4313163"/>
            <a:ext cx="531140" cy="578395"/>
          </a:xfrm>
          <a:prstGeom prst="up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zh-TW" altLang="en-US" sz="1600"/>
          </a:p>
        </p:txBody>
      </p:sp>
      <p:sp>
        <p:nvSpPr>
          <p:cNvPr id="30" name="向上箭號 29"/>
          <p:cNvSpPr/>
          <p:nvPr/>
        </p:nvSpPr>
        <p:spPr>
          <a:xfrm rot="5400000">
            <a:off x="1459029" y="2208575"/>
            <a:ext cx="531140" cy="578395"/>
          </a:xfrm>
          <a:prstGeom prst="up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zh-TW" altLang="en-US" sz="1600"/>
          </a:p>
        </p:txBody>
      </p:sp>
      <p:sp>
        <p:nvSpPr>
          <p:cNvPr id="31" name="向上箭號 30"/>
          <p:cNvSpPr/>
          <p:nvPr/>
        </p:nvSpPr>
        <p:spPr>
          <a:xfrm>
            <a:off x="1136793" y="1938045"/>
            <a:ext cx="382705" cy="3152032"/>
          </a:xfrm>
          <a:prstGeom prst="up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zh-TW" altLang="en-US" sz="1600"/>
          </a:p>
        </p:txBody>
      </p:sp>
      <p:pic>
        <p:nvPicPr>
          <p:cNvPr id="32" name="圖片 31"/>
          <p:cNvPicPr>
            <a:picLocks noChangeAspect="1"/>
          </p:cNvPicPr>
          <p:nvPr/>
        </p:nvPicPr>
        <p:blipFill>
          <a:blip r:embed="rId3" cstate="print">
            <a:clrChange>
              <a:clrFrom>
                <a:srgbClr val="FFFFFF"/>
              </a:clrFrom>
              <a:clrTo>
                <a:srgbClr val="FFFFFF">
                  <a:alpha val="0"/>
                </a:srgbClr>
              </a:clrTo>
            </a:clrChange>
            <a:duotone>
              <a:prstClr val="black"/>
              <a:schemeClr val="accent2">
                <a:tint val="45000"/>
                <a:satMod val="400000"/>
              </a:schemeClr>
            </a:duotone>
            <a:extLst>
              <a:ext uri="{28A0092B-C50C-407E-A947-70E740481C1C}"/>
            </a:extLst>
          </a:blip>
          <a:stretch>
            <a:fillRect/>
          </a:stretch>
        </p:blipFill>
        <p:spPr>
          <a:xfrm>
            <a:off x="35496" y="4454904"/>
            <a:ext cx="4413518" cy="1918504"/>
          </a:xfrm>
          <a:prstGeom prst="rect">
            <a:avLst/>
          </a:prstGeom>
        </p:spPr>
      </p:pic>
      <p:grpSp>
        <p:nvGrpSpPr>
          <p:cNvPr id="77844" name="群組 6"/>
          <p:cNvGrpSpPr>
            <a:grpSpLocks/>
          </p:cNvGrpSpPr>
          <p:nvPr/>
        </p:nvGrpSpPr>
        <p:grpSpPr bwMode="auto">
          <a:xfrm>
            <a:off x="3276600" y="1844675"/>
            <a:ext cx="5616575" cy="3201988"/>
            <a:chOff x="3275856" y="1844824"/>
            <a:chExt cx="5616624" cy="3201562"/>
          </a:xfrm>
        </p:grpSpPr>
        <p:sp>
          <p:nvSpPr>
            <p:cNvPr id="5" name="圓角矩形 4"/>
            <p:cNvSpPr/>
            <p:nvPr/>
          </p:nvSpPr>
          <p:spPr bwMode="auto">
            <a:xfrm>
              <a:off x="3275856" y="1844824"/>
              <a:ext cx="5616624" cy="936500"/>
            </a:xfrm>
            <a:prstGeom prst="roundRect">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a:lstStyle/>
            <a:p>
              <a:pPr>
                <a:defRPr/>
              </a:pPr>
              <a:r>
                <a:rPr kumimoji="0" lang="zh-TW" altLang="en-US" sz="2400" b="1" dirty="0">
                  <a:solidFill>
                    <a:schemeClr val="bg1"/>
                  </a:solidFill>
                  <a:latin typeface="微軟正黑體" panose="020B0604030504040204" pitchFamily="34" charset="-120"/>
                  <a:ea typeface="微軟正黑體" panose="020B0604030504040204" pitchFamily="34" charset="-120"/>
                </a:rPr>
                <a:t>完備多元、具實證且連續之藥癮者處遇服務網絡</a:t>
              </a:r>
            </a:p>
          </p:txBody>
        </p:sp>
        <p:sp>
          <p:nvSpPr>
            <p:cNvPr id="33" name="圓角矩形 32"/>
            <p:cNvSpPr/>
            <p:nvPr/>
          </p:nvSpPr>
          <p:spPr bwMode="auto">
            <a:xfrm>
              <a:off x="3275856" y="2997196"/>
              <a:ext cx="5616624" cy="936500"/>
            </a:xfrm>
            <a:prstGeom prst="roundRect">
              <a:avLst/>
            </a:prstGeom>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lstStyle/>
            <a:p>
              <a:pPr>
                <a:defRPr/>
              </a:pPr>
              <a:r>
                <a:rPr kumimoji="0" lang="zh-TW" altLang="en-US" sz="2400" b="1" dirty="0">
                  <a:solidFill>
                    <a:schemeClr val="bg1"/>
                  </a:solidFill>
                  <a:latin typeface="微軟正黑體" panose="020B0604030504040204" pitchFamily="34" charset="-120"/>
                  <a:ea typeface="微軟正黑體" panose="020B0604030504040204" pitchFamily="34" charset="-120"/>
                </a:rPr>
                <a:t>建立人才培訓制度，提升藥癮醫療涵蓋率、便利性及品質</a:t>
              </a:r>
            </a:p>
          </p:txBody>
        </p:sp>
        <p:sp>
          <p:nvSpPr>
            <p:cNvPr id="34" name="圓角矩形 33"/>
            <p:cNvSpPr/>
            <p:nvPr/>
          </p:nvSpPr>
          <p:spPr bwMode="auto">
            <a:xfrm>
              <a:off x="3275856" y="4109886"/>
              <a:ext cx="5616624" cy="936500"/>
            </a:xfrm>
            <a:prstGeom prst="roundRect">
              <a:avLst/>
            </a:prstGeom>
            <a:ln>
              <a:headEnd type="none" w="med" len="med"/>
              <a:tailEnd type="none" w="med" len="med"/>
            </a:ln>
            <a:extLst/>
          </p:spPr>
          <p:style>
            <a:lnRef idx="3">
              <a:schemeClr val="lt1"/>
            </a:lnRef>
            <a:fillRef idx="1">
              <a:schemeClr val="accent3"/>
            </a:fillRef>
            <a:effectRef idx="1">
              <a:schemeClr val="accent3"/>
            </a:effectRef>
            <a:fontRef idx="minor">
              <a:schemeClr val="lt1"/>
            </a:fontRef>
          </p:style>
          <p:txBody>
            <a:bodyPr/>
            <a:lstStyle/>
            <a:p>
              <a:pPr>
                <a:defRPr/>
              </a:pPr>
              <a:r>
                <a:rPr kumimoji="0" lang="zh-TW" altLang="en-US" sz="2400" b="1" dirty="0">
                  <a:solidFill>
                    <a:schemeClr val="bg1"/>
                  </a:solidFill>
                  <a:latin typeface="微軟正黑體" panose="020B0604030504040204" pitchFamily="34" charset="-120"/>
                  <a:ea typeface="微軟正黑體" panose="020B0604030504040204" pitchFamily="34" charset="-120"/>
                </a:rPr>
                <a:t>研議獎勵機制與加強基礎建設，促進成癮醫學投入與發展</a:t>
              </a:r>
            </a:p>
          </p:txBody>
        </p:sp>
      </p:grpSp>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標題 4"/>
          <p:cNvSpPr>
            <a:spLocks noGrp="1"/>
          </p:cNvSpPr>
          <p:nvPr>
            <p:ph type="title"/>
          </p:nvPr>
        </p:nvSpPr>
        <p:spPr/>
        <p:txBody>
          <a:bodyPr/>
          <a:lstStyle/>
          <a:p>
            <a:r>
              <a:rPr lang="zh-TW" altLang="en-US" smtClean="0">
                <a:solidFill>
                  <a:srgbClr val="FFFF00"/>
                </a:solidFill>
                <a:latin typeface="Arial" charset="0"/>
                <a:ea typeface="華康華綜體W5"/>
              </a:rPr>
              <a:t>策略一</a:t>
            </a:r>
          </a:p>
        </p:txBody>
      </p:sp>
      <p:sp>
        <p:nvSpPr>
          <p:cNvPr id="78850" name="投影片編號版面配置區 3"/>
          <p:cNvSpPr>
            <a:spLocks noGrp="1"/>
          </p:cNvSpPr>
          <p:nvPr>
            <p:ph type="sldNum" sz="quarter" idx="12"/>
          </p:nvPr>
        </p:nvSpPr>
        <p:spPr>
          <a:noFill/>
          <a:ln>
            <a:miter lim="800000"/>
            <a:headEnd/>
            <a:tailEnd/>
          </a:ln>
        </p:spPr>
        <p:txBody>
          <a:bodyPr/>
          <a:lstStyle/>
          <a:p>
            <a:pPr fontAlgn="base">
              <a:spcBef>
                <a:spcPct val="0"/>
              </a:spcBef>
              <a:spcAft>
                <a:spcPct val="0"/>
              </a:spcAft>
            </a:pPr>
            <a:fld id="{83732B2C-5BBF-440F-9A66-C2B8B5635546}" type="slidenum">
              <a:rPr lang="zh-TW" altLang="en-US" smtClean="0"/>
              <a:pPr fontAlgn="base">
                <a:spcBef>
                  <a:spcPct val="0"/>
                </a:spcBef>
                <a:spcAft>
                  <a:spcPct val="0"/>
                </a:spcAft>
              </a:pPr>
              <a:t>53</a:t>
            </a:fld>
            <a:endParaRPr lang="en-US" altLang="zh-TW" smtClean="0"/>
          </a:p>
        </p:txBody>
      </p:sp>
      <p:sp>
        <p:nvSpPr>
          <p:cNvPr id="13" name="手繪多邊形 12"/>
          <p:cNvSpPr/>
          <p:nvPr/>
        </p:nvSpPr>
        <p:spPr>
          <a:xfrm>
            <a:off x="107504" y="1541791"/>
            <a:ext cx="8928991" cy="663073"/>
          </a:xfrm>
          <a:custGeom>
            <a:avLst/>
            <a:gdLst>
              <a:gd name="connsiteX0" fmla="*/ 0 w 8127999"/>
              <a:gd name="connsiteY0" fmla="*/ 182523 h 1095119"/>
              <a:gd name="connsiteX1" fmla="*/ 182523 w 8127999"/>
              <a:gd name="connsiteY1" fmla="*/ 0 h 1095119"/>
              <a:gd name="connsiteX2" fmla="*/ 7945476 w 8127999"/>
              <a:gd name="connsiteY2" fmla="*/ 0 h 1095119"/>
              <a:gd name="connsiteX3" fmla="*/ 8127999 w 8127999"/>
              <a:gd name="connsiteY3" fmla="*/ 182523 h 1095119"/>
              <a:gd name="connsiteX4" fmla="*/ 8127999 w 8127999"/>
              <a:gd name="connsiteY4" fmla="*/ 912596 h 1095119"/>
              <a:gd name="connsiteX5" fmla="*/ 7945476 w 8127999"/>
              <a:gd name="connsiteY5" fmla="*/ 1095119 h 1095119"/>
              <a:gd name="connsiteX6" fmla="*/ 182523 w 8127999"/>
              <a:gd name="connsiteY6" fmla="*/ 1095119 h 1095119"/>
              <a:gd name="connsiteX7" fmla="*/ 0 w 8127999"/>
              <a:gd name="connsiteY7" fmla="*/ 912596 h 1095119"/>
              <a:gd name="connsiteX8" fmla="*/ 0 w 8127999"/>
              <a:gd name="connsiteY8" fmla="*/ 182523 h 109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7999" h="1095119">
                <a:moveTo>
                  <a:pt x="0" y="182523"/>
                </a:moveTo>
                <a:cubicBezTo>
                  <a:pt x="0" y="81718"/>
                  <a:pt x="81718" y="0"/>
                  <a:pt x="182523" y="0"/>
                </a:cubicBezTo>
                <a:lnTo>
                  <a:pt x="7945476" y="0"/>
                </a:lnTo>
                <a:cubicBezTo>
                  <a:pt x="8046281" y="0"/>
                  <a:pt x="8127999" y="81718"/>
                  <a:pt x="8127999" y="182523"/>
                </a:cubicBezTo>
                <a:lnTo>
                  <a:pt x="8127999" y="912596"/>
                </a:lnTo>
                <a:cubicBezTo>
                  <a:pt x="8127999" y="1013401"/>
                  <a:pt x="8046281" y="1095119"/>
                  <a:pt x="7945476" y="1095119"/>
                </a:cubicBezTo>
                <a:lnTo>
                  <a:pt x="182523" y="1095119"/>
                </a:lnTo>
                <a:cubicBezTo>
                  <a:pt x="81718" y="1095119"/>
                  <a:pt x="0" y="1013401"/>
                  <a:pt x="0" y="912596"/>
                </a:cubicBezTo>
                <a:lnTo>
                  <a:pt x="0" y="18252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144899" tIns="144899" rIns="144899" bIns="144899" spcCol="1270" anchor="ctr"/>
          <a:lstStyle/>
          <a:p>
            <a:pPr algn="ctr" defTabSz="1066800" fontAlgn="auto">
              <a:lnSpc>
                <a:spcPct val="125000"/>
              </a:lnSpc>
              <a:spcAft>
                <a:spcPts val="0"/>
              </a:spcAft>
              <a:defRPr/>
            </a:pPr>
            <a:r>
              <a:rPr kumimoji="0" lang="zh-TW" altLang="en-US" sz="2800" b="1" spc="-100" dirty="0">
                <a:latin typeface="微軟正黑體" panose="020B0604030504040204" pitchFamily="34" charset="-120"/>
                <a:ea typeface="微軟正黑體" panose="020B0604030504040204" pitchFamily="34" charset="-120"/>
              </a:rPr>
              <a:t>建置整合性藥癮醫療示範中心，發展轉診與分流處遇系統</a:t>
            </a:r>
            <a:endParaRPr kumimoji="0" lang="en-US" altLang="zh-TW" sz="2800" b="1" spc="-100" dirty="0">
              <a:latin typeface="微軟正黑體" panose="020B0604030504040204" pitchFamily="34" charset="-120"/>
              <a:ea typeface="微軟正黑體" panose="020B0604030504040204" pitchFamily="34" charset="-120"/>
            </a:endParaRPr>
          </a:p>
        </p:txBody>
      </p:sp>
      <p:sp>
        <p:nvSpPr>
          <p:cNvPr id="16" name="圓角矩形 15"/>
          <p:cNvSpPr/>
          <p:nvPr/>
        </p:nvSpPr>
        <p:spPr>
          <a:xfrm>
            <a:off x="88900" y="2719388"/>
            <a:ext cx="1295400" cy="422275"/>
          </a:xfrm>
          <a:prstGeom prst="roundRect">
            <a:avLst>
              <a:gd name="adj" fmla="val 7806"/>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b="1" dirty="0">
                <a:solidFill>
                  <a:schemeClr val="tx1">
                    <a:lumMod val="65000"/>
                    <a:lumOff val="35000"/>
                  </a:schemeClr>
                </a:solidFill>
                <a:latin typeface="Arial" panose="020B0604020202020204" pitchFamily="34" charset="0"/>
                <a:ea typeface="微軟正黑體" panose="020B0604030504040204" pitchFamily="34" charset="-120"/>
                <a:cs typeface="Arial" panose="020B0604020202020204" pitchFamily="34" charset="0"/>
              </a:rPr>
              <a:t>試辦規模</a:t>
            </a:r>
          </a:p>
        </p:txBody>
      </p:sp>
      <p:sp>
        <p:nvSpPr>
          <p:cNvPr id="19" name="圓角矩形 18"/>
          <p:cNvSpPr/>
          <p:nvPr/>
        </p:nvSpPr>
        <p:spPr>
          <a:xfrm>
            <a:off x="88900" y="4195763"/>
            <a:ext cx="1295400" cy="2112962"/>
          </a:xfrm>
          <a:prstGeom prst="roundRect">
            <a:avLst>
              <a:gd name="adj" fmla="val 3195"/>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b="1" dirty="0">
                <a:solidFill>
                  <a:schemeClr val="tx1">
                    <a:lumMod val="65000"/>
                    <a:lumOff val="35000"/>
                  </a:schemeClr>
                </a:solidFill>
                <a:latin typeface="Arial" panose="020B0604020202020204" pitchFamily="34" charset="0"/>
                <a:ea typeface="微軟正黑體" panose="020B0604030504040204" pitchFamily="34" charset="-120"/>
                <a:cs typeface="Arial" panose="020B0604020202020204" pitchFamily="34" charset="0"/>
              </a:rPr>
              <a:t>方案內涵</a:t>
            </a:r>
          </a:p>
        </p:txBody>
      </p:sp>
      <p:sp>
        <p:nvSpPr>
          <p:cNvPr id="20" name="圓角矩形 19"/>
          <p:cNvSpPr/>
          <p:nvPr/>
        </p:nvSpPr>
        <p:spPr>
          <a:xfrm>
            <a:off x="88900" y="3440113"/>
            <a:ext cx="1295400" cy="420687"/>
          </a:xfrm>
          <a:prstGeom prst="roundRect">
            <a:avLst>
              <a:gd name="adj" fmla="val 7806"/>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b="1" dirty="0">
                <a:solidFill>
                  <a:schemeClr val="tx1">
                    <a:lumMod val="65000"/>
                    <a:lumOff val="35000"/>
                  </a:schemeClr>
                </a:solidFill>
                <a:latin typeface="Arial" panose="020B0604020202020204" pitchFamily="34" charset="0"/>
                <a:ea typeface="微軟正黑體" panose="020B0604030504040204" pitchFamily="34" charset="-120"/>
                <a:cs typeface="Arial" panose="020B0604020202020204" pitchFamily="34" charset="0"/>
              </a:rPr>
              <a:t>專業團隊</a:t>
            </a:r>
          </a:p>
        </p:txBody>
      </p:sp>
      <p:sp>
        <p:nvSpPr>
          <p:cNvPr id="22" name="矩形 21"/>
          <p:cNvSpPr/>
          <p:nvPr/>
        </p:nvSpPr>
        <p:spPr>
          <a:xfrm>
            <a:off x="1403350" y="2754313"/>
            <a:ext cx="7345363" cy="1322387"/>
          </a:xfrm>
          <a:prstGeom prst="rect">
            <a:avLst/>
          </a:prstGeom>
        </p:spPr>
        <p:txBody>
          <a:bodyPr>
            <a:spAutoFit/>
          </a:bodyPr>
          <a:lstStyle/>
          <a:p>
            <a:pPr marL="360000" indent="-360000" fontAlgn="auto">
              <a:spcBef>
                <a:spcPts val="0"/>
              </a:spcBef>
              <a:spcAft>
                <a:spcPts val="0"/>
              </a:spcAft>
              <a:buClr>
                <a:schemeClr val="accent6">
                  <a:lumMod val="40000"/>
                  <a:lumOff val="60000"/>
                </a:schemeClr>
              </a:buClr>
              <a:buFont typeface="Wingdings 3" panose="05040102010807070707" pitchFamily="18" charset="2"/>
              <a:buChar char="u"/>
              <a:defRPr/>
            </a:pPr>
            <a:r>
              <a:rPr kumimoji="0" lang="zh-TW" altLang="en-US" sz="1600" b="1" dirty="0">
                <a:solidFill>
                  <a:srgbClr val="C00000"/>
                </a:solidFill>
                <a:latin typeface="微軟正黑體" panose="020B0604030504040204" pitchFamily="34" charset="-120"/>
                <a:ea typeface="微軟正黑體" panose="020B0604030504040204" pitchFamily="34" charset="-120"/>
                <a:cs typeface="Arial" panose="020B0604020202020204" pitchFamily="34" charset="0"/>
              </a:rPr>
              <a:t>補助</a:t>
            </a:r>
            <a:r>
              <a:rPr kumimoji="0" lang="zh-TW" altLang="en-US" sz="1600" b="1" dirty="0">
                <a:latin typeface="微軟正黑體" panose="020B0604030504040204" pitchFamily="34" charset="-120"/>
                <a:ea typeface="微軟正黑體" panose="020B0604030504040204" pitchFamily="34" charset="-120"/>
                <a:cs typeface="Arial" panose="020B0604020202020204" pitchFamily="34" charset="0"/>
              </a:rPr>
              <a:t>北、中、南、東各至少</a:t>
            </a:r>
            <a:r>
              <a:rPr kumimoji="0" lang="en-US" altLang="zh-TW" sz="1600" b="1" dirty="0">
                <a:latin typeface="微軟正黑體" panose="020B0604030504040204" pitchFamily="34" charset="-120"/>
                <a:ea typeface="微軟正黑體" panose="020B0604030504040204" pitchFamily="34" charset="-120"/>
                <a:cs typeface="Arial" panose="020B0604020202020204" pitchFamily="34" charset="0"/>
              </a:rPr>
              <a:t>1</a:t>
            </a:r>
            <a:r>
              <a:rPr kumimoji="0" lang="zh-TW" altLang="en-US" sz="1600" b="1" dirty="0">
                <a:latin typeface="微軟正黑體" panose="020B0604030504040204" pitchFamily="34" charset="-120"/>
                <a:ea typeface="微軟正黑體" panose="020B0604030504040204" pitchFamily="34" charset="-120"/>
                <a:cs typeface="Arial" panose="020B0604020202020204" pitchFamily="34" charset="0"/>
              </a:rPr>
              <a:t>家醫療機構設置「</a:t>
            </a:r>
            <a:r>
              <a:rPr kumimoji="0" lang="zh-TW" altLang="en-US" sz="1600" b="1" dirty="0">
                <a:solidFill>
                  <a:srgbClr val="C00000"/>
                </a:solidFill>
                <a:latin typeface="微軟正黑體" panose="020B0604030504040204" pitchFamily="34" charset="-120"/>
                <a:ea typeface="微軟正黑體" panose="020B0604030504040204" pitchFamily="34" charset="-120"/>
                <a:cs typeface="Arial" panose="020B0604020202020204" pitchFamily="34" charset="0"/>
              </a:rPr>
              <a:t>整合性藥癮醫療服務中心</a:t>
            </a:r>
            <a:r>
              <a:rPr kumimoji="0" lang="zh-TW" altLang="en-US" sz="1600" b="1" dirty="0">
                <a:latin typeface="微軟正黑體" panose="020B0604030504040204" pitchFamily="34" charset="-120"/>
                <a:ea typeface="微軟正黑體" panose="020B0604030504040204" pitchFamily="34" charset="-120"/>
                <a:cs typeface="Arial" panose="020B0604020202020204" pitchFamily="34" charset="0"/>
              </a:rPr>
              <a:t>」</a:t>
            </a:r>
            <a:endParaRPr kumimoji="0" lang="en-US" altLang="zh-TW" sz="1600" b="1" dirty="0">
              <a:latin typeface="微軟正黑體" panose="020B0604030504040204" pitchFamily="34" charset="-120"/>
              <a:ea typeface="微軟正黑體" panose="020B0604030504040204" pitchFamily="34" charset="-120"/>
              <a:cs typeface="Arial" panose="020B0604020202020204" pitchFamily="34" charset="0"/>
            </a:endParaRPr>
          </a:p>
          <a:p>
            <a:pPr marL="360000" indent="-360000" fontAlgn="auto">
              <a:spcBef>
                <a:spcPts val="0"/>
              </a:spcBef>
              <a:spcAft>
                <a:spcPts val="0"/>
              </a:spcAft>
              <a:buClr>
                <a:schemeClr val="accent6">
                  <a:lumMod val="40000"/>
                  <a:lumOff val="60000"/>
                </a:schemeClr>
              </a:buClr>
              <a:buFont typeface="Wingdings 3" panose="05040102010807070707" pitchFamily="18" charset="2"/>
              <a:buChar char="u"/>
              <a:defRPr/>
            </a:pPr>
            <a:endParaRPr kumimoji="0" lang="en-US" altLang="zh-TW" sz="1600" dirty="0">
              <a:latin typeface="微軟正黑體" panose="020B0604030504040204" pitchFamily="34" charset="-120"/>
              <a:ea typeface="微軟正黑體" panose="020B0604030504040204" pitchFamily="34" charset="-120"/>
              <a:cs typeface="Arial" panose="020B0604020202020204" pitchFamily="34" charset="0"/>
            </a:endParaRPr>
          </a:p>
          <a:p>
            <a:pPr marL="360000" indent="-360000" fontAlgn="auto">
              <a:spcBef>
                <a:spcPts val="0"/>
              </a:spcBef>
              <a:spcAft>
                <a:spcPts val="0"/>
              </a:spcAft>
              <a:buClr>
                <a:schemeClr val="accent6">
                  <a:lumMod val="40000"/>
                  <a:lumOff val="60000"/>
                </a:schemeClr>
              </a:buClr>
              <a:buFont typeface="Wingdings 3" panose="05040102010807070707" pitchFamily="18" charset="2"/>
              <a:buChar char="u"/>
              <a:defRPr/>
            </a:pPr>
            <a:endParaRPr kumimoji="0" lang="en-US" altLang="zh-TW" sz="1600" dirty="0">
              <a:latin typeface="微軟正黑體" panose="020B0604030504040204" pitchFamily="34" charset="-120"/>
              <a:ea typeface="微軟正黑體" panose="020B0604030504040204" pitchFamily="34" charset="-120"/>
              <a:cs typeface="Arial" panose="020B0604020202020204" pitchFamily="34" charset="0"/>
            </a:endParaRPr>
          </a:p>
          <a:p>
            <a:pPr marL="360000" indent="-360000" fontAlgn="auto">
              <a:spcBef>
                <a:spcPts val="0"/>
              </a:spcBef>
              <a:spcAft>
                <a:spcPts val="0"/>
              </a:spcAft>
              <a:buClr>
                <a:schemeClr val="accent6">
                  <a:lumMod val="40000"/>
                  <a:lumOff val="60000"/>
                </a:schemeClr>
              </a:buClr>
              <a:buFont typeface="Wingdings 3" panose="05040102010807070707" pitchFamily="18" charset="2"/>
              <a:buChar char="u"/>
              <a:defRPr/>
            </a:pPr>
            <a:r>
              <a:rPr kumimoji="0" lang="zh-TW" altLang="en-US" sz="1600" b="1" dirty="0">
                <a:solidFill>
                  <a:srgbClr val="C00000"/>
                </a:solidFill>
                <a:latin typeface="Arial" panose="020B0604020202020204" pitchFamily="34" charset="0"/>
                <a:ea typeface="微軟正黑體" panose="020B0604030504040204" pitchFamily="34" charset="-120"/>
                <a:cs typeface="Arial" panose="020B0604020202020204" pitchFamily="34" charset="0"/>
              </a:rPr>
              <a:t>精神科醫師</a:t>
            </a:r>
            <a:r>
              <a:rPr kumimoji="0" lang="zh-TW" altLang="en-US" sz="1600" b="1" dirty="0">
                <a:latin typeface="Arial" panose="020B0604020202020204" pitchFamily="34" charset="0"/>
                <a:ea typeface="微軟正黑體" panose="020B0604030504040204" pitchFamily="34" charset="-120"/>
                <a:cs typeface="Arial" panose="020B0604020202020204" pitchFamily="34" charset="0"/>
              </a:rPr>
              <a:t>、</a:t>
            </a:r>
            <a:r>
              <a:rPr kumimoji="0" lang="zh-TW" altLang="en-US" sz="1600" b="1" dirty="0">
                <a:solidFill>
                  <a:srgbClr val="C00000"/>
                </a:solidFill>
                <a:latin typeface="Arial" panose="020B0604020202020204" pitchFamily="34" charset="0"/>
                <a:ea typeface="微軟正黑體" panose="020B0604030504040204" pitchFamily="34" charset="-120"/>
                <a:cs typeface="Arial" panose="020B0604020202020204" pitchFamily="34" charset="0"/>
              </a:rPr>
              <a:t>護理師</a:t>
            </a:r>
            <a:r>
              <a:rPr kumimoji="0" lang="zh-TW" altLang="en-US" sz="1600" b="1" dirty="0">
                <a:latin typeface="Arial" panose="020B0604020202020204" pitchFamily="34" charset="0"/>
                <a:ea typeface="微軟正黑體" panose="020B0604030504040204" pitchFamily="34" charset="-120"/>
                <a:cs typeface="Arial" panose="020B0604020202020204" pitchFamily="34" charset="0"/>
              </a:rPr>
              <a:t>、</a:t>
            </a:r>
            <a:r>
              <a:rPr kumimoji="0" lang="zh-TW" altLang="en-US" sz="1600" b="1" dirty="0">
                <a:solidFill>
                  <a:srgbClr val="C00000"/>
                </a:solidFill>
                <a:latin typeface="Arial" panose="020B0604020202020204" pitchFamily="34" charset="0"/>
                <a:ea typeface="微軟正黑體" panose="020B0604030504040204" pitchFamily="34" charset="-120"/>
                <a:cs typeface="Arial" panose="020B0604020202020204" pitchFamily="34" charset="0"/>
              </a:rPr>
              <a:t>心理師</a:t>
            </a:r>
            <a:r>
              <a:rPr kumimoji="0" lang="zh-TW" altLang="en-US" sz="1600" b="1" dirty="0">
                <a:latin typeface="Arial" panose="020B0604020202020204" pitchFamily="34" charset="0"/>
                <a:ea typeface="微軟正黑體" panose="020B0604030504040204" pitchFamily="34" charset="-120"/>
                <a:cs typeface="Arial" panose="020B0604020202020204" pitchFamily="34" charset="0"/>
              </a:rPr>
              <a:t>、</a:t>
            </a:r>
            <a:r>
              <a:rPr kumimoji="0" lang="zh-TW" altLang="en-US" sz="1600" b="1" dirty="0">
                <a:solidFill>
                  <a:srgbClr val="C00000"/>
                </a:solidFill>
                <a:latin typeface="Arial" panose="020B0604020202020204" pitchFamily="34" charset="0"/>
                <a:ea typeface="微軟正黑體" panose="020B0604030504040204" pitchFamily="34" charset="-120"/>
                <a:cs typeface="Arial" panose="020B0604020202020204" pitchFamily="34" charset="0"/>
              </a:rPr>
              <a:t>職能治療師</a:t>
            </a:r>
            <a:r>
              <a:rPr kumimoji="0" lang="zh-TW" altLang="en-US" sz="1600" b="1" dirty="0">
                <a:latin typeface="Arial" panose="020B0604020202020204" pitchFamily="34" charset="0"/>
                <a:ea typeface="微軟正黑體" panose="020B0604030504040204" pitchFamily="34" charset="-120"/>
                <a:cs typeface="Arial" panose="020B0604020202020204" pitchFamily="34" charset="0"/>
              </a:rPr>
              <a:t>、</a:t>
            </a:r>
            <a:r>
              <a:rPr kumimoji="0" lang="zh-TW" altLang="en-US" sz="1600" b="1" dirty="0">
                <a:solidFill>
                  <a:srgbClr val="C00000"/>
                </a:solidFill>
                <a:latin typeface="Arial" panose="020B0604020202020204" pitchFamily="34" charset="0"/>
                <a:ea typeface="微軟正黑體" panose="020B0604030504040204" pitchFamily="34" charset="-120"/>
                <a:cs typeface="Arial" panose="020B0604020202020204" pitchFamily="34" charset="0"/>
              </a:rPr>
              <a:t>社工師</a:t>
            </a:r>
            <a:r>
              <a:rPr kumimoji="0" lang="zh-TW" altLang="en-US" sz="1600" b="1" dirty="0">
                <a:latin typeface="Arial" panose="020B0604020202020204" pitchFamily="34" charset="0"/>
                <a:ea typeface="微軟正黑體" panose="020B0604030504040204" pitchFamily="34" charset="-120"/>
                <a:cs typeface="Arial" panose="020B0604020202020204" pitchFamily="34" charset="0"/>
              </a:rPr>
              <a:t>、</a:t>
            </a:r>
            <a:r>
              <a:rPr kumimoji="0" lang="zh-TW" altLang="en-US" sz="1600" b="1" dirty="0">
                <a:solidFill>
                  <a:srgbClr val="C00000"/>
                </a:solidFill>
                <a:latin typeface="Arial" panose="020B0604020202020204" pitchFamily="34" charset="0"/>
                <a:ea typeface="微軟正黑體" panose="020B0604030504040204" pitchFamily="34" charset="-120"/>
                <a:cs typeface="Arial" panose="020B0604020202020204" pitchFamily="34" charset="0"/>
              </a:rPr>
              <a:t>個管人員</a:t>
            </a:r>
            <a:r>
              <a:rPr kumimoji="0" lang="zh-TW" altLang="en-US" sz="1600" b="1" dirty="0">
                <a:latin typeface="Arial" panose="020B0604020202020204" pitchFamily="34" charset="0"/>
                <a:ea typeface="微軟正黑體" panose="020B0604030504040204" pitchFamily="34" charset="-120"/>
                <a:cs typeface="Arial" panose="020B0604020202020204" pitchFamily="34" charset="0"/>
              </a:rPr>
              <a:t>及</a:t>
            </a:r>
            <a:r>
              <a:rPr kumimoji="0" lang="zh-TW" altLang="en-US" sz="1600" b="1" dirty="0">
                <a:solidFill>
                  <a:srgbClr val="C00000"/>
                </a:solidFill>
                <a:latin typeface="Arial" panose="020B0604020202020204" pitchFamily="34" charset="0"/>
                <a:ea typeface="微軟正黑體" panose="020B0604030504040204" pitchFamily="34" charset="-120"/>
                <a:cs typeface="Arial" panose="020B0604020202020204" pitchFamily="34" charset="0"/>
              </a:rPr>
              <a:t>行政助理</a:t>
            </a:r>
            <a:r>
              <a:rPr kumimoji="0" lang="zh-TW" altLang="en-US" sz="1600" b="1" dirty="0">
                <a:latin typeface="Arial" panose="020B0604020202020204" pitchFamily="34" charset="0"/>
                <a:ea typeface="微軟正黑體" panose="020B0604030504040204" pitchFamily="34" charset="-120"/>
                <a:cs typeface="Arial" panose="020B0604020202020204" pitchFamily="34" charset="0"/>
              </a:rPr>
              <a:t>各</a:t>
            </a:r>
            <a:r>
              <a:rPr kumimoji="0" lang="en-US" altLang="zh-TW" sz="1600" b="1" dirty="0">
                <a:latin typeface="Arial" panose="020B0604020202020204" pitchFamily="34" charset="0"/>
                <a:ea typeface="微軟正黑體" panose="020B0604030504040204" pitchFamily="34" charset="-120"/>
                <a:cs typeface="Arial" panose="020B0604020202020204" pitchFamily="34" charset="0"/>
              </a:rPr>
              <a:t>1</a:t>
            </a:r>
            <a:r>
              <a:rPr kumimoji="0" lang="zh-TW" altLang="en-US" sz="1600" b="1" dirty="0">
                <a:latin typeface="Arial" panose="020B0604020202020204" pitchFamily="34" charset="0"/>
                <a:ea typeface="微軟正黑體" panose="020B0604030504040204" pitchFamily="34" charset="-120"/>
                <a:cs typeface="Arial" panose="020B0604020202020204" pitchFamily="34" charset="0"/>
              </a:rPr>
              <a:t>人</a:t>
            </a:r>
            <a:endParaRPr kumimoji="0" lang="en-US" altLang="zh-TW" sz="1600" b="1" dirty="0">
              <a:latin typeface="微軟正黑體" panose="020B0604030504040204" pitchFamily="34" charset="-120"/>
              <a:ea typeface="微軟正黑體" panose="020B0604030504040204" pitchFamily="34" charset="-120"/>
              <a:cs typeface="Arial" panose="020B0604020202020204" pitchFamily="34" charset="0"/>
            </a:endParaRPr>
          </a:p>
        </p:txBody>
      </p:sp>
      <p:pic>
        <p:nvPicPr>
          <p:cNvPr id="78858" name="圖片 24"/>
          <p:cNvPicPr>
            <a:picLocks noChangeAspect="1"/>
          </p:cNvPicPr>
          <p:nvPr/>
        </p:nvPicPr>
        <p:blipFill>
          <a:blip r:embed="rId2"/>
          <a:srcRect/>
          <a:stretch>
            <a:fillRect/>
          </a:stretch>
        </p:blipFill>
        <p:spPr bwMode="auto">
          <a:xfrm>
            <a:off x="4284663" y="3789363"/>
            <a:ext cx="4787900" cy="2808287"/>
          </a:xfrm>
          <a:prstGeom prst="rect">
            <a:avLst/>
          </a:prstGeom>
          <a:noFill/>
          <a:ln w="9525">
            <a:noFill/>
            <a:miter lim="800000"/>
            <a:headEnd/>
            <a:tailEnd/>
          </a:ln>
        </p:spPr>
      </p:pic>
      <p:sp>
        <p:nvSpPr>
          <p:cNvPr id="26" name="矩形 25"/>
          <p:cNvSpPr/>
          <p:nvPr/>
        </p:nvSpPr>
        <p:spPr>
          <a:xfrm>
            <a:off x="1403350" y="4159250"/>
            <a:ext cx="3014663" cy="2678113"/>
          </a:xfrm>
          <a:prstGeom prst="rect">
            <a:avLst/>
          </a:prstGeom>
        </p:spPr>
        <p:txBody>
          <a:bodyPr>
            <a:spAutoFit/>
          </a:bodyPr>
          <a:lstStyle/>
          <a:p>
            <a:pPr marL="360000" indent="-360000" fontAlgn="auto">
              <a:spcBef>
                <a:spcPts val="0"/>
              </a:spcBef>
              <a:spcAft>
                <a:spcPts val="0"/>
              </a:spcAft>
              <a:buClr>
                <a:schemeClr val="accent6">
                  <a:lumMod val="40000"/>
                  <a:lumOff val="60000"/>
                </a:schemeClr>
              </a:buClr>
              <a:buFont typeface="Wingdings 3" panose="05040102010807070707" pitchFamily="18" charset="2"/>
              <a:buChar char="u"/>
              <a:defRPr/>
            </a:pPr>
            <a:r>
              <a:rPr kumimoji="0" lang="zh-TW" altLang="en-US" sz="1600" b="1" dirty="0">
                <a:latin typeface="Arial" panose="020B0604020202020204" pitchFamily="34" charset="0"/>
                <a:ea typeface="微軟正黑體" panose="020B0604030504040204" pitchFamily="34" charset="-120"/>
                <a:cs typeface="Arial" panose="020B0604020202020204" pitchFamily="34" charset="0"/>
              </a:rPr>
              <a:t>發展</a:t>
            </a:r>
            <a:r>
              <a:rPr kumimoji="0" lang="zh-TW" altLang="en-US" sz="1600" b="1" dirty="0">
                <a:solidFill>
                  <a:srgbClr val="C00000"/>
                </a:solidFill>
                <a:latin typeface="Arial" panose="020B0604020202020204" pitchFamily="34" charset="0"/>
                <a:ea typeface="微軟正黑體" panose="020B0604030504040204" pitchFamily="34" charset="-120"/>
                <a:cs typeface="Arial" panose="020B0604020202020204" pitchFamily="34" charset="0"/>
              </a:rPr>
              <a:t>整合性具實證基礎之醫療服務</a:t>
            </a:r>
            <a:r>
              <a:rPr kumimoji="0" lang="zh-TW" altLang="en-US" sz="1600" b="1" dirty="0">
                <a:latin typeface="Arial" panose="020B0604020202020204" pitchFamily="34" charset="0"/>
                <a:ea typeface="微軟正黑體" panose="020B0604030504040204" pitchFamily="34" charset="-120"/>
                <a:cs typeface="Arial" panose="020B0604020202020204" pitchFamily="34" charset="0"/>
              </a:rPr>
              <a:t>，並落實個管制度，提供</a:t>
            </a:r>
            <a:r>
              <a:rPr kumimoji="0" lang="zh-TW" altLang="en-US" sz="1600" b="1" dirty="0">
                <a:solidFill>
                  <a:srgbClr val="C00000"/>
                </a:solidFill>
                <a:latin typeface="Arial" panose="020B0604020202020204" pitchFamily="34" charset="0"/>
                <a:ea typeface="微軟正黑體" panose="020B0604030504040204" pitchFamily="34" charset="-120"/>
                <a:cs typeface="Arial" panose="020B0604020202020204" pitchFamily="34" charset="0"/>
              </a:rPr>
              <a:t>連續性復歸社會服務</a:t>
            </a:r>
            <a:endParaRPr kumimoji="0" lang="en-US" altLang="zh-TW" sz="1600" b="1" dirty="0">
              <a:latin typeface="Arial" panose="020B0604020202020204" pitchFamily="34" charset="0"/>
              <a:ea typeface="微軟正黑體" panose="020B0604030504040204" pitchFamily="34" charset="-120"/>
              <a:cs typeface="Arial" panose="020B0604020202020204" pitchFamily="34" charset="0"/>
            </a:endParaRPr>
          </a:p>
          <a:p>
            <a:pPr marL="360000" indent="-360000" fontAlgn="auto">
              <a:spcBef>
                <a:spcPts val="0"/>
              </a:spcBef>
              <a:spcAft>
                <a:spcPts val="0"/>
              </a:spcAft>
              <a:buClr>
                <a:schemeClr val="accent6">
                  <a:lumMod val="40000"/>
                  <a:lumOff val="60000"/>
                </a:schemeClr>
              </a:buClr>
              <a:buFont typeface="Wingdings 3" panose="05040102010807070707" pitchFamily="18" charset="2"/>
              <a:buChar char="u"/>
              <a:defRPr/>
            </a:pPr>
            <a:r>
              <a:rPr kumimoji="0" lang="zh-TW" altLang="en-US" sz="1600" b="1" dirty="0">
                <a:latin typeface="Arial" panose="020B0604020202020204" pitchFamily="34" charset="0"/>
                <a:ea typeface="微軟正黑體" panose="020B0604030504040204" pitchFamily="34" charset="-120"/>
                <a:cs typeface="Arial" panose="020B0604020202020204" pitchFamily="34" charset="0"/>
              </a:rPr>
              <a:t>結合在地各類處遇資源，</a:t>
            </a:r>
            <a:r>
              <a:rPr kumimoji="0" lang="zh-TW" altLang="en-US" sz="1600" b="1" dirty="0">
                <a:solidFill>
                  <a:srgbClr val="C00000"/>
                </a:solidFill>
                <a:latin typeface="Arial" panose="020B0604020202020204" pitchFamily="34" charset="0"/>
                <a:ea typeface="微軟正黑體" panose="020B0604030504040204" pitchFamily="34" charset="-120"/>
                <a:cs typeface="Arial" panose="020B0604020202020204" pitchFamily="34" charset="0"/>
              </a:rPr>
              <a:t>建立彼此轉介、分流及合作機制</a:t>
            </a:r>
            <a:r>
              <a:rPr kumimoji="0" lang="zh-TW" altLang="en-US" sz="1600" b="1" dirty="0">
                <a:latin typeface="Arial" panose="020B0604020202020204" pitchFamily="34" charset="0"/>
                <a:ea typeface="微軟正黑體" panose="020B0604030504040204" pitchFamily="34" charset="-120"/>
                <a:cs typeface="Arial" panose="020B0604020202020204" pitchFamily="34" charset="0"/>
              </a:rPr>
              <a:t>，並促進</a:t>
            </a:r>
            <a:r>
              <a:rPr kumimoji="0" lang="zh-TW" altLang="en-US" sz="1600" b="1" dirty="0">
                <a:solidFill>
                  <a:srgbClr val="C00000"/>
                </a:solidFill>
                <a:latin typeface="Arial" panose="020B0604020202020204" pitchFamily="34" charset="0"/>
                <a:ea typeface="微軟正黑體" panose="020B0604030504040204" pitchFamily="34" charset="-120"/>
                <a:cs typeface="Arial" panose="020B0604020202020204" pitchFamily="34" charset="0"/>
              </a:rPr>
              <a:t>社會復健服務方案之開發</a:t>
            </a:r>
            <a:endParaRPr kumimoji="0" lang="en-US" altLang="zh-TW" sz="1600" b="1" dirty="0">
              <a:latin typeface="Arial" panose="020B0604020202020204" pitchFamily="34" charset="0"/>
              <a:ea typeface="微軟正黑體" panose="020B0604030504040204" pitchFamily="34" charset="-120"/>
              <a:cs typeface="Arial" panose="020B0604020202020204" pitchFamily="34" charset="0"/>
            </a:endParaRPr>
          </a:p>
          <a:p>
            <a:pPr marL="360000" indent="-360000" fontAlgn="auto">
              <a:spcBef>
                <a:spcPts val="0"/>
              </a:spcBef>
              <a:spcAft>
                <a:spcPts val="0"/>
              </a:spcAft>
              <a:buClr>
                <a:schemeClr val="accent6">
                  <a:lumMod val="40000"/>
                  <a:lumOff val="60000"/>
                </a:schemeClr>
              </a:buClr>
              <a:buFont typeface="Wingdings 3" panose="05040102010807070707" pitchFamily="18" charset="2"/>
              <a:buChar char="u"/>
              <a:defRPr/>
            </a:pPr>
            <a:r>
              <a:rPr kumimoji="0" lang="zh-TW" altLang="en-US" sz="1600" b="1" dirty="0">
                <a:solidFill>
                  <a:srgbClr val="C00000"/>
                </a:solidFill>
                <a:latin typeface="Arial" panose="020B0604020202020204" pitchFamily="34" charset="0"/>
                <a:ea typeface="微軟正黑體" panose="020B0604030504040204" pitchFamily="34" charset="-120"/>
                <a:cs typeface="Arial" panose="020B0604020202020204" pitchFamily="34" charset="0"/>
              </a:rPr>
              <a:t>建置</a:t>
            </a:r>
            <a:r>
              <a:rPr kumimoji="0" lang="zh-TW" altLang="en-US" sz="1600" b="1" dirty="0">
                <a:latin typeface="Arial" panose="020B0604020202020204" pitchFamily="34" charset="0"/>
                <a:ea typeface="微軟正黑體" panose="020B0604030504040204" pitchFamily="34" charset="-120"/>
                <a:cs typeface="Arial" panose="020B0604020202020204" pitchFamily="34" charset="0"/>
              </a:rPr>
              <a:t>成癮</a:t>
            </a:r>
            <a:r>
              <a:rPr kumimoji="0" lang="zh-TW" altLang="en-US" sz="1600" b="1" dirty="0">
                <a:solidFill>
                  <a:srgbClr val="C00000"/>
                </a:solidFill>
                <a:latin typeface="Arial" panose="020B0604020202020204" pitchFamily="34" charset="0"/>
                <a:ea typeface="微軟正黑體" panose="020B0604030504040204" pitchFamily="34" charset="-120"/>
                <a:cs typeface="Arial" panose="020B0604020202020204" pitchFamily="34" charset="0"/>
              </a:rPr>
              <a:t>醫療與個案服務資訊系統</a:t>
            </a:r>
            <a:endParaRPr kumimoji="0" lang="en-US" altLang="zh-TW" sz="1600" b="1" dirty="0">
              <a:latin typeface="Arial" panose="020B0604020202020204" pitchFamily="34" charset="0"/>
              <a:ea typeface="微軟正黑體" panose="020B0604030504040204" pitchFamily="34" charset="-120"/>
              <a:cs typeface="Arial" panose="020B0604020202020204" pitchFamily="34" charset="0"/>
            </a:endParaRPr>
          </a:p>
          <a:p>
            <a:pPr marL="360000" indent="-360000" fontAlgn="auto">
              <a:lnSpc>
                <a:spcPct val="150000"/>
              </a:lnSpc>
              <a:spcBef>
                <a:spcPts val="0"/>
              </a:spcBef>
              <a:spcAft>
                <a:spcPts val="0"/>
              </a:spcAft>
              <a:buClr>
                <a:schemeClr val="accent6">
                  <a:lumMod val="40000"/>
                  <a:lumOff val="60000"/>
                </a:schemeClr>
              </a:buClr>
              <a:buFont typeface="Wingdings 3" panose="05040102010807070707" pitchFamily="18" charset="2"/>
              <a:buChar char="u"/>
              <a:defRPr/>
            </a:pPr>
            <a:endParaRPr kumimoji="0" lang="en-US" altLang="zh-TW" sz="1600" dirty="0">
              <a:latin typeface="微軟正黑體" panose="020B0604030504040204" pitchFamily="34" charset="-120"/>
              <a:ea typeface="微軟正黑體" panose="020B0604030504040204" pitchFamily="34" charset="-120"/>
              <a:cs typeface="Arial" panose="020B0604020202020204" pitchFamily="34" charset="0"/>
            </a:endParaRPr>
          </a:p>
        </p:txBody>
      </p:sp>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手繪多邊形 24"/>
          <p:cNvSpPr/>
          <p:nvPr/>
        </p:nvSpPr>
        <p:spPr>
          <a:xfrm>
            <a:off x="1115616" y="1398448"/>
            <a:ext cx="6912768" cy="662400"/>
          </a:xfrm>
          <a:custGeom>
            <a:avLst/>
            <a:gdLst>
              <a:gd name="connsiteX0" fmla="*/ 0 w 8127999"/>
              <a:gd name="connsiteY0" fmla="*/ 182523 h 1095119"/>
              <a:gd name="connsiteX1" fmla="*/ 182523 w 8127999"/>
              <a:gd name="connsiteY1" fmla="*/ 0 h 1095119"/>
              <a:gd name="connsiteX2" fmla="*/ 7945476 w 8127999"/>
              <a:gd name="connsiteY2" fmla="*/ 0 h 1095119"/>
              <a:gd name="connsiteX3" fmla="*/ 8127999 w 8127999"/>
              <a:gd name="connsiteY3" fmla="*/ 182523 h 1095119"/>
              <a:gd name="connsiteX4" fmla="*/ 8127999 w 8127999"/>
              <a:gd name="connsiteY4" fmla="*/ 912596 h 1095119"/>
              <a:gd name="connsiteX5" fmla="*/ 7945476 w 8127999"/>
              <a:gd name="connsiteY5" fmla="*/ 1095119 h 1095119"/>
              <a:gd name="connsiteX6" fmla="*/ 182523 w 8127999"/>
              <a:gd name="connsiteY6" fmla="*/ 1095119 h 1095119"/>
              <a:gd name="connsiteX7" fmla="*/ 0 w 8127999"/>
              <a:gd name="connsiteY7" fmla="*/ 912596 h 1095119"/>
              <a:gd name="connsiteX8" fmla="*/ 0 w 8127999"/>
              <a:gd name="connsiteY8" fmla="*/ 182523 h 109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7999" h="1095119">
                <a:moveTo>
                  <a:pt x="0" y="182523"/>
                </a:moveTo>
                <a:cubicBezTo>
                  <a:pt x="0" y="81718"/>
                  <a:pt x="81718" y="0"/>
                  <a:pt x="182523" y="0"/>
                </a:cubicBezTo>
                <a:lnTo>
                  <a:pt x="7945476" y="0"/>
                </a:lnTo>
                <a:cubicBezTo>
                  <a:pt x="8046281" y="0"/>
                  <a:pt x="8127999" y="81718"/>
                  <a:pt x="8127999" y="182523"/>
                </a:cubicBezTo>
                <a:lnTo>
                  <a:pt x="8127999" y="912596"/>
                </a:lnTo>
                <a:cubicBezTo>
                  <a:pt x="8127999" y="1013401"/>
                  <a:pt x="8046281" y="1095119"/>
                  <a:pt x="7945476" y="1095119"/>
                </a:cubicBezTo>
                <a:lnTo>
                  <a:pt x="182523" y="1095119"/>
                </a:lnTo>
                <a:cubicBezTo>
                  <a:pt x="81718" y="1095119"/>
                  <a:pt x="0" y="1013401"/>
                  <a:pt x="0" y="912596"/>
                </a:cubicBezTo>
                <a:lnTo>
                  <a:pt x="0" y="18252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144899" tIns="144899" rIns="144899" bIns="144899" spcCol="1270" anchor="ctr"/>
          <a:lstStyle/>
          <a:p>
            <a:pPr defTabSz="1066800" fontAlgn="auto">
              <a:lnSpc>
                <a:spcPct val="125000"/>
              </a:lnSpc>
              <a:spcAft>
                <a:spcPts val="0"/>
              </a:spcAft>
              <a:defRPr/>
            </a:pPr>
            <a:r>
              <a:rPr kumimoji="0" lang="zh-TW" altLang="en-US" sz="2800" b="1" dirty="0">
                <a:latin typeface="微軟正黑體" panose="020B0604030504040204" pitchFamily="34" charset="-120"/>
                <a:ea typeface="微軟正黑體" panose="020B0604030504040204" pitchFamily="34" charset="-120"/>
              </a:rPr>
              <a:t>發展藥癮防治專業人才培訓制度</a:t>
            </a:r>
            <a:endParaRPr kumimoji="0" lang="en-US" altLang="zh-TW" sz="2800" b="1" dirty="0">
              <a:latin typeface="微軟正黑體" panose="020B0604030504040204" pitchFamily="34" charset="-120"/>
              <a:ea typeface="微軟正黑體" panose="020B0604030504040204" pitchFamily="34" charset="-120"/>
            </a:endParaRPr>
          </a:p>
        </p:txBody>
      </p:sp>
      <p:sp>
        <p:nvSpPr>
          <p:cNvPr id="79876" name="標題 1"/>
          <p:cNvSpPr>
            <a:spLocks noGrp="1"/>
          </p:cNvSpPr>
          <p:nvPr>
            <p:ph type="title"/>
          </p:nvPr>
        </p:nvSpPr>
        <p:spPr/>
        <p:txBody>
          <a:bodyPr/>
          <a:lstStyle/>
          <a:p>
            <a:r>
              <a:rPr lang="zh-TW" altLang="en-US" smtClean="0">
                <a:solidFill>
                  <a:srgbClr val="FFFF00"/>
                </a:solidFill>
                <a:latin typeface="Arial" charset="0"/>
                <a:ea typeface="華康華綜體W5"/>
              </a:rPr>
              <a:t>策略二</a:t>
            </a:r>
          </a:p>
        </p:txBody>
      </p:sp>
      <p:sp>
        <p:nvSpPr>
          <p:cNvPr id="79877" name="投影片編號版面配置區 3"/>
          <p:cNvSpPr>
            <a:spLocks noGrp="1"/>
          </p:cNvSpPr>
          <p:nvPr>
            <p:ph type="sldNum" sz="quarter" idx="12"/>
          </p:nvPr>
        </p:nvSpPr>
        <p:spPr>
          <a:noFill/>
          <a:ln>
            <a:miter lim="800000"/>
            <a:headEnd/>
            <a:tailEnd/>
          </a:ln>
        </p:spPr>
        <p:txBody>
          <a:bodyPr/>
          <a:lstStyle/>
          <a:p>
            <a:pPr fontAlgn="base">
              <a:spcBef>
                <a:spcPct val="0"/>
              </a:spcBef>
              <a:spcAft>
                <a:spcPct val="0"/>
              </a:spcAft>
            </a:pPr>
            <a:fld id="{6D8155D9-F034-4B20-BAC5-027DB55482D2}" type="slidenum">
              <a:rPr lang="zh-TW" altLang="en-US" smtClean="0"/>
              <a:pPr fontAlgn="base">
                <a:spcBef>
                  <a:spcPct val="0"/>
                </a:spcBef>
                <a:spcAft>
                  <a:spcPct val="0"/>
                </a:spcAft>
              </a:pPr>
              <a:t>54</a:t>
            </a:fld>
            <a:endParaRPr lang="en-US" altLang="zh-TW" smtClean="0"/>
          </a:p>
        </p:txBody>
      </p:sp>
      <p:pic>
        <p:nvPicPr>
          <p:cNvPr id="79878" name="圖片 10"/>
          <p:cNvPicPr>
            <a:picLocks noChangeAspect="1"/>
          </p:cNvPicPr>
          <p:nvPr/>
        </p:nvPicPr>
        <p:blipFill>
          <a:blip r:embed="rId2">
            <a:clrChange>
              <a:clrFrom>
                <a:srgbClr val="FFFFFF"/>
              </a:clrFrom>
              <a:clrTo>
                <a:srgbClr val="FFFFFF">
                  <a:alpha val="0"/>
                </a:srgbClr>
              </a:clrTo>
            </a:clrChange>
          </a:blip>
          <a:srcRect/>
          <a:stretch>
            <a:fillRect/>
          </a:stretch>
        </p:blipFill>
        <p:spPr bwMode="auto">
          <a:xfrm>
            <a:off x="6732588" y="1398588"/>
            <a:ext cx="1130300" cy="595312"/>
          </a:xfrm>
          <a:prstGeom prst="rect">
            <a:avLst/>
          </a:prstGeom>
          <a:noFill/>
          <a:ln w="9525">
            <a:noFill/>
            <a:miter lim="800000"/>
            <a:headEnd/>
            <a:tailEnd/>
          </a:ln>
        </p:spPr>
      </p:pic>
      <p:sp>
        <p:nvSpPr>
          <p:cNvPr id="26" name="內容版面配置區 35"/>
          <p:cNvSpPr txBox="1">
            <a:spLocks/>
          </p:cNvSpPr>
          <p:nvPr/>
        </p:nvSpPr>
        <p:spPr>
          <a:xfrm>
            <a:off x="1108075" y="3270250"/>
            <a:ext cx="3319463" cy="2390775"/>
          </a:xfrm>
          <a:prstGeom prst="rect">
            <a:avLst/>
          </a:prstGeom>
        </p:spPr>
        <p:txBody>
          <a:bodyPr/>
          <a:lstStyle>
            <a:lvl1pPr marL="342900" indent="-342900" algn="l" rtl="0" eaLnBrk="1" fontAlgn="base" hangingPunct="1">
              <a:spcBef>
                <a:spcPct val="20000"/>
              </a:spcBef>
              <a:spcAft>
                <a:spcPct val="0"/>
              </a:spcAft>
              <a:buClr>
                <a:schemeClr val="hlink"/>
              </a:buClr>
              <a:buFont typeface="Wingdings" pitchFamily="2" charset="2"/>
              <a:buChar char="v"/>
              <a:defRPr sz="2800" b="1" baseline="0">
                <a:solidFill>
                  <a:schemeClr val="tx2"/>
                </a:solidFill>
                <a:latin typeface="Arial" panose="020B0604020202020204" pitchFamily="34" charset="0"/>
                <a:ea typeface="微軟正黑體" panose="020B0604030504040204" pitchFamily="34" charset="-120"/>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baseline="0">
                <a:solidFill>
                  <a:schemeClr val="tx1"/>
                </a:solidFill>
                <a:latin typeface="Arial" panose="020B0604020202020204" pitchFamily="34" charset="0"/>
                <a:ea typeface="微軟正黑體" panose="020B0604030504040204" pitchFamily="34" charset="-120"/>
              </a:defRPr>
            </a:lvl2pPr>
            <a:lvl3pPr marL="1143000" indent="-228600" algn="l" rtl="0" eaLnBrk="1" fontAlgn="base" hangingPunct="1">
              <a:spcBef>
                <a:spcPct val="20000"/>
              </a:spcBef>
              <a:spcAft>
                <a:spcPct val="0"/>
              </a:spcAft>
              <a:buClr>
                <a:schemeClr val="tx1"/>
              </a:buClr>
              <a:buChar char="•"/>
              <a:defRPr sz="2400" baseline="0">
                <a:solidFill>
                  <a:schemeClr val="tx1"/>
                </a:solidFill>
                <a:latin typeface="Arial" panose="020B0604020202020204" pitchFamily="34" charset="0"/>
                <a:ea typeface="微軟正黑體" panose="020B0604030504040204" pitchFamily="34" charset="-120"/>
              </a:defRPr>
            </a:lvl3pPr>
            <a:lvl4pPr marL="1600200" indent="-228600" algn="l" rtl="0" eaLnBrk="1" fontAlgn="base" hangingPunct="1">
              <a:spcBef>
                <a:spcPct val="20000"/>
              </a:spcBef>
              <a:spcAft>
                <a:spcPct val="0"/>
              </a:spcAft>
              <a:buChar char="–"/>
              <a:defRPr sz="2000" baseline="0">
                <a:solidFill>
                  <a:schemeClr val="tx1"/>
                </a:solidFill>
                <a:latin typeface="Arial" panose="020B0604020202020204" pitchFamily="34" charset="0"/>
                <a:ea typeface="微軟正黑體" panose="020B0604030504040204" pitchFamily="34" charset="-120"/>
              </a:defRPr>
            </a:lvl4pPr>
            <a:lvl5pPr marL="2057400" indent="-228600" algn="l" rtl="0" eaLnBrk="1" fontAlgn="base" hangingPunct="1">
              <a:spcBef>
                <a:spcPct val="20000"/>
              </a:spcBef>
              <a:spcAft>
                <a:spcPct val="0"/>
              </a:spcAft>
              <a:buChar char="»"/>
              <a:defRPr sz="2000" baseline="0">
                <a:solidFill>
                  <a:schemeClr val="tx1"/>
                </a:solidFill>
                <a:latin typeface="Arial" panose="020B0604020202020204" pitchFamily="34" charset="0"/>
                <a:ea typeface="微軟正黑體" panose="020B0604030504040204" pitchFamily="34" charset="-12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spcBef>
                <a:spcPts val="1200"/>
              </a:spcBef>
              <a:spcAft>
                <a:spcPts val="1200"/>
              </a:spcAft>
              <a:buClr>
                <a:schemeClr val="accent6">
                  <a:lumMod val="60000"/>
                  <a:lumOff val="40000"/>
                </a:schemeClr>
              </a:buClr>
              <a:buSzPct val="100000"/>
              <a:buFont typeface="Wingdings" pitchFamily="2" charset="2"/>
              <a:buNone/>
              <a:defRPr/>
            </a:pPr>
            <a:r>
              <a:rPr kumimoji="0" lang="zh-TW" altLang="en-US" sz="1600" dirty="0">
                <a:solidFill>
                  <a:schemeClr val="tx1"/>
                </a:solidFill>
                <a:cs typeface="Arial" panose="020B0604020202020204" pitchFamily="34" charset="0"/>
              </a:rPr>
              <a:t>各類醫事人員</a:t>
            </a:r>
            <a:r>
              <a:rPr kumimoji="0" lang="en-US" altLang="zh-TW" sz="1600" dirty="0">
                <a:solidFill>
                  <a:schemeClr val="tx1"/>
                </a:solidFill>
                <a:cs typeface="Arial" panose="020B0604020202020204" pitchFamily="34" charset="0"/>
              </a:rPr>
              <a:t>(</a:t>
            </a:r>
            <a:r>
              <a:rPr kumimoji="0" lang="zh-TW" altLang="en-US" sz="1600" dirty="0">
                <a:solidFill>
                  <a:schemeClr val="tx1"/>
                </a:solidFill>
                <a:cs typeface="Arial" panose="020B0604020202020204" pitchFamily="34" charset="0"/>
              </a:rPr>
              <a:t>相關科別醫師、護理師、心理師、職能治療師等</a:t>
            </a:r>
            <a:r>
              <a:rPr kumimoji="0" lang="en-US" altLang="zh-TW" sz="1600" dirty="0">
                <a:solidFill>
                  <a:schemeClr val="tx1"/>
                </a:solidFill>
                <a:cs typeface="Arial" panose="020B0604020202020204" pitchFamily="34" charset="0"/>
              </a:rPr>
              <a:t>)</a:t>
            </a:r>
            <a:r>
              <a:rPr kumimoji="0" lang="zh-TW" altLang="en-US" sz="1600" dirty="0">
                <a:solidFill>
                  <a:schemeClr val="tx1"/>
                </a:solidFill>
                <a:cs typeface="Arial" panose="020B0604020202020204" pitchFamily="34" charset="0"/>
              </a:rPr>
              <a:t>及社工師</a:t>
            </a:r>
            <a:endParaRPr kumimoji="0" lang="en-US" altLang="zh-TW" sz="1600" dirty="0">
              <a:solidFill>
                <a:schemeClr val="tx1"/>
              </a:solidFill>
              <a:cs typeface="Arial" panose="020B0604020202020204" pitchFamily="34" charset="0"/>
            </a:endParaRPr>
          </a:p>
          <a:p>
            <a:pPr marL="0" indent="0">
              <a:spcBef>
                <a:spcPts val="1200"/>
              </a:spcBef>
              <a:spcAft>
                <a:spcPts val="1200"/>
              </a:spcAft>
              <a:buClr>
                <a:schemeClr val="accent6">
                  <a:lumMod val="60000"/>
                  <a:lumOff val="40000"/>
                </a:schemeClr>
              </a:buClr>
              <a:buSzPct val="100000"/>
              <a:buFont typeface="Wingdings" pitchFamily="2" charset="2"/>
              <a:buNone/>
              <a:defRPr/>
            </a:pPr>
            <a:r>
              <a:rPr kumimoji="0" lang="zh-TW" altLang="en-US" sz="1600" dirty="0">
                <a:solidFill>
                  <a:schemeClr val="tx1"/>
                </a:solidFill>
                <a:cs typeface="Arial" panose="020B0604020202020204" pitchFamily="34" charset="0"/>
              </a:rPr>
              <a:t>建立各醫事人員初階訓練課程基準與評核制度。</a:t>
            </a:r>
            <a:endParaRPr kumimoji="0" lang="en-US" altLang="zh-TW" sz="1600" dirty="0">
              <a:solidFill>
                <a:schemeClr val="tx1"/>
              </a:solidFill>
              <a:cs typeface="Arial" panose="020B0604020202020204" pitchFamily="34" charset="0"/>
            </a:endParaRPr>
          </a:p>
          <a:p>
            <a:pPr marL="0" indent="0">
              <a:spcBef>
                <a:spcPts val="1200"/>
              </a:spcBef>
              <a:spcAft>
                <a:spcPts val="1200"/>
              </a:spcAft>
              <a:buClr>
                <a:schemeClr val="accent6">
                  <a:lumMod val="60000"/>
                  <a:lumOff val="40000"/>
                </a:schemeClr>
              </a:buClr>
              <a:buSzPct val="100000"/>
              <a:buFont typeface="Wingdings" pitchFamily="2" charset="2"/>
              <a:buNone/>
              <a:defRPr/>
            </a:pPr>
            <a:r>
              <a:rPr kumimoji="0" lang="zh-TW" altLang="en-US" sz="1600" dirty="0">
                <a:solidFill>
                  <a:schemeClr val="tx1"/>
                </a:solidFill>
                <a:cs typeface="Arial" panose="020B0604020202020204" pitchFamily="34" charset="0"/>
              </a:rPr>
              <a:t>每種專業</a:t>
            </a:r>
            <a:r>
              <a:rPr kumimoji="0" lang="en-US" altLang="zh-TW" sz="1600" dirty="0">
                <a:solidFill>
                  <a:schemeClr val="tx1"/>
                </a:solidFill>
                <a:cs typeface="Arial" panose="020B0604020202020204" pitchFamily="34" charset="0"/>
              </a:rPr>
              <a:t>25-30</a:t>
            </a:r>
            <a:r>
              <a:rPr kumimoji="0" lang="zh-TW" altLang="en-US" sz="1600" dirty="0">
                <a:solidFill>
                  <a:schemeClr val="tx1"/>
                </a:solidFill>
                <a:cs typeface="Arial" panose="020B0604020202020204" pitchFamily="34" charset="0"/>
              </a:rPr>
              <a:t>人</a:t>
            </a:r>
            <a:r>
              <a:rPr kumimoji="0" lang="en-US" altLang="zh-TW" sz="1600" dirty="0">
                <a:solidFill>
                  <a:schemeClr val="tx1"/>
                </a:solidFill>
                <a:cs typeface="Arial" panose="020B0604020202020204" pitchFamily="34" charset="0"/>
              </a:rPr>
              <a:t>/</a:t>
            </a:r>
            <a:r>
              <a:rPr kumimoji="0" lang="zh-TW" altLang="en-US" sz="1600" dirty="0">
                <a:solidFill>
                  <a:schemeClr val="tx1"/>
                </a:solidFill>
                <a:cs typeface="Arial" panose="020B0604020202020204" pitchFamily="34" charset="0"/>
              </a:rPr>
              <a:t>年，共</a:t>
            </a:r>
            <a:r>
              <a:rPr kumimoji="0" lang="en-US" altLang="zh-TW" sz="1600" dirty="0">
                <a:solidFill>
                  <a:srgbClr val="C00000"/>
                </a:solidFill>
                <a:cs typeface="Arial" panose="020B0604020202020204" pitchFamily="34" charset="0"/>
              </a:rPr>
              <a:t>125-150</a:t>
            </a:r>
            <a:r>
              <a:rPr kumimoji="0" lang="zh-TW" altLang="en-US" sz="1600" dirty="0">
                <a:solidFill>
                  <a:srgbClr val="C00000"/>
                </a:solidFill>
                <a:cs typeface="Arial" panose="020B0604020202020204" pitchFamily="34" charset="0"/>
              </a:rPr>
              <a:t>人</a:t>
            </a:r>
            <a:r>
              <a:rPr kumimoji="0" lang="en-US" altLang="zh-TW" sz="1600" dirty="0">
                <a:solidFill>
                  <a:srgbClr val="C00000"/>
                </a:solidFill>
                <a:cs typeface="Arial" panose="020B0604020202020204" pitchFamily="34" charset="0"/>
              </a:rPr>
              <a:t>/</a:t>
            </a:r>
            <a:r>
              <a:rPr kumimoji="0" lang="zh-TW" altLang="en-US" sz="1600" dirty="0">
                <a:solidFill>
                  <a:srgbClr val="C00000"/>
                </a:solidFill>
                <a:cs typeface="Arial" panose="020B0604020202020204" pitchFamily="34" charset="0"/>
              </a:rPr>
              <a:t>年。</a:t>
            </a:r>
          </a:p>
        </p:txBody>
      </p:sp>
      <p:sp>
        <p:nvSpPr>
          <p:cNvPr id="27" name="手繪多邊形 26"/>
          <p:cNvSpPr/>
          <p:nvPr/>
        </p:nvSpPr>
        <p:spPr>
          <a:xfrm>
            <a:off x="-36513" y="2420938"/>
            <a:ext cx="4645026" cy="611187"/>
          </a:xfrm>
          <a:custGeom>
            <a:avLst/>
            <a:gdLst>
              <a:gd name="connsiteX0" fmla="*/ 0 w 3623163"/>
              <a:gd name="connsiteY0" fmla="*/ 0 h 765732"/>
              <a:gd name="connsiteX1" fmla="*/ 3623163 w 3623163"/>
              <a:gd name="connsiteY1" fmla="*/ 0 h 765732"/>
              <a:gd name="connsiteX2" fmla="*/ 3623163 w 3623163"/>
              <a:gd name="connsiteY2" fmla="*/ 765732 h 765732"/>
              <a:gd name="connsiteX3" fmla="*/ 0 w 3623163"/>
              <a:gd name="connsiteY3" fmla="*/ 765732 h 765732"/>
              <a:gd name="connsiteX4" fmla="*/ 0 w 3623163"/>
              <a:gd name="connsiteY4" fmla="*/ 0 h 765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3163" h="765732">
                <a:moveTo>
                  <a:pt x="0" y="0"/>
                </a:moveTo>
                <a:lnTo>
                  <a:pt x="3623163" y="0"/>
                </a:lnTo>
                <a:lnTo>
                  <a:pt x="3623163" y="765732"/>
                </a:lnTo>
                <a:lnTo>
                  <a:pt x="0" y="76573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tIns="60960" bIns="60960" spcCol="1270" anchor="ctr"/>
          <a:lstStyle/>
          <a:p>
            <a:pPr algn="ctr" fontAlgn="auto">
              <a:lnSpc>
                <a:spcPct val="150000"/>
              </a:lnSpc>
              <a:spcBef>
                <a:spcPts val="0"/>
              </a:spcBef>
              <a:spcAft>
                <a:spcPts val="0"/>
              </a:spcAft>
              <a:defRPr/>
            </a:pPr>
            <a:r>
              <a:rPr kumimoji="0" lang="zh-TW" altLang="en-US"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結合專業人力組織，擴大專業訓練量能</a:t>
            </a:r>
            <a:endParaRPr kumimoji="0" lang="en-US" altLang="zh-TW" sz="20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grpSp>
        <p:nvGrpSpPr>
          <p:cNvPr id="79881" name="群組 27"/>
          <p:cNvGrpSpPr>
            <a:grpSpLocks/>
          </p:cNvGrpSpPr>
          <p:nvPr/>
        </p:nvGrpSpPr>
        <p:grpSpPr bwMode="auto">
          <a:xfrm>
            <a:off x="34925" y="2951163"/>
            <a:ext cx="9037638" cy="80962"/>
            <a:chOff x="1097280" y="3247506"/>
            <a:chExt cx="10058400" cy="340612"/>
          </a:xfrm>
        </p:grpSpPr>
        <p:sp>
          <p:nvSpPr>
            <p:cNvPr id="29" name="矩形 28"/>
            <p:cNvSpPr/>
            <p:nvPr/>
          </p:nvSpPr>
          <p:spPr>
            <a:xfrm>
              <a:off x="1097280" y="3247506"/>
              <a:ext cx="4906536" cy="340612"/>
            </a:xfrm>
            <a:prstGeom prst="rect">
              <a:avLst/>
            </a:prstGeom>
            <a:solidFill>
              <a:schemeClr val="accent2">
                <a:lumMod val="40000"/>
                <a:lumOff val="60000"/>
              </a:schemeClr>
            </a:solidFill>
            <a:scene3d>
              <a:camera prst="orthographicFront"/>
              <a:lightRig rig="flat" dir="t"/>
            </a:scene3d>
            <a:sp3d prstMaterial="plastic">
              <a:bevelT w="120900" h="88900"/>
              <a:bevelB w="88900" h="31750" prst="angle"/>
            </a:sp3d>
          </p:spPr>
          <p:style>
            <a:lnRef idx="1">
              <a:schemeClr val="accent2">
                <a:alpha val="90000"/>
                <a:hueOff val="0"/>
                <a:satOff val="0"/>
                <a:lumOff val="0"/>
                <a:alphaOff val="0"/>
              </a:schemeClr>
            </a:lnRef>
            <a:fillRef idx="3">
              <a:schemeClr val="accent2">
                <a:alpha val="90000"/>
                <a:hueOff val="0"/>
                <a:satOff val="0"/>
                <a:lumOff val="0"/>
                <a:alphaOff val="0"/>
              </a:schemeClr>
            </a:fillRef>
            <a:effectRef idx="2">
              <a:schemeClr val="accent2">
                <a:alpha val="90000"/>
                <a:hueOff val="0"/>
                <a:satOff val="0"/>
                <a:lumOff val="0"/>
                <a:alphaOff val="0"/>
              </a:schemeClr>
            </a:effectRef>
            <a:fontRef idx="minor">
              <a:schemeClr val="lt1"/>
            </a:fontRef>
          </p:style>
        </p:sp>
        <p:sp>
          <p:nvSpPr>
            <p:cNvPr id="30" name="矩形 29"/>
            <p:cNvSpPr/>
            <p:nvPr/>
          </p:nvSpPr>
          <p:spPr>
            <a:xfrm>
              <a:off x="6249144" y="3247506"/>
              <a:ext cx="4906536" cy="340612"/>
            </a:xfrm>
            <a:prstGeom prst="rect">
              <a:avLst/>
            </a:prstGeom>
            <a:solidFill>
              <a:schemeClr val="accent2">
                <a:lumMod val="40000"/>
                <a:lumOff val="60000"/>
              </a:schemeClr>
            </a:solidFill>
            <a:scene3d>
              <a:camera prst="orthographicFront"/>
              <a:lightRig rig="flat" dir="t"/>
            </a:scene3d>
            <a:sp3d prstMaterial="plastic">
              <a:bevelT w="120900" h="88900"/>
              <a:bevelB w="88900" h="31750" prst="angle"/>
            </a:sp3d>
          </p:spPr>
          <p:style>
            <a:lnRef idx="1">
              <a:schemeClr val="accent2">
                <a:alpha val="90000"/>
                <a:hueOff val="0"/>
                <a:satOff val="0"/>
                <a:lumOff val="0"/>
                <a:alphaOff val="-40000"/>
              </a:schemeClr>
            </a:lnRef>
            <a:fillRef idx="3">
              <a:schemeClr val="accent2">
                <a:alpha val="90000"/>
                <a:hueOff val="0"/>
                <a:satOff val="0"/>
                <a:lumOff val="0"/>
                <a:alphaOff val="-40000"/>
              </a:schemeClr>
            </a:fillRef>
            <a:effectRef idx="2">
              <a:schemeClr val="accent2">
                <a:alpha val="90000"/>
                <a:hueOff val="0"/>
                <a:satOff val="0"/>
                <a:lumOff val="0"/>
                <a:alphaOff val="-40000"/>
              </a:schemeClr>
            </a:effectRef>
            <a:fontRef idx="minor">
              <a:schemeClr val="lt1"/>
            </a:fontRef>
          </p:style>
        </p:sp>
      </p:grpSp>
      <p:sp>
        <p:nvSpPr>
          <p:cNvPr id="31" name="手繪多邊形 30"/>
          <p:cNvSpPr/>
          <p:nvPr/>
        </p:nvSpPr>
        <p:spPr>
          <a:xfrm>
            <a:off x="4643438" y="2420938"/>
            <a:ext cx="4321175" cy="611187"/>
          </a:xfrm>
          <a:custGeom>
            <a:avLst/>
            <a:gdLst>
              <a:gd name="connsiteX0" fmla="*/ 0 w 3623163"/>
              <a:gd name="connsiteY0" fmla="*/ 0 h 765732"/>
              <a:gd name="connsiteX1" fmla="*/ 3623163 w 3623163"/>
              <a:gd name="connsiteY1" fmla="*/ 0 h 765732"/>
              <a:gd name="connsiteX2" fmla="*/ 3623163 w 3623163"/>
              <a:gd name="connsiteY2" fmla="*/ 765732 h 765732"/>
              <a:gd name="connsiteX3" fmla="*/ 0 w 3623163"/>
              <a:gd name="connsiteY3" fmla="*/ 765732 h 765732"/>
              <a:gd name="connsiteX4" fmla="*/ 0 w 3623163"/>
              <a:gd name="connsiteY4" fmla="*/ 0 h 765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3163" h="765732">
                <a:moveTo>
                  <a:pt x="0" y="0"/>
                </a:moveTo>
                <a:lnTo>
                  <a:pt x="3623163" y="0"/>
                </a:lnTo>
                <a:lnTo>
                  <a:pt x="3623163" y="765732"/>
                </a:lnTo>
                <a:lnTo>
                  <a:pt x="0" y="76573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tIns="60960" bIns="60960" spcCol="1270" anchor="ctr"/>
          <a:lstStyle/>
          <a:p>
            <a:pPr algn="ctr" fontAlgn="auto">
              <a:lnSpc>
                <a:spcPct val="150000"/>
              </a:lnSpc>
              <a:spcBef>
                <a:spcPts val="0"/>
              </a:spcBef>
              <a:spcAft>
                <a:spcPts val="0"/>
              </a:spcAft>
              <a:defRPr/>
            </a:pPr>
            <a:r>
              <a:rPr kumimoji="0" lang="zh-TW" altLang="en-US" sz="2000" b="1" dirty="0">
                <a:solidFill>
                  <a:schemeClr val="tx1"/>
                </a:solidFill>
                <a:latin typeface="微軟正黑體" panose="020B0604030504040204" pitchFamily="34" charset="-120"/>
                <a:ea typeface="微軟正黑體" panose="020B0604030504040204" pitchFamily="34" charset="-120"/>
              </a:rPr>
              <a:t>建立藥癮醫療人員臨床訓練調訓制度</a:t>
            </a:r>
            <a:endParaRPr kumimoji="0" lang="en-US" altLang="zh-TW" sz="2000" b="1" dirty="0">
              <a:solidFill>
                <a:schemeClr val="tx1"/>
              </a:solidFill>
              <a:latin typeface="微軟正黑體" panose="020B0604030504040204" pitchFamily="34" charset="-120"/>
              <a:ea typeface="微軟正黑體" panose="020B0604030504040204" pitchFamily="34" charset="-120"/>
            </a:endParaRPr>
          </a:p>
        </p:txBody>
      </p:sp>
      <p:sp>
        <p:nvSpPr>
          <p:cNvPr id="32" name="圓角矩形 31"/>
          <p:cNvSpPr/>
          <p:nvPr/>
        </p:nvSpPr>
        <p:spPr>
          <a:xfrm>
            <a:off x="125413" y="3373438"/>
            <a:ext cx="708025" cy="6318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b="1" dirty="0">
                <a:solidFill>
                  <a:schemeClr val="tx1">
                    <a:lumMod val="65000"/>
                    <a:lumOff val="35000"/>
                  </a:schemeClr>
                </a:solidFill>
                <a:latin typeface="Arial Black" panose="020B0A04020102020204" pitchFamily="34" charset="0"/>
                <a:ea typeface="微軟正黑體" panose="020B0604030504040204" pitchFamily="34" charset="-120"/>
              </a:rPr>
              <a:t>訓練範圍</a:t>
            </a:r>
          </a:p>
        </p:txBody>
      </p:sp>
      <p:sp>
        <p:nvSpPr>
          <p:cNvPr id="33" name="圓角矩形 32"/>
          <p:cNvSpPr/>
          <p:nvPr/>
        </p:nvSpPr>
        <p:spPr>
          <a:xfrm>
            <a:off x="131763" y="4308475"/>
            <a:ext cx="708025" cy="63341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b="1" dirty="0">
                <a:solidFill>
                  <a:schemeClr val="tx1">
                    <a:lumMod val="65000"/>
                    <a:lumOff val="35000"/>
                  </a:schemeClr>
                </a:solidFill>
                <a:latin typeface="Arial Black" panose="020B0A04020102020204" pitchFamily="34" charset="0"/>
                <a:ea typeface="微軟正黑體" panose="020B0604030504040204" pitchFamily="34" charset="-120"/>
              </a:rPr>
              <a:t>方案內涵</a:t>
            </a:r>
          </a:p>
        </p:txBody>
      </p:sp>
      <p:sp>
        <p:nvSpPr>
          <p:cNvPr id="34" name="圓角矩形 33"/>
          <p:cNvSpPr/>
          <p:nvPr/>
        </p:nvSpPr>
        <p:spPr>
          <a:xfrm>
            <a:off x="125413" y="5100638"/>
            <a:ext cx="708025" cy="6318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b="1" dirty="0">
                <a:solidFill>
                  <a:schemeClr val="tx1">
                    <a:lumMod val="65000"/>
                    <a:lumOff val="35000"/>
                  </a:schemeClr>
                </a:solidFill>
                <a:latin typeface="Arial Black" panose="020B0A04020102020204" pitchFamily="34" charset="0"/>
                <a:ea typeface="微軟正黑體" panose="020B0604030504040204" pitchFamily="34" charset="-120"/>
              </a:rPr>
              <a:t>培訓規模</a:t>
            </a:r>
          </a:p>
        </p:txBody>
      </p:sp>
      <p:cxnSp>
        <p:nvCxnSpPr>
          <p:cNvPr id="35" name="直線接點 34"/>
          <p:cNvCxnSpPr/>
          <p:nvPr/>
        </p:nvCxnSpPr>
        <p:spPr>
          <a:xfrm>
            <a:off x="901700" y="3392488"/>
            <a:ext cx="0" cy="534987"/>
          </a:xfrm>
          <a:prstGeom prst="line">
            <a:avLst/>
          </a:prstGeom>
          <a:ln w="38100">
            <a:solidFill>
              <a:schemeClr val="accent2">
                <a:lumMod val="20000"/>
                <a:lumOff val="80000"/>
              </a:schemeClr>
            </a:solidFill>
          </a:ln>
        </p:spPr>
        <p:style>
          <a:lnRef idx="3">
            <a:schemeClr val="accent1"/>
          </a:lnRef>
          <a:fillRef idx="0">
            <a:schemeClr val="accent1"/>
          </a:fillRef>
          <a:effectRef idx="2">
            <a:schemeClr val="accent1"/>
          </a:effectRef>
          <a:fontRef idx="minor">
            <a:schemeClr val="tx1"/>
          </a:fontRef>
        </p:style>
      </p:cxnSp>
      <p:cxnSp>
        <p:nvCxnSpPr>
          <p:cNvPr id="40" name="直線接點 39"/>
          <p:cNvCxnSpPr/>
          <p:nvPr/>
        </p:nvCxnSpPr>
        <p:spPr>
          <a:xfrm>
            <a:off x="908050" y="4352925"/>
            <a:ext cx="0" cy="534988"/>
          </a:xfrm>
          <a:prstGeom prst="line">
            <a:avLst/>
          </a:prstGeom>
          <a:ln w="38100">
            <a:solidFill>
              <a:schemeClr val="accent2">
                <a:lumMod val="20000"/>
                <a:lumOff val="80000"/>
              </a:schemeClr>
            </a:solidFill>
          </a:ln>
        </p:spPr>
        <p:style>
          <a:lnRef idx="3">
            <a:schemeClr val="accent1"/>
          </a:lnRef>
          <a:fillRef idx="0">
            <a:schemeClr val="accent1"/>
          </a:fillRef>
          <a:effectRef idx="2">
            <a:schemeClr val="accent1"/>
          </a:effectRef>
          <a:fontRef idx="minor">
            <a:schemeClr val="tx1"/>
          </a:fontRef>
        </p:style>
      </p:cxnSp>
      <p:cxnSp>
        <p:nvCxnSpPr>
          <p:cNvPr id="41" name="直線接點 40"/>
          <p:cNvCxnSpPr/>
          <p:nvPr/>
        </p:nvCxnSpPr>
        <p:spPr>
          <a:xfrm>
            <a:off x="911225" y="5124450"/>
            <a:ext cx="0" cy="534988"/>
          </a:xfrm>
          <a:prstGeom prst="line">
            <a:avLst/>
          </a:prstGeom>
          <a:ln w="38100">
            <a:solidFill>
              <a:schemeClr val="accent2">
                <a:lumMod val="20000"/>
                <a:lumOff val="80000"/>
              </a:schemeClr>
            </a:solidFill>
          </a:ln>
        </p:spPr>
        <p:style>
          <a:lnRef idx="3">
            <a:schemeClr val="accent1"/>
          </a:lnRef>
          <a:fillRef idx="0">
            <a:schemeClr val="accent1"/>
          </a:fillRef>
          <a:effectRef idx="2">
            <a:schemeClr val="accent1"/>
          </a:effectRef>
          <a:fontRef idx="minor">
            <a:schemeClr val="tx1"/>
          </a:fontRef>
        </p:style>
      </p:cxnSp>
      <p:sp>
        <p:nvSpPr>
          <p:cNvPr id="44" name="內容版面配置區 35"/>
          <p:cNvSpPr txBox="1">
            <a:spLocks/>
          </p:cNvSpPr>
          <p:nvPr/>
        </p:nvSpPr>
        <p:spPr>
          <a:xfrm>
            <a:off x="5672138" y="3219450"/>
            <a:ext cx="3292475" cy="2171700"/>
          </a:xfrm>
          <a:prstGeom prst="rect">
            <a:avLst/>
          </a:prstGeom>
        </p:spPr>
        <p:txBody>
          <a:bodyPr lIns="0" rIns="0"/>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Cooper Black" panose="0208090404030B020404" pitchFamily="18" charset="0"/>
                <a:ea typeface="微軟正黑體" panose="020B0604030504040204" pitchFamily="34" charset="-120"/>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Cooper Black" panose="0208090404030B020404" pitchFamily="18" charset="0"/>
                <a:ea typeface="微軟正黑體" panose="020B0604030504040204" pitchFamily="34" charset="-120"/>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ooper Black" panose="0208090404030B020404" pitchFamily="18" charset="0"/>
                <a:ea typeface="微軟正黑體" panose="020B0604030504040204" pitchFamily="34" charset="-120"/>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ooper Black" panose="0208090404030B020404" pitchFamily="18" charset="0"/>
                <a:ea typeface="微軟正黑體" panose="020B0604030504040204" pitchFamily="34" charset="-120"/>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ooper Black" panose="0208090404030B020404" pitchFamily="18" charset="0"/>
                <a:ea typeface="微軟正黑體" panose="020B0604030504040204" pitchFamily="34" charset="-12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auto">
              <a:lnSpc>
                <a:spcPct val="100000"/>
              </a:lnSpc>
              <a:spcAft>
                <a:spcPts val="1200"/>
              </a:spcAft>
              <a:buClr>
                <a:schemeClr val="accent6">
                  <a:lumMod val="60000"/>
                  <a:lumOff val="40000"/>
                </a:schemeClr>
              </a:buClr>
              <a:buFont typeface="Calibri" panose="020F0502020204030204" pitchFamily="34" charset="0"/>
              <a:buNone/>
              <a:defRPr/>
            </a:pPr>
            <a:r>
              <a:rPr kumimoji="0" lang="zh-TW" altLang="en-US" sz="1600" b="1" dirty="0">
                <a:solidFill>
                  <a:schemeClr val="tx1"/>
                </a:solidFill>
                <a:ea typeface="微軟正黑體"/>
              </a:rPr>
              <a:t>醫師、臨床心理師、諮商心理師、心衛社工師、職能治療師</a:t>
            </a:r>
            <a:endParaRPr kumimoji="0" lang="en-US" altLang="zh-TW" sz="1600" b="1" dirty="0">
              <a:solidFill>
                <a:schemeClr val="tx1"/>
              </a:solidFill>
              <a:latin typeface="Arial" panose="020B0604020202020204" pitchFamily="34" charset="0"/>
              <a:ea typeface="微軟正黑體"/>
              <a:cs typeface="Arial" panose="020B0604020202020204" pitchFamily="34" charset="0"/>
            </a:endParaRPr>
          </a:p>
          <a:p>
            <a:pPr marL="0" indent="0" fontAlgn="auto">
              <a:lnSpc>
                <a:spcPct val="100000"/>
              </a:lnSpc>
              <a:spcAft>
                <a:spcPts val="1200"/>
              </a:spcAft>
              <a:buClr>
                <a:schemeClr val="accent6">
                  <a:lumMod val="60000"/>
                  <a:lumOff val="40000"/>
                </a:schemeClr>
              </a:buClr>
              <a:buFont typeface="Calibri" panose="020F0502020204030204" pitchFamily="34" charset="0"/>
              <a:buNone/>
              <a:defRPr/>
            </a:pPr>
            <a:r>
              <a:rPr kumimoji="0" lang="zh-TW" altLang="en-US" sz="1600" b="1" dirty="0">
                <a:solidFill>
                  <a:schemeClr val="tx1"/>
                </a:solidFill>
              </a:rPr>
              <a:t>建立調訓學</a:t>
            </a:r>
            <a:r>
              <a:rPr kumimoji="0" lang="zh-TW" altLang="en-US" sz="1600" b="1" dirty="0">
                <a:solidFill>
                  <a:schemeClr val="tx1"/>
                </a:solidFill>
                <a:latin typeface="Arial" panose="020B0604020202020204" pitchFamily="34" charset="0"/>
                <a:cs typeface="Arial" panose="020B0604020202020204" pitchFamily="34" charset="0"/>
              </a:rPr>
              <a:t>程</a:t>
            </a:r>
            <a:r>
              <a:rPr kumimoji="0" lang="en-US" altLang="zh-TW" sz="1600" b="1" dirty="0">
                <a:solidFill>
                  <a:schemeClr val="tx1"/>
                </a:solidFill>
                <a:latin typeface="Arial" panose="020B0604020202020204" pitchFamily="34" charset="0"/>
                <a:cs typeface="Arial" panose="020B0604020202020204" pitchFamily="34" charset="0"/>
              </a:rPr>
              <a:t>(</a:t>
            </a:r>
            <a:r>
              <a:rPr kumimoji="0" lang="zh-TW" altLang="en-US" sz="1600" b="1" dirty="0">
                <a:solidFill>
                  <a:schemeClr val="tx1"/>
                </a:solidFill>
                <a:latin typeface="Arial" panose="020B0604020202020204" pitchFamily="34" charset="0"/>
                <a:cs typeface="Arial" panose="020B0604020202020204" pitchFamily="34" charset="0"/>
              </a:rPr>
              <a:t>至少</a:t>
            </a:r>
            <a:r>
              <a:rPr kumimoji="0" lang="en-US" altLang="zh-TW" sz="1600" b="1" dirty="0">
                <a:solidFill>
                  <a:schemeClr val="tx1"/>
                </a:solidFill>
                <a:latin typeface="Arial" panose="020B0604020202020204" pitchFamily="34" charset="0"/>
                <a:cs typeface="Arial" panose="020B0604020202020204" pitchFamily="34" charset="0"/>
              </a:rPr>
              <a:t>1</a:t>
            </a:r>
            <a:r>
              <a:rPr kumimoji="0" lang="zh-TW" altLang="en-US" sz="1600" b="1" dirty="0">
                <a:solidFill>
                  <a:schemeClr val="tx1"/>
                </a:solidFill>
                <a:latin typeface="Arial" panose="020B0604020202020204" pitchFamily="34" charset="0"/>
                <a:cs typeface="Arial" panose="020B0604020202020204" pitchFamily="34" charset="0"/>
              </a:rPr>
              <a:t>個月</a:t>
            </a:r>
            <a:r>
              <a:rPr kumimoji="0" lang="en-US" altLang="zh-TW" sz="1600" b="1" dirty="0">
                <a:solidFill>
                  <a:schemeClr val="tx1"/>
                </a:solidFill>
                <a:latin typeface="Arial" panose="020B0604020202020204" pitchFamily="34" charset="0"/>
                <a:cs typeface="Arial" panose="020B0604020202020204" pitchFamily="34" charset="0"/>
              </a:rPr>
              <a:t>)</a:t>
            </a:r>
            <a:r>
              <a:rPr kumimoji="0" lang="zh-TW" altLang="en-US" sz="1600" b="1" dirty="0">
                <a:solidFill>
                  <a:schemeClr val="tx1"/>
                </a:solidFill>
                <a:latin typeface="Arial" panose="020B0604020202020204" pitchFamily="34" charset="0"/>
                <a:cs typeface="Arial" panose="020B0604020202020204" pitchFamily="34" charset="0"/>
              </a:rPr>
              <a:t>及評核標準。</a:t>
            </a:r>
            <a:endParaRPr kumimoji="0" lang="en-US" altLang="zh-TW" sz="1600" b="1" dirty="0">
              <a:solidFill>
                <a:schemeClr val="tx1"/>
              </a:solidFill>
              <a:latin typeface="Arial" panose="020B0604020202020204" pitchFamily="34" charset="0"/>
              <a:cs typeface="Arial" panose="020B0604020202020204" pitchFamily="34" charset="0"/>
            </a:endParaRPr>
          </a:p>
          <a:p>
            <a:pPr marL="0" indent="0" fontAlgn="auto">
              <a:lnSpc>
                <a:spcPct val="100000"/>
              </a:lnSpc>
              <a:spcAft>
                <a:spcPts val="1200"/>
              </a:spcAft>
              <a:buClr>
                <a:schemeClr val="accent6">
                  <a:lumMod val="60000"/>
                  <a:lumOff val="40000"/>
                </a:schemeClr>
              </a:buClr>
              <a:buFont typeface="Calibri" panose="020F0502020204030204" pitchFamily="34" charset="0"/>
              <a:buNone/>
              <a:defRPr/>
            </a:pPr>
            <a:r>
              <a:rPr kumimoji="0" lang="zh-TW" altLang="en-US" sz="1600" b="1" dirty="0">
                <a:solidFill>
                  <a:schemeClr val="tx1"/>
                </a:solidFill>
                <a:latin typeface="Arial" panose="020B0604020202020204" pitchFamily="34" charset="0"/>
                <a:cs typeface="Arial" panose="020B0604020202020204" pitchFamily="34" charset="0"/>
              </a:rPr>
              <a:t>醫師</a:t>
            </a:r>
            <a:r>
              <a:rPr kumimoji="0" lang="en-US" altLang="zh-TW" sz="1600" b="1" dirty="0">
                <a:solidFill>
                  <a:schemeClr val="tx1"/>
                </a:solidFill>
                <a:latin typeface="Arial" panose="020B0604020202020204" pitchFamily="34" charset="0"/>
                <a:cs typeface="Arial" panose="020B0604020202020204" pitchFamily="34" charset="0"/>
              </a:rPr>
              <a:t>10</a:t>
            </a:r>
            <a:r>
              <a:rPr kumimoji="0" lang="zh-TW" altLang="en-US" sz="1600" b="1" dirty="0">
                <a:solidFill>
                  <a:schemeClr val="tx1"/>
                </a:solidFill>
                <a:latin typeface="Arial" panose="020B0604020202020204" pitchFamily="34" charset="0"/>
                <a:cs typeface="Arial" panose="020B0604020202020204" pitchFamily="34" charset="0"/>
              </a:rPr>
              <a:t>人</a:t>
            </a:r>
            <a:r>
              <a:rPr kumimoji="0" lang="en-US" altLang="zh-TW" sz="1600" b="1" dirty="0">
                <a:solidFill>
                  <a:schemeClr val="tx1"/>
                </a:solidFill>
                <a:latin typeface="Arial" panose="020B0604020202020204" pitchFamily="34" charset="0"/>
                <a:cs typeface="Arial" panose="020B0604020202020204" pitchFamily="34" charset="0"/>
              </a:rPr>
              <a:t>/</a:t>
            </a:r>
            <a:r>
              <a:rPr kumimoji="0" lang="zh-TW" altLang="en-US" sz="1600" b="1" dirty="0">
                <a:solidFill>
                  <a:schemeClr val="tx1"/>
                </a:solidFill>
                <a:latin typeface="Arial" panose="020B0604020202020204" pitchFamily="34" charset="0"/>
                <a:cs typeface="Arial" panose="020B0604020202020204" pitchFamily="34" charset="0"/>
              </a:rPr>
              <a:t>年，其餘各</a:t>
            </a:r>
            <a:r>
              <a:rPr kumimoji="0" lang="en-US" altLang="zh-TW" sz="1600" b="1" dirty="0">
                <a:solidFill>
                  <a:schemeClr val="tx1"/>
                </a:solidFill>
                <a:latin typeface="Arial" panose="020B0604020202020204" pitchFamily="34" charset="0"/>
                <a:cs typeface="Arial" panose="020B0604020202020204" pitchFamily="34" charset="0"/>
              </a:rPr>
              <a:t>5</a:t>
            </a:r>
            <a:r>
              <a:rPr kumimoji="0" lang="zh-TW" altLang="en-US" sz="1600" b="1" dirty="0">
                <a:solidFill>
                  <a:schemeClr val="tx1"/>
                </a:solidFill>
                <a:latin typeface="Arial" panose="020B0604020202020204" pitchFamily="34" charset="0"/>
                <a:cs typeface="Arial" panose="020B0604020202020204" pitchFamily="34" charset="0"/>
              </a:rPr>
              <a:t>人</a:t>
            </a:r>
            <a:r>
              <a:rPr kumimoji="0" lang="en-US" altLang="zh-TW" sz="1600" b="1" dirty="0">
                <a:solidFill>
                  <a:schemeClr val="tx1"/>
                </a:solidFill>
                <a:latin typeface="Arial" panose="020B0604020202020204" pitchFamily="34" charset="0"/>
                <a:cs typeface="Arial" panose="020B0604020202020204" pitchFamily="34" charset="0"/>
              </a:rPr>
              <a:t>/</a:t>
            </a:r>
            <a:r>
              <a:rPr kumimoji="0" lang="zh-TW" altLang="en-US" sz="1600" b="1" dirty="0">
                <a:solidFill>
                  <a:schemeClr val="tx1"/>
                </a:solidFill>
                <a:latin typeface="Arial" panose="020B0604020202020204" pitchFamily="34" charset="0"/>
                <a:cs typeface="Arial" panose="020B0604020202020204" pitchFamily="34" charset="0"/>
              </a:rPr>
              <a:t>年，共</a:t>
            </a:r>
            <a:r>
              <a:rPr kumimoji="0" lang="en-US" altLang="zh-TW" sz="1600" b="1" dirty="0">
                <a:solidFill>
                  <a:srgbClr val="C00000"/>
                </a:solidFill>
                <a:latin typeface="Arial" panose="020B0604020202020204" pitchFamily="34" charset="0"/>
                <a:cs typeface="Arial" panose="020B0604020202020204" pitchFamily="34" charset="0"/>
              </a:rPr>
              <a:t>30</a:t>
            </a:r>
            <a:r>
              <a:rPr kumimoji="0" lang="zh-TW" altLang="en-US" sz="1600" b="1" dirty="0">
                <a:solidFill>
                  <a:srgbClr val="C00000"/>
                </a:solidFill>
                <a:latin typeface="Arial" panose="020B0604020202020204" pitchFamily="34" charset="0"/>
                <a:cs typeface="Arial" panose="020B0604020202020204" pitchFamily="34" charset="0"/>
              </a:rPr>
              <a:t>人</a:t>
            </a:r>
            <a:r>
              <a:rPr kumimoji="0" lang="en-US" altLang="zh-TW" sz="1600" b="1" dirty="0">
                <a:solidFill>
                  <a:srgbClr val="C00000"/>
                </a:solidFill>
                <a:latin typeface="Arial" panose="020B0604020202020204" pitchFamily="34" charset="0"/>
                <a:cs typeface="Arial" panose="020B0604020202020204" pitchFamily="34" charset="0"/>
              </a:rPr>
              <a:t>/</a:t>
            </a:r>
            <a:r>
              <a:rPr kumimoji="0" lang="zh-TW" altLang="en-US" sz="1600" b="1" dirty="0">
                <a:solidFill>
                  <a:srgbClr val="C00000"/>
                </a:solidFill>
                <a:latin typeface="Arial" panose="020B0604020202020204" pitchFamily="34" charset="0"/>
                <a:cs typeface="Arial" panose="020B0604020202020204" pitchFamily="34" charset="0"/>
              </a:rPr>
              <a:t>年</a:t>
            </a:r>
            <a:r>
              <a:rPr kumimoji="0" lang="zh-TW" altLang="en-US" sz="1600" b="1" dirty="0">
                <a:solidFill>
                  <a:schemeClr val="tx1"/>
                </a:solidFill>
                <a:latin typeface="Arial" panose="020B0604020202020204" pitchFamily="34" charset="0"/>
                <a:cs typeface="Arial" panose="020B0604020202020204" pitchFamily="34" charset="0"/>
              </a:rPr>
              <a:t>。</a:t>
            </a:r>
            <a:endParaRPr kumimoji="0" lang="en-US" altLang="zh-TW" sz="1600" b="1" dirty="0">
              <a:solidFill>
                <a:schemeClr val="tx1"/>
              </a:solidFill>
              <a:latin typeface="Arial" panose="020B0604020202020204" pitchFamily="34" charset="0"/>
              <a:cs typeface="Arial" panose="020B0604020202020204" pitchFamily="34" charset="0"/>
            </a:endParaRPr>
          </a:p>
        </p:txBody>
      </p:sp>
      <p:sp>
        <p:nvSpPr>
          <p:cNvPr id="50" name="圓角矩形 49"/>
          <p:cNvSpPr/>
          <p:nvPr/>
        </p:nvSpPr>
        <p:spPr>
          <a:xfrm>
            <a:off x="4689475" y="3201988"/>
            <a:ext cx="708025" cy="6334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b="1" dirty="0">
                <a:solidFill>
                  <a:schemeClr val="tx1">
                    <a:lumMod val="65000"/>
                    <a:lumOff val="35000"/>
                  </a:schemeClr>
                </a:solidFill>
                <a:latin typeface="Arial Black" panose="020B0A04020102020204" pitchFamily="34" charset="0"/>
                <a:ea typeface="微軟正黑體" panose="020B0604030504040204" pitchFamily="34" charset="-120"/>
              </a:rPr>
              <a:t>調訓職類</a:t>
            </a:r>
          </a:p>
        </p:txBody>
      </p:sp>
      <p:sp>
        <p:nvSpPr>
          <p:cNvPr id="53" name="圓角矩形 52"/>
          <p:cNvSpPr/>
          <p:nvPr/>
        </p:nvSpPr>
        <p:spPr>
          <a:xfrm>
            <a:off x="4697413" y="4021138"/>
            <a:ext cx="706437" cy="6318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b="1" dirty="0">
                <a:solidFill>
                  <a:schemeClr val="tx1">
                    <a:lumMod val="65000"/>
                    <a:lumOff val="35000"/>
                  </a:schemeClr>
                </a:solidFill>
                <a:latin typeface="Arial Black" panose="020B0A04020102020204" pitchFamily="34" charset="0"/>
                <a:ea typeface="微軟正黑體" panose="020B0604030504040204" pitchFamily="34" charset="-120"/>
              </a:rPr>
              <a:t>方案內涵</a:t>
            </a:r>
          </a:p>
        </p:txBody>
      </p:sp>
      <p:sp>
        <p:nvSpPr>
          <p:cNvPr id="55" name="圓角矩形 54"/>
          <p:cNvSpPr/>
          <p:nvPr/>
        </p:nvSpPr>
        <p:spPr>
          <a:xfrm>
            <a:off x="4689475" y="4813300"/>
            <a:ext cx="708025" cy="6318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b="1" dirty="0">
                <a:solidFill>
                  <a:schemeClr val="tx1">
                    <a:lumMod val="65000"/>
                    <a:lumOff val="35000"/>
                  </a:schemeClr>
                </a:solidFill>
                <a:latin typeface="Arial Black" panose="020B0A04020102020204" pitchFamily="34" charset="0"/>
                <a:ea typeface="微軟正黑體" panose="020B0604030504040204" pitchFamily="34" charset="-120"/>
              </a:rPr>
              <a:t>培訓規模</a:t>
            </a:r>
          </a:p>
        </p:txBody>
      </p:sp>
      <p:cxnSp>
        <p:nvCxnSpPr>
          <p:cNvPr id="56" name="直線接點 55"/>
          <p:cNvCxnSpPr/>
          <p:nvPr/>
        </p:nvCxnSpPr>
        <p:spPr>
          <a:xfrm>
            <a:off x="5465763" y="3222625"/>
            <a:ext cx="0" cy="534988"/>
          </a:xfrm>
          <a:prstGeom prst="line">
            <a:avLst/>
          </a:prstGeom>
          <a:ln w="38100">
            <a:solidFill>
              <a:schemeClr val="accent2">
                <a:lumMod val="20000"/>
                <a:lumOff val="80000"/>
              </a:schemeClr>
            </a:solidFill>
          </a:ln>
        </p:spPr>
        <p:style>
          <a:lnRef idx="3">
            <a:schemeClr val="accent1"/>
          </a:lnRef>
          <a:fillRef idx="0">
            <a:schemeClr val="accent1"/>
          </a:fillRef>
          <a:effectRef idx="2">
            <a:schemeClr val="accent1"/>
          </a:effectRef>
          <a:fontRef idx="minor">
            <a:schemeClr val="tx1"/>
          </a:fontRef>
        </p:style>
      </p:cxnSp>
      <p:cxnSp>
        <p:nvCxnSpPr>
          <p:cNvPr id="57" name="直線接點 56"/>
          <p:cNvCxnSpPr/>
          <p:nvPr/>
        </p:nvCxnSpPr>
        <p:spPr>
          <a:xfrm>
            <a:off x="5472113" y="4064000"/>
            <a:ext cx="0" cy="534988"/>
          </a:xfrm>
          <a:prstGeom prst="line">
            <a:avLst/>
          </a:prstGeom>
          <a:ln w="38100">
            <a:solidFill>
              <a:schemeClr val="accent2">
                <a:lumMod val="20000"/>
                <a:lumOff val="80000"/>
              </a:schemeClr>
            </a:solidFill>
          </a:ln>
        </p:spPr>
        <p:style>
          <a:lnRef idx="3">
            <a:schemeClr val="accent1"/>
          </a:lnRef>
          <a:fillRef idx="0">
            <a:schemeClr val="accent1"/>
          </a:fillRef>
          <a:effectRef idx="2">
            <a:schemeClr val="accent1"/>
          </a:effectRef>
          <a:fontRef idx="minor">
            <a:schemeClr val="tx1"/>
          </a:fontRef>
        </p:style>
      </p:cxnSp>
      <p:cxnSp>
        <p:nvCxnSpPr>
          <p:cNvPr id="58" name="直線接點 57"/>
          <p:cNvCxnSpPr/>
          <p:nvPr/>
        </p:nvCxnSpPr>
        <p:spPr>
          <a:xfrm>
            <a:off x="5475288" y="4837113"/>
            <a:ext cx="0" cy="534987"/>
          </a:xfrm>
          <a:prstGeom prst="line">
            <a:avLst/>
          </a:prstGeom>
          <a:ln w="38100">
            <a:solidFill>
              <a:schemeClr val="accent2">
                <a:lumMod val="20000"/>
                <a:lumOff val="80000"/>
              </a:schemeClr>
            </a:solidFill>
          </a:ln>
        </p:spPr>
        <p:style>
          <a:lnRef idx="3">
            <a:schemeClr val="accent1"/>
          </a:lnRef>
          <a:fillRef idx="0">
            <a:schemeClr val="accent1"/>
          </a:fillRef>
          <a:effectRef idx="2">
            <a:schemeClr val="accent1"/>
          </a:effectRef>
          <a:fontRef idx="minor">
            <a:schemeClr val="tx1"/>
          </a:fontRef>
        </p:style>
      </p:cxnSp>
    </p:spTree>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標題 1"/>
          <p:cNvSpPr>
            <a:spLocks noGrp="1"/>
          </p:cNvSpPr>
          <p:nvPr>
            <p:ph type="title"/>
          </p:nvPr>
        </p:nvSpPr>
        <p:spPr/>
        <p:txBody>
          <a:bodyPr/>
          <a:lstStyle/>
          <a:p>
            <a:r>
              <a:rPr lang="zh-TW" altLang="en-US" smtClean="0">
                <a:solidFill>
                  <a:srgbClr val="FFFF00"/>
                </a:solidFill>
                <a:latin typeface="Arial" charset="0"/>
                <a:ea typeface="華康華綜體W5"/>
              </a:rPr>
              <a:t>策略三</a:t>
            </a:r>
          </a:p>
        </p:txBody>
      </p:sp>
      <p:sp>
        <p:nvSpPr>
          <p:cNvPr id="80898" name="投影片編號版面配置區 3"/>
          <p:cNvSpPr>
            <a:spLocks noGrp="1"/>
          </p:cNvSpPr>
          <p:nvPr>
            <p:ph type="sldNum" sz="quarter" idx="12"/>
          </p:nvPr>
        </p:nvSpPr>
        <p:spPr>
          <a:noFill/>
          <a:ln>
            <a:miter lim="800000"/>
            <a:headEnd/>
            <a:tailEnd/>
          </a:ln>
        </p:spPr>
        <p:txBody>
          <a:bodyPr/>
          <a:lstStyle/>
          <a:p>
            <a:pPr fontAlgn="base">
              <a:spcBef>
                <a:spcPct val="0"/>
              </a:spcBef>
              <a:spcAft>
                <a:spcPct val="0"/>
              </a:spcAft>
            </a:pPr>
            <a:fld id="{C8BA601D-B768-4FA4-A86F-9B6582BF1BAB}" type="slidenum">
              <a:rPr lang="zh-TW" altLang="en-US" smtClean="0"/>
              <a:pPr fontAlgn="base">
                <a:spcBef>
                  <a:spcPct val="0"/>
                </a:spcBef>
                <a:spcAft>
                  <a:spcPct val="0"/>
                </a:spcAft>
              </a:pPr>
              <a:t>55</a:t>
            </a:fld>
            <a:endParaRPr lang="en-US" altLang="zh-TW" smtClean="0"/>
          </a:p>
        </p:txBody>
      </p:sp>
      <p:sp>
        <p:nvSpPr>
          <p:cNvPr id="58" name="手繪多邊形 57"/>
          <p:cNvSpPr/>
          <p:nvPr/>
        </p:nvSpPr>
        <p:spPr>
          <a:xfrm>
            <a:off x="822961" y="1595833"/>
            <a:ext cx="6886687" cy="662400"/>
          </a:xfrm>
          <a:custGeom>
            <a:avLst/>
            <a:gdLst>
              <a:gd name="connsiteX0" fmla="*/ 0 w 8127999"/>
              <a:gd name="connsiteY0" fmla="*/ 182523 h 1095119"/>
              <a:gd name="connsiteX1" fmla="*/ 182523 w 8127999"/>
              <a:gd name="connsiteY1" fmla="*/ 0 h 1095119"/>
              <a:gd name="connsiteX2" fmla="*/ 7945476 w 8127999"/>
              <a:gd name="connsiteY2" fmla="*/ 0 h 1095119"/>
              <a:gd name="connsiteX3" fmla="*/ 8127999 w 8127999"/>
              <a:gd name="connsiteY3" fmla="*/ 182523 h 1095119"/>
              <a:gd name="connsiteX4" fmla="*/ 8127999 w 8127999"/>
              <a:gd name="connsiteY4" fmla="*/ 912596 h 1095119"/>
              <a:gd name="connsiteX5" fmla="*/ 7945476 w 8127999"/>
              <a:gd name="connsiteY5" fmla="*/ 1095119 h 1095119"/>
              <a:gd name="connsiteX6" fmla="*/ 182523 w 8127999"/>
              <a:gd name="connsiteY6" fmla="*/ 1095119 h 1095119"/>
              <a:gd name="connsiteX7" fmla="*/ 0 w 8127999"/>
              <a:gd name="connsiteY7" fmla="*/ 912596 h 1095119"/>
              <a:gd name="connsiteX8" fmla="*/ 0 w 8127999"/>
              <a:gd name="connsiteY8" fmla="*/ 182523 h 109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7999" h="1095119">
                <a:moveTo>
                  <a:pt x="0" y="182523"/>
                </a:moveTo>
                <a:cubicBezTo>
                  <a:pt x="0" y="81718"/>
                  <a:pt x="81718" y="0"/>
                  <a:pt x="182523" y="0"/>
                </a:cubicBezTo>
                <a:lnTo>
                  <a:pt x="7945476" y="0"/>
                </a:lnTo>
                <a:cubicBezTo>
                  <a:pt x="8046281" y="0"/>
                  <a:pt x="8127999" y="81718"/>
                  <a:pt x="8127999" y="182523"/>
                </a:cubicBezTo>
                <a:lnTo>
                  <a:pt x="8127999" y="912596"/>
                </a:lnTo>
                <a:cubicBezTo>
                  <a:pt x="8127999" y="1013401"/>
                  <a:pt x="8046281" y="1095119"/>
                  <a:pt x="7945476" y="1095119"/>
                </a:cubicBezTo>
                <a:lnTo>
                  <a:pt x="182523" y="1095119"/>
                </a:lnTo>
                <a:cubicBezTo>
                  <a:pt x="81718" y="1095119"/>
                  <a:pt x="0" y="1013401"/>
                  <a:pt x="0" y="912596"/>
                </a:cubicBezTo>
                <a:lnTo>
                  <a:pt x="0" y="18252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144899" tIns="144899" rIns="144899" bIns="144899" spcCol="1270" anchor="ctr"/>
          <a:lstStyle/>
          <a:p>
            <a:pPr algn="ctr" defTabSz="1066800" fontAlgn="auto">
              <a:lnSpc>
                <a:spcPct val="125000"/>
              </a:lnSpc>
              <a:spcAft>
                <a:spcPts val="0"/>
              </a:spcAft>
              <a:defRPr/>
            </a:pPr>
            <a:r>
              <a:rPr kumimoji="0" lang="zh-TW" altLang="en-US" sz="2800" b="1" dirty="0">
                <a:latin typeface="微軟正黑體" panose="020B0604030504040204" pitchFamily="34" charset="-120"/>
                <a:ea typeface="微軟正黑體" panose="020B0604030504040204" pitchFamily="34" charset="-120"/>
              </a:rPr>
              <a:t>擴、增設治療性社區及增加補助中途之家</a:t>
            </a:r>
            <a:endParaRPr kumimoji="0" lang="en-US" altLang="zh-TW" sz="2800" b="1" dirty="0">
              <a:latin typeface="微軟正黑體" panose="020B0604030504040204" pitchFamily="34" charset="-120"/>
              <a:ea typeface="微軟正黑體" panose="020B0604030504040204" pitchFamily="34" charset="-120"/>
            </a:endParaRPr>
          </a:p>
        </p:txBody>
      </p:sp>
      <p:sp>
        <p:nvSpPr>
          <p:cNvPr id="9" name="內容版面配置區 35"/>
          <p:cNvSpPr txBox="1">
            <a:spLocks/>
          </p:cNvSpPr>
          <p:nvPr/>
        </p:nvSpPr>
        <p:spPr>
          <a:xfrm>
            <a:off x="989013" y="3500438"/>
            <a:ext cx="2928937" cy="863600"/>
          </a:xfrm>
          <a:prstGeom prst="rect">
            <a:avLst/>
          </a:prstGeom>
        </p:spPr>
        <p:txBody>
          <a:bodyPr lIns="0" rIns="0"/>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Cooper Black" panose="0208090404030B020404" pitchFamily="18" charset="0"/>
                <a:ea typeface="微軟正黑體" panose="020B0604030504040204" pitchFamily="34" charset="-120"/>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Cooper Black" panose="0208090404030B020404" pitchFamily="18" charset="0"/>
                <a:ea typeface="微軟正黑體" panose="020B0604030504040204" pitchFamily="34" charset="-120"/>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ooper Black" panose="0208090404030B020404" pitchFamily="18" charset="0"/>
                <a:ea typeface="微軟正黑體" panose="020B0604030504040204" pitchFamily="34" charset="-120"/>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ooper Black" panose="0208090404030B020404" pitchFamily="18" charset="0"/>
                <a:ea typeface="微軟正黑體" panose="020B0604030504040204" pitchFamily="34" charset="-120"/>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ooper Black" panose="0208090404030B020404" pitchFamily="18" charset="0"/>
                <a:ea typeface="微軟正黑體" panose="020B0604030504040204" pitchFamily="34" charset="-12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60000" indent="-360000" fontAlgn="auto">
              <a:lnSpc>
                <a:spcPct val="100000"/>
              </a:lnSpc>
              <a:spcBef>
                <a:spcPts val="0"/>
              </a:spcBef>
              <a:spcAft>
                <a:spcPts val="0"/>
              </a:spcAft>
              <a:buClr>
                <a:schemeClr val="accent6">
                  <a:lumMod val="40000"/>
                  <a:lumOff val="60000"/>
                </a:schemeClr>
              </a:buClr>
              <a:buFont typeface="Wingdings 3" panose="05040102010807070707" pitchFamily="18" charset="2"/>
              <a:buChar char="u"/>
              <a:defRPr/>
            </a:pPr>
            <a:r>
              <a:rPr kumimoji="0" lang="zh-TW" altLang="en-US" sz="1600" b="1" dirty="0">
                <a:solidFill>
                  <a:schemeClr val="tx1"/>
                </a:solidFill>
                <a:latin typeface="Arial" panose="020B0604020202020204" pitchFamily="34" charset="0"/>
                <a:ea typeface="微軟正黑體"/>
                <a:cs typeface="Arial" panose="020B0604020202020204" pitchFamily="34" charset="0"/>
              </a:rPr>
              <a:t>草屯療養院茄荖山莊</a:t>
            </a:r>
            <a:r>
              <a:rPr kumimoji="0" lang="en-US" altLang="zh-TW" sz="1600" b="1" dirty="0">
                <a:solidFill>
                  <a:schemeClr val="tx1"/>
                </a:solidFill>
                <a:latin typeface="Arial" panose="020B0604020202020204" pitchFamily="34" charset="0"/>
                <a:ea typeface="微軟正黑體"/>
                <a:cs typeface="Arial" panose="020B0604020202020204" pitchFamily="34" charset="0"/>
              </a:rPr>
              <a:t>1</a:t>
            </a:r>
            <a:r>
              <a:rPr kumimoji="0" lang="zh-TW" altLang="en-US" sz="1600" b="1" dirty="0">
                <a:solidFill>
                  <a:schemeClr val="tx1"/>
                </a:solidFill>
                <a:latin typeface="Arial" panose="020B0604020202020204" pitchFamily="34" charset="0"/>
                <a:ea typeface="微軟正黑體"/>
                <a:cs typeface="Arial" panose="020B0604020202020204" pitchFamily="34" charset="0"/>
              </a:rPr>
              <a:t>處</a:t>
            </a:r>
            <a:endParaRPr kumimoji="0" lang="en-US" altLang="zh-TW" sz="1600" b="1" dirty="0">
              <a:solidFill>
                <a:schemeClr val="tx1"/>
              </a:solidFill>
              <a:latin typeface="Arial" panose="020B0604020202020204" pitchFamily="34" charset="0"/>
              <a:ea typeface="微軟正黑體"/>
              <a:cs typeface="Arial" panose="020B0604020202020204" pitchFamily="34" charset="0"/>
            </a:endParaRPr>
          </a:p>
          <a:p>
            <a:pPr marL="360000" indent="-360000" fontAlgn="auto">
              <a:lnSpc>
                <a:spcPct val="100000"/>
              </a:lnSpc>
              <a:spcBef>
                <a:spcPts val="0"/>
              </a:spcBef>
              <a:spcAft>
                <a:spcPts val="0"/>
              </a:spcAft>
              <a:buClr>
                <a:schemeClr val="accent6">
                  <a:lumMod val="40000"/>
                  <a:lumOff val="60000"/>
                </a:schemeClr>
              </a:buClr>
              <a:buFont typeface="Wingdings 3" panose="05040102010807070707" pitchFamily="18" charset="2"/>
              <a:buChar char="u"/>
              <a:defRPr/>
            </a:pPr>
            <a:r>
              <a:rPr kumimoji="0" lang="en-US" altLang="zh-TW" sz="1600" b="1" dirty="0">
                <a:solidFill>
                  <a:schemeClr val="tx1"/>
                </a:solidFill>
                <a:latin typeface="Arial" panose="020B0604020202020204" pitchFamily="34" charset="0"/>
                <a:ea typeface="微軟正黑體"/>
                <a:cs typeface="Arial" panose="020B0604020202020204" pitchFamily="34" charset="0"/>
              </a:rPr>
              <a:t>30</a:t>
            </a:r>
            <a:r>
              <a:rPr kumimoji="0" lang="zh-TW" altLang="en-US" sz="1600" b="1" dirty="0">
                <a:solidFill>
                  <a:schemeClr val="tx1"/>
                </a:solidFill>
                <a:latin typeface="Arial" panose="020B0604020202020204" pitchFamily="34" charset="0"/>
                <a:ea typeface="微軟正黑體"/>
                <a:cs typeface="Arial" panose="020B0604020202020204" pitchFamily="34" charset="0"/>
              </a:rPr>
              <a:t>床</a:t>
            </a:r>
            <a:r>
              <a:rPr kumimoji="0" lang="en-US" altLang="zh-TW" sz="1600" b="1" dirty="0">
                <a:solidFill>
                  <a:schemeClr val="tx1"/>
                </a:solidFill>
                <a:latin typeface="Arial" panose="020B0604020202020204" pitchFamily="34" charset="0"/>
                <a:ea typeface="微軟正黑體"/>
                <a:cs typeface="Arial" panose="020B0604020202020204" pitchFamily="34" charset="0"/>
              </a:rPr>
              <a:t>/</a:t>
            </a:r>
            <a:r>
              <a:rPr kumimoji="0" lang="zh-TW" altLang="en-US" sz="1600" b="1" dirty="0">
                <a:solidFill>
                  <a:schemeClr val="tx1"/>
                </a:solidFill>
                <a:latin typeface="Arial" panose="020B0604020202020204" pitchFamily="34" charset="0"/>
                <a:ea typeface="微軟正黑體"/>
                <a:cs typeface="Arial" panose="020B0604020202020204" pitchFamily="34" charset="0"/>
              </a:rPr>
              <a:t>年；補助</a:t>
            </a:r>
            <a:r>
              <a:rPr kumimoji="0" lang="en-US" altLang="zh-TW" sz="1600" b="1" dirty="0">
                <a:solidFill>
                  <a:schemeClr val="tx1"/>
                </a:solidFill>
                <a:latin typeface="Arial" panose="020B0604020202020204" pitchFamily="34" charset="0"/>
                <a:ea typeface="微軟正黑體"/>
                <a:cs typeface="Arial" panose="020B0604020202020204" pitchFamily="34" charset="0"/>
              </a:rPr>
              <a:t>800</a:t>
            </a:r>
            <a:r>
              <a:rPr kumimoji="0" lang="zh-TW" altLang="en-US" sz="1600" b="1" dirty="0">
                <a:solidFill>
                  <a:schemeClr val="tx1"/>
                </a:solidFill>
                <a:latin typeface="Arial" panose="020B0604020202020204" pitchFamily="34" charset="0"/>
                <a:ea typeface="微軟正黑體"/>
                <a:cs typeface="Arial" panose="020B0604020202020204" pitchFamily="34" charset="0"/>
              </a:rPr>
              <a:t>萬元</a:t>
            </a:r>
            <a:r>
              <a:rPr kumimoji="0" lang="en-US" altLang="zh-TW" sz="1600" b="1" dirty="0">
                <a:solidFill>
                  <a:schemeClr val="tx1"/>
                </a:solidFill>
                <a:latin typeface="Arial" panose="020B0604020202020204" pitchFamily="34" charset="0"/>
                <a:ea typeface="微軟正黑體"/>
                <a:cs typeface="Arial" panose="020B0604020202020204" pitchFamily="34" charset="0"/>
              </a:rPr>
              <a:t>/</a:t>
            </a:r>
            <a:r>
              <a:rPr kumimoji="0" lang="zh-TW" altLang="en-US" sz="1600" b="1" dirty="0">
                <a:solidFill>
                  <a:schemeClr val="tx1"/>
                </a:solidFill>
                <a:latin typeface="Arial" panose="020B0604020202020204" pitchFamily="34" charset="0"/>
                <a:ea typeface="微軟正黑體"/>
                <a:cs typeface="Arial" panose="020B0604020202020204" pitchFamily="34" charset="0"/>
              </a:rPr>
              <a:t>年</a:t>
            </a:r>
            <a:endParaRPr kumimoji="0" lang="en-US" altLang="zh-TW" sz="1600" b="1" dirty="0">
              <a:solidFill>
                <a:schemeClr val="tx1"/>
              </a:solidFill>
              <a:latin typeface="Arial" panose="020B0604020202020204" pitchFamily="34" charset="0"/>
              <a:ea typeface="微軟正黑體"/>
              <a:cs typeface="Arial" panose="020B0604020202020204" pitchFamily="34" charset="0"/>
            </a:endParaRPr>
          </a:p>
          <a:p>
            <a:pPr marL="360000" indent="-360000" fontAlgn="auto">
              <a:lnSpc>
                <a:spcPct val="100000"/>
              </a:lnSpc>
              <a:spcBef>
                <a:spcPts val="0"/>
              </a:spcBef>
              <a:spcAft>
                <a:spcPts val="0"/>
              </a:spcAft>
              <a:buClr>
                <a:schemeClr val="accent6">
                  <a:lumMod val="40000"/>
                  <a:lumOff val="60000"/>
                </a:schemeClr>
              </a:buClr>
              <a:buFont typeface="Wingdings 3" panose="05040102010807070707" pitchFamily="18" charset="2"/>
              <a:buChar char="u"/>
              <a:defRPr/>
            </a:pPr>
            <a:r>
              <a:rPr kumimoji="0" lang="en-US" altLang="zh-TW" sz="1600" b="1" dirty="0">
                <a:solidFill>
                  <a:schemeClr val="tx1"/>
                </a:solidFill>
                <a:latin typeface="Arial" panose="020B0604020202020204" pitchFamily="34" charset="0"/>
                <a:ea typeface="微軟正黑體"/>
                <a:cs typeface="Arial" panose="020B0604020202020204" pitchFamily="34" charset="0"/>
              </a:rPr>
              <a:t>105</a:t>
            </a:r>
            <a:r>
              <a:rPr kumimoji="0" lang="zh-TW" altLang="en-US" sz="1600" b="1" dirty="0">
                <a:solidFill>
                  <a:schemeClr val="tx1"/>
                </a:solidFill>
                <a:latin typeface="Arial" panose="020B0604020202020204" pitchFamily="34" charset="0"/>
                <a:ea typeface="微軟正黑體"/>
                <a:cs typeface="Arial" panose="020B0604020202020204" pitchFamily="34" charset="0"/>
              </a:rPr>
              <a:t>年收治</a:t>
            </a:r>
            <a:r>
              <a:rPr kumimoji="0" lang="en-US" altLang="zh-TW" sz="1600" b="1" dirty="0">
                <a:solidFill>
                  <a:schemeClr val="tx1"/>
                </a:solidFill>
                <a:latin typeface="Arial" panose="020B0604020202020204" pitchFamily="34" charset="0"/>
                <a:ea typeface="微軟正黑體"/>
                <a:cs typeface="Arial" panose="020B0604020202020204" pitchFamily="34" charset="0"/>
              </a:rPr>
              <a:t>43</a:t>
            </a:r>
            <a:r>
              <a:rPr kumimoji="0" lang="zh-TW" altLang="en-US" sz="1600" b="1" dirty="0">
                <a:solidFill>
                  <a:schemeClr val="tx1"/>
                </a:solidFill>
                <a:latin typeface="Arial" panose="020B0604020202020204" pitchFamily="34" charset="0"/>
                <a:ea typeface="微軟正黑體"/>
                <a:cs typeface="Arial" panose="020B0604020202020204" pitchFamily="34" charset="0"/>
              </a:rPr>
              <a:t>人</a:t>
            </a:r>
            <a:endParaRPr kumimoji="0" lang="en-US" altLang="zh-TW" sz="1600" b="1" dirty="0">
              <a:solidFill>
                <a:schemeClr val="tx1"/>
              </a:solidFill>
              <a:latin typeface="Arial" panose="020B0604020202020204" pitchFamily="34" charset="0"/>
              <a:ea typeface="微軟正黑體"/>
              <a:cs typeface="Arial" panose="020B0604020202020204" pitchFamily="34" charset="0"/>
            </a:endParaRPr>
          </a:p>
        </p:txBody>
      </p:sp>
      <p:sp>
        <p:nvSpPr>
          <p:cNvPr id="10" name="手繪多邊形 9"/>
          <p:cNvSpPr/>
          <p:nvPr/>
        </p:nvSpPr>
        <p:spPr>
          <a:xfrm>
            <a:off x="822325" y="2492375"/>
            <a:ext cx="3679825" cy="611188"/>
          </a:xfrm>
          <a:custGeom>
            <a:avLst/>
            <a:gdLst>
              <a:gd name="connsiteX0" fmla="*/ 0 w 3623163"/>
              <a:gd name="connsiteY0" fmla="*/ 0 h 765732"/>
              <a:gd name="connsiteX1" fmla="*/ 3623163 w 3623163"/>
              <a:gd name="connsiteY1" fmla="*/ 0 h 765732"/>
              <a:gd name="connsiteX2" fmla="*/ 3623163 w 3623163"/>
              <a:gd name="connsiteY2" fmla="*/ 765732 h 765732"/>
              <a:gd name="connsiteX3" fmla="*/ 0 w 3623163"/>
              <a:gd name="connsiteY3" fmla="*/ 765732 h 765732"/>
              <a:gd name="connsiteX4" fmla="*/ 0 w 3623163"/>
              <a:gd name="connsiteY4" fmla="*/ 0 h 765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3163" h="765732">
                <a:moveTo>
                  <a:pt x="0" y="0"/>
                </a:moveTo>
                <a:lnTo>
                  <a:pt x="3623163" y="0"/>
                </a:lnTo>
                <a:lnTo>
                  <a:pt x="3623163" y="765732"/>
                </a:lnTo>
                <a:lnTo>
                  <a:pt x="0" y="76573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tIns="60960" bIns="60960" spcCol="1270" anchor="ctr"/>
          <a:lstStyle/>
          <a:p>
            <a:pPr algn="ctr" fontAlgn="auto">
              <a:lnSpc>
                <a:spcPct val="150000"/>
              </a:lnSpc>
              <a:spcBef>
                <a:spcPts val="0"/>
              </a:spcBef>
              <a:spcAft>
                <a:spcPts val="0"/>
              </a:spcAft>
              <a:defRPr/>
            </a:pPr>
            <a:r>
              <a:rPr kumimoji="0" lang="zh-TW" altLang="en-US" sz="2000" b="1" dirty="0">
                <a:solidFill>
                  <a:schemeClr val="tx1"/>
                </a:solidFill>
                <a:latin typeface="Arial" panose="020B0604020202020204" pitchFamily="34" charset="0"/>
                <a:ea typeface="微軟正黑體" panose="020B0604030504040204" pitchFamily="34" charset="-120"/>
                <a:cs typeface="Arial" panose="020B0604020202020204" pitchFamily="34" charset="0"/>
              </a:rPr>
              <a:t>擴、增設治療性社區</a:t>
            </a:r>
            <a:endParaRPr kumimoji="0" lang="en-US" altLang="zh-TW" sz="20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grpSp>
        <p:nvGrpSpPr>
          <p:cNvPr id="80904" name="群組 10"/>
          <p:cNvGrpSpPr>
            <a:grpSpLocks/>
          </p:cNvGrpSpPr>
          <p:nvPr/>
        </p:nvGrpSpPr>
        <p:grpSpPr bwMode="auto">
          <a:xfrm>
            <a:off x="107950" y="3062288"/>
            <a:ext cx="8258175" cy="53975"/>
            <a:chOff x="1097280" y="3247506"/>
            <a:chExt cx="10058400" cy="340612"/>
          </a:xfrm>
        </p:grpSpPr>
        <p:sp>
          <p:nvSpPr>
            <p:cNvPr id="12" name="矩形 11"/>
            <p:cNvSpPr/>
            <p:nvPr/>
          </p:nvSpPr>
          <p:spPr>
            <a:xfrm>
              <a:off x="1097280" y="3247506"/>
              <a:ext cx="4906536" cy="340612"/>
            </a:xfrm>
            <a:prstGeom prst="rect">
              <a:avLst/>
            </a:prstGeom>
            <a:solidFill>
              <a:schemeClr val="accent2">
                <a:lumMod val="40000"/>
                <a:lumOff val="60000"/>
              </a:schemeClr>
            </a:solidFill>
            <a:scene3d>
              <a:camera prst="orthographicFront"/>
              <a:lightRig rig="flat" dir="t"/>
            </a:scene3d>
            <a:sp3d prstMaterial="plastic">
              <a:bevelT w="120900" h="88900"/>
              <a:bevelB w="88900" h="31750" prst="angle"/>
            </a:sp3d>
          </p:spPr>
          <p:style>
            <a:lnRef idx="1">
              <a:schemeClr val="accent2">
                <a:alpha val="90000"/>
                <a:hueOff val="0"/>
                <a:satOff val="0"/>
                <a:lumOff val="0"/>
                <a:alphaOff val="0"/>
              </a:schemeClr>
            </a:lnRef>
            <a:fillRef idx="3">
              <a:schemeClr val="accent2">
                <a:alpha val="90000"/>
                <a:hueOff val="0"/>
                <a:satOff val="0"/>
                <a:lumOff val="0"/>
                <a:alphaOff val="0"/>
              </a:schemeClr>
            </a:fillRef>
            <a:effectRef idx="2">
              <a:schemeClr val="accent2">
                <a:alpha val="90000"/>
                <a:hueOff val="0"/>
                <a:satOff val="0"/>
                <a:lumOff val="0"/>
                <a:alphaOff val="0"/>
              </a:schemeClr>
            </a:effectRef>
            <a:fontRef idx="minor">
              <a:schemeClr val="lt1"/>
            </a:fontRef>
          </p:style>
        </p:sp>
        <p:sp>
          <p:nvSpPr>
            <p:cNvPr id="13" name="矩形 12"/>
            <p:cNvSpPr/>
            <p:nvPr/>
          </p:nvSpPr>
          <p:spPr>
            <a:xfrm>
              <a:off x="6249144" y="3247506"/>
              <a:ext cx="4906536" cy="340612"/>
            </a:xfrm>
            <a:prstGeom prst="rect">
              <a:avLst/>
            </a:prstGeom>
            <a:solidFill>
              <a:schemeClr val="accent2">
                <a:lumMod val="40000"/>
                <a:lumOff val="60000"/>
              </a:schemeClr>
            </a:solidFill>
            <a:scene3d>
              <a:camera prst="orthographicFront"/>
              <a:lightRig rig="flat" dir="t"/>
            </a:scene3d>
            <a:sp3d prstMaterial="plastic">
              <a:bevelT w="120900" h="88900"/>
              <a:bevelB w="88900" h="31750" prst="angle"/>
            </a:sp3d>
          </p:spPr>
          <p:style>
            <a:lnRef idx="1">
              <a:schemeClr val="accent2">
                <a:alpha val="90000"/>
                <a:hueOff val="0"/>
                <a:satOff val="0"/>
                <a:lumOff val="0"/>
                <a:alphaOff val="-40000"/>
              </a:schemeClr>
            </a:lnRef>
            <a:fillRef idx="3">
              <a:schemeClr val="accent2">
                <a:alpha val="90000"/>
                <a:hueOff val="0"/>
                <a:satOff val="0"/>
                <a:lumOff val="0"/>
                <a:alphaOff val="-40000"/>
              </a:schemeClr>
            </a:fillRef>
            <a:effectRef idx="2">
              <a:schemeClr val="accent2">
                <a:alpha val="90000"/>
                <a:hueOff val="0"/>
                <a:satOff val="0"/>
                <a:lumOff val="0"/>
                <a:alphaOff val="-40000"/>
              </a:schemeClr>
            </a:effectRef>
            <a:fontRef idx="minor">
              <a:schemeClr val="lt1"/>
            </a:fontRef>
          </p:style>
        </p:sp>
      </p:grpSp>
      <p:sp>
        <p:nvSpPr>
          <p:cNvPr id="14" name="手繪多邊形 13"/>
          <p:cNvSpPr/>
          <p:nvPr/>
        </p:nvSpPr>
        <p:spPr>
          <a:xfrm>
            <a:off x="4686300" y="2492375"/>
            <a:ext cx="3679825" cy="611188"/>
          </a:xfrm>
          <a:custGeom>
            <a:avLst/>
            <a:gdLst>
              <a:gd name="connsiteX0" fmla="*/ 0 w 3623163"/>
              <a:gd name="connsiteY0" fmla="*/ 0 h 765732"/>
              <a:gd name="connsiteX1" fmla="*/ 3623163 w 3623163"/>
              <a:gd name="connsiteY1" fmla="*/ 0 h 765732"/>
              <a:gd name="connsiteX2" fmla="*/ 3623163 w 3623163"/>
              <a:gd name="connsiteY2" fmla="*/ 765732 h 765732"/>
              <a:gd name="connsiteX3" fmla="*/ 0 w 3623163"/>
              <a:gd name="connsiteY3" fmla="*/ 765732 h 765732"/>
              <a:gd name="connsiteX4" fmla="*/ 0 w 3623163"/>
              <a:gd name="connsiteY4" fmla="*/ 0 h 765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3163" h="765732">
                <a:moveTo>
                  <a:pt x="0" y="0"/>
                </a:moveTo>
                <a:lnTo>
                  <a:pt x="3623163" y="0"/>
                </a:lnTo>
                <a:lnTo>
                  <a:pt x="3623163" y="765732"/>
                </a:lnTo>
                <a:lnTo>
                  <a:pt x="0" y="76573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tIns="60960" bIns="60960" spcCol="1270" anchor="ctr"/>
          <a:lstStyle/>
          <a:p>
            <a:pPr algn="ctr" fontAlgn="auto">
              <a:lnSpc>
                <a:spcPct val="150000"/>
              </a:lnSpc>
              <a:spcBef>
                <a:spcPts val="0"/>
              </a:spcBef>
              <a:spcAft>
                <a:spcPts val="0"/>
              </a:spcAft>
              <a:defRPr/>
            </a:pPr>
            <a:r>
              <a:rPr kumimoji="0" lang="zh-TW" altLang="en-US" sz="2000" b="1" dirty="0">
                <a:solidFill>
                  <a:schemeClr val="tx1"/>
                </a:solidFill>
                <a:latin typeface="微軟正黑體" panose="020B0604030504040204" pitchFamily="34" charset="-120"/>
                <a:ea typeface="微軟正黑體" panose="020B0604030504040204" pitchFamily="34" charset="-120"/>
              </a:rPr>
              <a:t>增加補助中途之家</a:t>
            </a:r>
            <a:endParaRPr kumimoji="0" lang="en-US" altLang="zh-TW" sz="2000" b="1" dirty="0">
              <a:solidFill>
                <a:schemeClr val="tx1"/>
              </a:solidFill>
              <a:latin typeface="微軟正黑體" panose="020B0604030504040204" pitchFamily="34" charset="-120"/>
              <a:ea typeface="微軟正黑體" panose="020B0604030504040204" pitchFamily="34" charset="-120"/>
            </a:endParaRPr>
          </a:p>
        </p:txBody>
      </p:sp>
      <p:sp>
        <p:nvSpPr>
          <p:cNvPr id="15" name="圓角矩形 14"/>
          <p:cNvSpPr/>
          <p:nvPr/>
        </p:nvSpPr>
        <p:spPr>
          <a:xfrm>
            <a:off x="250825" y="3630613"/>
            <a:ext cx="531813" cy="6318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b="1" dirty="0">
                <a:solidFill>
                  <a:schemeClr val="tx1">
                    <a:lumMod val="65000"/>
                    <a:lumOff val="35000"/>
                  </a:schemeClr>
                </a:solidFill>
                <a:latin typeface="Arial Black" panose="020B0A04020102020204" pitchFamily="34" charset="0"/>
                <a:ea typeface="微軟正黑體" panose="020B0604030504040204" pitchFamily="34" charset="-120"/>
              </a:rPr>
              <a:t>現況</a:t>
            </a:r>
          </a:p>
        </p:txBody>
      </p:sp>
      <p:sp>
        <p:nvSpPr>
          <p:cNvPr id="17" name="圓角矩形 16"/>
          <p:cNvSpPr/>
          <p:nvPr/>
        </p:nvSpPr>
        <p:spPr>
          <a:xfrm>
            <a:off x="261938" y="4743450"/>
            <a:ext cx="531812" cy="6318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b="1" dirty="0">
                <a:solidFill>
                  <a:schemeClr val="tx1">
                    <a:lumMod val="65000"/>
                    <a:lumOff val="35000"/>
                  </a:schemeClr>
                </a:solidFill>
                <a:latin typeface="Arial Black" panose="020B0A04020102020204" pitchFamily="34" charset="0"/>
                <a:ea typeface="微軟正黑體" panose="020B0604030504040204" pitchFamily="34" charset="-120"/>
              </a:rPr>
              <a:t>策進作為</a:t>
            </a:r>
          </a:p>
        </p:txBody>
      </p:sp>
      <p:cxnSp>
        <p:nvCxnSpPr>
          <p:cNvPr id="19" name="直線接點 18"/>
          <p:cNvCxnSpPr/>
          <p:nvPr/>
        </p:nvCxnSpPr>
        <p:spPr>
          <a:xfrm>
            <a:off x="833438" y="3514725"/>
            <a:ext cx="0" cy="863600"/>
          </a:xfrm>
          <a:prstGeom prst="line">
            <a:avLst/>
          </a:prstGeom>
          <a:ln w="38100">
            <a:solidFill>
              <a:schemeClr val="accent2">
                <a:lumMod val="20000"/>
                <a:lumOff val="80000"/>
              </a:schemeClr>
            </a:solidFill>
          </a:ln>
        </p:spPr>
        <p:style>
          <a:lnRef idx="3">
            <a:schemeClr val="accent1"/>
          </a:lnRef>
          <a:fillRef idx="0">
            <a:schemeClr val="accent1"/>
          </a:fillRef>
          <a:effectRef idx="2">
            <a:schemeClr val="accent1"/>
          </a:effectRef>
          <a:fontRef idx="minor">
            <a:schemeClr val="tx1"/>
          </a:fontRef>
        </p:style>
      </p:cxnSp>
      <p:cxnSp>
        <p:nvCxnSpPr>
          <p:cNvPr id="22" name="直線接點 21"/>
          <p:cNvCxnSpPr/>
          <p:nvPr/>
        </p:nvCxnSpPr>
        <p:spPr>
          <a:xfrm>
            <a:off x="833438" y="4694238"/>
            <a:ext cx="0" cy="865187"/>
          </a:xfrm>
          <a:prstGeom prst="line">
            <a:avLst/>
          </a:prstGeom>
          <a:ln w="38100">
            <a:solidFill>
              <a:schemeClr val="accent2">
                <a:lumMod val="20000"/>
                <a:lumOff val="80000"/>
              </a:schemeClr>
            </a:solidFill>
          </a:ln>
        </p:spPr>
        <p:style>
          <a:lnRef idx="3">
            <a:schemeClr val="accent1"/>
          </a:lnRef>
          <a:fillRef idx="0">
            <a:schemeClr val="accent1"/>
          </a:fillRef>
          <a:effectRef idx="2">
            <a:schemeClr val="accent1"/>
          </a:effectRef>
          <a:fontRef idx="minor">
            <a:schemeClr val="tx1"/>
          </a:fontRef>
        </p:style>
      </p:cxnSp>
      <p:sp>
        <p:nvSpPr>
          <p:cNvPr id="35" name="內容版面配置區 35"/>
          <p:cNvSpPr txBox="1">
            <a:spLocks/>
          </p:cNvSpPr>
          <p:nvPr/>
        </p:nvSpPr>
        <p:spPr>
          <a:xfrm>
            <a:off x="989013" y="4672013"/>
            <a:ext cx="3148012" cy="1060450"/>
          </a:xfrm>
          <a:prstGeom prst="rect">
            <a:avLst/>
          </a:prstGeom>
        </p:spPr>
        <p:txBody>
          <a:bodyPr lIns="0" rIns="0"/>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Cooper Black" panose="0208090404030B020404" pitchFamily="18" charset="0"/>
                <a:ea typeface="微軟正黑體" panose="020B0604030504040204" pitchFamily="34" charset="-120"/>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Cooper Black" panose="0208090404030B020404" pitchFamily="18" charset="0"/>
                <a:ea typeface="微軟正黑體" panose="020B0604030504040204" pitchFamily="34" charset="-120"/>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ooper Black" panose="0208090404030B020404" pitchFamily="18" charset="0"/>
                <a:ea typeface="微軟正黑體" panose="020B0604030504040204" pitchFamily="34" charset="-120"/>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ooper Black" panose="0208090404030B020404" pitchFamily="18" charset="0"/>
                <a:ea typeface="微軟正黑體" panose="020B0604030504040204" pitchFamily="34" charset="-120"/>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ooper Black" panose="0208090404030B020404" pitchFamily="18" charset="0"/>
                <a:ea typeface="微軟正黑體" panose="020B0604030504040204" pitchFamily="34" charset="-12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60000" indent="-360000" fontAlgn="auto">
              <a:lnSpc>
                <a:spcPct val="100000"/>
              </a:lnSpc>
              <a:spcBef>
                <a:spcPts val="0"/>
              </a:spcBef>
              <a:spcAft>
                <a:spcPts val="0"/>
              </a:spcAft>
              <a:buClr>
                <a:schemeClr val="accent6">
                  <a:lumMod val="40000"/>
                  <a:lumOff val="60000"/>
                </a:schemeClr>
              </a:buClr>
              <a:buFont typeface="Wingdings 3" panose="05040102010807070707" pitchFamily="18" charset="2"/>
              <a:buChar char="u"/>
              <a:defRPr/>
            </a:pPr>
            <a:r>
              <a:rPr kumimoji="0" lang="zh-TW" altLang="en-US" sz="1600" b="1" dirty="0">
                <a:solidFill>
                  <a:schemeClr val="tx1"/>
                </a:solidFill>
                <a:latin typeface="Arial" panose="020B0604020202020204" pitchFamily="34" charset="0"/>
                <a:ea typeface="微軟正黑體"/>
                <a:cs typeface="Arial" panose="020B0604020202020204" pitchFamily="34" charset="0"/>
              </a:rPr>
              <a:t>擴建：茄荖山莊</a:t>
            </a:r>
            <a:r>
              <a:rPr kumimoji="0" lang="en-US" altLang="zh-TW" sz="1600" b="1" dirty="0">
                <a:solidFill>
                  <a:schemeClr val="tx1"/>
                </a:solidFill>
                <a:latin typeface="Arial" panose="020B0604020202020204" pitchFamily="34" charset="0"/>
                <a:ea typeface="微軟正黑體"/>
                <a:cs typeface="Arial" panose="020B0604020202020204" pitchFamily="34" charset="0"/>
              </a:rPr>
              <a:t>2</a:t>
            </a:r>
            <a:r>
              <a:rPr kumimoji="0" lang="zh-TW" altLang="en-US" sz="1600" b="1" dirty="0">
                <a:solidFill>
                  <a:schemeClr val="tx1"/>
                </a:solidFill>
                <a:latin typeface="Arial" panose="020B0604020202020204" pitchFamily="34" charset="0"/>
                <a:ea typeface="微軟正黑體"/>
                <a:cs typeface="Arial" panose="020B0604020202020204" pitchFamily="34" charset="0"/>
              </a:rPr>
              <a:t>樓，增加</a:t>
            </a:r>
            <a:r>
              <a:rPr kumimoji="0" lang="en-US" altLang="zh-TW" sz="1600" b="1" dirty="0">
                <a:solidFill>
                  <a:schemeClr val="tx1"/>
                </a:solidFill>
                <a:latin typeface="Arial" panose="020B0604020202020204" pitchFamily="34" charset="0"/>
                <a:ea typeface="微軟正黑體"/>
                <a:cs typeface="Arial" panose="020B0604020202020204" pitchFamily="34" charset="0"/>
              </a:rPr>
              <a:t>30</a:t>
            </a:r>
            <a:r>
              <a:rPr kumimoji="0" lang="zh-TW" altLang="en-US" sz="1600" b="1" dirty="0">
                <a:solidFill>
                  <a:schemeClr val="tx1"/>
                </a:solidFill>
                <a:latin typeface="Arial" panose="020B0604020202020204" pitchFamily="34" charset="0"/>
                <a:ea typeface="微軟正黑體"/>
                <a:cs typeface="Arial" panose="020B0604020202020204" pitchFamily="34" charset="0"/>
              </a:rPr>
              <a:t>床</a:t>
            </a:r>
            <a:endParaRPr kumimoji="0" lang="en-US" altLang="zh-TW" sz="1600" b="1" dirty="0">
              <a:solidFill>
                <a:schemeClr val="tx1"/>
              </a:solidFill>
              <a:latin typeface="Arial" panose="020B0604020202020204" pitchFamily="34" charset="0"/>
              <a:ea typeface="微軟正黑體"/>
              <a:cs typeface="Arial" panose="020B0604020202020204" pitchFamily="34" charset="0"/>
            </a:endParaRPr>
          </a:p>
          <a:p>
            <a:pPr marL="0" indent="0" fontAlgn="auto">
              <a:lnSpc>
                <a:spcPct val="100000"/>
              </a:lnSpc>
              <a:spcBef>
                <a:spcPts val="0"/>
              </a:spcBef>
              <a:spcAft>
                <a:spcPts val="0"/>
              </a:spcAft>
              <a:buClr>
                <a:schemeClr val="accent6">
                  <a:lumMod val="40000"/>
                  <a:lumOff val="60000"/>
                </a:schemeClr>
              </a:buClr>
              <a:buFont typeface="Calibri" panose="020F0502020204030204" pitchFamily="34" charset="0"/>
              <a:buNone/>
              <a:defRPr/>
            </a:pPr>
            <a:r>
              <a:rPr kumimoji="0" lang="en-US" altLang="zh-TW" sz="1600" b="1" dirty="0">
                <a:solidFill>
                  <a:schemeClr val="tx1"/>
                </a:solidFill>
                <a:latin typeface="Arial" panose="020B0604020202020204" pitchFamily="34" charset="0"/>
                <a:ea typeface="微軟正黑體"/>
                <a:cs typeface="Arial" panose="020B0604020202020204" pitchFamily="34" charset="0"/>
              </a:rPr>
              <a:t>  </a:t>
            </a:r>
            <a:r>
              <a:rPr kumimoji="0" lang="en-US" altLang="zh-TW" sz="1400" b="1" dirty="0">
                <a:solidFill>
                  <a:schemeClr val="tx1"/>
                </a:solidFill>
                <a:latin typeface="Arial" panose="020B0604020202020204" pitchFamily="34" charset="0"/>
                <a:ea typeface="微軟正黑體"/>
                <a:cs typeface="Arial" panose="020B0604020202020204" pitchFamily="34" charset="0"/>
              </a:rPr>
              <a:t>(</a:t>
            </a:r>
            <a:r>
              <a:rPr kumimoji="0" lang="zh-TW" altLang="en-US" sz="1400" b="1" dirty="0">
                <a:solidFill>
                  <a:schemeClr val="tx1"/>
                </a:solidFill>
                <a:latin typeface="Arial" panose="020B0604020202020204" pitchFamily="34" charset="0"/>
                <a:ea typeface="微軟正黑體"/>
                <a:cs typeface="Arial" panose="020B0604020202020204" pitchFamily="34" charset="0"/>
              </a:rPr>
              <a:t>已與台中監獄簽約取得房舍</a:t>
            </a:r>
            <a:r>
              <a:rPr kumimoji="0" lang="en-US" altLang="zh-TW" sz="1400" b="1" dirty="0">
                <a:solidFill>
                  <a:schemeClr val="tx1"/>
                </a:solidFill>
                <a:latin typeface="Arial" panose="020B0604020202020204" pitchFamily="34" charset="0"/>
                <a:ea typeface="微軟正黑體"/>
                <a:cs typeface="Arial" panose="020B0604020202020204" pitchFamily="34" charset="0"/>
              </a:rPr>
              <a:t>6</a:t>
            </a:r>
            <a:r>
              <a:rPr kumimoji="0" lang="zh-TW" altLang="en-US" sz="1400" b="1" dirty="0">
                <a:solidFill>
                  <a:schemeClr val="tx1"/>
                </a:solidFill>
                <a:latin typeface="Arial" panose="020B0604020202020204" pitchFamily="34" charset="0"/>
                <a:ea typeface="微軟正黑體"/>
                <a:cs typeface="Arial" panose="020B0604020202020204" pitchFamily="34" charset="0"/>
              </a:rPr>
              <a:t>年使用權</a:t>
            </a:r>
            <a:r>
              <a:rPr kumimoji="0" lang="en-US" altLang="zh-TW" sz="1400" b="1" dirty="0">
                <a:solidFill>
                  <a:schemeClr val="tx1"/>
                </a:solidFill>
                <a:latin typeface="Arial" panose="020B0604020202020204" pitchFamily="34" charset="0"/>
                <a:ea typeface="微軟正黑體"/>
                <a:cs typeface="Arial" panose="020B0604020202020204" pitchFamily="34" charset="0"/>
              </a:rPr>
              <a:t>)</a:t>
            </a:r>
          </a:p>
          <a:p>
            <a:pPr marL="360000" indent="-360000" fontAlgn="auto">
              <a:lnSpc>
                <a:spcPct val="100000"/>
              </a:lnSpc>
              <a:spcBef>
                <a:spcPts val="0"/>
              </a:spcBef>
              <a:spcAft>
                <a:spcPts val="0"/>
              </a:spcAft>
              <a:buClr>
                <a:schemeClr val="accent6">
                  <a:lumMod val="40000"/>
                  <a:lumOff val="60000"/>
                </a:schemeClr>
              </a:buClr>
              <a:buFont typeface="Wingdings 3" panose="05040102010807070707" pitchFamily="18" charset="2"/>
              <a:buChar char="u"/>
              <a:defRPr/>
            </a:pPr>
            <a:r>
              <a:rPr kumimoji="0" lang="zh-TW" altLang="en-US" sz="1600" b="1" dirty="0">
                <a:solidFill>
                  <a:schemeClr val="tx1"/>
                </a:solidFill>
                <a:latin typeface="Arial" panose="020B0604020202020204" pitchFamily="34" charset="0"/>
                <a:ea typeface="微軟正黑體"/>
                <a:cs typeface="Arial" panose="020B0604020202020204" pitchFamily="34" charset="0"/>
              </a:rPr>
              <a:t>增設：於北、南各補助</a:t>
            </a:r>
            <a:r>
              <a:rPr kumimoji="0" lang="en-US" altLang="zh-TW" sz="1600" b="1" dirty="0">
                <a:solidFill>
                  <a:schemeClr val="tx1"/>
                </a:solidFill>
                <a:latin typeface="Arial" panose="020B0604020202020204" pitchFamily="34" charset="0"/>
                <a:ea typeface="微軟正黑體"/>
                <a:cs typeface="Arial" panose="020B0604020202020204" pitchFamily="34" charset="0"/>
              </a:rPr>
              <a:t>1</a:t>
            </a:r>
            <a:r>
              <a:rPr kumimoji="0" lang="zh-TW" altLang="en-US" sz="1600" b="1" dirty="0">
                <a:solidFill>
                  <a:schemeClr val="tx1"/>
                </a:solidFill>
                <a:latin typeface="Arial" panose="020B0604020202020204" pitchFamily="34" charset="0"/>
                <a:ea typeface="微軟正黑體"/>
                <a:cs typeface="Arial" panose="020B0604020202020204" pitchFamily="34" charset="0"/>
              </a:rPr>
              <a:t>家機構設置</a:t>
            </a:r>
            <a:endParaRPr kumimoji="0" lang="en-US" altLang="zh-TW" sz="1600" b="1" dirty="0">
              <a:solidFill>
                <a:schemeClr val="tx1"/>
              </a:solidFill>
              <a:latin typeface="Arial" panose="020B0604020202020204" pitchFamily="34" charset="0"/>
              <a:ea typeface="微軟正黑體"/>
              <a:cs typeface="Arial" panose="020B0604020202020204" pitchFamily="34" charset="0"/>
            </a:endParaRPr>
          </a:p>
        </p:txBody>
      </p:sp>
      <p:sp>
        <p:nvSpPr>
          <p:cNvPr id="37" name="內容版面配置區 35"/>
          <p:cNvSpPr txBox="1">
            <a:spLocks/>
          </p:cNvSpPr>
          <p:nvPr/>
        </p:nvSpPr>
        <p:spPr>
          <a:xfrm>
            <a:off x="5226050" y="3451225"/>
            <a:ext cx="3667125" cy="841375"/>
          </a:xfrm>
          <a:prstGeom prst="rect">
            <a:avLst/>
          </a:prstGeom>
        </p:spPr>
        <p:txBody>
          <a:bodyPr lIns="0" rIns="0"/>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Cooper Black" panose="0208090404030B020404" pitchFamily="18" charset="0"/>
                <a:ea typeface="微軟正黑體" panose="020B0604030504040204" pitchFamily="34" charset="-120"/>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Cooper Black" panose="0208090404030B020404" pitchFamily="18" charset="0"/>
                <a:ea typeface="微軟正黑體" panose="020B0604030504040204" pitchFamily="34" charset="-120"/>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ooper Black" panose="0208090404030B020404" pitchFamily="18" charset="0"/>
                <a:ea typeface="微軟正黑體" panose="020B0604030504040204" pitchFamily="34" charset="-120"/>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ooper Black" panose="0208090404030B020404" pitchFamily="18" charset="0"/>
                <a:ea typeface="微軟正黑體" panose="020B0604030504040204" pitchFamily="34" charset="-120"/>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ooper Black" panose="0208090404030B020404" pitchFamily="18" charset="0"/>
                <a:ea typeface="微軟正黑體" panose="020B0604030504040204" pitchFamily="34" charset="-12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60000" indent="-360000" fontAlgn="auto">
              <a:lnSpc>
                <a:spcPct val="100000"/>
              </a:lnSpc>
              <a:spcBef>
                <a:spcPts val="0"/>
              </a:spcBef>
              <a:spcAft>
                <a:spcPts val="0"/>
              </a:spcAft>
              <a:buClr>
                <a:schemeClr val="accent6">
                  <a:lumMod val="40000"/>
                  <a:lumOff val="60000"/>
                </a:schemeClr>
              </a:buClr>
              <a:buFont typeface="Wingdings 3" panose="05040102010807070707" pitchFamily="18" charset="2"/>
              <a:buChar char="u"/>
              <a:defRPr/>
            </a:pPr>
            <a:r>
              <a:rPr kumimoji="0" lang="en-US" altLang="zh-TW" sz="1600" b="1" dirty="0">
                <a:solidFill>
                  <a:schemeClr val="tx1"/>
                </a:solidFill>
                <a:latin typeface="Arial" panose="020B0604020202020204" pitchFamily="34" charset="0"/>
                <a:ea typeface="微軟正黑體"/>
                <a:cs typeface="Arial" panose="020B0604020202020204" pitchFamily="34" charset="0"/>
              </a:rPr>
              <a:t>106</a:t>
            </a:r>
            <a:r>
              <a:rPr kumimoji="0" lang="zh-TW" altLang="en-US" sz="1600" b="1" dirty="0">
                <a:solidFill>
                  <a:schemeClr val="tx1"/>
                </a:solidFill>
                <a:latin typeface="Arial" panose="020B0604020202020204" pitchFamily="34" charset="0"/>
                <a:ea typeface="微軟正黑體"/>
                <a:cs typeface="Arial" panose="020B0604020202020204" pitchFamily="34" charset="0"/>
              </a:rPr>
              <a:t>年補助</a:t>
            </a:r>
            <a:r>
              <a:rPr kumimoji="0" lang="en-US" altLang="zh-TW" sz="1600" b="1" dirty="0">
                <a:solidFill>
                  <a:schemeClr val="tx1"/>
                </a:solidFill>
                <a:latin typeface="Arial" panose="020B0604020202020204" pitchFamily="34" charset="0"/>
                <a:ea typeface="微軟正黑體"/>
                <a:cs typeface="Arial" panose="020B0604020202020204" pitchFamily="34" charset="0"/>
              </a:rPr>
              <a:t>8</a:t>
            </a:r>
            <a:r>
              <a:rPr kumimoji="0" lang="zh-TW" altLang="en-US" sz="1600" b="1" dirty="0">
                <a:solidFill>
                  <a:schemeClr val="tx1"/>
                </a:solidFill>
                <a:latin typeface="Arial" panose="020B0604020202020204" pitchFamily="34" charset="0"/>
                <a:ea typeface="微軟正黑體"/>
                <a:cs typeface="Arial" panose="020B0604020202020204" pitchFamily="34" charset="0"/>
              </a:rPr>
              <a:t>家</a:t>
            </a:r>
            <a:r>
              <a:rPr kumimoji="0" lang="en-US" altLang="zh-TW" sz="1600" b="1" dirty="0">
                <a:solidFill>
                  <a:schemeClr val="tx1"/>
                </a:solidFill>
                <a:latin typeface="Arial" panose="020B0604020202020204" pitchFamily="34" charset="0"/>
                <a:ea typeface="微軟正黑體"/>
                <a:cs typeface="Arial" panose="020B0604020202020204" pitchFamily="34" charset="0"/>
              </a:rPr>
              <a:t>NGO</a:t>
            </a:r>
            <a:r>
              <a:rPr kumimoji="0" lang="zh-TW" altLang="en-US" sz="1600" b="1" dirty="0">
                <a:solidFill>
                  <a:schemeClr val="tx1"/>
                </a:solidFill>
                <a:latin typeface="Arial" panose="020B0604020202020204" pitchFamily="34" charset="0"/>
                <a:ea typeface="微軟正黑體"/>
                <a:cs typeface="Arial" panose="020B0604020202020204" pitchFamily="34" charset="0"/>
              </a:rPr>
              <a:t>，共有</a:t>
            </a:r>
            <a:r>
              <a:rPr kumimoji="0" lang="en-US" altLang="zh-TW" sz="1600" b="1" dirty="0">
                <a:solidFill>
                  <a:schemeClr val="tx1"/>
                </a:solidFill>
                <a:latin typeface="Arial" panose="020B0604020202020204" pitchFamily="34" charset="0"/>
                <a:ea typeface="微軟正黑體"/>
                <a:cs typeface="Arial" panose="020B0604020202020204" pitchFamily="34" charset="0"/>
              </a:rPr>
              <a:t>164</a:t>
            </a:r>
            <a:r>
              <a:rPr kumimoji="0" lang="zh-TW" altLang="en-US" sz="1600" b="1" dirty="0">
                <a:solidFill>
                  <a:schemeClr val="tx1"/>
                </a:solidFill>
                <a:latin typeface="Arial" panose="020B0604020202020204" pitchFamily="34" charset="0"/>
                <a:ea typeface="微軟正黑體"/>
                <a:cs typeface="Arial" panose="020B0604020202020204" pitchFamily="34" charset="0"/>
              </a:rPr>
              <a:t>床</a:t>
            </a:r>
            <a:endParaRPr kumimoji="0" lang="en-US" altLang="zh-TW" sz="1600" b="1" dirty="0">
              <a:solidFill>
                <a:schemeClr val="tx1"/>
              </a:solidFill>
              <a:latin typeface="Arial" panose="020B0604020202020204" pitchFamily="34" charset="0"/>
              <a:ea typeface="微軟正黑體"/>
              <a:cs typeface="Arial" panose="020B0604020202020204" pitchFamily="34" charset="0"/>
            </a:endParaRPr>
          </a:p>
          <a:p>
            <a:pPr marL="360000" indent="-360000" fontAlgn="auto">
              <a:lnSpc>
                <a:spcPct val="100000"/>
              </a:lnSpc>
              <a:spcBef>
                <a:spcPts val="0"/>
              </a:spcBef>
              <a:spcAft>
                <a:spcPts val="0"/>
              </a:spcAft>
              <a:buClr>
                <a:schemeClr val="accent6">
                  <a:lumMod val="40000"/>
                  <a:lumOff val="60000"/>
                </a:schemeClr>
              </a:buClr>
              <a:buFont typeface="Wingdings 3" panose="05040102010807070707" pitchFamily="18" charset="2"/>
              <a:buChar char="u"/>
              <a:defRPr/>
            </a:pPr>
            <a:r>
              <a:rPr kumimoji="0" lang="en-US" altLang="zh-TW" sz="1600" b="1" dirty="0">
                <a:solidFill>
                  <a:schemeClr val="tx1"/>
                </a:solidFill>
                <a:latin typeface="Arial" panose="020B0604020202020204" pitchFamily="34" charset="0"/>
                <a:ea typeface="微軟正黑體"/>
                <a:cs typeface="Arial" panose="020B0604020202020204" pitchFamily="34" charset="0"/>
              </a:rPr>
              <a:t>105</a:t>
            </a:r>
            <a:r>
              <a:rPr kumimoji="0" lang="zh-TW" altLang="en-US" sz="1600" b="1" dirty="0">
                <a:solidFill>
                  <a:schemeClr val="tx1"/>
                </a:solidFill>
                <a:latin typeface="Arial" panose="020B0604020202020204" pitchFamily="34" charset="0"/>
                <a:ea typeface="微軟正黑體"/>
                <a:cs typeface="Arial" panose="020B0604020202020204" pitchFamily="34" charset="0"/>
              </a:rPr>
              <a:t>年補助</a:t>
            </a:r>
            <a:r>
              <a:rPr kumimoji="0" lang="en-US" altLang="zh-TW" sz="1600" b="1" dirty="0">
                <a:solidFill>
                  <a:schemeClr val="tx1"/>
                </a:solidFill>
                <a:latin typeface="Arial" panose="020B0604020202020204" pitchFamily="34" charset="0"/>
                <a:ea typeface="微軟正黑體"/>
                <a:cs typeface="Arial" panose="020B0604020202020204" pitchFamily="34" charset="0"/>
              </a:rPr>
              <a:t>900</a:t>
            </a:r>
            <a:r>
              <a:rPr kumimoji="0" lang="zh-TW" altLang="en-US" sz="1600" b="1" dirty="0">
                <a:solidFill>
                  <a:schemeClr val="tx1"/>
                </a:solidFill>
                <a:latin typeface="Arial" panose="020B0604020202020204" pitchFamily="34" charset="0"/>
                <a:ea typeface="微軟正黑體"/>
                <a:cs typeface="Arial" panose="020B0604020202020204" pitchFamily="34" charset="0"/>
              </a:rPr>
              <a:t>萬元</a:t>
            </a:r>
            <a:r>
              <a:rPr kumimoji="0" lang="en-US" altLang="zh-TW" sz="1600" b="1" dirty="0">
                <a:solidFill>
                  <a:schemeClr val="tx1"/>
                </a:solidFill>
                <a:latin typeface="Arial" panose="020B0604020202020204" pitchFamily="34" charset="0"/>
                <a:ea typeface="微軟正黑體"/>
                <a:cs typeface="Arial" panose="020B0604020202020204" pitchFamily="34" charset="0"/>
              </a:rPr>
              <a:t>/8</a:t>
            </a:r>
            <a:r>
              <a:rPr kumimoji="0" lang="zh-TW" altLang="en-US" sz="1600" b="1" dirty="0">
                <a:solidFill>
                  <a:schemeClr val="tx1"/>
                </a:solidFill>
                <a:latin typeface="Arial" panose="020B0604020202020204" pitchFamily="34" charset="0"/>
                <a:ea typeface="微軟正黑體"/>
                <a:cs typeface="Arial" panose="020B0604020202020204" pitchFamily="34" charset="0"/>
              </a:rPr>
              <a:t>家，共安置</a:t>
            </a:r>
            <a:r>
              <a:rPr kumimoji="0" lang="en-US" altLang="zh-TW" sz="1600" b="1" dirty="0">
                <a:solidFill>
                  <a:schemeClr val="tx1"/>
                </a:solidFill>
                <a:latin typeface="Arial" panose="020B0604020202020204" pitchFamily="34" charset="0"/>
                <a:ea typeface="微軟正黑體"/>
                <a:cs typeface="Arial" panose="020B0604020202020204" pitchFamily="34" charset="0"/>
              </a:rPr>
              <a:t>192</a:t>
            </a:r>
            <a:r>
              <a:rPr kumimoji="0" lang="zh-TW" altLang="en-US" sz="1600" b="1" dirty="0">
                <a:solidFill>
                  <a:schemeClr val="tx1"/>
                </a:solidFill>
                <a:latin typeface="Arial" panose="020B0604020202020204" pitchFamily="34" charset="0"/>
                <a:ea typeface="微軟正黑體"/>
                <a:cs typeface="Arial" panose="020B0604020202020204" pitchFamily="34" charset="0"/>
              </a:rPr>
              <a:t>人次</a:t>
            </a:r>
            <a:endParaRPr kumimoji="0" lang="en-US" altLang="zh-TW" sz="1600" b="1" dirty="0">
              <a:solidFill>
                <a:schemeClr val="tx1"/>
              </a:solidFill>
              <a:latin typeface="Arial" panose="020B0604020202020204" pitchFamily="34" charset="0"/>
              <a:ea typeface="微軟正黑體"/>
              <a:cs typeface="Arial" panose="020B0604020202020204" pitchFamily="34" charset="0"/>
            </a:endParaRPr>
          </a:p>
        </p:txBody>
      </p:sp>
      <p:sp>
        <p:nvSpPr>
          <p:cNvPr id="38" name="圓角矩形 37"/>
          <p:cNvSpPr/>
          <p:nvPr/>
        </p:nvSpPr>
        <p:spPr>
          <a:xfrm>
            <a:off x="4500563" y="3433763"/>
            <a:ext cx="530225" cy="6318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b="1" dirty="0">
                <a:solidFill>
                  <a:schemeClr val="tx1">
                    <a:lumMod val="65000"/>
                    <a:lumOff val="35000"/>
                  </a:schemeClr>
                </a:solidFill>
                <a:latin typeface="Arial Black" panose="020B0A04020102020204" pitchFamily="34" charset="0"/>
                <a:ea typeface="微軟正黑體" panose="020B0604030504040204" pitchFamily="34" charset="-120"/>
              </a:rPr>
              <a:t>現況</a:t>
            </a:r>
          </a:p>
        </p:txBody>
      </p:sp>
      <p:sp>
        <p:nvSpPr>
          <p:cNvPr id="39" name="圓角矩形 38"/>
          <p:cNvSpPr/>
          <p:nvPr/>
        </p:nvSpPr>
        <p:spPr>
          <a:xfrm>
            <a:off x="4500563" y="4884738"/>
            <a:ext cx="530225" cy="6318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b="1" dirty="0">
                <a:solidFill>
                  <a:schemeClr val="tx1">
                    <a:lumMod val="65000"/>
                    <a:lumOff val="35000"/>
                  </a:schemeClr>
                </a:solidFill>
                <a:latin typeface="Arial Black" panose="020B0A04020102020204" pitchFamily="34" charset="0"/>
                <a:ea typeface="微軟正黑體" panose="020B0604030504040204" pitchFamily="34" charset="-120"/>
              </a:rPr>
              <a:t>策進作為</a:t>
            </a:r>
          </a:p>
        </p:txBody>
      </p:sp>
      <p:cxnSp>
        <p:nvCxnSpPr>
          <p:cNvPr id="41" name="直線接點 40"/>
          <p:cNvCxnSpPr/>
          <p:nvPr/>
        </p:nvCxnSpPr>
        <p:spPr>
          <a:xfrm>
            <a:off x="5070475" y="3514725"/>
            <a:ext cx="0" cy="503238"/>
          </a:xfrm>
          <a:prstGeom prst="line">
            <a:avLst/>
          </a:prstGeom>
          <a:ln w="38100">
            <a:solidFill>
              <a:schemeClr val="accent2">
                <a:lumMod val="20000"/>
                <a:lumOff val="80000"/>
              </a:schemeClr>
            </a:solidFill>
          </a:ln>
        </p:spPr>
        <p:style>
          <a:lnRef idx="3">
            <a:schemeClr val="accent1"/>
          </a:lnRef>
          <a:fillRef idx="0">
            <a:schemeClr val="accent1"/>
          </a:fillRef>
          <a:effectRef idx="2">
            <a:schemeClr val="accent1"/>
          </a:effectRef>
          <a:fontRef idx="minor">
            <a:schemeClr val="tx1"/>
          </a:fontRef>
        </p:style>
      </p:cxnSp>
      <p:cxnSp>
        <p:nvCxnSpPr>
          <p:cNvPr id="43" name="直線接點 42"/>
          <p:cNvCxnSpPr/>
          <p:nvPr/>
        </p:nvCxnSpPr>
        <p:spPr>
          <a:xfrm>
            <a:off x="5070475" y="4494213"/>
            <a:ext cx="0" cy="1382712"/>
          </a:xfrm>
          <a:prstGeom prst="line">
            <a:avLst/>
          </a:prstGeom>
          <a:ln w="38100">
            <a:solidFill>
              <a:schemeClr val="accent2">
                <a:lumMod val="20000"/>
                <a:lumOff val="80000"/>
              </a:schemeClr>
            </a:solidFill>
          </a:ln>
        </p:spPr>
        <p:style>
          <a:lnRef idx="3">
            <a:schemeClr val="accent1"/>
          </a:lnRef>
          <a:fillRef idx="0">
            <a:schemeClr val="accent1"/>
          </a:fillRef>
          <a:effectRef idx="2">
            <a:schemeClr val="accent1"/>
          </a:effectRef>
          <a:fontRef idx="minor">
            <a:schemeClr val="tx1"/>
          </a:fontRef>
        </p:style>
      </p:cxnSp>
      <p:sp>
        <p:nvSpPr>
          <p:cNvPr id="44" name="內容版面配置區 35"/>
          <p:cNvSpPr txBox="1">
            <a:spLocks/>
          </p:cNvSpPr>
          <p:nvPr/>
        </p:nvSpPr>
        <p:spPr>
          <a:xfrm>
            <a:off x="5222875" y="4425950"/>
            <a:ext cx="3352800" cy="1595438"/>
          </a:xfrm>
          <a:prstGeom prst="rect">
            <a:avLst/>
          </a:prstGeom>
        </p:spPr>
        <p:txBody>
          <a:bodyPr lIns="0" rIns="0"/>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Cooper Black" panose="0208090404030B020404" pitchFamily="18" charset="0"/>
                <a:ea typeface="微軟正黑體" panose="020B0604030504040204" pitchFamily="34" charset="-120"/>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Cooper Black" panose="0208090404030B020404" pitchFamily="18" charset="0"/>
                <a:ea typeface="微軟正黑體" panose="020B0604030504040204" pitchFamily="34" charset="-120"/>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ooper Black" panose="0208090404030B020404" pitchFamily="18" charset="0"/>
                <a:ea typeface="微軟正黑體" panose="020B0604030504040204" pitchFamily="34" charset="-120"/>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ooper Black" panose="0208090404030B020404" pitchFamily="18" charset="0"/>
                <a:ea typeface="微軟正黑體" panose="020B0604030504040204" pitchFamily="34" charset="-120"/>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ooper Black" panose="0208090404030B020404" pitchFamily="18" charset="0"/>
                <a:ea typeface="微軟正黑體" panose="020B0604030504040204" pitchFamily="34" charset="-12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60000" indent="-360000" fontAlgn="auto">
              <a:lnSpc>
                <a:spcPct val="100000"/>
              </a:lnSpc>
              <a:spcBef>
                <a:spcPts val="0"/>
              </a:spcBef>
              <a:spcAft>
                <a:spcPts val="0"/>
              </a:spcAft>
              <a:buClr>
                <a:schemeClr val="accent6">
                  <a:lumMod val="40000"/>
                  <a:lumOff val="60000"/>
                </a:schemeClr>
              </a:buClr>
              <a:buFont typeface="Wingdings 3" panose="05040102010807070707" pitchFamily="18" charset="2"/>
              <a:buChar char="u"/>
              <a:defRPr/>
            </a:pPr>
            <a:r>
              <a:rPr kumimoji="0" lang="zh-TW" altLang="en-US" sz="1600" b="1" dirty="0">
                <a:solidFill>
                  <a:schemeClr val="tx1"/>
                </a:solidFill>
                <a:latin typeface="Arial" panose="020B0604020202020204" pitchFamily="34" charset="0"/>
                <a:ea typeface="微軟正黑體"/>
                <a:cs typeface="Arial" panose="020B0604020202020204" pitchFamily="34" charset="0"/>
              </a:rPr>
              <a:t>擴大補助家數：</a:t>
            </a:r>
            <a:r>
              <a:rPr kumimoji="0" lang="en-US" altLang="zh-TW" sz="1600" b="1" dirty="0">
                <a:solidFill>
                  <a:schemeClr val="tx1"/>
                </a:solidFill>
                <a:latin typeface="Arial" panose="020B0604020202020204" pitchFamily="34" charset="0"/>
                <a:ea typeface="微軟正黑體"/>
                <a:cs typeface="Arial" panose="020B0604020202020204" pitchFamily="34" charset="0"/>
              </a:rPr>
              <a:t>8</a:t>
            </a:r>
            <a:r>
              <a:rPr kumimoji="0" lang="zh-TW" altLang="en-US" sz="1600" b="1" dirty="0">
                <a:solidFill>
                  <a:schemeClr val="tx1"/>
                </a:solidFill>
                <a:latin typeface="Arial" panose="020B0604020202020204" pitchFamily="34" charset="0"/>
                <a:ea typeface="微軟正黑體"/>
                <a:cs typeface="Arial" panose="020B0604020202020204" pitchFamily="34" charset="0"/>
              </a:rPr>
              <a:t>家增加至</a:t>
            </a:r>
            <a:r>
              <a:rPr kumimoji="0" lang="en-US" altLang="zh-TW" sz="1600" b="1" dirty="0">
                <a:solidFill>
                  <a:schemeClr val="tx1"/>
                </a:solidFill>
                <a:latin typeface="Arial" panose="020B0604020202020204" pitchFamily="34" charset="0"/>
                <a:ea typeface="微軟正黑體"/>
                <a:cs typeface="Arial" panose="020B0604020202020204" pitchFamily="34" charset="0"/>
              </a:rPr>
              <a:t>12</a:t>
            </a:r>
            <a:r>
              <a:rPr kumimoji="0" lang="zh-TW" altLang="en-US" sz="1600" b="1" dirty="0">
                <a:solidFill>
                  <a:schemeClr val="tx1"/>
                </a:solidFill>
                <a:latin typeface="Arial" panose="020B0604020202020204" pitchFamily="34" charset="0"/>
                <a:ea typeface="微軟正黑體"/>
                <a:cs typeface="Arial" panose="020B0604020202020204" pitchFamily="34" charset="0"/>
              </a:rPr>
              <a:t>家</a:t>
            </a:r>
            <a:endParaRPr kumimoji="0" lang="en-US" altLang="zh-TW" sz="1600" b="1" dirty="0">
              <a:solidFill>
                <a:schemeClr val="tx1"/>
              </a:solidFill>
              <a:latin typeface="Arial" panose="020B0604020202020204" pitchFamily="34" charset="0"/>
              <a:ea typeface="微軟正黑體"/>
              <a:cs typeface="Arial" panose="020B0604020202020204" pitchFamily="34" charset="0"/>
            </a:endParaRPr>
          </a:p>
          <a:p>
            <a:pPr marL="360000" indent="-360000" fontAlgn="auto">
              <a:lnSpc>
                <a:spcPct val="100000"/>
              </a:lnSpc>
              <a:spcBef>
                <a:spcPts val="0"/>
              </a:spcBef>
              <a:spcAft>
                <a:spcPts val="0"/>
              </a:spcAft>
              <a:buClr>
                <a:schemeClr val="accent6">
                  <a:lumMod val="40000"/>
                  <a:lumOff val="60000"/>
                </a:schemeClr>
              </a:buClr>
              <a:buFont typeface="Wingdings 3" panose="05040102010807070707" pitchFamily="18" charset="2"/>
              <a:buChar char="u"/>
              <a:defRPr/>
            </a:pPr>
            <a:r>
              <a:rPr kumimoji="0" lang="zh-TW" altLang="en-US" sz="1600" b="1" dirty="0">
                <a:solidFill>
                  <a:schemeClr val="tx1"/>
                </a:solidFill>
                <a:latin typeface="Arial" panose="020B0604020202020204" pitchFamily="34" charset="0"/>
                <a:ea typeface="微軟正黑體"/>
                <a:cs typeface="Arial" panose="020B0604020202020204" pitchFamily="34" charset="0"/>
              </a:rPr>
              <a:t>擴大補助內容：包含設施設備、人事及處遇費</a:t>
            </a:r>
            <a:endParaRPr kumimoji="0" lang="en-US" altLang="zh-TW" sz="1600" b="1" dirty="0">
              <a:solidFill>
                <a:schemeClr val="tx1"/>
              </a:solidFill>
              <a:latin typeface="Arial" panose="020B0604020202020204" pitchFamily="34" charset="0"/>
              <a:ea typeface="微軟正黑體"/>
              <a:cs typeface="Arial" panose="020B0604020202020204" pitchFamily="34" charset="0"/>
            </a:endParaRPr>
          </a:p>
          <a:p>
            <a:pPr marL="360000" indent="-360000" fontAlgn="auto">
              <a:lnSpc>
                <a:spcPct val="100000"/>
              </a:lnSpc>
              <a:spcBef>
                <a:spcPts val="0"/>
              </a:spcBef>
              <a:spcAft>
                <a:spcPts val="0"/>
              </a:spcAft>
              <a:buClr>
                <a:schemeClr val="accent6">
                  <a:lumMod val="40000"/>
                  <a:lumOff val="60000"/>
                </a:schemeClr>
              </a:buClr>
              <a:buFont typeface="Wingdings 3" panose="05040102010807070707" pitchFamily="18" charset="2"/>
              <a:buChar char="u"/>
              <a:defRPr/>
            </a:pPr>
            <a:r>
              <a:rPr kumimoji="0" lang="zh-TW" altLang="en-US" sz="1600" b="1" dirty="0">
                <a:solidFill>
                  <a:schemeClr val="tx1"/>
                </a:solidFill>
                <a:latin typeface="Arial" panose="020B0604020202020204" pitchFamily="34" charset="0"/>
                <a:ea typeface="微軟正黑體"/>
                <a:cs typeface="Arial" panose="020B0604020202020204" pitchFamily="34" charset="0"/>
              </a:rPr>
              <a:t>強化機構專業知能：進行輔訪及提供教育訓練</a:t>
            </a:r>
            <a:endParaRPr kumimoji="0" lang="en-US" altLang="zh-TW" sz="1600" b="1" dirty="0">
              <a:solidFill>
                <a:schemeClr val="tx1"/>
              </a:solidFill>
              <a:latin typeface="Arial" panose="020B0604020202020204" pitchFamily="34" charset="0"/>
              <a:ea typeface="微軟正黑體"/>
              <a:cs typeface="Arial" panose="020B0604020202020204" pitchFamily="34" charset="0"/>
            </a:endParaRPr>
          </a:p>
          <a:p>
            <a:pPr marL="360000" indent="-360000" fontAlgn="auto">
              <a:lnSpc>
                <a:spcPct val="100000"/>
              </a:lnSpc>
              <a:spcBef>
                <a:spcPts val="0"/>
              </a:spcBef>
              <a:spcAft>
                <a:spcPts val="0"/>
              </a:spcAft>
              <a:buClr>
                <a:schemeClr val="accent6">
                  <a:lumMod val="40000"/>
                  <a:lumOff val="60000"/>
                </a:schemeClr>
              </a:buClr>
              <a:buFont typeface="Wingdings 3" panose="05040102010807070707" pitchFamily="18" charset="2"/>
              <a:buChar char="u"/>
              <a:defRPr/>
            </a:pPr>
            <a:r>
              <a:rPr kumimoji="0" lang="zh-TW" altLang="en-US" sz="1600" b="1" dirty="0">
                <a:solidFill>
                  <a:schemeClr val="tx1"/>
                </a:solidFill>
                <a:latin typeface="Arial" panose="020B0604020202020204" pitchFamily="34" charset="0"/>
                <a:ea typeface="微軟正黑體"/>
                <a:cs typeface="Arial" panose="020B0604020202020204" pitchFamily="34" charset="0"/>
              </a:rPr>
              <a:t>整合資源進行方案效益評估</a:t>
            </a:r>
            <a:endParaRPr kumimoji="0" lang="en-US" altLang="zh-TW" sz="1600" b="1" dirty="0">
              <a:solidFill>
                <a:schemeClr val="tx1"/>
              </a:solidFill>
              <a:latin typeface="Arial" panose="020B0604020202020204" pitchFamily="34" charset="0"/>
              <a:ea typeface="微軟正黑體"/>
              <a:cs typeface="Arial" panose="020B0604020202020204" pitchFamily="34" charset="0"/>
            </a:endParaRPr>
          </a:p>
        </p:txBody>
      </p:sp>
      <p:pic>
        <p:nvPicPr>
          <p:cNvPr id="80917" name="圖片 33"/>
          <p:cNvPicPr>
            <a:picLocks noChangeAspect="1"/>
          </p:cNvPicPr>
          <p:nvPr/>
        </p:nvPicPr>
        <p:blipFill>
          <a:blip r:embed="rId2"/>
          <a:srcRect/>
          <a:stretch>
            <a:fillRect/>
          </a:stretch>
        </p:blipFill>
        <p:spPr bwMode="auto">
          <a:xfrm>
            <a:off x="7708900" y="373063"/>
            <a:ext cx="1435100" cy="2425700"/>
          </a:xfrm>
          <a:prstGeom prst="rect">
            <a:avLst/>
          </a:prstGeom>
          <a:noFill/>
          <a:ln w="9525">
            <a:noFill/>
            <a:miter lim="800000"/>
            <a:headEnd/>
            <a:tailEnd/>
          </a:ln>
        </p:spPr>
      </p:pic>
    </p:spTree>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標題 1"/>
          <p:cNvSpPr>
            <a:spLocks noGrp="1"/>
          </p:cNvSpPr>
          <p:nvPr>
            <p:ph type="title"/>
          </p:nvPr>
        </p:nvSpPr>
        <p:spPr/>
        <p:txBody>
          <a:bodyPr/>
          <a:lstStyle/>
          <a:p>
            <a:r>
              <a:rPr lang="zh-TW" altLang="en-US" smtClean="0">
                <a:solidFill>
                  <a:srgbClr val="FFFF00"/>
                </a:solidFill>
                <a:latin typeface="Arial" charset="0"/>
                <a:ea typeface="華康華綜體W5"/>
              </a:rPr>
              <a:t>策略四</a:t>
            </a:r>
          </a:p>
        </p:txBody>
      </p:sp>
      <p:sp>
        <p:nvSpPr>
          <p:cNvPr id="81922" name="投影片編號版面配置區 3"/>
          <p:cNvSpPr>
            <a:spLocks noGrp="1"/>
          </p:cNvSpPr>
          <p:nvPr>
            <p:ph type="sldNum" sz="quarter" idx="12"/>
          </p:nvPr>
        </p:nvSpPr>
        <p:spPr>
          <a:noFill/>
          <a:ln>
            <a:miter lim="800000"/>
            <a:headEnd/>
            <a:tailEnd/>
          </a:ln>
        </p:spPr>
        <p:txBody>
          <a:bodyPr/>
          <a:lstStyle/>
          <a:p>
            <a:pPr fontAlgn="base">
              <a:spcBef>
                <a:spcPct val="0"/>
              </a:spcBef>
              <a:spcAft>
                <a:spcPct val="0"/>
              </a:spcAft>
            </a:pPr>
            <a:fld id="{4FFB2804-89DE-4DAB-90D6-AEB8EECD16FF}" type="slidenum">
              <a:rPr lang="zh-TW" altLang="en-US" smtClean="0"/>
              <a:pPr fontAlgn="base">
                <a:spcBef>
                  <a:spcPct val="0"/>
                </a:spcBef>
                <a:spcAft>
                  <a:spcPct val="0"/>
                </a:spcAft>
              </a:pPr>
              <a:t>56</a:t>
            </a:fld>
            <a:endParaRPr lang="en-US" altLang="zh-TW" smtClean="0"/>
          </a:p>
        </p:txBody>
      </p:sp>
      <p:sp>
        <p:nvSpPr>
          <p:cNvPr id="34" name="手繪多邊形 33"/>
          <p:cNvSpPr/>
          <p:nvPr/>
        </p:nvSpPr>
        <p:spPr>
          <a:xfrm>
            <a:off x="1475656" y="1512153"/>
            <a:ext cx="6408712" cy="643982"/>
          </a:xfrm>
          <a:custGeom>
            <a:avLst/>
            <a:gdLst>
              <a:gd name="connsiteX0" fmla="*/ 0 w 8127999"/>
              <a:gd name="connsiteY0" fmla="*/ 182523 h 1095119"/>
              <a:gd name="connsiteX1" fmla="*/ 182523 w 8127999"/>
              <a:gd name="connsiteY1" fmla="*/ 0 h 1095119"/>
              <a:gd name="connsiteX2" fmla="*/ 7945476 w 8127999"/>
              <a:gd name="connsiteY2" fmla="*/ 0 h 1095119"/>
              <a:gd name="connsiteX3" fmla="*/ 8127999 w 8127999"/>
              <a:gd name="connsiteY3" fmla="*/ 182523 h 1095119"/>
              <a:gd name="connsiteX4" fmla="*/ 8127999 w 8127999"/>
              <a:gd name="connsiteY4" fmla="*/ 912596 h 1095119"/>
              <a:gd name="connsiteX5" fmla="*/ 7945476 w 8127999"/>
              <a:gd name="connsiteY5" fmla="*/ 1095119 h 1095119"/>
              <a:gd name="connsiteX6" fmla="*/ 182523 w 8127999"/>
              <a:gd name="connsiteY6" fmla="*/ 1095119 h 1095119"/>
              <a:gd name="connsiteX7" fmla="*/ 0 w 8127999"/>
              <a:gd name="connsiteY7" fmla="*/ 912596 h 1095119"/>
              <a:gd name="connsiteX8" fmla="*/ 0 w 8127999"/>
              <a:gd name="connsiteY8" fmla="*/ 182523 h 109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7999" h="1095119">
                <a:moveTo>
                  <a:pt x="0" y="182523"/>
                </a:moveTo>
                <a:cubicBezTo>
                  <a:pt x="0" y="81718"/>
                  <a:pt x="81718" y="0"/>
                  <a:pt x="182523" y="0"/>
                </a:cubicBezTo>
                <a:lnTo>
                  <a:pt x="7945476" y="0"/>
                </a:lnTo>
                <a:cubicBezTo>
                  <a:pt x="8046281" y="0"/>
                  <a:pt x="8127999" y="81718"/>
                  <a:pt x="8127999" y="182523"/>
                </a:cubicBezTo>
                <a:lnTo>
                  <a:pt x="8127999" y="912596"/>
                </a:lnTo>
                <a:cubicBezTo>
                  <a:pt x="8127999" y="1013401"/>
                  <a:pt x="8046281" y="1095119"/>
                  <a:pt x="7945476" y="1095119"/>
                </a:cubicBezTo>
                <a:lnTo>
                  <a:pt x="182523" y="1095119"/>
                </a:lnTo>
                <a:cubicBezTo>
                  <a:pt x="81718" y="1095119"/>
                  <a:pt x="0" y="1013401"/>
                  <a:pt x="0" y="912596"/>
                </a:cubicBezTo>
                <a:lnTo>
                  <a:pt x="0" y="18252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144899" tIns="144899" rIns="144899" bIns="144899" spcCol="1270" anchor="ctr"/>
          <a:lstStyle/>
          <a:p>
            <a:pPr defTabSz="1066800" fontAlgn="auto">
              <a:lnSpc>
                <a:spcPct val="125000"/>
              </a:lnSpc>
              <a:spcAft>
                <a:spcPts val="0"/>
              </a:spcAft>
              <a:defRPr/>
            </a:pPr>
            <a:r>
              <a:rPr kumimoji="0" lang="zh-TW" altLang="en-US" sz="2800" b="1" dirty="0">
                <a:latin typeface="微軟正黑體" panose="020B0604030504040204" pitchFamily="34" charset="-120"/>
                <a:ea typeface="微軟正黑體" panose="020B0604030504040204" pitchFamily="34" charset="-120"/>
              </a:rPr>
              <a:t>提升替代治療便利性改善方案</a:t>
            </a:r>
            <a:endParaRPr kumimoji="0" lang="en-US" altLang="zh-TW" sz="2800" b="1" dirty="0">
              <a:latin typeface="微軟正黑體" panose="020B0604030504040204" pitchFamily="34" charset="-120"/>
              <a:ea typeface="微軟正黑體" panose="020B0604030504040204" pitchFamily="34" charset="-120"/>
            </a:endParaRPr>
          </a:p>
        </p:txBody>
      </p:sp>
      <p:pic>
        <p:nvPicPr>
          <p:cNvPr id="81926" name="圖片 34"/>
          <p:cNvPicPr>
            <a:picLocks noChangeAspect="1"/>
          </p:cNvPicPr>
          <p:nvPr/>
        </p:nvPicPr>
        <p:blipFill>
          <a:blip r:embed="rId3"/>
          <a:srcRect/>
          <a:stretch>
            <a:fillRect/>
          </a:stretch>
        </p:blipFill>
        <p:spPr bwMode="auto">
          <a:xfrm>
            <a:off x="6300788" y="1052513"/>
            <a:ext cx="1306512" cy="1209675"/>
          </a:xfrm>
          <a:prstGeom prst="rect">
            <a:avLst/>
          </a:prstGeom>
          <a:noFill/>
          <a:ln w="9525">
            <a:noFill/>
            <a:miter lim="800000"/>
            <a:headEnd/>
            <a:tailEnd/>
          </a:ln>
        </p:spPr>
      </p:pic>
      <p:pic>
        <p:nvPicPr>
          <p:cNvPr id="36" name="圖片 35"/>
          <p:cNvPicPr>
            <a:picLocks noChangeAspect="1"/>
          </p:cNvPicPr>
          <p:nvPr/>
        </p:nvPicPr>
        <p:blipFill>
          <a:blip r:embed="rId4"/>
          <a:stretch>
            <a:fillRect/>
          </a:stretch>
        </p:blipFill>
        <p:spPr>
          <a:xfrm>
            <a:off x="6154738" y="2205038"/>
            <a:ext cx="2881312" cy="4243387"/>
          </a:xfrm>
          <a:prstGeom prst="rect">
            <a:avLst/>
          </a:prstGeom>
          <a:effectLst>
            <a:outerShdw blurRad="50800" dist="38100" dir="2700000" algn="tl" rotWithShape="0">
              <a:prstClr val="black">
                <a:alpha val="40000"/>
              </a:prstClr>
            </a:outerShdw>
          </a:effectLst>
        </p:spPr>
      </p:pic>
      <p:sp>
        <p:nvSpPr>
          <p:cNvPr id="37" name="圓角矩形 36"/>
          <p:cNvSpPr/>
          <p:nvPr/>
        </p:nvSpPr>
        <p:spPr>
          <a:xfrm>
            <a:off x="115888" y="2673350"/>
            <a:ext cx="1349375" cy="1476375"/>
          </a:xfrm>
          <a:prstGeom prst="roundRect">
            <a:avLst>
              <a:gd name="adj" fmla="val 3922"/>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b="1" dirty="0">
                <a:solidFill>
                  <a:schemeClr val="tx1">
                    <a:lumMod val="65000"/>
                    <a:lumOff val="35000"/>
                  </a:schemeClr>
                </a:solidFill>
                <a:latin typeface="Arial" panose="020B0604020202020204" pitchFamily="34" charset="0"/>
                <a:ea typeface="微軟正黑體" panose="020B0604030504040204" pitchFamily="34" charset="-120"/>
                <a:cs typeface="Arial" panose="020B0604020202020204" pitchFamily="34" charset="0"/>
              </a:rPr>
              <a:t>現況</a:t>
            </a:r>
          </a:p>
        </p:txBody>
      </p:sp>
      <p:sp>
        <p:nvSpPr>
          <p:cNvPr id="38" name="矩形 37"/>
          <p:cNvSpPr/>
          <p:nvPr/>
        </p:nvSpPr>
        <p:spPr>
          <a:xfrm>
            <a:off x="1493838" y="2620963"/>
            <a:ext cx="5165725" cy="1816100"/>
          </a:xfrm>
          <a:prstGeom prst="rect">
            <a:avLst/>
          </a:prstGeom>
        </p:spPr>
        <p:txBody>
          <a:bodyPr>
            <a:spAutoFit/>
          </a:bodyPr>
          <a:lstStyle/>
          <a:p>
            <a:pPr marL="360000" indent="-360000" fontAlgn="auto">
              <a:spcBef>
                <a:spcPts val="0"/>
              </a:spcBef>
              <a:spcAft>
                <a:spcPts val="0"/>
              </a:spcAft>
              <a:buClr>
                <a:schemeClr val="accent6">
                  <a:lumMod val="40000"/>
                  <a:lumOff val="60000"/>
                </a:schemeClr>
              </a:buClr>
              <a:buFont typeface="Wingdings 3" panose="05040102010807070707" pitchFamily="18" charset="2"/>
              <a:buChar char="u"/>
              <a:defRPr/>
            </a:pPr>
            <a:r>
              <a:rPr kumimoji="0" lang="en-US" altLang="zh-TW" sz="1600" b="1" dirty="0">
                <a:latin typeface="Arial" panose="020B0604020202020204" pitchFamily="34" charset="0"/>
                <a:ea typeface="微軟正黑體" panose="020B0604030504040204" pitchFamily="34" charset="-120"/>
                <a:cs typeface="Arial" panose="020B0604020202020204" pitchFamily="34" charset="0"/>
              </a:rPr>
              <a:t>179</a:t>
            </a:r>
            <a:r>
              <a:rPr kumimoji="0" lang="zh-TW" altLang="zh-TW" sz="1600" b="1" dirty="0">
                <a:latin typeface="Arial" panose="020B0604020202020204" pitchFamily="34" charset="0"/>
                <a:ea typeface="微軟正黑體" panose="020B0604030504040204" pitchFamily="34" charset="-120"/>
                <a:cs typeface="Arial" panose="020B0604020202020204" pitchFamily="34" charset="0"/>
              </a:rPr>
              <a:t>家</a:t>
            </a:r>
            <a:r>
              <a:rPr kumimoji="0" lang="zh-TW" altLang="en-US" sz="1600" b="1" dirty="0">
                <a:latin typeface="Arial" panose="020B0604020202020204" pitchFamily="34" charset="0"/>
                <a:ea typeface="微軟正黑體" panose="020B0604030504040204" pitchFamily="34" charset="-120"/>
                <a:cs typeface="Arial" panose="020B0604020202020204" pitchFamily="34" charset="0"/>
              </a:rPr>
              <a:t>（含給藥點</a:t>
            </a:r>
            <a:r>
              <a:rPr kumimoji="0" lang="en-US" altLang="zh-TW" sz="1600" b="1" dirty="0">
                <a:latin typeface="Arial" panose="020B0604020202020204" pitchFamily="34" charset="0"/>
                <a:ea typeface="微軟正黑體" panose="020B0604030504040204" pitchFamily="34" charset="-120"/>
                <a:cs typeface="Arial" panose="020B0604020202020204" pitchFamily="34" charset="0"/>
              </a:rPr>
              <a:t>67</a:t>
            </a:r>
            <a:r>
              <a:rPr kumimoji="0" lang="zh-TW" altLang="en-US" sz="1600" b="1" dirty="0">
                <a:latin typeface="Arial" panose="020B0604020202020204" pitchFamily="34" charset="0"/>
                <a:ea typeface="微軟正黑體" panose="020B0604030504040204" pitchFamily="34" charset="-120"/>
                <a:cs typeface="Arial" panose="020B0604020202020204" pitchFamily="34" charset="0"/>
              </a:rPr>
              <a:t>家），提供有</a:t>
            </a:r>
            <a:r>
              <a:rPr kumimoji="0" lang="zh-TW" altLang="en-US" sz="1600" b="1" dirty="0">
                <a:solidFill>
                  <a:srgbClr val="C00000"/>
                </a:solidFill>
                <a:latin typeface="Arial" panose="020B0604020202020204" pitchFamily="34" charset="0"/>
                <a:ea typeface="微軟正黑體" panose="020B0604030504040204" pitchFamily="34" charset="-120"/>
                <a:cs typeface="Arial" panose="020B0604020202020204" pitchFamily="34" charset="0"/>
              </a:rPr>
              <a:t>美沙冬治療</a:t>
            </a:r>
            <a:r>
              <a:rPr kumimoji="0" lang="en-US" altLang="zh-TW" sz="1600" b="1" dirty="0">
                <a:solidFill>
                  <a:srgbClr val="C00000"/>
                </a:solidFill>
                <a:latin typeface="Arial" panose="020B0604020202020204" pitchFamily="34" charset="0"/>
                <a:ea typeface="微軟正黑體" panose="020B0604030504040204" pitchFamily="34" charset="-120"/>
                <a:cs typeface="Arial" panose="020B0604020202020204" pitchFamily="34" charset="0"/>
              </a:rPr>
              <a:t>124</a:t>
            </a:r>
            <a:r>
              <a:rPr kumimoji="0" lang="zh-TW" altLang="en-US" sz="1600" b="1" dirty="0">
                <a:solidFill>
                  <a:srgbClr val="C00000"/>
                </a:solidFill>
                <a:latin typeface="Arial" panose="020B0604020202020204" pitchFamily="34" charset="0"/>
                <a:ea typeface="微軟正黑體" panose="020B0604030504040204" pitchFamily="34" charset="-120"/>
                <a:cs typeface="Arial" panose="020B0604020202020204" pitchFamily="34" charset="0"/>
              </a:rPr>
              <a:t>家</a:t>
            </a:r>
            <a:r>
              <a:rPr kumimoji="0" lang="zh-TW" altLang="en-US" sz="1600" b="1" dirty="0">
                <a:latin typeface="Arial" panose="020B0604020202020204" pitchFamily="34" charset="0"/>
                <a:ea typeface="微軟正黑體" panose="020B0604030504040204" pitchFamily="34" charset="-120"/>
                <a:cs typeface="Arial" panose="020B0604020202020204" pitchFamily="34" charset="0"/>
              </a:rPr>
              <a:t>（含給藥點</a:t>
            </a:r>
            <a:r>
              <a:rPr kumimoji="0" lang="en-US" altLang="zh-TW" sz="1600" b="1" dirty="0">
                <a:latin typeface="Arial" panose="020B0604020202020204" pitchFamily="34" charset="0"/>
                <a:ea typeface="微軟正黑體" panose="020B0604030504040204" pitchFamily="34" charset="-120"/>
                <a:cs typeface="Arial" panose="020B0604020202020204" pitchFamily="34" charset="0"/>
              </a:rPr>
              <a:t>40</a:t>
            </a:r>
            <a:r>
              <a:rPr kumimoji="0" lang="zh-TW" altLang="en-US" sz="1600" b="1" dirty="0">
                <a:latin typeface="Arial" panose="020B0604020202020204" pitchFamily="34" charset="0"/>
                <a:ea typeface="微軟正黑體" panose="020B0604030504040204" pitchFamily="34" charset="-120"/>
                <a:cs typeface="Arial" panose="020B0604020202020204" pitchFamily="34" charset="0"/>
              </a:rPr>
              <a:t>家），約</a:t>
            </a:r>
            <a:r>
              <a:rPr kumimoji="0" lang="en-US" altLang="zh-TW" sz="1600" b="1" dirty="0">
                <a:latin typeface="Arial" panose="020B0604020202020204" pitchFamily="34" charset="0"/>
                <a:ea typeface="微軟正黑體" panose="020B0604030504040204" pitchFamily="34" charset="-120"/>
                <a:cs typeface="Arial" panose="020B0604020202020204" pitchFamily="34" charset="0"/>
              </a:rPr>
              <a:t>70%</a:t>
            </a:r>
            <a:r>
              <a:rPr kumimoji="0" lang="zh-TW" altLang="en-US" sz="1600" b="1" dirty="0">
                <a:latin typeface="Arial" panose="020B0604020202020204" pitchFamily="34" charset="0"/>
                <a:ea typeface="微軟正黑體" panose="020B0604030504040204" pitchFamily="34" charset="-120"/>
                <a:cs typeface="Arial" panose="020B0604020202020204" pitchFamily="34" charset="0"/>
              </a:rPr>
              <a:t>。</a:t>
            </a:r>
            <a:endParaRPr kumimoji="0" lang="en-US" altLang="zh-TW" sz="1600" b="1" dirty="0">
              <a:latin typeface="Arial" panose="020B0604020202020204" pitchFamily="34" charset="0"/>
              <a:ea typeface="微軟正黑體" panose="020B0604030504040204" pitchFamily="34" charset="-120"/>
              <a:cs typeface="Arial" panose="020B0604020202020204" pitchFamily="34" charset="0"/>
            </a:endParaRPr>
          </a:p>
          <a:p>
            <a:pPr marL="360000" indent="-360000" fontAlgn="auto">
              <a:spcBef>
                <a:spcPts val="0"/>
              </a:spcBef>
              <a:spcAft>
                <a:spcPts val="0"/>
              </a:spcAft>
              <a:buClr>
                <a:schemeClr val="accent6">
                  <a:lumMod val="40000"/>
                  <a:lumOff val="60000"/>
                </a:schemeClr>
              </a:buClr>
              <a:buFont typeface="Wingdings 3" panose="05040102010807070707" pitchFamily="18" charset="2"/>
              <a:buChar char="u"/>
              <a:defRPr/>
            </a:pPr>
            <a:r>
              <a:rPr kumimoji="0" lang="en-US" altLang="zh-TW" sz="1600" b="1" dirty="0">
                <a:solidFill>
                  <a:srgbClr val="C00000"/>
                </a:solidFill>
                <a:latin typeface="Arial" panose="020B0604020202020204" pitchFamily="34" charset="0"/>
                <a:ea typeface="微軟正黑體" panose="020B0604030504040204" pitchFamily="34" charset="-120"/>
                <a:cs typeface="Arial" panose="020B0604020202020204" pitchFamily="34" charset="0"/>
              </a:rPr>
              <a:t>104</a:t>
            </a:r>
            <a:r>
              <a:rPr kumimoji="0" lang="zh-TW" altLang="en-US" sz="1600" b="1" dirty="0">
                <a:solidFill>
                  <a:srgbClr val="C00000"/>
                </a:solidFill>
                <a:latin typeface="Arial" panose="020B0604020202020204" pitchFamily="34" charset="0"/>
                <a:ea typeface="微軟正黑體" panose="020B0604030504040204" pitchFamily="34" charset="-120"/>
                <a:cs typeface="Arial" panose="020B0604020202020204" pitchFamily="34" charset="0"/>
              </a:rPr>
              <a:t>年</a:t>
            </a:r>
            <a:r>
              <a:rPr kumimoji="0" lang="zh-TW" altLang="en-US" sz="1600" b="1" dirty="0">
                <a:latin typeface="Arial" panose="020B0604020202020204" pitchFamily="34" charset="0"/>
                <a:ea typeface="微軟正黑體" panose="020B0604030504040204" pitchFamily="34" charset="-120"/>
                <a:cs typeface="Arial" panose="020B0604020202020204" pitchFamily="34" charset="0"/>
              </a:rPr>
              <a:t>（</a:t>
            </a:r>
            <a:r>
              <a:rPr kumimoji="0" lang="en-US" altLang="zh-TW" sz="1600" b="1" dirty="0">
                <a:latin typeface="Arial" panose="020B0604020202020204" pitchFamily="34" charset="0"/>
                <a:ea typeface="微軟正黑體" panose="020B0604030504040204" pitchFamily="34" charset="-120"/>
                <a:cs typeface="Arial" panose="020B0604020202020204" pitchFamily="34" charset="0"/>
              </a:rPr>
              <a:t>162</a:t>
            </a:r>
            <a:r>
              <a:rPr kumimoji="0" lang="zh-TW" altLang="en-US" sz="1600" b="1" dirty="0">
                <a:latin typeface="Arial" panose="020B0604020202020204" pitchFamily="34" charset="0"/>
                <a:ea typeface="微軟正黑體" panose="020B0604030504040204" pitchFamily="34" charset="-120"/>
                <a:cs typeface="Arial" panose="020B0604020202020204" pitchFamily="34" charset="0"/>
              </a:rPr>
              <a:t>家）</a:t>
            </a:r>
            <a:r>
              <a:rPr kumimoji="0" lang="en-US" altLang="zh-TW" sz="1600" b="1" dirty="0">
                <a:latin typeface="Arial" panose="020B0604020202020204" pitchFamily="34" charset="0"/>
                <a:ea typeface="微軟正黑體" panose="020B0604030504040204" pitchFamily="34" charset="-120"/>
                <a:cs typeface="Arial" panose="020B0604020202020204" pitchFamily="34" charset="0"/>
              </a:rPr>
              <a:t> </a:t>
            </a:r>
            <a:r>
              <a:rPr kumimoji="0" lang="zh-TW" altLang="en-US" sz="1600" b="1" dirty="0">
                <a:latin typeface="Arial" panose="020B0604020202020204" pitchFamily="34" charset="0"/>
                <a:ea typeface="微軟正黑體" panose="020B0604030504040204" pitchFamily="34" charset="-120"/>
                <a:cs typeface="Arial" panose="020B0604020202020204" pitchFamily="34" charset="0"/>
              </a:rPr>
              <a:t>以</a:t>
            </a:r>
            <a:r>
              <a:rPr kumimoji="0" lang="en-US" altLang="zh-TW" sz="1600" b="1" dirty="0">
                <a:solidFill>
                  <a:srgbClr val="C00000"/>
                </a:solidFill>
                <a:latin typeface="Arial" panose="020B0604020202020204" pitchFamily="34" charset="0"/>
                <a:ea typeface="微軟正黑體" panose="020B0604030504040204" pitchFamily="34" charset="-120"/>
                <a:cs typeface="Arial" panose="020B0604020202020204" pitchFamily="34" charset="0"/>
              </a:rPr>
              <a:t>10</a:t>
            </a:r>
            <a:r>
              <a:rPr kumimoji="0" lang="zh-TW" altLang="zh-TW" sz="1600" b="1" dirty="0">
                <a:solidFill>
                  <a:srgbClr val="C00000"/>
                </a:solidFill>
                <a:latin typeface="Arial" panose="020B0604020202020204" pitchFamily="34" charset="0"/>
                <a:ea typeface="微軟正黑體" panose="020B0604030504040204" pitchFamily="34" charset="-120"/>
                <a:cs typeface="Arial" panose="020B0604020202020204" pitchFamily="34" charset="0"/>
              </a:rPr>
              <a:t>公里</a:t>
            </a:r>
            <a:r>
              <a:rPr kumimoji="0" lang="zh-TW" altLang="en-US" sz="1600" b="1" dirty="0">
                <a:latin typeface="Arial" panose="020B0604020202020204" pitchFamily="34" charset="0"/>
                <a:ea typeface="微軟正黑體" panose="020B0604030504040204" pitchFamily="34" charset="-120"/>
                <a:cs typeface="Arial" panose="020B0604020202020204" pitchFamily="34" charset="0"/>
              </a:rPr>
              <a:t>為</a:t>
            </a:r>
            <a:r>
              <a:rPr kumimoji="0" lang="zh-TW" altLang="zh-TW" sz="1600" b="1" dirty="0">
                <a:latin typeface="Arial" panose="020B0604020202020204" pitchFamily="34" charset="0"/>
                <a:ea typeface="微軟正黑體" panose="020B0604030504040204" pitchFamily="34" charset="-120"/>
                <a:cs typeface="Arial" panose="020B0604020202020204" pitchFamily="34" charset="0"/>
              </a:rPr>
              <a:t>替代</a:t>
            </a:r>
            <a:r>
              <a:rPr kumimoji="0" lang="zh-TW" altLang="en-US" sz="1600" b="1" dirty="0">
                <a:latin typeface="Arial" panose="020B0604020202020204" pitchFamily="34" charset="0"/>
                <a:ea typeface="微軟正黑體" panose="020B0604030504040204" pitchFamily="34" charset="-120"/>
                <a:cs typeface="Arial" panose="020B0604020202020204" pitchFamily="34" charset="0"/>
              </a:rPr>
              <a:t>治療</a:t>
            </a:r>
            <a:r>
              <a:rPr kumimoji="0" lang="zh-TW" altLang="zh-TW" sz="1600" b="1" dirty="0">
                <a:latin typeface="Arial" panose="020B0604020202020204" pitchFamily="34" charset="0"/>
                <a:ea typeface="微軟正黑體" panose="020B0604030504040204" pitchFamily="34" charset="-120"/>
                <a:cs typeface="Arial" panose="020B0604020202020204" pitchFamily="34" charset="0"/>
              </a:rPr>
              <a:t>機構服務</a:t>
            </a:r>
            <a:r>
              <a:rPr kumimoji="0" lang="zh-TW" altLang="en-US" sz="1600" b="1" dirty="0">
                <a:latin typeface="Arial" panose="020B0604020202020204" pitchFamily="34" charset="0"/>
                <a:ea typeface="微軟正黑體" panose="020B0604030504040204" pitchFamily="34" charset="-120"/>
                <a:cs typeface="Arial" panose="020B0604020202020204" pitchFamily="34" charset="0"/>
              </a:rPr>
              <a:t>範圍，</a:t>
            </a:r>
            <a:r>
              <a:rPr kumimoji="0" lang="zh-TW" altLang="en-US" sz="1600" b="1" dirty="0">
                <a:solidFill>
                  <a:srgbClr val="C00000"/>
                </a:solidFill>
                <a:latin typeface="Arial" panose="020B0604020202020204" pitchFamily="34" charset="0"/>
                <a:ea typeface="微軟正黑體" panose="020B0604030504040204" pitchFamily="34" charset="-120"/>
                <a:cs typeface="Arial" panose="020B0604020202020204" pitchFamily="34" charset="0"/>
              </a:rPr>
              <a:t>服務</a:t>
            </a:r>
            <a:r>
              <a:rPr kumimoji="0" lang="zh-TW" altLang="zh-TW" sz="1600" b="1" dirty="0">
                <a:solidFill>
                  <a:srgbClr val="C00000"/>
                </a:solidFill>
                <a:latin typeface="Arial" panose="020B0604020202020204" pitchFamily="34" charset="0"/>
                <a:ea typeface="微軟正黑體" panose="020B0604030504040204" pitchFamily="34" charset="-120"/>
                <a:cs typeface="Arial" panose="020B0604020202020204" pitchFamily="34" charset="0"/>
              </a:rPr>
              <a:t>面積</a:t>
            </a:r>
            <a:r>
              <a:rPr kumimoji="0" lang="zh-TW" altLang="en-US" sz="1600" b="1" dirty="0">
                <a:solidFill>
                  <a:srgbClr val="C00000"/>
                </a:solidFill>
                <a:latin typeface="Arial" panose="020B0604020202020204" pitchFamily="34" charset="0"/>
                <a:ea typeface="微軟正黑體" panose="020B0604030504040204" pitchFamily="34" charset="-120"/>
                <a:cs typeface="Arial" panose="020B0604020202020204" pitchFamily="34" charset="0"/>
              </a:rPr>
              <a:t>達全國</a:t>
            </a:r>
            <a:r>
              <a:rPr kumimoji="0" lang="en-US" altLang="zh-TW" sz="1600" b="1" dirty="0">
                <a:solidFill>
                  <a:srgbClr val="C00000"/>
                </a:solidFill>
                <a:latin typeface="Arial" panose="020B0604020202020204" pitchFamily="34" charset="0"/>
                <a:ea typeface="微軟正黑體" panose="020B0604030504040204" pitchFamily="34" charset="-120"/>
                <a:cs typeface="Arial" panose="020B0604020202020204" pitchFamily="34" charset="0"/>
              </a:rPr>
              <a:t>46.42%</a:t>
            </a:r>
            <a:r>
              <a:rPr kumimoji="0" lang="zh-TW" altLang="en-US" sz="1600" b="1" dirty="0">
                <a:latin typeface="Arial" panose="020B0604020202020204" pitchFamily="34" charset="0"/>
                <a:ea typeface="微軟正黑體" panose="020B0604030504040204" pitchFamily="34" charset="-120"/>
                <a:cs typeface="Arial" panose="020B0604020202020204" pitchFamily="34" charset="0"/>
              </a:rPr>
              <a:t>；</a:t>
            </a:r>
            <a:r>
              <a:rPr kumimoji="0" lang="zh-TW" altLang="en-US" sz="1600" b="1" dirty="0">
                <a:solidFill>
                  <a:srgbClr val="C00000"/>
                </a:solidFill>
                <a:latin typeface="Arial" panose="020B0604020202020204" pitchFamily="34" charset="0"/>
                <a:ea typeface="微軟正黑體" panose="020B0604030504040204" pitchFamily="34" charset="-120"/>
                <a:cs typeface="Arial" panose="020B0604020202020204" pitchFamily="34" charset="0"/>
              </a:rPr>
              <a:t>部分偏鄉</a:t>
            </a:r>
            <a:r>
              <a:rPr kumimoji="0" lang="zh-TW" altLang="en-US" sz="1600" b="1" dirty="0">
                <a:latin typeface="Arial" panose="020B0604020202020204" pitchFamily="34" charset="0"/>
                <a:ea typeface="微軟正黑體" panose="020B0604030504040204" pitchFamily="34" charset="-120"/>
                <a:cs typeface="Arial" panose="020B0604020202020204" pitchFamily="34" charset="0"/>
              </a:rPr>
              <a:t>，雖有治療需求，但</a:t>
            </a:r>
            <a:r>
              <a:rPr kumimoji="0" lang="zh-TW" altLang="en-US" sz="1600" b="1" dirty="0">
                <a:solidFill>
                  <a:srgbClr val="C00000"/>
                </a:solidFill>
                <a:latin typeface="Arial" panose="020B0604020202020204" pitchFamily="34" charset="0"/>
                <a:ea typeface="微軟正黑體" panose="020B0604030504040204" pitchFamily="34" charset="-120"/>
                <a:cs typeface="Arial" panose="020B0604020202020204" pitchFamily="34" charset="0"/>
              </a:rPr>
              <a:t>距離替代治療機構偏遠，就醫不便</a:t>
            </a:r>
            <a:r>
              <a:rPr kumimoji="0" lang="en-US" altLang="zh-TW" sz="1200" b="1" dirty="0">
                <a:latin typeface="Arial" panose="020B0604020202020204" pitchFamily="34" charset="0"/>
                <a:ea typeface="微軟正黑體" panose="020B0604030504040204" pitchFamily="34" charset="-120"/>
                <a:cs typeface="Arial" panose="020B0604020202020204" pitchFamily="34" charset="0"/>
              </a:rPr>
              <a:t>(</a:t>
            </a:r>
            <a:r>
              <a:rPr kumimoji="0" lang="zh-TW" altLang="en-US" sz="1200" b="1" dirty="0">
                <a:latin typeface="Arial" panose="020B0604020202020204" pitchFamily="34" charset="0"/>
                <a:ea typeface="微軟正黑體" panose="020B0604030504040204" pitchFamily="34" charset="-120"/>
                <a:cs typeface="Arial" panose="020B0604020202020204" pitchFamily="34" charset="0"/>
              </a:rPr>
              <a:t>黃介良等，</a:t>
            </a:r>
            <a:r>
              <a:rPr kumimoji="0" lang="en-US" altLang="zh-TW" sz="1200" b="1" dirty="0">
                <a:latin typeface="Arial" panose="020B0604020202020204" pitchFamily="34" charset="0"/>
                <a:ea typeface="微軟正黑體" panose="020B0604030504040204" pitchFamily="34" charset="-120"/>
                <a:cs typeface="Arial" panose="020B0604020202020204" pitchFamily="34" charset="0"/>
              </a:rPr>
              <a:t>2016)</a:t>
            </a:r>
            <a:r>
              <a:rPr kumimoji="0" lang="zh-TW" altLang="en-US" sz="1600" b="1" dirty="0">
                <a:latin typeface="Arial" panose="020B0604020202020204" pitchFamily="34" charset="0"/>
                <a:ea typeface="微軟正黑體" panose="020B0604030504040204" pitchFamily="34" charset="-120"/>
                <a:cs typeface="Arial" panose="020B0604020202020204" pitchFamily="34" charset="0"/>
              </a:rPr>
              <a:t>。</a:t>
            </a:r>
            <a:endParaRPr kumimoji="0" lang="en-US" altLang="zh-TW" sz="1600" b="1" dirty="0">
              <a:latin typeface="Arial" panose="020B0604020202020204" pitchFamily="34" charset="0"/>
              <a:ea typeface="微軟正黑體" panose="020B0604030504040204" pitchFamily="34" charset="-120"/>
              <a:cs typeface="Arial" panose="020B0604020202020204" pitchFamily="34" charset="0"/>
            </a:endParaRPr>
          </a:p>
          <a:p>
            <a:pPr marL="360000" indent="-360000" fontAlgn="auto">
              <a:spcBef>
                <a:spcPts val="0"/>
              </a:spcBef>
              <a:spcAft>
                <a:spcPts val="0"/>
              </a:spcAft>
              <a:buClr>
                <a:schemeClr val="accent6">
                  <a:lumMod val="40000"/>
                  <a:lumOff val="60000"/>
                </a:schemeClr>
              </a:buClr>
              <a:buFont typeface="Wingdings 3" panose="05040102010807070707" pitchFamily="18" charset="2"/>
              <a:buChar char="u"/>
              <a:defRPr/>
            </a:pPr>
            <a:r>
              <a:rPr kumimoji="0" lang="zh-TW" altLang="en-US" sz="1600" b="1" dirty="0">
                <a:latin typeface="Arial" panose="020B0604020202020204" pitchFamily="34" charset="0"/>
                <a:ea typeface="微軟正黑體" panose="020B0604030504040204" pitchFamily="34" charset="-120"/>
                <a:cs typeface="Arial" panose="020B0604020202020204" pitchFamily="34" charset="0"/>
              </a:rPr>
              <a:t>每日服藥人數逐年減少，與</a:t>
            </a:r>
            <a:r>
              <a:rPr kumimoji="0" lang="en-US" altLang="zh-TW" sz="1600" b="1" dirty="0">
                <a:latin typeface="Arial" panose="020B0604020202020204" pitchFamily="34" charset="0"/>
                <a:ea typeface="微軟正黑體" panose="020B0604030504040204" pitchFamily="34" charset="-120"/>
                <a:cs typeface="Arial" panose="020B0604020202020204" pitchFamily="34" charset="0"/>
              </a:rPr>
              <a:t>97</a:t>
            </a:r>
            <a:r>
              <a:rPr kumimoji="0" lang="zh-TW" altLang="en-US" sz="1600" b="1" dirty="0">
                <a:latin typeface="Arial" panose="020B0604020202020204" pitchFamily="34" charset="0"/>
                <a:ea typeface="微軟正黑體" panose="020B0604030504040204" pitchFamily="34" charset="-120"/>
                <a:cs typeface="Arial" panose="020B0604020202020204" pitchFamily="34" charset="0"/>
              </a:rPr>
              <a:t>年最高峰相較</a:t>
            </a:r>
            <a:r>
              <a:rPr kumimoji="0" lang="zh-TW" altLang="en-US" sz="1600" b="1" dirty="0">
                <a:solidFill>
                  <a:srgbClr val="C00000"/>
                </a:solidFill>
                <a:latin typeface="Arial" panose="020B0604020202020204" pitchFamily="34" charset="0"/>
                <a:ea typeface="微軟正黑體" panose="020B0604030504040204" pitchFamily="34" charset="-120"/>
                <a:cs typeface="Arial" panose="020B0604020202020204" pitchFamily="34" charset="0"/>
              </a:rPr>
              <a:t>減少</a:t>
            </a:r>
            <a:r>
              <a:rPr kumimoji="0" lang="en-US" altLang="zh-TW" sz="1600" b="1" dirty="0">
                <a:solidFill>
                  <a:srgbClr val="C00000"/>
                </a:solidFill>
                <a:latin typeface="Arial" panose="020B0604020202020204" pitchFamily="34" charset="0"/>
                <a:ea typeface="微軟正黑體" panose="020B0604030504040204" pitchFamily="34" charset="-120"/>
                <a:cs typeface="Arial" panose="020B0604020202020204" pitchFamily="34" charset="0"/>
              </a:rPr>
              <a:t>35%</a:t>
            </a:r>
            <a:r>
              <a:rPr kumimoji="0" lang="zh-TW" altLang="en-US" sz="1600" b="1" dirty="0">
                <a:latin typeface="Arial" panose="020B0604020202020204" pitchFamily="34" charset="0"/>
                <a:ea typeface="微軟正黑體" panose="020B0604030504040204" pitchFamily="34" charset="-120"/>
                <a:cs typeface="Arial" panose="020B0604020202020204" pitchFamily="34" charset="0"/>
              </a:rPr>
              <a:t>，</a:t>
            </a:r>
            <a:r>
              <a:rPr kumimoji="0" lang="zh-TW" altLang="en-US" sz="1600" b="1" dirty="0">
                <a:solidFill>
                  <a:srgbClr val="C00000"/>
                </a:solidFill>
                <a:latin typeface="Arial" panose="020B0604020202020204" pitchFamily="34" charset="0"/>
                <a:ea typeface="微軟正黑體" panose="020B0604030504040204" pitchFamily="34" charset="-120"/>
                <a:cs typeface="Arial" panose="020B0604020202020204" pitchFamily="34" charset="0"/>
              </a:rPr>
              <a:t>目前約</a:t>
            </a:r>
            <a:r>
              <a:rPr kumimoji="0" lang="en-US" altLang="zh-TW" sz="1600" b="1" dirty="0">
                <a:solidFill>
                  <a:srgbClr val="C00000"/>
                </a:solidFill>
                <a:latin typeface="Arial" panose="020B0604020202020204" pitchFamily="34" charset="0"/>
                <a:ea typeface="微軟正黑體" panose="020B0604030504040204" pitchFamily="34" charset="-120"/>
                <a:cs typeface="Arial" panose="020B0604020202020204" pitchFamily="34" charset="0"/>
              </a:rPr>
              <a:t>8,500</a:t>
            </a:r>
            <a:r>
              <a:rPr kumimoji="0" lang="zh-TW" altLang="en-US" sz="1600" b="1" dirty="0">
                <a:solidFill>
                  <a:srgbClr val="C00000"/>
                </a:solidFill>
                <a:latin typeface="Arial" panose="020B0604020202020204" pitchFamily="34" charset="0"/>
                <a:ea typeface="微軟正黑體" panose="020B0604030504040204" pitchFamily="34" charset="-120"/>
                <a:cs typeface="Arial" panose="020B0604020202020204" pitchFamily="34" charset="0"/>
              </a:rPr>
              <a:t>人</a:t>
            </a:r>
            <a:r>
              <a:rPr kumimoji="0" lang="zh-TW" altLang="en-US" sz="1600" b="1" dirty="0">
                <a:latin typeface="Arial" panose="020B0604020202020204" pitchFamily="34" charset="0"/>
                <a:ea typeface="微軟正黑體" panose="020B0604030504040204" pitchFamily="34" charset="-120"/>
                <a:cs typeface="Arial" panose="020B0604020202020204" pitchFamily="34" charset="0"/>
              </a:rPr>
              <a:t>。</a:t>
            </a:r>
            <a:endParaRPr kumimoji="0" lang="en-US" altLang="zh-TW" sz="1600" b="1" dirty="0">
              <a:latin typeface="Arial" panose="020B0604020202020204" pitchFamily="34" charset="0"/>
              <a:ea typeface="微軟正黑體" panose="020B0604030504040204" pitchFamily="34" charset="-120"/>
              <a:cs typeface="Arial" panose="020B0604020202020204" pitchFamily="34" charset="0"/>
            </a:endParaRPr>
          </a:p>
        </p:txBody>
      </p:sp>
      <p:sp>
        <p:nvSpPr>
          <p:cNvPr id="39" name="圓角矩形 38"/>
          <p:cNvSpPr/>
          <p:nvPr/>
        </p:nvSpPr>
        <p:spPr>
          <a:xfrm>
            <a:off x="98425" y="4437063"/>
            <a:ext cx="1349375" cy="1801812"/>
          </a:xfrm>
          <a:prstGeom prst="roundRect">
            <a:avLst>
              <a:gd name="adj" fmla="val 5737"/>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b="1" dirty="0">
                <a:solidFill>
                  <a:schemeClr val="tx1">
                    <a:lumMod val="65000"/>
                    <a:lumOff val="35000"/>
                  </a:schemeClr>
                </a:solidFill>
                <a:latin typeface="Arial" panose="020B0604020202020204" pitchFamily="34" charset="0"/>
                <a:ea typeface="微軟正黑體" panose="020B0604030504040204" pitchFamily="34" charset="-120"/>
                <a:cs typeface="Arial" panose="020B0604020202020204" pitchFamily="34" charset="0"/>
              </a:rPr>
              <a:t>策進作為</a:t>
            </a:r>
          </a:p>
        </p:txBody>
      </p:sp>
      <p:sp>
        <p:nvSpPr>
          <p:cNvPr id="40" name="矩形 39"/>
          <p:cNvSpPr/>
          <p:nvPr/>
        </p:nvSpPr>
        <p:spPr>
          <a:xfrm>
            <a:off x="1527175" y="4494213"/>
            <a:ext cx="4989513" cy="1814512"/>
          </a:xfrm>
          <a:prstGeom prst="rect">
            <a:avLst/>
          </a:prstGeom>
        </p:spPr>
        <p:txBody>
          <a:bodyPr>
            <a:spAutoFit/>
          </a:bodyPr>
          <a:lstStyle/>
          <a:p>
            <a:pPr marL="360000" indent="-360000" algn="just" fontAlgn="auto">
              <a:spcBef>
                <a:spcPts val="0"/>
              </a:spcBef>
              <a:spcAft>
                <a:spcPts val="0"/>
              </a:spcAft>
              <a:buClr>
                <a:schemeClr val="accent6">
                  <a:lumMod val="40000"/>
                  <a:lumOff val="60000"/>
                </a:schemeClr>
              </a:buClr>
              <a:buFont typeface="Wingdings 3" panose="05040102010807070707" pitchFamily="18" charset="2"/>
              <a:buChar char="u"/>
              <a:defRPr/>
            </a:pPr>
            <a:r>
              <a:rPr kumimoji="0" lang="zh-TW" altLang="en-US" sz="1600" b="1" kern="0" dirty="0">
                <a:latin typeface="Arial" panose="020B0604020202020204" pitchFamily="34" charset="0"/>
                <a:ea typeface="微軟正黑體" panose="020B0604030504040204" pitchFamily="34" charset="-120"/>
                <a:cs typeface="Arial" panose="020B0604020202020204" pitchFamily="34" charset="0"/>
              </a:rPr>
              <a:t>推</a:t>
            </a:r>
            <a:r>
              <a:rPr kumimoji="0" lang="zh-TW" altLang="zh-TW" sz="1600" b="1" kern="0" dirty="0">
                <a:latin typeface="Arial" panose="020B0604020202020204" pitchFamily="34" charset="0"/>
                <a:ea typeface="微軟正黑體" panose="020B0604030504040204" pitchFamily="34" charset="-120"/>
                <a:cs typeface="Arial" panose="020B0604020202020204" pitchFamily="34" charset="0"/>
              </a:rPr>
              <a:t>動</a:t>
            </a:r>
            <a:r>
              <a:rPr kumimoji="0" lang="zh-TW" altLang="en-US" sz="1600" b="1" kern="0" dirty="0">
                <a:solidFill>
                  <a:srgbClr val="C00000"/>
                </a:solidFill>
                <a:latin typeface="Arial" panose="020B0604020202020204" pitchFamily="34" charset="0"/>
                <a:ea typeface="微軟正黑體" panose="020B0604030504040204" pitchFamily="34" charset="-120"/>
                <a:cs typeface="Arial" panose="020B0604020202020204" pitchFamily="34" charset="0"/>
              </a:rPr>
              <a:t>美沙冬替代治療跨區給藥服務暨執行成果評估</a:t>
            </a:r>
            <a:r>
              <a:rPr kumimoji="0" lang="zh-TW" altLang="zh-TW" sz="1600" b="1" kern="0" dirty="0">
                <a:solidFill>
                  <a:srgbClr val="C00000"/>
                </a:solidFill>
                <a:latin typeface="Arial" panose="020B0604020202020204" pitchFamily="34" charset="0"/>
                <a:ea typeface="微軟正黑體" panose="020B0604030504040204" pitchFamily="34" charset="-120"/>
                <a:cs typeface="Arial" panose="020B0604020202020204" pitchFamily="34" charset="0"/>
              </a:rPr>
              <a:t>計畫</a:t>
            </a:r>
            <a:r>
              <a:rPr kumimoji="0" lang="zh-TW" altLang="en-US" sz="1600" b="1" kern="0" dirty="0">
                <a:latin typeface="Arial" panose="020B0604020202020204" pitchFamily="34" charset="0"/>
                <a:ea typeface="微軟正黑體" panose="020B0604030504040204" pitchFamily="34" charset="-120"/>
                <a:cs typeface="Arial" panose="020B0604020202020204" pitchFamily="34" charset="0"/>
              </a:rPr>
              <a:t>，提升服藥便利性、治療效益及生活品質</a:t>
            </a:r>
            <a:r>
              <a:rPr kumimoji="0" lang="zh-TW" altLang="zh-TW" sz="1600" b="1" kern="0" dirty="0">
                <a:latin typeface="Arial" panose="020B0604020202020204" pitchFamily="34" charset="0"/>
                <a:ea typeface="微軟正黑體" panose="020B0604030504040204" pitchFamily="34" charset="-120"/>
                <a:cs typeface="Arial" panose="020B0604020202020204" pitchFamily="34" charset="0"/>
              </a:rPr>
              <a:t>。</a:t>
            </a:r>
            <a:endParaRPr kumimoji="0" lang="zh-TW" altLang="zh-TW" sz="1600" b="1" kern="100" dirty="0">
              <a:latin typeface="Arial" panose="020B0604020202020204" pitchFamily="34" charset="0"/>
              <a:ea typeface="微軟正黑體" panose="020B0604030504040204" pitchFamily="34" charset="-120"/>
              <a:cs typeface="Arial" panose="020B0604020202020204" pitchFamily="34" charset="0"/>
            </a:endParaRPr>
          </a:p>
          <a:p>
            <a:pPr marL="360000" indent="-360000" algn="just" fontAlgn="auto">
              <a:spcBef>
                <a:spcPts val="0"/>
              </a:spcBef>
              <a:spcAft>
                <a:spcPts val="0"/>
              </a:spcAft>
              <a:buClr>
                <a:schemeClr val="accent6">
                  <a:lumMod val="40000"/>
                  <a:lumOff val="60000"/>
                </a:schemeClr>
              </a:buClr>
              <a:buFont typeface="Wingdings 3" panose="05040102010807070707" pitchFamily="18" charset="2"/>
              <a:buChar char="u"/>
              <a:defRPr/>
            </a:pPr>
            <a:r>
              <a:rPr kumimoji="0" lang="zh-TW" altLang="zh-TW" sz="1600" b="1" kern="100" dirty="0">
                <a:latin typeface="Arial" panose="020B0604020202020204" pitchFamily="34" charset="0"/>
                <a:ea typeface="微軟正黑體" panose="020B0604030504040204" pitchFamily="34" charset="-120"/>
                <a:cs typeface="Arial" panose="020B0604020202020204" pitchFamily="34" charset="0"/>
              </a:rPr>
              <a:t>建議</a:t>
            </a:r>
            <a:r>
              <a:rPr kumimoji="0" lang="zh-TW" altLang="en-US" sz="1600" b="1" kern="100" dirty="0">
                <a:latin typeface="Arial" panose="020B0604020202020204" pitchFamily="34" charset="0"/>
                <a:ea typeface="微軟正黑體" panose="020B0604030504040204" pitchFamily="34" charset="-120"/>
                <a:cs typeface="Arial" panose="020B0604020202020204" pitchFamily="34" charset="0"/>
              </a:rPr>
              <a:t>地檢署對於鴉片類緩起訴個案，</a:t>
            </a:r>
            <a:r>
              <a:rPr kumimoji="0" lang="zh-TW" altLang="zh-TW" sz="1600" b="1" kern="100" dirty="0">
                <a:solidFill>
                  <a:srgbClr val="C00000"/>
                </a:solidFill>
                <a:latin typeface="Arial" panose="020B0604020202020204" pitchFamily="34" charset="0"/>
                <a:ea typeface="微軟正黑體" panose="020B0604030504040204" pitchFamily="34" charset="-120"/>
                <a:cs typeface="Arial" panose="020B0604020202020204" pitchFamily="34" charset="0"/>
              </a:rPr>
              <a:t>勿限縮僅能接受美沙冬替代治療</a:t>
            </a:r>
            <a:r>
              <a:rPr kumimoji="0" lang="zh-TW" altLang="zh-TW" sz="1600" b="1" kern="100" dirty="0">
                <a:latin typeface="Arial" panose="020B0604020202020204" pitchFamily="34" charset="0"/>
                <a:ea typeface="微軟正黑體" panose="020B0604030504040204" pitchFamily="34" charset="-120"/>
                <a:cs typeface="Arial" panose="020B0604020202020204" pitchFamily="34" charset="0"/>
              </a:rPr>
              <a:t>，</a:t>
            </a:r>
            <a:r>
              <a:rPr kumimoji="0" lang="zh-TW" altLang="en-US" sz="1600" b="1" kern="100" dirty="0">
                <a:latin typeface="Arial" panose="020B0604020202020204" pitchFamily="34" charset="0"/>
                <a:ea typeface="微軟正黑體" panose="020B0604030504040204" pitchFamily="34" charset="-120"/>
                <a:cs typeface="Arial" panose="020B0604020202020204" pitchFamily="34" charset="0"/>
              </a:rPr>
              <a:t>經</a:t>
            </a:r>
            <a:r>
              <a:rPr kumimoji="0" lang="zh-TW" altLang="zh-TW" sz="1600" b="1" kern="100" dirty="0">
                <a:latin typeface="Arial" panose="020B0604020202020204" pitchFamily="34" charset="0"/>
                <a:ea typeface="微軟正黑體" panose="020B0604030504040204" pitchFamily="34" charset="-120"/>
                <a:cs typeface="Arial" panose="020B0604020202020204" pitchFamily="34" charset="0"/>
              </a:rPr>
              <a:t>醫師評估</a:t>
            </a:r>
            <a:r>
              <a:rPr kumimoji="0" lang="zh-TW" altLang="zh-TW" sz="1600" b="1" kern="100" dirty="0">
                <a:solidFill>
                  <a:srgbClr val="C00000"/>
                </a:solidFill>
                <a:latin typeface="Arial" panose="020B0604020202020204" pitchFamily="34" charset="0"/>
                <a:ea typeface="微軟正黑體" panose="020B0604030504040204" pitchFamily="34" charset="-120"/>
                <a:cs typeface="Arial" panose="020B0604020202020204" pitchFamily="34" charset="0"/>
              </a:rPr>
              <a:t>適用丁基原啡因</a:t>
            </a:r>
            <a:r>
              <a:rPr kumimoji="0" lang="zh-TW" altLang="en-US" sz="1600" b="1" kern="100" dirty="0">
                <a:solidFill>
                  <a:srgbClr val="C00000"/>
                </a:solidFill>
                <a:latin typeface="Arial" panose="020B0604020202020204" pitchFamily="34" charset="0"/>
                <a:ea typeface="微軟正黑體" panose="020B0604030504040204" pitchFamily="34" charset="-120"/>
                <a:cs typeface="Arial" panose="020B0604020202020204" pitchFamily="34" charset="0"/>
              </a:rPr>
              <a:t>者</a:t>
            </a:r>
            <a:r>
              <a:rPr kumimoji="0" lang="zh-TW" altLang="zh-TW" sz="1600" b="1" kern="100" dirty="0">
                <a:latin typeface="Arial" panose="020B0604020202020204" pitchFamily="34" charset="0"/>
                <a:ea typeface="微軟正黑體" panose="020B0604030504040204" pitchFamily="34" charset="-120"/>
                <a:cs typeface="Arial" panose="020B0604020202020204" pitchFamily="34" charset="0"/>
              </a:rPr>
              <a:t>，</a:t>
            </a:r>
            <a:r>
              <a:rPr kumimoji="0" lang="zh-TW" altLang="en-US" sz="1600" b="1" kern="100" dirty="0">
                <a:latin typeface="Arial" panose="020B0604020202020204" pitchFamily="34" charset="0"/>
                <a:ea typeface="微軟正黑體" panose="020B0604030504040204" pitchFamily="34" charset="-120"/>
                <a:cs typeface="Arial" panose="020B0604020202020204" pitchFamily="34" charset="0"/>
              </a:rPr>
              <a:t>可採</a:t>
            </a:r>
            <a:r>
              <a:rPr kumimoji="0" lang="zh-TW" altLang="zh-TW" sz="1600" b="1" kern="100" dirty="0">
                <a:latin typeface="Arial" panose="020B0604020202020204" pitchFamily="34" charset="0"/>
                <a:ea typeface="微軟正黑體" panose="020B0604030504040204" pitchFamily="34" charset="-120"/>
                <a:cs typeface="Arial" panose="020B0604020202020204" pitchFamily="34" charset="0"/>
              </a:rPr>
              <a:t>丁基原啡因治療。</a:t>
            </a:r>
            <a:endParaRPr kumimoji="0" lang="en-US" altLang="zh-TW" sz="1600" b="1" kern="100" dirty="0">
              <a:latin typeface="Arial" panose="020B0604020202020204" pitchFamily="34" charset="0"/>
              <a:ea typeface="微軟正黑體" panose="020B0604030504040204" pitchFamily="34" charset="-120"/>
              <a:cs typeface="Arial" panose="020B0604020202020204" pitchFamily="34" charset="0"/>
            </a:endParaRPr>
          </a:p>
          <a:p>
            <a:pPr marL="360000" indent="-360000" algn="just" fontAlgn="auto">
              <a:spcBef>
                <a:spcPts val="0"/>
              </a:spcBef>
              <a:spcAft>
                <a:spcPts val="0"/>
              </a:spcAft>
              <a:buClr>
                <a:schemeClr val="accent6">
                  <a:lumMod val="40000"/>
                  <a:lumOff val="60000"/>
                </a:schemeClr>
              </a:buClr>
              <a:buFont typeface="Wingdings 3" panose="05040102010807070707" pitchFamily="18" charset="2"/>
              <a:buChar char="u"/>
              <a:defRPr/>
            </a:pPr>
            <a:r>
              <a:rPr kumimoji="0" lang="zh-TW" altLang="en-US" sz="1600" b="1" kern="0" dirty="0">
                <a:latin typeface="Arial" panose="020B0604020202020204" pitchFamily="34" charset="0"/>
                <a:ea typeface="微軟正黑體" panose="020B0604030504040204" pitchFamily="34" charset="-120"/>
                <a:cs typeface="Arial" panose="020B0604020202020204" pitchFamily="34" charset="0"/>
              </a:rPr>
              <a:t>對於美沙冬治療個案少之機構</a:t>
            </a:r>
            <a:r>
              <a:rPr kumimoji="0" lang="zh-TW" altLang="zh-TW" sz="1600" b="1" kern="100" dirty="0">
                <a:latin typeface="Arial" panose="020B0604020202020204" pitchFamily="34" charset="0"/>
                <a:ea typeface="微軟正黑體" panose="020B0604030504040204" pitchFamily="34" charset="-120"/>
                <a:cs typeface="Arial" panose="020B0604020202020204" pitchFamily="34" charset="0"/>
              </a:rPr>
              <a:t>，</a:t>
            </a:r>
            <a:r>
              <a:rPr kumimoji="0" lang="zh-TW" altLang="zh-TW" sz="1600" b="1" kern="100" dirty="0">
                <a:solidFill>
                  <a:srgbClr val="C00000"/>
                </a:solidFill>
                <a:latin typeface="Arial" panose="020B0604020202020204" pitchFamily="34" charset="0"/>
                <a:ea typeface="微軟正黑體" panose="020B0604030504040204" pitchFamily="34" charset="-120"/>
                <a:cs typeface="Arial" panose="020B0604020202020204" pitchFamily="34" charset="0"/>
              </a:rPr>
              <a:t>補助專責人力</a:t>
            </a:r>
            <a:r>
              <a:rPr kumimoji="0" lang="zh-TW" altLang="zh-TW" sz="1600" b="1" kern="100" dirty="0">
                <a:latin typeface="Arial" panose="020B0604020202020204" pitchFamily="34" charset="0"/>
                <a:ea typeface="微軟正黑體" panose="020B0604030504040204" pitchFamily="34" charset="-120"/>
                <a:cs typeface="Arial" panose="020B0604020202020204" pitchFamily="34" charset="0"/>
              </a:rPr>
              <a:t>，</a:t>
            </a:r>
            <a:r>
              <a:rPr kumimoji="0" lang="zh-TW" altLang="en-US" sz="1600" b="1" kern="100" dirty="0">
                <a:latin typeface="Arial" panose="020B0604020202020204" pitchFamily="34" charset="0"/>
                <a:ea typeface="微軟正黑體" panose="020B0604030504040204" pitchFamily="34" charset="-120"/>
                <a:cs typeface="Arial" panose="020B0604020202020204" pitchFamily="34" charset="0"/>
              </a:rPr>
              <a:t>俾</a:t>
            </a:r>
            <a:r>
              <a:rPr kumimoji="0" lang="zh-TW" altLang="en-US" sz="1600" b="1" kern="100" dirty="0">
                <a:solidFill>
                  <a:srgbClr val="C00000"/>
                </a:solidFill>
                <a:latin typeface="Arial" panose="020B0604020202020204" pitchFamily="34" charset="0"/>
                <a:ea typeface="微軟正黑體" panose="020B0604030504040204" pitchFamily="34" charset="-120"/>
                <a:cs typeface="Arial" panose="020B0604020202020204" pitchFamily="34" charset="0"/>
              </a:rPr>
              <a:t>維</a:t>
            </a:r>
            <a:r>
              <a:rPr kumimoji="0" lang="zh-TW" altLang="zh-TW" sz="1600" b="1" kern="100" dirty="0">
                <a:solidFill>
                  <a:srgbClr val="C00000"/>
                </a:solidFill>
                <a:latin typeface="Arial" panose="020B0604020202020204" pitchFamily="34" charset="0"/>
                <a:ea typeface="微軟正黑體" panose="020B0604030504040204" pitchFamily="34" charset="-120"/>
                <a:cs typeface="Arial" panose="020B0604020202020204" pitchFamily="34" charset="0"/>
              </a:rPr>
              <a:t>持</a:t>
            </a:r>
            <a:r>
              <a:rPr kumimoji="0" lang="zh-TW" altLang="en-US" sz="1600" b="1" kern="100" dirty="0">
                <a:latin typeface="Arial" panose="020B0604020202020204" pitchFamily="34" charset="0"/>
                <a:ea typeface="微軟正黑體" panose="020B0604030504040204" pitchFamily="34" charset="-120"/>
                <a:cs typeface="Arial" panose="020B0604020202020204" pitchFamily="34" charset="0"/>
              </a:rPr>
              <a:t>現有之</a:t>
            </a:r>
            <a:r>
              <a:rPr kumimoji="0" lang="zh-TW" altLang="zh-TW" sz="1600" b="1" kern="100" dirty="0">
                <a:solidFill>
                  <a:srgbClr val="C00000"/>
                </a:solidFill>
                <a:latin typeface="Arial" panose="020B0604020202020204" pitchFamily="34" charset="0"/>
                <a:ea typeface="微軟正黑體" panose="020B0604030504040204" pitchFamily="34" charset="-120"/>
                <a:cs typeface="Arial" panose="020B0604020202020204" pitchFamily="34" charset="0"/>
              </a:rPr>
              <a:t>治療可近性</a:t>
            </a:r>
            <a:r>
              <a:rPr kumimoji="0" lang="zh-TW" altLang="zh-TW" sz="1600" b="1" kern="100" dirty="0">
                <a:latin typeface="Arial" panose="020B0604020202020204" pitchFamily="34" charset="0"/>
                <a:ea typeface="微軟正黑體" panose="020B0604030504040204" pitchFamily="34" charset="-120"/>
                <a:cs typeface="Arial" panose="020B0604020202020204" pitchFamily="34" charset="0"/>
              </a:rPr>
              <a:t>。</a:t>
            </a:r>
          </a:p>
        </p:txBody>
      </p:sp>
    </p:spTree>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標題 7"/>
          <p:cNvSpPr>
            <a:spLocks noGrp="1"/>
          </p:cNvSpPr>
          <p:nvPr>
            <p:ph type="title"/>
          </p:nvPr>
        </p:nvSpPr>
        <p:spPr/>
        <p:txBody>
          <a:bodyPr/>
          <a:lstStyle/>
          <a:p>
            <a:r>
              <a:rPr lang="zh-TW" altLang="en-US" smtClean="0">
                <a:solidFill>
                  <a:srgbClr val="FFFF00"/>
                </a:solidFill>
                <a:latin typeface="Arial" charset="0"/>
                <a:ea typeface="華康華綜體W5"/>
              </a:rPr>
              <a:t>策略五</a:t>
            </a:r>
          </a:p>
        </p:txBody>
      </p:sp>
      <p:sp>
        <p:nvSpPr>
          <p:cNvPr id="83970" name="投影片編號版面配置區 3"/>
          <p:cNvSpPr>
            <a:spLocks noGrp="1"/>
          </p:cNvSpPr>
          <p:nvPr>
            <p:ph type="sldNum" sz="quarter" idx="12"/>
          </p:nvPr>
        </p:nvSpPr>
        <p:spPr>
          <a:noFill/>
          <a:ln>
            <a:miter lim="800000"/>
            <a:headEnd/>
            <a:tailEnd/>
          </a:ln>
        </p:spPr>
        <p:txBody>
          <a:bodyPr/>
          <a:lstStyle/>
          <a:p>
            <a:pPr fontAlgn="base">
              <a:spcBef>
                <a:spcPct val="0"/>
              </a:spcBef>
              <a:spcAft>
                <a:spcPct val="0"/>
              </a:spcAft>
            </a:pPr>
            <a:fld id="{EDC93982-6067-451D-998F-C653323377F4}" type="slidenum">
              <a:rPr lang="zh-TW" altLang="en-US" smtClean="0"/>
              <a:pPr fontAlgn="base">
                <a:spcBef>
                  <a:spcPct val="0"/>
                </a:spcBef>
                <a:spcAft>
                  <a:spcPct val="0"/>
                </a:spcAft>
              </a:pPr>
              <a:t>57</a:t>
            </a:fld>
            <a:endParaRPr lang="en-US" altLang="zh-TW" smtClean="0"/>
          </a:p>
        </p:txBody>
      </p:sp>
      <p:sp>
        <p:nvSpPr>
          <p:cNvPr id="9" name="手繪多邊形 8"/>
          <p:cNvSpPr/>
          <p:nvPr/>
        </p:nvSpPr>
        <p:spPr>
          <a:xfrm>
            <a:off x="1187624" y="1628800"/>
            <a:ext cx="6696744" cy="909728"/>
          </a:xfrm>
          <a:custGeom>
            <a:avLst/>
            <a:gdLst>
              <a:gd name="connsiteX0" fmla="*/ 0 w 8127999"/>
              <a:gd name="connsiteY0" fmla="*/ 182523 h 1095119"/>
              <a:gd name="connsiteX1" fmla="*/ 182523 w 8127999"/>
              <a:gd name="connsiteY1" fmla="*/ 0 h 1095119"/>
              <a:gd name="connsiteX2" fmla="*/ 7945476 w 8127999"/>
              <a:gd name="connsiteY2" fmla="*/ 0 h 1095119"/>
              <a:gd name="connsiteX3" fmla="*/ 8127999 w 8127999"/>
              <a:gd name="connsiteY3" fmla="*/ 182523 h 1095119"/>
              <a:gd name="connsiteX4" fmla="*/ 8127999 w 8127999"/>
              <a:gd name="connsiteY4" fmla="*/ 912596 h 1095119"/>
              <a:gd name="connsiteX5" fmla="*/ 7945476 w 8127999"/>
              <a:gd name="connsiteY5" fmla="*/ 1095119 h 1095119"/>
              <a:gd name="connsiteX6" fmla="*/ 182523 w 8127999"/>
              <a:gd name="connsiteY6" fmla="*/ 1095119 h 1095119"/>
              <a:gd name="connsiteX7" fmla="*/ 0 w 8127999"/>
              <a:gd name="connsiteY7" fmla="*/ 912596 h 1095119"/>
              <a:gd name="connsiteX8" fmla="*/ 0 w 8127999"/>
              <a:gd name="connsiteY8" fmla="*/ 182523 h 109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7999" h="1095119">
                <a:moveTo>
                  <a:pt x="0" y="182523"/>
                </a:moveTo>
                <a:cubicBezTo>
                  <a:pt x="0" y="81718"/>
                  <a:pt x="81718" y="0"/>
                  <a:pt x="182523" y="0"/>
                </a:cubicBezTo>
                <a:lnTo>
                  <a:pt x="7945476" y="0"/>
                </a:lnTo>
                <a:cubicBezTo>
                  <a:pt x="8046281" y="0"/>
                  <a:pt x="8127999" y="81718"/>
                  <a:pt x="8127999" y="182523"/>
                </a:cubicBezTo>
                <a:lnTo>
                  <a:pt x="8127999" y="912596"/>
                </a:lnTo>
                <a:cubicBezTo>
                  <a:pt x="8127999" y="1013401"/>
                  <a:pt x="8046281" y="1095119"/>
                  <a:pt x="7945476" y="1095119"/>
                </a:cubicBezTo>
                <a:lnTo>
                  <a:pt x="182523" y="1095119"/>
                </a:lnTo>
                <a:cubicBezTo>
                  <a:pt x="81718" y="1095119"/>
                  <a:pt x="0" y="1013401"/>
                  <a:pt x="0" y="912596"/>
                </a:cubicBezTo>
                <a:lnTo>
                  <a:pt x="0" y="18252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144899" tIns="144899" rIns="144899" bIns="144899" spcCol="1270" anchor="ctr"/>
          <a:lstStyle/>
          <a:p>
            <a:pPr algn="ctr" defTabSz="1066800" fontAlgn="auto">
              <a:spcAft>
                <a:spcPts val="0"/>
              </a:spcAft>
              <a:defRPr/>
            </a:pPr>
            <a:r>
              <a:rPr kumimoji="0" lang="zh-TW" altLang="en-US" sz="2800" b="1" dirty="0">
                <a:latin typeface="微軟正黑體" panose="020B0604030504040204" pitchFamily="34" charset="-120"/>
                <a:ea typeface="微軟正黑體" panose="020B0604030504040204" pitchFamily="34" charset="-120"/>
              </a:rPr>
              <a:t>建立以家庭為中心之家庭支持服務</a:t>
            </a:r>
            <a:endParaRPr kumimoji="0" lang="en-US" altLang="zh-TW" sz="2800" b="1" dirty="0">
              <a:latin typeface="微軟正黑體" panose="020B0604030504040204" pitchFamily="34" charset="-120"/>
              <a:ea typeface="微軟正黑體" panose="020B0604030504040204" pitchFamily="34" charset="-120"/>
            </a:endParaRPr>
          </a:p>
          <a:p>
            <a:pPr algn="ctr" defTabSz="1066800" fontAlgn="auto">
              <a:spcAft>
                <a:spcPts val="0"/>
              </a:spcAft>
              <a:defRPr/>
            </a:pPr>
            <a:r>
              <a:rPr kumimoji="0" lang="zh-TW" altLang="en-US" sz="2800" b="1" dirty="0">
                <a:latin typeface="微軟正黑體" panose="020B0604030504040204" pitchFamily="34" charset="-120"/>
                <a:ea typeface="微軟正黑體" panose="020B0604030504040204" pitchFamily="34" charset="-120"/>
              </a:rPr>
              <a:t>促進藥癮者重返家庭</a:t>
            </a:r>
            <a:endParaRPr kumimoji="0" lang="en-US" altLang="zh-TW" sz="2800" b="1" dirty="0">
              <a:latin typeface="微軟正黑體" panose="020B0604030504040204" pitchFamily="34" charset="-120"/>
              <a:ea typeface="微軟正黑體" panose="020B0604030504040204" pitchFamily="34" charset="-120"/>
            </a:endParaRPr>
          </a:p>
        </p:txBody>
      </p:sp>
      <p:pic>
        <p:nvPicPr>
          <p:cNvPr id="83974" name="圖片 9"/>
          <p:cNvPicPr>
            <a:picLocks noChangeAspect="1"/>
          </p:cNvPicPr>
          <p:nvPr/>
        </p:nvPicPr>
        <p:blipFill>
          <a:blip r:embed="rId3"/>
          <a:srcRect/>
          <a:stretch>
            <a:fillRect/>
          </a:stretch>
        </p:blipFill>
        <p:spPr bwMode="auto">
          <a:xfrm>
            <a:off x="5497513" y="3336925"/>
            <a:ext cx="3646487" cy="3332163"/>
          </a:xfrm>
          <a:prstGeom prst="rect">
            <a:avLst/>
          </a:prstGeom>
          <a:noFill/>
          <a:ln w="9525">
            <a:noFill/>
            <a:miter lim="800000"/>
            <a:headEnd/>
            <a:tailEnd/>
          </a:ln>
        </p:spPr>
      </p:pic>
      <p:sp>
        <p:nvSpPr>
          <p:cNvPr id="11" name="圓角矩形 10"/>
          <p:cNvSpPr/>
          <p:nvPr/>
        </p:nvSpPr>
        <p:spPr>
          <a:xfrm>
            <a:off x="73025" y="2997200"/>
            <a:ext cx="1258888" cy="2660650"/>
          </a:xfrm>
          <a:prstGeom prst="roundRect">
            <a:avLst>
              <a:gd name="adj" fmla="val 5134"/>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b="1" dirty="0">
                <a:solidFill>
                  <a:schemeClr val="tx1">
                    <a:lumMod val="65000"/>
                    <a:lumOff val="35000"/>
                  </a:schemeClr>
                </a:solidFill>
                <a:latin typeface="Arial" panose="020B0604020202020204" pitchFamily="34" charset="0"/>
                <a:ea typeface="微軟正黑體" panose="020B0604030504040204" pitchFamily="34" charset="-120"/>
                <a:cs typeface="Arial" panose="020B0604020202020204" pitchFamily="34" charset="0"/>
              </a:rPr>
              <a:t>方案內涵</a:t>
            </a:r>
          </a:p>
        </p:txBody>
      </p:sp>
      <p:sp>
        <p:nvSpPr>
          <p:cNvPr id="12" name="矩形 11"/>
          <p:cNvSpPr/>
          <p:nvPr/>
        </p:nvSpPr>
        <p:spPr>
          <a:xfrm>
            <a:off x="1331913" y="3068638"/>
            <a:ext cx="7561262" cy="585787"/>
          </a:xfrm>
          <a:prstGeom prst="rect">
            <a:avLst/>
          </a:prstGeom>
        </p:spPr>
        <p:txBody>
          <a:bodyPr>
            <a:spAutoFit/>
          </a:bodyPr>
          <a:lstStyle/>
          <a:p>
            <a:pPr marL="360000" lvl="1" indent="-360000" fontAlgn="auto">
              <a:spcBef>
                <a:spcPts val="0"/>
              </a:spcBef>
              <a:spcAft>
                <a:spcPts val="0"/>
              </a:spcAft>
              <a:buClr>
                <a:schemeClr val="accent6">
                  <a:lumMod val="40000"/>
                  <a:lumOff val="60000"/>
                </a:schemeClr>
              </a:buClr>
              <a:buFont typeface="Wingdings 3" panose="05040102010807070707" pitchFamily="18" charset="2"/>
              <a:buChar char="u"/>
              <a:defRPr/>
            </a:pPr>
            <a:r>
              <a:rPr kumimoji="0" lang="zh-TW" altLang="en-US" sz="1600" b="1" dirty="0">
                <a:latin typeface="Arial" panose="020B0604020202020204" pitchFamily="34" charset="0"/>
                <a:ea typeface="微軟正黑體" panose="020B0604030504040204" pitchFamily="34" charset="-120"/>
                <a:cs typeface="Arial" panose="020B0604020202020204" pitchFamily="34" charset="0"/>
              </a:rPr>
              <a:t>連結司法、職業、醫療、社福等資源，</a:t>
            </a:r>
            <a:r>
              <a:rPr kumimoji="0" lang="zh-TW" altLang="en-US" sz="1600" b="1" dirty="0">
                <a:solidFill>
                  <a:srgbClr val="C00000"/>
                </a:solidFill>
                <a:latin typeface="Arial" panose="020B0604020202020204" pitchFamily="34" charset="0"/>
                <a:ea typeface="微軟正黑體" panose="020B0604030504040204" pitchFamily="34" charset="-120"/>
                <a:cs typeface="Arial" panose="020B0604020202020204" pitchFamily="34" charset="0"/>
              </a:rPr>
              <a:t>協助改善藥癮者</a:t>
            </a:r>
            <a:r>
              <a:rPr kumimoji="0" lang="en-US" altLang="zh-TW" sz="1600" b="1" dirty="0">
                <a:solidFill>
                  <a:srgbClr val="C00000"/>
                </a:solidFill>
                <a:latin typeface="Arial" panose="020B0604020202020204" pitchFamily="34" charset="0"/>
                <a:ea typeface="微軟正黑體" panose="020B0604030504040204" pitchFamily="34" charset="-120"/>
                <a:cs typeface="Arial" panose="020B0604020202020204" pitchFamily="34" charset="0"/>
              </a:rPr>
              <a:t>〝</a:t>
            </a:r>
            <a:r>
              <a:rPr kumimoji="0" lang="zh-TW" altLang="en-US" sz="1600" b="1" dirty="0">
                <a:solidFill>
                  <a:srgbClr val="C00000"/>
                </a:solidFill>
                <a:latin typeface="Arial" panose="020B0604020202020204" pitchFamily="34" charset="0"/>
                <a:ea typeface="微軟正黑體" panose="020B0604030504040204" pitchFamily="34" charset="-120"/>
                <a:cs typeface="Arial" panose="020B0604020202020204" pitchFamily="34" charset="0"/>
              </a:rPr>
              <a:t>多重</a:t>
            </a:r>
            <a:r>
              <a:rPr kumimoji="0" lang="en-US" altLang="zh-TW" sz="1600" b="1" dirty="0">
                <a:solidFill>
                  <a:srgbClr val="C00000"/>
                </a:solidFill>
                <a:latin typeface="Arial" panose="020B0604020202020204" pitchFamily="34" charset="0"/>
                <a:ea typeface="微軟正黑體" panose="020B0604030504040204" pitchFamily="34" charset="-120"/>
                <a:cs typeface="Arial" panose="020B0604020202020204" pitchFamily="34" charset="0"/>
              </a:rPr>
              <a:t>〞</a:t>
            </a:r>
            <a:r>
              <a:rPr kumimoji="0" lang="zh-TW" altLang="en-US" sz="1600" b="1" dirty="0">
                <a:solidFill>
                  <a:srgbClr val="C00000"/>
                </a:solidFill>
                <a:latin typeface="Arial" panose="020B0604020202020204" pitchFamily="34" charset="0"/>
                <a:ea typeface="微軟正黑體" panose="020B0604030504040204" pitchFamily="34" charset="-120"/>
                <a:cs typeface="Arial" panose="020B0604020202020204" pitchFamily="34" charset="0"/>
              </a:rPr>
              <a:t>「家庭問題」，促進家屬參與，賦能（</a:t>
            </a:r>
            <a:r>
              <a:rPr kumimoji="0" lang="en-US" altLang="zh-TW" sz="1600" b="1" dirty="0">
                <a:solidFill>
                  <a:srgbClr val="C00000"/>
                </a:solidFill>
                <a:latin typeface="Arial" panose="020B0604020202020204" pitchFamily="34" charset="0"/>
                <a:ea typeface="微軟正黑體" panose="020B0604030504040204" pitchFamily="34" charset="-120"/>
                <a:cs typeface="Arial" panose="020B0604020202020204" pitchFamily="34" charset="0"/>
              </a:rPr>
              <a:t>empower</a:t>
            </a:r>
            <a:r>
              <a:rPr kumimoji="0" lang="zh-TW" altLang="en-US" sz="1600" b="1" dirty="0">
                <a:solidFill>
                  <a:srgbClr val="C00000"/>
                </a:solidFill>
                <a:latin typeface="Arial" panose="020B0604020202020204" pitchFamily="34" charset="0"/>
                <a:ea typeface="微軟正黑體" panose="020B0604030504040204" pitchFamily="34" charset="-120"/>
                <a:cs typeface="Arial" panose="020B0604020202020204" pitchFamily="34" charset="0"/>
              </a:rPr>
              <a:t>）家屬</a:t>
            </a:r>
            <a:endParaRPr kumimoji="0" lang="en-US" altLang="zh-TW" sz="1600" b="1" dirty="0">
              <a:solidFill>
                <a:srgbClr val="C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3" name="矩形 12"/>
          <p:cNvSpPr/>
          <p:nvPr/>
        </p:nvSpPr>
        <p:spPr>
          <a:xfrm>
            <a:off x="1331913" y="3573463"/>
            <a:ext cx="4319587" cy="2062162"/>
          </a:xfrm>
          <a:prstGeom prst="rect">
            <a:avLst/>
          </a:prstGeom>
        </p:spPr>
        <p:txBody>
          <a:bodyPr>
            <a:spAutoFit/>
          </a:bodyPr>
          <a:lstStyle/>
          <a:p>
            <a:pPr marL="360000" lvl="1" indent="-360000" fontAlgn="auto">
              <a:spcBef>
                <a:spcPts val="0"/>
              </a:spcBef>
              <a:spcAft>
                <a:spcPts val="0"/>
              </a:spcAft>
              <a:buClr>
                <a:schemeClr val="accent6">
                  <a:lumMod val="40000"/>
                  <a:lumOff val="60000"/>
                </a:schemeClr>
              </a:buClr>
              <a:buFont typeface="Wingdings 3" panose="05040102010807070707" pitchFamily="18" charset="2"/>
              <a:buChar char="u"/>
              <a:defRPr/>
            </a:pPr>
            <a:r>
              <a:rPr kumimoji="0" lang="zh-TW" altLang="zh-TW" sz="1600" b="1" dirty="0">
                <a:latin typeface="Arial" panose="020B0604020202020204" pitchFamily="34" charset="0"/>
                <a:ea typeface="微軟正黑體" panose="020B0604030504040204" pitchFamily="34" charset="-120"/>
                <a:cs typeface="Arial" panose="020B0604020202020204" pitchFamily="34" charset="0"/>
              </a:rPr>
              <a:t>輔導各縣市社會局（處）推動藥（毒）癮者</a:t>
            </a:r>
            <a:r>
              <a:rPr kumimoji="0" lang="zh-TW" altLang="zh-TW" sz="1600" b="1" dirty="0">
                <a:solidFill>
                  <a:srgbClr val="C00000"/>
                </a:solidFill>
                <a:latin typeface="Arial" panose="020B0604020202020204" pitchFamily="34" charset="0"/>
                <a:ea typeface="微軟正黑體" panose="020B0604030504040204" pitchFamily="34" charset="-120"/>
                <a:cs typeface="Arial" panose="020B0604020202020204" pitchFamily="34" charset="0"/>
              </a:rPr>
              <a:t>入監銜接服務</a:t>
            </a:r>
            <a:r>
              <a:rPr kumimoji="0" lang="zh-TW" altLang="en-US" sz="1600" b="1" dirty="0">
                <a:latin typeface="Arial" panose="020B0604020202020204" pitchFamily="34" charset="0"/>
                <a:ea typeface="微軟正黑體" panose="020B0604030504040204" pitchFamily="34" charset="-120"/>
                <a:cs typeface="Arial" panose="020B0604020202020204" pitchFamily="34" charset="0"/>
              </a:rPr>
              <a:t>；</a:t>
            </a:r>
            <a:endParaRPr kumimoji="0" lang="en-US" altLang="zh-TW" sz="1600" b="1" dirty="0">
              <a:latin typeface="Arial" panose="020B0604020202020204" pitchFamily="34" charset="0"/>
              <a:ea typeface="微軟正黑體" panose="020B0604030504040204" pitchFamily="34" charset="-120"/>
              <a:cs typeface="Arial" panose="020B0604020202020204" pitchFamily="34" charset="0"/>
            </a:endParaRPr>
          </a:p>
          <a:p>
            <a:pPr marL="360000" lvl="1" indent="-360000" fontAlgn="auto">
              <a:spcBef>
                <a:spcPts val="0"/>
              </a:spcBef>
              <a:spcAft>
                <a:spcPts val="0"/>
              </a:spcAft>
              <a:buClr>
                <a:schemeClr val="accent6">
                  <a:lumMod val="40000"/>
                  <a:lumOff val="60000"/>
                </a:schemeClr>
              </a:buClr>
              <a:buFont typeface="Wingdings 3" panose="05040102010807070707" pitchFamily="18" charset="2"/>
              <a:buChar char="u"/>
              <a:defRPr/>
            </a:pPr>
            <a:r>
              <a:rPr kumimoji="0" lang="zh-TW" altLang="en-US" sz="1600" b="1" dirty="0">
                <a:solidFill>
                  <a:srgbClr val="C00000"/>
                </a:solidFill>
                <a:latin typeface="Arial" panose="020B0604020202020204" pitchFamily="34" charset="0"/>
                <a:ea typeface="微軟正黑體" panose="020B0604030504040204" pitchFamily="34" charset="-120"/>
                <a:cs typeface="Arial" panose="020B0604020202020204" pitchFamily="34" charset="0"/>
              </a:rPr>
              <a:t>提供藥癮者家庭全面性服務</a:t>
            </a:r>
            <a:r>
              <a:rPr kumimoji="0" lang="zh-TW" altLang="en-US" sz="1600" b="1" dirty="0">
                <a:latin typeface="Arial" panose="020B0604020202020204" pitchFamily="34" charset="0"/>
                <a:ea typeface="微軟正黑體" panose="020B0604030504040204" pitchFamily="34" charset="-120"/>
                <a:cs typeface="Arial" panose="020B0604020202020204" pitchFamily="34" charset="0"/>
              </a:rPr>
              <a:t>：</a:t>
            </a:r>
            <a:r>
              <a:rPr kumimoji="0" lang="zh-TW" altLang="zh-TW" sz="1600" b="1" dirty="0">
                <a:latin typeface="Arial" panose="020B0604020202020204" pitchFamily="34" charset="0"/>
                <a:ea typeface="微軟正黑體" panose="020B0604030504040204" pitchFamily="34" charset="-120"/>
                <a:cs typeface="Arial" panose="020B0604020202020204" pitchFamily="34" charset="0"/>
              </a:rPr>
              <a:t>家庭關懷訪視</a:t>
            </a:r>
            <a:r>
              <a:rPr kumimoji="0" lang="zh-TW" altLang="en-US" sz="1600" b="1" dirty="0">
                <a:latin typeface="Arial" panose="020B0604020202020204" pitchFamily="34" charset="0"/>
                <a:ea typeface="微軟正黑體" panose="020B0604030504040204" pitchFamily="34" charset="-120"/>
                <a:cs typeface="Arial" panose="020B0604020202020204" pitchFamily="34" charset="0"/>
              </a:rPr>
              <a:t>、陪伴、</a:t>
            </a:r>
            <a:r>
              <a:rPr kumimoji="0" lang="zh-TW" altLang="zh-TW" sz="1600" b="1" dirty="0">
                <a:latin typeface="Arial" panose="020B0604020202020204" pitchFamily="34" charset="0"/>
                <a:ea typeface="微軟正黑體" panose="020B0604030504040204" pitchFamily="34" charset="-120"/>
                <a:cs typeface="Arial" panose="020B0604020202020204" pitchFamily="34" charset="0"/>
              </a:rPr>
              <a:t>就學</a:t>
            </a:r>
            <a:r>
              <a:rPr kumimoji="0" lang="zh-TW" altLang="en-US" sz="1600" b="1" dirty="0">
                <a:latin typeface="Arial" panose="020B0604020202020204" pitchFamily="34" charset="0"/>
                <a:ea typeface="微軟正黑體" panose="020B0604030504040204" pitchFamily="34" charset="-120"/>
                <a:cs typeface="Arial" panose="020B0604020202020204" pitchFamily="34" charset="0"/>
              </a:rPr>
              <a:t>協助、就</a:t>
            </a:r>
            <a:r>
              <a:rPr kumimoji="0" lang="zh-TW" altLang="zh-TW" sz="1600" b="1" dirty="0">
                <a:latin typeface="Arial" panose="020B0604020202020204" pitchFamily="34" charset="0"/>
                <a:ea typeface="微軟正黑體" panose="020B0604030504040204" pitchFamily="34" charset="-120"/>
                <a:cs typeface="Arial" panose="020B0604020202020204" pitchFamily="34" charset="0"/>
              </a:rPr>
              <a:t>業諮詢與輔導</a:t>
            </a:r>
            <a:r>
              <a:rPr kumimoji="0" lang="zh-TW" altLang="en-US" sz="1600" b="1" dirty="0">
                <a:latin typeface="Arial" panose="020B0604020202020204" pitchFamily="34" charset="0"/>
                <a:ea typeface="微軟正黑體" panose="020B0604030504040204" pitchFamily="34" charset="-120"/>
                <a:cs typeface="Arial" panose="020B0604020202020204" pitchFamily="34" charset="0"/>
              </a:rPr>
              <a:t>、</a:t>
            </a:r>
            <a:r>
              <a:rPr kumimoji="0" lang="zh-TW" altLang="zh-TW" sz="1600" b="1" dirty="0">
                <a:latin typeface="Arial" panose="020B0604020202020204" pitchFamily="34" charset="0"/>
                <a:ea typeface="微軟正黑體" panose="020B0604030504040204" pitchFamily="34" charset="-120"/>
                <a:cs typeface="Arial" panose="020B0604020202020204" pitchFamily="34" charset="0"/>
              </a:rPr>
              <a:t>各項社福服務與資源連結</a:t>
            </a:r>
            <a:r>
              <a:rPr kumimoji="0" lang="zh-TW" altLang="en-US" sz="1600" b="1" dirty="0">
                <a:latin typeface="Arial" panose="020B0604020202020204" pitchFamily="34" charset="0"/>
                <a:ea typeface="微軟正黑體" panose="020B0604030504040204" pitchFamily="34" charset="-120"/>
                <a:cs typeface="Arial" panose="020B0604020202020204" pitchFamily="34" charset="0"/>
              </a:rPr>
              <a:t>等；</a:t>
            </a:r>
            <a:endParaRPr kumimoji="0" lang="en-US" altLang="zh-TW" sz="1600" b="1" dirty="0">
              <a:latin typeface="Arial" panose="020B0604020202020204" pitchFamily="34" charset="0"/>
              <a:ea typeface="微軟正黑體" panose="020B0604030504040204" pitchFamily="34" charset="-120"/>
              <a:cs typeface="Arial" panose="020B0604020202020204" pitchFamily="34" charset="0"/>
            </a:endParaRPr>
          </a:p>
          <a:p>
            <a:pPr marL="360000" lvl="1" indent="-360000" fontAlgn="auto">
              <a:spcBef>
                <a:spcPts val="0"/>
              </a:spcBef>
              <a:spcAft>
                <a:spcPts val="0"/>
              </a:spcAft>
              <a:buClr>
                <a:schemeClr val="accent6">
                  <a:lumMod val="40000"/>
                  <a:lumOff val="60000"/>
                </a:schemeClr>
              </a:buClr>
              <a:buFont typeface="Wingdings 3" panose="05040102010807070707" pitchFamily="18" charset="2"/>
              <a:buChar char="u"/>
              <a:defRPr/>
            </a:pPr>
            <a:r>
              <a:rPr kumimoji="0" lang="zh-TW" altLang="en-US" sz="1600" b="1" dirty="0">
                <a:latin typeface="Arial" panose="020B0604020202020204" pitchFamily="34" charset="0"/>
                <a:ea typeface="微軟正黑體" panose="020B0604030504040204" pitchFamily="34" charset="-120"/>
                <a:cs typeface="Arial" panose="020B0604020202020204" pitchFamily="34" charset="0"/>
              </a:rPr>
              <a:t>推動</a:t>
            </a:r>
            <a:r>
              <a:rPr kumimoji="0" lang="zh-TW" altLang="en-US" sz="1600" b="1" dirty="0">
                <a:solidFill>
                  <a:srgbClr val="C00000"/>
                </a:solidFill>
                <a:latin typeface="Arial" panose="020B0604020202020204" pitchFamily="34" charset="0"/>
                <a:ea typeface="微軟正黑體" panose="020B0604030504040204" pitchFamily="34" charset="-120"/>
                <a:cs typeface="Arial" panose="020B0604020202020204" pitchFamily="34" charset="0"/>
              </a:rPr>
              <a:t>藥癮個案家屬自助團體</a:t>
            </a:r>
            <a:r>
              <a:rPr kumimoji="0" lang="zh-TW" altLang="en-US" sz="1600" b="1" dirty="0">
                <a:latin typeface="Arial" panose="020B0604020202020204" pitchFamily="34" charset="0"/>
                <a:ea typeface="微軟正黑體" panose="020B0604030504040204" pitchFamily="34" charset="-120"/>
                <a:cs typeface="Arial" panose="020B0604020202020204" pitchFamily="34" charset="0"/>
              </a:rPr>
              <a:t>；</a:t>
            </a:r>
            <a:endParaRPr kumimoji="0" lang="en-US" altLang="zh-TW" sz="1600" b="1" dirty="0">
              <a:latin typeface="Arial" panose="020B0604020202020204" pitchFamily="34" charset="0"/>
              <a:ea typeface="微軟正黑體" panose="020B0604030504040204" pitchFamily="34" charset="-120"/>
              <a:cs typeface="Arial" panose="020B0604020202020204" pitchFamily="34" charset="0"/>
            </a:endParaRPr>
          </a:p>
          <a:p>
            <a:pPr marL="360000" lvl="1" indent="-360000" fontAlgn="auto">
              <a:spcBef>
                <a:spcPts val="0"/>
              </a:spcBef>
              <a:spcAft>
                <a:spcPts val="0"/>
              </a:spcAft>
              <a:buClr>
                <a:schemeClr val="accent6">
                  <a:lumMod val="40000"/>
                  <a:lumOff val="60000"/>
                </a:schemeClr>
              </a:buClr>
              <a:buFont typeface="Wingdings 3" panose="05040102010807070707" pitchFamily="18" charset="2"/>
              <a:buChar char="u"/>
              <a:defRPr/>
            </a:pPr>
            <a:r>
              <a:rPr kumimoji="0" lang="zh-TW" altLang="en-US" sz="1600" b="1" dirty="0">
                <a:latin typeface="Arial" panose="020B0604020202020204" pitchFamily="34" charset="0"/>
                <a:ea typeface="微軟正黑體" panose="020B0604030504040204" pitchFamily="34" charset="-120"/>
                <a:cs typeface="Arial" panose="020B0604020202020204" pitchFamily="34" charset="0"/>
              </a:rPr>
              <a:t>辦理</a:t>
            </a:r>
            <a:r>
              <a:rPr kumimoji="0" lang="zh-TW" altLang="en-US" sz="1600" b="1" dirty="0">
                <a:solidFill>
                  <a:srgbClr val="C00000"/>
                </a:solidFill>
                <a:latin typeface="Arial" panose="020B0604020202020204" pitchFamily="34" charset="0"/>
                <a:ea typeface="微軟正黑體" panose="020B0604030504040204" pitchFamily="34" charset="-120"/>
                <a:cs typeface="Arial" panose="020B0604020202020204" pitchFamily="34" charset="0"/>
              </a:rPr>
              <a:t>家庭維繫及支持性服務活動</a:t>
            </a:r>
            <a:r>
              <a:rPr kumimoji="0" lang="zh-TW" altLang="en-US" sz="1600" b="1" dirty="0">
                <a:latin typeface="Arial" panose="020B0604020202020204" pitchFamily="34" charset="0"/>
                <a:ea typeface="微軟正黑體" panose="020B0604030504040204" pitchFamily="34" charset="-120"/>
                <a:cs typeface="Arial" panose="020B0604020202020204" pitchFamily="34" charset="0"/>
              </a:rPr>
              <a:t>，</a:t>
            </a:r>
            <a:r>
              <a:rPr kumimoji="0" lang="zh-TW" altLang="en-US" sz="1600" b="1" dirty="0">
                <a:solidFill>
                  <a:srgbClr val="C00000"/>
                </a:solidFill>
                <a:latin typeface="Arial" panose="020B0604020202020204" pitchFamily="34" charset="0"/>
                <a:ea typeface="微軟正黑體" panose="020B0604030504040204" pitchFamily="34" charset="-120"/>
                <a:cs typeface="Arial" panose="020B0604020202020204" pitchFamily="34" charset="0"/>
              </a:rPr>
              <a:t>修復</a:t>
            </a:r>
            <a:r>
              <a:rPr kumimoji="0" lang="zh-TW" altLang="en-US" sz="1600" b="1" dirty="0">
                <a:latin typeface="Arial" panose="020B0604020202020204" pitchFamily="34" charset="0"/>
                <a:ea typeface="微軟正黑體" panose="020B0604030504040204" pitchFamily="34" charset="-120"/>
                <a:cs typeface="Arial" panose="020B0604020202020204" pitchFamily="34" charset="0"/>
              </a:rPr>
              <a:t>藥癮者與</a:t>
            </a:r>
            <a:r>
              <a:rPr kumimoji="0" lang="zh-TW" altLang="en-US" sz="1600" b="1" dirty="0">
                <a:solidFill>
                  <a:srgbClr val="C00000"/>
                </a:solidFill>
                <a:latin typeface="Arial" panose="020B0604020202020204" pitchFamily="34" charset="0"/>
                <a:ea typeface="微軟正黑體" panose="020B0604030504040204" pitchFamily="34" charset="-120"/>
                <a:cs typeface="Arial" panose="020B0604020202020204" pitchFamily="34" charset="0"/>
              </a:rPr>
              <a:t>家庭關係</a:t>
            </a:r>
            <a:r>
              <a:rPr kumimoji="0" lang="zh-TW" altLang="en-US" sz="1600" b="1" dirty="0">
                <a:latin typeface="Arial" panose="020B0604020202020204" pitchFamily="34" charset="0"/>
                <a:ea typeface="微軟正黑體" panose="020B0604030504040204" pitchFamily="34" charset="-120"/>
                <a:cs typeface="Arial" panose="020B0604020202020204" pitchFamily="34" charset="0"/>
              </a:rPr>
              <a:t>。</a:t>
            </a:r>
            <a:endParaRPr kumimoji="0" lang="en-US" altLang="zh-TW" sz="1600" b="1" dirty="0">
              <a:latin typeface="Arial" panose="020B0604020202020204" pitchFamily="34" charset="0"/>
              <a:ea typeface="微軟正黑體" panose="020B0604030504040204" pitchFamily="34" charset="-120"/>
              <a:cs typeface="Arial" panose="020B0604020202020204" pitchFamily="34" charset="0"/>
            </a:endParaRPr>
          </a:p>
        </p:txBody>
      </p:sp>
    </p:spTree>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標題 1"/>
          <p:cNvSpPr>
            <a:spLocks noGrp="1"/>
          </p:cNvSpPr>
          <p:nvPr>
            <p:ph type="title"/>
          </p:nvPr>
        </p:nvSpPr>
        <p:spPr/>
        <p:txBody>
          <a:bodyPr/>
          <a:lstStyle/>
          <a:p>
            <a:r>
              <a:rPr lang="zh-TW" altLang="en-US" smtClean="0">
                <a:solidFill>
                  <a:srgbClr val="FFFF00"/>
                </a:solidFill>
                <a:latin typeface="Arial" charset="0"/>
                <a:ea typeface="華康華綜體W5"/>
              </a:rPr>
              <a:t>策略六</a:t>
            </a:r>
          </a:p>
        </p:txBody>
      </p:sp>
      <p:sp>
        <p:nvSpPr>
          <p:cNvPr id="86018" name="投影片編號版面配置區 3"/>
          <p:cNvSpPr>
            <a:spLocks noGrp="1"/>
          </p:cNvSpPr>
          <p:nvPr>
            <p:ph type="sldNum" sz="quarter" idx="12"/>
          </p:nvPr>
        </p:nvSpPr>
        <p:spPr>
          <a:noFill/>
          <a:ln>
            <a:miter lim="800000"/>
            <a:headEnd/>
            <a:tailEnd/>
          </a:ln>
        </p:spPr>
        <p:txBody>
          <a:bodyPr/>
          <a:lstStyle/>
          <a:p>
            <a:pPr fontAlgn="base">
              <a:spcBef>
                <a:spcPct val="0"/>
              </a:spcBef>
              <a:spcAft>
                <a:spcPct val="0"/>
              </a:spcAft>
            </a:pPr>
            <a:fld id="{3BE23317-088E-477D-AFDE-24ADD5ECEA4A}" type="slidenum">
              <a:rPr lang="zh-TW" altLang="en-US" smtClean="0"/>
              <a:pPr fontAlgn="base">
                <a:spcBef>
                  <a:spcPct val="0"/>
                </a:spcBef>
                <a:spcAft>
                  <a:spcPct val="0"/>
                </a:spcAft>
              </a:pPr>
              <a:t>58</a:t>
            </a:fld>
            <a:endParaRPr lang="en-US" altLang="zh-TW" smtClean="0"/>
          </a:p>
        </p:txBody>
      </p:sp>
      <p:sp>
        <p:nvSpPr>
          <p:cNvPr id="54" name="矩形 53"/>
          <p:cNvSpPr/>
          <p:nvPr/>
        </p:nvSpPr>
        <p:spPr>
          <a:xfrm>
            <a:off x="2133600" y="2781300"/>
            <a:ext cx="6275388" cy="1076325"/>
          </a:xfrm>
          <a:prstGeom prst="rect">
            <a:avLst/>
          </a:prstGeom>
        </p:spPr>
        <p:txBody>
          <a:bodyPr>
            <a:spAutoFit/>
          </a:bodyPr>
          <a:lstStyle/>
          <a:p>
            <a:pPr marL="360000" lvl="1" indent="-360000" fontAlgn="auto">
              <a:spcBef>
                <a:spcPts val="0"/>
              </a:spcBef>
              <a:spcAft>
                <a:spcPts val="0"/>
              </a:spcAft>
              <a:buClr>
                <a:schemeClr val="accent6">
                  <a:lumMod val="40000"/>
                  <a:lumOff val="60000"/>
                </a:schemeClr>
              </a:buClr>
              <a:buFont typeface="Wingdings 3" panose="05040102010807070707" pitchFamily="18" charset="2"/>
              <a:buChar char="u"/>
              <a:defRPr/>
            </a:pPr>
            <a:r>
              <a:rPr kumimoji="0" lang="zh-TW" altLang="en-US" sz="1600" b="1" dirty="0">
                <a:solidFill>
                  <a:srgbClr val="C00000"/>
                </a:solidFill>
                <a:latin typeface="Arial" panose="020B0604020202020204" pitchFamily="34" charset="0"/>
                <a:ea typeface="微軟正黑體" panose="020B0604030504040204" pitchFamily="34" charset="-120"/>
                <a:cs typeface="Arial" panose="020B0604020202020204" pitchFamily="34" charset="0"/>
              </a:rPr>
              <a:t>與各戒治機構合作，對戒治過程中個案</a:t>
            </a:r>
            <a:r>
              <a:rPr kumimoji="0" lang="zh-TW" altLang="en-US" sz="1600" b="1" dirty="0">
                <a:latin typeface="Arial" panose="020B0604020202020204" pitchFamily="34" charset="0"/>
                <a:ea typeface="微軟正黑體" panose="020B0604030504040204" pitchFamily="34" charset="-120"/>
                <a:cs typeface="Arial" panose="020B0604020202020204" pitchFamily="34" charset="0"/>
              </a:rPr>
              <a:t>提供相關就業服務，</a:t>
            </a:r>
            <a:r>
              <a:rPr kumimoji="0" lang="zh-TW" altLang="en-US" sz="1600" b="1" dirty="0">
                <a:solidFill>
                  <a:srgbClr val="C00000"/>
                </a:solidFill>
                <a:latin typeface="Arial" panose="020B0604020202020204" pitchFamily="34" charset="0"/>
                <a:ea typeface="微軟正黑體" panose="020B0604030504040204" pitchFamily="34" charset="-120"/>
                <a:cs typeface="Arial" panose="020B0604020202020204" pitchFamily="34" charset="0"/>
              </a:rPr>
              <a:t>促其瞭解就業市場、釐清職涯方向、增進尋職技巧</a:t>
            </a:r>
            <a:r>
              <a:rPr kumimoji="0" lang="zh-TW" altLang="en-US" sz="1600" b="1" dirty="0">
                <a:latin typeface="Arial" panose="020B0604020202020204" pitchFamily="34" charset="0"/>
                <a:ea typeface="微軟正黑體" panose="020B0604030504040204" pitchFamily="34" charset="-120"/>
                <a:cs typeface="Arial" panose="020B0604020202020204" pitchFamily="34" charset="0"/>
              </a:rPr>
              <a:t>，強化</a:t>
            </a:r>
            <a:r>
              <a:rPr kumimoji="0" lang="zh-TW" altLang="zh-TW" sz="1600" b="1" dirty="0">
                <a:latin typeface="Arial" panose="020B0604020202020204" pitchFamily="34" charset="0"/>
                <a:ea typeface="微軟正黑體" panose="020B0604030504040204" pitchFamily="34" charset="-120"/>
                <a:cs typeface="Arial" panose="020B0604020202020204" pitchFamily="34" charset="0"/>
              </a:rPr>
              <a:t>就業準備</a:t>
            </a:r>
            <a:r>
              <a:rPr kumimoji="0" lang="zh-TW" altLang="en-US" sz="1600" b="1" dirty="0">
                <a:latin typeface="Arial" panose="020B0604020202020204" pitchFamily="34" charset="0"/>
                <a:ea typeface="微軟正黑體" panose="020B0604030504040204" pitchFamily="34" charset="-120"/>
                <a:cs typeface="Arial" panose="020B0604020202020204" pitchFamily="34" charset="0"/>
              </a:rPr>
              <a:t>。</a:t>
            </a:r>
            <a:endParaRPr kumimoji="0" lang="en-US" altLang="zh-TW" sz="1600" b="1" dirty="0">
              <a:latin typeface="Arial" panose="020B0604020202020204" pitchFamily="34" charset="0"/>
              <a:ea typeface="微軟正黑體" panose="020B0604030504040204" pitchFamily="34" charset="-120"/>
              <a:cs typeface="Arial" panose="020B0604020202020204" pitchFamily="34" charset="0"/>
            </a:endParaRPr>
          </a:p>
          <a:p>
            <a:pPr marL="360000" lvl="1" indent="-360000" fontAlgn="auto">
              <a:spcBef>
                <a:spcPts val="0"/>
              </a:spcBef>
              <a:spcAft>
                <a:spcPts val="0"/>
              </a:spcAft>
              <a:buClr>
                <a:schemeClr val="accent6">
                  <a:lumMod val="40000"/>
                  <a:lumOff val="60000"/>
                </a:schemeClr>
              </a:buClr>
              <a:buFont typeface="Wingdings 3" panose="05040102010807070707" pitchFamily="18" charset="2"/>
              <a:buChar char="u"/>
              <a:defRPr/>
            </a:pPr>
            <a:r>
              <a:rPr kumimoji="0" lang="zh-TW" altLang="en-US" sz="1600" b="1" dirty="0">
                <a:solidFill>
                  <a:srgbClr val="C00000"/>
                </a:solidFill>
                <a:latin typeface="Arial" panose="020B0604020202020204" pitchFamily="34" charset="0"/>
                <a:ea typeface="微軟正黑體" panose="020B0604030504040204" pitchFamily="34" charset="-120"/>
                <a:cs typeface="Arial" panose="020B0604020202020204" pitchFamily="34" charset="0"/>
              </a:rPr>
              <a:t>受理</a:t>
            </a:r>
            <a:r>
              <a:rPr kumimoji="0" lang="zh-TW" altLang="en-US" sz="1600" b="1" dirty="0">
                <a:latin typeface="Arial" panose="020B0604020202020204" pitchFamily="34" charset="0"/>
                <a:ea typeface="微軟正黑體" panose="020B0604030504040204" pitchFamily="34" charset="-120"/>
                <a:cs typeface="Arial" panose="020B0604020202020204" pitchFamily="34" charset="0"/>
              </a:rPr>
              <a:t>網絡</a:t>
            </a:r>
            <a:r>
              <a:rPr kumimoji="0" lang="zh-TW" altLang="en-US" sz="1600" b="1" dirty="0">
                <a:solidFill>
                  <a:srgbClr val="C00000"/>
                </a:solidFill>
                <a:latin typeface="Arial" panose="020B0604020202020204" pitchFamily="34" charset="0"/>
                <a:ea typeface="微軟正黑體" panose="020B0604030504040204" pitchFamily="34" charset="-120"/>
                <a:cs typeface="Arial" panose="020B0604020202020204" pitchFamily="34" charset="0"/>
              </a:rPr>
              <a:t>轉介個案</a:t>
            </a:r>
            <a:r>
              <a:rPr kumimoji="0" lang="zh-TW" altLang="en-US" sz="1600" b="1" dirty="0">
                <a:latin typeface="Arial" panose="020B0604020202020204" pitchFamily="34" charset="0"/>
                <a:ea typeface="微軟正黑體" panose="020B0604030504040204" pitchFamily="34" charset="-120"/>
                <a:cs typeface="Arial" panose="020B0604020202020204" pitchFamily="34" charset="0"/>
              </a:rPr>
              <a:t>，採</a:t>
            </a:r>
            <a:r>
              <a:rPr kumimoji="0" lang="zh-TW" altLang="en-US" sz="1600" b="1" dirty="0">
                <a:solidFill>
                  <a:srgbClr val="C00000"/>
                </a:solidFill>
                <a:latin typeface="Arial" panose="020B0604020202020204" pitchFamily="34" charset="0"/>
                <a:ea typeface="微軟正黑體" panose="020B0604030504040204" pitchFamily="34" charset="-120"/>
                <a:cs typeface="Arial" panose="020B0604020202020204" pitchFamily="34" charset="0"/>
              </a:rPr>
              <a:t>一案到底服務</a:t>
            </a:r>
            <a:r>
              <a:rPr kumimoji="0" lang="zh-TW" altLang="en-US" sz="1600" b="1" dirty="0">
                <a:latin typeface="Arial" panose="020B0604020202020204" pitchFamily="34" charset="0"/>
                <a:ea typeface="微軟正黑體" panose="020B0604030504040204" pitchFamily="34" charset="-120"/>
                <a:cs typeface="Arial" panose="020B0604020202020204" pitchFamily="34" charset="0"/>
              </a:rPr>
              <a:t>，並依個案需求提供</a:t>
            </a:r>
            <a:r>
              <a:rPr kumimoji="0" lang="zh-TW" altLang="en-US" sz="1600" b="1" dirty="0">
                <a:solidFill>
                  <a:srgbClr val="C00000"/>
                </a:solidFill>
                <a:latin typeface="Arial" panose="020B0604020202020204" pitchFamily="34" charset="0"/>
                <a:ea typeface="微軟正黑體" panose="020B0604030504040204" pitchFamily="34" charset="-120"/>
                <a:cs typeface="Arial" panose="020B0604020202020204" pitchFamily="34" charset="0"/>
              </a:rPr>
              <a:t>個別化處遇計畫</a:t>
            </a:r>
            <a:endParaRPr kumimoji="0" lang="zh-TW" altLang="en-US" sz="1600" b="1" dirty="0">
              <a:latin typeface="Arial" panose="020B0604020202020204" pitchFamily="34" charset="0"/>
              <a:ea typeface="微軟正黑體" panose="020B0604030504040204" pitchFamily="34" charset="-120"/>
              <a:cs typeface="Arial" panose="020B0604020202020204" pitchFamily="34" charset="0"/>
            </a:endParaRPr>
          </a:p>
        </p:txBody>
      </p:sp>
      <p:sp>
        <p:nvSpPr>
          <p:cNvPr id="78" name="圓角矩形 77"/>
          <p:cNvSpPr/>
          <p:nvPr/>
        </p:nvSpPr>
        <p:spPr>
          <a:xfrm>
            <a:off x="835025" y="2765425"/>
            <a:ext cx="1285875" cy="1120775"/>
          </a:xfrm>
          <a:prstGeom prst="roundRect">
            <a:avLst>
              <a:gd name="adj" fmla="val 6313"/>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b="1" dirty="0">
                <a:solidFill>
                  <a:schemeClr val="tx1">
                    <a:lumMod val="65000"/>
                    <a:lumOff val="35000"/>
                  </a:schemeClr>
                </a:solidFill>
                <a:latin typeface="Arial" panose="020B0604020202020204" pitchFamily="34" charset="0"/>
                <a:ea typeface="微軟正黑體" panose="020B0604030504040204" pitchFamily="34" charset="-120"/>
                <a:cs typeface="Arial" panose="020B0604020202020204" pitchFamily="34" charset="0"/>
              </a:rPr>
              <a:t>策進作為</a:t>
            </a:r>
          </a:p>
        </p:txBody>
      </p:sp>
      <p:pic>
        <p:nvPicPr>
          <p:cNvPr id="86021" name="Picture 2"/>
          <p:cNvPicPr>
            <a:picLocks noChangeAspect="1" noChangeArrowheads="1"/>
          </p:cNvPicPr>
          <p:nvPr/>
        </p:nvPicPr>
        <p:blipFill>
          <a:blip r:embed="rId2"/>
          <a:srcRect/>
          <a:stretch>
            <a:fillRect/>
          </a:stretch>
        </p:blipFill>
        <p:spPr bwMode="auto">
          <a:xfrm>
            <a:off x="179388" y="3886200"/>
            <a:ext cx="4484687" cy="2762250"/>
          </a:xfrm>
          <a:prstGeom prst="rect">
            <a:avLst/>
          </a:prstGeom>
          <a:noFill/>
          <a:ln w="9525">
            <a:noFill/>
            <a:miter lim="800000"/>
            <a:headEnd/>
            <a:tailEnd/>
          </a:ln>
        </p:spPr>
      </p:pic>
      <p:grpSp>
        <p:nvGrpSpPr>
          <p:cNvPr id="86022" name="群組 22"/>
          <p:cNvGrpSpPr>
            <a:grpSpLocks/>
          </p:cNvGrpSpPr>
          <p:nvPr/>
        </p:nvGrpSpPr>
        <p:grpSpPr bwMode="auto">
          <a:xfrm>
            <a:off x="5038725" y="4149725"/>
            <a:ext cx="3781425" cy="2374900"/>
            <a:chOff x="5039290" y="4149080"/>
            <a:chExt cx="3781181" cy="2376264"/>
          </a:xfrm>
        </p:grpSpPr>
        <p:sp>
          <p:nvSpPr>
            <p:cNvPr id="36" name="手繪多邊形 35"/>
            <p:cNvSpPr/>
            <p:nvPr/>
          </p:nvSpPr>
          <p:spPr>
            <a:xfrm>
              <a:off x="5039290" y="4492177"/>
              <a:ext cx="860369" cy="852978"/>
            </a:xfrm>
            <a:custGeom>
              <a:avLst/>
              <a:gdLst>
                <a:gd name="connsiteX0" fmla="*/ 0 w 1327105"/>
                <a:gd name="connsiteY0" fmla="*/ 33178 h 331776"/>
                <a:gd name="connsiteX1" fmla="*/ 33178 w 1327105"/>
                <a:gd name="connsiteY1" fmla="*/ 0 h 331776"/>
                <a:gd name="connsiteX2" fmla="*/ 1293927 w 1327105"/>
                <a:gd name="connsiteY2" fmla="*/ 0 h 331776"/>
                <a:gd name="connsiteX3" fmla="*/ 1327105 w 1327105"/>
                <a:gd name="connsiteY3" fmla="*/ 33178 h 331776"/>
                <a:gd name="connsiteX4" fmla="*/ 1327105 w 1327105"/>
                <a:gd name="connsiteY4" fmla="*/ 298598 h 331776"/>
                <a:gd name="connsiteX5" fmla="*/ 1293927 w 1327105"/>
                <a:gd name="connsiteY5" fmla="*/ 331776 h 331776"/>
                <a:gd name="connsiteX6" fmla="*/ 33178 w 1327105"/>
                <a:gd name="connsiteY6" fmla="*/ 331776 h 331776"/>
                <a:gd name="connsiteX7" fmla="*/ 0 w 1327105"/>
                <a:gd name="connsiteY7" fmla="*/ 298598 h 331776"/>
                <a:gd name="connsiteX8" fmla="*/ 0 w 1327105"/>
                <a:gd name="connsiteY8" fmla="*/ 33178 h 331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7105" h="331776">
                  <a:moveTo>
                    <a:pt x="0" y="33178"/>
                  </a:moveTo>
                  <a:cubicBezTo>
                    <a:pt x="0" y="14854"/>
                    <a:pt x="14854" y="0"/>
                    <a:pt x="33178" y="0"/>
                  </a:cubicBezTo>
                  <a:lnTo>
                    <a:pt x="1293927" y="0"/>
                  </a:lnTo>
                  <a:cubicBezTo>
                    <a:pt x="1312251" y="0"/>
                    <a:pt x="1327105" y="14854"/>
                    <a:pt x="1327105" y="33178"/>
                  </a:cubicBezTo>
                  <a:lnTo>
                    <a:pt x="1327105" y="298598"/>
                  </a:lnTo>
                  <a:cubicBezTo>
                    <a:pt x="1327105" y="316922"/>
                    <a:pt x="1312251" y="331776"/>
                    <a:pt x="1293927" y="331776"/>
                  </a:cubicBezTo>
                  <a:lnTo>
                    <a:pt x="33178" y="331776"/>
                  </a:lnTo>
                  <a:cubicBezTo>
                    <a:pt x="14854" y="331776"/>
                    <a:pt x="0" y="316922"/>
                    <a:pt x="0" y="298598"/>
                  </a:cubicBezTo>
                  <a:lnTo>
                    <a:pt x="0" y="33178"/>
                  </a:lnTo>
                  <a:close/>
                </a:path>
              </a:pathLst>
            </a:custGeom>
            <a:solidFill>
              <a:schemeClr val="accent4">
                <a:lumMod val="75000"/>
              </a:schemeClr>
            </a:solidFill>
            <a:ln>
              <a:noFill/>
            </a:ln>
          </p:spPr>
          <p:style>
            <a:lnRef idx="1">
              <a:schemeClr val="accent3"/>
            </a:lnRef>
            <a:fillRef idx="3">
              <a:schemeClr val="accent3"/>
            </a:fillRef>
            <a:effectRef idx="2">
              <a:schemeClr val="accent3"/>
            </a:effectRef>
            <a:fontRef idx="minor">
              <a:schemeClr val="lt1"/>
            </a:fontRef>
          </p:style>
          <p:txBody>
            <a:bodyPr lIns="32577" tIns="32577" rIns="32577" bIns="32577" spcCol="1270" anchor="ctr"/>
            <a:lstStyle/>
            <a:p>
              <a:pPr algn="ctr" defTabSz="800100" fontAlgn="auto">
                <a:spcAft>
                  <a:spcPts val="0"/>
                </a:spcAft>
                <a:defRPr/>
              </a:pPr>
              <a:r>
                <a:rPr kumimoji="0" lang="zh-TW" altLang="en-US" sz="1400" b="1" kern="0" dirty="0">
                  <a:solidFill>
                    <a:schemeClr val="bg1"/>
                  </a:solidFill>
                  <a:latin typeface="Arial Black" panose="020B0A04020102020204" pitchFamily="34" charset="0"/>
                  <a:ea typeface="微軟正黑體" panose="020B0604030504040204" pitchFamily="34" charset="-120"/>
                </a:rPr>
                <a:t>就業性向</a:t>
              </a:r>
              <a:endParaRPr kumimoji="0" lang="en-US" altLang="zh-TW" sz="1400" b="1" kern="0" dirty="0">
                <a:solidFill>
                  <a:schemeClr val="bg1"/>
                </a:solidFill>
                <a:latin typeface="Arial Black" panose="020B0A04020102020204" pitchFamily="34" charset="0"/>
                <a:ea typeface="微軟正黑體" panose="020B0604030504040204" pitchFamily="34" charset="-120"/>
              </a:endParaRPr>
            </a:p>
            <a:p>
              <a:pPr algn="ctr" defTabSz="800100" fontAlgn="auto">
                <a:spcAft>
                  <a:spcPts val="0"/>
                </a:spcAft>
                <a:defRPr/>
              </a:pPr>
              <a:r>
                <a:rPr kumimoji="0" lang="zh-TW" altLang="en-US" sz="1400" b="1" kern="0" dirty="0">
                  <a:solidFill>
                    <a:schemeClr val="bg1"/>
                  </a:solidFill>
                  <a:latin typeface="Arial Black" panose="020B0A04020102020204" pitchFamily="34" charset="0"/>
                  <a:ea typeface="微軟正黑體" panose="020B0604030504040204" pitchFamily="34" charset="-120"/>
                </a:rPr>
                <a:t>不明</a:t>
              </a:r>
            </a:p>
          </p:txBody>
        </p:sp>
        <p:sp>
          <p:nvSpPr>
            <p:cNvPr id="37" name="向右箭號 36"/>
            <p:cNvSpPr/>
            <p:nvPr/>
          </p:nvSpPr>
          <p:spPr>
            <a:xfrm rot="5400000">
              <a:off x="5409895" y="5428583"/>
              <a:ext cx="165195" cy="119055"/>
            </a:xfrm>
            <a:prstGeom prst="rightArrow">
              <a:avLst>
                <a:gd name="adj1" fmla="val 66700"/>
                <a:gd name="adj2" fmla="val 50000"/>
              </a:avLst>
            </a:prstGeom>
            <a:ln/>
          </p:spPr>
          <p:style>
            <a:lnRef idx="1">
              <a:schemeClr val="accent1"/>
            </a:lnRef>
            <a:fillRef idx="3">
              <a:schemeClr val="accent1"/>
            </a:fillRef>
            <a:effectRef idx="2">
              <a:schemeClr val="accent1"/>
            </a:effectRef>
            <a:fontRef idx="minor">
              <a:schemeClr val="lt1"/>
            </a:fontRef>
          </p:style>
        </p:sp>
        <p:sp>
          <p:nvSpPr>
            <p:cNvPr id="38" name="手繪多邊形 37"/>
            <p:cNvSpPr/>
            <p:nvPr/>
          </p:nvSpPr>
          <p:spPr>
            <a:xfrm>
              <a:off x="6010777" y="4492177"/>
              <a:ext cx="860369" cy="852978"/>
            </a:xfrm>
            <a:custGeom>
              <a:avLst/>
              <a:gdLst>
                <a:gd name="connsiteX0" fmla="*/ 0 w 1327105"/>
                <a:gd name="connsiteY0" fmla="*/ 33178 h 331776"/>
                <a:gd name="connsiteX1" fmla="*/ 33178 w 1327105"/>
                <a:gd name="connsiteY1" fmla="*/ 0 h 331776"/>
                <a:gd name="connsiteX2" fmla="*/ 1293927 w 1327105"/>
                <a:gd name="connsiteY2" fmla="*/ 0 h 331776"/>
                <a:gd name="connsiteX3" fmla="*/ 1327105 w 1327105"/>
                <a:gd name="connsiteY3" fmla="*/ 33178 h 331776"/>
                <a:gd name="connsiteX4" fmla="*/ 1327105 w 1327105"/>
                <a:gd name="connsiteY4" fmla="*/ 298598 h 331776"/>
                <a:gd name="connsiteX5" fmla="*/ 1293927 w 1327105"/>
                <a:gd name="connsiteY5" fmla="*/ 331776 h 331776"/>
                <a:gd name="connsiteX6" fmla="*/ 33178 w 1327105"/>
                <a:gd name="connsiteY6" fmla="*/ 331776 h 331776"/>
                <a:gd name="connsiteX7" fmla="*/ 0 w 1327105"/>
                <a:gd name="connsiteY7" fmla="*/ 298598 h 331776"/>
                <a:gd name="connsiteX8" fmla="*/ 0 w 1327105"/>
                <a:gd name="connsiteY8" fmla="*/ 33178 h 331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7105" h="331776">
                  <a:moveTo>
                    <a:pt x="0" y="33178"/>
                  </a:moveTo>
                  <a:cubicBezTo>
                    <a:pt x="0" y="14854"/>
                    <a:pt x="14854" y="0"/>
                    <a:pt x="33178" y="0"/>
                  </a:cubicBezTo>
                  <a:lnTo>
                    <a:pt x="1293927" y="0"/>
                  </a:lnTo>
                  <a:cubicBezTo>
                    <a:pt x="1312251" y="0"/>
                    <a:pt x="1327105" y="14854"/>
                    <a:pt x="1327105" y="33178"/>
                  </a:cubicBezTo>
                  <a:lnTo>
                    <a:pt x="1327105" y="298598"/>
                  </a:lnTo>
                  <a:cubicBezTo>
                    <a:pt x="1327105" y="316922"/>
                    <a:pt x="1312251" y="331776"/>
                    <a:pt x="1293927" y="331776"/>
                  </a:cubicBezTo>
                  <a:lnTo>
                    <a:pt x="33178" y="331776"/>
                  </a:lnTo>
                  <a:cubicBezTo>
                    <a:pt x="14854" y="331776"/>
                    <a:pt x="0" y="316922"/>
                    <a:pt x="0" y="298598"/>
                  </a:cubicBezTo>
                  <a:lnTo>
                    <a:pt x="0" y="33178"/>
                  </a:lnTo>
                  <a:close/>
                </a:path>
              </a:pathLst>
            </a:custGeom>
            <a:solidFill>
              <a:srgbClr val="FF6600"/>
            </a:solidFill>
            <a:ln>
              <a:noFill/>
            </a:ln>
          </p:spPr>
          <p:style>
            <a:lnRef idx="1">
              <a:schemeClr val="accent3"/>
            </a:lnRef>
            <a:fillRef idx="3">
              <a:schemeClr val="accent3"/>
            </a:fillRef>
            <a:effectRef idx="2">
              <a:schemeClr val="accent3"/>
            </a:effectRef>
            <a:fontRef idx="minor">
              <a:schemeClr val="lt1"/>
            </a:fontRef>
          </p:style>
          <p:txBody>
            <a:bodyPr lIns="32577" tIns="32577" rIns="32577" bIns="32577" spcCol="1270" anchor="ctr"/>
            <a:lstStyle/>
            <a:p>
              <a:pPr algn="ctr" defTabSz="800100" fontAlgn="auto">
                <a:spcAft>
                  <a:spcPts val="0"/>
                </a:spcAft>
                <a:defRPr/>
              </a:pPr>
              <a:r>
                <a:rPr kumimoji="0" lang="zh-TW" altLang="en-US" sz="1400" b="1" kern="0" dirty="0">
                  <a:solidFill>
                    <a:schemeClr val="bg1"/>
                  </a:solidFill>
                  <a:latin typeface="Arial Black" panose="020B0A04020102020204" pitchFamily="34" charset="0"/>
                  <a:ea typeface="微軟正黑體" panose="020B0604030504040204" pitchFamily="34" charset="-120"/>
                </a:rPr>
                <a:t>尋職技巧</a:t>
              </a:r>
              <a:endParaRPr kumimoji="0" lang="en-US" altLang="zh-TW" sz="1400" b="1" kern="0" dirty="0">
                <a:solidFill>
                  <a:schemeClr val="bg1"/>
                </a:solidFill>
                <a:latin typeface="Arial Black" panose="020B0A04020102020204" pitchFamily="34" charset="0"/>
                <a:ea typeface="微軟正黑體" panose="020B0604030504040204" pitchFamily="34" charset="-120"/>
              </a:endParaRPr>
            </a:p>
            <a:p>
              <a:pPr algn="ctr" defTabSz="800100" fontAlgn="auto">
                <a:spcAft>
                  <a:spcPts val="0"/>
                </a:spcAft>
                <a:defRPr/>
              </a:pPr>
              <a:r>
                <a:rPr kumimoji="0" lang="zh-TW" altLang="en-US" sz="1400" b="1" kern="0" dirty="0">
                  <a:solidFill>
                    <a:schemeClr val="bg1"/>
                  </a:solidFill>
                  <a:latin typeface="Arial Black" panose="020B0A04020102020204" pitchFamily="34" charset="0"/>
                  <a:ea typeface="微軟正黑體" panose="020B0604030504040204" pitchFamily="34" charset="-120"/>
                </a:rPr>
                <a:t>不足</a:t>
              </a:r>
            </a:p>
          </p:txBody>
        </p:sp>
        <p:sp>
          <p:nvSpPr>
            <p:cNvPr id="39" name="向右箭號 38"/>
            <p:cNvSpPr/>
            <p:nvPr/>
          </p:nvSpPr>
          <p:spPr>
            <a:xfrm rot="5400000">
              <a:off x="6379795" y="5428584"/>
              <a:ext cx="165195" cy="119054"/>
            </a:xfrm>
            <a:prstGeom prst="rightArrow">
              <a:avLst>
                <a:gd name="adj1" fmla="val 66700"/>
                <a:gd name="adj2" fmla="val 50000"/>
              </a:avLst>
            </a:prstGeom>
            <a:ln/>
          </p:spPr>
          <p:style>
            <a:lnRef idx="1">
              <a:schemeClr val="accent1"/>
            </a:lnRef>
            <a:fillRef idx="3">
              <a:schemeClr val="accent1"/>
            </a:fillRef>
            <a:effectRef idx="2">
              <a:schemeClr val="accent1"/>
            </a:effectRef>
            <a:fontRef idx="minor">
              <a:schemeClr val="lt1"/>
            </a:fontRef>
          </p:style>
        </p:sp>
        <p:sp>
          <p:nvSpPr>
            <p:cNvPr id="40" name="手繪多邊形 39"/>
            <p:cNvSpPr/>
            <p:nvPr/>
          </p:nvSpPr>
          <p:spPr>
            <a:xfrm>
              <a:off x="6979090" y="4492177"/>
              <a:ext cx="860369" cy="852978"/>
            </a:xfrm>
            <a:custGeom>
              <a:avLst/>
              <a:gdLst>
                <a:gd name="connsiteX0" fmla="*/ 0 w 1327105"/>
                <a:gd name="connsiteY0" fmla="*/ 33178 h 331776"/>
                <a:gd name="connsiteX1" fmla="*/ 33178 w 1327105"/>
                <a:gd name="connsiteY1" fmla="*/ 0 h 331776"/>
                <a:gd name="connsiteX2" fmla="*/ 1293927 w 1327105"/>
                <a:gd name="connsiteY2" fmla="*/ 0 h 331776"/>
                <a:gd name="connsiteX3" fmla="*/ 1327105 w 1327105"/>
                <a:gd name="connsiteY3" fmla="*/ 33178 h 331776"/>
                <a:gd name="connsiteX4" fmla="*/ 1327105 w 1327105"/>
                <a:gd name="connsiteY4" fmla="*/ 298598 h 331776"/>
                <a:gd name="connsiteX5" fmla="*/ 1293927 w 1327105"/>
                <a:gd name="connsiteY5" fmla="*/ 331776 h 331776"/>
                <a:gd name="connsiteX6" fmla="*/ 33178 w 1327105"/>
                <a:gd name="connsiteY6" fmla="*/ 331776 h 331776"/>
                <a:gd name="connsiteX7" fmla="*/ 0 w 1327105"/>
                <a:gd name="connsiteY7" fmla="*/ 298598 h 331776"/>
                <a:gd name="connsiteX8" fmla="*/ 0 w 1327105"/>
                <a:gd name="connsiteY8" fmla="*/ 33178 h 331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7105" h="331776">
                  <a:moveTo>
                    <a:pt x="0" y="33178"/>
                  </a:moveTo>
                  <a:cubicBezTo>
                    <a:pt x="0" y="14854"/>
                    <a:pt x="14854" y="0"/>
                    <a:pt x="33178" y="0"/>
                  </a:cubicBezTo>
                  <a:lnTo>
                    <a:pt x="1293927" y="0"/>
                  </a:lnTo>
                  <a:cubicBezTo>
                    <a:pt x="1312251" y="0"/>
                    <a:pt x="1327105" y="14854"/>
                    <a:pt x="1327105" y="33178"/>
                  </a:cubicBezTo>
                  <a:lnTo>
                    <a:pt x="1327105" y="298598"/>
                  </a:lnTo>
                  <a:cubicBezTo>
                    <a:pt x="1327105" y="316922"/>
                    <a:pt x="1312251" y="331776"/>
                    <a:pt x="1293927" y="331776"/>
                  </a:cubicBezTo>
                  <a:lnTo>
                    <a:pt x="33178" y="331776"/>
                  </a:lnTo>
                  <a:cubicBezTo>
                    <a:pt x="14854" y="331776"/>
                    <a:pt x="0" y="316922"/>
                    <a:pt x="0" y="298598"/>
                  </a:cubicBezTo>
                  <a:lnTo>
                    <a:pt x="0" y="33178"/>
                  </a:lnTo>
                  <a:close/>
                </a:path>
              </a:pathLst>
            </a:custGeom>
            <a:solidFill>
              <a:schemeClr val="accent1">
                <a:lumMod val="50000"/>
              </a:schemeClr>
            </a:solidFill>
            <a:ln>
              <a:noFill/>
            </a:ln>
          </p:spPr>
          <p:style>
            <a:lnRef idx="1">
              <a:schemeClr val="accent3"/>
            </a:lnRef>
            <a:fillRef idx="3">
              <a:schemeClr val="accent3"/>
            </a:fillRef>
            <a:effectRef idx="2">
              <a:schemeClr val="accent3"/>
            </a:effectRef>
            <a:fontRef idx="minor">
              <a:schemeClr val="lt1"/>
            </a:fontRef>
          </p:style>
          <p:txBody>
            <a:bodyPr lIns="32577" tIns="32577" rIns="32577" bIns="32577" spcCol="1270" anchor="ctr"/>
            <a:lstStyle/>
            <a:p>
              <a:pPr algn="ctr" defTabSz="800100" fontAlgn="auto">
                <a:spcAft>
                  <a:spcPts val="0"/>
                </a:spcAft>
                <a:defRPr/>
              </a:pPr>
              <a:r>
                <a:rPr kumimoji="0" lang="zh-TW" altLang="en-US" sz="1400" b="1" kern="0" dirty="0">
                  <a:solidFill>
                    <a:schemeClr val="bg1"/>
                  </a:solidFill>
                  <a:latin typeface="Arial Black" panose="020B0A04020102020204" pitchFamily="34" charset="0"/>
                  <a:ea typeface="微軟正黑體" panose="020B0604030504040204" pitchFamily="34" charset="-120"/>
                </a:rPr>
                <a:t>工作技能</a:t>
              </a:r>
              <a:endParaRPr kumimoji="0" lang="en-US" altLang="zh-TW" sz="1400" b="1" kern="0" dirty="0">
                <a:solidFill>
                  <a:schemeClr val="bg1"/>
                </a:solidFill>
                <a:latin typeface="Arial Black" panose="020B0A04020102020204" pitchFamily="34" charset="0"/>
                <a:ea typeface="微軟正黑體" panose="020B0604030504040204" pitchFamily="34" charset="-120"/>
              </a:endParaRPr>
            </a:p>
            <a:p>
              <a:pPr algn="ctr" defTabSz="800100" fontAlgn="auto">
                <a:spcAft>
                  <a:spcPts val="0"/>
                </a:spcAft>
                <a:defRPr/>
              </a:pPr>
              <a:r>
                <a:rPr kumimoji="0" lang="zh-TW" altLang="en-US" sz="1400" b="1" kern="0" dirty="0">
                  <a:solidFill>
                    <a:schemeClr val="bg1"/>
                  </a:solidFill>
                  <a:latin typeface="Arial Black" panose="020B0A04020102020204" pitchFamily="34" charset="0"/>
                  <a:ea typeface="微軟正黑體" panose="020B0604030504040204" pitchFamily="34" charset="-120"/>
                </a:rPr>
                <a:t>不足</a:t>
              </a:r>
            </a:p>
          </p:txBody>
        </p:sp>
        <p:sp>
          <p:nvSpPr>
            <p:cNvPr id="41" name="向右箭號 40"/>
            <p:cNvSpPr/>
            <p:nvPr/>
          </p:nvSpPr>
          <p:spPr>
            <a:xfrm rot="5400000">
              <a:off x="7348901" y="5429377"/>
              <a:ext cx="165195" cy="117467"/>
            </a:xfrm>
            <a:prstGeom prst="rightArrow">
              <a:avLst>
                <a:gd name="adj1" fmla="val 66700"/>
                <a:gd name="adj2" fmla="val 50000"/>
              </a:avLst>
            </a:prstGeom>
            <a:ln/>
          </p:spPr>
          <p:style>
            <a:lnRef idx="1">
              <a:schemeClr val="accent1"/>
            </a:lnRef>
            <a:fillRef idx="3">
              <a:schemeClr val="accent1"/>
            </a:fillRef>
            <a:effectRef idx="2">
              <a:schemeClr val="accent1"/>
            </a:effectRef>
            <a:fontRef idx="minor">
              <a:schemeClr val="lt1"/>
            </a:fontRef>
          </p:style>
        </p:sp>
        <p:sp>
          <p:nvSpPr>
            <p:cNvPr id="42" name="手繪多邊形 41"/>
            <p:cNvSpPr/>
            <p:nvPr/>
          </p:nvSpPr>
          <p:spPr>
            <a:xfrm>
              <a:off x="7960102" y="4492177"/>
              <a:ext cx="860369" cy="852978"/>
            </a:xfrm>
            <a:custGeom>
              <a:avLst/>
              <a:gdLst>
                <a:gd name="connsiteX0" fmla="*/ 0 w 1327105"/>
                <a:gd name="connsiteY0" fmla="*/ 33178 h 331776"/>
                <a:gd name="connsiteX1" fmla="*/ 33178 w 1327105"/>
                <a:gd name="connsiteY1" fmla="*/ 0 h 331776"/>
                <a:gd name="connsiteX2" fmla="*/ 1293927 w 1327105"/>
                <a:gd name="connsiteY2" fmla="*/ 0 h 331776"/>
                <a:gd name="connsiteX3" fmla="*/ 1327105 w 1327105"/>
                <a:gd name="connsiteY3" fmla="*/ 33178 h 331776"/>
                <a:gd name="connsiteX4" fmla="*/ 1327105 w 1327105"/>
                <a:gd name="connsiteY4" fmla="*/ 298598 h 331776"/>
                <a:gd name="connsiteX5" fmla="*/ 1293927 w 1327105"/>
                <a:gd name="connsiteY5" fmla="*/ 331776 h 331776"/>
                <a:gd name="connsiteX6" fmla="*/ 33178 w 1327105"/>
                <a:gd name="connsiteY6" fmla="*/ 331776 h 331776"/>
                <a:gd name="connsiteX7" fmla="*/ 0 w 1327105"/>
                <a:gd name="connsiteY7" fmla="*/ 298598 h 331776"/>
                <a:gd name="connsiteX8" fmla="*/ 0 w 1327105"/>
                <a:gd name="connsiteY8" fmla="*/ 33178 h 331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7105" h="331776">
                  <a:moveTo>
                    <a:pt x="0" y="33178"/>
                  </a:moveTo>
                  <a:cubicBezTo>
                    <a:pt x="0" y="14854"/>
                    <a:pt x="14854" y="0"/>
                    <a:pt x="33178" y="0"/>
                  </a:cubicBezTo>
                  <a:lnTo>
                    <a:pt x="1293927" y="0"/>
                  </a:lnTo>
                  <a:cubicBezTo>
                    <a:pt x="1312251" y="0"/>
                    <a:pt x="1327105" y="14854"/>
                    <a:pt x="1327105" y="33178"/>
                  </a:cubicBezTo>
                  <a:lnTo>
                    <a:pt x="1327105" y="298598"/>
                  </a:lnTo>
                  <a:cubicBezTo>
                    <a:pt x="1327105" y="316922"/>
                    <a:pt x="1312251" y="331776"/>
                    <a:pt x="1293927" y="331776"/>
                  </a:cubicBezTo>
                  <a:lnTo>
                    <a:pt x="33178" y="331776"/>
                  </a:lnTo>
                  <a:cubicBezTo>
                    <a:pt x="14854" y="331776"/>
                    <a:pt x="0" y="316922"/>
                    <a:pt x="0" y="298598"/>
                  </a:cubicBezTo>
                  <a:lnTo>
                    <a:pt x="0" y="33178"/>
                  </a:lnTo>
                  <a:close/>
                </a:path>
              </a:pathLst>
            </a:custGeom>
            <a:solidFill>
              <a:srgbClr val="7030A0"/>
            </a:solidFill>
            <a:ln/>
          </p:spPr>
          <p:style>
            <a:lnRef idx="1">
              <a:schemeClr val="accent6"/>
            </a:lnRef>
            <a:fillRef idx="3">
              <a:schemeClr val="accent6"/>
            </a:fillRef>
            <a:effectRef idx="2">
              <a:schemeClr val="accent6"/>
            </a:effectRef>
            <a:fontRef idx="minor">
              <a:schemeClr val="lt1"/>
            </a:fontRef>
          </p:style>
          <p:txBody>
            <a:bodyPr lIns="32577" tIns="32577" rIns="32577" bIns="32577" spcCol="1270" anchor="ctr"/>
            <a:lstStyle/>
            <a:p>
              <a:pPr algn="ctr" defTabSz="800100" fontAlgn="auto">
                <a:spcAft>
                  <a:spcPts val="0"/>
                </a:spcAft>
                <a:defRPr/>
              </a:pPr>
              <a:r>
                <a:rPr kumimoji="0" lang="zh-TW" altLang="en-US" sz="1400" b="1" kern="0" dirty="0">
                  <a:solidFill>
                    <a:schemeClr val="bg1"/>
                  </a:solidFill>
                  <a:latin typeface="Arial Black" panose="020B0A04020102020204" pitchFamily="34" charset="0"/>
                  <a:ea typeface="微軟正黑體" panose="020B0604030504040204" pitchFamily="34" charset="-120"/>
                </a:rPr>
                <a:t>創業需求</a:t>
              </a:r>
            </a:p>
          </p:txBody>
        </p:sp>
        <p:sp>
          <p:nvSpPr>
            <p:cNvPr id="43" name="向右箭號 42"/>
            <p:cNvSpPr/>
            <p:nvPr/>
          </p:nvSpPr>
          <p:spPr>
            <a:xfrm rot="5400000">
              <a:off x="8330707" y="5428583"/>
              <a:ext cx="165195" cy="119055"/>
            </a:xfrm>
            <a:prstGeom prst="rightArrow">
              <a:avLst>
                <a:gd name="adj1" fmla="val 66700"/>
                <a:gd name="adj2" fmla="val 50000"/>
              </a:avLst>
            </a:prstGeom>
            <a:ln/>
          </p:spPr>
          <p:style>
            <a:lnRef idx="1">
              <a:schemeClr val="accent1"/>
            </a:lnRef>
            <a:fillRef idx="3">
              <a:schemeClr val="accent1"/>
            </a:fillRef>
            <a:effectRef idx="2">
              <a:schemeClr val="accent1"/>
            </a:effectRef>
            <a:fontRef idx="minor">
              <a:schemeClr val="lt1"/>
            </a:fontRef>
          </p:style>
        </p:sp>
        <p:sp>
          <p:nvSpPr>
            <p:cNvPr id="44" name="手繪多邊形 43"/>
            <p:cNvSpPr/>
            <p:nvPr/>
          </p:nvSpPr>
          <p:spPr>
            <a:xfrm>
              <a:off x="5039290" y="5587525"/>
              <a:ext cx="860641" cy="937819"/>
            </a:xfrm>
            <a:custGeom>
              <a:avLst/>
              <a:gdLst>
                <a:gd name="connsiteX0" fmla="*/ 0 w 1327105"/>
                <a:gd name="connsiteY0" fmla="*/ 33178 h 331776"/>
                <a:gd name="connsiteX1" fmla="*/ 33178 w 1327105"/>
                <a:gd name="connsiteY1" fmla="*/ 0 h 331776"/>
                <a:gd name="connsiteX2" fmla="*/ 1293927 w 1327105"/>
                <a:gd name="connsiteY2" fmla="*/ 0 h 331776"/>
                <a:gd name="connsiteX3" fmla="*/ 1327105 w 1327105"/>
                <a:gd name="connsiteY3" fmla="*/ 33178 h 331776"/>
                <a:gd name="connsiteX4" fmla="*/ 1327105 w 1327105"/>
                <a:gd name="connsiteY4" fmla="*/ 298598 h 331776"/>
                <a:gd name="connsiteX5" fmla="*/ 1293927 w 1327105"/>
                <a:gd name="connsiteY5" fmla="*/ 331776 h 331776"/>
                <a:gd name="connsiteX6" fmla="*/ 33178 w 1327105"/>
                <a:gd name="connsiteY6" fmla="*/ 331776 h 331776"/>
                <a:gd name="connsiteX7" fmla="*/ 0 w 1327105"/>
                <a:gd name="connsiteY7" fmla="*/ 298598 h 331776"/>
                <a:gd name="connsiteX8" fmla="*/ 0 w 1327105"/>
                <a:gd name="connsiteY8" fmla="*/ 33178 h 331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7105" h="331776">
                  <a:moveTo>
                    <a:pt x="0" y="33178"/>
                  </a:moveTo>
                  <a:cubicBezTo>
                    <a:pt x="0" y="14854"/>
                    <a:pt x="14854" y="0"/>
                    <a:pt x="33178" y="0"/>
                  </a:cubicBezTo>
                  <a:lnTo>
                    <a:pt x="1293927" y="0"/>
                  </a:lnTo>
                  <a:cubicBezTo>
                    <a:pt x="1312251" y="0"/>
                    <a:pt x="1327105" y="14854"/>
                    <a:pt x="1327105" y="33178"/>
                  </a:cubicBezTo>
                  <a:lnTo>
                    <a:pt x="1327105" y="298598"/>
                  </a:lnTo>
                  <a:cubicBezTo>
                    <a:pt x="1327105" y="316922"/>
                    <a:pt x="1312251" y="331776"/>
                    <a:pt x="1293927" y="331776"/>
                  </a:cubicBezTo>
                  <a:lnTo>
                    <a:pt x="33178" y="331776"/>
                  </a:lnTo>
                  <a:cubicBezTo>
                    <a:pt x="14854" y="331776"/>
                    <a:pt x="0" y="316922"/>
                    <a:pt x="0" y="298598"/>
                  </a:cubicBezTo>
                  <a:lnTo>
                    <a:pt x="0" y="33178"/>
                  </a:lnTo>
                  <a:close/>
                </a:path>
              </a:pathLst>
            </a:custGeom>
            <a:solidFill>
              <a:srgbClr val="ED7D31">
                <a:tint val="40000"/>
                <a:alpha val="90000"/>
                <a:hueOff val="0"/>
                <a:satOff val="0"/>
                <a:lumOff val="0"/>
                <a:alphaOff val="0"/>
              </a:srgbClr>
            </a:solidFill>
            <a:ln w="6350" cap="flat" cmpd="sng" algn="ctr">
              <a:solidFill>
                <a:srgbClr val="ED7D31">
                  <a:tint val="40000"/>
                  <a:alpha val="90000"/>
                  <a:hueOff val="0"/>
                  <a:satOff val="0"/>
                  <a:lumOff val="0"/>
                  <a:alphaOff val="0"/>
                </a:srgbClr>
              </a:solidFill>
              <a:prstDash val="solid"/>
              <a:miter lim="800000"/>
            </a:ln>
            <a:effectLst/>
            <a:scene3d>
              <a:camera prst="orthographicFront"/>
              <a:lightRig rig="flat" dir="t"/>
            </a:scene3d>
            <a:sp3d extrusionH="12700" prstMaterial="plastic">
              <a:bevelT w="50800" h="50800"/>
            </a:sp3d>
          </p:spPr>
          <p:txBody>
            <a:bodyPr lIns="32577" tIns="32577" rIns="32577" bIns="32577" spcCol="1270" anchor="ctr"/>
            <a:lstStyle/>
            <a:p>
              <a:pPr algn="ctr" defTabSz="800100" fontAlgn="auto">
                <a:spcAft>
                  <a:spcPts val="0"/>
                </a:spcAft>
                <a:defRPr/>
              </a:pPr>
              <a:r>
                <a:rPr kumimoji="0" lang="zh-TW" altLang="en-US" sz="1400" b="1" kern="0" dirty="0">
                  <a:solidFill>
                    <a:prstClr val="black">
                      <a:hueOff val="0"/>
                      <a:satOff val="0"/>
                      <a:lumOff val="0"/>
                      <a:alphaOff val="0"/>
                    </a:prstClr>
                  </a:solidFill>
                  <a:latin typeface="Arial Black" panose="020B0A04020102020204" pitchFamily="34" charset="0"/>
                  <a:ea typeface="微軟正黑體" panose="020B0604030504040204" pitchFamily="34" charset="-120"/>
                </a:rPr>
                <a:t>就業諮詢</a:t>
              </a:r>
              <a:endParaRPr kumimoji="0" lang="en-US" altLang="zh-TW" sz="1400" b="1" kern="0" dirty="0">
                <a:solidFill>
                  <a:prstClr val="black">
                    <a:hueOff val="0"/>
                    <a:satOff val="0"/>
                    <a:lumOff val="0"/>
                    <a:alphaOff val="0"/>
                  </a:prstClr>
                </a:solidFill>
                <a:latin typeface="Arial Black" panose="020B0A04020102020204" pitchFamily="34" charset="0"/>
                <a:ea typeface="微軟正黑體" panose="020B0604030504040204" pitchFamily="34" charset="-120"/>
              </a:endParaRPr>
            </a:p>
            <a:p>
              <a:pPr algn="ctr" defTabSz="800100" fontAlgn="auto">
                <a:spcAft>
                  <a:spcPts val="0"/>
                </a:spcAft>
                <a:defRPr/>
              </a:pPr>
              <a:r>
                <a:rPr kumimoji="0" lang="zh-TW" altLang="en-US" sz="1400" b="1" kern="0" dirty="0">
                  <a:solidFill>
                    <a:prstClr val="black">
                      <a:hueOff val="0"/>
                      <a:satOff val="0"/>
                      <a:lumOff val="0"/>
                      <a:alphaOff val="0"/>
                    </a:prstClr>
                  </a:solidFill>
                  <a:latin typeface="Arial Black" panose="020B0A04020102020204" pitchFamily="34" charset="0"/>
                  <a:ea typeface="微軟正黑體" panose="020B0604030504040204" pitchFamily="34" charset="-120"/>
                </a:rPr>
                <a:t>職涯探索</a:t>
              </a:r>
            </a:p>
          </p:txBody>
        </p:sp>
        <p:sp>
          <p:nvSpPr>
            <p:cNvPr id="45" name="手繪多邊形 44"/>
            <p:cNvSpPr/>
            <p:nvPr/>
          </p:nvSpPr>
          <p:spPr>
            <a:xfrm>
              <a:off x="6009996" y="5587525"/>
              <a:ext cx="860641" cy="937819"/>
            </a:xfrm>
            <a:custGeom>
              <a:avLst/>
              <a:gdLst>
                <a:gd name="connsiteX0" fmla="*/ 0 w 1327105"/>
                <a:gd name="connsiteY0" fmla="*/ 33178 h 331776"/>
                <a:gd name="connsiteX1" fmla="*/ 33178 w 1327105"/>
                <a:gd name="connsiteY1" fmla="*/ 0 h 331776"/>
                <a:gd name="connsiteX2" fmla="*/ 1293927 w 1327105"/>
                <a:gd name="connsiteY2" fmla="*/ 0 h 331776"/>
                <a:gd name="connsiteX3" fmla="*/ 1327105 w 1327105"/>
                <a:gd name="connsiteY3" fmla="*/ 33178 h 331776"/>
                <a:gd name="connsiteX4" fmla="*/ 1327105 w 1327105"/>
                <a:gd name="connsiteY4" fmla="*/ 298598 h 331776"/>
                <a:gd name="connsiteX5" fmla="*/ 1293927 w 1327105"/>
                <a:gd name="connsiteY5" fmla="*/ 331776 h 331776"/>
                <a:gd name="connsiteX6" fmla="*/ 33178 w 1327105"/>
                <a:gd name="connsiteY6" fmla="*/ 331776 h 331776"/>
                <a:gd name="connsiteX7" fmla="*/ 0 w 1327105"/>
                <a:gd name="connsiteY7" fmla="*/ 298598 h 331776"/>
                <a:gd name="connsiteX8" fmla="*/ 0 w 1327105"/>
                <a:gd name="connsiteY8" fmla="*/ 33178 h 331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7105" h="331776">
                  <a:moveTo>
                    <a:pt x="0" y="33178"/>
                  </a:moveTo>
                  <a:cubicBezTo>
                    <a:pt x="0" y="14854"/>
                    <a:pt x="14854" y="0"/>
                    <a:pt x="33178" y="0"/>
                  </a:cubicBezTo>
                  <a:lnTo>
                    <a:pt x="1293927" y="0"/>
                  </a:lnTo>
                  <a:cubicBezTo>
                    <a:pt x="1312251" y="0"/>
                    <a:pt x="1327105" y="14854"/>
                    <a:pt x="1327105" y="33178"/>
                  </a:cubicBezTo>
                  <a:lnTo>
                    <a:pt x="1327105" y="298598"/>
                  </a:lnTo>
                  <a:cubicBezTo>
                    <a:pt x="1327105" y="316922"/>
                    <a:pt x="1312251" y="331776"/>
                    <a:pt x="1293927" y="331776"/>
                  </a:cubicBezTo>
                  <a:lnTo>
                    <a:pt x="33178" y="331776"/>
                  </a:lnTo>
                  <a:cubicBezTo>
                    <a:pt x="14854" y="331776"/>
                    <a:pt x="0" y="316922"/>
                    <a:pt x="0" y="298598"/>
                  </a:cubicBezTo>
                  <a:lnTo>
                    <a:pt x="0" y="33178"/>
                  </a:lnTo>
                  <a:close/>
                </a:path>
              </a:pathLst>
            </a:custGeom>
            <a:solidFill>
              <a:srgbClr val="A5A5A5">
                <a:tint val="40000"/>
                <a:alpha val="90000"/>
                <a:hueOff val="0"/>
                <a:satOff val="0"/>
                <a:lumOff val="0"/>
                <a:alphaOff val="0"/>
              </a:srgbClr>
            </a:solidFill>
            <a:ln w="6350" cap="flat" cmpd="sng" algn="ctr">
              <a:solidFill>
                <a:srgbClr val="A5A5A5">
                  <a:tint val="40000"/>
                  <a:alpha val="90000"/>
                  <a:hueOff val="0"/>
                  <a:satOff val="0"/>
                  <a:lumOff val="0"/>
                  <a:alphaOff val="0"/>
                </a:srgbClr>
              </a:solidFill>
              <a:prstDash val="solid"/>
              <a:miter lim="800000"/>
            </a:ln>
            <a:effectLst/>
            <a:scene3d>
              <a:camera prst="orthographicFront"/>
              <a:lightRig rig="flat" dir="t"/>
            </a:scene3d>
            <a:sp3d extrusionH="12700" prstMaterial="plastic">
              <a:bevelT w="50800" h="50800"/>
            </a:sp3d>
          </p:spPr>
          <p:txBody>
            <a:bodyPr lIns="32577" tIns="32577" rIns="32577" bIns="32577" spcCol="1270" anchor="ctr"/>
            <a:lstStyle/>
            <a:p>
              <a:pPr algn="ctr" defTabSz="800100" fontAlgn="auto">
                <a:spcAft>
                  <a:spcPts val="0"/>
                </a:spcAft>
                <a:defRPr/>
              </a:pPr>
              <a:r>
                <a:rPr kumimoji="0" lang="zh-TW" altLang="en-US" sz="1400" b="1" kern="0" dirty="0">
                  <a:solidFill>
                    <a:prstClr val="black">
                      <a:hueOff val="0"/>
                      <a:satOff val="0"/>
                      <a:lumOff val="0"/>
                      <a:alphaOff val="0"/>
                    </a:prstClr>
                  </a:solidFill>
                  <a:latin typeface="Arial Black" panose="020B0A04020102020204" pitchFamily="34" charset="0"/>
                  <a:ea typeface="微軟正黑體" panose="020B0604030504040204" pitchFamily="34" charset="-120"/>
                </a:rPr>
                <a:t>安排就業促進研習</a:t>
              </a:r>
            </a:p>
          </p:txBody>
        </p:sp>
        <p:sp>
          <p:nvSpPr>
            <p:cNvPr id="46" name="手繪多邊形 45"/>
            <p:cNvSpPr/>
            <p:nvPr/>
          </p:nvSpPr>
          <p:spPr>
            <a:xfrm>
              <a:off x="6978699" y="5587525"/>
              <a:ext cx="860641" cy="937819"/>
            </a:xfrm>
            <a:custGeom>
              <a:avLst/>
              <a:gdLst>
                <a:gd name="connsiteX0" fmla="*/ 0 w 1327105"/>
                <a:gd name="connsiteY0" fmla="*/ 33178 h 331776"/>
                <a:gd name="connsiteX1" fmla="*/ 33178 w 1327105"/>
                <a:gd name="connsiteY1" fmla="*/ 0 h 331776"/>
                <a:gd name="connsiteX2" fmla="*/ 1293927 w 1327105"/>
                <a:gd name="connsiteY2" fmla="*/ 0 h 331776"/>
                <a:gd name="connsiteX3" fmla="*/ 1327105 w 1327105"/>
                <a:gd name="connsiteY3" fmla="*/ 33178 h 331776"/>
                <a:gd name="connsiteX4" fmla="*/ 1327105 w 1327105"/>
                <a:gd name="connsiteY4" fmla="*/ 298598 h 331776"/>
                <a:gd name="connsiteX5" fmla="*/ 1293927 w 1327105"/>
                <a:gd name="connsiteY5" fmla="*/ 331776 h 331776"/>
                <a:gd name="connsiteX6" fmla="*/ 33178 w 1327105"/>
                <a:gd name="connsiteY6" fmla="*/ 331776 h 331776"/>
                <a:gd name="connsiteX7" fmla="*/ 0 w 1327105"/>
                <a:gd name="connsiteY7" fmla="*/ 298598 h 331776"/>
                <a:gd name="connsiteX8" fmla="*/ 0 w 1327105"/>
                <a:gd name="connsiteY8" fmla="*/ 33178 h 331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7105" h="331776">
                  <a:moveTo>
                    <a:pt x="0" y="33178"/>
                  </a:moveTo>
                  <a:cubicBezTo>
                    <a:pt x="0" y="14854"/>
                    <a:pt x="14854" y="0"/>
                    <a:pt x="33178" y="0"/>
                  </a:cubicBezTo>
                  <a:lnTo>
                    <a:pt x="1293927" y="0"/>
                  </a:lnTo>
                  <a:cubicBezTo>
                    <a:pt x="1312251" y="0"/>
                    <a:pt x="1327105" y="14854"/>
                    <a:pt x="1327105" y="33178"/>
                  </a:cubicBezTo>
                  <a:lnTo>
                    <a:pt x="1327105" y="298598"/>
                  </a:lnTo>
                  <a:cubicBezTo>
                    <a:pt x="1327105" y="316922"/>
                    <a:pt x="1312251" y="331776"/>
                    <a:pt x="1293927" y="331776"/>
                  </a:cubicBezTo>
                  <a:lnTo>
                    <a:pt x="33178" y="331776"/>
                  </a:lnTo>
                  <a:cubicBezTo>
                    <a:pt x="14854" y="331776"/>
                    <a:pt x="0" y="316922"/>
                    <a:pt x="0" y="298598"/>
                  </a:cubicBezTo>
                  <a:lnTo>
                    <a:pt x="0" y="33178"/>
                  </a:lnTo>
                  <a:close/>
                </a:path>
              </a:pathLst>
            </a:custGeom>
            <a:solidFill>
              <a:srgbClr val="FFC000">
                <a:tint val="40000"/>
                <a:alpha val="90000"/>
                <a:hueOff val="0"/>
                <a:satOff val="0"/>
                <a:lumOff val="0"/>
                <a:alphaOff val="0"/>
              </a:srgbClr>
            </a:solidFill>
            <a:ln w="6350" cap="flat" cmpd="sng" algn="ctr">
              <a:solidFill>
                <a:srgbClr val="FFC000">
                  <a:tint val="40000"/>
                  <a:alpha val="90000"/>
                  <a:hueOff val="0"/>
                  <a:satOff val="0"/>
                  <a:lumOff val="0"/>
                  <a:alphaOff val="0"/>
                </a:srgbClr>
              </a:solidFill>
              <a:prstDash val="solid"/>
              <a:miter lim="800000"/>
            </a:ln>
            <a:effectLst/>
            <a:scene3d>
              <a:camera prst="orthographicFront"/>
              <a:lightRig rig="flat" dir="t"/>
            </a:scene3d>
            <a:sp3d extrusionH="12700" prstMaterial="plastic">
              <a:bevelT w="50800" h="50800"/>
            </a:sp3d>
          </p:spPr>
          <p:txBody>
            <a:bodyPr lIns="32577" tIns="32577" rIns="32577" bIns="32577" spcCol="1270" anchor="ctr"/>
            <a:lstStyle/>
            <a:p>
              <a:pPr algn="ctr" defTabSz="800100" fontAlgn="auto">
                <a:spcAft>
                  <a:spcPts val="0"/>
                </a:spcAft>
                <a:defRPr/>
              </a:pPr>
              <a:r>
                <a:rPr kumimoji="0" lang="zh-TW" altLang="en-US" sz="1400" b="1" kern="0" dirty="0">
                  <a:solidFill>
                    <a:prstClr val="black">
                      <a:hueOff val="0"/>
                      <a:satOff val="0"/>
                      <a:lumOff val="0"/>
                      <a:alphaOff val="0"/>
                    </a:prstClr>
                  </a:solidFill>
                  <a:latin typeface="Arial Black" panose="020B0A04020102020204" pitchFamily="34" charset="0"/>
                  <a:ea typeface="微軟正黑體" panose="020B0604030504040204" pitchFamily="34" charset="-120"/>
                </a:rPr>
                <a:t>職業</a:t>
              </a:r>
              <a:endParaRPr kumimoji="0" lang="en-US" altLang="zh-TW" sz="1400" b="1" kern="0" dirty="0">
                <a:solidFill>
                  <a:prstClr val="black">
                    <a:hueOff val="0"/>
                    <a:satOff val="0"/>
                    <a:lumOff val="0"/>
                    <a:alphaOff val="0"/>
                  </a:prstClr>
                </a:solidFill>
                <a:latin typeface="Arial Black" panose="020B0A04020102020204" pitchFamily="34" charset="0"/>
                <a:ea typeface="微軟正黑體" panose="020B0604030504040204" pitchFamily="34" charset="-120"/>
              </a:endParaRPr>
            </a:p>
            <a:p>
              <a:pPr algn="ctr" defTabSz="800100" fontAlgn="auto">
                <a:spcAft>
                  <a:spcPts val="0"/>
                </a:spcAft>
                <a:defRPr/>
              </a:pPr>
              <a:r>
                <a:rPr kumimoji="0" lang="zh-TW" altLang="en-US" sz="1400" b="1" kern="0" dirty="0">
                  <a:solidFill>
                    <a:prstClr val="black">
                      <a:hueOff val="0"/>
                      <a:satOff val="0"/>
                      <a:lumOff val="0"/>
                      <a:alphaOff val="0"/>
                    </a:prstClr>
                  </a:solidFill>
                  <a:latin typeface="Arial Black" panose="020B0A04020102020204" pitchFamily="34" charset="0"/>
                  <a:ea typeface="微軟正黑體" panose="020B0604030504040204" pitchFamily="34" charset="-120"/>
                </a:rPr>
                <a:t>諮商與訓練</a:t>
              </a:r>
            </a:p>
          </p:txBody>
        </p:sp>
        <p:sp>
          <p:nvSpPr>
            <p:cNvPr id="47" name="手繪多邊形 46"/>
            <p:cNvSpPr/>
            <p:nvPr/>
          </p:nvSpPr>
          <p:spPr>
            <a:xfrm>
              <a:off x="7959830" y="5587525"/>
              <a:ext cx="860641" cy="937819"/>
            </a:xfrm>
            <a:custGeom>
              <a:avLst/>
              <a:gdLst>
                <a:gd name="connsiteX0" fmla="*/ 0 w 1327105"/>
                <a:gd name="connsiteY0" fmla="*/ 33178 h 331776"/>
                <a:gd name="connsiteX1" fmla="*/ 33178 w 1327105"/>
                <a:gd name="connsiteY1" fmla="*/ 0 h 331776"/>
                <a:gd name="connsiteX2" fmla="*/ 1293927 w 1327105"/>
                <a:gd name="connsiteY2" fmla="*/ 0 h 331776"/>
                <a:gd name="connsiteX3" fmla="*/ 1327105 w 1327105"/>
                <a:gd name="connsiteY3" fmla="*/ 33178 h 331776"/>
                <a:gd name="connsiteX4" fmla="*/ 1327105 w 1327105"/>
                <a:gd name="connsiteY4" fmla="*/ 298598 h 331776"/>
                <a:gd name="connsiteX5" fmla="*/ 1293927 w 1327105"/>
                <a:gd name="connsiteY5" fmla="*/ 331776 h 331776"/>
                <a:gd name="connsiteX6" fmla="*/ 33178 w 1327105"/>
                <a:gd name="connsiteY6" fmla="*/ 331776 h 331776"/>
                <a:gd name="connsiteX7" fmla="*/ 0 w 1327105"/>
                <a:gd name="connsiteY7" fmla="*/ 298598 h 331776"/>
                <a:gd name="connsiteX8" fmla="*/ 0 w 1327105"/>
                <a:gd name="connsiteY8" fmla="*/ 33178 h 331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7105" h="331776">
                  <a:moveTo>
                    <a:pt x="0" y="33178"/>
                  </a:moveTo>
                  <a:cubicBezTo>
                    <a:pt x="0" y="14854"/>
                    <a:pt x="14854" y="0"/>
                    <a:pt x="33178" y="0"/>
                  </a:cubicBezTo>
                  <a:lnTo>
                    <a:pt x="1293927" y="0"/>
                  </a:lnTo>
                  <a:cubicBezTo>
                    <a:pt x="1312251" y="0"/>
                    <a:pt x="1327105" y="14854"/>
                    <a:pt x="1327105" y="33178"/>
                  </a:cubicBezTo>
                  <a:lnTo>
                    <a:pt x="1327105" y="298598"/>
                  </a:lnTo>
                  <a:cubicBezTo>
                    <a:pt x="1327105" y="316922"/>
                    <a:pt x="1312251" y="331776"/>
                    <a:pt x="1293927" y="331776"/>
                  </a:cubicBezTo>
                  <a:lnTo>
                    <a:pt x="33178" y="331776"/>
                  </a:lnTo>
                  <a:cubicBezTo>
                    <a:pt x="14854" y="331776"/>
                    <a:pt x="0" y="316922"/>
                    <a:pt x="0" y="298598"/>
                  </a:cubicBezTo>
                  <a:lnTo>
                    <a:pt x="0" y="33178"/>
                  </a:lnTo>
                  <a:close/>
                </a:path>
              </a:pathLst>
            </a:custGeom>
            <a:solidFill>
              <a:srgbClr val="4472C4">
                <a:tint val="40000"/>
                <a:alpha val="90000"/>
                <a:hueOff val="0"/>
                <a:satOff val="0"/>
                <a:lumOff val="0"/>
                <a:alphaOff val="0"/>
              </a:srgbClr>
            </a:solidFill>
            <a:ln w="6350" cap="flat" cmpd="sng" algn="ctr">
              <a:solidFill>
                <a:srgbClr val="4472C4">
                  <a:tint val="40000"/>
                  <a:alpha val="90000"/>
                  <a:hueOff val="0"/>
                  <a:satOff val="0"/>
                  <a:lumOff val="0"/>
                  <a:alphaOff val="0"/>
                </a:srgbClr>
              </a:solidFill>
              <a:prstDash val="solid"/>
              <a:miter lim="800000"/>
            </a:ln>
            <a:effectLst/>
            <a:scene3d>
              <a:camera prst="orthographicFront"/>
              <a:lightRig rig="flat" dir="t"/>
            </a:scene3d>
            <a:sp3d extrusionH="12700" prstMaterial="plastic">
              <a:bevelT w="50800" h="50800"/>
            </a:sp3d>
          </p:spPr>
          <p:txBody>
            <a:bodyPr lIns="32577" tIns="32577" rIns="32577" bIns="32577" spcCol="1270" anchor="ctr"/>
            <a:lstStyle/>
            <a:p>
              <a:pPr algn="ctr" defTabSz="800100" fontAlgn="auto">
                <a:spcAft>
                  <a:spcPts val="0"/>
                </a:spcAft>
                <a:defRPr/>
              </a:pPr>
              <a:r>
                <a:rPr kumimoji="0" lang="zh-TW" altLang="en-US" sz="1400" b="1" kern="0" dirty="0">
                  <a:solidFill>
                    <a:prstClr val="black">
                      <a:hueOff val="0"/>
                      <a:satOff val="0"/>
                      <a:lumOff val="0"/>
                      <a:alphaOff val="0"/>
                    </a:prstClr>
                  </a:solidFill>
                  <a:latin typeface="Arial Black" panose="020B0A04020102020204" pitchFamily="34" charset="0"/>
                  <a:ea typeface="微軟正黑體" panose="020B0604030504040204" pitchFamily="34" charset="-120"/>
                </a:rPr>
                <a:t>創業</a:t>
              </a:r>
              <a:endParaRPr kumimoji="0" lang="en-US" altLang="zh-TW" sz="1400" b="1" kern="0" dirty="0">
                <a:solidFill>
                  <a:prstClr val="black">
                    <a:hueOff val="0"/>
                    <a:satOff val="0"/>
                    <a:lumOff val="0"/>
                    <a:alphaOff val="0"/>
                  </a:prstClr>
                </a:solidFill>
                <a:latin typeface="Arial Black" panose="020B0A04020102020204" pitchFamily="34" charset="0"/>
                <a:ea typeface="微軟正黑體" panose="020B0604030504040204" pitchFamily="34" charset="-120"/>
              </a:endParaRPr>
            </a:p>
            <a:p>
              <a:pPr algn="ctr" defTabSz="800100" fontAlgn="auto">
                <a:spcAft>
                  <a:spcPts val="0"/>
                </a:spcAft>
                <a:defRPr/>
              </a:pPr>
              <a:r>
                <a:rPr kumimoji="0" lang="zh-TW" altLang="en-US" sz="1400" b="1" kern="0" dirty="0">
                  <a:solidFill>
                    <a:prstClr val="black">
                      <a:hueOff val="0"/>
                      <a:satOff val="0"/>
                      <a:lumOff val="0"/>
                      <a:alphaOff val="0"/>
                    </a:prstClr>
                  </a:solidFill>
                  <a:latin typeface="Arial Black" panose="020B0A04020102020204" pitchFamily="34" charset="0"/>
                  <a:ea typeface="微軟正黑體" panose="020B0604030504040204" pitchFamily="34" charset="-120"/>
                </a:rPr>
                <a:t>諮詢與研習</a:t>
              </a:r>
            </a:p>
          </p:txBody>
        </p:sp>
        <p:sp>
          <p:nvSpPr>
            <p:cNvPr id="86046" name="文字方塊 48"/>
            <p:cNvSpPr txBox="1">
              <a:spLocks noChangeArrowheads="1"/>
            </p:cNvSpPr>
            <p:nvPr/>
          </p:nvSpPr>
          <p:spPr bwMode="auto">
            <a:xfrm>
              <a:off x="6193754" y="4149080"/>
              <a:ext cx="1330574" cy="338554"/>
            </a:xfrm>
            <a:prstGeom prst="rect">
              <a:avLst/>
            </a:prstGeom>
            <a:noFill/>
            <a:ln w="9525">
              <a:noFill/>
              <a:miter lim="800000"/>
              <a:headEnd/>
              <a:tailEnd/>
            </a:ln>
          </p:spPr>
          <p:txBody>
            <a:bodyPr>
              <a:spAutoFit/>
            </a:bodyPr>
            <a:lstStyle/>
            <a:p>
              <a:r>
                <a:rPr kumimoji="0" lang="zh-TW" altLang="en-US" sz="1600" b="1">
                  <a:latin typeface="微軟正黑體" pitchFamily="34" charset="-120"/>
                  <a:ea typeface="微軟正黑體" pitchFamily="34" charset="-120"/>
                </a:rPr>
                <a:t>個別化處遇</a:t>
              </a:r>
            </a:p>
          </p:txBody>
        </p:sp>
      </p:grpSp>
      <p:sp>
        <p:nvSpPr>
          <p:cNvPr id="22" name="手繪多邊形 21"/>
          <p:cNvSpPr/>
          <p:nvPr/>
        </p:nvSpPr>
        <p:spPr>
          <a:xfrm>
            <a:off x="179512" y="1412776"/>
            <a:ext cx="8856984" cy="662400"/>
          </a:xfrm>
          <a:custGeom>
            <a:avLst/>
            <a:gdLst>
              <a:gd name="connsiteX0" fmla="*/ 0 w 8127999"/>
              <a:gd name="connsiteY0" fmla="*/ 182523 h 1095119"/>
              <a:gd name="connsiteX1" fmla="*/ 182523 w 8127999"/>
              <a:gd name="connsiteY1" fmla="*/ 0 h 1095119"/>
              <a:gd name="connsiteX2" fmla="*/ 7945476 w 8127999"/>
              <a:gd name="connsiteY2" fmla="*/ 0 h 1095119"/>
              <a:gd name="connsiteX3" fmla="*/ 8127999 w 8127999"/>
              <a:gd name="connsiteY3" fmla="*/ 182523 h 1095119"/>
              <a:gd name="connsiteX4" fmla="*/ 8127999 w 8127999"/>
              <a:gd name="connsiteY4" fmla="*/ 912596 h 1095119"/>
              <a:gd name="connsiteX5" fmla="*/ 7945476 w 8127999"/>
              <a:gd name="connsiteY5" fmla="*/ 1095119 h 1095119"/>
              <a:gd name="connsiteX6" fmla="*/ 182523 w 8127999"/>
              <a:gd name="connsiteY6" fmla="*/ 1095119 h 1095119"/>
              <a:gd name="connsiteX7" fmla="*/ 0 w 8127999"/>
              <a:gd name="connsiteY7" fmla="*/ 912596 h 1095119"/>
              <a:gd name="connsiteX8" fmla="*/ 0 w 8127999"/>
              <a:gd name="connsiteY8" fmla="*/ 182523 h 109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7999" h="1095119">
                <a:moveTo>
                  <a:pt x="0" y="182523"/>
                </a:moveTo>
                <a:cubicBezTo>
                  <a:pt x="0" y="81718"/>
                  <a:pt x="81718" y="0"/>
                  <a:pt x="182523" y="0"/>
                </a:cubicBezTo>
                <a:lnTo>
                  <a:pt x="7945476" y="0"/>
                </a:lnTo>
                <a:cubicBezTo>
                  <a:pt x="8046281" y="0"/>
                  <a:pt x="8127999" y="81718"/>
                  <a:pt x="8127999" y="182523"/>
                </a:cubicBezTo>
                <a:lnTo>
                  <a:pt x="8127999" y="912596"/>
                </a:lnTo>
                <a:cubicBezTo>
                  <a:pt x="8127999" y="1013401"/>
                  <a:pt x="8046281" y="1095119"/>
                  <a:pt x="7945476" y="1095119"/>
                </a:cubicBezTo>
                <a:lnTo>
                  <a:pt x="182523" y="1095119"/>
                </a:lnTo>
                <a:cubicBezTo>
                  <a:pt x="81718" y="1095119"/>
                  <a:pt x="0" y="1013401"/>
                  <a:pt x="0" y="912596"/>
                </a:cubicBezTo>
                <a:lnTo>
                  <a:pt x="0" y="18252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144899" tIns="144899" rIns="144899" bIns="144899" spcCol="1270" anchor="ctr"/>
          <a:lstStyle/>
          <a:p>
            <a:pPr algn="ctr" defTabSz="1066800" fontAlgn="auto">
              <a:lnSpc>
                <a:spcPct val="125000"/>
              </a:lnSpc>
              <a:spcAft>
                <a:spcPts val="0"/>
              </a:spcAft>
              <a:defRPr/>
            </a:pPr>
            <a:r>
              <a:rPr kumimoji="0" lang="zh-TW" altLang="en-US" sz="2800" b="1" dirty="0">
                <a:latin typeface="微軟正黑體" panose="020B0604030504040204" pitchFamily="34" charset="-120"/>
                <a:ea typeface="微軟正黑體" panose="020B0604030504040204" pitchFamily="34" charset="-120"/>
              </a:rPr>
              <a:t>連結網絡資源加強就業準備，以一案到底服務促進就業</a:t>
            </a:r>
            <a:endParaRPr kumimoji="0" lang="en-US" altLang="zh-TW" sz="2800" b="1" dirty="0">
              <a:latin typeface="微軟正黑體" panose="020B0604030504040204" pitchFamily="34" charset="-120"/>
              <a:ea typeface="微軟正黑體" panose="020B0604030504040204" pitchFamily="34" charset="-120"/>
            </a:endParaRPr>
          </a:p>
        </p:txBody>
      </p:sp>
    </p:spTree>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標題 1"/>
          <p:cNvSpPr>
            <a:spLocks noGrp="1"/>
          </p:cNvSpPr>
          <p:nvPr>
            <p:ph type="title"/>
          </p:nvPr>
        </p:nvSpPr>
        <p:spPr/>
        <p:txBody>
          <a:bodyPr/>
          <a:lstStyle/>
          <a:p>
            <a:r>
              <a:rPr lang="zh-TW" altLang="en-US" smtClean="0">
                <a:solidFill>
                  <a:srgbClr val="FFFF00"/>
                </a:solidFill>
                <a:latin typeface="Arial" charset="0"/>
                <a:ea typeface="華康華綜體W5"/>
              </a:rPr>
              <a:t>策略七</a:t>
            </a:r>
          </a:p>
        </p:txBody>
      </p:sp>
      <p:sp>
        <p:nvSpPr>
          <p:cNvPr id="87042" name="投影片編號版面配置區 3"/>
          <p:cNvSpPr>
            <a:spLocks noGrp="1"/>
          </p:cNvSpPr>
          <p:nvPr>
            <p:ph type="sldNum" sz="quarter" idx="12"/>
          </p:nvPr>
        </p:nvSpPr>
        <p:spPr>
          <a:noFill/>
          <a:ln>
            <a:miter lim="800000"/>
            <a:headEnd/>
            <a:tailEnd/>
          </a:ln>
        </p:spPr>
        <p:txBody>
          <a:bodyPr/>
          <a:lstStyle/>
          <a:p>
            <a:pPr fontAlgn="base">
              <a:spcBef>
                <a:spcPct val="0"/>
              </a:spcBef>
              <a:spcAft>
                <a:spcPct val="0"/>
              </a:spcAft>
            </a:pPr>
            <a:fld id="{2E8EFF4E-AE00-4BB5-BC12-7515967F119C}" type="slidenum">
              <a:rPr lang="zh-TW" altLang="en-US" smtClean="0"/>
              <a:pPr fontAlgn="base">
                <a:spcBef>
                  <a:spcPct val="0"/>
                </a:spcBef>
                <a:spcAft>
                  <a:spcPct val="0"/>
                </a:spcAft>
              </a:pPr>
              <a:t>59</a:t>
            </a:fld>
            <a:endParaRPr lang="en-US" altLang="zh-TW" smtClean="0"/>
          </a:p>
        </p:txBody>
      </p:sp>
      <p:sp>
        <p:nvSpPr>
          <p:cNvPr id="20" name="手繪多邊形 19"/>
          <p:cNvSpPr/>
          <p:nvPr/>
        </p:nvSpPr>
        <p:spPr>
          <a:xfrm>
            <a:off x="971599" y="1268760"/>
            <a:ext cx="7200801" cy="662400"/>
          </a:xfrm>
          <a:custGeom>
            <a:avLst/>
            <a:gdLst>
              <a:gd name="connsiteX0" fmla="*/ 0 w 8127999"/>
              <a:gd name="connsiteY0" fmla="*/ 182523 h 1095119"/>
              <a:gd name="connsiteX1" fmla="*/ 182523 w 8127999"/>
              <a:gd name="connsiteY1" fmla="*/ 0 h 1095119"/>
              <a:gd name="connsiteX2" fmla="*/ 7945476 w 8127999"/>
              <a:gd name="connsiteY2" fmla="*/ 0 h 1095119"/>
              <a:gd name="connsiteX3" fmla="*/ 8127999 w 8127999"/>
              <a:gd name="connsiteY3" fmla="*/ 182523 h 1095119"/>
              <a:gd name="connsiteX4" fmla="*/ 8127999 w 8127999"/>
              <a:gd name="connsiteY4" fmla="*/ 912596 h 1095119"/>
              <a:gd name="connsiteX5" fmla="*/ 7945476 w 8127999"/>
              <a:gd name="connsiteY5" fmla="*/ 1095119 h 1095119"/>
              <a:gd name="connsiteX6" fmla="*/ 182523 w 8127999"/>
              <a:gd name="connsiteY6" fmla="*/ 1095119 h 1095119"/>
              <a:gd name="connsiteX7" fmla="*/ 0 w 8127999"/>
              <a:gd name="connsiteY7" fmla="*/ 912596 h 1095119"/>
              <a:gd name="connsiteX8" fmla="*/ 0 w 8127999"/>
              <a:gd name="connsiteY8" fmla="*/ 182523 h 109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7999" h="1095119">
                <a:moveTo>
                  <a:pt x="0" y="182523"/>
                </a:moveTo>
                <a:cubicBezTo>
                  <a:pt x="0" y="81718"/>
                  <a:pt x="81718" y="0"/>
                  <a:pt x="182523" y="0"/>
                </a:cubicBezTo>
                <a:lnTo>
                  <a:pt x="7945476" y="0"/>
                </a:lnTo>
                <a:cubicBezTo>
                  <a:pt x="8046281" y="0"/>
                  <a:pt x="8127999" y="81718"/>
                  <a:pt x="8127999" y="182523"/>
                </a:cubicBezTo>
                <a:lnTo>
                  <a:pt x="8127999" y="912596"/>
                </a:lnTo>
                <a:cubicBezTo>
                  <a:pt x="8127999" y="1013401"/>
                  <a:pt x="8046281" y="1095119"/>
                  <a:pt x="7945476" y="1095119"/>
                </a:cubicBezTo>
                <a:lnTo>
                  <a:pt x="182523" y="1095119"/>
                </a:lnTo>
                <a:cubicBezTo>
                  <a:pt x="81718" y="1095119"/>
                  <a:pt x="0" y="1013401"/>
                  <a:pt x="0" y="912596"/>
                </a:cubicBezTo>
                <a:lnTo>
                  <a:pt x="0" y="18252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144899" tIns="144899" rIns="144899" bIns="144899" spcCol="1270" anchor="ctr"/>
          <a:lstStyle/>
          <a:p>
            <a:pPr algn="ctr" defTabSz="1066800" fontAlgn="auto">
              <a:lnSpc>
                <a:spcPct val="125000"/>
              </a:lnSpc>
              <a:spcAft>
                <a:spcPct val="35000"/>
              </a:spcAft>
              <a:defRPr/>
            </a:pPr>
            <a:r>
              <a:rPr kumimoji="0" lang="zh-TW" altLang="en-US" sz="2800" b="1" dirty="0">
                <a:latin typeface="微軟正黑體" panose="020B0604030504040204" pitchFamily="34" charset="-120"/>
                <a:ea typeface="微軟正黑體" panose="020B0604030504040204" pitchFamily="34" charset="-120"/>
              </a:rPr>
              <a:t>研議主責督導毒品危害防制中心可行性</a:t>
            </a:r>
            <a:endParaRPr kumimoji="0" lang="en-US" altLang="zh-TW" sz="2800" b="1" dirty="0">
              <a:latin typeface="微軟正黑體" panose="020B0604030504040204" pitchFamily="34" charset="-120"/>
              <a:ea typeface="微軟正黑體" panose="020B0604030504040204" pitchFamily="34" charset="-120"/>
            </a:endParaRPr>
          </a:p>
        </p:txBody>
      </p:sp>
      <p:sp>
        <p:nvSpPr>
          <p:cNvPr id="21" name="圓角化同側角落矩形 20"/>
          <p:cNvSpPr/>
          <p:nvPr/>
        </p:nvSpPr>
        <p:spPr>
          <a:xfrm>
            <a:off x="96474" y="3171034"/>
            <a:ext cx="2599533" cy="2159982"/>
          </a:xfrm>
          <a:prstGeom prst="round2SameRect">
            <a:avLst>
              <a:gd name="adj1" fmla="val 8000"/>
              <a:gd name="adj2" fmla="val 0"/>
            </a:avLst>
          </a:prstGeom>
          <a:solidFill>
            <a:sysClr val="window" lastClr="FFFFFF">
              <a:alpha val="90000"/>
              <a:hueOff val="0"/>
              <a:satOff val="0"/>
              <a:lumOff val="0"/>
              <a:alphaOff val="0"/>
            </a:sysClr>
          </a:solidFill>
          <a:ln w="6350" cap="flat" cmpd="sng" algn="ctr">
            <a:solidFill>
              <a:srgbClr val="FFC000">
                <a:hueOff val="0"/>
                <a:satOff val="0"/>
                <a:lumOff val="0"/>
                <a:alphaOff val="0"/>
              </a:srgbClr>
            </a:solidFill>
            <a:prstDash val="solid"/>
            <a:miter lim="800000"/>
          </a:ln>
          <a:effectLst/>
          <a:scene3d>
            <a:camera prst="orthographicFront"/>
            <a:lightRig rig="flat" dir="t"/>
          </a:scene3d>
          <a:sp3d z="-190500" extrusionH="12700" prstMaterial="plastic">
            <a:bevelT w="50800" h="50800"/>
          </a:sp3d>
        </p:spPr>
      </p:sp>
      <p:sp>
        <p:nvSpPr>
          <p:cNvPr id="22" name="矩形 21"/>
          <p:cNvSpPr/>
          <p:nvPr/>
        </p:nvSpPr>
        <p:spPr>
          <a:xfrm>
            <a:off x="96474" y="5229416"/>
            <a:ext cx="2599533" cy="622077"/>
          </a:xfrm>
          <a:prstGeom prst="rect">
            <a:avLst/>
          </a:prstGeom>
          <a:gradFill rotWithShape="1">
            <a:gsLst>
              <a:gs pos="0">
                <a:srgbClr val="FFC000">
                  <a:hueOff val="0"/>
                  <a:satOff val="0"/>
                  <a:lumOff val="0"/>
                  <a:alphaOff val="0"/>
                  <a:satMod val="103000"/>
                  <a:lumMod val="102000"/>
                  <a:tint val="94000"/>
                </a:srgbClr>
              </a:gs>
              <a:gs pos="50000">
                <a:srgbClr val="FFC000">
                  <a:hueOff val="0"/>
                  <a:satOff val="0"/>
                  <a:lumOff val="0"/>
                  <a:alphaOff val="0"/>
                  <a:satMod val="110000"/>
                  <a:lumMod val="100000"/>
                  <a:shade val="100000"/>
                </a:srgbClr>
              </a:gs>
              <a:gs pos="100000">
                <a:srgbClr val="FFC000">
                  <a:hueOff val="0"/>
                  <a:satOff val="0"/>
                  <a:lumOff val="0"/>
                  <a:alphaOff val="0"/>
                  <a:lumMod val="99000"/>
                  <a:satMod val="120000"/>
                  <a:shade val="78000"/>
                </a:srgbClr>
              </a:gs>
            </a:gsLst>
            <a:lin ang="5400000" scaled="0"/>
          </a:gradFill>
          <a:ln w="6350" cap="flat" cmpd="sng" algn="ctr">
            <a:solidFill>
              <a:srgbClr val="FFC000">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p:spPr>
      </p:sp>
      <p:sp>
        <p:nvSpPr>
          <p:cNvPr id="23" name="文字方塊 22"/>
          <p:cNvSpPr txBox="1"/>
          <p:nvPr/>
        </p:nvSpPr>
        <p:spPr>
          <a:xfrm>
            <a:off x="96474" y="5229414"/>
            <a:ext cx="1830657" cy="622079"/>
          </a:xfrm>
          <a:prstGeom prst="rect">
            <a:avLst/>
          </a:prstGeom>
          <a:noFill/>
          <a:ln>
            <a:noFill/>
          </a:ln>
          <a:effectLst/>
          <a:scene3d>
            <a:camera prst="orthographicFront"/>
            <a:lightRig rig="flat" dir="t"/>
          </a:scene3d>
          <a:sp3d/>
        </p:spPr>
        <p:txBody>
          <a:bodyPr lIns="160020" tIns="0" rIns="53340" bIns="0" spcCol="1270" anchor="ctr"/>
          <a:lstStyle/>
          <a:p>
            <a:pPr algn="ctr" defTabSz="1866900" fontAlgn="auto">
              <a:lnSpc>
                <a:spcPct val="90000"/>
              </a:lnSpc>
              <a:spcAft>
                <a:spcPct val="35000"/>
              </a:spcAft>
              <a:defRPr/>
            </a:pPr>
            <a:r>
              <a:rPr kumimoji="0" lang="zh-TW" altLang="en-US" sz="2400" b="1" dirty="0">
                <a:solidFill>
                  <a:sysClr val="window" lastClr="FFFFFF"/>
                </a:solidFill>
                <a:latin typeface="Arial" panose="020B0604020202020204" pitchFamily="34" charset="0"/>
                <a:ea typeface="微軟正黑體" panose="020B0604030504040204" pitchFamily="34" charset="-120"/>
                <a:cs typeface="Arial" panose="020B0604020202020204" pitchFamily="34" charset="0"/>
              </a:rPr>
              <a:t>法務部</a:t>
            </a:r>
          </a:p>
        </p:txBody>
      </p:sp>
      <p:sp>
        <p:nvSpPr>
          <p:cNvPr id="24" name="橢圓 23"/>
          <p:cNvSpPr>
            <a:spLocks noChangeAspect="1"/>
          </p:cNvSpPr>
          <p:nvPr/>
        </p:nvSpPr>
        <p:spPr>
          <a:xfrm>
            <a:off x="1943816" y="5124572"/>
            <a:ext cx="972000" cy="972000"/>
          </a:xfrm>
          <a:prstGeom prst="ellipse">
            <a:avLst/>
          </a:prstGeom>
          <a:blipFill rotWithShape="1">
            <a:blip r:embed="rId2" cstate="email">
              <a:extLst>
                <a:ext uri="{28A0092B-C50C-407E-A947-70E740481C1C}"/>
              </a:extLst>
            </a:blip>
            <a:stretch>
              <a:fillRect/>
            </a:stretch>
          </a:blipFill>
          <a:ln w="6350" cap="flat" cmpd="sng" algn="ctr">
            <a:solidFill>
              <a:srgbClr val="CC9900">
                <a:alpha val="89804"/>
              </a:srgbClr>
            </a:solidFill>
            <a:prstDash val="solid"/>
            <a:miter lim="800000"/>
          </a:ln>
          <a:effectLst/>
          <a:scene3d>
            <a:camera prst="orthographicFront"/>
            <a:lightRig rig="flat" dir="t"/>
          </a:scene3d>
          <a:sp3d z="190500" extrusionH="12700" prstMaterial="plastic">
            <a:bevelT w="50800" h="50800"/>
          </a:sp3d>
        </p:spPr>
      </p:sp>
      <p:sp>
        <p:nvSpPr>
          <p:cNvPr id="25" name="圓角化同側角落矩形 24"/>
          <p:cNvSpPr/>
          <p:nvPr/>
        </p:nvSpPr>
        <p:spPr>
          <a:xfrm>
            <a:off x="3154577" y="3171034"/>
            <a:ext cx="2599533" cy="2136077"/>
          </a:xfrm>
          <a:prstGeom prst="round2SameRect">
            <a:avLst>
              <a:gd name="adj1" fmla="val 8000"/>
              <a:gd name="adj2" fmla="val 0"/>
            </a:avLst>
          </a:prstGeom>
          <a:solidFill>
            <a:sysClr val="window" lastClr="FFFFFF">
              <a:alpha val="90000"/>
              <a:hueOff val="0"/>
              <a:satOff val="0"/>
              <a:lumOff val="0"/>
              <a:alphaOff val="0"/>
            </a:sysClr>
          </a:solidFill>
          <a:ln w="6350" cap="flat" cmpd="sng" algn="ctr">
            <a:solidFill>
              <a:srgbClr val="FFC000">
                <a:hueOff val="10395692"/>
                <a:satOff val="-47968"/>
                <a:lumOff val="1765"/>
                <a:alphaOff val="0"/>
              </a:srgbClr>
            </a:solidFill>
            <a:prstDash val="solid"/>
            <a:miter lim="800000"/>
          </a:ln>
          <a:effectLst/>
          <a:scene3d>
            <a:camera prst="orthographicFront"/>
            <a:lightRig rig="flat" dir="t"/>
          </a:scene3d>
          <a:sp3d z="-190500" extrusionH="12700" prstMaterial="plastic">
            <a:bevelT w="50800" h="50800"/>
          </a:sp3d>
        </p:spPr>
      </p:sp>
      <p:sp>
        <p:nvSpPr>
          <p:cNvPr id="26" name="矩形 25"/>
          <p:cNvSpPr/>
          <p:nvPr/>
        </p:nvSpPr>
        <p:spPr>
          <a:xfrm>
            <a:off x="3154577" y="5229415"/>
            <a:ext cx="2599533" cy="642745"/>
          </a:xfrm>
          <a:prstGeom prst="rect">
            <a:avLst/>
          </a:prstGeom>
          <a:gradFill rotWithShape="1">
            <a:gsLst>
              <a:gs pos="0">
                <a:srgbClr val="FFC000">
                  <a:hueOff val="10395692"/>
                  <a:satOff val="-47968"/>
                  <a:lumOff val="1765"/>
                  <a:alphaOff val="0"/>
                  <a:satMod val="103000"/>
                  <a:lumMod val="102000"/>
                  <a:tint val="94000"/>
                </a:srgbClr>
              </a:gs>
              <a:gs pos="50000">
                <a:srgbClr val="FFC000">
                  <a:hueOff val="10395692"/>
                  <a:satOff val="-47968"/>
                  <a:lumOff val="1765"/>
                  <a:alphaOff val="0"/>
                  <a:satMod val="110000"/>
                  <a:lumMod val="100000"/>
                  <a:shade val="100000"/>
                </a:srgbClr>
              </a:gs>
              <a:gs pos="100000">
                <a:srgbClr val="FFC000">
                  <a:hueOff val="10395692"/>
                  <a:satOff val="-47968"/>
                  <a:lumOff val="1765"/>
                  <a:alphaOff val="0"/>
                  <a:lumMod val="99000"/>
                  <a:satMod val="120000"/>
                  <a:shade val="78000"/>
                </a:srgbClr>
              </a:gs>
            </a:gsLst>
            <a:lin ang="5400000" scaled="0"/>
          </a:gradFill>
          <a:ln w="6350" cap="flat" cmpd="sng" algn="ctr">
            <a:solidFill>
              <a:srgbClr val="FFC000">
                <a:hueOff val="10395692"/>
                <a:satOff val="-47968"/>
                <a:lumOff val="1765"/>
                <a:alphaOff val="0"/>
              </a:srgbClr>
            </a:solidFill>
            <a:prstDash val="solid"/>
            <a:miter lim="800000"/>
          </a:ln>
          <a:effectLst/>
          <a:scene3d>
            <a:camera prst="orthographicFront"/>
            <a:lightRig rig="flat" dir="t"/>
          </a:scene3d>
          <a:sp3d prstMaterial="plastic">
            <a:bevelT w="120900" h="88900"/>
            <a:bevelB w="88900" h="31750" prst="angle"/>
          </a:sp3d>
        </p:spPr>
      </p:sp>
      <p:sp>
        <p:nvSpPr>
          <p:cNvPr id="27" name="文字方塊 26"/>
          <p:cNvSpPr txBox="1"/>
          <p:nvPr/>
        </p:nvSpPr>
        <p:spPr>
          <a:xfrm>
            <a:off x="3154577" y="5229416"/>
            <a:ext cx="1830657" cy="598174"/>
          </a:xfrm>
          <a:prstGeom prst="rect">
            <a:avLst/>
          </a:prstGeom>
          <a:noFill/>
          <a:ln>
            <a:noFill/>
          </a:ln>
          <a:effectLst/>
          <a:scene3d>
            <a:camera prst="orthographicFront"/>
            <a:lightRig rig="flat" dir="t"/>
          </a:scene3d>
          <a:sp3d/>
        </p:spPr>
        <p:txBody>
          <a:bodyPr lIns="160020" tIns="0" rIns="53340" bIns="0" spcCol="1270" anchor="ctr"/>
          <a:lstStyle/>
          <a:p>
            <a:pPr algn="ctr" defTabSz="1866900" fontAlgn="auto">
              <a:lnSpc>
                <a:spcPct val="90000"/>
              </a:lnSpc>
              <a:spcAft>
                <a:spcPct val="35000"/>
              </a:spcAft>
              <a:defRPr/>
            </a:pPr>
            <a:r>
              <a:rPr kumimoji="0" lang="zh-TW" altLang="en-US" sz="2400" b="1" dirty="0">
                <a:solidFill>
                  <a:sysClr val="window" lastClr="FFFFFF"/>
                </a:solidFill>
                <a:latin typeface="Arial" panose="020B0604020202020204" pitchFamily="34" charset="0"/>
                <a:ea typeface="微軟正黑體" panose="020B0604030504040204" pitchFamily="34" charset="-120"/>
                <a:cs typeface="Arial" panose="020B0604020202020204" pitchFamily="34" charset="0"/>
              </a:rPr>
              <a:t>衛福部</a:t>
            </a:r>
          </a:p>
        </p:txBody>
      </p:sp>
      <p:sp>
        <p:nvSpPr>
          <p:cNvPr id="28" name="橢圓 27"/>
          <p:cNvSpPr>
            <a:spLocks noChangeAspect="1"/>
          </p:cNvSpPr>
          <p:nvPr/>
        </p:nvSpPr>
        <p:spPr>
          <a:xfrm>
            <a:off x="4992462" y="5154977"/>
            <a:ext cx="972000" cy="972000"/>
          </a:xfrm>
          <a:prstGeom prst="ellipse">
            <a:avLst/>
          </a:prstGeom>
          <a:blipFill rotWithShape="1">
            <a:blip r:embed="rId3" cstate="email">
              <a:extLst>
                <a:ext uri="{28A0092B-C50C-407E-A947-70E740481C1C}"/>
              </a:extLst>
            </a:blip>
            <a:stretch>
              <a:fillRect/>
            </a:stretch>
          </a:blipFill>
          <a:ln w="6350" cap="flat" cmpd="sng" algn="ctr">
            <a:solidFill>
              <a:srgbClr val="FFC000">
                <a:tint val="40000"/>
                <a:alpha val="90000"/>
                <a:hueOff val="11513918"/>
                <a:satOff val="-61261"/>
                <a:lumOff val="-3490"/>
                <a:alphaOff val="0"/>
              </a:srgbClr>
            </a:solidFill>
            <a:prstDash val="solid"/>
            <a:miter lim="800000"/>
          </a:ln>
          <a:effectLst/>
          <a:scene3d>
            <a:camera prst="orthographicFront"/>
            <a:lightRig rig="flat" dir="t"/>
          </a:scene3d>
          <a:sp3d z="190500" extrusionH="12700" prstMaterial="plastic">
            <a:bevelT w="50800" h="50800"/>
          </a:sp3d>
        </p:spPr>
      </p:sp>
      <p:sp>
        <p:nvSpPr>
          <p:cNvPr id="30" name="內容版面配置區 6"/>
          <p:cNvSpPr txBox="1">
            <a:spLocks/>
          </p:cNvSpPr>
          <p:nvPr/>
        </p:nvSpPr>
        <p:spPr>
          <a:xfrm>
            <a:off x="3265488" y="3230563"/>
            <a:ext cx="2343150" cy="1887537"/>
          </a:xfrm>
          <a:prstGeom prst="rect">
            <a:avLst/>
          </a:prstGeom>
        </p:spPr>
        <p:txBody>
          <a:bodyPr lIns="0" rIns="0"/>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Cooper Black" panose="0208090404030B020404" pitchFamily="18" charset="0"/>
                <a:ea typeface="微軟正黑體" panose="020B0604030504040204" pitchFamily="34" charset="-120"/>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Cooper Black" panose="0208090404030B020404" pitchFamily="18" charset="0"/>
                <a:ea typeface="微軟正黑體" panose="020B0604030504040204" pitchFamily="34" charset="-120"/>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ooper Black" panose="0208090404030B020404" pitchFamily="18" charset="0"/>
                <a:ea typeface="微軟正黑體" panose="020B0604030504040204" pitchFamily="34" charset="-120"/>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ooper Black" panose="0208090404030B020404" pitchFamily="18" charset="0"/>
                <a:ea typeface="微軟正黑體" panose="020B0604030504040204" pitchFamily="34" charset="-120"/>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ooper Black" panose="0208090404030B020404" pitchFamily="18" charset="0"/>
                <a:ea typeface="微軟正黑體" panose="020B0604030504040204" pitchFamily="34" charset="-12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60000" indent="-360000" fontAlgn="auto">
              <a:lnSpc>
                <a:spcPct val="130000"/>
              </a:lnSpc>
              <a:spcBef>
                <a:spcPts val="0"/>
              </a:spcBef>
              <a:spcAft>
                <a:spcPts val="0"/>
              </a:spcAft>
              <a:buClr>
                <a:schemeClr val="accent6">
                  <a:lumMod val="40000"/>
                  <a:lumOff val="60000"/>
                </a:schemeClr>
              </a:buClr>
              <a:buFont typeface="Wingdings 3" panose="05040102010807070707" pitchFamily="18" charset="2"/>
              <a:buChar char="u"/>
              <a:defRPr/>
            </a:pPr>
            <a:r>
              <a:rPr kumimoji="0" lang="zh-TW" altLang="en-US" sz="1600" b="1" dirty="0">
                <a:latin typeface="Arial" panose="020B0604020202020204" pitchFamily="34" charset="0"/>
                <a:cs typeface="Arial" panose="020B0604020202020204" pitchFamily="34" charset="0"/>
              </a:rPr>
              <a:t>督導觀點：以</a:t>
            </a:r>
            <a:r>
              <a:rPr kumimoji="0" lang="zh-TW" altLang="en-US" sz="1600" b="1" dirty="0">
                <a:solidFill>
                  <a:srgbClr val="C00000"/>
                </a:solidFill>
                <a:latin typeface="Arial" panose="020B0604020202020204" pitchFamily="34" charset="0"/>
                <a:cs typeface="Arial" panose="020B0604020202020204" pitchFamily="34" charset="0"/>
              </a:rPr>
              <a:t>公共衛生</a:t>
            </a:r>
            <a:r>
              <a:rPr kumimoji="0" lang="zh-TW" altLang="en-US" sz="1600" b="1" dirty="0">
                <a:latin typeface="Arial" panose="020B0604020202020204" pitchFamily="34" charset="0"/>
                <a:cs typeface="Arial" panose="020B0604020202020204" pitchFamily="34" charset="0"/>
              </a:rPr>
              <a:t>介入、</a:t>
            </a:r>
            <a:r>
              <a:rPr kumimoji="0" lang="zh-TW" altLang="en-US" sz="1600" b="1" dirty="0">
                <a:solidFill>
                  <a:srgbClr val="C00000"/>
                </a:solidFill>
                <a:latin typeface="Arial" panose="020B0604020202020204" pitchFamily="34" charset="0"/>
                <a:cs typeface="Arial" panose="020B0604020202020204" pitchFamily="34" charset="0"/>
              </a:rPr>
              <a:t>醫療服務</a:t>
            </a:r>
            <a:r>
              <a:rPr kumimoji="0" lang="zh-TW" altLang="en-US" sz="1600" b="1" dirty="0">
                <a:latin typeface="Arial" panose="020B0604020202020204" pitchFamily="34" charset="0"/>
                <a:cs typeface="Arial" panose="020B0604020202020204" pitchFamily="34" charset="0"/>
              </a:rPr>
              <a:t>、</a:t>
            </a:r>
            <a:r>
              <a:rPr kumimoji="0" lang="zh-TW" altLang="en-US" sz="1600" b="1" dirty="0">
                <a:solidFill>
                  <a:srgbClr val="C00000"/>
                </a:solidFill>
                <a:latin typeface="Arial" panose="020B0604020202020204" pitchFamily="34" charset="0"/>
                <a:cs typeface="Arial" panose="020B0604020202020204" pitchFamily="34" charset="0"/>
              </a:rPr>
              <a:t>個案管理</a:t>
            </a:r>
            <a:r>
              <a:rPr kumimoji="0" lang="zh-TW" altLang="en-US" sz="1600" b="1" dirty="0">
                <a:latin typeface="Arial" panose="020B0604020202020204" pitchFamily="34" charset="0"/>
                <a:cs typeface="Arial" panose="020B0604020202020204" pitchFamily="34" charset="0"/>
              </a:rPr>
              <a:t>為核心</a:t>
            </a:r>
            <a:endParaRPr kumimoji="0" lang="en-US" altLang="zh-TW" sz="1600" b="1" dirty="0">
              <a:latin typeface="Arial" panose="020B0604020202020204" pitchFamily="34" charset="0"/>
              <a:cs typeface="Arial" panose="020B0604020202020204" pitchFamily="34" charset="0"/>
            </a:endParaRPr>
          </a:p>
          <a:p>
            <a:pPr marL="360000" indent="-360000" fontAlgn="auto">
              <a:lnSpc>
                <a:spcPct val="130000"/>
              </a:lnSpc>
              <a:spcBef>
                <a:spcPts val="0"/>
              </a:spcBef>
              <a:spcAft>
                <a:spcPts val="0"/>
              </a:spcAft>
              <a:buClr>
                <a:schemeClr val="accent6">
                  <a:lumMod val="40000"/>
                  <a:lumOff val="60000"/>
                </a:schemeClr>
              </a:buClr>
              <a:buFont typeface="Wingdings 3" panose="05040102010807070707" pitchFamily="18" charset="2"/>
              <a:buChar char="u"/>
              <a:defRPr/>
            </a:pPr>
            <a:r>
              <a:rPr kumimoji="0" lang="zh-TW" altLang="en-US" sz="1600" b="1" dirty="0">
                <a:latin typeface="Arial" panose="020B0604020202020204" pitchFamily="34" charset="0"/>
                <a:cs typeface="Arial" panose="020B0604020202020204" pitchFamily="34" charset="0"/>
              </a:rPr>
              <a:t>服務個案：以有藥物濫用</a:t>
            </a:r>
            <a:r>
              <a:rPr kumimoji="0" lang="en-US" altLang="zh-TW" sz="1600" b="1" dirty="0">
                <a:latin typeface="Arial" panose="020B0604020202020204" pitchFamily="34" charset="0"/>
                <a:cs typeface="Arial" panose="020B0604020202020204" pitchFamily="34" charset="0"/>
              </a:rPr>
              <a:t>/</a:t>
            </a:r>
            <a:r>
              <a:rPr kumimoji="0" lang="zh-TW" altLang="en-US" sz="1600" b="1" dirty="0">
                <a:latin typeface="Arial" panose="020B0604020202020204" pitchFamily="34" charset="0"/>
                <a:cs typeface="Arial" panose="020B0604020202020204" pitchFamily="34" charset="0"/>
              </a:rPr>
              <a:t>成癮個案為主</a:t>
            </a:r>
            <a:endParaRPr kumimoji="0" lang="en-US" altLang="zh-TW" sz="1600" b="1" dirty="0">
              <a:latin typeface="Arial" panose="020B0604020202020204" pitchFamily="34" charset="0"/>
              <a:cs typeface="Arial" panose="020B0604020202020204" pitchFamily="34" charset="0"/>
            </a:endParaRPr>
          </a:p>
          <a:p>
            <a:pPr marL="360000" indent="-360000" fontAlgn="auto">
              <a:lnSpc>
                <a:spcPct val="130000"/>
              </a:lnSpc>
              <a:spcBef>
                <a:spcPts val="0"/>
              </a:spcBef>
              <a:spcAft>
                <a:spcPts val="0"/>
              </a:spcAft>
              <a:buClr>
                <a:schemeClr val="accent6">
                  <a:lumMod val="40000"/>
                  <a:lumOff val="60000"/>
                </a:schemeClr>
              </a:buClr>
              <a:buFont typeface="Wingdings 3" panose="05040102010807070707" pitchFamily="18" charset="2"/>
              <a:buChar char="u"/>
              <a:defRPr/>
            </a:pPr>
            <a:r>
              <a:rPr kumimoji="0" lang="zh-TW" altLang="en-US" sz="1600" b="1" dirty="0">
                <a:latin typeface="Arial" panose="020B0604020202020204" pitchFamily="34" charset="0"/>
                <a:cs typeface="Arial" panose="020B0604020202020204" pitchFamily="34" charset="0"/>
              </a:rPr>
              <a:t>合理個管案量：</a:t>
            </a:r>
            <a:r>
              <a:rPr kumimoji="0" lang="en-US" altLang="zh-TW" sz="1600" b="1" dirty="0">
                <a:solidFill>
                  <a:srgbClr val="C00000"/>
                </a:solidFill>
                <a:latin typeface="Arial" panose="020B0604020202020204" pitchFamily="34" charset="0"/>
                <a:cs typeface="Arial" panose="020B0604020202020204" pitchFamily="34" charset="0"/>
              </a:rPr>
              <a:t>1</a:t>
            </a:r>
            <a:r>
              <a:rPr kumimoji="0" lang="zh-TW" altLang="en-US" sz="1600" b="1" dirty="0">
                <a:solidFill>
                  <a:srgbClr val="C00000"/>
                </a:solidFill>
                <a:latin typeface="Arial" panose="020B0604020202020204" pitchFamily="34" charset="0"/>
                <a:cs typeface="Arial" panose="020B0604020202020204" pitchFamily="34" charset="0"/>
              </a:rPr>
              <a:t>：</a:t>
            </a:r>
            <a:r>
              <a:rPr kumimoji="0" lang="en-US" altLang="zh-TW" sz="1600" b="1" dirty="0">
                <a:solidFill>
                  <a:srgbClr val="C00000"/>
                </a:solidFill>
                <a:latin typeface="Arial" panose="020B0604020202020204" pitchFamily="34" charset="0"/>
                <a:cs typeface="Arial" panose="020B0604020202020204" pitchFamily="34" charset="0"/>
              </a:rPr>
              <a:t>30</a:t>
            </a:r>
          </a:p>
        </p:txBody>
      </p:sp>
      <p:sp>
        <p:nvSpPr>
          <p:cNvPr id="33" name="向右箭號 32"/>
          <p:cNvSpPr/>
          <p:nvPr/>
        </p:nvSpPr>
        <p:spPr>
          <a:xfrm>
            <a:off x="2490463" y="3573016"/>
            <a:ext cx="713385" cy="1368368"/>
          </a:xfrm>
          <a:prstGeom prst="stripedRightArrow">
            <a:avLst>
              <a:gd name="adj1" fmla="val 56435"/>
              <a:gd name="adj2" fmla="val 37856"/>
            </a:avLst>
          </a:prstGeom>
          <a:gradFill>
            <a:gsLst>
              <a:gs pos="0">
                <a:srgbClr val="FFC000"/>
              </a:gs>
              <a:gs pos="34000">
                <a:srgbClr val="FFCC66"/>
              </a:gs>
              <a:gs pos="70000">
                <a:srgbClr val="FFFFCC"/>
              </a:gs>
              <a:gs pos="100000">
                <a:srgbClr val="FFFFFF"/>
              </a:gs>
            </a:gsLst>
            <a:path path="circle">
              <a:fillToRect l="100000" t="100000" r="100000" b="10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9" name="圓角矩形 38"/>
          <p:cNvSpPr/>
          <p:nvPr/>
        </p:nvSpPr>
        <p:spPr>
          <a:xfrm>
            <a:off x="96838" y="2532063"/>
            <a:ext cx="5657850" cy="461962"/>
          </a:xfrm>
          <a:prstGeom prst="roundRect">
            <a:avLst>
              <a:gd name="adj" fmla="val 3922"/>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b="1" dirty="0">
                <a:solidFill>
                  <a:schemeClr val="tx1">
                    <a:lumMod val="65000"/>
                    <a:lumOff val="35000"/>
                  </a:schemeClr>
                </a:solidFill>
                <a:latin typeface="Arial" panose="020B0604020202020204" pitchFamily="34" charset="0"/>
                <a:ea typeface="微軟正黑體" panose="020B0604030504040204" pitchFamily="34" charset="-120"/>
                <a:cs typeface="Arial" panose="020B0604020202020204" pitchFamily="34" charset="0"/>
              </a:rPr>
              <a:t>主責督導部會移轉的可能差異</a:t>
            </a:r>
          </a:p>
        </p:txBody>
      </p:sp>
      <p:sp>
        <p:nvSpPr>
          <p:cNvPr id="40" name="內容版面配置區 6"/>
          <p:cNvSpPr txBox="1">
            <a:spLocks/>
          </p:cNvSpPr>
          <p:nvPr/>
        </p:nvSpPr>
        <p:spPr>
          <a:xfrm>
            <a:off x="215900" y="3238500"/>
            <a:ext cx="2360613" cy="1789113"/>
          </a:xfrm>
          <a:prstGeom prst="rect">
            <a:avLst/>
          </a:prstGeom>
        </p:spPr>
        <p:txBody>
          <a:bodyPr/>
          <a:lstStyle>
            <a:lvl1pPr marL="342900" indent="-342900" algn="l" rtl="0" eaLnBrk="1" fontAlgn="base" hangingPunct="1">
              <a:spcBef>
                <a:spcPct val="20000"/>
              </a:spcBef>
              <a:spcAft>
                <a:spcPct val="0"/>
              </a:spcAft>
              <a:buClr>
                <a:schemeClr val="hlink"/>
              </a:buClr>
              <a:buFont typeface="Wingdings" pitchFamily="2" charset="2"/>
              <a:buChar char="v"/>
              <a:defRPr sz="2800" b="1" baseline="0">
                <a:solidFill>
                  <a:schemeClr val="tx2"/>
                </a:solidFill>
                <a:latin typeface="Arial" panose="020B0604020202020204" pitchFamily="34" charset="0"/>
                <a:ea typeface="微軟正黑體" panose="020B0604030504040204" pitchFamily="34" charset="-120"/>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baseline="0">
                <a:solidFill>
                  <a:schemeClr val="tx1"/>
                </a:solidFill>
                <a:latin typeface="Arial" panose="020B0604020202020204" pitchFamily="34" charset="0"/>
                <a:ea typeface="微軟正黑體" panose="020B0604030504040204" pitchFamily="34" charset="-120"/>
              </a:defRPr>
            </a:lvl2pPr>
            <a:lvl3pPr marL="1143000" indent="-228600" algn="l" rtl="0" eaLnBrk="1" fontAlgn="base" hangingPunct="1">
              <a:spcBef>
                <a:spcPct val="20000"/>
              </a:spcBef>
              <a:spcAft>
                <a:spcPct val="0"/>
              </a:spcAft>
              <a:buClr>
                <a:schemeClr val="tx1"/>
              </a:buClr>
              <a:buChar char="•"/>
              <a:defRPr sz="2400" baseline="0">
                <a:solidFill>
                  <a:schemeClr val="tx1"/>
                </a:solidFill>
                <a:latin typeface="Arial" panose="020B0604020202020204" pitchFamily="34" charset="0"/>
                <a:ea typeface="微軟正黑體" panose="020B0604030504040204" pitchFamily="34" charset="-120"/>
              </a:defRPr>
            </a:lvl3pPr>
            <a:lvl4pPr marL="1600200" indent="-228600" algn="l" rtl="0" eaLnBrk="1" fontAlgn="base" hangingPunct="1">
              <a:spcBef>
                <a:spcPct val="20000"/>
              </a:spcBef>
              <a:spcAft>
                <a:spcPct val="0"/>
              </a:spcAft>
              <a:buChar char="–"/>
              <a:defRPr sz="2000" baseline="0">
                <a:solidFill>
                  <a:schemeClr val="tx1"/>
                </a:solidFill>
                <a:latin typeface="Arial" panose="020B0604020202020204" pitchFamily="34" charset="0"/>
                <a:ea typeface="微軟正黑體" panose="020B0604030504040204" pitchFamily="34" charset="-120"/>
              </a:defRPr>
            </a:lvl4pPr>
            <a:lvl5pPr marL="2057400" indent="-228600" algn="l" rtl="0" eaLnBrk="1" fontAlgn="base" hangingPunct="1">
              <a:spcBef>
                <a:spcPct val="20000"/>
              </a:spcBef>
              <a:spcAft>
                <a:spcPct val="0"/>
              </a:spcAft>
              <a:buChar char="»"/>
              <a:defRPr sz="2000" baseline="0">
                <a:solidFill>
                  <a:schemeClr val="tx1"/>
                </a:solidFill>
                <a:latin typeface="Arial" panose="020B0604020202020204" pitchFamily="34" charset="0"/>
                <a:ea typeface="微軟正黑體" panose="020B0604030504040204" pitchFamily="34" charset="-12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360000" indent="-360000">
              <a:lnSpc>
                <a:spcPct val="130000"/>
              </a:lnSpc>
              <a:spcBef>
                <a:spcPts val="0"/>
              </a:spcBef>
              <a:spcAft>
                <a:spcPts val="0"/>
              </a:spcAft>
              <a:buClr>
                <a:schemeClr val="accent6">
                  <a:lumMod val="40000"/>
                  <a:lumOff val="60000"/>
                </a:schemeClr>
              </a:buClr>
              <a:buFont typeface="Wingdings 3" panose="05040102010807070707" pitchFamily="18" charset="2"/>
              <a:buChar char="u"/>
              <a:defRPr/>
            </a:pPr>
            <a:r>
              <a:rPr kumimoji="0" lang="zh-TW" altLang="en-US" sz="1600" kern="0" dirty="0">
                <a:cs typeface="Arial" panose="020B0604020202020204" pitchFamily="34" charset="0"/>
              </a:rPr>
              <a:t>督導觀點：</a:t>
            </a:r>
            <a:r>
              <a:rPr kumimoji="0" lang="zh-TW" altLang="en-US" sz="1600" kern="0" dirty="0">
                <a:solidFill>
                  <a:srgbClr val="C00000"/>
                </a:solidFill>
                <a:cs typeface="Arial" panose="020B0604020202020204" pitchFamily="34" charset="0"/>
              </a:rPr>
              <a:t>司法控制</a:t>
            </a:r>
            <a:r>
              <a:rPr kumimoji="0" lang="zh-TW" altLang="en-US" sz="1600" kern="0" dirty="0">
                <a:cs typeface="Arial" panose="020B0604020202020204" pitchFamily="34" charset="0"/>
              </a:rPr>
              <a:t>、</a:t>
            </a:r>
            <a:r>
              <a:rPr kumimoji="0" lang="zh-TW" altLang="en-US" sz="1600" kern="0" dirty="0">
                <a:solidFill>
                  <a:srgbClr val="C00000"/>
                </a:solidFill>
                <a:cs typeface="Arial" panose="020B0604020202020204" pitchFamily="34" charset="0"/>
              </a:rPr>
              <a:t>犯罪預防</a:t>
            </a:r>
            <a:r>
              <a:rPr kumimoji="0" lang="zh-TW" altLang="en-US" sz="1600" kern="0" dirty="0">
                <a:cs typeface="Arial" panose="020B0604020202020204" pitchFamily="34" charset="0"/>
              </a:rPr>
              <a:t>為主</a:t>
            </a:r>
            <a:endParaRPr kumimoji="0" lang="en-US" altLang="zh-TW" sz="1600" kern="0" dirty="0">
              <a:cs typeface="Arial" panose="020B0604020202020204" pitchFamily="34" charset="0"/>
            </a:endParaRPr>
          </a:p>
          <a:p>
            <a:pPr marL="360000" indent="-360000">
              <a:lnSpc>
                <a:spcPct val="130000"/>
              </a:lnSpc>
              <a:spcBef>
                <a:spcPts val="0"/>
              </a:spcBef>
              <a:spcAft>
                <a:spcPts val="0"/>
              </a:spcAft>
              <a:buClr>
                <a:schemeClr val="accent6">
                  <a:lumMod val="40000"/>
                  <a:lumOff val="60000"/>
                </a:schemeClr>
              </a:buClr>
              <a:buFont typeface="Wingdings 3" panose="05040102010807070707" pitchFamily="18" charset="2"/>
              <a:buChar char="u"/>
              <a:defRPr/>
            </a:pPr>
            <a:r>
              <a:rPr kumimoji="0" lang="zh-TW" altLang="en-US" sz="1600" kern="0" dirty="0">
                <a:cs typeface="Arial" panose="020B0604020202020204" pitchFamily="34" charset="0"/>
              </a:rPr>
              <a:t>服務個案：以司法更生個案及行政裁罰個案為主</a:t>
            </a:r>
            <a:endParaRPr kumimoji="0" lang="en-US" altLang="zh-TW" sz="1600" kern="0" dirty="0">
              <a:cs typeface="Arial" panose="020B0604020202020204" pitchFamily="34" charset="0"/>
            </a:endParaRPr>
          </a:p>
          <a:p>
            <a:pPr marL="360000" indent="-360000">
              <a:lnSpc>
                <a:spcPct val="130000"/>
              </a:lnSpc>
              <a:spcBef>
                <a:spcPts val="0"/>
              </a:spcBef>
              <a:spcAft>
                <a:spcPts val="0"/>
              </a:spcAft>
              <a:buClr>
                <a:schemeClr val="accent6">
                  <a:lumMod val="40000"/>
                  <a:lumOff val="60000"/>
                </a:schemeClr>
              </a:buClr>
              <a:buFont typeface="Wingdings 3" panose="05040102010807070707" pitchFamily="18" charset="2"/>
              <a:buChar char="u"/>
              <a:defRPr/>
            </a:pPr>
            <a:r>
              <a:rPr kumimoji="0" lang="zh-TW" altLang="en-US" sz="1600" kern="0" dirty="0">
                <a:cs typeface="Arial" panose="020B0604020202020204" pitchFamily="34" charset="0"/>
              </a:rPr>
              <a:t>個管案量：</a:t>
            </a:r>
            <a:r>
              <a:rPr kumimoji="0" lang="en-US" altLang="zh-TW" sz="1600" kern="0" dirty="0">
                <a:cs typeface="Arial" panose="020B0604020202020204" pitchFamily="34" charset="0"/>
              </a:rPr>
              <a:t>1</a:t>
            </a:r>
            <a:r>
              <a:rPr kumimoji="0" lang="zh-TW" altLang="en-US" sz="1600" kern="0" dirty="0">
                <a:cs typeface="Arial" panose="020B0604020202020204" pitchFamily="34" charset="0"/>
              </a:rPr>
              <a:t>：</a:t>
            </a:r>
            <a:r>
              <a:rPr kumimoji="0" lang="en-US" altLang="zh-TW" sz="1600" kern="0" dirty="0">
                <a:cs typeface="Arial" panose="020B0604020202020204" pitchFamily="34" charset="0"/>
              </a:rPr>
              <a:t>150</a:t>
            </a:r>
          </a:p>
          <a:p>
            <a:pPr>
              <a:lnSpc>
                <a:spcPct val="130000"/>
              </a:lnSpc>
              <a:spcBef>
                <a:spcPts val="0"/>
              </a:spcBef>
              <a:spcAft>
                <a:spcPts val="0"/>
              </a:spcAft>
              <a:buClr>
                <a:schemeClr val="accent6">
                  <a:lumMod val="40000"/>
                  <a:lumOff val="60000"/>
                </a:schemeClr>
              </a:buClr>
              <a:buFont typeface="Wingdings" pitchFamily="2" charset="2"/>
              <a:buChar char="ü"/>
              <a:defRPr/>
            </a:pPr>
            <a:endParaRPr kumimoji="0" lang="en-US" altLang="zh-TW" sz="1600" kern="0" dirty="0">
              <a:cs typeface="Arial" panose="020B0604020202020204" pitchFamily="34" charset="0"/>
            </a:endParaRPr>
          </a:p>
        </p:txBody>
      </p:sp>
      <p:sp>
        <p:nvSpPr>
          <p:cNvPr id="41" name="圓角矩形 40"/>
          <p:cNvSpPr/>
          <p:nvPr/>
        </p:nvSpPr>
        <p:spPr>
          <a:xfrm>
            <a:off x="6011863" y="2532063"/>
            <a:ext cx="2952750" cy="460375"/>
          </a:xfrm>
          <a:prstGeom prst="roundRect">
            <a:avLst>
              <a:gd name="adj" fmla="val 3922"/>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b="1" dirty="0">
                <a:solidFill>
                  <a:schemeClr val="tx1">
                    <a:lumMod val="65000"/>
                    <a:lumOff val="35000"/>
                  </a:schemeClr>
                </a:solidFill>
                <a:latin typeface="Arial" panose="020B0604020202020204" pitchFamily="34" charset="0"/>
                <a:ea typeface="微軟正黑體" panose="020B0604030504040204" pitchFamily="34" charset="-120"/>
                <a:cs typeface="Arial" panose="020B0604020202020204" pitchFamily="34" charset="0"/>
              </a:rPr>
              <a:t>策進方向</a:t>
            </a:r>
          </a:p>
        </p:txBody>
      </p:sp>
      <p:sp>
        <p:nvSpPr>
          <p:cNvPr id="42" name="向右箭號 41"/>
          <p:cNvSpPr/>
          <p:nvPr/>
        </p:nvSpPr>
        <p:spPr>
          <a:xfrm rot="5400000">
            <a:off x="7509669" y="2429669"/>
            <a:ext cx="407987" cy="1482725"/>
          </a:xfrm>
          <a:prstGeom prst="striped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43" name="內容版面配置區 2"/>
          <p:cNvSpPr txBox="1">
            <a:spLocks/>
          </p:cNvSpPr>
          <p:nvPr/>
        </p:nvSpPr>
        <p:spPr>
          <a:xfrm>
            <a:off x="6011863" y="3375025"/>
            <a:ext cx="2952750" cy="2752725"/>
          </a:xfrm>
          <a:prstGeom prst="rect">
            <a:avLst/>
          </a:prstGeom>
        </p:spPr>
        <p:txBody>
          <a:bodyPr lIns="0" rIns="0"/>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Cooper Black" panose="0208090404030B020404" pitchFamily="18" charset="0"/>
                <a:ea typeface="微軟正黑體" panose="020B0604030504040204" pitchFamily="34" charset="-120"/>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Cooper Black" panose="0208090404030B020404" pitchFamily="18" charset="0"/>
                <a:ea typeface="微軟正黑體" panose="020B0604030504040204" pitchFamily="34" charset="-120"/>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ooper Black" panose="0208090404030B020404" pitchFamily="18" charset="0"/>
                <a:ea typeface="微軟正黑體" panose="020B0604030504040204" pitchFamily="34" charset="-120"/>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ooper Black" panose="0208090404030B020404" pitchFamily="18" charset="0"/>
                <a:ea typeface="微軟正黑體" panose="020B0604030504040204" pitchFamily="34" charset="-120"/>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ooper Black" panose="0208090404030B020404" pitchFamily="18" charset="0"/>
                <a:ea typeface="微軟正黑體" panose="020B0604030504040204" pitchFamily="34" charset="-12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60000" indent="-252000" fontAlgn="auto">
              <a:lnSpc>
                <a:spcPct val="100000"/>
              </a:lnSpc>
              <a:spcBef>
                <a:spcPts val="0"/>
              </a:spcBef>
              <a:spcAft>
                <a:spcPts val="0"/>
              </a:spcAft>
              <a:buClr>
                <a:schemeClr val="accent6">
                  <a:lumMod val="40000"/>
                  <a:lumOff val="60000"/>
                </a:schemeClr>
              </a:buClr>
              <a:buFont typeface="Wingdings 3" panose="05040102010807070707" pitchFamily="18" charset="2"/>
              <a:buChar char="u"/>
              <a:defRPr/>
            </a:pPr>
            <a:r>
              <a:rPr kumimoji="0" lang="zh-TW" altLang="en-US" sz="1800" b="1" dirty="0">
                <a:solidFill>
                  <a:srgbClr val="C00000"/>
                </a:solidFill>
              </a:rPr>
              <a:t>成立專案小組</a:t>
            </a:r>
            <a:r>
              <a:rPr kumimoji="0" lang="zh-TW" altLang="en-US" sz="1800" b="1" dirty="0">
                <a:solidFill>
                  <a:schemeClr val="tx1"/>
                </a:solidFill>
              </a:rPr>
              <a:t>：</a:t>
            </a:r>
            <a:r>
              <a:rPr kumimoji="0" lang="zh-TW" altLang="en-US" sz="1800" b="1" dirty="0"/>
              <a:t>包含專家學者、跨部會及</a:t>
            </a:r>
            <a:r>
              <a:rPr kumimoji="0" lang="zh-TW" altLang="en-US" sz="1800" b="1" dirty="0">
                <a:solidFill>
                  <a:srgbClr val="C00000"/>
                </a:solidFill>
              </a:rPr>
              <a:t>地方政府代表</a:t>
            </a:r>
            <a:endParaRPr kumimoji="0" lang="en-US" altLang="zh-TW" sz="1800" b="1" dirty="0">
              <a:solidFill>
                <a:srgbClr val="C00000"/>
              </a:solidFill>
            </a:endParaRPr>
          </a:p>
          <a:p>
            <a:pPr marL="360000" indent="-252000" fontAlgn="auto">
              <a:lnSpc>
                <a:spcPct val="100000"/>
              </a:lnSpc>
              <a:spcBef>
                <a:spcPts val="0"/>
              </a:spcBef>
              <a:spcAft>
                <a:spcPts val="0"/>
              </a:spcAft>
              <a:buClr>
                <a:schemeClr val="accent6">
                  <a:lumMod val="40000"/>
                  <a:lumOff val="60000"/>
                </a:schemeClr>
              </a:buClr>
              <a:buFont typeface="Wingdings 3" panose="05040102010807070707" pitchFamily="18" charset="2"/>
              <a:buChar char="u"/>
              <a:defRPr/>
            </a:pPr>
            <a:r>
              <a:rPr kumimoji="0" lang="zh-TW" altLang="en-US" sz="1800" b="1" dirty="0">
                <a:solidFill>
                  <a:srgbClr val="C00000"/>
                </a:solidFill>
              </a:rPr>
              <a:t>重新定位並共識毒防中心組織定位、角色及功能</a:t>
            </a:r>
            <a:endParaRPr kumimoji="0" lang="en-US" altLang="zh-TW" sz="1800" b="1" dirty="0">
              <a:solidFill>
                <a:schemeClr val="tx1"/>
              </a:solidFill>
            </a:endParaRPr>
          </a:p>
          <a:p>
            <a:pPr marL="360000" indent="-252000" fontAlgn="auto">
              <a:lnSpc>
                <a:spcPct val="100000"/>
              </a:lnSpc>
              <a:spcBef>
                <a:spcPts val="0"/>
              </a:spcBef>
              <a:spcAft>
                <a:spcPts val="0"/>
              </a:spcAft>
              <a:buClr>
                <a:schemeClr val="accent6">
                  <a:lumMod val="40000"/>
                  <a:lumOff val="60000"/>
                </a:schemeClr>
              </a:buClr>
              <a:buFont typeface="Wingdings 3" panose="05040102010807070707" pitchFamily="18" charset="2"/>
              <a:buChar char="u"/>
              <a:defRPr/>
            </a:pPr>
            <a:r>
              <a:rPr kumimoji="0" lang="zh-TW" altLang="en-US" sz="1800" b="1" dirty="0">
                <a:solidFill>
                  <a:srgbClr val="C00000"/>
                </a:solidFill>
              </a:rPr>
              <a:t>製定督導內涵及部會合作模式</a:t>
            </a:r>
            <a:endParaRPr kumimoji="0" lang="en-US" altLang="zh-TW" sz="1800" b="1" dirty="0">
              <a:solidFill>
                <a:srgbClr val="C00000"/>
              </a:solidFill>
            </a:endParaRPr>
          </a:p>
          <a:p>
            <a:pPr marL="360000" indent="-252000" fontAlgn="auto">
              <a:lnSpc>
                <a:spcPct val="100000"/>
              </a:lnSpc>
              <a:spcBef>
                <a:spcPts val="0"/>
              </a:spcBef>
              <a:spcAft>
                <a:spcPts val="0"/>
              </a:spcAft>
              <a:buClr>
                <a:schemeClr val="accent6">
                  <a:lumMod val="40000"/>
                  <a:lumOff val="60000"/>
                </a:schemeClr>
              </a:buClr>
              <a:buFont typeface="Wingdings 3" panose="05040102010807070707" pitchFamily="18" charset="2"/>
              <a:buChar char="u"/>
              <a:defRPr/>
            </a:pPr>
            <a:r>
              <a:rPr kumimoji="0" lang="zh-TW" altLang="en-US" sz="1800" b="1" dirty="0">
                <a:solidFill>
                  <a:srgbClr val="C00000"/>
                </a:solidFill>
              </a:rPr>
              <a:t>規劃接辦之期程、方式、移轉資源</a:t>
            </a:r>
            <a:endParaRPr kumimoji="0" lang="en-US" altLang="zh-TW" sz="1800" b="1" dirty="0">
              <a:solidFill>
                <a:srgbClr val="C00000"/>
              </a:solidFill>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標題 2"/>
          <p:cNvSpPr>
            <a:spLocks noGrp="1"/>
          </p:cNvSpPr>
          <p:nvPr>
            <p:ph type="title"/>
          </p:nvPr>
        </p:nvSpPr>
        <p:spPr>
          <a:xfrm>
            <a:off x="150813" y="152400"/>
            <a:ext cx="8885237" cy="563563"/>
          </a:xfrm>
        </p:spPr>
        <p:txBody>
          <a:bodyPr/>
          <a:lstStyle/>
          <a:p>
            <a:r>
              <a:rPr lang="en-US" altLang="zh-TW" smtClean="0">
                <a:solidFill>
                  <a:srgbClr val="FFFF00"/>
                </a:solidFill>
                <a:latin typeface="Arial" charset="0"/>
                <a:ea typeface="華康華綜體W5"/>
              </a:rPr>
              <a:t>105</a:t>
            </a:r>
            <a:r>
              <a:rPr lang="zh-TW" altLang="en-US" smtClean="0">
                <a:solidFill>
                  <a:srgbClr val="FFFF00"/>
                </a:solidFill>
                <a:latin typeface="Arial" charset="0"/>
                <a:ea typeface="華康華綜體W5"/>
              </a:rPr>
              <a:t>年製賣運輸轉讓毒品檢方偵查人數</a:t>
            </a:r>
          </a:p>
        </p:txBody>
      </p:sp>
      <p:grpSp>
        <p:nvGrpSpPr>
          <p:cNvPr id="23554" name="群組 23"/>
          <p:cNvGrpSpPr>
            <a:grpSpLocks/>
          </p:cNvGrpSpPr>
          <p:nvPr/>
        </p:nvGrpSpPr>
        <p:grpSpPr bwMode="auto">
          <a:xfrm>
            <a:off x="352425" y="1268413"/>
            <a:ext cx="8540750" cy="5389562"/>
            <a:chOff x="150300" y="1567648"/>
            <a:chExt cx="8539690" cy="5389744"/>
          </a:xfrm>
        </p:grpSpPr>
        <p:graphicFrame>
          <p:nvGraphicFramePr>
            <p:cNvPr id="23568" name="图表 58"/>
            <p:cNvGraphicFramePr>
              <a:graphicFrameLocks/>
            </p:cNvGraphicFramePr>
            <p:nvPr/>
          </p:nvGraphicFramePr>
          <p:xfrm>
            <a:off x="1784896" y="2933780"/>
            <a:ext cx="1721600" cy="1721600"/>
          </p:xfrm>
          <a:graphic>
            <a:graphicData uri="http://schemas.openxmlformats.org/presentationml/2006/ole">
              <p:oleObj spid="_x0000_s23568" r:id="rId3" imgW="1719221" imgH="1725318" progId="Excel.Chart.8">
                <p:embed/>
              </p:oleObj>
            </a:graphicData>
          </a:graphic>
        </p:graphicFrame>
        <p:graphicFrame>
          <p:nvGraphicFramePr>
            <p:cNvPr id="23569" name="图表 62"/>
            <p:cNvGraphicFramePr>
              <a:graphicFrameLocks/>
            </p:cNvGraphicFramePr>
            <p:nvPr/>
          </p:nvGraphicFramePr>
          <p:xfrm>
            <a:off x="6275336" y="5286592"/>
            <a:ext cx="1721600" cy="1721600"/>
          </p:xfrm>
          <a:graphic>
            <a:graphicData uri="http://schemas.openxmlformats.org/presentationml/2006/ole">
              <p:oleObj spid="_x0000_s23569" r:id="rId4" imgW="1719221" imgH="1725318" progId="Excel.Chart.8">
                <p:embed/>
              </p:oleObj>
            </a:graphicData>
          </a:graphic>
        </p:graphicFrame>
        <p:graphicFrame>
          <p:nvGraphicFramePr>
            <p:cNvPr id="23570" name="图表 61"/>
            <p:cNvGraphicFramePr>
              <a:graphicFrameLocks/>
            </p:cNvGraphicFramePr>
            <p:nvPr/>
          </p:nvGraphicFramePr>
          <p:xfrm>
            <a:off x="4829851" y="4028216"/>
            <a:ext cx="1721600" cy="1721600"/>
          </p:xfrm>
          <a:graphic>
            <a:graphicData uri="http://schemas.openxmlformats.org/presentationml/2006/ole">
              <p:oleObj spid="_x0000_s23570" r:id="rId5" imgW="1719221" imgH="1719221" progId="Excel.Chart.8">
                <p:embed/>
              </p:oleObj>
            </a:graphicData>
          </a:graphic>
        </p:graphicFrame>
        <p:graphicFrame>
          <p:nvGraphicFramePr>
            <p:cNvPr id="23571" name="图表 54"/>
            <p:cNvGraphicFramePr>
              <a:graphicFrameLocks/>
            </p:cNvGraphicFramePr>
            <p:nvPr/>
          </p:nvGraphicFramePr>
          <p:xfrm>
            <a:off x="3666251" y="1516848"/>
            <a:ext cx="1721600" cy="1721600"/>
          </p:xfrm>
          <a:graphic>
            <a:graphicData uri="http://schemas.openxmlformats.org/presentationml/2006/ole">
              <p:oleObj spid="_x0000_s23571" r:id="rId6" imgW="1719221" imgH="1719221" progId="Excel.Chart.8">
                <p:embed/>
              </p:oleObj>
            </a:graphicData>
          </a:graphic>
        </p:graphicFrame>
        <p:grpSp>
          <p:nvGrpSpPr>
            <p:cNvPr id="23572" name="组合 30"/>
            <p:cNvGrpSpPr>
              <a:grpSpLocks/>
            </p:cNvGrpSpPr>
            <p:nvPr/>
          </p:nvGrpSpPr>
          <p:grpSpPr bwMode="auto">
            <a:xfrm>
              <a:off x="8167963" y="4431240"/>
              <a:ext cx="522026" cy="1201006"/>
              <a:chOff x="10890915" y="2811437"/>
              <a:chExt cx="696034" cy="1201006"/>
            </a:xfrm>
          </p:grpSpPr>
          <p:sp>
            <p:nvSpPr>
              <p:cNvPr id="14" name="矩形 13"/>
              <p:cNvSpPr/>
              <p:nvPr/>
            </p:nvSpPr>
            <p:spPr>
              <a:xfrm rot="5400000">
                <a:off x="10638708" y="3296543"/>
                <a:ext cx="1200191" cy="2306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p>
            </p:txBody>
          </p:sp>
          <p:sp>
            <p:nvSpPr>
              <p:cNvPr id="15" name="矩形 14"/>
              <p:cNvSpPr/>
              <p:nvPr/>
            </p:nvSpPr>
            <p:spPr>
              <a:xfrm rot="5400000">
                <a:off x="10870453" y="3295485"/>
                <a:ext cx="1200191" cy="232804"/>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p>
            </p:txBody>
          </p:sp>
          <p:sp>
            <p:nvSpPr>
              <p:cNvPr id="16" name="等腰三角形 15"/>
              <p:cNvSpPr/>
              <p:nvPr/>
            </p:nvSpPr>
            <p:spPr>
              <a:xfrm rot="16200000">
                <a:off x="10829250" y="3227221"/>
                <a:ext cx="368313" cy="24550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p>
            </p:txBody>
          </p:sp>
        </p:grpSp>
        <p:grpSp>
          <p:nvGrpSpPr>
            <p:cNvPr id="23573" name="组合 31"/>
            <p:cNvGrpSpPr>
              <a:grpSpLocks/>
            </p:cNvGrpSpPr>
            <p:nvPr/>
          </p:nvGrpSpPr>
          <p:grpSpPr bwMode="auto">
            <a:xfrm>
              <a:off x="8167964" y="2984577"/>
              <a:ext cx="522026" cy="1446665"/>
              <a:chOff x="10890916" y="1364773"/>
              <a:chExt cx="696034" cy="1446665"/>
            </a:xfrm>
          </p:grpSpPr>
          <p:sp>
            <p:nvSpPr>
              <p:cNvPr id="10" name="矩形 9"/>
              <p:cNvSpPr/>
              <p:nvPr/>
            </p:nvSpPr>
            <p:spPr>
              <a:xfrm rot="5400000">
                <a:off x="10515671" y="1973316"/>
                <a:ext cx="1446262" cy="2306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p>
            </p:txBody>
          </p:sp>
          <p:sp>
            <p:nvSpPr>
              <p:cNvPr id="11" name="矩形 10"/>
              <p:cNvSpPr/>
              <p:nvPr/>
            </p:nvSpPr>
            <p:spPr>
              <a:xfrm rot="5400000">
                <a:off x="10747417" y="1972258"/>
                <a:ext cx="1446262" cy="23280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p>
            </p:txBody>
          </p:sp>
          <p:sp>
            <p:nvSpPr>
              <p:cNvPr id="25" name="等腰三角形 24"/>
              <p:cNvSpPr/>
              <p:nvPr/>
            </p:nvSpPr>
            <p:spPr>
              <a:xfrm rot="16200000">
                <a:off x="10829250" y="2046080"/>
                <a:ext cx="368312" cy="24550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p>
            </p:txBody>
          </p:sp>
        </p:grpSp>
        <p:grpSp>
          <p:nvGrpSpPr>
            <p:cNvPr id="23574" name="组合 32"/>
            <p:cNvGrpSpPr>
              <a:grpSpLocks/>
            </p:cNvGrpSpPr>
            <p:nvPr/>
          </p:nvGrpSpPr>
          <p:grpSpPr bwMode="auto">
            <a:xfrm>
              <a:off x="8167965" y="1770717"/>
              <a:ext cx="522024" cy="1213863"/>
              <a:chOff x="10890917" y="491318"/>
              <a:chExt cx="696032" cy="873458"/>
            </a:xfrm>
          </p:grpSpPr>
          <p:sp>
            <p:nvSpPr>
              <p:cNvPr id="5" name="矩形 4"/>
              <p:cNvSpPr/>
              <p:nvPr/>
            </p:nvSpPr>
            <p:spPr>
              <a:xfrm rot="5400000">
                <a:off x="10801852" y="813024"/>
                <a:ext cx="873901" cy="2306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p>
            </p:txBody>
          </p:sp>
          <p:sp>
            <p:nvSpPr>
              <p:cNvPr id="6" name="矩形 5"/>
              <p:cNvSpPr/>
              <p:nvPr/>
            </p:nvSpPr>
            <p:spPr>
              <a:xfrm rot="5400000">
                <a:off x="11033598" y="811965"/>
                <a:ext cx="873901" cy="23280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p>
            </p:txBody>
          </p:sp>
          <p:sp>
            <p:nvSpPr>
              <p:cNvPr id="26" name="等腰三角形 25"/>
              <p:cNvSpPr/>
              <p:nvPr/>
            </p:nvSpPr>
            <p:spPr>
              <a:xfrm rot="16200000">
                <a:off x="10829486" y="845028"/>
                <a:ext cx="367838" cy="2455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p>
            </p:txBody>
          </p:sp>
        </p:grpSp>
        <p:grpSp>
          <p:nvGrpSpPr>
            <p:cNvPr id="23575" name="组合 29"/>
            <p:cNvGrpSpPr>
              <a:grpSpLocks/>
            </p:cNvGrpSpPr>
            <p:nvPr/>
          </p:nvGrpSpPr>
          <p:grpSpPr bwMode="auto">
            <a:xfrm>
              <a:off x="8167966" y="5632243"/>
              <a:ext cx="522024" cy="1123828"/>
              <a:chOff x="10890918" y="4012440"/>
              <a:chExt cx="696032" cy="576411"/>
            </a:xfrm>
          </p:grpSpPr>
          <p:sp>
            <p:nvSpPr>
              <p:cNvPr id="18" name="矩形 17"/>
              <p:cNvSpPr/>
              <p:nvPr/>
            </p:nvSpPr>
            <p:spPr>
              <a:xfrm rot="5400000">
                <a:off x="10950556" y="4185108"/>
                <a:ext cx="576493" cy="2306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p>
            </p:txBody>
          </p:sp>
          <p:sp>
            <p:nvSpPr>
              <p:cNvPr id="19" name="矩形 18"/>
              <p:cNvSpPr/>
              <p:nvPr/>
            </p:nvSpPr>
            <p:spPr>
              <a:xfrm rot="5400000">
                <a:off x="11182302" y="4184049"/>
                <a:ext cx="576493" cy="23280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p>
            </p:txBody>
          </p:sp>
          <p:sp>
            <p:nvSpPr>
              <p:cNvPr id="27" name="等腰三角形 26"/>
              <p:cNvSpPr/>
              <p:nvPr/>
            </p:nvSpPr>
            <p:spPr>
              <a:xfrm rot="16200000">
                <a:off x="10829384" y="4184214"/>
                <a:ext cx="368044" cy="245503"/>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p>
            </p:txBody>
          </p:sp>
        </p:grpSp>
        <p:cxnSp>
          <p:nvCxnSpPr>
            <p:cNvPr id="35" name="直接连接符 34"/>
            <p:cNvCxnSpPr>
              <a:endCxn id="23577" idx="3"/>
            </p:cNvCxnSpPr>
            <p:nvPr/>
          </p:nvCxnSpPr>
          <p:spPr>
            <a:xfrm flipH="1" flipV="1">
              <a:off x="5163003" y="2432864"/>
              <a:ext cx="3004765" cy="952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3577" name="文本框 37"/>
            <p:cNvSpPr txBox="1">
              <a:spLocks noChangeArrowheads="1"/>
            </p:cNvSpPr>
            <p:nvPr/>
          </p:nvSpPr>
          <p:spPr bwMode="auto">
            <a:xfrm>
              <a:off x="3978516" y="2016703"/>
              <a:ext cx="1184965" cy="830981"/>
            </a:xfrm>
            <a:prstGeom prst="rect">
              <a:avLst/>
            </a:prstGeom>
            <a:noFill/>
            <a:ln w="9525">
              <a:noFill/>
              <a:miter lim="800000"/>
              <a:headEnd/>
              <a:tailEnd/>
            </a:ln>
          </p:spPr>
          <p:txBody>
            <a:bodyPr lIns="91424" tIns="45712" rIns="91424" bIns="45712">
              <a:spAutoFit/>
            </a:bodyPr>
            <a:lstStyle/>
            <a:p>
              <a:pPr algn="ctr"/>
              <a:r>
                <a:rPr lang="en-US" altLang="zh-CN" sz="2400">
                  <a:ea typeface="微軟正黑體" pitchFamily="34" charset="-120"/>
                  <a:cs typeface="Segoe UI Light" pitchFamily="34" charset="0"/>
                </a:rPr>
                <a:t>2,934</a:t>
              </a:r>
            </a:p>
            <a:p>
              <a:pPr algn="ctr"/>
              <a:r>
                <a:rPr lang="zh-TW" altLang="en-US" sz="2400">
                  <a:ea typeface="微軟正黑體" pitchFamily="34" charset="-120"/>
                  <a:cs typeface="Segoe UI Light" pitchFamily="34" charset="0"/>
                </a:rPr>
                <a:t>人</a:t>
              </a:r>
              <a:endParaRPr lang="zh-CN" altLang="en-US" sz="2400">
                <a:ea typeface="微軟正黑體" pitchFamily="34" charset="-120"/>
                <a:cs typeface="Segoe UI Light" pitchFamily="34" charset="0"/>
              </a:endParaRPr>
            </a:p>
          </p:txBody>
        </p:sp>
        <p:cxnSp>
          <p:nvCxnSpPr>
            <p:cNvPr id="44" name="直接连接符 43"/>
            <p:cNvCxnSpPr>
              <a:stCxn id="16" idx="0"/>
            </p:cNvCxnSpPr>
            <p:nvPr/>
          </p:nvCxnSpPr>
          <p:spPr>
            <a:xfrm flipH="1" flipV="1">
              <a:off x="6372528" y="4969775"/>
              <a:ext cx="179524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7801100" y="6211242"/>
              <a:ext cx="398414"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3580" name="文本框 60"/>
            <p:cNvSpPr txBox="1">
              <a:spLocks noChangeArrowheads="1"/>
            </p:cNvSpPr>
            <p:nvPr/>
          </p:nvSpPr>
          <p:spPr bwMode="auto">
            <a:xfrm>
              <a:off x="1908438" y="2176657"/>
              <a:ext cx="1819252" cy="438580"/>
            </a:xfrm>
            <a:prstGeom prst="rect">
              <a:avLst/>
            </a:prstGeom>
            <a:noFill/>
            <a:ln w="9525">
              <a:noFill/>
              <a:miter lim="800000"/>
              <a:headEnd/>
              <a:tailEnd/>
            </a:ln>
          </p:spPr>
          <p:txBody>
            <a:bodyPr lIns="68579" tIns="34289" rIns="68579" bIns="34289">
              <a:spAutoFit/>
            </a:bodyPr>
            <a:lstStyle/>
            <a:p>
              <a:pPr algn="r" defTabSz="684213"/>
              <a:r>
                <a:rPr kumimoji="0" lang="zh-TW" altLang="en-US" sz="2400" b="1">
                  <a:solidFill>
                    <a:srgbClr val="3B3838"/>
                  </a:solidFill>
                  <a:latin typeface="微軟正黑體" pitchFamily="34" charset="-120"/>
                  <a:ea typeface="微軟正黑體" pitchFamily="34" charset="-120"/>
                  <a:cs typeface="Arial" charset="0"/>
                </a:rPr>
                <a:t>第一級毒品</a:t>
              </a:r>
              <a:endParaRPr kumimoji="0" lang="zh-CN" altLang="en-US" sz="2400" b="1">
                <a:solidFill>
                  <a:srgbClr val="3B3838"/>
                </a:solidFill>
                <a:latin typeface="微軟正黑體" pitchFamily="34" charset="-120"/>
                <a:ea typeface="微軟正黑體" pitchFamily="34" charset="-120"/>
                <a:cs typeface="Arial" charset="0"/>
              </a:endParaRPr>
            </a:p>
          </p:txBody>
        </p:sp>
        <p:sp>
          <p:nvSpPr>
            <p:cNvPr id="23581" name="文本框 66"/>
            <p:cNvSpPr txBox="1">
              <a:spLocks noChangeArrowheads="1"/>
            </p:cNvSpPr>
            <p:nvPr/>
          </p:nvSpPr>
          <p:spPr bwMode="auto">
            <a:xfrm>
              <a:off x="150300" y="3604318"/>
              <a:ext cx="1685396" cy="438580"/>
            </a:xfrm>
            <a:prstGeom prst="rect">
              <a:avLst/>
            </a:prstGeom>
            <a:noFill/>
            <a:ln w="9525">
              <a:noFill/>
              <a:miter lim="800000"/>
              <a:headEnd/>
              <a:tailEnd/>
            </a:ln>
          </p:spPr>
          <p:txBody>
            <a:bodyPr lIns="68579" tIns="34289" rIns="68579" bIns="34289">
              <a:spAutoFit/>
            </a:bodyPr>
            <a:lstStyle/>
            <a:p>
              <a:pPr algn="r" defTabSz="684213"/>
              <a:r>
                <a:rPr kumimoji="0" lang="zh-TW" altLang="en-US" sz="2400" b="1">
                  <a:solidFill>
                    <a:srgbClr val="3B3838"/>
                  </a:solidFill>
                  <a:latin typeface="微軟正黑體" pitchFamily="34" charset="-120"/>
                  <a:ea typeface="微軟正黑體" pitchFamily="34" charset="-120"/>
                  <a:cs typeface="Arial" charset="0"/>
                </a:rPr>
                <a:t>第二級毒品</a:t>
              </a:r>
              <a:endParaRPr kumimoji="0" lang="zh-CN" altLang="en-US" sz="2400" b="1">
                <a:solidFill>
                  <a:srgbClr val="3B3838"/>
                </a:solidFill>
                <a:latin typeface="微軟正黑體" pitchFamily="34" charset="-120"/>
                <a:ea typeface="微軟正黑體" pitchFamily="34" charset="-120"/>
                <a:cs typeface="Arial" charset="0"/>
              </a:endParaRPr>
            </a:p>
          </p:txBody>
        </p:sp>
        <p:sp>
          <p:nvSpPr>
            <p:cNvPr id="23582" name="文本框 68"/>
            <p:cNvSpPr txBox="1">
              <a:spLocks noChangeArrowheads="1"/>
            </p:cNvSpPr>
            <p:nvPr/>
          </p:nvSpPr>
          <p:spPr bwMode="auto">
            <a:xfrm>
              <a:off x="3242288" y="4839734"/>
              <a:ext cx="1685396" cy="438580"/>
            </a:xfrm>
            <a:prstGeom prst="rect">
              <a:avLst/>
            </a:prstGeom>
            <a:noFill/>
            <a:ln w="9525">
              <a:noFill/>
              <a:miter lim="800000"/>
              <a:headEnd/>
              <a:tailEnd/>
            </a:ln>
          </p:spPr>
          <p:txBody>
            <a:bodyPr lIns="68579" tIns="34289" rIns="68579" bIns="34289">
              <a:spAutoFit/>
            </a:bodyPr>
            <a:lstStyle/>
            <a:p>
              <a:pPr algn="r" defTabSz="684213"/>
              <a:r>
                <a:rPr kumimoji="0" lang="zh-TW" altLang="en-US" sz="2400" b="1">
                  <a:solidFill>
                    <a:srgbClr val="3B3838"/>
                  </a:solidFill>
                  <a:latin typeface="微軟正黑體" pitchFamily="34" charset="-120"/>
                  <a:ea typeface="微軟正黑體" pitchFamily="34" charset="-120"/>
                  <a:cs typeface="Arial" charset="0"/>
                </a:rPr>
                <a:t>第三級毒品</a:t>
              </a:r>
              <a:endParaRPr kumimoji="0" lang="zh-CN" altLang="en-US" sz="2400" b="1">
                <a:solidFill>
                  <a:srgbClr val="3B3838"/>
                </a:solidFill>
                <a:latin typeface="微軟正黑體" pitchFamily="34" charset="-120"/>
                <a:ea typeface="微軟正黑體" pitchFamily="34" charset="-120"/>
                <a:cs typeface="Arial" charset="0"/>
              </a:endParaRPr>
            </a:p>
          </p:txBody>
        </p:sp>
        <p:sp>
          <p:nvSpPr>
            <p:cNvPr id="23583" name="文本框 68"/>
            <p:cNvSpPr txBox="1">
              <a:spLocks noChangeArrowheads="1"/>
            </p:cNvSpPr>
            <p:nvPr/>
          </p:nvSpPr>
          <p:spPr bwMode="auto">
            <a:xfrm>
              <a:off x="4654433" y="5974867"/>
              <a:ext cx="1685396" cy="438580"/>
            </a:xfrm>
            <a:prstGeom prst="rect">
              <a:avLst/>
            </a:prstGeom>
            <a:noFill/>
            <a:ln w="9525">
              <a:noFill/>
              <a:miter lim="800000"/>
              <a:headEnd/>
              <a:tailEnd/>
            </a:ln>
          </p:spPr>
          <p:txBody>
            <a:bodyPr lIns="68579" tIns="34289" rIns="68579" bIns="34289">
              <a:spAutoFit/>
            </a:bodyPr>
            <a:lstStyle/>
            <a:p>
              <a:pPr algn="r" defTabSz="684213"/>
              <a:r>
                <a:rPr kumimoji="0" lang="zh-TW" altLang="en-US" sz="2400" b="1">
                  <a:solidFill>
                    <a:srgbClr val="3B3838"/>
                  </a:solidFill>
                  <a:latin typeface="微軟正黑體" pitchFamily="34" charset="-120"/>
                  <a:ea typeface="微軟正黑體" pitchFamily="34" charset="-120"/>
                  <a:cs typeface="Arial" charset="0"/>
                </a:rPr>
                <a:t>第四級毒品</a:t>
              </a:r>
              <a:endParaRPr kumimoji="0" lang="zh-CN" altLang="en-US" sz="2400" b="1">
                <a:solidFill>
                  <a:srgbClr val="3B3838"/>
                </a:solidFill>
                <a:latin typeface="微軟正黑體" pitchFamily="34" charset="-120"/>
                <a:ea typeface="微軟正黑體" pitchFamily="34" charset="-120"/>
                <a:cs typeface="Arial" charset="0"/>
              </a:endParaRPr>
            </a:p>
          </p:txBody>
        </p:sp>
        <p:sp>
          <p:nvSpPr>
            <p:cNvPr id="23584" name="文本框 37"/>
            <p:cNvSpPr txBox="1">
              <a:spLocks noChangeArrowheads="1"/>
            </p:cNvSpPr>
            <p:nvPr/>
          </p:nvSpPr>
          <p:spPr bwMode="auto">
            <a:xfrm>
              <a:off x="2033504" y="3443983"/>
              <a:ext cx="1184965" cy="830981"/>
            </a:xfrm>
            <a:prstGeom prst="rect">
              <a:avLst/>
            </a:prstGeom>
            <a:noFill/>
            <a:ln w="9525">
              <a:noFill/>
              <a:miter lim="800000"/>
              <a:headEnd/>
              <a:tailEnd/>
            </a:ln>
          </p:spPr>
          <p:txBody>
            <a:bodyPr lIns="91424" tIns="45712" rIns="91424" bIns="45712">
              <a:spAutoFit/>
            </a:bodyPr>
            <a:lstStyle/>
            <a:p>
              <a:pPr algn="ctr"/>
              <a:r>
                <a:rPr lang="en-US" altLang="zh-CN" sz="2400">
                  <a:ea typeface="微軟正黑體" pitchFamily="34" charset="-120"/>
                  <a:cs typeface="Segoe UI Light" pitchFamily="34" charset="0"/>
                </a:rPr>
                <a:t>6,179</a:t>
              </a:r>
            </a:p>
            <a:p>
              <a:pPr algn="ctr"/>
              <a:r>
                <a:rPr lang="zh-TW" altLang="en-US" sz="2400">
                  <a:ea typeface="微軟正黑體" pitchFamily="34" charset="-120"/>
                  <a:cs typeface="Segoe UI Light" pitchFamily="34" charset="0"/>
                </a:rPr>
                <a:t>人</a:t>
              </a:r>
              <a:endParaRPr lang="zh-CN" altLang="en-US" sz="2400">
                <a:ea typeface="微軟正黑體" pitchFamily="34" charset="-120"/>
                <a:cs typeface="Segoe UI Light" pitchFamily="34" charset="0"/>
              </a:endParaRPr>
            </a:p>
          </p:txBody>
        </p:sp>
        <p:sp>
          <p:nvSpPr>
            <p:cNvPr id="23585" name="文本框 37"/>
            <p:cNvSpPr txBox="1">
              <a:spLocks noChangeArrowheads="1"/>
            </p:cNvSpPr>
            <p:nvPr/>
          </p:nvSpPr>
          <p:spPr bwMode="auto">
            <a:xfrm>
              <a:off x="5100734" y="4506411"/>
              <a:ext cx="1184965" cy="830981"/>
            </a:xfrm>
            <a:prstGeom prst="rect">
              <a:avLst/>
            </a:prstGeom>
            <a:noFill/>
            <a:ln w="9525">
              <a:noFill/>
              <a:miter lim="800000"/>
              <a:headEnd/>
              <a:tailEnd/>
            </a:ln>
          </p:spPr>
          <p:txBody>
            <a:bodyPr lIns="91424" tIns="45712" rIns="91424" bIns="45712">
              <a:spAutoFit/>
            </a:bodyPr>
            <a:lstStyle/>
            <a:p>
              <a:pPr algn="ctr"/>
              <a:r>
                <a:rPr lang="en-US" altLang="zh-CN" sz="2400">
                  <a:ea typeface="微軟正黑體" pitchFamily="34" charset="-120"/>
                  <a:cs typeface="Segoe UI Light" pitchFamily="34" charset="0"/>
                </a:rPr>
                <a:t>1,805</a:t>
              </a:r>
            </a:p>
            <a:p>
              <a:pPr algn="ctr"/>
              <a:r>
                <a:rPr lang="zh-TW" altLang="en-US" sz="2400">
                  <a:ea typeface="微軟正黑體" pitchFamily="34" charset="-120"/>
                  <a:cs typeface="Segoe UI Light" pitchFamily="34" charset="0"/>
                </a:rPr>
                <a:t>人</a:t>
              </a:r>
              <a:endParaRPr lang="zh-CN" altLang="en-US" sz="2400">
                <a:ea typeface="微軟正黑體" pitchFamily="34" charset="-120"/>
                <a:cs typeface="Segoe UI Light" pitchFamily="34" charset="0"/>
              </a:endParaRPr>
            </a:p>
          </p:txBody>
        </p:sp>
        <p:cxnSp>
          <p:nvCxnSpPr>
            <p:cNvPr id="7" name="直線接點 6"/>
            <p:cNvCxnSpPr>
              <a:stCxn id="25" idx="0"/>
            </p:cNvCxnSpPr>
            <p:nvPr/>
          </p:nvCxnSpPr>
          <p:spPr bwMode="auto">
            <a:xfrm flipH="1">
              <a:off x="3218557" y="3788635"/>
              <a:ext cx="4949211" cy="476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587" name="文本框 37"/>
            <p:cNvSpPr txBox="1">
              <a:spLocks noChangeArrowheads="1"/>
            </p:cNvSpPr>
            <p:nvPr/>
          </p:nvSpPr>
          <p:spPr bwMode="auto">
            <a:xfrm>
              <a:off x="6500651" y="5734247"/>
              <a:ext cx="1184965" cy="830981"/>
            </a:xfrm>
            <a:prstGeom prst="rect">
              <a:avLst/>
            </a:prstGeom>
            <a:noFill/>
            <a:ln w="9525">
              <a:noFill/>
              <a:miter lim="800000"/>
              <a:headEnd/>
              <a:tailEnd/>
            </a:ln>
          </p:spPr>
          <p:txBody>
            <a:bodyPr lIns="91424" tIns="45712" rIns="91424" bIns="45712">
              <a:spAutoFit/>
            </a:bodyPr>
            <a:lstStyle/>
            <a:p>
              <a:pPr algn="ctr"/>
              <a:r>
                <a:rPr lang="en-US" altLang="zh-CN" sz="2400">
                  <a:ea typeface="微軟正黑體" pitchFamily="34" charset="-120"/>
                  <a:cs typeface="Segoe UI Light" pitchFamily="34" charset="0"/>
                </a:rPr>
                <a:t>163</a:t>
              </a:r>
            </a:p>
            <a:p>
              <a:pPr algn="ctr"/>
              <a:r>
                <a:rPr lang="zh-TW" altLang="en-US" sz="2400">
                  <a:ea typeface="微軟正黑體" pitchFamily="34" charset="-120"/>
                  <a:cs typeface="Segoe UI Light" pitchFamily="34" charset="0"/>
                </a:rPr>
                <a:t>人</a:t>
              </a:r>
              <a:endParaRPr lang="zh-CN" altLang="en-US" sz="2400">
                <a:ea typeface="微軟正黑體" pitchFamily="34" charset="-120"/>
                <a:cs typeface="Segoe UI Light" pitchFamily="34" charset="0"/>
              </a:endParaRPr>
            </a:p>
          </p:txBody>
        </p:sp>
      </p:grpSp>
      <p:sp>
        <p:nvSpPr>
          <p:cNvPr id="23555" name="投影片編號版面配置區 27"/>
          <p:cNvSpPr>
            <a:spLocks noGrp="1"/>
          </p:cNvSpPr>
          <p:nvPr>
            <p:ph type="sldNum" sz="quarter" idx="12"/>
          </p:nvPr>
        </p:nvSpPr>
        <p:spPr>
          <a:noFill/>
          <a:ln>
            <a:miter lim="800000"/>
            <a:headEnd/>
            <a:tailEnd/>
          </a:ln>
        </p:spPr>
        <p:txBody>
          <a:bodyPr/>
          <a:lstStyle/>
          <a:p>
            <a:pPr fontAlgn="base">
              <a:spcBef>
                <a:spcPct val="0"/>
              </a:spcBef>
              <a:spcAft>
                <a:spcPct val="0"/>
              </a:spcAft>
            </a:pPr>
            <a:fld id="{BDC844B2-EFA6-4A40-B2E2-04F4AE4873CF}" type="slidenum">
              <a:rPr lang="en-US" altLang="zh-TW" smtClean="0"/>
              <a:pPr fontAlgn="base">
                <a:spcBef>
                  <a:spcPct val="0"/>
                </a:spcBef>
                <a:spcAft>
                  <a:spcPct val="0"/>
                </a:spcAft>
              </a:pPr>
              <a:t>6</a:t>
            </a:fld>
            <a:endParaRPr lang="en-US" altLang="zh-TW" smtClean="0"/>
          </a:p>
        </p:txBody>
      </p:sp>
      <p:grpSp>
        <p:nvGrpSpPr>
          <p:cNvPr id="23556" name="群組 3"/>
          <p:cNvGrpSpPr>
            <a:grpSpLocks/>
          </p:cNvGrpSpPr>
          <p:nvPr/>
        </p:nvGrpSpPr>
        <p:grpSpPr bwMode="auto">
          <a:xfrm>
            <a:off x="258763" y="4933950"/>
            <a:ext cx="2513012" cy="1731963"/>
            <a:chOff x="259430" y="4934530"/>
            <a:chExt cx="2512370" cy="1731962"/>
          </a:xfrm>
        </p:grpSpPr>
        <p:sp>
          <p:nvSpPr>
            <p:cNvPr id="39" name="Oval 13"/>
            <p:cNvSpPr>
              <a:spLocks noChangeArrowheads="1"/>
            </p:cNvSpPr>
            <p:nvPr/>
          </p:nvSpPr>
          <p:spPr bwMode="gray">
            <a:xfrm>
              <a:off x="1038693" y="4934530"/>
              <a:ext cx="1729933" cy="1727199"/>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a:noFill/>
            </a:ln>
            <a:effectLst/>
            <a:extLst>
              <a:ext uri="{91240B29-F687-4F45-9708-019B960494DF}"/>
              <a:ext uri="{AF507438-7753-43E0-B8FC-AC1667EBCBE1}"/>
            </a:extLst>
          </p:spPr>
          <p:txBody>
            <a:bodyPr wrap="none" anchor="ctr">
              <a:spAutoFit/>
            </a:bodyPr>
            <a:lstStyle/>
            <a:p>
              <a:pPr fontAlgn="auto">
                <a:spcBef>
                  <a:spcPts val="0"/>
                </a:spcBef>
                <a:spcAft>
                  <a:spcPts val="0"/>
                </a:spcAft>
                <a:defRPr/>
              </a:pPr>
              <a:endParaRPr kumimoji="0" lang="zh-TW" altLang="en-US">
                <a:latin typeface="+mn-lt"/>
                <a:ea typeface="+mn-ea"/>
              </a:endParaRPr>
            </a:p>
          </p:txBody>
        </p:sp>
        <p:sp>
          <p:nvSpPr>
            <p:cNvPr id="23558" name="Oval 14"/>
            <p:cNvSpPr>
              <a:spLocks noChangeArrowheads="1"/>
            </p:cNvSpPr>
            <p:nvPr/>
          </p:nvSpPr>
          <p:spPr bwMode="gray">
            <a:xfrm>
              <a:off x="1041425" y="4939292"/>
              <a:ext cx="1730375" cy="1727200"/>
            </a:xfrm>
            <a:prstGeom prst="ellipse">
              <a:avLst/>
            </a:prstGeom>
            <a:solidFill>
              <a:srgbClr val="A50021"/>
            </a:solidFill>
            <a:ln w="9525">
              <a:noFill/>
              <a:round/>
              <a:headEnd/>
              <a:tailEnd/>
            </a:ln>
          </p:spPr>
          <p:txBody>
            <a:bodyPr wrap="none" anchor="ctr">
              <a:spAutoFit/>
            </a:bodyPr>
            <a:lstStyle/>
            <a:p>
              <a:endParaRPr kumimoji="0" lang="zh-TW" altLang="en-US">
                <a:latin typeface="Verdana" pitchFamily="34" charset="0"/>
              </a:endParaRPr>
            </a:p>
          </p:txBody>
        </p:sp>
        <p:sp>
          <p:nvSpPr>
            <p:cNvPr id="42" name="Oval 15"/>
            <p:cNvSpPr>
              <a:spLocks noChangeArrowheads="1"/>
            </p:cNvSpPr>
            <p:nvPr/>
          </p:nvSpPr>
          <p:spPr bwMode="gray">
            <a:xfrm>
              <a:off x="1133919" y="5047243"/>
              <a:ext cx="1501391" cy="1500186"/>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a:noFill/>
            </a:ln>
            <a:effectLst/>
            <a:extLst>
              <a:ext uri="{91240B29-F687-4F45-9708-019B960494DF}"/>
              <a:ext uri="{AF507438-7753-43E0-B8FC-AC1667EBCBE1}"/>
            </a:extLst>
          </p:spPr>
          <p:txBody>
            <a:bodyPr anchor="ctr">
              <a:spAutoFit/>
            </a:bodyPr>
            <a:lstStyle/>
            <a:p>
              <a:pPr fontAlgn="auto">
                <a:spcBef>
                  <a:spcPts val="0"/>
                </a:spcBef>
                <a:spcAft>
                  <a:spcPts val="0"/>
                </a:spcAft>
                <a:defRPr/>
              </a:pPr>
              <a:endParaRPr kumimoji="0" lang="zh-TW" altLang="en-US">
                <a:latin typeface="+mn-lt"/>
                <a:ea typeface="+mn-ea"/>
              </a:endParaRPr>
            </a:p>
          </p:txBody>
        </p:sp>
        <p:sp>
          <p:nvSpPr>
            <p:cNvPr id="23560" name="Oval 16"/>
            <p:cNvSpPr>
              <a:spLocks noChangeArrowheads="1"/>
            </p:cNvSpPr>
            <p:nvPr/>
          </p:nvSpPr>
          <p:spPr bwMode="gray">
            <a:xfrm>
              <a:off x="1155724" y="5052798"/>
              <a:ext cx="1501775" cy="1500187"/>
            </a:xfrm>
            <a:prstGeom prst="ellipse">
              <a:avLst/>
            </a:prstGeom>
            <a:solidFill>
              <a:schemeClr val="bg1"/>
            </a:solidFill>
            <a:ln w="9525">
              <a:noFill/>
              <a:round/>
              <a:headEnd/>
              <a:tailEnd/>
            </a:ln>
          </p:spPr>
          <p:txBody>
            <a:bodyPr anchor="ctr">
              <a:spAutoFit/>
            </a:bodyPr>
            <a:lstStyle/>
            <a:p>
              <a:endParaRPr kumimoji="0" lang="zh-TW" altLang="en-US">
                <a:latin typeface="Verdana" pitchFamily="34" charset="0"/>
              </a:endParaRPr>
            </a:p>
          </p:txBody>
        </p:sp>
        <p:grpSp>
          <p:nvGrpSpPr>
            <p:cNvPr id="23561" name="Group 18"/>
            <p:cNvGrpSpPr>
              <a:grpSpLocks/>
            </p:cNvGrpSpPr>
            <p:nvPr/>
          </p:nvGrpSpPr>
          <p:grpSpPr bwMode="auto">
            <a:xfrm>
              <a:off x="1264653" y="5121620"/>
              <a:ext cx="1311275" cy="1309687"/>
              <a:chOff x="4166" y="1706"/>
              <a:chExt cx="1252" cy="1252"/>
            </a:xfrm>
          </p:grpSpPr>
          <p:sp>
            <p:nvSpPr>
              <p:cNvPr id="23564" name="Oval 19"/>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noFill/>
                <a:round/>
                <a:headEnd/>
                <a:tailEnd/>
              </a:ln>
            </p:spPr>
            <p:txBody>
              <a:bodyPr vert="eaVert" wrap="none" anchor="ctr"/>
              <a:lstStyle/>
              <a:p>
                <a:endParaRPr kumimoji="0" lang="zh-TW" altLang="en-US">
                  <a:latin typeface="Verdana" pitchFamily="34" charset="0"/>
                </a:endParaRPr>
              </a:p>
            </p:txBody>
          </p:sp>
          <p:sp>
            <p:nvSpPr>
              <p:cNvPr id="23565" name="Oval 20"/>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noFill/>
                <a:round/>
                <a:headEnd/>
                <a:tailEnd/>
              </a:ln>
            </p:spPr>
            <p:txBody>
              <a:bodyPr vert="eaVert" wrap="none" anchor="ctr"/>
              <a:lstStyle/>
              <a:p>
                <a:endParaRPr kumimoji="0" lang="zh-TW" altLang="en-US">
                  <a:latin typeface="Verdana" pitchFamily="34" charset="0"/>
                </a:endParaRPr>
              </a:p>
            </p:txBody>
          </p:sp>
          <p:sp>
            <p:nvSpPr>
              <p:cNvPr id="23566" name="Oval 21"/>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noFill/>
                <a:round/>
                <a:headEnd/>
                <a:tailEnd/>
              </a:ln>
            </p:spPr>
            <p:txBody>
              <a:bodyPr vert="eaVert" wrap="none" anchor="ctr"/>
              <a:lstStyle/>
              <a:p>
                <a:endParaRPr kumimoji="0" lang="zh-TW" altLang="en-US">
                  <a:latin typeface="Verdana" pitchFamily="34" charset="0"/>
                </a:endParaRPr>
              </a:p>
            </p:txBody>
          </p:sp>
          <p:sp>
            <p:nvSpPr>
              <p:cNvPr id="23567" name="Oval 22"/>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noFill/>
                <a:round/>
                <a:headEnd/>
                <a:tailEnd/>
              </a:ln>
            </p:spPr>
            <p:txBody>
              <a:bodyPr vert="eaVert" wrap="none" anchor="ctr"/>
              <a:lstStyle/>
              <a:p>
                <a:endParaRPr kumimoji="0" lang="zh-TW" altLang="en-US">
                  <a:latin typeface="Verdana" pitchFamily="34" charset="0"/>
                </a:endParaRPr>
              </a:p>
            </p:txBody>
          </p:sp>
        </p:grpSp>
        <p:sp>
          <p:nvSpPr>
            <p:cNvPr id="23562" name="Text Box 89"/>
            <p:cNvSpPr txBox="1">
              <a:spLocks noChangeArrowheads="1"/>
            </p:cNvSpPr>
            <p:nvPr/>
          </p:nvSpPr>
          <p:spPr bwMode="auto">
            <a:xfrm>
              <a:off x="1237183" y="5532651"/>
              <a:ext cx="1266116" cy="892552"/>
            </a:xfrm>
            <a:prstGeom prst="rect">
              <a:avLst/>
            </a:prstGeom>
            <a:noFill/>
            <a:ln w="9525">
              <a:noFill/>
              <a:miter lim="800000"/>
              <a:headEnd/>
              <a:tailEnd/>
            </a:ln>
          </p:spPr>
          <p:txBody>
            <a:bodyPr wrap="none">
              <a:spAutoFit/>
            </a:bodyPr>
            <a:lstStyle/>
            <a:p>
              <a:pPr algn="ctr" eaLnBrk="0" hangingPunct="0"/>
              <a:r>
                <a:rPr kumimoji="0" lang="en-US" altLang="zh-CN" sz="2800" b="1">
                  <a:solidFill>
                    <a:srgbClr val="C00000"/>
                  </a:solidFill>
                  <a:ea typeface="SimSun" pitchFamily="2" charset="-122"/>
                  <a:cs typeface="Arial" charset="0"/>
                </a:rPr>
                <a:t>11,081</a:t>
              </a:r>
            </a:p>
            <a:p>
              <a:pPr algn="ctr"/>
              <a:r>
                <a:rPr lang="zh-TW" altLang="en-US" sz="2400">
                  <a:ea typeface="微軟正黑體" pitchFamily="34" charset="-120"/>
                  <a:cs typeface="Segoe UI Light" pitchFamily="34" charset="0"/>
                </a:rPr>
                <a:t>人</a:t>
              </a:r>
              <a:endParaRPr lang="en-US" altLang="zh-CN" sz="2400">
                <a:ea typeface="微軟正黑體" pitchFamily="34" charset="-120"/>
                <a:cs typeface="Segoe UI Light" pitchFamily="34" charset="0"/>
              </a:endParaRPr>
            </a:p>
          </p:txBody>
        </p:sp>
        <p:sp>
          <p:nvSpPr>
            <p:cNvPr id="2" name="文字方塊 1"/>
            <p:cNvSpPr txBox="1"/>
            <p:nvPr/>
          </p:nvSpPr>
          <p:spPr>
            <a:xfrm>
              <a:off x="259430" y="4998690"/>
              <a:ext cx="1049262" cy="52322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kumimoji="0" lang="en-US" altLang="zh-TW" sz="2800" b="1" spc="50" dirty="0">
                  <a:ln w="11430"/>
                  <a:solidFill>
                    <a:srgbClr val="0070C0"/>
                  </a:solidFill>
                  <a:effectLst>
                    <a:outerShdw blurRad="76200" dist="50800" dir="5400000" algn="tl" rotWithShape="0">
                      <a:srgbClr val="000000">
                        <a:alpha val="65000"/>
                      </a:srgbClr>
                    </a:outerShdw>
                  </a:effectLst>
                  <a:latin typeface="Arial" panose="020B0604020202020204" pitchFamily="34" charset="0"/>
                  <a:ea typeface="宋体" charset="-122"/>
                  <a:cs typeface="Arial" panose="020B0604020202020204" pitchFamily="34" charset="0"/>
                </a:rPr>
                <a:t>Total</a:t>
              </a:r>
              <a:endParaRPr kumimoji="0" lang="zh-TW" altLang="en-US" sz="2800" b="1" spc="50" dirty="0">
                <a:ln w="11430"/>
                <a:solidFill>
                  <a:srgbClr val="0070C0"/>
                </a:solidFill>
                <a:effectLst>
                  <a:outerShdw blurRad="76200" dist="50800" dir="5400000" algn="tl" rotWithShape="0">
                    <a:srgbClr val="000000">
                      <a:alpha val="65000"/>
                    </a:srgbClr>
                  </a:outerShdw>
                </a:effectLst>
                <a:latin typeface="Arial" panose="020B0604020202020204" pitchFamily="34" charset="0"/>
                <a:ea typeface="宋体" charset="-122"/>
                <a:cs typeface="Arial" panose="020B0604020202020204" pitchFamily="34" charset="0"/>
              </a:endParaRPr>
            </a:p>
          </p:txBody>
        </p:sp>
      </p:grpSp>
    </p:spTree>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標題 1"/>
          <p:cNvSpPr>
            <a:spLocks noGrp="1"/>
          </p:cNvSpPr>
          <p:nvPr>
            <p:ph type="title"/>
          </p:nvPr>
        </p:nvSpPr>
        <p:spPr/>
        <p:txBody>
          <a:bodyPr/>
          <a:lstStyle/>
          <a:p>
            <a:r>
              <a:rPr lang="zh-TW" altLang="en-US" smtClean="0">
                <a:solidFill>
                  <a:srgbClr val="FFFF00"/>
                </a:solidFill>
                <a:latin typeface="Arial" charset="0"/>
                <a:ea typeface="華康華綜體W5"/>
              </a:rPr>
              <a:t>策略八</a:t>
            </a:r>
          </a:p>
        </p:txBody>
      </p:sp>
      <p:sp>
        <p:nvSpPr>
          <p:cNvPr id="88066" name="投影片編號版面配置區 3"/>
          <p:cNvSpPr>
            <a:spLocks noGrp="1"/>
          </p:cNvSpPr>
          <p:nvPr>
            <p:ph type="sldNum" sz="quarter" idx="12"/>
          </p:nvPr>
        </p:nvSpPr>
        <p:spPr>
          <a:noFill/>
          <a:ln>
            <a:miter lim="800000"/>
            <a:headEnd/>
            <a:tailEnd/>
          </a:ln>
        </p:spPr>
        <p:txBody>
          <a:bodyPr/>
          <a:lstStyle/>
          <a:p>
            <a:pPr fontAlgn="base">
              <a:spcBef>
                <a:spcPct val="0"/>
              </a:spcBef>
              <a:spcAft>
                <a:spcPct val="0"/>
              </a:spcAft>
            </a:pPr>
            <a:fld id="{3A4A251E-9874-420B-A179-C3324BF14315}" type="slidenum">
              <a:rPr lang="zh-TW" altLang="en-US" smtClean="0"/>
              <a:pPr fontAlgn="base">
                <a:spcBef>
                  <a:spcPct val="0"/>
                </a:spcBef>
                <a:spcAft>
                  <a:spcPct val="0"/>
                </a:spcAft>
              </a:pPr>
              <a:t>60</a:t>
            </a:fld>
            <a:endParaRPr lang="en-US" altLang="zh-TW" smtClean="0"/>
          </a:p>
        </p:txBody>
      </p:sp>
      <p:sp>
        <p:nvSpPr>
          <p:cNvPr id="12" name="手繪多邊形 11"/>
          <p:cNvSpPr/>
          <p:nvPr/>
        </p:nvSpPr>
        <p:spPr>
          <a:xfrm>
            <a:off x="251520" y="1268760"/>
            <a:ext cx="8496944" cy="909728"/>
          </a:xfrm>
          <a:custGeom>
            <a:avLst/>
            <a:gdLst>
              <a:gd name="connsiteX0" fmla="*/ 0 w 8127999"/>
              <a:gd name="connsiteY0" fmla="*/ 182523 h 1095119"/>
              <a:gd name="connsiteX1" fmla="*/ 182523 w 8127999"/>
              <a:gd name="connsiteY1" fmla="*/ 0 h 1095119"/>
              <a:gd name="connsiteX2" fmla="*/ 7945476 w 8127999"/>
              <a:gd name="connsiteY2" fmla="*/ 0 h 1095119"/>
              <a:gd name="connsiteX3" fmla="*/ 8127999 w 8127999"/>
              <a:gd name="connsiteY3" fmla="*/ 182523 h 1095119"/>
              <a:gd name="connsiteX4" fmla="*/ 8127999 w 8127999"/>
              <a:gd name="connsiteY4" fmla="*/ 912596 h 1095119"/>
              <a:gd name="connsiteX5" fmla="*/ 7945476 w 8127999"/>
              <a:gd name="connsiteY5" fmla="*/ 1095119 h 1095119"/>
              <a:gd name="connsiteX6" fmla="*/ 182523 w 8127999"/>
              <a:gd name="connsiteY6" fmla="*/ 1095119 h 1095119"/>
              <a:gd name="connsiteX7" fmla="*/ 0 w 8127999"/>
              <a:gd name="connsiteY7" fmla="*/ 912596 h 1095119"/>
              <a:gd name="connsiteX8" fmla="*/ 0 w 8127999"/>
              <a:gd name="connsiteY8" fmla="*/ 182523 h 109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7999" h="1095119">
                <a:moveTo>
                  <a:pt x="0" y="182523"/>
                </a:moveTo>
                <a:cubicBezTo>
                  <a:pt x="0" y="81718"/>
                  <a:pt x="81718" y="0"/>
                  <a:pt x="182523" y="0"/>
                </a:cubicBezTo>
                <a:lnTo>
                  <a:pt x="7945476" y="0"/>
                </a:lnTo>
                <a:cubicBezTo>
                  <a:pt x="8046281" y="0"/>
                  <a:pt x="8127999" y="81718"/>
                  <a:pt x="8127999" y="182523"/>
                </a:cubicBezTo>
                <a:lnTo>
                  <a:pt x="8127999" y="912596"/>
                </a:lnTo>
                <a:cubicBezTo>
                  <a:pt x="8127999" y="1013401"/>
                  <a:pt x="8046281" y="1095119"/>
                  <a:pt x="7945476" y="1095119"/>
                </a:cubicBezTo>
                <a:lnTo>
                  <a:pt x="182523" y="1095119"/>
                </a:lnTo>
                <a:cubicBezTo>
                  <a:pt x="81718" y="1095119"/>
                  <a:pt x="0" y="1013401"/>
                  <a:pt x="0" y="912596"/>
                </a:cubicBezTo>
                <a:lnTo>
                  <a:pt x="0" y="18252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144899" tIns="144899" rIns="144899" bIns="144899" spcCol="1270" anchor="ctr"/>
          <a:lstStyle/>
          <a:p>
            <a:pPr algn="ctr" defTabSz="1066800" fontAlgn="auto">
              <a:spcAft>
                <a:spcPts val="0"/>
              </a:spcAft>
              <a:defRPr/>
            </a:pPr>
            <a:r>
              <a:rPr kumimoji="0" lang="zh-TW" altLang="en-US" sz="2800" b="1" dirty="0">
                <a:latin typeface="微軟正黑體" panose="020B0604030504040204" pitchFamily="34" charset="-120"/>
                <a:ea typeface="微軟正黑體" panose="020B0604030504040204" pitchFamily="34" charset="-120"/>
              </a:rPr>
              <a:t>建置以成癮醫療及復歸社會服務為核心</a:t>
            </a:r>
            <a:endParaRPr kumimoji="0" lang="en-US" altLang="zh-TW" sz="2800" b="1" dirty="0">
              <a:latin typeface="微軟正黑體" panose="020B0604030504040204" pitchFamily="34" charset="-120"/>
              <a:ea typeface="微軟正黑體" panose="020B0604030504040204" pitchFamily="34" charset="-120"/>
            </a:endParaRPr>
          </a:p>
          <a:p>
            <a:pPr algn="ctr" defTabSz="1066800" fontAlgn="auto">
              <a:spcAft>
                <a:spcPts val="0"/>
              </a:spcAft>
              <a:defRPr/>
            </a:pPr>
            <a:r>
              <a:rPr kumimoji="0" lang="zh-TW" altLang="en-US" sz="2800" b="1" dirty="0">
                <a:latin typeface="微軟正黑體" panose="020B0604030504040204" pitchFamily="34" charset="-120"/>
                <a:ea typeface="微軟正黑體" panose="020B0604030504040204" pitchFamily="34" charset="-120"/>
              </a:rPr>
              <a:t>戒護為輔之戒治模式</a:t>
            </a:r>
            <a:endParaRPr kumimoji="0" lang="en-US" altLang="zh-TW" sz="2800" b="1" dirty="0">
              <a:latin typeface="微軟正黑體" panose="020B0604030504040204" pitchFamily="34" charset="-120"/>
              <a:ea typeface="微軟正黑體" panose="020B0604030504040204" pitchFamily="34" charset="-120"/>
            </a:endParaRPr>
          </a:p>
        </p:txBody>
      </p:sp>
      <p:sp>
        <p:nvSpPr>
          <p:cNvPr id="13" name="圓角矩形 12"/>
          <p:cNvSpPr/>
          <p:nvPr/>
        </p:nvSpPr>
        <p:spPr>
          <a:xfrm>
            <a:off x="58738" y="3662363"/>
            <a:ext cx="1714500" cy="703262"/>
          </a:xfrm>
          <a:prstGeom prst="roundRect">
            <a:avLst>
              <a:gd name="adj" fmla="val 7806"/>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b="1" dirty="0">
                <a:solidFill>
                  <a:schemeClr val="tx1">
                    <a:lumMod val="65000"/>
                    <a:lumOff val="35000"/>
                  </a:schemeClr>
                </a:solidFill>
                <a:latin typeface="Arial" panose="020B0604020202020204" pitchFamily="34" charset="0"/>
                <a:ea typeface="微軟正黑體" panose="020B0604030504040204" pitchFamily="34" charset="-120"/>
                <a:cs typeface="Arial" panose="020B0604020202020204" pitchFamily="34" charset="0"/>
              </a:rPr>
              <a:t>籌組工作小組</a:t>
            </a:r>
          </a:p>
        </p:txBody>
      </p:sp>
      <p:sp>
        <p:nvSpPr>
          <p:cNvPr id="15" name="矩形 14"/>
          <p:cNvSpPr/>
          <p:nvPr/>
        </p:nvSpPr>
        <p:spPr>
          <a:xfrm>
            <a:off x="1787525" y="3716338"/>
            <a:ext cx="7105650" cy="585787"/>
          </a:xfrm>
          <a:prstGeom prst="rect">
            <a:avLst/>
          </a:prstGeom>
        </p:spPr>
        <p:txBody>
          <a:bodyPr>
            <a:spAutoFit/>
          </a:bodyPr>
          <a:lstStyle/>
          <a:p>
            <a:pPr marL="360000" indent="-360000" fontAlgn="auto">
              <a:spcBef>
                <a:spcPts val="0"/>
              </a:spcBef>
              <a:spcAft>
                <a:spcPts val="0"/>
              </a:spcAft>
              <a:buClr>
                <a:schemeClr val="accent6">
                  <a:lumMod val="40000"/>
                  <a:lumOff val="60000"/>
                </a:schemeClr>
              </a:buClr>
              <a:buFont typeface="Wingdings 3" panose="05040102010807070707" pitchFamily="18" charset="2"/>
              <a:buChar char="u"/>
              <a:defRPr/>
            </a:pPr>
            <a:r>
              <a:rPr kumimoji="0" lang="zh-TW" altLang="en-US" sz="1600" b="1" dirty="0">
                <a:latin typeface="Arial" panose="020B0604020202020204" pitchFamily="34" charset="0"/>
                <a:ea typeface="微軟正黑體" panose="020B0604030504040204" pitchFamily="34" charset="-120"/>
                <a:cs typeface="Arial" panose="020B0604020202020204" pitchFamily="34" charset="0"/>
              </a:rPr>
              <a:t>小組成員：衛福部、法務部、勞動部等</a:t>
            </a:r>
            <a:r>
              <a:rPr kumimoji="0" lang="zh-TW" altLang="en-US" sz="1600" b="1" dirty="0">
                <a:solidFill>
                  <a:srgbClr val="C00000"/>
                </a:solidFill>
                <a:latin typeface="Arial" panose="020B0604020202020204" pitchFamily="34" charset="0"/>
                <a:ea typeface="微軟正黑體" panose="020B0604030504040204" pitchFamily="34" charset="-120"/>
                <a:cs typeface="Arial" panose="020B0604020202020204" pitchFamily="34" charset="0"/>
              </a:rPr>
              <a:t>部會代表</a:t>
            </a:r>
            <a:r>
              <a:rPr kumimoji="0" lang="zh-TW" altLang="en-US" sz="1600" b="1" kern="0" dirty="0">
                <a:latin typeface="Arial" panose="020B0604020202020204" pitchFamily="34" charset="0"/>
                <a:ea typeface="微軟正黑體" panose="020B0604030504040204" pitchFamily="34" charset="-120"/>
                <a:cs typeface="Arial" panose="020B0604020202020204" pitchFamily="34" charset="0"/>
              </a:rPr>
              <a:t>及</a:t>
            </a:r>
            <a:r>
              <a:rPr kumimoji="0" lang="zh-TW" altLang="en-US" sz="1600" b="1" dirty="0">
                <a:solidFill>
                  <a:srgbClr val="C00000"/>
                </a:solidFill>
                <a:latin typeface="Arial" panose="020B0604020202020204" pitchFamily="34" charset="0"/>
                <a:ea typeface="微軟正黑體" panose="020B0604030504040204" pitchFamily="34" charset="-120"/>
                <a:cs typeface="Arial" panose="020B0604020202020204" pitchFamily="34" charset="0"/>
              </a:rPr>
              <a:t>成癮防治專家</a:t>
            </a:r>
            <a:endParaRPr kumimoji="0" lang="en-US" altLang="zh-TW" sz="1600" b="1" dirty="0">
              <a:solidFill>
                <a:srgbClr val="C00000"/>
              </a:solidFill>
              <a:latin typeface="Arial" panose="020B0604020202020204" pitchFamily="34" charset="0"/>
              <a:ea typeface="微軟正黑體" panose="020B0604030504040204" pitchFamily="34" charset="-120"/>
              <a:cs typeface="Arial" panose="020B0604020202020204" pitchFamily="34" charset="0"/>
            </a:endParaRPr>
          </a:p>
          <a:p>
            <a:pPr marL="360000" lvl="4" indent="-360000" fontAlgn="auto">
              <a:spcBef>
                <a:spcPts val="0"/>
              </a:spcBef>
              <a:spcAft>
                <a:spcPts val="0"/>
              </a:spcAft>
              <a:buClr>
                <a:schemeClr val="accent6">
                  <a:lumMod val="40000"/>
                  <a:lumOff val="60000"/>
                </a:schemeClr>
              </a:buClr>
              <a:buFont typeface="Wingdings 3" panose="05040102010807070707" pitchFamily="18" charset="2"/>
              <a:buChar char="u"/>
              <a:defRPr/>
            </a:pPr>
            <a:r>
              <a:rPr kumimoji="0" lang="zh-TW" altLang="en-US" sz="1600" b="1" dirty="0">
                <a:solidFill>
                  <a:srgbClr val="C00000"/>
                </a:solidFill>
                <a:latin typeface="Arial" panose="020B0604020202020204" pitchFamily="34" charset="0"/>
                <a:ea typeface="微軟正黑體" panose="020B0604030504040204" pitchFamily="34" charset="-120"/>
                <a:cs typeface="Arial" panose="020B0604020202020204" pitchFamily="34" charset="0"/>
              </a:rPr>
              <a:t>評估、分析</a:t>
            </a:r>
            <a:r>
              <a:rPr kumimoji="0" lang="en-US" altLang="zh-TW" sz="1600" b="1" dirty="0">
                <a:latin typeface="Arial" panose="020B0604020202020204" pitchFamily="34" charset="0"/>
                <a:ea typeface="微軟正黑體" panose="020B0604030504040204" pitchFamily="34" charset="-120"/>
                <a:cs typeface="Arial" panose="020B0604020202020204" pitchFamily="34" charset="0"/>
              </a:rPr>
              <a:t>4</a:t>
            </a:r>
            <a:r>
              <a:rPr kumimoji="0" lang="zh-TW" altLang="en-US" sz="1600" b="1" dirty="0">
                <a:latin typeface="Arial" panose="020B0604020202020204" pitchFamily="34" charset="0"/>
                <a:ea typeface="微軟正黑體" panose="020B0604030504040204" pitchFamily="34" charset="-120"/>
                <a:cs typeface="Arial" panose="020B0604020202020204" pitchFamily="34" charset="0"/>
              </a:rPr>
              <a:t>所戒治所</a:t>
            </a:r>
            <a:r>
              <a:rPr kumimoji="0" lang="zh-TW" altLang="en-US" sz="1600" b="1" dirty="0">
                <a:solidFill>
                  <a:srgbClr val="C00000"/>
                </a:solidFill>
                <a:latin typeface="Arial" panose="020B0604020202020204" pitchFamily="34" charset="0"/>
                <a:ea typeface="微軟正黑體" panose="020B0604030504040204" pitchFamily="34" charset="-120"/>
                <a:cs typeface="Arial" panose="020B0604020202020204" pitchFamily="34" charset="0"/>
              </a:rPr>
              <a:t>軟、硬體條件</a:t>
            </a:r>
            <a:r>
              <a:rPr kumimoji="0" lang="zh-TW" altLang="en-US" sz="1600" b="1" dirty="0">
                <a:latin typeface="Arial" panose="020B0604020202020204" pitchFamily="34" charset="0"/>
                <a:ea typeface="微軟正黑體" panose="020B0604030504040204" pitchFamily="34" charset="-120"/>
                <a:cs typeface="Arial" panose="020B0604020202020204" pitchFamily="34" charset="0"/>
              </a:rPr>
              <a:t>，</a:t>
            </a:r>
            <a:r>
              <a:rPr kumimoji="0" lang="zh-TW" altLang="en-US" sz="1600" b="1" dirty="0">
                <a:solidFill>
                  <a:srgbClr val="C00000"/>
                </a:solidFill>
                <a:latin typeface="Arial" panose="020B0604020202020204" pitchFamily="34" charset="0"/>
                <a:ea typeface="微軟正黑體" panose="020B0604030504040204" pitchFamily="34" charset="-120"/>
                <a:cs typeface="Arial" panose="020B0604020202020204" pitchFamily="34" charset="0"/>
              </a:rPr>
              <a:t>及在地</a:t>
            </a:r>
            <a:r>
              <a:rPr kumimoji="0" lang="zh-TW" altLang="en-US" sz="1600" b="1" dirty="0">
                <a:latin typeface="Arial" panose="020B0604020202020204" pitchFamily="34" charset="0"/>
                <a:ea typeface="微軟正黑體" panose="020B0604030504040204" pitchFamily="34" charset="-120"/>
                <a:cs typeface="Arial" panose="020B0604020202020204" pitchFamily="34" charset="0"/>
              </a:rPr>
              <a:t>醫療</a:t>
            </a:r>
            <a:r>
              <a:rPr kumimoji="0" lang="zh-TW" altLang="en-US" sz="1600" b="1" dirty="0">
                <a:solidFill>
                  <a:srgbClr val="C00000"/>
                </a:solidFill>
                <a:latin typeface="Arial" panose="020B0604020202020204" pitchFamily="34" charset="0"/>
                <a:ea typeface="微軟正黑體" panose="020B0604030504040204" pitchFamily="34" charset="-120"/>
                <a:cs typeface="Arial" panose="020B0604020202020204" pitchFamily="34" charset="0"/>
              </a:rPr>
              <a:t>資源。</a:t>
            </a:r>
            <a:endParaRPr kumimoji="0" lang="en-US" altLang="zh-TW" sz="1600" b="1" dirty="0">
              <a:solidFill>
                <a:srgbClr val="C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6" name="圓角矩形 15"/>
          <p:cNvSpPr/>
          <p:nvPr/>
        </p:nvSpPr>
        <p:spPr>
          <a:xfrm>
            <a:off x="58738" y="4630738"/>
            <a:ext cx="1714500" cy="1606550"/>
          </a:xfrm>
          <a:prstGeom prst="roundRect">
            <a:avLst>
              <a:gd name="adj" fmla="val 3199"/>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b="1" dirty="0">
                <a:solidFill>
                  <a:schemeClr val="tx1">
                    <a:lumMod val="65000"/>
                    <a:lumOff val="35000"/>
                  </a:schemeClr>
                </a:solidFill>
                <a:latin typeface="Arial" panose="020B0604020202020204" pitchFamily="34" charset="0"/>
                <a:ea typeface="微軟正黑體" panose="020B0604030504040204" pitchFamily="34" charset="-120"/>
                <a:cs typeface="Arial" panose="020B0604020202020204" pitchFamily="34" charset="0"/>
              </a:rPr>
              <a:t>戒治療程</a:t>
            </a:r>
            <a:endParaRPr kumimoji="0" lang="en-US" altLang="zh-TW" b="1" dirty="0">
              <a:solidFill>
                <a:schemeClr val="tx1">
                  <a:lumMod val="65000"/>
                  <a:lumOff val="35000"/>
                </a:schemeClr>
              </a:solidFill>
              <a:latin typeface="Arial" panose="020B0604020202020204" pitchFamily="34" charset="0"/>
              <a:ea typeface="微軟正黑體" panose="020B0604030504040204" pitchFamily="34" charset="-120"/>
              <a:cs typeface="Arial" panose="020B0604020202020204" pitchFamily="34" charset="0"/>
            </a:endParaRPr>
          </a:p>
          <a:p>
            <a:pPr algn="ctr" fontAlgn="auto">
              <a:spcBef>
                <a:spcPts val="0"/>
              </a:spcBef>
              <a:spcAft>
                <a:spcPts val="0"/>
              </a:spcAft>
              <a:defRPr/>
            </a:pPr>
            <a:r>
              <a:rPr kumimoji="0" lang="zh-TW" altLang="en-US" b="1" dirty="0">
                <a:solidFill>
                  <a:schemeClr val="tx1">
                    <a:lumMod val="65000"/>
                    <a:lumOff val="35000"/>
                  </a:schemeClr>
                </a:solidFill>
                <a:latin typeface="Arial" panose="020B0604020202020204" pitchFamily="34" charset="0"/>
                <a:ea typeface="微軟正黑體" panose="020B0604030504040204" pitchFamily="34" charset="-120"/>
                <a:cs typeface="Arial" panose="020B0604020202020204" pitchFamily="34" charset="0"/>
              </a:rPr>
              <a:t>規劃與試辦</a:t>
            </a:r>
          </a:p>
        </p:txBody>
      </p:sp>
      <p:sp>
        <p:nvSpPr>
          <p:cNvPr id="18" name="矩形 17"/>
          <p:cNvSpPr/>
          <p:nvPr/>
        </p:nvSpPr>
        <p:spPr>
          <a:xfrm>
            <a:off x="1787525" y="4722813"/>
            <a:ext cx="7105650" cy="1508125"/>
          </a:xfrm>
          <a:prstGeom prst="rect">
            <a:avLst/>
          </a:prstGeom>
        </p:spPr>
        <p:txBody>
          <a:bodyPr>
            <a:spAutoFit/>
          </a:bodyPr>
          <a:lstStyle/>
          <a:p>
            <a:pPr marL="358775" lvl="4" indent="-358775">
              <a:buClr>
                <a:srgbClr val="94F0E4"/>
              </a:buClr>
              <a:buFont typeface="Wingdings 3" pitchFamily="18" charset="2"/>
              <a:buChar char="u"/>
            </a:pPr>
            <a:r>
              <a:rPr kumimoji="0" lang="zh-TW" altLang="en-US" sz="1600" b="1">
                <a:solidFill>
                  <a:srgbClr val="C00000"/>
                </a:solidFill>
                <a:ea typeface="微軟正黑體" pitchFamily="34" charset="-120"/>
                <a:cs typeface="Arial" charset="0"/>
              </a:rPr>
              <a:t>盤點</a:t>
            </a:r>
            <a:r>
              <a:rPr kumimoji="0" lang="zh-TW" altLang="en-US" sz="1600" b="1">
                <a:ea typeface="微軟正黑體" pitchFamily="34" charset="-120"/>
                <a:cs typeface="Arial" charset="0"/>
              </a:rPr>
              <a:t>戒治所所內、外部</a:t>
            </a:r>
            <a:r>
              <a:rPr kumimoji="0" lang="zh-TW" altLang="en-US" sz="1600" b="1">
                <a:solidFill>
                  <a:srgbClr val="C00000"/>
                </a:solidFill>
                <a:ea typeface="微軟正黑體" pitchFamily="34" charset="-120"/>
                <a:cs typeface="Arial" charset="0"/>
              </a:rPr>
              <a:t>處遇方案</a:t>
            </a:r>
            <a:r>
              <a:rPr kumimoji="0" lang="zh-TW" altLang="en-US" sz="1600" b="1">
                <a:ea typeface="微軟正黑體" pitchFamily="34" charset="-120"/>
                <a:cs typeface="Arial" charset="0"/>
              </a:rPr>
              <a:t>，及</a:t>
            </a:r>
            <a:r>
              <a:rPr kumimoji="0" lang="zh-TW" altLang="en-US" sz="1600" b="1">
                <a:solidFill>
                  <a:srgbClr val="C00000"/>
                </a:solidFill>
                <a:ea typeface="微軟正黑體" pitchFamily="34" charset="-120"/>
                <a:cs typeface="Arial" charset="0"/>
              </a:rPr>
              <a:t>檢討現行處遇流程及管理規則</a:t>
            </a:r>
            <a:r>
              <a:rPr kumimoji="0" lang="zh-TW" altLang="en-US" sz="1600" b="1">
                <a:ea typeface="微軟正黑體" pitchFamily="34" charset="-120"/>
                <a:cs typeface="Arial" charset="0"/>
              </a:rPr>
              <a:t>。</a:t>
            </a:r>
            <a:endParaRPr kumimoji="0" lang="en-US" altLang="zh-TW" sz="1600" b="1">
              <a:ea typeface="微軟正黑體" pitchFamily="34" charset="-120"/>
              <a:cs typeface="Arial" charset="0"/>
            </a:endParaRPr>
          </a:p>
          <a:p>
            <a:pPr marL="358775" lvl="4" indent="-358775">
              <a:buClr>
                <a:srgbClr val="94F0E4"/>
              </a:buClr>
              <a:buFont typeface="Wingdings 3" pitchFamily="18" charset="2"/>
              <a:buChar char="u"/>
            </a:pPr>
            <a:r>
              <a:rPr kumimoji="0" lang="zh-TW" altLang="en-US" sz="1600" b="1">
                <a:ea typeface="微軟正黑體" pitchFamily="34" charset="-120"/>
                <a:cs typeface="Arial" charset="0"/>
              </a:rPr>
              <a:t>會同法務部</a:t>
            </a:r>
            <a:r>
              <a:rPr kumimoji="0" lang="zh-TW" altLang="en-US" sz="1600" b="1">
                <a:solidFill>
                  <a:srgbClr val="C00000"/>
                </a:solidFill>
                <a:ea typeface="微軟正黑體" pitchFamily="34" charset="-120"/>
                <a:cs typeface="Arial" charset="0"/>
              </a:rPr>
              <a:t>延聘專家</a:t>
            </a:r>
            <a:r>
              <a:rPr kumimoji="0" lang="zh-TW" altLang="en-US" sz="1600" b="1">
                <a:ea typeface="微軟正黑體" pitchFamily="34" charset="-120"/>
                <a:cs typeface="Arial" charset="0"/>
              </a:rPr>
              <a:t>，並</a:t>
            </a:r>
            <a:r>
              <a:rPr kumimoji="0" lang="zh-TW" altLang="en-US" sz="1600" b="1">
                <a:solidFill>
                  <a:srgbClr val="C00000"/>
                </a:solidFill>
                <a:ea typeface="微軟正黑體" pitchFamily="34" charset="-120"/>
                <a:cs typeface="Arial" charset="0"/>
              </a:rPr>
              <a:t>整合所內心理師、社工員、輔導員等人力</a:t>
            </a:r>
            <a:r>
              <a:rPr kumimoji="0" lang="zh-TW" altLang="en-US" sz="1600" b="1">
                <a:ea typeface="微軟正黑體" pitchFamily="34" charset="-120"/>
                <a:cs typeface="Arial" charset="0"/>
              </a:rPr>
              <a:t>，及適當資源，</a:t>
            </a:r>
            <a:r>
              <a:rPr kumimoji="0" lang="zh-TW" altLang="en-US" sz="1600" b="1">
                <a:solidFill>
                  <a:srgbClr val="C00000"/>
                </a:solidFill>
                <a:ea typeface="微軟正黑體" pitchFamily="34" charset="-120"/>
                <a:cs typeface="Arial" charset="0"/>
              </a:rPr>
              <a:t>就服務方案、辦理方式及管理制度重新規劃，共同研議提出具體可行之執行措施</a:t>
            </a:r>
            <a:r>
              <a:rPr kumimoji="0" lang="zh-TW" altLang="en-US" sz="1600" b="1">
                <a:ea typeface="微軟正黑體" pitchFamily="34" charset="-120"/>
                <a:cs typeface="Arial" charset="0"/>
              </a:rPr>
              <a:t>。</a:t>
            </a:r>
            <a:endParaRPr kumimoji="0" lang="en-US" altLang="zh-TW" sz="1600" b="1">
              <a:ea typeface="微軟正黑體" pitchFamily="34" charset="-120"/>
              <a:cs typeface="Arial" charset="0"/>
            </a:endParaRPr>
          </a:p>
          <a:p>
            <a:pPr marL="358775" lvl="4" indent="-358775">
              <a:buClr>
                <a:srgbClr val="94F0E4"/>
              </a:buClr>
              <a:buFont typeface="Wingdings" pitchFamily="2" charset="2"/>
              <a:buChar char="n"/>
            </a:pPr>
            <a:r>
              <a:rPr kumimoji="0" lang="zh-TW" altLang="en-US" sz="1400" b="1">
                <a:ea typeface="微軟正黑體" pitchFamily="34" charset="-120"/>
                <a:cs typeface="Arial" charset="0"/>
              </a:rPr>
              <a:t>流程：勒戒、戒治及轉銜至毒品危害防制中心之社區追蹤輔導；</a:t>
            </a:r>
            <a:endParaRPr kumimoji="0" lang="en-US" altLang="zh-TW" sz="1400" b="1">
              <a:ea typeface="微軟正黑體" pitchFamily="34" charset="-120"/>
              <a:cs typeface="Arial" charset="0"/>
            </a:endParaRPr>
          </a:p>
          <a:p>
            <a:pPr marL="358775" lvl="4" indent="-358775">
              <a:buClr>
                <a:srgbClr val="94F0E4"/>
              </a:buClr>
              <a:buFont typeface="Wingdings" pitchFamily="2" charset="2"/>
              <a:buChar char="n"/>
            </a:pPr>
            <a:r>
              <a:rPr kumimoji="0" lang="zh-TW" altLang="en-US" sz="1400" b="1">
                <a:ea typeface="微軟正黑體" pitchFamily="34" charset="-120"/>
                <a:cs typeface="Arial" charset="0"/>
              </a:rPr>
              <a:t>內涵：評估、診斷、多元處遇、相關期程、行為改變技術之運用等。</a:t>
            </a:r>
            <a:endParaRPr kumimoji="0" lang="en-US" altLang="zh-TW" sz="1600" b="1">
              <a:ea typeface="微軟正黑體" pitchFamily="34" charset="-120"/>
              <a:cs typeface="Arial" charset="0"/>
            </a:endParaRPr>
          </a:p>
        </p:txBody>
      </p:sp>
      <p:sp>
        <p:nvSpPr>
          <p:cNvPr id="19" name="矩形 18"/>
          <p:cNvSpPr/>
          <p:nvPr/>
        </p:nvSpPr>
        <p:spPr>
          <a:xfrm>
            <a:off x="1787525" y="2670175"/>
            <a:ext cx="7105650" cy="830263"/>
          </a:xfrm>
          <a:prstGeom prst="rect">
            <a:avLst/>
          </a:prstGeom>
        </p:spPr>
        <p:txBody>
          <a:bodyPr>
            <a:spAutoFit/>
          </a:bodyPr>
          <a:lstStyle/>
          <a:p>
            <a:pPr marL="360000" lvl="1" indent="-360000" fontAlgn="auto">
              <a:spcBef>
                <a:spcPts val="0"/>
              </a:spcBef>
              <a:spcAft>
                <a:spcPts val="0"/>
              </a:spcAft>
              <a:buClr>
                <a:schemeClr val="accent6">
                  <a:lumMod val="40000"/>
                  <a:lumOff val="60000"/>
                </a:schemeClr>
              </a:buClr>
              <a:buFont typeface="Wingdings 3" panose="05040102010807070707" pitchFamily="18" charset="2"/>
              <a:buChar char="u"/>
              <a:defRPr/>
            </a:pPr>
            <a:r>
              <a:rPr kumimoji="0" lang="zh-TW" altLang="en-US" sz="1600" b="1" kern="0" dirty="0">
                <a:solidFill>
                  <a:srgbClr val="C00000"/>
                </a:solidFill>
                <a:latin typeface="微軟正黑體" panose="020B0604030504040204" pitchFamily="34" charset="-120"/>
                <a:ea typeface="微軟正黑體" panose="020B0604030504040204" pitchFamily="34" charset="-120"/>
              </a:rPr>
              <a:t>除刑不除罪之拘束人身自由保安處分。</a:t>
            </a:r>
            <a:endParaRPr kumimoji="0" lang="en-US" altLang="zh-TW" sz="1600" b="1" kern="0" dirty="0">
              <a:solidFill>
                <a:srgbClr val="C00000"/>
              </a:solidFill>
              <a:latin typeface="微軟正黑體" panose="020B0604030504040204" pitchFamily="34" charset="-120"/>
              <a:ea typeface="微軟正黑體" panose="020B0604030504040204" pitchFamily="34" charset="-120"/>
            </a:endParaRPr>
          </a:p>
          <a:p>
            <a:pPr marL="360000" lvl="1" indent="-360000" fontAlgn="auto">
              <a:spcBef>
                <a:spcPts val="0"/>
              </a:spcBef>
              <a:spcAft>
                <a:spcPts val="0"/>
              </a:spcAft>
              <a:buClr>
                <a:schemeClr val="accent6">
                  <a:lumMod val="40000"/>
                  <a:lumOff val="60000"/>
                </a:schemeClr>
              </a:buClr>
              <a:buFont typeface="Wingdings 3" panose="05040102010807070707" pitchFamily="18" charset="2"/>
              <a:buChar char="u"/>
              <a:defRPr/>
            </a:pPr>
            <a:r>
              <a:rPr kumimoji="0" lang="zh-TW" altLang="en-US" sz="1600" b="1" kern="0" dirty="0">
                <a:latin typeface="微軟正黑體" panose="020B0604030504040204" pitchFamily="34" charset="-120"/>
                <a:ea typeface="微軟正黑體" panose="020B0604030504040204" pitchFamily="34" charset="-120"/>
              </a:rPr>
              <a:t>雖有</a:t>
            </a:r>
            <a:r>
              <a:rPr kumimoji="0" lang="zh-TW" altLang="en-US" sz="1600" b="1" u="sng" kern="0" dirty="0">
                <a:solidFill>
                  <a:srgbClr val="C00000"/>
                </a:solidFill>
                <a:latin typeface="微軟正黑體" panose="020B0604030504040204" pitchFamily="34" charset="-120"/>
                <a:ea typeface="微軟正黑體" panose="020B0604030504040204" pitchFamily="34" charset="-120"/>
              </a:rPr>
              <a:t>全職</a:t>
            </a:r>
            <a:r>
              <a:rPr kumimoji="0" lang="zh-TW" altLang="en-US" sz="1600" b="1" kern="0" dirty="0">
                <a:solidFill>
                  <a:srgbClr val="C00000"/>
                </a:solidFill>
                <a:latin typeface="微軟正黑體" panose="020B0604030504040204" pitchFamily="34" charset="-120"/>
                <a:ea typeface="微軟正黑體" panose="020B0604030504040204" pitchFamily="34" charset="-120"/>
              </a:rPr>
              <a:t>臨床心理師及社會工作員</a:t>
            </a:r>
            <a:r>
              <a:rPr kumimoji="0" lang="zh-TW" altLang="en-US" sz="1600" b="1" kern="0" dirty="0">
                <a:solidFill>
                  <a:srgbClr val="002060"/>
                </a:solidFill>
                <a:latin typeface="微軟正黑體" panose="020B0604030504040204" pitchFamily="34" charset="-120"/>
                <a:ea typeface="微軟正黑體" panose="020B0604030504040204" pitchFamily="34" charset="-120"/>
              </a:rPr>
              <a:t>，</a:t>
            </a:r>
            <a:r>
              <a:rPr kumimoji="0" lang="zh-TW" altLang="en-US" sz="1600" b="1" kern="0" dirty="0">
                <a:latin typeface="微軟正黑體" panose="020B0604030504040204" pitchFamily="34" charset="-120"/>
                <a:ea typeface="微軟正黑體" panose="020B0604030504040204" pitchFamily="34" charset="-120"/>
              </a:rPr>
              <a:t>惟基於</a:t>
            </a:r>
            <a:r>
              <a:rPr kumimoji="0" lang="zh-TW" altLang="en-US" sz="1600" b="1" kern="0" dirty="0">
                <a:solidFill>
                  <a:srgbClr val="C00000"/>
                </a:solidFill>
                <a:latin typeface="微軟正黑體" panose="020B0604030504040204" pitchFamily="34" charset="-120"/>
                <a:ea typeface="微軟正黑體" panose="020B0604030504040204" pitchFamily="34" charset="-120"/>
              </a:rPr>
              <a:t>戒護第一</a:t>
            </a:r>
            <a:r>
              <a:rPr kumimoji="0" lang="zh-TW" altLang="en-US" sz="1600" b="1" kern="0" dirty="0">
                <a:latin typeface="微軟正黑體" panose="020B0604030504040204" pitchFamily="34" charset="-120"/>
                <a:ea typeface="微軟正黑體" panose="020B0604030504040204" pitchFamily="34" charset="-120"/>
              </a:rPr>
              <a:t>，可能</a:t>
            </a:r>
            <a:r>
              <a:rPr kumimoji="0" lang="zh-TW" altLang="en-US" sz="1600" b="1" kern="0" dirty="0">
                <a:solidFill>
                  <a:srgbClr val="C00000"/>
                </a:solidFill>
                <a:latin typeface="微軟正黑體" panose="020B0604030504040204" pitchFamily="34" charset="-120"/>
                <a:ea typeface="微軟正黑體" panose="020B0604030504040204" pitchFamily="34" charset="-120"/>
              </a:rPr>
              <a:t>影響處遇完整性與彈性。</a:t>
            </a:r>
            <a:endParaRPr kumimoji="0" lang="en-US" altLang="zh-TW" sz="1600" b="1" kern="0" dirty="0">
              <a:solidFill>
                <a:srgbClr val="C00000"/>
              </a:solidFill>
              <a:latin typeface="微軟正黑體" panose="020B0604030504040204" pitchFamily="34" charset="-120"/>
              <a:ea typeface="微軟正黑體" panose="020B0604030504040204" pitchFamily="34" charset="-120"/>
            </a:endParaRPr>
          </a:p>
        </p:txBody>
      </p:sp>
      <p:sp>
        <p:nvSpPr>
          <p:cNvPr id="20" name="圓角矩形 19"/>
          <p:cNvSpPr/>
          <p:nvPr/>
        </p:nvSpPr>
        <p:spPr>
          <a:xfrm>
            <a:off x="73025" y="2654300"/>
            <a:ext cx="1714500" cy="703263"/>
          </a:xfrm>
          <a:prstGeom prst="roundRect">
            <a:avLst>
              <a:gd name="adj" fmla="val 7806"/>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b="1" dirty="0">
                <a:solidFill>
                  <a:schemeClr val="tx1">
                    <a:lumMod val="65000"/>
                    <a:lumOff val="35000"/>
                  </a:schemeClr>
                </a:solidFill>
                <a:latin typeface="Arial" panose="020B0604020202020204" pitchFamily="34" charset="0"/>
                <a:ea typeface="微軟正黑體" panose="020B0604030504040204" pitchFamily="34" charset="-120"/>
                <a:cs typeface="Arial" panose="020B0604020202020204" pitchFamily="34" charset="0"/>
              </a:rPr>
              <a:t>戒治所目前</a:t>
            </a:r>
            <a:endParaRPr kumimoji="0" lang="en-US" altLang="zh-TW" b="1" dirty="0">
              <a:solidFill>
                <a:schemeClr val="tx1">
                  <a:lumMod val="65000"/>
                  <a:lumOff val="35000"/>
                </a:schemeClr>
              </a:solidFill>
              <a:latin typeface="Arial" panose="020B0604020202020204" pitchFamily="34" charset="0"/>
              <a:ea typeface="微軟正黑體" panose="020B0604030504040204" pitchFamily="34" charset="-120"/>
              <a:cs typeface="Arial" panose="020B0604020202020204" pitchFamily="34" charset="0"/>
            </a:endParaRPr>
          </a:p>
          <a:p>
            <a:pPr algn="ctr" fontAlgn="auto">
              <a:spcBef>
                <a:spcPts val="0"/>
              </a:spcBef>
              <a:spcAft>
                <a:spcPts val="0"/>
              </a:spcAft>
              <a:defRPr/>
            </a:pPr>
            <a:r>
              <a:rPr kumimoji="0" lang="zh-TW" altLang="en-US" b="1" dirty="0">
                <a:solidFill>
                  <a:schemeClr val="tx1">
                    <a:lumMod val="65000"/>
                    <a:lumOff val="35000"/>
                  </a:schemeClr>
                </a:solidFill>
                <a:latin typeface="Arial" panose="020B0604020202020204" pitchFamily="34" charset="0"/>
                <a:ea typeface="微軟正黑體" panose="020B0604030504040204" pitchFamily="34" charset="-120"/>
                <a:cs typeface="Arial" panose="020B0604020202020204" pitchFamily="34" charset="0"/>
              </a:rPr>
              <a:t>處遇特性</a:t>
            </a:r>
          </a:p>
        </p:txBody>
      </p:sp>
    </p:spTree>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標題 1"/>
          <p:cNvSpPr>
            <a:spLocks noGrp="1"/>
          </p:cNvSpPr>
          <p:nvPr>
            <p:ph type="title"/>
          </p:nvPr>
        </p:nvSpPr>
        <p:spPr/>
        <p:txBody>
          <a:bodyPr/>
          <a:lstStyle/>
          <a:p>
            <a:r>
              <a:rPr lang="zh-TW" altLang="en-US" smtClean="0">
                <a:solidFill>
                  <a:srgbClr val="FFFF00"/>
                </a:solidFill>
                <a:latin typeface="Arial" charset="0"/>
                <a:ea typeface="華康華綜體W5"/>
              </a:rPr>
              <a:t>戒毒預期效益（</a:t>
            </a:r>
            <a:r>
              <a:rPr lang="en-US" altLang="zh-TW" smtClean="0">
                <a:solidFill>
                  <a:srgbClr val="FFFF00"/>
                </a:solidFill>
                <a:latin typeface="Arial" charset="0"/>
                <a:ea typeface="華康華綜體W5"/>
              </a:rPr>
              <a:t>107-109</a:t>
            </a:r>
            <a:r>
              <a:rPr lang="zh-TW" altLang="en-US" smtClean="0">
                <a:solidFill>
                  <a:srgbClr val="FFFF00"/>
                </a:solidFill>
                <a:latin typeface="Arial" charset="0"/>
                <a:ea typeface="華康華綜體W5"/>
              </a:rPr>
              <a:t>）</a:t>
            </a:r>
          </a:p>
        </p:txBody>
      </p:sp>
      <p:sp>
        <p:nvSpPr>
          <p:cNvPr id="90114" name="投影片編號版面配置區 3"/>
          <p:cNvSpPr>
            <a:spLocks noGrp="1"/>
          </p:cNvSpPr>
          <p:nvPr>
            <p:ph type="sldNum" sz="quarter" idx="12"/>
          </p:nvPr>
        </p:nvSpPr>
        <p:spPr>
          <a:noFill/>
          <a:ln>
            <a:miter lim="800000"/>
            <a:headEnd/>
            <a:tailEnd/>
          </a:ln>
        </p:spPr>
        <p:txBody>
          <a:bodyPr/>
          <a:lstStyle/>
          <a:p>
            <a:pPr fontAlgn="base">
              <a:spcBef>
                <a:spcPct val="0"/>
              </a:spcBef>
              <a:spcAft>
                <a:spcPct val="0"/>
              </a:spcAft>
            </a:pPr>
            <a:fld id="{DB5BC68D-624F-48AA-858B-2FA30F34D25A}" type="slidenum">
              <a:rPr lang="zh-TW" altLang="en-US" smtClean="0"/>
              <a:pPr fontAlgn="base">
                <a:spcBef>
                  <a:spcPct val="0"/>
                </a:spcBef>
                <a:spcAft>
                  <a:spcPct val="0"/>
                </a:spcAft>
              </a:pPr>
              <a:t>61</a:t>
            </a:fld>
            <a:endParaRPr lang="en-US" altLang="zh-TW" smtClean="0"/>
          </a:p>
        </p:txBody>
      </p:sp>
      <p:sp>
        <p:nvSpPr>
          <p:cNvPr id="16" name="手繪多邊形 15"/>
          <p:cNvSpPr/>
          <p:nvPr/>
        </p:nvSpPr>
        <p:spPr>
          <a:xfrm>
            <a:off x="144463" y="2133600"/>
            <a:ext cx="2771775" cy="771525"/>
          </a:xfrm>
          <a:custGeom>
            <a:avLst/>
            <a:gdLst>
              <a:gd name="connsiteX0" fmla="*/ 0 w 3065231"/>
              <a:gd name="connsiteY0" fmla="*/ 76631 h 766307"/>
              <a:gd name="connsiteX1" fmla="*/ 76631 w 3065231"/>
              <a:gd name="connsiteY1" fmla="*/ 0 h 766307"/>
              <a:gd name="connsiteX2" fmla="*/ 2988600 w 3065231"/>
              <a:gd name="connsiteY2" fmla="*/ 0 h 766307"/>
              <a:gd name="connsiteX3" fmla="*/ 3065231 w 3065231"/>
              <a:gd name="connsiteY3" fmla="*/ 76631 h 766307"/>
              <a:gd name="connsiteX4" fmla="*/ 3065231 w 3065231"/>
              <a:gd name="connsiteY4" fmla="*/ 689676 h 766307"/>
              <a:gd name="connsiteX5" fmla="*/ 2988600 w 3065231"/>
              <a:gd name="connsiteY5" fmla="*/ 766307 h 766307"/>
              <a:gd name="connsiteX6" fmla="*/ 76631 w 3065231"/>
              <a:gd name="connsiteY6" fmla="*/ 766307 h 766307"/>
              <a:gd name="connsiteX7" fmla="*/ 0 w 3065231"/>
              <a:gd name="connsiteY7" fmla="*/ 689676 h 766307"/>
              <a:gd name="connsiteX8" fmla="*/ 0 w 3065231"/>
              <a:gd name="connsiteY8" fmla="*/ 76631 h 76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5231" h="766307">
                <a:moveTo>
                  <a:pt x="0" y="76631"/>
                </a:moveTo>
                <a:cubicBezTo>
                  <a:pt x="0" y="34309"/>
                  <a:pt x="34309" y="0"/>
                  <a:pt x="76631" y="0"/>
                </a:cubicBezTo>
                <a:lnTo>
                  <a:pt x="2988600" y="0"/>
                </a:lnTo>
                <a:cubicBezTo>
                  <a:pt x="3030922" y="0"/>
                  <a:pt x="3065231" y="34309"/>
                  <a:pt x="3065231" y="76631"/>
                </a:cubicBezTo>
                <a:lnTo>
                  <a:pt x="3065231" y="689676"/>
                </a:lnTo>
                <a:cubicBezTo>
                  <a:pt x="3065231" y="731998"/>
                  <a:pt x="3030922" y="766307"/>
                  <a:pt x="2988600" y="766307"/>
                </a:cubicBezTo>
                <a:lnTo>
                  <a:pt x="76631" y="766307"/>
                </a:lnTo>
                <a:cubicBezTo>
                  <a:pt x="34309" y="766307"/>
                  <a:pt x="0" y="731998"/>
                  <a:pt x="0" y="689676"/>
                </a:cubicBezTo>
                <a:lnTo>
                  <a:pt x="0" y="76631"/>
                </a:lnTo>
                <a:close/>
              </a:path>
            </a:pathLst>
          </a:custGeom>
          <a:solidFill>
            <a:srgbClr val="002060"/>
          </a:solidFill>
          <a:ln>
            <a:solidFill>
              <a:srgbClr val="002060"/>
            </a:solidFill>
          </a:ln>
        </p:spPr>
        <p:style>
          <a:lnRef idx="1">
            <a:schemeClr val="accent4"/>
          </a:lnRef>
          <a:fillRef idx="3">
            <a:schemeClr val="accent4"/>
          </a:fillRef>
          <a:effectRef idx="2">
            <a:schemeClr val="accent4"/>
          </a:effectRef>
          <a:fontRef idx="minor">
            <a:schemeClr val="lt1"/>
          </a:fontRef>
        </p:style>
        <p:txBody>
          <a:bodyPr lIns="77054" tIns="77054" rIns="77054" bIns="77054" spcCol="1270" anchor="ctr"/>
          <a:lstStyle/>
          <a:p>
            <a:pPr algn="ctr" defTabSz="1911350" fontAlgn="auto">
              <a:lnSpc>
                <a:spcPct val="90000"/>
              </a:lnSpc>
              <a:spcAft>
                <a:spcPct val="35000"/>
              </a:spcAft>
              <a:defRPr/>
            </a:pPr>
            <a:r>
              <a:rPr kumimoji="0" lang="zh-TW" altLang="en-US" sz="2400" b="1" dirty="0">
                <a:latin typeface="Arial" panose="020B0604020202020204" pitchFamily="34" charset="0"/>
                <a:ea typeface="微軟正黑體" panose="020B0604030504040204" pitchFamily="34" charset="-120"/>
              </a:rPr>
              <a:t>提升</a:t>
            </a:r>
            <a:r>
              <a:rPr kumimoji="0" lang="en-US" altLang="zh-TW" sz="2400" b="1" dirty="0">
                <a:latin typeface="Arial" panose="020B0604020202020204" pitchFamily="34" charset="0"/>
                <a:ea typeface="微軟正黑體" panose="020B0604030504040204" pitchFamily="34" charset="-120"/>
              </a:rPr>
              <a:t>9%</a:t>
            </a:r>
            <a:r>
              <a:rPr kumimoji="0" lang="zh-TW" altLang="en-US" sz="2400" b="1" dirty="0">
                <a:latin typeface="Arial" panose="020B0604020202020204" pitchFamily="34" charset="0"/>
                <a:ea typeface="微軟正黑體" panose="020B0604030504040204" pitchFamily="34" charset="-120"/>
              </a:rPr>
              <a:t>戒癮涵蓋率</a:t>
            </a:r>
          </a:p>
        </p:txBody>
      </p:sp>
      <p:sp>
        <p:nvSpPr>
          <p:cNvPr id="17" name="手繪多邊形 16"/>
          <p:cNvSpPr/>
          <p:nvPr/>
        </p:nvSpPr>
        <p:spPr>
          <a:xfrm>
            <a:off x="3203575" y="2133600"/>
            <a:ext cx="2771775" cy="771525"/>
          </a:xfrm>
          <a:custGeom>
            <a:avLst/>
            <a:gdLst>
              <a:gd name="connsiteX0" fmla="*/ 0 w 3065231"/>
              <a:gd name="connsiteY0" fmla="*/ 76631 h 766307"/>
              <a:gd name="connsiteX1" fmla="*/ 76631 w 3065231"/>
              <a:gd name="connsiteY1" fmla="*/ 0 h 766307"/>
              <a:gd name="connsiteX2" fmla="*/ 2988600 w 3065231"/>
              <a:gd name="connsiteY2" fmla="*/ 0 h 766307"/>
              <a:gd name="connsiteX3" fmla="*/ 3065231 w 3065231"/>
              <a:gd name="connsiteY3" fmla="*/ 76631 h 766307"/>
              <a:gd name="connsiteX4" fmla="*/ 3065231 w 3065231"/>
              <a:gd name="connsiteY4" fmla="*/ 689676 h 766307"/>
              <a:gd name="connsiteX5" fmla="*/ 2988600 w 3065231"/>
              <a:gd name="connsiteY5" fmla="*/ 766307 h 766307"/>
              <a:gd name="connsiteX6" fmla="*/ 76631 w 3065231"/>
              <a:gd name="connsiteY6" fmla="*/ 766307 h 766307"/>
              <a:gd name="connsiteX7" fmla="*/ 0 w 3065231"/>
              <a:gd name="connsiteY7" fmla="*/ 689676 h 766307"/>
              <a:gd name="connsiteX8" fmla="*/ 0 w 3065231"/>
              <a:gd name="connsiteY8" fmla="*/ 76631 h 76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5231" h="766307">
                <a:moveTo>
                  <a:pt x="0" y="76631"/>
                </a:moveTo>
                <a:cubicBezTo>
                  <a:pt x="0" y="34309"/>
                  <a:pt x="34309" y="0"/>
                  <a:pt x="76631" y="0"/>
                </a:cubicBezTo>
                <a:lnTo>
                  <a:pt x="2988600" y="0"/>
                </a:lnTo>
                <a:cubicBezTo>
                  <a:pt x="3030922" y="0"/>
                  <a:pt x="3065231" y="34309"/>
                  <a:pt x="3065231" y="76631"/>
                </a:cubicBezTo>
                <a:lnTo>
                  <a:pt x="3065231" y="689676"/>
                </a:lnTo>
                <a:cubicBezTo>
                  <a:pt x="3065231" y="731998"/>
                  <a:pt x="3030922" y="766307"/>
                  <a:pt x="2988600" y="766307"/>
                </a:cubicBezTo>
                <a:lnTo>
                  <a:pt x="76631" y="766307"/>
                </a:lnTo>
                <a:cubicBezTo>
                  <a:pt x="34309" y="766307"/>
                  <a:pt x="0" y="731998"/>
                  <a:pt x="0" y="689676"/>
                </a:cubicBezTo>
                <a:lnTo>
                  <a:pt x="0" y="76631"/>
                </a:lnTo>
                <a:close/>
              </a:path>
            </a:pathLst>
          </a:custGeom>
          <a:solidFill>
            <a:srgbClr val="002060"/>
          </a:solidFill>
          <a:ln>
            <a:solidFill>
              <a:srgbClr val="002060"/>
            </a:solidFill>
          </a:ln>
        </p:spPr>
        <p:style>
          <a:lnRef idx="1">
            <a:schemeClr val="accent4"/>
          </a:lnRef>
          <a:fillRef idx="3">
            <a:schemeClr val="accent4"/>
          </a:fillRef>
          <a:effectRef idx="2">
            <a:schemeClr val="accent4"/>
          </a:effectRef>
          <a:fontRef idx="minor">
            <a:schemeClr val="lt1"/>
          </a:fontRef>
        </p:style>
        <p:txBody>
          <a:bodyPr lIns="77054" tIns="77054" rIns="77054" bIns="77054" spcCol="1270" anchor="ctr"/>
          <a:lstStyle/>
          <a:p>
            <a:pPr algn="ctr" defTabSz="1911350" fontAlgn="auto">
              <a:lnSpc>
                <a:spcPct val="90000"/>
              </a:lnSpc>
              <a:spcAft>
                <a:spcPct val="35000"/>
              </a:spcAft>
              <a:defRPr/>
            </a:pPr>
            <a:r>
              <a:rPr kumimoji="0" lang="zh-TW" altLang="en-US" sz="2400" b="1" dirty="0">
                <a:latin typeface="Arial" panose="020B0604020202020204" pitchFamily="34" charset="0"/>
                <a:ea typeface="微軟正黑體" panose="020B0604030504040204" pitchFamily="34" charset="-120"/>
              </a:rPr>
              <a:t>培育</a:t>
            </a:r>
            <a:r>
              <a:rPr kumimoji="0" lang="en-US" altLang="zh-TW" sz="2400" b="1" dirty="0">
                <a:latin typeface="Arial" panose="020B0604020202020204" pitchFamily="34" charset="0"/>
                <a:ea typeface="微軟正黑體" panose="020B0604030504040204" pitchFamily="34" charset="-120"/>
              </a:rPr>
              <a:t>465-540</a:t>
            </a:r>
            <a:r>
              <a:rPr kumimoji="0" lang="zh-TW" altLang="en-US" sz="2400" b="1" dirty="0">
                <a:latin typeface="Arial" panose="020B0604020202020204" pitchFamily="34" charset="0"/>
                <a:ea typeface="微軟正黑體" panose="020B0604030504040204" pitchFamily="34" charset="-120"/>
              </a:rPr>
              <a:t>人</a:t>
            </a:r>
          </a:p>
        </p:txBody>
      </p:sp>
      <p:sp>
        <p:nvSpPr>
          <p:cNvPr id="19" name="手繪多邊形 18"/>
          <p:cNvSpPr/>
          <p:nvPr/>
        </p:nvSpPr>
        <p:spPr>
          <a:xfrm>
            <a:off x="6221413" y="2133600"/>
            <a:ext cx="2771775" cy="771525"/>
          </a:xfrm>
          <a:custGeom>
            <a:avLst/>
            <a:gdLst>
              <a:gd name="connsiteX0" fmla="*/ 0 w 3065231"/>
              <a:gd name="connsiteY0" fmla="*/ 76631 h 766307"/>
              <a:gd name="connsiteX1" fmla="*/ 76631 w 3065231"/>
              <a:gd name="connsiteY1" fmla="*/ 0 h 766307"/>
              <a:gd name="connsiteX2" fmla="*/ 2988600 w 3065231"/>
              <a:gd name="connsiteY2" fmla="*/ 0 h 766307"/>
              <a:gd name="connsiteX3" fmla="*/ 3065231 w 3065231"/>
              <a:gd name="connsiteY3" fmla="*/ 76631 h 766307"/>
              <a:gd name="connsiteX4" fmla="*/ 3065231 w 3065231"/>
              <a:gd name="connsiteY4" fmla="*/ 689676 h 766307"/>
              <a:gd name="connsiteX5" fmla="*/ 2988600 w 3065231"/>
              <a:gd name="connsiteY5" fmla="*/ 766307 h 766307"/>
              <a:gd name="connsiteX6" fmla="*/ 76631 w 3065231"/>
              <a:gd name="connsiteY6" fmla="*/ 766307 h 766307"/>
              <a:gd name="connsiteX7" fmla="*/ 0 w 3065231"/>
              <a:gd name="connsiteY7" fmla="*/ 689676 h 766307"/>
              <a:gd name="connsiteX8" fmla="*/ 0 w 3065231"/>
              <a:gd name="connsiteY8" fmla="*/ 76631 h 76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5231" h="766307">
                <a:moveTo>
                  <a:pt x="0" y="76631"/>
                </a:moveTo>
                <a:cubicBezTo>
                  <a:pt x="0" y="34309"/>
                  <a:pt x="34309" y="0"/>
                  <a:pt x="76631" y="0"/>
                </a:cubicBezTo>
                <a:lnTo>
                  <a:pt x="2988600" y="0"/>
                </a:lnTo>
                <a:cubicBezTo>
                  <a:pt x="3030922" y="0"/>
                  <a:pt x="3065231" y="34309"/>
                  <a:pt x="3065231" y="76631"/>
                </a:cubicBezTo>
                <a:lnTo>
                  <a:pt x="3065231" y="689676"/>
                </a:lnTo>
                <a:cubicBezTo>
                  <a:pt x="3065231" y="731998"/>
                  <a:pt x="3030922" y="766307"/>
                  <a:pt x="2988600" y="766307"/>
                </a:cubicBezTo>
                <a:lnTo>
                  <a:pt x="76631" y="766307"/>
                </a:lnTo>
                <a:cubicBezTo>
                  <a:pt x="34309" y="766307"/>
                  <a:pt x="0" y="731998"/>
                  <a:pt x="0" y="689676"/>
                </a:cubicBezTo>
                <a:lnTo>
                  <a:pt x="0" y="76631"/>
                </a:lnTo>
                <a:close/>
              </a:path>
            </a:pathLst>
          </a:custGeom>
          <a:solidFill>
            <a:srgbClr val="002060"/>
          </a:solidFill>
          <a:ln>
            <a:solidFill>
              <a:srgbClr val="002060"/>
            </a:solidFill>
          </a:ln>
        </p:spPr>
        <p:style>
          <a:lnRef idx="1">
            <a:schemeClr val="accent4"/>
          </a:lnRef>
          <a:fillRef idx="3">
            <a:schemeClr val="accent4"/>
          </a:fillRef>
          <a:effectRef idx="2">
            <a:schemeClr val="accent4"/>
          </a:effectRef>
          <a:fontRef idx="minor">
            <a:schemeClr val="lt1"/>
          </a:fontRef>
        </p:style>
        <p:txBody>
          <a:bodyPr lIns="77054" tIns="77054" rIns="77054" bIns="77054" spcCol="1270" anchor="ctr"/>
          <a:lstStyle/>
          <a:p>
            <a:pPr algn="ctr" defTabSz="1911350" fontAlgn="auto">
              <a:lnSpc>
                <a:spcPct val="90000"/>
              </a:lnSpc>
              <a:spcAft>
                <a:spcPct val="35000"/>
              </a:spcAft>
              <a:defRPr/>
            </a:pPr>
            <a:r>
              <a:rPr kumimoji="0" lang="zh-TW" altLang="en-US" sz="2400" b="1" dirty="0">
                <a:latin typeface="Arial" panose="020B0604020202020204" pitchFamily="34" charset="0"/>
                <a:ea typeface="微軟正黑體" panose="020B0604030504040204" pitchFamily="34" charset="-120"/>
              </a:rPr>
              <a:t>提升媒合率</a:t>
            </a:r>
            <a:r>
              <a:rPr kumimoji="0" lang="en-US" altLang="zh-TW" sz="2400" b="1" dirty="0">
                <a:latin typeface="Arial" panose="020B0604020202020204" pitchFamily="34" charset="0"/>
                <a:ea typeface="微軟正黑體" panose="020B0604030504040204" pitchFamily="34" charset="-120"/>
              </a:rPr>
              <a:t>4%</a:t>
            </a:r>
            <a:endParaRPr kumimoji="0" lang="zh-TW" altLang="en-US" sz="2400" b="1" dirty="0">
              <a:latin typeface="Arial" panose="020B0604020202020204" pitchFamily="34" charset="0"/>
              <a:ea typeface="微軟正黑體" panose="020B0604030504040204" pitchFamily="34" charset="-120"/>
            </a:endParaRPr>
          </a:p>
        </p:txBody>
      </p:sp>
      <p:sp>
        <p:nvSpPr>
          <p:cNvPr id="90118" name="文字方塊 19"/>
          <p:cNvSpPr txBox="1">
            <a:spLocks noChangeArrowheads="1"/>
          </p:cNvSpPr>
          <p:nvPr/>
        </p:nvSpPr>
        <p:spPr bwMode="auto">
          <a:xfrm>
            <a:off x="223838" y="1265238"/>
            <a:ext cx="2547937" cy="830262"/>
          </a:xfrm>
          <a:prstGeom prst="rect">
            <a:avLst/>
          </a:prstGeom>
          <a:noFill/>
          <a:ln w="9525">
            <a:noFill/>
            <a:miter lim="800000"/>
            <a:headEnd/>
            <a:tailEnd/>
          </a:ln>
        </p:spPr>
        <p:txBody>
          <a:bodyPr>
            <a:spAutoFit/>
          </a:bodyPr>
          <a:lstStyle/>
          <a:p>
            <a:pPr algn="ctr"/>
            <a:r>
              <a:rPr kumimoji="0" lang="zh-TW" altLang="en-US" sz="2400" b="1">
                <a:solidFill>
                  <a:srgbClr val="002060"/>
                </a:solidFill>
                <a:latin typeface="微軟正黑體" pitchFamily="34" charset="-120"/>
                <a:ea typeface="微軟正黑體" pitchFamily="34" charset="-120"/>
              </a:rPr>
              <a:t>提升</a:t>
            </a:r>
            <a:endParaRPr kumimoji="0" lang="en-US" altLang="zh-TW" sz="2400" b="1">
              <a:solidFill>
                <a:srgbClr val="002060"/>
              </a:solidFill>
              <a:latin typeface="微軟正黑體" pitchFamily="34" charset="-120"/>
              <a:ea typeface="微軟正黑體" pitchFamily="34" charset="-120"/>
            </a:endParaRPr>
          </a:p>
          <a:p>
            <a:pPr algn="ctr"/>
            <a:r>
              <a:rPr kumimoji="0" lang="zh-TW" altLang="en-US" sz="2400" b="1">
                <a:solidFill>
                  <a:srgbClr val="002060"/>
                </a:solidFill>
                <a:latin typeface="微軟正黑體" pitchFamily="34" charset="-120"/>
                <a:ea typeface="微軟正黑體" pitchFamily="34" charset="-120"/>
              </a:rPr>
              <a:t>藥癮處遇涵蓋率</a:t>
            </a:r>
          </a:p>
        </p:txBody>
      </p:sp>
      <p:sp>
        <p:nvSpPr>
          <p:cNvPr id="90119" name="文字方塊 20"/>
          <p:cNvSpPr txBox="1">
            <a:spLocks noChangeArrowheads="1"/>
          </p:cNvSpPr>
          <p:nvPr/>
        </p:nvSpPr>
        <p:spPr bwMode="auto">
          <a:xfrm>
            <a:off x="3262313" y="1268413"/>
            <a:ext cx="2678112" cy="831850"/>
          </a:xfrm>
          <a:prstGeom prst="rect">
            <a:avLst/>
          </a:prstGeom>
          <a:noFill/>
          <a:ln w="9525">
            <a:noFill/>
            <a:miter lim="800000"/>
            <a:headEnd/>
            <a:tailEnd/>
          </a:ln>
        </p:spPr>
        <p:txBody>
          <a:bodyPr>
            <a:spAutoFit/>
          </a:bodyPr>
          <a:lstStyle/>
          <a:p>
            <a:pPr algn="ctr"/>
            <a:r>
              <a:rPr kumimoji="0" lang="zh-TW" altLang="en-US" sz="2400" b="1">
                <a:solidFill>
                  <a:srgbClr val="002060"/>
                </a:solidFill>
                <a:latin typeface="微軟正黑體" pitchFamily="34" charset="-120"/>
                <a:ea typeface="微軟正黑體" pitchFamily="34" charset="-120"/>
              </a:rPr>
              <a:t>培育</a:t>
            </a:r>
            <a:endParaRPr kumimoji="0" lang="en-US" altLang="zh-TW" sz="2400" b="1">
              <a:solidFill>
                <a:srgbClr val="002060"/>
              </a:solidFill>
              <a:latin typeface="微軟正黑體" pitchFamily="34" charset="-120"/>
              <a:ea typeface="微軟正黑體" pitchFamily="34" charset="-120"/>
            </a:endParaRPr>
          </a:p>
          <a:p>
            <a:pPr algn="ctr"/>
            <a:r>
              <a:rPr kumimoji="0" lang="zh-TW" altLang="en-US" sz="2400" b="1">
                <a:solidFill>
                  <a:srgbClr val="002060"/>
                </a:solidFill>
                <a:latin typeface="微軟正黑體" pitchFamily="34" charset="-120"/>
                <a:ea typeface="微軟正黑體" pitchFamily="34" charset="-120"/>
              </a:rPr>
              <a:t>藥癮防治專業人才</a:t>
            </a:r>
          </a:p>
        </p:txBody>
      </p:sp>
      <p:sp>
        <p:nvSpPr>
          <p:cNvPr id="90120" name="文字方塊 21"/>
          <p:cNvSpPr txBox="1">
            <a:spLocks noChangeArrowheads="1"/>
          </p:cNvSpPr>
          <p:nvPr/>
        </p:nvSpPr>
        <p:spPr bwMode="auto">
          <a:xfrm>
            <a:off x="6300788" y="1270000"/>
            <a:ext cx="2843212" cy="831850"/>
          </a:xfrm>
          <a:prstGeom prst="rect">
            <a:avLst/>
          </a:prstGeom>
          <a:noFill/>
          <a:ln w="9525">
            <a:noFill/>
            <a:miter lim="800000"/>
            <a:headEnd/>
            <a:tailEnd/>
          </a:ln>
        </p:spPr>
        <p:txBody>
          <a:bodyPr>
            <a:spAutoFit/>
          </a:bodyPr>
          <a:lstStyle/>
          <a:p>
            <a:pPr algn="ctr"/>
            <a:r>
              <a:rPr kumimoji="0" lang="zh-TW" altLang="en-US" sz="2400" b="1">
                <a:solidFill>
                  <a:srgbClr val="002060"/>
                </a:solidFill>
                <a:latin typeface="微軟正黑體" pitchFamily="34" charset="-120"/>
                <a:ea typeface="微軟正黑體" pitchFamily="34" charset="-120"/>
              </a:rPr>
              <a:t>提升</a:t>
            </a:r>
            <a:endParaRPr kumimoji="0" lang="en-US" altLang="zh-TW" sz="2400" b="1">
              <a:solidFill>
                <a:srgbClr val="002060"/>
              </a:solidFill>
              <a:latin typeface="微軟正黑體" pitchFamily="34" charset="-120"/>
              <a:ea typeface="微軟正黑體" pitchFamily="34" charset="-120"/>
            </a:endParaRPr>
          </a:p>
          <a:p>
            <a:pPr algn="ctr"/>
            <a:r>
              <a:rPr kumimoji="0" lang="zh-TW" altLang="en-US" sz="2400" b="1">
                <a:solidFill>
                  <a:srgbClr val="002060"/>
                </a:solidFill>
                <a:latin typeface="微軟正黑體" pitchFamily="34" charset="-120"/>
                <a:ea typeface="微軟正黑體" pitchFamily="34" charset="-120"/>
              </a:rPr>
              <a:t>藥癮者就業媒合率</a:t>
            </a:r>
          </a:p>
        </p:txBody>
      </p:sp>
      <p:sp>
        <p:nvSpPr>
          <p:cNvPr id="24" name="內容版面配置區 35"/>
          <p:cNvSpPr txBox="1">
            <a:spLocks/>
          </p:cNvSpPr>
          <p:nvPr/>
        </p:nvSpPr>
        <p:spPr>
          <a:xfrm>
            <a:off x="223838" y="3405188"/>
            <a:ext cx="2762250" cy="2400300"/>
          </a:xfrm>
          <a:prstGeom prst="rect">
            <a:avLst/>
          </a:prstGeom>
        </p:spPr>
        <p:txBody>
          <a:bodyPr lIns="0" rIns="0"/>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Cooper Black" panose="0208090404030B020404" pitchFamily="18" charset="0"/>
                <a:ea typeface="微軟正黑體" panose="020B0604030504040204" pitchFamily="34" charset="-120"/>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Cooper Black" panose="0208090404030B020404" pitchFamily="18" charset="0"/>
                <a:ea typeface="微軟正黑體" panose="020B0604030504040204" pitchFamily="34" charset="-120"/>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ooper Black" panose="0208090404030B020404" pitchFamily="18" charset="0"/>
                <a:ea typeface="微軟正黑體" panose="020B0604030504040204" pitchFamily="34" charset="-120"/>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ooper Black" panose="0208090404030B020404" pitchFamily="18" charset="0"/>
                <a:ea typeface="微軟正黑體" panose="020B0604030504040204" pitchFamily="34" charset="-120"/>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ooper Black" panose="0208090404030B020404" pitchFamily="18" charset="0"/>
                <a:ea typeface="微軟正黑體" panose="020B0604030504040204" pitchFamily="34" charset="-12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69875" lvl="1" indent="-269875" fontAlgn="auto">
              <a:lnSpc>
                <a:spcPct val="100000"/>
              </a:lnSpc>
              <a:spcBef>
                <a:spcPts val="0"/>
              </a:spcBef>
              <a:spcAft>
                <a:spcPts val="0"/>
              </a:spcAft>
              <a:buClr>
                <a:srgbClr val="FFC000"/>
              </a:buClr>
              <a:buFont typeface="Wingdings 3" panose="05040102010807070707" pitchFamily="18" charset="2"/>
              <a:buChar char="u"/>
              <a:defRPr/>
            </a:pPr>
            <a:r>
              <a:rPr kumimoji="0" lang="zh-TW" altLang="en-US" b="1" kern="0" dirty="0">
                <a:solidFill>
                  <a:schemeClr val="tx1"/>
                </a:solidFill>
                <a:latin typeface="Arial" panose="020B0604020202020204" pitchFamily="34" charset="0"/>
              </a:rPr>
              <a:t>緩起訴附命戒癮治療比率由</a:t>
            </a:r>
            <a:r>
              <a:rPr kumimoji="0" lang="en-US" altLang="zh-TW" b="1" kern="0" dirty="0">
                <a:solidFill>
                  <a:schemeClr val="tx1"/>
                </a:solidFill>
                <a:latin typeface="Arial" panose="020B0604020202020204" pitchFamily="34" charset="0"/>
              </a:rPr>
              <a:t>11%</a:t>
            </a:r>
            <a:r>
              <a:rPr kumimoji="0" lang="zh-TW" altLang="en-US" b="1" kern="0" dirty="0">
                <a:solidFill>
                  <a:schemeClr val="tx1"/>
                </a:solidFill>
                <a:latin typeface="Arial" panose="020B0604020202020204" pitchFamily="34" charset="0"/>
              </a:rPr>
              <a:t>提升至</a:t>
            </a:r>
            <a:r>
              <a:rPr kumimoji="0" lang="en-US" altLang="zh-TW" b="1" kern="0" dirty="0">
                <a:solidFill>
                  <a:schemeClr val="tx1"/>
                </a:solidFill>
                <a:latin typeface="Arial" panose="020B0604020202020204" pitchFamily="34" charset="0"/>
              </a:rPr>
              <a:t>20%</a:t>
            </a:r>
            <a:r>
              <a:rPr kumimoji="0" lang="zh-TW" altLang="en-US" b="1" kern="0" dirty="0">
                <a:solidFill>
                  <a:schemeClr val="tx1"/>
                </a:solidFill>
                <a:latin typeface="Arial" panose="020B0604020202020204" pitchFamily="34" charset="0"/>
              </a:rPr>
              <a:t> </a:t>
            </a:r>
            <a:endParaRPr kumimoji="0" lang="zh-TW" altLang="zh-TW" b="1" kern="0" dirty="0">
              <a:solidFill>
                <a:schemeClr val="tx1"/>
              </a:solidFill>
              <a:latin typeface="Arial" panose="020B0604020202020204" pitchFamily="34" charset="0"/>
            </a:endParaRPr>
          </a:p>
          <a:p>
            <a:pPr marL="269875" lvl="1" indent="-269875" fontAlgn="auto">
              <a:lnSpc>
                <a:spcPct val="100000"/>
              </a:lnSpc>
              <a:spcBef>
                <a:spcPts val="0"/>
              </a:spcBef>
              <a:spcAft>
                <a:spcPts val="0"/>
              </a:spcAft>
              <a:buClr>
                <a:srgbClr val="FFC000"/>
              </a:buClr>
              <a:buFont typeface="Wingdings 3" panose="05040102010807070707" pitchFamily="18" charset="2"/>
              <a:buChar char="u"/>
              <a:defRPr/>
            </a:pPr>
            <a:r>
              <a:rPr kumimoji="0" lang="zh-TW" altLang="en-US" b="1" kern="0" dirty="0">
                <a:solidFill>
                  <a:schemeClr val="tx1"/>
                </a:solidFill>
                <a:latin typeface="Arial" panose="020B0604020202020204" pitchFamily="34" charset="0"/>
              </a:rPr>
              <a:t>非鴉片類藥癮治療補助人數增加</a:t>
            </a:r>
            <a:r>
              <a:rPr kumimoji="0" lang="en-US" altLang="zh-TW" b="1" kern="0" dirty="0">
                <a:solidFill>
                  <a:schemeClr val="tx1"/>
                </a:solidFill>
                <a:latin typeface="Arial" panose="020B0604020202020204" pitchFamily="34" charset="0"/>
              </a:rPr>
              <a:t>300% </a:t>
            </a:r>
            <a:r>
              <a:rPr kumimoji="0" lang="zh-TW" altLang="en-US" b="1" kern="0" dirty="0">
                <a:solidFill>
                  <a:schemeClr val="tx1"/>
                </a:solidFill>
                <a:latin typeface="Arial" panose="020B0604020202020204" pitchFamily="34" charset="0"/>
              </a:rPr>
              <a:t>（補助人數由</a:t>
            </a:r>
            <a:r>
              <a:rPr kumimoji="0" lang="en-US" altLang="zh-TW" b="1" kern="0" dirty="0">
                <a:solidFill>
                  <a:schemeClr val="tx1"/>
                </a:solidFill>
                <a:latin typeface="Arial" panose="020B0604020202020204" pitchFamily="34" charset="0"/>
              </a:rPr>
              <a:t>1</a:t>
            </a:r>
            <a:r>
              <a:rPr kumimoji="0" lang="zh-TW" altLang="en-US" b="1" kern="0" dirty="0">
                <a:solidFill>
                  <a:schemeClr val="tx1"/>
                </a:solidFill>
                <a:latin typeface="Arial" panose="020B0604020202020204" pitchFamily="34" charset="0"/>
              </a:rPr>
              <a:t>千增加至</a:t>
            </a:r>
            <a:r>
              <a:rPr kumimoji="0" lang="en-US" altLang="zh-TW" b="1" kern="0" dirty="0">
                <a:solidFill>
                  <a:schemeClr val="tx1"/>
                </a:solidFill>
                <a:latin typeface="Arial" panose="020B0604020202020204" pitchFamily="34" charset="0"/>
              </a:rPr>
              <a:t>3</a:t>
            </a:r>
            <a:r>
              <a:rPr kumimoji="0" lang="zh-TW" altLang="en-US" b="1" kern="0" dirty="0">
                <a:solidFill>
                  <a:schemeClr val="tx1"/>
                </a:solidFill>
                <a:latin typeface="Arial" panose="020B0604020202020204" pitchFamily="34" charset="0"/>
              </a:rPr>
              <a:t>千人）</a:t>
            </a:r>
            <a:endParaRPr kumimoji="0" lang="en-US" altLang="zh-TW" b="1" kern="0" dirty="0">
              <a:solidFill>
                <a:schemeClr val="tx1"/>
              </a:solidFill>
              <a:latin typeface="Arial" panose="020B0604020202020204" pitchFamily="34" charset="0"/>
            </a:endParaRPr>
          </a:p>
          <a:p>
            <a:pPr marL="269875" lvl="1" indent="-269875" fontAlgn="auto">
              <a:lnSpc>
                <a:spcPct val="100000"/>
              </a:lnSpc>
              <a:spcBef>
                <a:spcPts val="0"/>
              </a:spcBef>
              <a:spcAft>
                <a:spcPts val="0"/>
              </a:spcAft>
              <a:buClr>
                <a:srgbClr val="FFC000"/>
              </a:buClr>
              <a:buFont typeface="Wingdings 3" panose="05040102010807070707" pitchFamily="18" charset="2"/>
              <a:buChar char="u"/>
              <a:defRPr/>
            </a:pPr>
            <a:r>
              <a:rPr kumimoji="0" lang="zh-TW" altLang="en-US" b="1" kern="0" dirty="0">
                <a:solidFill>
                  <a:schemeClr val="tx1"/>
                </a:solidFill>
                <a:latin typeface="Arial" panose="020B0604020202020204" pitchFamily="34" charset="0"/>
              </a:rPr>
              <a:t>藥癮者家庭關懷訪視</a:t>
            </a:r>
            <a:r>
              <a:rPr kumimoji="0" lang="en-US" altLang="zh-TW" b="1" kern="0" dirty="0">
                <a:solidFill>
                  <a:schemeClr val="tx1"/>
                </a:solidFill>
                <a:latin typeface="Arial" panose="020B0604020202020204" pitchFamily="34" charset="0"/>
              </a:rPr>
              <a:t>1</a:t>
            </a:r>
            <a:r>
              <a:rPr kumimoji="0" lang="zh-TW" altLang="en-US" b="1" kern="0" dirty="0">
                <a:solidFill>
                  <a:schemeClr val="tx1"/>
                </a:solidFill>
                <a:latin typeface="Arial" panose="020B0604020202020204" pitchFamily="34" charset="0"/>
              </a:rPr>
              <a:t>萬人次</a:t>
            </a:r>
            <a:r>
              <a:rPr kumimoji="0" lang="en-US" altLang="zh-TW" b="1" kern="0" dirty="0">
                <a:solidFill>
                  <a:schemeClr val="tx1"/>
                </a:solidFill>
                <a:latin typeface="Arial" panose="020B0604020202020204" pitchFamily="34" charset="0"/>
              </a:rPr>
              <a:t>/</a:t>
            </a:r>
            <a:r>
              <a:rPr kumimoji="0" lang="zh-TW" altLang="en-US" b="1" kern="0" dirty="0">
                <a:solidFill>
                  <a:schemeClr val="tx1"/>
                </a:solidFill>
                <a:latin typeface="Arial" panose="020B0604020202020204" pitchFamily="34" charset="0"/>
              </a:rPr>
              <a:t>年</a:t>
            </a:r>
            <a:endParaRPr kumimoji="0" lang="en-US" altLang="zh-TW" b="1" kern="0" dirty="0">
              <a:solidFill>
                <a:schemeClr val="tx1"/>
              </a:solidFill>
              <a:latin typeface="Arial" panose="020B0604020202020204" pitchFamily="34" charset="0"/>
            </a:endParaRPr>
          </a:p>
          <a:p>
            <a:pPr marL="269875" lvl="1" indent="-269875" fontAlgn="auto">
              <a:lnSpc>
                <a:spcPct val="100000"/>
              </a:lnSpc>
              <a:spcBef>
                <a:spcPts val="0"/>
              </a:spcBef>
              <a:spcAft>
                <a:spcPts val="0"/>
              </a:spcAft>
              <a:buClr>
                <a:srgbClr val="FFC000"/>
              </a:buClr>
              <a:buFont typeface="Wingdings 3" panose="05040102010807070707" pitchFamily="18" charset="2"/>
              <a:buChar char="u"/>
              <a:defRPr/>
            </a:pPr>
            <a:r>
              <a:rPr kumimoji="0" lang="zh-TW" altLang="en-US" b="1" kern="0" dirty="0">
                <a:solidFill>
                  <a:schemeClr val="tx1"/>
                </a:solidFill>
                <a:latin typeface="Arial" panose="020B0604020202020204" pitchFamily="34" charset="0"/>
              </a:rPr>
              <a:t>藥癮者家庭支持活動受益</a:t>
            </a:r>
            <a:r>
              <a:rPr kumimoji="0" lang="en-US" altLang="zh-TW" b="1" kern="0" dirty="0">
                <a:solidFill>
                  <a:schemeClr val="tx1"/>
                </a:solidFill>
                <a:latin typeface="Arial" panose="020B0604020202020204" pitchFamily="34" charset="0"/>
              </a:rPr>
              <a:t>8,000</a:t>
            </a:r>
            <a:r>
              <a:rPr kumimoji="0" lang="zh-TW" altLang="en-US" b="1" kern="0" dirty="0">
                <a:solidFill>
                  <a:schemeClr val="tx1"/>
                </a:solidFill>
                <a:latin typeface="Arial" panose="020B0604020202020204" pitchFamily="34" charset="0"/>
              </a:rPr>
              <a:t>人次</a:t>
            </a:r>
            <a:r>
              <a:rPr kumimoji="0" lang="en-US" altLang="zh-TW" b="1" kern="0" dirty="0">
                <a:solidFill>
                  <a:schemeClr val="tx1"/>
                </a:solidFill>
                <a:latin typeface="Arial" panose="020B0604020202020204" pitchFamily="34" charset="0"/>
              </a:rPr>
              <a:t>/</a:t>
            </a:r>
            <a:r>
              <a:rPr kumimoji="0" lang="zh-TW" altLang="en-US" b="1" kern="0" dirty="0">
                <a:solidFill>
                  <a:schemeClr val="tx1"/>
                </a:solidFill>
                <a:latin typeface="Arial" panose="020B0604020202020204" pitchFamily="34" charset="0"/>
              </a:rPr>
              <a:t>年，社會救助及補助</a:t>
            </a:r>
            <a:r>
              <a:rPr kumimoji="0" lang="en-US" altLang="zh-TW" b="1" kern="0" dirty="0">
                <a:solidFill>
                  <a:schemeClr val="tx1"/>
                </a:solidFill>
                <a:latin typeface="Arial" panose="020B0604020202020204" pitchFamily="34" charset="0"/>
              </a:rPr>
              <a:t>3,000</a:t>
            </a:r>
            <a:r>
              <a:rPr kumimoji="0" lang="zh-TW" altLang="en-US" b="1" kern="0" dirty="0">
                <a:solidFill>
                  <a:schemeClr val="tx1"/>
                </a:solidFill>
                <a:latin typeface="Arial" panose="020B0604020202020204" pitchFamily="34" charset="0"/>
              </a:rPr>
              <a:t>人次</a:t>
            </a:r>
            <a:r>
              <a:rPr kumimoji="0" lang="en-US" altLang="zh-TW" b="1" kern="0" dirty="0">
                <a:solidFill>
                  <a:schemeClr val="tx1"/>
                </a:solidFill>
                <a:latin typeface="Arial" panose="020B0604020202020204" pitchFamily="34" charset="0"/>
              </a:rPr>
              <a:t>/</a:t>
            </a:r>
            <a:r>
              <a:rPr kumimoji="0" lang="zh-TW" altLang="en-US" b="1" kern="0" dirty="0">
                <a:solidFill>
                  <a:schemeClr val="tx1"/>
                </a:solidFill>
                <a:latin typeface="Arial" panose="020B0604020202020204" pitchFamily="34" charset="0"/>
              </a:rPr>
              <a:t>年</a:t>
            </a:r>
            <a:endParaRPr kumimoji="0" lang="en-US" altLang="zh-TW" b="1" kern="0" dirty="0">
              <a:solidFill>
                <a:schemeClr val="tx1"/>
              </a:solidFill>
              <a:latin typeface="Arial" panose="020B0604020202020204" pitchFamily="34" charset="0"/>
            </a:endParaRPr>
          </a:p>
        </p:txBody>
      </p:sp>
      <p:sp>
        <p:nvSpPr>
          <p:cNvPr id="90122" name="內容版面配置區 35"/>
          <p:cNvSpPr txBox="1">
            <a:spLocks/>
          </p:cNvSpPr>
          <p:nvPr/>
        </p:nvSpPr>
        <p:spPr bwMode="auto">
          <a:xfrm>
            <a:off x="3262313" y="3405188"/>
            <a:ext cx="2678112" cy="2400300"/>
          </a:xfrm>
          <a:prstGeom prst="rect">
            <a:avLst/>
          </a:prstGeom>
          <a:noFill/>
          <a:ln w="9525">
            <a:noFill/>
            <a:miter lim="800000"/>
            <a:headEnd/>
            <a:tailEnd/>
          </a:ln>
        </p:spPr>
        <p:txBody>
          <a:bodyPr lIns="0" rIns="0"/>
          <a:lstStyle/>
          <a:p>
            <a:pPr marL="269875" lvl="1" indent="-269875">
              <a:buClr>
                <a:srgbClr val="FFC000"/>
              </a:buClr>
              <a:buFont typeface="Wingdings 3" pitchFamily="18" charset="2"/>
              <a:buChar char="u"/>
            </a:pPr>
            <a:r>
              <a:rPr kumimoji="0" lang="zh-TW" altLang="en-US" b="1">
                <a:ea typeface="微軟正黑體" pitchFamily="34" charset="-120"/>
              </a:rPr>
              <a:t>培育新進醫師、心理師、社工師、職能治療師、護理師等每年合計</a:t>
            </a:r>
            <a:r>
              <a:rPr kumimoji="0" lang="en-US" altLang="zh-TW" b="1">
                <a:ea typeface="微軟正黑體" pitchFamily="34" charset="-120"/>
              </a:rPr>
              <a:t>125-150</a:t>
            </a:r>
            <a:r>
              <a:rPr kumimoji="0" lang="zh-TW" altLang="en-US" b="1">
                <a:ea typeface="微軟正黑體" pitchFamily="34" charset="-120"/>
              </a:rPr>
              <a:t>人</a:t>
            </a:r>
            <a:r>
              <a:rPr kumimoji="0" lang="en-US" altLang="zh-TW" b="1">
                <a:ea typeface="微軟正黑體" pitchFamily="34" charset="-120"/>
              </a:rPr>
              <a:t>/</a:t>
            </a:r>
            <a:r>
              <a:rPr kumimoji="0" lang="zh-TW" altLang="en-US" b="1">
                <a:ea typeface="微軟正黑體" pitchFamily="34" charset="-120"/>
              </a:rPr>
              <a:t>年</a:t>
            </a:r>
            <a:endParaRPr kumimoji="0" lang="en-US" altLang="zh-TW" b="1">
              <a:ea typeface="微軟正黑體" pitchFamily="34" charset="-120"/>
            </a:endParaRPr>
          </a:p>
          <a:p>
            <a:pPr marL="269875" lvl="1" indent="-269875">
              <a:buClr>
                <a:srgbClr val="FFC000"/>
              </a:buClr>
              <a:buFont typeface="Wingdings 3" pitchFamily="18" charset="2"/>
              <a:buChar char="u"/>
            </a:pPr>
            <a:r>
              <a:rPr kumimoji="0" lang="zh-TW" altLang="en-US" b="1">
                <a:ea typeface="微軟正黑體" pitchFamily="34" charset="-120"/>
              </a:rPr>
              <a:t>培訓提升臨床服務之醫師、臨床心理師、諮商心理師、社工師、職能治療師，合計</a:t>
            </a:r>
            <a:r>
              <a:rPr kumimoji="0" lang="en-US" altLang="zh-TW" b="1">
                <a:ea typeface="微軟正黑體" pitchFamily="34" charset="-120"/>
              </a:rPr>
              <a:t>30</a:t>
            </a:r>
            <a:r>
              <a:rPr kumimoji="0" lang="zh-TW" altLang="en-US" b="1">
                <a:ea typeface="微軟正黑體" pitchFamily="34" charset="-120"/>
              </a:rPr>
              <a:t>人</a:t>
            </a:r>
            <a:r>
              <a:rPr kumimoji="0" lang="en-US" altLang="zh-TW" b="1">
                <a:ea typeface="微軟正黑體" pitchFamily="34" charset="-120"/>
              </a:rPr>
              <a:t>/</a:t>
            </a:r>
            <a:r>
              <a:rPr kumimoji="0" lang="zh-TW" altLang="en-US" b="1">
                <a:ea typeface="微軟正黑體" pitchFamily="34" charset="-120"/>
              </a:rPr>
              <a:t>年</a:t>
            </a:r>
            <a:endParaRPr kumimoji="0" lang="en-US" altLang="zh-TW" b="1">
              <a:ea typeface="微軟正黑體" pitchFamily="34" charset="-120"/>
            </a:endParaRPr>
          </a:p>
        </p:txBody>
      </p:sp>
      <p:sp>
        <p:nvSpPr>
          <p:cNvPr id="26" name="內容版面配置區 35"/>
          <p:cNvSpPr txBox="1">
            <a:spLocks/>
          </p:cNvSpPr>
          <p:nvPr/>
        </p:nvSpPr>
        <p:spPr>
          <a:xfrm>
            <a:off x="6300788" y="3436938"/>
            <a:ext cx="2692400" cy="1730375"/>
          </a:xfrm>
          <a:prstGeom prst="rect">
            <a:avLst/>
          </a:prstGeom>
        </p:spPr>
        <p:txBody>
          <a:bodyPr lIns="0" rIns="0"/>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Cooper Black" panose="0208090404030B020404" pitchFamily="18" charset="0"/>
                <a:ea typeface="微軟正黑體" panose="020B0604030504040204" pitchFamily="34" charset="-120"/>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Cooper Black" panose="0208090404030B020404" pitchFamily="18" charset="0"/>
                <a:ea typeface="微軟正黑體" panose="020B0604030504040204" pitchFamily="34" charset="-120"/>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ooper Black" panose="0208090404030B020404" pitchFamily="18" charset="0"/>
                <a:ea typeface="微軟正黑體" panose="020B0604030504040204" pitchFamily="34" charset="-120"/>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ooper Black" panose="0208090404030B020404" pitchFamily="18" charset="0"/>
                <a:ea typeface="微軟正黑體" panose="020B0604030504040204" pitchFamily="34" charset="-120"/>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ooper Black" panose="0208090404030B020404" pitchFamily="18" charset="0"/>
                <a:ea typeface="微軟正黑體" panose="020B0604030504040204" pitchFamily="34" charset="-12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69875" lvl="1" indent="-269875" fontAlgn="auto">
              <a:lnSpc>
                <a:spcPct val="100000"/>
              </a:lnSpc>
              <a:spcBef>
                <a:spcPts val="0"/>
              </a:spcBef>
              <a:spcAft>
                <a:spcPts val="0"/>
              </a:spcAft>
              <a:buClr>
                <a:srgbClr val="FFC000"/>
              </a:buClr>
              <a:buFont typeface="Wingdings 3" panose="05040102010807070707" pitchFamily="18" charset="2"/>
              <a:buChar char="u"/>
              <a:defRPr/>
            </a:pPr>
            <a:r>
              <a:rPr kumimoji="0" lang="zh-TW" altLang="zh-TW" b="1" kern="0" dirty="0">
                <a:solidFill>
                  <a:schemeClr val="tx1"/>
                </a:solidFill>
                <a:latin typeface="Arial" panose="020B0604020202020204" pitchFamily="34" charset="0"/>
              </a:rPr>
              <a:t>毒防中心轉介</a:t>
            </a:r>
            <a:r>
              <a:rPr kumimoji="0" lang="zh-TW" altLang="en-US" b="1" kern="0" dirty="0">
                <a:solidFill>
                  <a:schemeClr val="tx1"/>
                </a:solidFill>
                <a:latin typeface="Arial" panose="020B0604020202020204" pitchFamily="34" charset="0"/>
              </a:rPr>
              <a:t>個案接受</a:t>
            </a:r>
            <a:r>
              <a:rPr kumimoji="0" lang="zh-TW" altLang="zh-TW" b="1" kern="0" dirty="0">
                <a:solidFill>
                  <a:schemeClr val="tx1"/>
                </a:solidFill>
                <a:latin typeface="Arial" panose="020B0604020202020204" pitchFamily="34" charset="0"/>
              </a:rPr>
              <a:t>就業服務，媒合就業比率</a:t>
            </a:r>
            <a:r>
              <a:rPr kumimoji="0" lang="zh-TW" altLang="en-US" b="1" kern="0" dirty="0">
                <a:solidFill>
                  <a:schemeClr val="tx1"/>
                </a:solidFill>
                <a:latin typeface="Arial" panose="020B0604020202020204" pitchFamily="34" charset="0"/>
              </a:rPr>
              <a:t>提升</a:t>
            </a:r>
            <a:r>
              <a:rPr kumimoji="0" lang="en-US" altLang="zh-TW" b="1" kern="0" dirty="0">
                <a:solidFill>
                  <a:schemeClr val="tx1"/>
                </a:solidFill>
                <a:latin typeface="Arial" panose="020B0604020202020204" pitchFamily="34" charset="0"/>
              </a:rPr>
              <a:t>4%</a:t>
            </a:r>
            <a:r>
              <a:rPr kumimoji="0" lang="zh-TW" altLang="en-US" b="1" kern="0" dirty="0">
                <a:solidFill>
                  <a:schemeClr val="tx1"/>
                </a:solidFill>
                <a:latin typeface="Arial" panose="020B0604020202020204" pitchFamily="34" charset="0"/>
              </a:rPr>
              <a:t>（就業媒合率由</a:t>
            </a:r>
            <a:r>
              <a:rPr kumimoji="0" lang="en-US" altLang="zh-TW" b="1" kern="0" dirty="0">
                <a:solidFill>
                  <a:schemeClr val="tx1"/>
                </a:solidFill>
                <a:latin typeface="Arial" panose="020B0604020202020204" pitchFamily="34" charset="0"/>
              </a:rPr>
              <a:t>25.8%</a:t>
            </a:r>
            <a:r>
              <a:rPr kumimoji="0" lang="zh-TW" altLang="en-US" b="1" kern="0" dirty="0">
                <a:solidFill>
                  <a:schemeClr val="tx1"/>
                </a:solidFill>
                <a:latin typeface="Arial" panose="020B0604020202020204" pitchFamily="34" charset="0"/>
              </a:rPr>
              <a:t>提升至</a:t>
            </a:r>
            <a:r>
              <a:rPr kumimoji="0" lang="en-US" altLang="zh-TW" b="1" kern="0" dirty="0">
                <a:solidFill>
                  <a:schemeClr val="tx1"/>
                </a:solidFill>
                <a:latin typeface="Arial" panose="020B0604020202020204" pitchFamily="34" charset="0"/>
              </a:rPr>
              <a:t>30%</a:t>
            </a:r>
            <a:r>
              <a:rPr kumimoji="0" lang="zh-TW" altLang="en-US" b="1" kern="0" dirty="0">
                <a:solidFill>
                  <a:schemeClr val="tx1"/>
                </a:solidFill>
                <a:latin typeface="Arial" panose="020B0604020202020204" pitchFamily="34" charset="0"/>
              </a:rPr>
              <a:t>）</a:t>
            </a:r>
            <a:endParaRPr kumimoji="0" lang="en-US" altLang="zh-TW" b="1" kern="0" dirty="0">
              <a:solidFill>
                <a:schemeClr val="tx1"/>
              </a:solidFill>
              <a:latin typeface="Arial" panose="020B0604020202020204" pitchFamily="34" charset="0"/>
            </a:endParaRPr>
          </a:p>
          <a:p>
            <a:pPr marL="269875" lvl="1" indent="-269875" fontAlgn="auto">
              <a:lnSpc>
                <a:spcPct val="100000"/>
              </a:lnSpc>
              <a:spcBef>
                <a:spcPts val="0"/>
              </a:spcBef>
              <a:spcAft>
                <a:spcPts val="0"/>
              </a:spcAft>
              <a:buClr>
                <a:srgbClr val="FFC000"/>
              </a:buClr>
              <a:buFont typeface="Wingdings 3" panose="05040102010807070707" pitchFamily="18" charset="2"/>
              <a:buChar char="u"/>
              <a:defRPr/>
            </a:pPr>
            <a:r>
              <a:rPr kumimoji="0" lang="zh-TW" altLang="en-US" b="1" kern="0" dirty="0">
                <a:solidFill>
                  <a:schemeClr val="tx1"/>
                </a:solidFill>
                <a:latin typeface="Arial" panose="020B0604020202020204" pitchFamily="34" charset="0"/>
              </a:rPr>
              <a:t>強化追蹤輔導機制，穩定就業</a:t>
            </a:r>
            <a:endParaRPr kumimoji="0" lang="en-US" altLang="zh-TW" b="1" kern="0" dirty="0">
              <a:solidFill>
                <a:schemeClr val="tx1"/>
              </a:solidFill>
              <a:latin typeface="Arial" panose="020B0604020202020204" pitchFamily="34" charset="0"/>
            </a:endParaRPr>
          </a:p>
        </p:txBody>
      </p:sp>
      <p:sp>
        <p:nvSpPr>
          <p:cNvPr id="27" name="向右箭號 26"/>
          <p:cNvSpPr/>
          <p:nvPr/>
        </p:nvSpPr>
        <p:spPr>
          <a:xfrm rot="5400000">
            <a:off x="1323975" y="2533650"/>
            <a:ext cx="409575" cy="1190625"/>
          </a:xfrm>
          <a:prstGeom prst="stripedRightArrow">
            <a:avLst/>
          </a:prstGeom>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kumimoji="0" lang="zh-TW" altLang="en-US">
              <a:solidFill>
                <a:schemeClr val="tx1"/>
              </a:solidFill>
            </a:endParaRPr>
          </a:p>
        </p:txBody>
      </p:sp>
      <p:sp>
        <p:nvSpPr>
          <p:cNvPr id="18" name="向右箭號 17"/>
          <p:cNvSpPr/>
          <p:nvPr/>
        </p:nvSpPr>
        <p:spPr>
          <a:xfrm rot="5400000">
            <a:off x="4502150" y="2533650"/>
            <a:ext cx="409575" cy="1190625"/>
          </a:xfrm>
          <a:prstGeom prst="stripedRightArrow">
            <a:avLst/>
          </a:prstGeom>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kumimoji="0" lang="zh-TW" altLang="en-US">
              <a:solidFill>
                <a:schemeClr val="tx1"/>
              </a:solidFill>
            </a:endParaRPr>
          </a:p>
        </p:txBody>
      </p:sp>
      <p:sp>
        <p:nvSpPr>
          <p:cNvPr id="23" name="向右箭號 22"/>
          <p:cNvSpPr/>
          <p:nvPr/>
        </p:nvSpPr>
        <p:spPr>
          <a:xfrm rot="5400000">
            <a:off x="7410450" y="2533650"/>
            <a:ext cx="409575" cy="1190625"/>
          </a:xfrm>
          <a:prstGeom prst="stripedRightArrow">
            <a:avLst/>
          </a:prstGeom>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kumimoji="0" lang="zh-TW" altLang="en-US">
              <a:solidFill>
                <a:schemeClr val="tx1"/>
              </a:solidFill>
            </a:endParaRPr>
          </a:p>
        </p:txBody>
      </p:sp>
    </p:spTree>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圖片 1"/>
          <p:cNvPicPr>
            <a:picLocks noChangeAspect="1"/>
          </p:cNvPicPr>
          <p:nvPr/>
        </p:nvPicPr>
        <p:blipFill>
          <a:blip r:embed="rId2"/>
          <a:srcRect/>
          <a:stretch>
            <a:fillRect/>
          </a:stretch>
        </p:blipFill>
        <p:spPr bwMode="auto">
          <a:xfrm>
            <a:off x="611188" y="3429000"/>
            <a:ext cx="7993062" cy="3429000"/>
          </a:xfrm>
          <a:prstGeom prst="rect">
            <a:avLst/>
          </a:prstGeom>
          <a:noFill/>
          <a:ln w="9525">
            <a:noFill/>
            <a:miter lim="800000"/>
            <a:headEnd/>
            <a:tailEnd/>
          </a:ln>
        </p:spPr>
      </p:pic>
      <p:sp>
        <p:nvSpPr>
          <p:cNvPr id="3" name="標題 2"/>
          <p:cNvSpPr>
            <a:spLocks noGrp="1"/>
          </p:cNvSpPr>
          <p:nvPr>
            <p:ph type="title"/>
          </p:nvPr>
        </p:nvSpPr>
        <p:spPr>
          <a:xfrm>
            <a:off x="722313" y="2781300"/>
            <a:ext cx="7772400" cy="1349375"/>
          </a:xfrm>
        </p:spPr>
        <p:txBody>
          <a:bodyPr/>
          <a:lstStyle/>
          <a:p>
            <a:pPr>
              <a:defRPr/>
            </a:pPr>
            <a:r>
              <a:rPr lang="zh-TW" altLang="en-US" dirty="0">
                <a:cs typeface="+mj-cs"/>
              </a:rPr>
              <a:t>報告人：法務部</a:t>
            </a:r>
          </a:p>
        </p:txBody>
      </p:sp>
      <p:sp>
        <p:nvSpPr>
          <p:cNvPr id="4" name="文字版面配置區 3"/>
          <p:cNvSpPr>
            <a:spLocks noGrp="1"/>
          </p:cNvSpPr>
          <p:nvPr>
            <p:ph type="body" idx="1"/>
          </p:nvPr>
        </p:nvSpPr>
        <p:spPr>
          <a:xfrm>
            <a:off x="722313" y="1844675"/>
            <a:ext cx="7772400" cy="720725"/>
          </a:xfrm>
        </p:spPr>
        <p:txBody>
          <a:bodyPr/>
          <a:lstStyle/>
          <a:p>
            <a:pPr>
              <a:defRPr/>
            </a:pPr>
            <a:r>
              <a:rPr lang="en-US" altLang="zh-TW"/>
              <a:t>6.</a:t>
            </a:r>
            <a:r>
              <a:rPr/>
              <a:t>修法建議及院際合作</a:t>
            </a:r>
            <a:endParaRPr lang="en-US" altLang="zh-TW"/>
          </a:p>
        </p:txBody>
      </p:sp>
      <p:sp>
        <p:nvSpPr>
          <p:cNvPr id="91140" name="投影片編號版面配置區 4"/>
          <p:cNvSpPr>
            <a:spLocks noGrp="1"/>
          </p:cNvSpPr>
          <p:nvPr>
            <p:ph type="sldNum" sz="quarter" idx="10"/>
          </p:nvPr>
        </p:nvSpPr>
        <p:spPr>
          <a:noFill/>
          <a:ln>
            <a:miter lim="800000"/>
            <a:headEnd/>
            <a:tailEnd/>
          </a:ln>
        </p:spPr>
        <p:txBody>
          <a:bodyPr/>
          <a:lstStyle/>
          <a:p>
            <a:pPr fontAlgn="base">
              <a:spcBef>
                <a:spcPct val="0"/>
              </a:spcBef>
              <a:spcAft>
                <a:spcPct val="0"/>
              </a:spcAft>
            </a:pPr>
            <a:fld id="{BA46CD00-98BF-4FDA-91D5-AF9CE1B75729}" type="slidenum">
              <a:rPr lang="en-US" altLang="zh-TW" smtClean="0"/>
              <a:pPr fontAlgn="base">
                <a:spcBef>
                  <a:spcPct val="0"/>
                </a:spcBef>
                <a:spcAft>
                  <a:spcPct val="0"/>
                </a:spcAft>
              </a:pPr>
              <a:t>62</a:t>
            </a:fld>
            <a:endParaRPr lang="en-US" altLang="zh-TW" smtClean="0"/>
          </a:p>
        </p:txBody>
      </p:sp>
    </p:spTree>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標題 1"/>
          <p:cNvSpPr>
            <a:spLocks noGrp="1"/>
          </p:cNvSpPr>
          <p:nvPr>
            <p:ph type="title"/>
          </p:nvPr>
        </p:nvSpPr>
        <p:spPr>
          <a:xfrm>
            <a:off x="381000" y="777875"/>
            <a:ext cx="8439150" cy="563563"/>
          </a:xfrm>
        </p:spPr>
        <p:txBody>
          <a:bodyPr/>
          <a:lstStyle/>
          <a:p>
            <a:r>
              <a:rPr lang="zh-TW" altLang="en-US" smtClean="0">
                <a:solidFill>
                  <a:srgbClr val="FFFF00"/>
                </a:solidFill>
                <a:latin typeface="Arial" charset="0"/>
                <a:ea typeface="華康華綜體W5"/>
              </a:rPr>
              <a:t>①</a:t>
            </a:r>
            <a:r>
              <a:rPr lang="zh-TW" altLang="en-US" smtClean="0">
                <a:latin typeface="Arial" charset="0"/>
                <a:ea typeface="華康華綜體W5"/>
              </a:rPr>
              <a:t> </a:t>
            </a:r>
            <a:r>
              <a:rPr lang="zh-TW" altLang="en-US" smtClean="0">
                <a:solidFill>
                  <a:schemeClr val="accent2"/>
                </a:solidFill>
                <a:latin typeface="Arial" charset="0"/>
                <a:ea typeface="華康華綜體W5"/>
              </a:rPr>
              <a:t>提高</a:t>
            </a:r>
            <a:r>
              <a:rPr lang="zh-TW" altLang="en-US" smtClean="0">
                <a:solidFill>
                  <a:srgbClr val="FFFF00"/>
                </a:solidFill>
                <a:latin typeface="Arial" charset="0"/>
                <a:ea typeface="華康華綜體W5"/>
              </a:rPr>
              <a:t>製造、運輸、販賣毒品之</a:t>
            </a:r>
            <a:r>
              <a:rPr lang="en-US" altLang="zh-TW" smtClean="0">
                <a:solidFill>
                  <a:srgbClr val="FFFF00"/>
                </a:solidFill>
                <a:latin typeface="Arial" charset="0"/>
                <a:ea typeface="華康華綜體W5"/>
              </a:rPr>
              <a:t/>
            </a:r>
            <a:br>
              <a:rPr lang="en-US" altLang="zh-TW" smtClean="0">
                <a:solidFill>
                  <a:srgbClr val="FFFF00"/>
                </a:solidFill>
                <a:latin typeface="Arial" charset="0"/>
                <a:ea typeface="華康華綜體W5"/>
              </a:rPr>
            </a:br>
            <a:r>
              <a:rPr lang="en-US" altLang="zh-TW" smtClean="0">
                <a:latin typeface="Arial" charset="0"/>
                <a:ea typeface="華康華綜體W5"/>
              </a:rPr>
              <a:t>                                    </a:t>
            </a:r>
            <a:r>
              <a:rPr lang="zh-TW" altLang="en-US" smtClean="0">
                <a:solidFill>
                  <a:schemeClr val="accent2"/>
                </a:solidFill>
                <a:latin typeface="Arial" charset="0"/>
                <a:ea typeface="華康華綜體W5"/>
              </a:rPr>
              <a:t>刑度及罰金刑</a:t>
            </a:r>
            <a:br>
              <a:rPr lang="zh-TW" altLang="en-US" smtClean="0">
                <a:solidFill>
                  <a:schemeClr val="accent2"/>
                </a:solidFill>
                <a:latin typeface="Arial" charset="0"/>
                <a:ea typeface="華康華綜體W5"/>
              </a:rPr>
            </a:br>
            <a:endParaRPr lang="zh-TW" altLang="en-US" smtClean="0">
              <a:solidFill>
                <a:schemeClr val="accent2"/>
              </a:solidFill>
              <a:latin typeface="Arial" charset="0"/>
              <a:ea typeface="華康華綜體W5"/>
            </a:endParaRPr>
          </a:p>
        </p:txBody>
      </p:sp>
      <p:graphicFrame>
        <p:nvGraphicFramePr>
          <p:cNvPr id="13" name="資料庫圖表 12"/>
          <p:cNvGraphicFramePr/>
          <p:nvPr/>
        </p:nvGraphicFramePr>
        <p:xfrm>
          <a:off x="384717" y="5421607"/>
          <a:ext cx="8435755" cy="1391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剪去單一角落矩形 10"/>
          <p:cNvSpPr/>
          <p:nvPr/>
        </p:nvSpPr>
        <p:spPr>
          <a:xfrm>
            <a:off x="396875" y="5057775"/>
            <a:ext cx="2376488" cy="525463"/>
          </a:xfrm>
          <a:prstGeom prst="snip1Rect">
            <a:avLst/>
          </a:prstGeom>
          <a:ln/>
        </p:spPr>
        <p:style>
          <a:lnRef idx="1">
            <a:schemeClr val="accent2"/>
          </a:lnRef>
          <a:fillRef idx="3">
            <a:schemeClr val="accent2"/>
          </a:fillRef>
          <a:effectRef idx="2">
            <a:schemeClr val="accent2"/>
          </a:effectRef>
          <a:fontRef idx="minor">
            <a:schemeClr val="lt1"/>
          </a:fontRef>
        </p:style>
        <p:txBody>
          <a:bodyPr anchor="ctr"/>
          <a:lstStyle/>
          <a:p>
            <a:pPr algn="ctr" fontAlgn="auto">
              <a:lnSpc>
                <a:spcPct val="130000"/>
              </a:lnSpc>
              <a:spcBef>
                <a:spcPts val="0"/>
              </a:spcBef>
              <a:spcAft>
                <a:spcPts val="0"/>
              </a:spcAft>
              <a:defRPr/>
            </a:pPr>
            <a:r>
              <a:rPr kumimoji="0" lang="zh-TW" altLang="en-US" sz="2800" b="1" dirty="0">
                <a:latin typeface="微軟正黑體" panose="020B0604030504040204" pitchFamily="34" charset="-120"/>
                <a:ea typeface="微軟正黑體" panose="020B0604030504040204" pitchFamily="34" charset="-120"/>
              </a:rPr>
              <a:t>得併科罰金</a:t>
            </a:r>
          </a:p>
        </p:txBody>
      </p:sp>
      <p:sp>
        <p:nvSpPr>
          <p:cNvPr id="92164" name="投影片編號版面配置區 14"/>
          <p:cNvSpPr>
            <a:spLocks noGrp="1"/>
          </p:cNvSpPr>
          <p:nvPr>
            <p:ph type="sldNum" sz="quarter" idx="12"/>
          </p:nvPr>
        </p:nvSpPr>
        <p:spPr>
          <a:noFill/>
          <a:ln>
            <a:miter lim="800000"/>
            <a:headEnd/>
            <a:tailEnd/>
          </a:ln>
        </p:spPr>
        <p:txBody>
          <a:bodyPr/>
          <a:lstStyle/>
          <a:p>
            <a:pPr fontAlgn="base">
              <a:spcBef>
                <a:spcPct val="0"/>
              </a:spcBef>
              <a:spcAft>
                <a:spcPct val="0"/>
              </a:spcAft>
            </a:pPr>
            <a:fld id="{03C0352C-E0EB-47CA-A872-B6EE3982AFFB}" type="slidenum">
              <a:rPr lang="en-US" altLang="zh-TW" smtClean="0"/>
              <a:pPr fontAlgn="base">
                <a:spcBef>
                  <a:spcPct val="0"/>
                </a:spcBef>
                <a:spcAft>
                  <a:spcPct val="0"/>
                </a:spcAft>
              </a:pPr>
              <a:t>63</a:t>
            </a:fld>
            <a:endParaRPr lang="en-US" altLang="zh-TW" smtClean="0"/>
          </a:p>
        </p:txBody>
      </p:sp>
      <p:graphicFrame>
        <p:nvGraphicFramePr>
          <p:cNvPr id="12" name="內容版面配置區 3"/>
          <p:cNvGraphicFramePr>
            <a:graphicFrameLocks/>
          </p:cNvGraphicFramePr>
          <p:nvPr/>
        </p:nvGraphicFramePr>
        <p:xfrm>
          <a:off x="251520" y="1609294"/>
          <a:ext cx="8784976" cy="20008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4" name="矩形 13"/>
          <p:cNvSpPr/>
          <p:nvPr/>
        </p:nvSpPr>
        <p:spPr>
          <a:xfrm>
            <a:off x="5522913" y="3635375"/>
            <a:ext cx="3132137" cy="812800"/>
          </a:xfrm>
          <a:prstGeom prst="rect">
            <a:avLst/>
          </a:prstGeom>
          <a:ln/>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r>
              <a:rPr kumimoji="0" lang="en-US" altLang="zh-TW" sz="2400" b="1" dirty="0">
                <a:latin typeface="Arial" panose="020B0604020202020204" pitchFamily="34" charset="0"/>
                <a:ea typeface="微軟正黑體" panose="020B0604030504040204" pitchFamily="34" charset="-120"/>
              </a:rPr>
              <a:t>104</a:t>
            </a:r>
            <a:r>
              <a:rPr kumimoji="0" lang="zh-TW" altLang="en-US" sz="2400" b="1" dirty="0">
                <a:latin typeface="Arial" panose="020B0604020202020204" pitchFamily="34" charset="0"/>
                <a:ea typeface="微軟正黑體" panose="020B0604030504040204" pitchFamily="34" charset="-120"/>
              </a:rPr>
              <a:t>年</a:t>
            </a:r>
            <a:r>
              <a:rPr kumimoji="0" lang="en-US" altLang="zh-TW" sz="2400" b="1" dirty="0">
                <a:latin typeface="Arial" panose="020B0604020202020204" pitchFamily="34" charset="0"/>
                <a:ea typeface="微軟正黑體" panose="020B0604030504040204" pitchFamily="34" charset="-120"/>
              </a:rPr>
              <a:t>2</a:t>
            </a:r>
            <a:r>
              <a:rPr kumimoji="0" lang="zh-TW" altLang="en-US" sz="2400" b="1" dirty="0">
                <a:latin typeface="Arial" panose="020B0604020202020204" pitchFamily="34" charset="0"/>
                <a:ea typeface="微軟正黑體" panose="020B0604030504040204" pitchFamily="34" charset="-120"/>
              </a:rPr>
              <a:t>月</a:t>
            </a:r>
            <a:r>
              <a:rPr kumimoji="0" lang="en-US" altLang="zh-TW" sz="2400" b="1" dirty="0">
                <a:latin typeface="Arial" panose="020B0604020202020204" pitchFamily="34" charset="0"/>
                <a:ea typeface="微軟正黑體" panose="020B0604030504040204" pitchFamily="34" charset="-120"/>
              </a:rPr>
              <a:t>4</a:t>
            </a:r>
            <a:r>
              <a:rPr kumimoji="0" lang="zh-TW" altLang="en-US" sz="2400" b="1" dirty="0">
                <a:latin typeface="Arial" panose="020B0604020202020204" pitchFamily="34" charset="0"/>
                <a:ea typeface="微軟正黑體" panose="020B0604030504040204" pitchFamily="34" charset="-120"/>
              </a:rPr>
              <a:t>日</a:t>
            </a:r>
            <a:endParaRPr kumimoji="0" lang="en-US" altLang="zh-TW" sz="2400" b="1" dirty="0">
              <a:latin typeface="Arial" panose="020B0604020202020204" pitchFamily="34" charset="0"/>
              <a:ea typeface="微軟正黑體" panose="020B0604030504040204" pitchFamily="34" charset="-120"/>
            </a:endParaRPr>
          </a:p>
          <a:p>
            <a:pPr algn="ctr" fontAlgn="auto">
              <a:spcBef>
                <a:spcPts val="0"/>
              </a:spcBef>
              <a:spcAft>
                <a:spcPts val="0"/>
              </a:spcAft>
              <a:defRPr/>
            </a:pPr>
            <a:r>
              <a:rPr kumimoji="0" lang="zh-TW" altLang="en-US" sz="2400" b="1" dirty="0">
                <a:latin typeface="Arial" panose="020B0604020202020204" pitchFamily="34" charset="0"/>
                <a:ea typeface="微軟正黑體" panose="020B0604030504040204" pitchFamily="34" charset="-120"/>
              </a:rPr>
              <a:t>業已修正提高刑度</a:t>
            </a:r>
          </a:p>
        </p:txBody>
      </p:sp>
      <p:sp>
        <p:nvSpPr>
          <p:cNvPr id="16" name="向下箭號 15"/>
          <p:cNvSpPr/>
          <p:nvPr/>
        </p:nvSpPr>
        <p:spPr>
          <a:xfrm>
            <a:off x="3059113" y="3605213"/>
            <a:ext cx="1225550" cy="406400"/>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30000"/>
              </a:lnSpc>
              <a:spcBef>
                <a:spcPts val="0"/>
              </a:spcBef>
              <a:spcAft>
                <a:spcPts val="0"/>
              </a:spcAft>
              <a:defRPr/>
            </a:pPr>
            <a:endParaRPr kumimoji="0" lang="zh-TW" altLang="en-US" sz="1200" dirty="0">
              <a:latin typeface="微软雅黑" panose="020B0503020204020204" pitchFamily="34" charset="-122"/>
              <a:ea typeface="微软雅黑" panose="020B0503020204020204" pitchFamily="34" charset="-122"/>
            </a:endParaRPr>
          </a:p>
        </p:txBody>
      </p:sp>
      <p:grpSp>
        <p:nvGrpSpPr>
          <p:cNvPr id="92168" name="群組 16"/>
          <p:cNvGrpSpPr>
            <a:grpSpLocks/>
          </p:cNvGrpSpPr>
          <p:nvPr/>
        </p:nvGrpSpPr>
        <p:grpSpPr bwMode="auto">
          <a:xfrm>
            <a:off x="2555875" y="3943350"/>
            <a:ext cx="2197100" cy="781050"/>
            <a:chOff x="3299725" y="730673"/>
            <a:chExt cx="1821040" cy="1101599"/>
          </a:xfrm>
        </p:grpSpPr>
        <p:sp>
          <p:nvSpPr>
            <p:cNvPr id="18" name="圓角矩形 17"/>
            <p:cNvSpPr/>
            <p:nvPr/>
          </p:nvSpPr>
          <p:spPr>
            <a:xfrm>
              <a:off x="3299725" y="730673"/>
              <a:ext cx="1821040" cy="1101599"/>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圓角矩形 4"/>
            <p:cNvSpPr/>
            <p:nvPr/>
          </p:nvSpPr>
          <p:spPr>
            <a:xfrm>
              <a:off x="3332620" y="762019"/>
              <a:ext cx="1755251" cy="103890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28016" tIns="128016" rIns="128016" bIns="128016" spcCol="1270"/>
            <a:lstStyle/>
            <a:p>
              <a:pPr marL="171450" lvl="1" indent="-171450" defTabSz="800100" fontAlgn="auto">
                <a:lnSpc>
                  <a:spcPct val="90000"/>
                </a:lnSpc>
                <a:spcAft>
                  <a:spcPct val="15000"/>
                </a:spcAft>
                <a:buFontTx/>
                <a:buChar char="••"/>
                <a:defRPr/>
              </a:pPr>
              <a:r>
                <a:rPr kumimoji="0" lang="zh-TW" altLang="en-US" b="1" dirty="0">
                  <a:latin typeface="Arial" panose="020B0604020202020204" pitchFamily="34" charset="0"/>
                  <a:ea typeface="微軟正黑體" panose="020B0604030504040204" pitchFamily="34" charset="-120"/>
                </a:rPr>
                <a:t>無期徒刑</a:t>
              </a:r>
            </a:p>
            <a:p>
              <a:pPr marL="171450" lvl="1" indent="-171450" defTabSz="800100" fontAlgn="auto">
                <a:lnSpc>
                  <a:spcPct val="90000"/>
                </a:lnSpc>
                <a:spcAft>
                  <a:spcPct val="15000"/>
                </a:spcAft>
                <a:buFontTx/>
                <a:buChar char="••"/>
                <a:defRPr/>
              </a:pPr>
              <a:r>
                <a:rPr kumimoji="0" lang="en-US" altLang="zh-TW" b="1" dirty="0">
                  <a:solidFill>
                    <a:srgbClr val="FF0000"/>
                  </a:solidFill>
                  <a:latin typeface="Arial" panose="020B0604020202020204" pitchFamily="34" charset="0"/>
                  <a:ea typeface="微軟正黑體" panose="020B0604030504040204" pitchFamily="34" charset="-120"/>
                </a:rPr>
                <a:t>10</a:t>
              </a:r>
              <a:r>
                <a:rPr kumimoji="0" lang="zh-TW" altLang="en-US" b="1" dirty="0">
                  <a:solidFill>
                    <a:srgbClr val="FF0000"/>
                  </a:solidFill>
                  <a:latin typeface="Arial" panose="020B0604020202020204" pitchFamily="34" charset="0"/>
                  <a:ea typeface="微軟正黑體" panose="020B0604030504040204" pitchFamily="34" charset="-120"/>
                </a:rPr>
                <a:t>年</a:t>
              </a:r>
              <a:r>
                <a:rPr kumimoji="0" lang="zh-TW" altLang="en-US" b="1" dirty="0">
                  <a:latin typeface="Arial" panose="020B0604020202020204" pitchFamily="34" charset="0"/>
                  <a:ea typeface="微軟正黑體" panose="020B0604030504040204" pitchFamily="34" charset="-120"/>
                </a:rPr>
                <a:t>以上有期</a:t>
              </a:r>
            </a:p>
          </p:txBody>
        </p:sp>
      </p:grpSp>
    </p:spTree>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標題 1"/>
          <p:cNvSpPr>
            <a:spLocks noGrp="1"/>
          </p:cNvSpPr>
          <p:nvPr>
            <p:ph type="title"/>
          </p:nvPr>
        </p:nvSpPr>
        <p:spPr/>
        <p:txBody>
          <a:bodyPr/>
          <a:lstStyle/>
          <a:p>
            <a:r>
              <a:rPr lang="zh-TW" altLang="en-US" smtClean="0">
                <a:solidFill>
                  <a:srgbClr val="FFFF00"/>
                </a:solidFill>
                <a:latin typeface="Arial" charset="0"/>
                <a:ea typeface="華康華綜體W5"/>
              </a:rPr>
              <a:t>② 特定行為加重其刑</a:t>
            </a:r>
          </a:p>
        </p:txBody>
      </p:sp>
      <p:sp>
        <p:nvSpPr>
          <p:cNvPr id="93186" name="投影片編號版面配置區 4"/>
          <p:cNvSpPr>
            <a:spLocks noGrp="1"/>
          </p:cNvSpPr>
          <p:nvPr>
            <p:ph type="sldNum" sz="quarter" idx="12"/>
          </p:nvPr>
        </p:nvSpPr>
        <p:spPr>
          <a:noFill/>
          <a:ln>
            <a:miter lim="800000"/>
            <a:headEnd/>
            <a:tailEnd/>
          </a:ln>
        </p:spPr>
        <p:txBody>
          <a:bodyPr/>
          <a:lstStyle/>
          <a:p>
            <a:pPr fontAlgn="base">
              <a:spcBef>
                <a:spcPct val="0"/>
              </a:spcBef>
              <a:spcAft>
                <a:spcPct val="0"/>
              </a:spcAft>
            </a:pPr>
            <a:fld id="{32134DC8-EDA9-4DAA-8185-49684882D39D}" type="slidenum">
              <a:rPr lang="en-US" altLang="zh-TW" smtClean="0"/>
              <a:pPr fontAlgn="base">
                <a:spcBef>
                  <a:spcPct val="0"/>
                </a:spcBef>
                <a:spcAft>
                  <a:spcPct val="0"/>
                </a:spcAft>
              </a:pPr>
              <a:t>64</a:t>
            </a:fld>
            <a:endParaRPr lang="en-US" altLang="zh-TW" smtClean="0"/>
          </a:p>
        </p:txBody>
      </p:sp>
      <p:grpSp>
        <p:nvGrpSpPr>
          <p:cNvPr id="93187" name="群組 6"/>
          <p:cNvGrpSpPr>
            <a:grpSpLocks/>
          </p:cNvGrpSpPr>
          <p:nvPr/>
        </p:nvGrpSpPr>
        <p:grpSpPr bwMode="auto">
          <a:xfrm>
            <a:off x="179388" y="1484313"/>
            <a:ext cx="8856662" cy="4897437"/>
            <a:chOff x="179512" y="1412776"/>
            <a:chExt cx="8856984" cy="4896544"/>
          </a:xfrm>
        </p:grpSpPr>
        <p:sp>
          <p:nvSpPr>
            <p:cNvPr id="13" name="圓角矩形 12"/>
            <p:cNvSpPr/>
            <p:nvPr/>
          </p:nvSpPr>
          <p:spPr>
            <a:xfrm>
              <a:off x="6012199" y="2996812"/>
              <a:ext cx="3024297" cy="1728472"/>
            </a:xfrm>
            <a:prstGeom prst="roundRect">
              <a:avLst/>
            </a:prstGeom>
            <a:ln/>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kumimoji="0" lang="zh-TW" altLang="en-US" sz="3600" b="1" dirty="0">
                  <a:latin typeface="微軟正黑體" panose="020B0604030504040204" pitchFamily="34" charset="-120"/>
                  <a:ea typeface="微軟正黑體" panose="020B0604030504040204" pitchFamily="34" charset="-120"/>
                </a:rPr>
                <a:t>加重其刑</a:t>
              </a:r>
              <a:endParaRPr kumimoji="0" lang="en-US" altLang="zh-TW" sz="3600" b="1" dirty="0">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sz="3600" b="1" dirty="0">
                  <a:latin typeface="微軟正黑體" panose="020B0604030504040204" pitchFamily="34" charset="-120"/>
                  <a:ea typeface="微軟正黑體" panose="020B0604030504040204" pitchFamily="34" charset="-120"/>
                </a:rPr>
                <a:t>至二分之一</a:t>
              </a:r>
            </a:p>
          </p:txBody>
        </p:sp>
        <p:sp>
          <p:nvSpPr>
            <p:cNvPr id="4" name="五邊形 3"/>
            <p:cNvSpPr/>
            <p:nvPr/>
          </p:nvSpPr>
          <p:spPr bwMode="auto">
            <a:xfrm>
              <a:off x="179512" y="1412776"/>
              <a:ext cx="6120034" cy="4896544"/>
            </a:xfrm>
            <a:prstGeom prst="homePlate">
              <a:avLst>
                <a:gd name="adj" fmla="val 32454"/>
              </a:avLst>
            </a:prstGeom>
            <a:ln w="50800">
              <a:prstDash val="sysDash"/>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pPr>
                <a:defRPr/>
              </a:pPr>
              <a:endParaRPr kumimoji="0" lang="zh-TW" altLang="en-US">
                <a:solidFill>
                  <a:schemeClr val="tx1"/>
                </a:solidFill>
                <a:latin typeface="Arial" charset="0"/>
              </a:endParaRPr>
            </a:p>
          </p:txBody>
        </p:sp>
        <p:sp>
          <p:nvSpPr>
            <p:cNvPr id="3" name="圓角矩形 2"/>
            <p:cNvSpPr/>
            <p:nvPr/>
          </p:nvSpPr>
          <p:spPr bwMode="auto">
            <a:xfrm>
              <a:off x="539887" y="1700061"/>
              <a:ext cx="3959369" cy="1225327"/>
            </a:xfrm>
            <a:prstGeom prst="roundRect">
              <a:avLst/>
            </a:prstGeom>
            <a:ln>
              <a:headEnd type="none" w="med" len="med"/>
              <a:tailEnd type="none" w="med" len="med"/>
            </a:ln>
            <a:extLst/>
          </p:spPr>
          <p:style>
            <a:lnRef idx="3">
              <a:schemeClr val="lt1"/>
            </a:lnRef>
            <a:fillRef idx="1">
              <a:schemeClr val="accent4"/>
            </a:fillRef>
            <a:effectRef idx="1">
              <a:schemeClr val="accent4"/>
            </a:effectRef>
            <a:fontRef idx="minor">
              <a:schemeClr val="lt1"/>
            </a:fontRef>
          </p:style>
          <p:txBody>
            <a:bodyPr anchor="ctr"/>
            <a:lstStyle/>
            <a:p>
              <a:pPr algn="ctr">
                <a:defRPr/>
              </a:pPr>
              <a:r>
                <a:rPr kumimoji="0" lang="zh-TW" altLang="en-US" sz="3200" b="1" dirty="0">
                  <a:latin typeface="微軟正黑體" panose="020B0604030504040204" pitchFamily="34" charset="-120"/>
                  <a:ea typeface="微軟正黑體" panose="020B0604030504040204" pitchFamily="34" charset="-120"/>
                </a:rPr>
                <a:t>販賣毒品予未成年人</a:t>
              </a:r>
            </a:p>
          </p:txBody>
        </p:sp>
        <p:sp>
          <p:nvSpPr>
            <p:cNvPr id="8" name="圓角矩形 7"/>
            <p:cNvSpPr/>
            <p:nvPr/>
          </p:nvSpPr>
          <p:spPr bwMode="auto">
            <a:xfrm>
              <a:off x="539887" y="3212673"/>
              <a:ext cx="3959369" cy="1223739"/>
            </a:xfrm>
            <a:prstGeom prst="roundRect">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defRPr/>
              </a:pPr>
              <a:r>
                <a:rPr kumimoji="0" lang="zh-TW" altLang="en-US" sz="3200" b="1" dirty="0">
                  <a:latin typeface="微軟正黑體" panose="020B0604030504040204" pitchFamily="34" charset="-120"/>
                  <a:ea typeface="微軟正黑體" panose="020B0604030504040204" pitchFamily="34" charset="-120"/>
                </a:rPr>
                <a:t>販賣毒品予懷胎婦女</a:t>
              </a:r>
            </a:p>
          </p:txBody>
        </p:sp>
        <p:sp>
          <p:nvSpPr>
            <p:cNvPr id="9" name="圓角矩形 8"/>
            <p:cNvSpPr/>
            <p:nvPr/>
          </p:nvSpPr>
          <p:spPr bwMode="auto">
            <a:xfrm>
              <a:off x="539887" y="4725284"/>
              <a:ext cx="3959369" cy="1223740"/>
            </a:xfrm>
            <a:prstGeom prst="roundRect">
              <a:avLst/>
            </a:prstGeom>
            <a:ln>
              <a:headEnd type="none" w="med" len="med"/>
              <a:tailEnd type="none" w="med" len="med"/>
            </a:ln>
            <a:extLst/>
          </p:spPr>
          <p:style>
            <a:lnRef idx="3">
              <a:schemeClr val="lt1"/>
            </a:lnRef>
            <a:fillRef idx="1">
              <a:schemeClr val="accent3"/>
            </a:fillRef>
            <a:effectRef idx="1">
              <a:schemeClr val="accent3"/>
            </a:effectRef>
            <a:fontRef idx="minor">
              <a:schemeClr val="lt1"/>
            </a:fontRef>
          </p:style>
          <p:txBody>
            <a:bodyPr anchor="ctr"/>
            <a:lstStyle/>
            <a:p>
              <a:pPr fontAlgn="auto">
                <a:spcBef>
                  <a:spcPts val="0"/>
                </a:spcBef>
                <a:spcAft>
                  <a:spcPts val="0"/>
                </a:spcAft>
                <a:defRPr/>
              </a:pPr>
              <a:r>
                <a:rPr kumimoji="0" lang="zh-TW" altLang="en-US" sz="3200" b="1" dirty="0">
                  <a:latin typeface="微軟正黑體" panose="020B0604030504040204" pitchFamily="34" charset="-120"/>
                  <a:ea typeface="微軟正黑體" panose="020B0604030504040204" pitchFamily="34" charset="-120"/>
                </a:rPr>
                <a:t>製造、運輸、販賣混合型毒品者</a:t>
              </a:r>
            </a:p>
          </p:txBody>
        </p:sp>
      </p:grpSp>
    </p:spTree>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標題 1"/>
          <p:cNvSpPr>
            <a:spLocks noGrp="1"/>
          </p:cNvSpPr>
          <p:nvPr>
            <p:ph type="title"/>
          </p:nvPr>
        </p:nvSpPr>
        <p:spPr>
          <a:xfrm>
            <a:off x="381000" y="344488"/>
            <a:ext cx="8439150" cy="563562"/>
          </a:xfrm>
        </p:spPr>
        <p:txBody>
          <a:bodyPr/>
          <a:lstStyle/>
          <a:p>
            <a:pPr>
              <a:spcBef>
                <a:spcPts val="1200"/>
              </a:spcBef>
            </a:pPr>
            <a:r>
              <a:rPr lang="zh-TW" altLang="en-US" sz="3600" smtClean="0">
                <a:solidFill>
                  <a:srgbClr val="FFFF00"/>
                </a:solidFill>
                <a:latin typeface="Arial" charset="0"/>
                <a:ea typeface="華康華綜體W5"/>
              </a:rPr>
              <a:t>③ 持有第一、二級毒品加重要件之</a:t>
            </a:r>
            <a:r>
              <a:rPr lang="en-US" altLang="zh-TW" sz="3600" smtClean="0">
                <a:solidFill>
                  <a:srgbClr val="FFFF00"/>
                </a:solidFill>
                <a:latin typeface="Arial" charset="0"/>
                <a:ea typeface="華康華綜體W5"/>
              </a:rPr>
              <a:t/>
            </a:r>
            <a:br>
              <a:rPr lang="en-US" altLang="zh-TW" sz="3600" smtClean="0">
                <a:solidFill>
                  <a:srgbClr val="FFFF00"/>
                </a:solidFill>
                <a:latin typeface="Arial" charset="0"/>
                <a:ea typeface="華康華綜體W5"/>
              </a:rPr>
            </a:br>
            <a:r>
              <a:rPr lang="en-US" altLang="zh-TW" smtClean="0">
                <a:latin typeface="Arial" charset="0"/>
                <a:ea typeface="華康華綜體W5"/>
              </a:rPr>
              <a:t>      </a:t>
            </a:r>
            <a:r>
              <a:rPr lang="zh-TW" altLang="en-US" smtClean="0">
                <a:solidFill>
                  <a:schemeClr val="accent2"/>
                </a:solidFill>
                <a:latin typeface="Arial" charset="0"/>
                <a:ea typeface="華康華綜體W5"/>
              </a:rPr>
              <a:t>「純質淨重」修正為「淨重」</a:t>
            </a:r>
          </a:p>
        </p:txBody>
      </p:sp>
      <p:sp>
        <p:nvSpPr>
          <p:cNvPr id="94210" name="投影片編號版面配置區 4"/>
          <p:cNvSpPr>
            <a:spLocks noGrp="1"/>
          </p:cNvSpPr>
          <p:nvPr>
            <p:ph type="sldNum" sz="quarter" idx="12"/>
          </p:nvPr>
        </p:nvSpPr>
        <p:spPr>
          <a:noFill/>
          <a:ln>
            <a:miter lim="800000"/>
            <a:headEnd/>
            <a:tailEnd/>
          </a:ln>
        </p:spPr>
        <p:txBody>
          <a:bodyPr/>
          <a:lstStyle/>
          <a:p>
            <a:pPr fontAlgn="base">
              <a:spcBef>
                <a:spcPct val="0"/>
              </a:spcBef>
              <a:spcAft>
                <a:spcPct val="0"/>
              </a:spcAft>
            </a:pPr>
            <a:fld id="{9262561C-F3F8-4DC4-AEBF-03BC31686461}" type="slidenum">
              <a:rPr lang="en-US" altLang="zh-TW" smtClean="0"/>
              <a:pPr fontAlgn="base">
                <a:spcBef>
                  <a:spcPct val="0"/>
                </a:spcBef>
                <a:spcAft>
                  <a:spcPct val="0"/>
                </a:spcAft>
              </a:pPr>
              <a:t>65</a:t>
            </a:fld>
            <a:endParaRPr lang="en-US" altLang="zh-TW" smtClean="0"/>
          </a:p>
        </p:txBody>
      </p:sp>
      <p:grpSp>
        <p:nvGrpSpPr>
          <p:cNvPr id="94211" name="群組 12"/>
          <p:cNvGrpSpPr>
            <a:grpSpLocks/>
          </p:cNvGrpSpPr>
          <p:nvPr/>
        </p:nvGrpSpPr>
        <p:grpSpPr bwMode="auto">
          <a:xfrm>
            <a:off x="493713" y="1804988"/>
            <a:ext cx="7894637" cy="4937125"/>
            <a:chOff x="60971" y="1804384"/>
            <a:chExt cx="7895405" cy="4936984"/>
          </a:xfrm>
        </p:grpSpPr>
        <p:sp>
          <p:nvSpPr>
            <p:cNvPr id="11" name="橢圓 10"/>
            <p:cNvSpPr/>
            <p:nvPr/>
          </p:nvSpPr>
          <p:spPr bwMode="auto">
            <a:xfrm>
              <a:off x="4752489" y="4968181"/>
              <a:ext cx="1933763" cy="1773187"/>
            </a:xfrm>
            <a:prstGeom prst="ellipse">
              <a:avLst/>
            </a:prstGeom>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b"/>
            <a:lstStyle/>
            <a:p>
              <a:pPr algn="ctr">
                <a:spcBef>
                  <a:spcPts val="1200"/>
                </a:spcBef>
                <a:defRPr/>
              </a:pPr>
              <a:r>
                <a:rPr kumimoji="0" lang="zh-TW" altLang="en-US" sz="2800" b="1" dirty="0">
                  <a:latin typeface="微軟正黑體" panose="020B0604030504040204" pitchFamily="34" charset="-120"/>
                  <a:ea typeface="微軟正黑體" panose="020B0604030504040204" pitchFamily="34" charset="-120"/>
                </a:rPr>
                <a:t>修正為</a:t>
              </a:r>
              <a:endParaRPr kumimoji="0" lang="en-US" altLang="zh-TW" sz="2800" b="1" dirty="0">
                <a:latin typeface="微軟正黑體" panose="020B0604030504040204" pitchFamily="34" charset="-120"/>
                <a:ea typeface="微軟正黑體" panose="020B0604030504040204" pitchFamily="34" charset="-120"/>
              </a:endParaRPr>
            </a:p>
            <a:p>
              <a:pPr algn="ctr">
                <a:defRPr/>
              </a:pPr>
              <a:r>
                <a:rPr kumimoji="0" lang="zh-TW" altLang="en-US" sz="2800" b="1" dirty="0">
                  <a:latin typeface="微軟正黑體" panose="020B0604030504040204" pitchFamily="34" charset="-120"/>
                  <a:ea typeface="微軟正黑體" panose="020B0604030504040204" pitchFamily="34" charset="-120"/>
                </a:rPr>
                <a:t>淨重</a:t>
              </a:r>
            </a:p>
          </p:txBody>
        </p:sp>
        <p:sp>
          <p:nvSpPr>
            <p:cNvPr id="10" name="向右箭號 9"/>
            <p:cNvSpPr/>
            <p:nvPr/>
          </p:nvSpPr>
          <p:spPr bwMode="auto">
            <a:xfrm rot="5400000">
              <a:off x="5225670" y="4234676"/>
              <a:ext cx="954060" cy="1611469"/>
            </a:xfrm>
            <a:prstGeom prst="rightArrow">
              <a:avLst>
                <a:gd name="adj1" fmla="val 61709"/>
                <a:gd name="adj2" fmla="val 56919"/>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anchor="ctr"/>
            <a:lstStyle/>
            <a:p>
              <a:pPr marL="719138" fontAlgn="auto">
                <a:spcBef>
                  <a:spcPts val="0"/>
                </a:spcBef>
                <a:spcAft>
                  <a:spcPts val="600"/>
                </a:spcAft>
                <a:buClr>
                  <a:srgbClr val="FFC000"/>
                </a:buClr>
                <a:buFont typeface="Wingdings 3" panose="05040102010807070707" pitchFamily="18" charset="2"/>
                <a:buChar char="u"/>
                <a:tabLst>
                  <a:tab pos="719138" algn="l"/>
                </a:tabLst>
                <a:defRPr/>
              </a:pPr>
              <a:endParaRPr kumimoji="0" lang="zh-TW" altLang="en-US" dirty="0">
                <a:solidFill>
                  <a:schemeClr val="tx1"/>
                </a:solidFill>
                <a:latin typeface="Arial" charset="0"/>
              </a:endParaRPr>
            </a:p>
          </p:txBody>
        </p:sp>
        <p:sp>
          <p:nvSpPr>
            <p:cNvPr id="6" name="圓角矩形 5"/>
            <p:cNvSpPr/>
            <p:nvPr/>
          </p:nvSpPr>
          <p:spPr bwMode="auto">
            <a:xfrm>
              <a:off x="3911033" y="2348880"/>
              <a:ext cx="4045343" cy="2214500"/>
            </a:xfrm>
            <a:prstGeom prst="roundRect">
              <a:avLst>
                <a:gd name="adj" fmla="val 4959"/>
              </a:avLst>
            </a:prstGeom>
            <a:ln w="63500">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a:lstStyle/>
            <a:p>
              <a:pPr marL="719138" fontAlgn="auto">
                <a:spcBef>
                  <a:spcPts val="0"/>
                </a:spcBef>
                <a:spcAft>
                  <a:spcPts val="600"/>
                </a:spcAft>
                <a:buClr>
                  <a:srgbClr val="FFC000"/>
                </a:buClr>
                <a:buFont typeface="Wingdings 3" panose="05040102010807070707" pitchFamily="18" charset="2"/>
                <a:buChar char="u"/>
                <a:tabLst>
                  <a:tab pos="719138" algn="l"/>
                </a:tabLst>
                <a:defRPr/>
              </a:pPr>
              <a:endParaRPr kumimoji="0" lang="en-US" altLang="zh-TW" b="1" kern="0" dirty="0">
                <a:solidFill>
                  <a:schemeClr val="tx1">
                    <a:lumMod val="95000"/>
                    <a:lumOff val="5000"/>
                  </a:schemeClr>
                </a:solidFill>
                <a:latin typeface="Arial" panose="020B0604020202020204" pitchFamily="34" charset="0"/>
                <a:ea typeface="微軟正黑體" panose="020B0604030504040204" pitchFamily="34" charset="-120"/>
              </a:endParaRPr>
            </a:p>
            <a:p>
              <a:pPr marL="719138" fontAlgn="auto">
                <a:spcBef>
                  <a:spcPts val="0"/>
                </a:spcBef>
                <a:spcAft>
                  <a:spcPts val="600"/>
                </a:spcAft>
                <a:buClr>
                  <a:srgbClr val="FFC000"/>
                </a:buClr>
                <a:buFont typeface="Wingdings 3" panose="05040102010807070707" pitchFamily="18" charset="2"/>
                <a:buChar char="u"/>
                <a:tabLst>
                  <a:tab pos="719138" algn="l"/>
                </a:tabLst>
                <a:defRPr/>
              </a:pPr>
              <a:endParaRPr kumimoji="0" lang="en-US" altLang="zh-TW" b="1" kern="0" dirty="0">
                <a:solidFill>
                  <a:schemeClr val="tx1">
                    <a:lumMod val="95000"/>
                    <a:lumOff val="5000"/>
                  </a:schemeClr>
                </a:solidFill>
                <a:latin typeface="Arial" panose="020B0604020202020204" pitchFamily="34" charset="0"/>
                <a:ea typeface="微軟正黑體" panose="020B0604030504040204" pitchFamily="34" charset="-120"/>
              </a:endParaRPr>
            </a:p>
            <a:p>
              <a:pPr marL="719138" fontAlgn="auto">
                <a:spcBef>
                  <a:spcPts val="0"/>
                </a:spcBef>
                <a:spcAft>
                  <a:spcPts val="600"/>
                </a:spcAft>
                <a:buClr>
                  <a:srgbClr val="FFC000"/>
                </a:buClr>
                <a:buFont typeface="Wingdings 3" panose="05040102010807070707" pitchFamily="18" charset="2"/>
                <a:buChar char="u"/>
                <a:tabLst>
                  <a:tab pos="719138" algn="l"/>
                </a:tabLst>
                <a:defRPr/>
              </a:pPr>
              <a:endParaRPr kumimoji="0" lang="en-US" altLang="zh-TW" b="1" kern="0" dirty="0">
                <a:solidFill>
                  <a:schemeClr val="tx1">
                    <a:lumMod val="95000"/>
                    <a:lumOff val="5000"/>
                  </a:schemeClr>
                </a:solidFill>
                <a:latin typeface="Arial" panose="020B0604020202020204" pitchFamily="34" charset="0"/>
                <a:ea typeface="微軟正黑體" panose="020B0604030504040204" pitchFamily="34" charset="-120"/>
              </a:endParaRPr>
            </a:p>
            <a:p>
              <a:pPr marL="719138" indent="-539750" fontAlgn="auto">
                <a:spcBef>
                  <a:spcPts val="0"/>
                </a:spcBef>
                <a:spcAft>
                  <a:spcPts val="600"/>
                </a:spcAft>
                <a:buClr>
                  <a:srgbClr val="FFC000"/>
                </a:buClr>
                <a:buFont typeface="Wingdings 3" panose="05040102010807070707" pitchFamily="18" charset="2"/>
                <a:buChar char="u"/>
                <a:tabLst>
                  <a:tab pos="809625" algn="l"/>
                </a:tabLst>
                <a:defRPr/>
              </a:pPr>
              <a:r>
                <a:rPr kumimoji="0" lang="zh-TW" altLang="en-US" sz="2800" b="1" kern="0" dirty="0">
                  <a:solidFill>
                    <a:schemeClr val="tx1">
                      <a:lumMod val="95000"/>
                      <a:lumOff val="5000"/>
                    </a:schemeClr>
                  </a:solidFill>
                  <a:latin typeface="Arial" panose="020B0604020202020204" pitchFamily="34" charset="0"/>
                  <a:ea typeface="微軟正黑體" panose="020B0604030504040204" pitchFamily="34" charset="-120"/>
                </a:rPr>
                <a:t>檢驗成本增加</a:t>
              </a:r>
            </a:p>
            <a:p>
              <a:pPr marL="719138" indent="-539750" fontAlgn="auto">
                <a:spcBef>
                  <a:spcPts val="0"/>
                </a:spcBef>
                <a:spcAft>
                  <a:spcPts val="600"/>
                </a:spcAft>
                <a:buClr>
                  <a:srgbClr val="FFC000"/>
                </a:buClr>
                <a:buFont typeface="Wingdings 3" panose="05040102010807070707" pitchFamily="18" charset="2"/>
                <a:buChar char="u"/>
                <a:tabLst>
                  <a:tab pos="809625" algn="l"/>
                </a:tabLst>
                <a:defRPr/>
              </a:pPr>
              <a:r>
                <a:rPr kumimoji="0" lang="zh-TW" altLang="en-US" sz="2800" b="1" kern="0" dirty="0">
                  <a:solidFill>
                    <a:schemeClr val="tx1">
                      <a:lumMod val="95000"/>
                      <a:lumOff val="5000"/>
                    </a:schemeClr>
                  </a:solidFill>
                  <a:latin typeface="Arial" panose="020B0604020202020204" pitchFamily="34" charset="0"/>
                  <a:ea typeface="微軟正黑體" panose="020B0604030504040204" pitchFamily="34" charset="-120"/>
                </a:rPr>
                <a:t>各國少有此立法例</a:t>
              </a:r>
            </a:p>
          </p:txBody>
        </p:sp>
        <p:sp>
          <p:nvSpPr>
            <p:cNvPr id="4" name="向右箭號 3"/>
            <p:cNvSpPr/>
            <p:nvPr/>
          </p:nvSpPr>
          <p:spPr bwMode="auto">
            <a:xfrm>
              <a:off x="672217" y="1804384"/>
              <a:ext cx="3129267" cy="1611266"/>
            </a:xfrm>
            <a:prstGeom prst="rightArrow">
              <a:avLst>
                <a:gd name="adj1" fmla="val 76600"/>
                <a:gd name="adj2" fmla="val 27680"/>
              </a:avLst>
            </a:prstGeom>
            <a:ln>
              <a:headEnd type="none" w="med" len="med"/>
              <a:tailEnd type="none" w="med" len="med"/>
            </a:ln>
            <a:extLst/>
          </p:spPr>
          <p:style>
            <a:lnRef idx="1">
              <a:schemeClr val="accent3"/>
            </a:lnRef>
            <a:fillRef idx="2">
              <a:schemeClr val="accent3"/>
            </a:fillRef>
            <a:effectRef idx="1">
              <a:schemeClr val="accent3"/>
            </a:effectRef>
            <a:fontRef idx="minor">
              <a:schemeClr val="dk1"/>
            </a:fontRef>
          </p:style>
          <p:txBody>
            <a:bodyPr anchor="ctr"/>
            <a:lstStyle/>
            <a:p>
              <a:pPr marL="719138" fontAlgn="auto">
                <a:spcBef>
                  <a:spcPts val="0"/>
                </a:spcBef>
                <a:spcAft>
                  <a:spcPts val="600"/>
                </a:spcAft>
                <a:buClr>
                  <a:srgbClr val="FFC000"/>
                </a:buClr>
                <a:buFont typeface="Wingdings 3" panose="05040102010807070707" pitchFamily="18" charset="2"/>
                <a:buChar char="u"/>
                <a:tabLst>
                  <a:tab pos="719138" algn="l"/>
                </a:tabLst>
                <a:defRPr/>
              </a:pPr>
              <a:r>
                <a:rPr kumimoji="0" lang="zh-TW" altLang="en-US" b="1" kern="0" dirty="0">
                  <a:solidFill>
                    <a:schemeClr val="tx1">
                      <a:lumMod val="95000"/>
                      <a:lumOff val="5000"/>
                    </a:schemeClr>
                  </a:solidFill>
                  <a:latin typeface="Arial" panose="020B0604020202020204" pitchFamily="34" charset="0"/>
                  <a:ea typeface="微軟正黑體" panose="020B0604030504040204" pitchFamily="34" charset="-120"/>
                </a:rPr>
                <a:t>一級超過</a:t>
              </a:r>
              <a:r>
                <a:rPr kumimoji="0" lang="en-US" altLang="zh-TW" b="1" kern="0" dirty="0">
                  <a:solidFill>
                    <a:schemeClr val="tx1">
                      <a:lumMod val="95000"/>
                      <a:lumOff val="5000"/>
                    </a:schemeClr>
                  </a:solidFill>
                  <a:latin typeface="Arial" panose="020B0604020202020204" pitchFamily="34" charset="0"/>
                  <a:ea typeface="微軟正黑體" panose="020B0604030504040204" pitchFamily="34" charset="-120"/>
                </a:rPr>
                <a:t>10</a:t>
              </a:r>
              <a:r>
                <a:rPr kumimoji="0" lang="zh-TW" altLang="en-US" b="1" kern="0" dirty="0">
                  <a:solidFill>
                    <a:schemeClr val="tx1">
                      <a:lumMod val="95000"/>
                      <a:lumOff val="5000"/>
                    </a:schemeClr>
                  </a:solidFill>
                  <a:latin typeface="Arial" panose="020B0604020202020204" pitchFamily="34" charset="0"/>
                  <a:ea typeface="微軟正黑體" panose="020B0604030504040204" pitchFamily="34" charset="-120"/>
                </a:rPr>
                <a:t>公克</a:t>
              </a:r>
            </a:p>
            <a:p>
              <a:pPr marL="719138" fontAlgn="auto">
                <a:spcBef>
                  <a:spcPts val="0"/>
                </a:spcBef>
                <a:spcAft>
                  <a:spcPts val="600"/>
                </a:spcAft>
                <a:buClr>
                  <a:srgbClr val="FFC000"/>
                </a:buClr>
                <a:buFont typeface="Wingdings 3" panose="05040102010807070707" pitchFamily="18" charset="2"/>
                <a:buChar char="u"/>
                <a:tabLst>
                  <a:tab pos="719138" algn="l"/>
                </a:tabLst>
                <a:defRPr/>
              </a:pPr>
              <a:r>
                <a:rPr kumimoji="0" lang="zh-TW" altLang="en-US" b="1" kern="0" dirty="0">
                  <a:solidFill>
                    <a:schemeClr val="tx1">
                      <a:lumMod val="95000"/>
                      <a:lumOff val="5000"/>
                    </a:schemeClr>
                  </a:solidFill>
                  <a:latin typeface="Arial" panose="020B0604020202020204" pitchFamily="34" charset="0"/>
                  <a:ea typeface="微軟正黑體" panose="020B0604030504040204" pitchFamily="34" charset="-120"/>
                </a:rPr>
                <a:t>二級超過</a:t>
              </a:r>
              <a:r>
                <a:rPr kumimoji="0" lang="en-US" altLang="zh-TW" b="1" kern="0" dirty="0">
                  <a:solidFill>
                    <a:schemeClr val="tx1">
                      <a:lumMod val="95000"/>
                      <a:lumOff val="5000"/>
                    </a:schemeClr>
                  </a:solidFill>
                  <a:latin typeface="Arial" panose="020B0604020202020204" pitchFamily="34" charset="0"/>
                  <a:ea typeface="微軟正黑體" panose="020B0604030504040204" pitchFamily="34" charset="-120"/>
                </a:rPr>
                <a:t>20</a:t>
              </a:r>
              <a:r>
                <a:rPr kumimoji="0" lang="zh-TW" altLang="en-US" b="1" kern="0" dirty="0">
                  <a:solidFill>
                    <a:schemeClr val="tx1">
                      <a:lumMod val="95000"/>
                      <a:lumOff val="5000"/>
                    </a:schemeClr>
                  </a:solidFill>
                  <a:latin typeface="Arial" panose="020B0604020202020204" pitchFamily="34" charset="0"/>
                  <a:ea typeface="微軟正黑體" panose="020B0604030504040204" pitchFamily="34" charset="-120"/>
                </a:rPr>
                <a:t>公克</a:t>
              </a:r>
              <a:endParaRPr kumimoji="0" lang="zh-TW" altLang="en-US" dirty="0">
                <a:solidFill>
                  <a:schemeClr val="tx1"/>
                </a:solidFill>
                <a:latin typeface="Arial" charset="0"/>
              </a:endParaRPr>
            </a:p>
          </p:txBody>
        </p:sp>
        <p:sp>
          <p:nvSpPr>
            <p:cNvPr id="3" name="橢圓 2"/>
            <p:cNvSpPr/>
            <p:nvPr/>
          </p:nvSpPr>
          <p:spPr bwMode="auto">
            <a:xfrm>
              <a:off x="60971" y="1974241"/>
              <a:ext cx="1376496" cy="1296951"/>
            </a:xfrm>
            <a:prstGeom prst="ellipse">
              <a:avLst/>
            </a:prstGeom>
            <a:ln>
              <a:headEnd type="none" w="med" len="med"/>
              <a:tailEnd type="none" w="med" len="med"/>
            </a:ln>
            <a:extLst/>
          </p:spPr>
          <p:style>
            <a:lnRef idx="3">
              <a:schemeClr val="lt1"/>
            </a:lnRef>
            <a:fillRef idx="1">
              <a:schemeClr val="accent4"/>
            </a:fillRef>
            <a:effectRef idx="1">
              <a:schemeClr val="accent4"/>
            </a:effectRef>
            <a:fontRef idx="minor">
              <a:schemeClr val="lt1"/>
            </a:fontRef>
          </p:style>
          <p:txBody>
            <a:bodyPr anchor="ctr"/>
            <a:lstStyle/>
            <a:p>
              <a:pPr algn="ctr">
                <a:defRPr/>
              </a:pPr>
              <a:r>
                <a:rPr kumimoji="0" lang="zh-TW" altLang="en-US" sz="2000" b="1" dirty="0">
                  <a:latin typeface="微軟正黑體" panose="020B0604030504040204" pitchFamily="34" charset="-120"/>
                  <a:ea typeface="微軟正黑體" panose="020B0604030504040204" pitchFamily="34" charset="-120"/>
                </a:rPr>
                <a:t>持有純質淨重</a:t>
              </a:r>
              <a:endParaRPr kumimoji="0" lang="zh-TW" altLang="en-US" sz="2000" dirty="0">
                <a:solidFill>
                  <a:schemeClr val="tx1"/>
                </a:solidFill>
                <a:latin typeface="Arial" charset="0"/>
              </a:endParaRPr>
            </a:p>
          </p:txBody>
        </p:sp>
        <p:sp>
          <p:nvSpPr>
            <p:cNvPr id="9" name="橢圓 8"/>
            <p:cNvSpPr/>
            <p:nvPr/>
          </p:nvSpPr>
          <p:spPr bwMode="auto">
            <a:xfrm>
              <a:off x="3872929" y="1844070"/>
              <a:ext cx="1490808" cy="1454108"/>
            </a:xfrm>
            <a:prstGeom prst="ellipse">
              <a:avLst/>
            </a:prstGeom>
            <a:ln>
              <a:headEnd type="none" w="med" len="med"/>
              <a:tailEnd type="none" w="med" len="med"/>
            </a:ln>
            <a:extLst/>
          </p:spPr>
          <p:style>
            <a:lnRef idx="3">
              <a:schemeClr val="lt1"/>
            </a:lnRef>
            <a:fillRef idx="1">
              <a:schemeClr val="accent3"/>
            </a:fillRef>
            <a:effectRef idx="1">
              <a:schemeClr val="accent3"/>
            </a:effectRef>
            <a:fontRef idx="minor">
              <a:schemeClr val="lt1"/>
            </a:fontRef>
          </p:style>
          <p:txBody>
            <a:bodyPr anchor="ctr"/>
            <a:lstStyle/>
            <a:p>
              <a:pPr algn="ctr">
                <a:defRPr/>
              </a:pPr>
              <a:r>
                <a:rPr kumimoji="0" lang="zh-TW" altLang="en-US" sz="3200" b="1" dirty="0">
                  <a:latin typeface="微軟正黑體" panose="020B0604030504040204" pitchFamily="34" charset="-120"/>
                  <a:ea typeface="微軟正黑體" panose="020B0604030504040204" pitchFamily="34" charset="-120"/>
                </a:rPr>
                <a:t>加重</a:t>
              </a:r>
              <a:endParaRPr kumimoji="0" lang="en-US" altLang="zh-TW" sz="3200" b="1" dirty="0">
                <a:latin typeface="微軟正黑體" panose="020B0604030504040204" pitchFamily="34" charset="-120"/>
                <a:ea typeface="微軟正黑體" panose="020B0604030504040204" pitchFamily="34" charset="-120"/>
              </a:endParaRPr>
            </a:p>
            <a:p>
              <a:pPr algn="ctr">
                <a:defRPr/>
              </a:pPr>
              <a:r>
                <a:rPr kumimoji="0" lang="zh-TW" altLang="en-US" sz="3200" b="1" dirty="0">
                  <a:latin typeface="微軟正黑體" panose="020B0604030504040204" pitchFamily="34" charset="-120"/>
                  <a:ea typeface="微軟正黑體" panose="020B0604030504040204" pitchFamily="34" charset="-120"/>
                </a:rPr>
                <a:t>要件</a:t>
              </a:r>
            </a:p>
          </p:txBody>
        </p:sp>
      </p:grpSp>
      <p:pic>
        <p:nvPicPr>
          <p:cNvPr id="94212" name="Picture 2"/>
          <p:cNvPicPr>
            <a:picLocks noChangeAspect="1" noChangeArrowheads="1"/>
          </p:cNvPicPr>
          <p:nvPr/>
        </p:nvPicPr>
        <p:blipFill>
          <a:blip r:embed="rId2"/>
          <a:srcRect/>
          <a:stretch>
            <a:fillRect/>
          </a:stretch>
        </p:blipFill>
        <p:spPr bwMode="auto">
          <a:xfrm>
            <a:off x="539750" y="3933825"/>
            <a:ext cx="2882900" cy="2735263"/>
          </a:xfrm>
          <a:prstGeom prst="rect">
            <a:avLst/>
          </a:prstGeom>
          <a:noFill/>
          <a:ln w="9525">
            <a:noFill/>
            <a:miter lim="800000"/>
            <a:headEnd/>
            <a:tailEnd/>
          </a:ln>
        </p:spPr>
      </p:pic>
    </p:spTree>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圓角矩形 2"/>
          <p:cNvSpPr/>
          <p:nvPr/>
        </p:nvSpPr>
        <p:spPr bwMode="auto">
          <a:xfrm>
            <a:off x="107950" y="2938463"/>
            <a:ext cx="4248150" cy="2290762"/>
          </a:xfrm>
          <a:prstGeom prst="roundRect">
            <a:avLst>
              <a:gd name="adj" fmla="val 11463"/>
            </a:avLst>
          </a:prstGeom>
          <a:ln w="63500">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a:lstStyle/>
          <a:p>
            <a:pPr marL="441325" lvl="1" indent="-260350" algn="just" defTabSz="913710">
              <a:spcBef>
                <a:spcPts val="0"/>
              </a:spcBef>
              <a:spcAft>
                <a:spcPts val="0"/>
              </a:spcAft>
              <a:buClr>
                <a:srgbClr val="F79646">
                  <a:lumMod val="75000"/>
                </a:srgbClr>
              </a:buClr>
              <a:buFont typeface="微軟正黑體" panose="020B0604030504040204" pitchFamily="34" charset="-120"/>
              <a:buChar char="◢"/>
              <a:defRPr/>
            </a:pPr>
            <a:endParaRPr kumimoji="0" lang="en-US" altLang="zh-TW" sz="2400" b="1" spc="-100" dirty="0">
              <a:solidFill>
                <a:srgbClr val="002060"/>
              </a:solidFill>
              <a:latin typeface="微軟正黑體" panose="020B0604030504040204" pitchFamily="34" charset="-120"/>
              <a:ea typeface="微軟正黑體" panose="020B0604030504040204" pitchFamily="34" charset="-120"/>
            </a:endParaRPr>
          </a:p>
          <a:p>
            <a:pPr marL="441325" lvl="1" indent="-260350" algn="just" defTabSz="913710">
              <a:spcBef>
                <a:spcPts val="0"/>
              </a:spcBef>
              <a:spcAft>
                <a:spcPts val="0"/>
              </a:spcAft>
              <a:buClr>
                <a:srgbClr val="F79646">
                  <a:lumMod val="75000"/>
                </a:srgbClr>
              </a:buClr>
              <a:buFont typeface="微軟正黑體" panose="020B0604030504040204" pitchFamily="34" charset="-120"/>
              <a:buChar char="◢"/>
              <a:defRPr/>
            </a:pPr>
            <a:endParaRPr kumimoji="0" lang="en-US" altLang="zh-TW" sz="2400" b="1" spc="-100" dirty="0">
              <a:solidFill>
                <a:srgbClr val="002060"/>
              </a:solidFill>
              <a:latin typeface="微軟正黑體" panose="020B0604030504040204" pitchFamily="34" charset="-120"/>
              <a:ea typeface="微軟正黑體" panose="020B0604030504040204" pitchFamily="34" charset="-120"/>
            </a:endParaRPr>
          </a:p>
          <a:p>
            <a:pPr marL="180975" lvl="1" algn="just" defTabSz="913710">
              <a:spcBef>
                <a:spcPts val="0"/>
              </a:spcBef>
              <a:spcAft>
                <a:spcPts val="0"/>
              </a:spcAft>
              <a:buClr>
                <a:srgbClr val="F79646">
                  <a:lumMod val="75000"/>
                </a:srgbClr>
              </a:buClr>
              <a:defRPr/>
            </a:pPr>
            <a:endParaRPr kumimoji="0" lang="en-US" altLang="zh-TW" sz="2400" b="1" spc="-100" dirty="0">
              <a:solidFill>
                <a:srgbClr val="002060"/>
              </a:solidFill>
              <a:latin typeface="微軟正黑體" panose="020B0604030504040204" pitchFamily="34" charset="-120"/>
              <a:ea typeface="微軟正黑體" panose="020B0604030504040204" pitchFamily="34" charset="-120"/>
            </a:endParaRPr>
          </a:p>
          <a:p>
            <a:pPr marL="441325" lvl="1" indent="-260350" algn="just" defTabSz="913710">
              <a:spcBef>
                <a:spcPts val="0"/>
              </a:spcBef>
              <a:spcAft>
                <a:spcPts val="0"/>
              </a:spcAft>
              <a:buClr>
                <a:schemeClr val="accent1">
                  <a:lumMod val="75000"/>
                </a:schemeClr>
              </a:buClr>
              <a:buFont typeface="微軟正黑體" panose="020B0604030504040204" pitchFamily="34" charset="-120"/>
              <a:buChar char="◢"/>
              <a:defRPr/>
            </a:pPr>
            <a:r>
              <a:rPr kumimoji="0" lang="zh-TW" altLang="en-US" sz="2400" b="1" spc="-100" dirty="0">
                <a:solidFill>
                  <a:srgbClr val="002060"/>
                </a:solidFill>
                <a:latin typeface="Arial" pitchFamily="34" charset="0"/>
                <a:ea typeface="微軟正黑體" panose="020B0604030504040204" pitchFamily="34" charset="-120"/>
              </a:rPr>
              <a:t>每人每次</a:t>
            </a:r>
            <a:r>
              <a:rPr kumimoji="0" lang="zh-TW" altLang="en-US" sz="2400" b="1" spc="-100" dirty="0">
                <a:solidFill>
                  <a:srgbClr val="002060"/>
                </a:solidFill>
                <a:latin typeface="Arial" pitchFamily="34" charset="0"/>
                <a:ea typeface="微軟正黑體" panose="020B0604030504040204" pitchFamily="34" charset="-120"/>
              </a:rPr>
              <a:t>施用約</a:t>
            </a:r>
            <a:r>
              <a:rPr kumimoji="0" lang="en-US" altLang="zh-TW" sz="2400" b="1" spc="-100" dirty="0">
                <a:solidFill>
                  <a:srgbClr val="002060"/>
                </a:solidFill>
                <a:latin typeface="Arial" pitchFamily="34" charset="0"/>
                <a:ea typeface="微軟正黑體" panose="020B0604030504040204" pitchFamily="34" charset="-120"/>
              </a:rPr>
              <a:t>0.2-0.4</a:t>
            </a:r>
            <a:r>
              <a:rPr kumimoji="0" lang="zh-TW" altLang="en-US" sz="2400" b="1" spc="-100" dirty="0">
                <a:solidFill>
                  <a:srgbClr val="002060"/>
                </a:solidFill>
                <a:latin typeface="Arial" pitchFamily="34" charset="0"/>
                <a:ea typeface="微軟正黑體" panose="020B0604030504040204" pitchFamily="34" charset="-120"/>
              </a:rPr>
              <a:t>公克</a:t>
            </a:r>
            <a:endParaRPr kumimoji="0" lang="en-US" altLang="zh-TW" sz="2400" b="1" spc="-100" dirty="0">
              <a:solidFill>
                <a:srgbClr val="002060"/>
              </a:solidFill>
              <a:latin typeface="Arial" pitchFamily="34" charset="0"/>
              <a:ea typeface="微軟正黑體" panose="020B0604030504040204" pitchFamily="34" charset="-120"/>
            </a:endParaRPr>
          </a:p>
          <a:p>
            <a:pPr marL="441325" lvl="1" indent="-260350" algn="just" defTabSz="913710">
              <a:spcBef>
                <a:spcPts val="0"/>
              </a:spcBef>
              <a:spcAft>
                <a:spcPts val="0"/>
              </a:spcAft>
              <a:buClr>
                <a:schemeClr val="accent1">
                  <a:lumMod val="75000"/>
                </a:schemeClr>
              </a:buClr>
              <a:buFont typeface="微軟正黑體" panose="020B0604030504040204" pitchFamily="34" charset="-120"/>
              <a:buChar char="◢"/>
              <a:defRPr/>
            </a:pPr>
            <a:r>
              <a:rPr kumimoji="0" lang="zh-TW" altLang="en-US" sz="2400" b="1" spc="-100" dirty="0">
                <a:solidFill>
                  <a:srgbClr val="002060"/>
                </a:solidFill>
                <a:latin typeface="Arial" pitchFamily="34" charset="0"/>
                <a:ea typeface="微軟正黑體" panose="020B0604030504040204" pitchFamily="34" charset="-120"/>
              </a:rPr>
              <a:t>約可使用</a:t>
            </a:r>
            <a:r>
              <a:rPr kumimoji="0" lang="en-US" altLang="zh-TW" sz="2400" b="1" spc="-100" dirty="0">
                <a:solidFill>
                  <a:srgbClr val="002060"/>
                </a:solidFill>
                <a:latin typeface="Arial" pitchFamily="34" charset="0"/>
                <a:ea typeface="微軟正黑體" panose="020B0604030504040204" pitchFamily="34" charset="-120"/>
              </a:rPr>
              <a:t>50-100</a:t>
            </a:r>
            <a:r>
              <a:rPr kumimoji="0" lang="zh-TW" altLang="en-US" sz="2400" b="1" spc="-100" dirty="0">
                <a:solidFill>
                  <a:srgbClr val="002060"/>
                </a:solidFill>
                <a:latin typeface="Arial" pitchFamily="34" charset="0"/>
                <a:ea typeface="微軟正黑體" panose="020B0604030504040204" pitchFamily="34" charset="-120"/>
              </a:rPr>
              <a:t>次</a:t>
            </a:r>
          </a:p>
        </p:txBody>
      </p:sp>
      <p:sp>
        <p:nvSpPr>
          <p:cNvPr id="95234" name="標題 1"/>
          <p:cNvSpPr>
            <a:spLocks noGrp="1"/>
          </p:cNvSpPr>
          <p:nvPr>
            <p:ph type="title"/>
          </p:nvPr>
        </p:nvSpPr>
        <p:spPr/>
        <p:txBody>
          <a:bodyPr/>
          <a:lstStyle/>
          <a:p>
            <a:r>
              <a:rPr lang="zh-TW" altLang="en-US" smtClean="0">
                <a:solidFill>
                  <a:srgbClr val="FFFF00"/>
                </a:solidFill>
                <a:latin typeface="Arial" charset="0"/>
                <a:ea typeface="華康華綜體W5"/>
              </a:rPr>
              <a:t>④ 降低持有三、四級毒品入刑標準</a:t>
            </a:r>
          </a:p>
        </p:txBody>
      </p:sp>
      <p:sp>
        <p:nvSpPr>
          <p:cNvPr id="95235" name="投影片編號版面配置區 6"/>
          <p:cNvSpPr>
            <a:spLocks noGrp="1"/>
          </p:cNvSpPr>
          <p:nvPr>
            <p:ph type="sldNum" sz="quarter" idx="12"/>
          </p:nvPr>
        </p:nvSpPr>
        <p:spPr>
          <a:noFill/>
          <a:ln>
            <a:miter lim="800000"/>
            <a:headEnd/>
            <a:tailEnd/>
          </a:ln>
        </p:spPr>
        <p:txBody>
          <a:bodyPr/>
          <a:lstStyle/>
          <a:p>
            <a:pPr fontAlgn="base">
              <a:spcBef>
                <a:spcPct val="0"/>
              </a:spcBef>
              <a:spcAft>
                <a:spcPct val="0"/>
              </a:spcAft>
            </a:pPr>
            <a:fld id="{C88EAC54-8165-4D9E-977D-F1A1030C7012}" type="slidenum">
              <a:rPr lang="en-US" altLang="zh-TW" smtClean="0"/>
              <a:pPr fontAlgn="base">
                <a:spcBef>
                  <a:spcPct val="0"/>
                </a:spcBef>
                <a:spcAft>
                  <a:spcPct val="0"/>
                </a:spcAft>
              </a:pPr>
              <a:t>66</a:t>
            </a:fld>
            <a:endParaRPr lang="en-US" altLang="zh-TW" smtClean="0"/>
          </a:p>
        </p:txBody>
      </p:sp>
      <p:graphicFrame>
        <p:nvGraphicFramePr>
          <p:cNvPr id="9" name="內容版面配置區 4"/>
          <p:cNvGraphicFramePr>
            <a:graphicFrameLocks/>
          </p:cNvGraphicFramePr>
          <p:nvPr/>
        </p:nvGraphicFramePr>
        <p:xfrm>
          <a:off x="506617" y="3066586"/>
          <a:ext cx="8529879" cy="10036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圓角矩形 10"/>
          <p:cNvSpPr/>
          <p:nvPr/>
        </p:nvSpPr>
        <p:spPr>
          <a:xfrm>
            <a:off x="250825" y="1557338"/>
            <a:ext cx="8642350" cy="873125"/>
          </a:xfrm>
          <a:prstGeom prst="roundRect">
            <a:avLst/>
          </a:prstGeom>
          <a:ln/>
        </p:spPr>
        <p:style>
          <a:lnRef idx="3">
            <a:schemeClr val="lt1"/>
          </a:lnRef>
          <a:fillRef idx="1">
            <a:schemeClr val="accent4"/>
          </a:fillRef>
          <a:effectRef idx="1">
            <a:schemeClr val="accent4"/>
          </a:effectRef>
          <a:fontRef idx="minor">
            <a:schemeClr val="lt1"/>
          </a:fontRef>
        </p:style>
        <p:txBody>
          <a:bodyPr anchor="ctr"/>
          <a:lstStyle/>
          <a:p>
            <a:pPr algn="ctr" fontAlgn="auto">
              <a:lnSpc>
                <a:spcPct val="130000"/>
              </a:lnSpc>
              <a:spcBef>
                <a:spcPts val="0"/>
              </a:spcBef>
              <a:spcAft>
                <a:spcPts val="0"/>
              </a:spcAft>
              <a:defRPr/>
            </a:pPr>
            <a:r>
              <a:rPr kumimoji="0" lang="zh-TW" altLang="en-US" sz="3600" b="1" dirty="0">
                <a:solidFill>
                  <a:schemeClr val="bg1"/>
                </a:solidFill>
                <a:latin typeface="微軟正黑體" panose="020B0604030504040204" pitchFamily="34" charset="-120"/>
                <a:ea typeface="微軟正黑體" panose="020B0604030504040204" pitchFamily="34" charset="-120"/>
              </a:rPr>
              <a:t>持有三、四級毒品入刑標準（純質淨重）</a:t>
            </a:r>
          </a:p>
        </p:txBody>
      </p:sp>
      <p:sp>
        <p:nvSpPr>
          <p:cNvPr id="14" name="圓角矩形 13"/>
          <p:cNvSpPr/>
          <p:nvPr/>
        </p:nvSpPr>
        <p:spPr>
          <a:xfrm>
            <a:off x="251520" y="5446628"/>
            <a:ext cx="8640960" cy="792088"/>
          </a:xfrm>
          <a:prstGeom prst="roundRect">
            <a:avLst/>
          </a:prstGeom>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kumimoji="0" lang="zh-TW" altLang="en-US" sz="3600" b="1" dirty="0">
                <a:latin typeface="微軟正黑體" panose="020B0604030504040204" pitchFamily="34" charset="-120"/>
                <a:ea typeface="微軟正黑體" panose="020B0604030504040204" pitchFamily="34" charset="-120"/>
              </a:rPr>
              <a:t>降低攜帶多量三、四級毒品流通之風險</a:t>
            </a:r>
          </a:p>
        </p:txBody>
      </p:sp>
    </p:spTree>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流程圖: 替代處理程序 46"/>
          <p:cNvSpPr/>
          <p:nvPr/>
        </p:nvSpPr>
        <p:spPr>
          <a:xfrm>
            <a:off x="2627313" y="4581525"/>
            <a:ext cx="798512" cy="431800"/>
          </a:xfrm>
          <a:prstGeom prst="flowChartAlternateProcess">
            <a:avLst/>
          </a:prstGeom>
          <a:ln/>
        </p:spPr>
        <p:style>
          <a:lnRef idx="3">
            <a:schemeClr val="lt1"/>
          </a:lnRef>
          <a:fillRef idx="1">
            <a:schemeClr val="accent3"/>
          </a:fillRef>
          <a:effectRef idx="1">
            <a:schemeClr val="accent3"/>
          </a:effectRef>
          <a:fontRef idx="minor">
            <a:schemeClr val="lt1"/>
          </a:fontRef>
        </p:style>
        <p:txBody>
          <a:bodyPr anchor="ctr"/>
          <a:lstStyle/>
          <a:p>
            <a:pPr algn="ctr" fontAlgn="auto">
              <a:lnSpc>
                <a:spcPct val="130000"/>
              </a:lnSpc>
              <a:spcBef>
                <a:spcPts val="0"/>
              </a:spcBef>
              <a:spcAft>
                <a:spcPts val="0"/>
              </a:spcAft>
              <a:defRPr/>
            </a:pPr>
            <a:r>
              <a:rPr kumimoji="0" lang="zh-TW" altLang="en-US" sz="2000" b="1" dirty="0">
                <a:solidFill>
                  <a:srgbClr val="002060"/>
                </a:solidFill>
                <a:latin typeface="Arial" panose="020B0604020202020204" pitchFamily="34" charset="0"/>
                <a:ea typeface="微軟正黑體" panose="020B0604030504040204" pitchFamily="34" charset="-120"/>
              </a:rPr>
              <a:t>怠金</a:t>
            </a:r>
          </a:p>
        </p:txBody>
      </p:sp>
      <p:sp>
        <p:nvSpPr>
          <p:cNvPr id="2" name="標題 1"/>
          <p:cNvSpPr>
            <a:spLocks noGrp="1"/>
          </p:cNvSpPr>
          <p:nvPr>
            <p:ph type="title"/>
          </p:nvPr>
        </p:nvSpPr>
        <p:spPr>
          <a:xfrm>
            <a:off x="103188" y="344488"/>
            <a:ext cx="8964612" cy="563562"/>
          </a:xfrm>
          <a:extLst>
            <a:ext uri="{909E8E84-426E-40DD-AFC4-6F175D3DCCD1}"/>
            <a:ext uri="{91240B29-F687-4F45-9708-019B960494DF}"/>
            <a:ext uri="{AF507438-7753-43E0-B8FC-AC1667EBCBE1}"/>
          </a:extLst>
        </p:spPr>
        <p:txBody>
          <a:bodyPr>
            <a:noAutofit/>
          </a:bodyPr>
          <a:lstStyle/>
          <a:p>
            <a:pPr>
              <a:defRPr/>
            </a:pPr>
            <a:r>
              <a:rPr lang="zh-TW" altLang="en-US" sz="4400" spc="-100" dirty="0">
                <a:solidFill>
                  <a:srgbClr val="FFFF00"/>
                </a:solidFill>
                <a:cs typeface="+mj-cs"/>
              </a:rPr>
              <a:t>⑤ </a:t>
            </a:r>
            <a:r>
              <a:rPr lang="zh-TW" altLang="en-US" spc="-100" dirty="0">
                <a:solidFill>
                  <a:srgbClr val="FFFF00"/>
                </a:solidFill>
                <a:cs typeface="+mj-cs"/>
              </a:rPr>
              <a:t>對於多次持有或施用三、四級毒品者</a:t>
            </a:r>
            <a:r>
              <a:rPr lang="en-US" altLang="zh-TW" sz="4400" dirty="0">
                <a:solidFill>
                  <a:srgbClr val="FFFF00"/>
                </a:solidFill>
                <a:cs typeface="+mj-cs"/>
              </a:rPr>
              <a:t/>
            </a:r>
            <a:br>
              <a:rPr lang="en-US" altLang="zh-TW" sz="4400" dirty="0">
                <a:solidFill>
                  <a:srgbClr val="FFFF00"/>
                </a:solidFill>
                <a:cs typeface="+mj-cs"/>
              </a:rPr>
            </a:br>
            <a:r>
              <a:rPr lang="zh-TW" altLang="en-US" sz="4400" dirty="0">
                <a:cs typeface="+mj-cs"/>
              </a:rPr>
              <a:t>        </a:t>
            </a:r>
            <a:r>
              <a:rPr lang="zh-TW" altLang="en-US" sz="4400" dirty="0" smtClean="0">
                <a:cs typeface="+mj-cs"/>
              </a:rPr>
              <a:t> </a:t>
            </a:r>
            <a:r>
              <a:rPr lang="zh-TW" altLang="en-US" dirty="0" smtClean="0">
                <a:solidFill>
                  <a:schemeClr val="accent2"/>
                </a:solidFill>
                <a:cs typeface="+mj-cs"/>
              </a:rPr>
              <a:t>採</a:t>
            </a:r>
            <a:r>
              <a:rPr lang="zh-TW" altLang="en-US" dirty="0">
                <a:solidFill>
                  <a:schemeClr val="accent2"/>
                </a:solidFill>
                <a:cs typeface="+mj-cs"/>
              </a:rPr>
              <a:t>「先行政後司法」</a:t>
            </a:r>
          </a:p>
        </p:txBody>
      </p:sp>
      <p:sp>
        <p:nvSpPr>
          <p:cNvPr id="96259" name="投影片編號版面配置區 8"/>
          <p:cNvSpPr>
            <a:spLocks noGrp="1"/>
          </p:cNvSpPr>
          <p:nvPr>
            <p:ph type="sldNum" sz="quarter" idx="12"/>
          </p:nvPr>
        </p:nvSpPr>
        <p:spPr>
          <a:noFill/>
          <a:ln>
            <a:miter lim="800000"/>
            <a:headEnd/>
            <a:tailEnd/>
          </a:ln>
        </p:spPr>
        <p:txBody>
          <a:bodyPr/>
          <a:lstStyle/>
          <a:p>
            <a:pPr fontAlgn="base">
              <a:spcBef>
                <a:spcPct val="0"/>
              </a:spcBef>
              <a:spcAft>
                <a:spcPct val="0"/>
              </a:spcAft>
            </a:pPr>
            <a:fld id="{E7D98C72-A7FD-4353-AAD0-A51B57DDBE07}" type="slidenum">
              <a:rPr lang="en-US" altLang="zh-TW" smtClean="0"/>
              <a:pPr fontAlgn="base">
                <a:spcBef>
                  <a:spcPct val="0"/>
                </a:spcBef>
                <a:spcAft>
                  <a:spcPct val="0"/>
                </a:spcAft>
              </a:pPr>
              <a:t>67</a:t>
            </a:fld>
            <a:endParaRPr lang="en-US" altLang="zh-TW" smtClean="0"/>
          </a:p>
        </p:txBody>
      </p:sp>
      <p:grpSp>
        <p:nvGrpSpPr>
          <p:cNvPr id="96260" name="群組 23"/>
          <p:cNvGrpSpPr>
            <a:grpSpLocks/>
          </p:cNvGrpSpPr>
          <p:nvPr/>
        </p:nvGrpSpPr>
        <p:grpSpPr bwMode="auto">
          <a:xfrm>
            <a:off x="107950" y="1981200"/>
            <a:ext cx="8891588" cy="2927350"/>
            <a:chOff x="107772" y="1980460"/>
            <a:chExt cx="8891942" cy="2927351"/>
          </a:xfrm>
        </p:grpSpPr>
        <p:sp>
          <p:nvSpPr>
            <p:cNvPr id="25" name="L-圖案 24"/>
            <p:cNvSpPr/>
            <p:nvPr/>
          </p:nvSpPr>
          <p:spPr>
            <a:xfrm rot="5400000">
              <a:off x="518182" y="3259151"/>
              <a:ext cx="1238250" cy="2059070"/>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手繪多邊形 25"/>
            <p:cNvSpPr/>
            <p:nvPr/>
          </p:nvSpPr>
          <p:spPr>
            <a:xfrm>
              <a:off x="336381" y="3996586"/>
              <a:ext cx="1859037" cy="439738"/>
            </a:xfrm>
            <a:custGeom>
              <a:avLst/>
              <a:gdLst>
                <a:gd name="connsiteX0" fmla="*/ 0 w 1859280"/>
                <a:gd name="connsiteY0" fmla="*/ 0 h 678847"/>
                <a:gd name="connsiteX1" fmla="*/ 1859280 w 1859280"/>
                <a:gd name="connsiteY1" fmla="*/ 0 h 678847"/>
                <a:gd name="connsiteX2" fmla="*/ 1859280 w 1859280"/>
                <a:gd name="connsiteY2" fmla="*/ 678847 h 678847"/>
                <a:gd name="connsiteX3" fmla="*/ 0 w 1859280"/>
                <a:gd name="connsiteY3" fmla="*/ 678847 h 678847"/>
                <a:gd name="connsiteX4" fmla="*/ 0 w 1859280"/>
                <a:gd name="connsiteY4" fmla="*/ 0 h 678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9280" h="678847">
                  <a:moveTo>
                    <a:pt x="0" y="0"/>
                  </a:moveTo>
                  <a:lnTo>
                    <a:pt x="1859280" y="0"/>
                  </a:lnTo>
                  <a:lnTo>
                    <a:pt x="1859280" y="678847"/>
                  </a:lnTo>
                  <a:lnTo>
                    <a:pt x="0" y="6788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tIns="91440" bIns="91440" spcCol="1270"/>
            <a:lstStyle/>
            <a:p>
              <a:pPr defTabSz="1066800" fontAlgn="auto">
                <a:lnSpc>
                  <a:spcPct val="90000"/>
                </a:lnSpc>
                <a:spcAft>
                  <a:spcPct val="35000"/>
                </a:spcAft>
                <a:defRPr/>
              </a:pPr>
              <a:r>
                <a:rPr kumimoji="0" lang="zh-TW" altLang="en-US" sz="2400" b="1" dirty="0">
                  <a:latin typeface="微軟正黑體" panose="020B0604030504040204" pitchFamily="34" charset="-120"/>
                  <a:ea typeface="微軟正黑體" panose="020B0604030504040204" pitchFamily="34" charset="-120"/>
                </a:rPr>
                <a:t>講習</a:t>
              </a:r>
            </a:p>
          </p:txBody>
        </p:sp>
        <p:sp>
          <p:nvSpPr>
            <p:cNvPr id="27" name="等腰三角形 26"/>
            <p:cNvSpPr/>
            <p:nvPr/>
          </p:nvSpPr>
          <p:spPr>
            <a:xfrm>
              <a:off x="1820753" y="3107585"/>
              <a:ext cx="350851" cy="350838"/>
            </a:xfrm>
            <a:prstGeom prst="triangle">
              <a:avLst>
                <a:gd name="adj" fmla="val 1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L-圖案 38"/>
            <p:cNvSpPr/>
            <p:nvPr/>
          </p:nvSpPr>
          <p:spPr>
            <a:xfrm rot="5400000">
              <a:off x="2795540" y="2696383"/>
              <a:ext cx="1236663" cy="2059070"/>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手繪多邊形 39"/>
            <p:cNvSpPr/>
            <p:nvPr/>
          </p:nvSpPr>
          <p:spPr>
            <a:xfrm>
              <a:off x="2587546" y="3383810"/>
              <a:ext cx="1860624" cy="477838"/>
            </a:xfrm>
            <a:custGeom>
              <a:avLst/>
              <a:gdLst>
                <a:gd name="connsiteX0" fmla="*/ 0 w 1859280"/>
                <a:gd name="connsiteY0" fmla="*/ 0 h 1629768"/>
                <a:gd name="connsiteX1" fmla="*/ 1859280 w 1859280"/>
                <a:gd name="connsiteY1" fmla="*/ 0 h 1629768"/>
                <a:gd name="connsiteX2" fmla="*/ 1859280 w 1859280"/>
                <a:gd name="connsiteY2" fmla="*/ 1629768 h 1629768"/>
                <a:gd name="connsiteX3" fmla="*/ 0 w 1859280"/>
                <a:gd name="connsiteY3" fmla="*/ 1629768 h 1629768"/>
                <a:gd name="connsiteX4" fmla="*/ 0 w 1859280"/>
                <a:gd name="connsiteY4" fmla="*/ 0 h 1629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9280" h="1629768">
                  <a:moveTo>
                    <a:pt x="0" y="0"/>
                  </a:moveTo>
                  <a:lnTo>
                    <a:pt x="1859280" y="0"/>
                  </a:lnTo>
                  <a:lnTo>
                    <a:pt x="1859280" y="1629768"/>
                  </a:lnTo>
                  <a:lnTo>
                    <a:pt x="0" y="162976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tIns="91440" bIns="91440" spcCol="1270"/>
            <a:lstStyle/>
            <a:p>
              <a:pPr defTabSz="1066800" fontAlgn="auto">
                <a:lnSpc>
                  <a:spcPct val="90000"/>
                </a:lnSpc>
                <a:spcAft>
                  <a:spcPct val="35000"/>
                </a:spcAft>
                <a:defRPr/>
              </a:pPr>
              <a:r>
                <a:rPr kumimoji="0" lang="zh-TW" altLang="en-US" sz="2400" b="1" dirty="0">
                  <a:latin typeface="微軟正黑體" panose="020B0604030504040204" pitchFamily="34" charset="-120"/>
                  <a:ea typeface="微軟正黑體" panose="020B0604030504040204" pitchFamily="34" charset="-120"/>
                </a:rPr>
                <a:t>講習</a:t>
              </a:r>
              <a:r>
                <a:rPr kumimoji="0" lang="en-US" altLang="zh-TW" sz="2400" b="1" dirty="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裁罰</a:t>
              </a:r>
            </a:p>
          </p:txBody>
        </p:sp>
        <p:sp>
          <p:nvSpPr>
            <p:cNvPr id="41" name="等腰三角形 40"/>
            <p:cNvSpPr/>
            <p:nvPr/>
          </p:nvSpPr>
          <p:spPr>
            <a:xfrm>
              <a:off x="4097319" y="2544023"/>
              <a:ext cx="350851" cy="350837"/>
            </a:xfrm>
            <a:prstGeom prst="triangle">
              <a:avLst>
                <a:gd name="adj" fmla="val 1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L-圖案 41"/>
            <p:cNvSpPr/>
            <p:nvPr/>
          </p:nvSpPr>
          <p:spPr>
            <a:xfrm rot="5400000">
              <a:off x="5071314" y="2132025"/>
              <a:ext cx="1236662" cy="2060657"/>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手繪多邊形 42"/>
            <p:cNvSpPr/>
            <p:nvPr/>
          </p:nvSpPr>
          <p:spPr>
            <a:xfrm>
              <a:off x="4864111" y="2891685"/>
              <a:ext cx="1859037" cy="754063"/>
            </a:xfrm>
            <a:custGeom>
              <a:avLst/>
              <a:gdLst>
                <a:gd name="connsiteX0" fmla="*/ 0 w 1859280"/>
                <a:gd name="connsiteY0" fmla="*/ 0 h 1629768"/>
                <a:gd name="connsiteX1" fmla="*/ 1859280 w 1859280"/>
                <a:gd name="connsiteY1" fmla="*/ 0 h 1629768"/>
                <a:gd name="connsiteX2" fmla="*/ 1859280 w 1859280"/>
                <a:gd name="connsiteY2" fmla="*/ 1629768 h 1629768"/>
                <a:gd name="connsiteX3" fmla="*/ 0 w 1859280"/>
                <a:gd name="connsiteY3" fmla="*/ 1629768 h 1629768"/>
                <a:gd name="connsiteX4" fmla="*/ 0 w 1859280"/>
                <a:gd name="connsiteY4" fmla="*/ 0 h 1629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9280" h="1629768">
                  <a:moveTo>
                    <a:pt x="0" y="0"/>
                  </a:moveTo>
                  <a:lnTo>
                    <a:pt x="1859280" y="0"/>
                  </a:lnTo>
                  <a:lnTo>
                    <a:pt x="1859280" y="1629768"/>
                  </a:lnTo>
                  <a:lnTo>
                    <a:pt x="0" y="162976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tIns="91440" bIns="91440" spcCol="1270"/>
            <a:lstStyle/>
            <a:p>
              <a:pPr defTabSz="1066800" fontAlgn="auto">
                <a:lnSpc>
                  <a:spcPct val="90000"/>
                </a:lnSpc>
                <a:spcAft>
                  <a:spcPct val="35000"/>
                </a:spcAft>
                <a:defRPr/>
              </a:pPr>
              <a:r>
                <a:rPr kumimoji="0" lang="en-US" altLang="zh-TW" sz="2400" b="1" dirty="0">
                  <a:latin typeface="Arial" pitchFamily="34" charset="0"/>
                  <a:ea typeface="微軟正黑體" panose="020B0604030504040204" pitchFamily="34" charset="-120"/>
                </a:rPr>
                <a:t>6</a:t>
              </a:r>
              <a:r>
                <a:rPr kumimoji="0" lang="zh-TW" altLang="en-US" sz="2400" b="1" dirty="0">
                  <a:latin typeface="Arial" pitchFamily="34" charset="0"/>
                  <a:ea typeface="微軟正黑體" panose="020B0604030504040204" pitchFamily="34" charset="-120"/>
                </a:rPr>
                <a:t>個月身心輔導教育</a:t>
              </a:r>
            </a:p>
          </p:txBody>
        </p:sp>
        <p:sp>
          <p:nvSpPr>
            <p:cNvPr id="44" name="等腰三角形 43"/>
            <p:cNvSpPr/>
            <p:nvPr/>
          </p:nvSpPr>
          <p:spPr>
            <a:xfrm>
              <a:off x="6372296" y="1980460"/>
              <a:ext cx="350852" cy="350838"/>
            </a:xfrm>
            <a:prstGeom prst="triangle">
              <a:avLst>
                <a:gd name="adj" fmla="val 1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L-圖案 44"/>
            <p:cNvSpPr/>
            <p:nvPr/>
          </p:nvSpPr>
          <p:spPr>
            <a:xfrm rot="5400000">
              <a:off x="7346292" y="1570050"/>
              <a:ext cx="1238250" cy="2059069"/>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手繪多邊形 45"/>
            <p:cNvSpPr/>
            <p:nvPr/>
          </p:nvSpPr>
          <p:spPr>
            <a:xfrm>
              <a:off x="7140677" y="2256685"/>
              <a:ext cx="1859037" cy="381000"/>
            </a:xfrm>
            <a:custGeom>
              <a:avLst/>
              <a:gdLst>
                <a:gd name="connsiteX0" fmla="*/ 0 w 1859280"/>
                <a:gd name="connsiteY0" fmla="*/ 0 h 1629768"/>
                <a:gd name="connsiteX1" fmla="*/ 1859280 w 1859280"/>
                <a:gd name="connsiteY1" fmla="*/ 0 h 1629768"/>
                <a:gd name="connsiteX2" fmla="*/ 1859280 w 1859280"/>
                <a:gd name="connsiteY2" fmla="*/ 1629768 h 1629768"/>
                <a:gd name="connsiteX3" fmla="*/ 0 w 1859280"/>
                <a:gd name="connsiteY3" fmla="*/ 1629768 h 1629768"/>
                <a:gd name="connsiteX4" fmla="*/ 0 w 1859280"/>
                <a:gd name="connsiteY4" fmla="*/ 0 h 1629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9280" h="1629768">
                  <a:moveTo>
                    <a:pt x="0" y="0"/>
                  </a:moveTo>
                  <a:lnTo>
                    <a:pt x="1859280" y="0"/>
                  </a:lnTo>
                  <a:lnTo>
                    <a:pt x="1859280" y="1629768"/>
                  </a:lnTo>
                  <a:lnTo>
                    <a:pt x="0" y="162976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tIns="91440" bIns="91440" spcCol="1270"/>
            <a:lstStyle/>
            <a:p>
              <a:pPr defTabSz="1066800" fontAlgn="auto">
                <a:lnSpc>
                  <a:spcPct val="90000"/>
                </a:lnSpc>
                <a:spcAft>
                  <a:spcPct val="35000"/>
                </a:spcAft>
                <a:defRPr/>
              </a:pPr>
              <a:r>
                <a:rPr kumimoji="0" lang="zh-TW" altLang="en-US" sz="2400" b="1" dirty="0">
                  <a:latin typeface="微軟正黑體" panose="020B0604030504040204" pitchFamily="34" charset="-120"/>
                  <a:ea typeface="微軟正黑體" panose="020B0604030504040204" pitchFamily="34" charset="-120"/>
                </a:rPr>
                <a:t>刑罰</a:t>
              </a:r>
            </a:p>
          </p:txBody>
        </p:sp>
      </p:grpSp>
      <p:sp>
        <p:nvSpPr>
          <p:cNvPr id="29" name="流程圖: 替代處理程序 28"/>
          <p:cNvSpPr/>
          <p:nvPr/>
        </p:nvSpPr>
        <p:spPr>
          <a:xfrm>
            <a:off x="900113" y="4868863"/>
            <a:ext cx="796925" cy="431800"/>
          </a:xfrm>
          <a:prstGeom prst="flowChartAlternateProcess">
            <a:avLst/>
          </a:prstGeom>
          <a:ln/>
        </p:spPr>
        <p:style>
          <a:lnRef idx="3">
            <a:schemeClr val="lt1"/>
          </a:lnRef>
          <a:fillRef idx="1">
            <a:schemeClr val="accent6"/>
          </a:fillRef>
          <a:effectRef idx="1">
            <a:schemeClr val="accent6"/>
          </a:effectRef>
          <a:fontRef idx="minor">
            <a:schemeClr val="lt1"/>
          </a:fontRef>
        </p:style>
        <p:txBody>
          <a:bodyPr anchor="ctr"/>
          <a:lstStyle/>
          <a:p>
            <a:pPr algn="ctr" fontAlgn="auto">
              <a:lnSpc>
                <a:spcPct val="130000"/>
              </a:lnSpc>
              <a:spcBef>
                <a:spcPts val="0"/>
              </a:spcBef>
              <a:spcAft>
                <a:spcPts val="0"/>
              </a:spcAft>
              <a:defRPr/>
            </a:pPr>
            <a:r>
              <a:rPr kumimoji="0" lang="zh-TW" altLang="en-US" sz="2000" b="1" dirty="0">
                <a:latin typeface="Arial" panose="020B0604020202020204" pitchFamily="34" charset="0"/>
                <a:ea typeface="微軟正黑體" panose="020B0604030504040204" pitchFamily="34" charset="-120"/>
              </a:rPr>
              <a:t>裁罰</a:t>
            </a:r>
          </a:p>
        </p:txBody>
      </p:sp>
      <p:sp>
        <p:nvSpPr>
          <p:cNvPr id="30" name="流程圖: 替代處理程序 29"/>
          <p:cNvSpPr/>
          <p:nvPr/>
        </p:nvSpPr>
        <p:spPr>
          <a:xfrm>
            <a:off x="7088188" y="3429000"/>
            <a:ext cx="1928812" cy="1152525"/>
          </a:xfrm>
          <a:prstGeom prst="flowChartAlternateProcess">
            <a:avLst/>
          </a:prstGeom>
          <a:ln/>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kumimoji="0" lang="zh-TW" altLang="en-US" sz="3200" b="1" dirty="0">
                <a:latin typeface="Arial" panose="020B0604020202020204" pitchFamily="34" charset="0"/>
                <a:ea typeface="微軟正黑體" panose="020B0604030504040204" pitchFamily="34" charset="-120"/>
              </a:rPr>
              <a:t>免除剩餘執行</a:t>
            </a:r>
          </a:p>
        </p:txBody>
      </p:sp>
      <p:sp>
        <p:nvSpPr>
          <p:cNvPr id="31" name="文字方塊 30"/>
          <p:cNvSpPr txBox="1"/>
          <p:nvPr/>
        </p:nvSpPr>
        <p:spPr>
          <a:xfrm>
            <a:off x="0" y="3068638"/>
            <a:ext cx="1835150" cy="595312"/>
          </a:xfrm>
          <a:prstGeom prst="rect">
            <a:avLst/>
          </a:prstGeom>
          <a:noFill/>
        </p:spPr>
        <p:txBody>
          <a:bodyPr>
            <a:spAutoFit/>
          </a:bodyPr>
          <a:lstStyle/>
          <a:p>
            <a:pPr algn="ctr" fontAlgn="auto">
              <a:lnSpc>
                <a:spcPct val="130000"/>
              </a:lnSpc>
              <a:spcBef>
                <a:spcPts val="600"/>
              </a:spcBef>
              <a:spcAft>
                <a:spcPts val="0"/>
              </a:spcAft>
              <a:defRPr/>
            </a:pPr>
            <a:r>
              <a:rPr kumimoji="0" lang="en-US" altLang="zh-TW" sz="2800" b="1" kern="0" dirty="0">
                <a:solidFill>
                  <a:srgbClr val="002060"/>
                </a:solidFill>
                <a:latin typeface="Arial" panose="020B0604020202020204" pitchFamily="34" charset="0"/>
                <a:ea typeface="微軟正黑體" panose="020B0604030504040204" pitchFamily="34" charset="-120"/>
                <a:cs typeface="+mn-ea"/>
                <a:sym typeface="+mn-lt"/>
              </a:rPr>
              <a:t>3</a:t>
            </a:r>
            <a:r>
              <a:rPr kumimoji="0" lang="zh-TW" altLang="en-US" sz="2800" b="1" kern="0" dirty="0">
                <a:solidFill>
                  <a:srgbClr val="002060"/>
                </a:solidFill>
                <a:latin typeface="Arial" panose="020B0604020202020204" pitchFamily="34" charset="0"/>
                <a:ea typeface="微軟正黑體" panose="020B0604030504040204" pitchFamily="34" charset="-120"/>
                <a:cs typeface="+mn-ea"/>
                <a:sym typeface="+mn-lt"/>
              </a:rPr>
              <a:t>年內</a:t>
            </a:r>
            <a:r>
              <a:rPr kumimoji="0" lang="en-US" altLang="zh-TW" sz="2800" b="1" kern="0" dirty="0">
                <a:solidFill>
                  <a:srgbClr val="002060"/>
                </a:solidFill>
                <a:latin typeface="Arial" panose="020B0604020202020204" pitchFamily="34" charset="0"/>
                <a:ea typeface="微軟正黑體" panose="020B0604030504040204" pitchFamily="34" charset="-120"/>
                <a:cs typeface="+mn-ea"/>
                <a:sym typeface="+mn-lt"/>
              </a:rPr>
              <a:t>1</a:t>
            </a:r>
            <a:r>
              <a:rPr kumimoji="0" lang="zh-TW" altLang="en-US" sz="2800" b="1" kern="0" dirty="0">
                <a:solidFill>
                  <a:srgbClr val="002060"/>
                </a:solidFill>
                <a:latin typeface="Arial" panose="020B0604020202020204" pitchFamily="34" charset="0"/>
                <a:ea typeface="微軟正黑體" panose="020B0604030504040204" pitchFamily="34" charset="-120"/>
                <a:cs typeface="+mn-ea"/>
                <a:sym typeface="+mn-lt"/>
              </a:rPr>
              <a:t>犯</a:t>
            </a:r>
          </a:p>
        </p:txBody>
      </p:sp>
      <p:sp>
        <p:nvSpPr>
          <p:cNvPr id="32" name="文字方塊 31"/>
          <p:cNvSpPr txBox="1"/>
          <p:nvPr/>
        </p:nvSpPr>
        <p:spPr>
          <a:xfrm>
            <a:off x="2438400" y="2474913"/>
            <a:ext cx="1628775" cy="593725"/>
          </a:xfrm>
          <a:prstGeom prst="rect">
            <a:avLst/>
          </a:prstGeom>
          <a:noFill/>
        </p:spPr>
        <p:txBody>
          <a:bodyPr>
            <a:spAutoFit/>
          </a:bodyPr>
          <a:lstStyle/>
          <a:p>
            <a:pPr algn="ctr" fontAlgn="auto">
              <a:lnSpc>
                <a:spcPct val="130000"/>
              </a:lnSpc>
              <a:spcBef>
                <a:spcPts val="600"/>
              </a:spcBef>
              <a:spcAft>
                <a:spcPts val="0"/>
              </a:spcAft>
              <a:defRPr/>
            </a:pPr>
            <a:r>
              <a:rPr kumimoji="0" lang="en-US" altLang="zh-TW" sz="2800" b="1" kern="0" dirty="0">
                <a:solidFill>
                  <a:srgbClr val="002060"/>
                </a:solidFill>
                <a:latin typeface="Arial" panose="020B0604020202020204" pitchFamily="34" charset="0"/>
                <a:ea typeface="微軟正黑體" panose="020B0604030504040204" pitchFamily="34" charset="-120"/>
                <a:cs typeface="+mn-ea"/>
                <a:sym typeface="+mn-lt"/>
              </a:rPr>
              <a:t>2</a:t>
            </a:r>
            <a:r>
              <a:rPr kumimoji="0" lang="zh-TW" altLang="en-US" sz="2800" b="1" kern="0" dirty="0">
                <a:solidFill>
                  <a:srgbClr val="002060"/>
                </a:solidFill>
                <a:latin typeface="Arial" panose="020B0604020202020204" pitchFamily="34" charset="0"/>
                <a:ea typeface="微軟正黑體" panose="020B0604030504040204" pitchFamily="34" charset="-120"/>
                <a:cs typeface="+mn-ea"/>
                <a:sym typeface="+mn-lt"/>
              </a:rPr>
              <a:t>犯</a:t>
            </a:r>
          </a:p>
        </p:txBody>
      </p:sp>
      <p:sp>
        <p:nvSpPr>
          <p:cNvPr id="33" name="文字方塊 32"/>
          <p:cNvSpPr txBox="1"/>
          <p:nvPr/>
        </p:nvSpPr>
        <p:spPr>
          <a:xfrm>
            <a:off x="4672013" y="1900238"/>
            <a:ext cx="1700212" cy="595312"/>
          </a:xfrm>
          <a:prstGeom prst="rect">
            <a:avLst/>
          </a:prstGeom>
          <a:noFill/>
        </p:spPr>
        <p:txBody>
          <a:bodyPr>
            <a:spAutoFit/>
          </a:bodyPr>
          <a:lstStyle/>
          <a:p>
            <a:pPr algn="ctr" fontAlgn="auto">
              <a:lnSpc>
                <a:spcPct val="130000"/>
              </a:lnSpc>
              <a:spcBef>
                <a:spcPts val="600"/>
              </a:spcBef>
              <a:spcAft>
                <a:spcPts val="0"/>
              </a:spcAft>
              <a:defRPr/>
            </a:pPr>
            <a:r>
              <a:rPr kumimoji="0" lang="en-US" altLang="zh-TW" sz="2800" b="1" kern="0" dirty="0">
                <a:solidFill>
                  <a:srgbClr val="002060"/>
                </a:solidFill>
                <a:latin typeface="Arial" panose="020B0604020202020204" pitchFamily="34" charset="0"/>
                <a:ea typeface="微軟正黑體" panose="020B0604030504040204" pitchFamily="34" charset="-120"/>
                <a:cs typeface="+mn-ea"/>
                <a:sym typeface="+mn-lt"/>
              </a:rPr>
              <a:t>3</a:t>
            </a:r>
            <a:r>
              <a:rPr kumimoji="0" lang="zh-TW" altLang="en-US" sz="2800" b="1" kern="0" dirty="0">
                <a:solidFill>
                  <a:srgbClr val="002060"/>
                </a:solidFill>
                <a:latin typeface="Arial" panose="020B0604020202020204" pitchFamily="34" charset="0"/>
                <a:ea typeface="微軟正黑體" panose="020B0604030504040204" pitchFamily="34" charset="-120"/>
                <a:cs typeface="+mn-ea"/>
                <a:sym typeface="+mn-lt"/>
              </a:rPr>
              <a:t>犯</a:t>
            </a:r>
          </a:p>
        </p:txBody>
      </p:sp>
      <p:sp>
        <p:nvSpPr>
          <p:cNvPr id="34" name="文字方塊 33"/>
          <p:cNvSpPr txBox="1"/>
          <p:nvPr/>
        </p:nvSpPr>
        <p:spPr>
          <a:xfrm>
            <a:off x="7004050" y="1196975"/>
            <a:ext cx="1889125" cy="830263"/>
          </a:xfrm>
          <a:prstGeom prst="rect">
            <a:avLst/>
          </a:prstGeom>
          <a:noFill/>
        </p:spPr>
        <p:txBody>
          <a:bodyPr>
            <a:spAutoFit/>
          </a:bodyPr>
          <a:lstStyle/>
          <a:p>
            <a:pPr algn="ctr" fontAlgn="auto">
              <a:spcBef>
                <a:spcPts val="0"/>
              </a:spcBef>
              <a:spcAft>
                <a:spcPts val="0"/>
              </a:spcAft>
              <a:defRPr/>
            </a:pPr>
            <a:r>
              <a:rPr kumimoji="0" lang="zh-TW" altLang="en-US" sz="2400" b="1" kern="0" dirty="0">
                <a:solidFill>
                  <a:srgbClr val="002060"/>
                </a:solidFill>
                <a:latin typeface="Arial" panose="020B0604020202020204" pitchFamily="34" charset="0"/>
                <a:ea typeface="微軟正黑體" panose="020B0604030504040204" pitchFamily="34" charset="-120"/>
                <a:cs typeface="+mn-ea"/>
                <a:sym typeface="+mn-lt"/>
              </a:rPr>
              <a:t>未完成或</a:t>
            </a:r>
            <a:endParaRPr kumimoji="0" lang="en-US" altLang="zh-TW" sz="2400" b="1" kern="0" dirty="0">
              <a:solidFill>
                <a:srgbClr val="002060"/>
              </a:solidFill>
              <a:latin typeface="Arial" panose="020B0604020202020204" pitchFamily="34" charset="0"/>
              <a:ea typeface="微軟正黑體" panose="020B0604030504040204" pitchFamily="34" charset="-120"/>
              <a:cs typeface="+mn-ea"/>
              <a:sym typeface="+mn-lt"/>
            </a:endParaRPr>
          </a:p>
          <a:p>
            <a:pPr algn="ctr" fontAlgn="auto">
              <a:spcBef>
                <a:spcPts val="0"/>
              </a:spcBef>
              <a:spcAft>
                <a:spcPts val="0"/>
              </a:spcAft>
              <a:defRPr/>
            </a:pPr>
            <a:r>
              <a:rPr kumimoji="0" lang="en-US" altLang="zh-TW" sz="2400" b="1" kern="0" dirty="0">
                <a:solidFill>
                  <a:srgbClr val="002060"/>
                </a:solidFill>
                <a:latin typeface="Arial" panose="020B0604020202020204" pitchFamily="34" charset="0"/>
                <a:ea typeface="微軟正黑體" panose="020B0604030504040204" pitchFamily="34" charset="-120"/>
                <a:cs typeface="+mn-ea"/>
                <a:sym typeface="+mn-lt"/>
              </a:rPr>
              <a:t>4</a:t>
            </a:r>
            <a:r>
              <a:rPr kumimoji="0" lang="zh-TW" altLang="en-US" sz="2400" b="1" kern="0" dirty="0">
                <a:solidFill>
                  <a:srgbClr val="002060"/>
                </a:solidFill>
                <a:latin typeface="Arial" panose="020B0604020202020204" pitchFamily="34" charset="0"/>
                <a:ea typeface="微軟正黑體" panose="020B0604030504040204" pitchFamily="34" charset="-120"/>
                <a:cs typeface="+mn-ea"/>
                <a:sym typeface="+mn-lt"/>
              </a:rPr>
              <a:t>犯以上</a:t>
            </a:r>
          </a:p>
        </p:txBody>
      </p:sp>
      <p:sp>
        <p:nvSpPr>
          <p:cNvPr id="35" name="向右箭號 34"/>
          <p:cNvSpPr/>
          <p:nvPr/>
        </p:nvSpPr>
        <p:spPr>
          <a:xfrm>
            <a:off x="4652963" y="3635375"/>
            <a:ext cx="2490787" cy="879475"/>
          </a:xfrm>
          <a:prstGeom prst="rightArrow">
            <a:avLst>
              <a:gd name="adj1" fmla="val 53415"/>
              <a:gd name="adj2" fmla="val 44878"/>
            </a:avLst>
          </a:prstGeom>
          <a:ln/>
        </p:spPr>
        <p:style>
          <a:lnRef idx="1">
            <a:schemeClr val="accent3"/>
          </a:lnRef>
          <a:fillRef idx="3">
            <a:schemeClr val="accent3"/>
          </a:fillRef>
          <a:effectRef idx="2">
            <a:schemeClr val="accent3"/>
          </a:effectRef>
          <a:fontRef idx="minor">
            <a:schemeClr val="lt1"/>
          </a:fontRef>
        </p:style>
        <p:txBody>
          <a:bodyPr anchor="ctr"/>
          <a:lstStyle/>
          <a:p>
            <a:pPr algn="ctr" fontAlgn="auto">
              <a:lnSpc>
                <a:spcPct val="130000"/>
              </a:lnSpc>
              <a:spcBef>
                <a:spcPts val="0"/>
              </a:spcBef>
              <a:spcAft>
                <a:spcPts val="0"/>
              </a:spcAft>
              <a:defRPr/>
            </a:pPr>
            <a:r>
              <a:rPr kumimoji="0" lang="en-US" altLang="zh-TW" sz="2000" b="1" dirty="0">
                <a:solidFill>
                  <a:schemeClr val="bg1"/>
                </a:solidFill>
                <a:latin typeface="Arial" panose="020B0604020202020204" pitchFamily="34" charset="0"/>
                <a:ea typeface="微軟正黑體" panose="020B0604030504040204" pitchFamily="34" charset="-120"/>
              </a:rPr>
              <a:t>4</a:t>
            </a:r>
            <a:r>
              <a:rPr kumimoji="0" lang="zh-TW" altLang="en-US" sz="2000" b="1" dirty="0">
                <a:solidFill>
                  <a:schemeClr val="bg1"/>
                </a:solidFill>
                <a:latin typeface="Arial" panose="020B0604020202020204" pitchFamily="34" charset="0"/>
                <a:ea typeface="微軟正黑體" panose="020B0604030504040204" pitchFamily="34" charset="-120"/>
              </a:rPr>
              <a:t>個月後表現良好</a:t>
            </a:r>
          </a:p>
        </p:txBody>
      </p:sp>
      <p:sp>
        <p:nvSpPr>
          <p:cNvPr id="36" name="向右箭號 35"/>
          <p:cNvSpPr/>
          <p:nvPr/>
        </p:nvSpPr>
        <p:spPr>
          <a:xfrm>
            <a:off x="107950" y="4894263"/>
            <a:ext cx="792163" cy="431800"/>
          </a:xfrm>
          <a:prstGeom prst="rightArrow">
            <a:avLst>
              <a:gd name="adj1" fmla="val 67073"/>
              <a:gd name="adj2" fmla="val 50000"/>
            </a:avLst>
          </a:prstGeom>
          <a:solidFill>
            <a:schemeClr val="accent4">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lnSpc>
                <a:spcPct val="130000"/>
              </a:lnSpc>
              <a:spcBef>
                <a:spcPts val="0"/>
              </a:spcBef>
              <a:spcAft>
                <a:spcPts val="0"/>
              </a:spcAft>
              <a:defRPr/>
            </a:pPr>
            <a:r>
              <a:rPr kumimoji="0" lang="zh-TW" altLang="en-US" sz="1200" b="1" dirty="0">
                <a:latin typeface="Arial" panose="020B0604020202020204" pitchFamily="34" charset="0"/>
                <a:ea typeface="微軟正黑體" panose="020B0604030504040204" pitchFamily="34" charset="-120"/>
              </a:rPr>
              <a:t>未完成</a:t>
            </a:r>
          </a:p>
        </p:txBody>
      </p:sp>
      <p:sp>
        <p:nvSpPr>
          <p:cNvPr id="38" name="圓角矩形 37"/>
          <p:cNvSpPr/>
          <p:nvPr/>
        </p:nvSpPr>
        <p:spPr>
          <a:xfrm>
            <a:off x="827584" y="6021288"/>
            <a:ext cx="7906215" cy="676316"/>
          </a:xfrm>
          <a:prstGeom prst="roundRect">
            <a:avLst/>
          </a:prstGeom>
          <a:ln/>
        </p:spPr>
        <p:style>
          <a:lnRef idx="0">
            <a:schemeClr val="accent2"/>
          </a:lnRef>
          <a:fillRef idx="3">
            <a:schemeClr val="accent2"/>
          </a:fillRef>
          <a:effectRef idx="3">
            <a:schemeClr val="accent2"/>
          </a:effectRef>
          <a:fontRef idx="minor">
            <a:schemeClr val="lt1"/>
          </a:fontRef>
        </p:style>
        <p:txBody>
          <a:bodyPr anchor="ctr"/>
          <a:lstStyle/>
          <a:p>
            <a:pPr algn="ctr" fontAlgn="auto">
              <a:lnSpc>
                <a:spcPct val="130000"/>
              </a:lnSpc>
              <a:spcBef>
                <a:spcPts val="0"/>
              </a:spcBef>
              <a:spcAft>
                <a:spcPts val="0"/>
              </a:spcAft>
              <a:defRPr/>
            </a:pPr>
            <a:r>
              <a:rPr kumimoji="0" lang="zh-TW" altLang="en-US" sz="3600" dirty="0">
                <a:latin typeface="Arial" panose="020B0604020202020204" pitchFamily="34" charset="0"/>
                <a:ea typeface="微軟正黑體" panose="020B0604030504040204" pitchFamily="34" charset="-120"/>
              </a:rPr>
              <a:t>解決現行裁罰及講習效益不彰之問題</a:t>
            </a:r>
          </a:p>
        </p:txBody>
      </p:sp>
      <p:sp>
        <p:nvSpPr>
          <p:cNvPr id="19" name="圓角矩形 18"/>
          <p:cNvSpPr/>
          <p:nvPr/>
        </p:nvSpPr>
        <p:spPr>
          <a:xfrm>
            <a:off x="1979613" y="5376863"/>
            <a:ext cx="3181350" cy="428625"/>
          </a:xfrm>
          <a:prstGeom prst="roundRect">
            <a:avLst/>
          </a:prstGeom>
          <a:ln/>
        </p:spPr>
        <p:style>
          <a:lnRef idx="2">
            <a:schemeClr val="accent3"/>
          </a:lnRef>
          <a:fillRef idx="1">
            <a:schemeClr val="lt1"/>
          </a:fillRef>
          <a:effectRef idx="0">
            <a:schemeClr val="accent3"/>
          </a:effectRef>
          <a:fontRef idx="minor">
            <a:schemeClr val="dk1"/>
          </a:fontRef>
        </p:style>
        <p:txBody>
          <a:bodyPr anchor="ctr"/>
          <a:lstStyle/>
          <a:p>
            <a:pPr algn="ctr" fontAlgn="auto">
              <a:lnSpc>
                <a:spcPct val="130000"/>
              </a:lnSpc>
              <a:spcBef>
                <a:spcPts val="0"/>
              </a:spcBef>
              <a:spcAft>
                <a:spcPts val="0"/>
              </a:spcAft>
              <a:defRPr/>
            </a:pPr>
            <a:r>
              <a:rPr kumimoji="0" lang="zh-TW" altLang="en-US" sz="2400" b="1" dirty="0">
                <a:latin typeface="微軟正黑體" pitchFamily="34" charset="-120"/>
                <a:ea typeface="微軟正黑體" pitchFamily="34" charset="-120"/>
              </a:rPr>
              <a:t>怠金或裁罰未繳納者</a:t>
            </a:r>
          </a:p>
        </p:txBody>
      </p:sp>
      <p:sp>
        <p:nvSpPr>
          <p:cNvPr id="20" name="向右箭號 19"/>
          <p:cNvSpPr/>
          <p:nvPr/>
        </p:nvSpPr>
        <p:spPr>
          <a:xfrm>
            <a:off x="5219700" y="5343525"/>
            <a:ext cx="252413" cy="461963"/>
          </a:xfrm>
          <a:prstGeom prst="rightArrow">
            <a:avLst/>
          </a:prstGeom>
          <a:ln/>
        </p:spPr>
        <p:style>
          <a:lnRef idx="1">
            <a:schemeClr val="accent2"/>
          </a:lnRef>
          <a:fillRef idx="3">
            <a:schemeClr val="accent2"/>
          </a:fillRef>
          <a:effectRef idx="2">
            <a:schemeClr val="accent2"/>
          </a:effectRef>
          <a:fontRef idx="minor">
            <a:schemeClr val="lt1"/>
          </a:fontRef>
        </p:style>
        <p:txBody>
          <a:bodyPr anchor="ctr"/>
          <a:lstStyle/>
          <a:p>
            <a:pPr algn="ctr" fontAlgn="auto">
              <a:lnSpc>
                <a:spcPct val="130000"/>
              </a:lnSpc>
              <a:spcBef>
                <a:spcPts val="0"/>
              </a:spcBef>
              <a:spcAft>
                <a:spcPts val="0"/>
              </a:spcAft>
              <a:defRPr/>
            </a:pPr>
            <a:endParaRPr kumimoji="0" lang="zh-TW" altLang="en-US" sz="1200" dirty="0">
              <a:latin typeface="微软雅黑" panose="020B0503020204020204" pitchFamily="34" charset="-122"/>
              <a:ea typeface="微软雅黑" panose="020B0503020204020204" pitchFamily="34" charset="-122"/>
            </a:endParaRPr>
          </a:p>
        </p:txBody>
      </p:sp>
      <p:sp>
        <p:nvSpPr>
          <p:cNvPr id="21" name="圓角矩形 20"/>
          <p:cNvSpPr/>
          <p:nvPr/>
        </p:nvSpPr>
        <p:spPr>
          <a:xfrm>
            <a:off x="5508625" y="5157788"/>
            <a:ext cx="2676525" cy="647700"/>
          </a:xfrm>
          <a:prstGeom prst="roundRect">
            <a:avLst/>
          </a:prstGeom>
          <a:ln/>
        </p:spPr>
        <p:style>
          <a:lnRef idx="1">
            <a:schemeClr val="accent4"/>
          </a:lnRef>
          <a:fillRef idx="3">
            <a:schemeClr val="accent4"/>
          </a:fillRef>
          <a:effectRef idx="2">
            <a:schemeClr val="accent4"/>
          </a:effectRef>
          <a:fontRef idx="minor">
            <a:schemeClr val="lt1"/>
          </a:fontRef>
        </p:style>
        <p:txBody>
          <a:bodyPr anchor="ctr"/>
          <a:lstStyle/>
          <a:p>
            <a:pPr algn="ctr" defTabSz="914377" fontAlgn="auto">
              <a:lnSpc>
                <a:spcPct val="130000"/>
              </a:lnSpc>
              <a:spcBef>
                <a:spcPts val="0"/>
              </a:spcBef>
              <a:spcAft>
                <a:spcPts val="0"/>
              </a:spcAft>
              <a:defRPr/>
            </a:pPr>
            <a:r>
              <a:rPr kumimoji="0" lang="zh-TW" altLang="en-US" sz="2800" b="1" kern="0" dirty="0">
                <a:solidFill>
                  <a:prstClr val="black"/>
                </a:solidFill>
                <a:latin typeface="微軟正黑體" pitchFamily="34" charset="-120"/>
                <a:ea typeface="微軟正黑體" pitchFamily="34" charset="-120"/>
              </a:rPr>
              <a:t>移送強制執行</a:t>
            </a:r>
          </a:p>
        </p:txBody>
      </p:sp>
      <p:sp>
        <p:nvSpPr>
          <p:cNvPr id="22" name="向下箭號 21"/>
          <p:cNvSpPr/>
          <p:nvPr/>
        </p:nvSpPr>
        <p:spPr>
          <a:xfrm>
            <a:off x="2771775" y="3860800"/>
            <a:ext cx="528638" cy="765175"/>
          </a:xfrm>
          <a:prstGeom prst="downArrow">
            <a:avLst/>
          </a:prstGeom>
          <a:solidFill>
            <a:schemeClr val="accent4">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kumimoji="0" lang="zh-TW" altLang="en-US" sz="1200" b="1" dirty="0">
                <a:latin typeface="Arial" panose="020B0604020202020204" pitchFamily="34" charset="0"/>
                <a:ea typeface="微軟正黑體" panose="020B0604030504040204" pitchFamily="34" charset="-120"/>
              </a:rPr>
              <a:t>未完成</a:t>
            </a:r>
          </a:p>
        </p:txBody>
      </p:sp>
      <p:sp>
        <p:nvSpPr>
          <p:cNvPr id="37" name="向下箭號 36"/>
          <p:cNvSpPr/>
          <p:nvPr/>
        </p:nvSpPr>
        <p:spPr>
          <a:xfrm rot="16200000">
            <a:off x="62707" y="5895181"/>
            <a:ext cx="1079500" cy="846137"/>
          </a:xfrm>
          <a:prstGeom prst="downArrow">
            <a:avLst>
              <a:gd name="adj1" fmla="val 43828"/>
              <a:gd name="adj2" fmla="val 61288"/>
            </a:avLst>
          </a:prstGeom>
          <a:ln/>
        </p:spPr>
        <p:style>
          <a:lnRef idx="1">
            <a:schemeClr val="accent4"/>
          </a:lnRef>
          <a:fillRef idx="3">
            <a:schemeClr val="accent4"/>
          </a:fillRef>
          <a:effectRef idx="2">
            <a:schemeClr val="accent4"/>
          </a:effectRef>
          <a:fontRef idx="minor">
            <a:schemeClr val="lt1"/>
          </a:fontRef>
        </p:style>
        <p:txBody>
          <a:bodyPr anchor="ctr"/>
          <a:lstStyle/>
          <a:p>
            <a:pPr algn="ctr" fontAlgn="auto">
              <a:lnSpc>
                <a:spcPct val="130000"/>
              </a:lnSpc>
              <a:spcBef>
                <a:spcPts val="0"/>
              </a:spcBef>
              <a:spcAft>
                <a:spcPts val="0"/>
              </a:spcAft>
              <a:defRPr/>
            </a:pPr>
            <a:endParaRPr kumimoji="0" lang="zh-TW" altLang="en-US" sz="1200" dirty="0">
              <a:latin typeface="Arial" panose="020B0604020202020204" pitchFamily="34" charset="0"/>
              <a:ea typeface="微軟正黑體" panose="020B0604030504040204" pitchFamily="34" charset="-120"/>
            </a:endParaRPr>
          </a:p>
        </p:txBody>
      </p:sp>
    </p:spTree>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標題 1"/>
          <p:cNvSpPr>
            <a:spLocks noGrp="1"/>
          </p:cNvSpPr>
          <p:nvPr>
            <p:ph type="title"/>
          </p:nvPr>
        </p:nvSpPr>
        <p:spPr/>
        <p:txBody>
          <a:bodyPr/>
          <a:lstStyle/>
          <a:p>
            <a:r>
              <a:rPr lang="zh-TW" altLang="en-US" smtClean="0">
                <a:solidFill>
                  <a:srgbClr val="FFFF00"/>
                </a:solidFill>
                <a:latin typeface="Arial" charset="0"/>
                <a:ea typeface="華康華綜體W5"/>
              </a:rPr>
              <a:t>⑥ 引進擴大沒收制度</a:t>
            </a:r>
          </a:p>
        </p:txBody>
      </p:sp>
      <p:sp>
        <p:nvSpPr>
          <p:cNvPr id="97282" name="投影片編號版面配置區 5"/>
          <p:cNvSpPr>
            <a:spLocks noGrp="1"/>
          </p:cNvSpPr>
          <p:nvPr>
            <p:ph type="sldNum" sz="quarter" idx="12"/>
          </p:nvPr>
        </p:nvSpPr>
        <p:spPr>
          <a:noFill/>
          <a:ln>
            <a:miter lim="800000"/>
            <a:headEnd/>
            <a:tailEnd/>
          </a:ln>
        </p:spPr>
        <p:txBody>
          <a:bodyPr/>
          <a:lstStyle/>
          <a:p>
            <a:pPr fontAlgn="base">
              <a:spcBef>
                <a:spcPct val="0"/>
              </a:spcBef>
              <a:spcAft>
                <a:spcPct val="0"/>
              </a:spcAft>
            </a:pPr>
            <a:fld id="{8C2FA472-BEE2-4E7B-9F0F-AAAA11B220CD}" type="slidenum">
              <a:rPr lang="en-US" altLang="zh-TW" smtClean="0"/>
              <a:pPr fontAlgn="base">
                <a:spcBef>
                  <a:spcPct val="0"/>
                </a:spcBef>
                <a:spcAft>
                  <a:spcPct val="0"/>
                </a:spcAft>
              </a:pPr>
              <a:t>68</a:t>
            </a:fld>
            <a:endParaRPr lang="en-US" altLang="zh-TW" smtClean="0"/>
          </a:p>
        </p:txBody>
      </p:sp>
      <p:sp>
        <p:nvSpPr>
          <p:cNvPr id="97283" name="AutoShape 2" descr="相關圖片"/>
          <p:cNvSpPr>
            <a:spLocks noChangeAspect="1" noChangeArrowheads="1"/>
          </p:cNvSpPr>
          <p:nvPr/>
        </p:nvSpPr>
        <p:spPr bwMode="auto">
          <a:xfrm>
            <a:off x="115888" y="-144463"/>
            <a:ext cx="228600" cy="304801"/>
          </a:xfrm>
          <a:prstGeom prst="rect">
            <a:avLst/>
          </a:prstGeom>
          <a:noFill/>
          <a:ln w="9525">
            <a:noFill/>
            <a:miter lim="800000"/>
            <a:headEnd/>
            <a:tailEnd/>
          </a:ln>
        </p:spPr>
        <p:txBody>
          <a:bodyPr/>
          <a:lstStyle/>
          <a:p>
            <a:endParaRPr kumimoji="0" lang="zh-TW" altLang="en-US">
              <a:latin typeface="Verdana" pitchFamily="34" charset="0"/>
            </a:endParaRPr>
          </a:p>
        </p:txBody>
      </p:sp>
      <p:sp>
        <p:nvSpPr>
          <p:cNvPr id="97284" name="AutoShape 4" descr="相關圖片"/>
          <p:cNvSpPr>
            <a:spLocks noChangeAspect="1" noChangeArrowheads="1"/>
          </p:cNvSpPr>
          <p:nvPr/>
        </p:nvSpPr>
        <p:spPr bwMode="auto">
          <a:xfrm>
            <a:off x="230188" y="7938"/>
            <a:ext cx="228600" cy="304800"/>
          </a:xfrm>
          <a:prstGeom prst="rect">
            <a:avLst/>
          </a:prstGeom>
          <a:noFill/>
          <a:ln w="9525">
            <a:noFill/>
            <a:miter lim="800000"/>
            <a:headEnd/>
            <a:tailEnd/>
          </a:ln>
        </p:spPr>
        <p:txBody>
          <a:bodyPr/>
          <a:lstStyle/>
          <a:p>
            <a:endParaRPr kumimoji="0" lang="zh-TW" altLang="en-US">
              <a:latin typeface="Verdana" pitchFamily="34" charset="0"/>
            </a:endParaRPr>
          </a:p>
        </p:txBody>
      </p:sp>
      <p:sp>
        <p:nvSpPr>
          <p:cNvPr id="97285" name="AutoShape 6" descr="「錢」的圖片搜尋結果"/>
          <p:cNvSpPr>
            <a:spLocks noChangeAspect="1" noChangeArrowheads="1"/>
          </p:cNvSpPr>
          <p:nvPr/>
        </p:nvSpPr>
        <p:spPr bwMode="auto">
          <a:xfrm>
            <a:off x="344488" y="160338"/>
            <a:ext cx="228600" cy="304800"/>
          </a:xfrm>
          <a:prstGeom prst="rect">
            <a:avLst/>
          </a:prstGeom>
          <a:noFill/>
          <a:ln w="9525">
            <a:noFill/>
            <a:miter lim="800000"/>
            <a:headEnd/>
            <a:tailEnd/>
          </a:ln>
        </p:spPr>
        <p:txBody>
          <a:bodyPr/>
          <a:lstStyle/>
          <a:p>
            <a:endParaRPr kumimoji="0" lang="zh-TW" altLang="en-US">
              <a:latin typeface="Verdana" pitchFamily="34" charset="0"/>
            </a:endParaRPr>
          </a:p>
        </p:txBody>
      </p:sp>
      <p:sp>
        <p:nvSpPr>
          <p:cNvPr id="97286" name="AutoShape 9" descr="「錢」的圖片搜尋結果"/>
          <p:cNvSpPr>
            <a:spLocks noChangeAspect="1" noChangeArrowheads="1"/>
          </p:cNvSpPr>
          <p:nvPr/>
        </p:nvSpPr>
        <p:spPr bwMode="auto">
          <a:xfrm>
            <a:off x="458788" y="312738"/>
            <a:ext cx="228600" cy="304800"/>
          </a:xfrm>
          <a:prstGeom prst="rect">
            <a:avLst/>
          </a:prstGeom>
          <a:noFill/>
          <a:ln w="9525">
            <a:noFill/>
            <a:miter lim="800000"/>
            <a:headEnd/>
            <a:tailEnd/>
          </a:ln>
        </p:spPr>
        <p:txBody>
          <a:bodyPr/>
          <a:lstStyle/>
          <a:p>
            <a:endParaRPr kumimoji="0" lang="zh-TW" altLang="en-US">
              <a:latin typeface="Verdana" pitchFamily="34" charset="0"/>
            </a:endParaRPr>
          </a:p>
        </p:txBody>
      </p:sp>
      <p:grpSp>
        <p:nvGrpSpPr>
          <p:cNvPr id="97287" name="群組 18"/>
          <p:cNvGrpSpPr>
            <a:grpSpLocks/>
          </p:cNvGrpSpPr>
          <p:nvPr/>
        </p:nvGrpSpPr>
        <p:grpSpPr bwMode="auto">
          <a:xfrm>
            <a:off x="107950" y="2060575"/>
            <a:ext cx="4572000" cy="3313113"/>
            <a:chOff x="216024" y="1700808"/>
            <a:chExt cx="4572000" cy="3312368"/>
          </a:xfrm>
        </p:grpSpPr>
        <p:sp>
          <p:nvSpPr>
            <p:cNvPr id="17" name="矩形 16"/>
            <p:cNvSpPr/>
            <p:nvPr/>
          </p:nvSpPr>
          <p:spPr bwMode="auto">
            <a:xfrm>
              <a:off x="216024" y="1700808"/>
              <a:ext cx="4572000" cy="3312368"/>
            </a:xfrm>
            <a:prstGeom prst="rect">
              <a:avLst/>
            </a:prstGeom>
            <a:ln w="50800">
              <a:prstDash val="dash"/>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kumimoji="0" lang="zh-TW" altLang="en-US" sz="3600" b="1" dirty="0">
                  <a:solidFill>
                    <a:srgbClr val="002060"/>
                  </a:solidFill>
                  <a:latin typeface="微軟正黑體" pitchFamily="34" charset="-120"/>
                  <a:ea typeface="微軟正黑體" pitchFamily="34" charset="-120"/>
                </a:rPr>
                <a:t>現制</a:t>
              </a:r>
              <a:endParaRPr kumimoji="0" lang="en-US" altLang="zh-TW" sz="3600" b="1" dirty="0">
                <a:solidFill>
                  <a:srgbClr val="002060"/>
                </a:solidFill>
                <a:latin typeface="微軟正黑體" pitchFamily="34" charset="-120"/>
                <a:ea typeface="微軟正黑體" pitchFamily="34" charset="-120"/>
              </a:endParaRPr>
            </a:p>
            <a:p>
              <a:pPr>
                <a:defRPr/>
              </a:pPr>
              <a:endParaRPr kumimoji="0" lang="en-US" altLang="zh-TW"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endParaRPr>
            </a:p>
            <a:p>
              <a:pPr>
                <a:defRPr/>
              </a:pPr>
              <a:endParaRPr kumimoji="0" lang="en-US" altLang="zh-TW"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endParaRPr>
            </a:p>
            <a:p>
              <a:pPr>
                <a:defRPr/>
              </a:pPr>
              <a:endParaRPr kumimoji="0" lang="en-US" altLang="zh-TW"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endParaRPr>
            </a:p>
            <a:p>
              <a:pPr>
                <a:defRPr/>
              </a:pPr>
              <a:endParaRPr kumimoji="0" lang="en-US" altLang="zh-TW"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endParaRPr>
            </a:p>
            <a:p>
              <a:pPr>
                <a:defRPr/>
              </a:pPr>
              <a:endParaRPr kumimoji="0" lang="en-US" altLang="zh-TW"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endParaRPr>
            </a:p>
            <a:p>
              <a:pPr>
                <a:defRPr/>
              </a:pPr>
              <a:endParaRPr kumimoji="0" lang="en-US" altLang="zh-TW"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endParaRPr>
            </a:p>
            <a:p>
              <a:pPr>
                <a:defRPr/>
              </a:pPr>
              <a:endParaRPr kumimoji="0" lang="en-US" altLang="zh-TW"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endParaRPr>
            </a:p>
            <a:p>
              <a:pPr algn="ctr">
                <a:defRPr/>
              </a:pPr>
              <a:r>
                <a:rPr kumimoji="0" lang="zh-TW" altLang="en-US" sz="3600" b="1" spc="50" dirty="0">
                  <a:ln w="11430"/>
                  <a:solidFill>
                    <a:srgbClr val="C00000"/>
                  </a:soli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rPr>
                <a:t>沒收該次犯罪所得</a:t>
              </a:r>
            </a:p>
          </p:txBody>
        </p:sp>
        <p:sp>
          <p:nvSpPr>
            <p:cNvPr id="3" name="向右箭號圖說文字 2"/>
            <p:cNvSpPr/>
            <p:nvPr/>
          </p:nvSpPr>
          <p:spPr bwMode="auto">
            <a:xfrm>
              <a:off x="331912" y="2342014"/>
              <a:ext cx="3033712" cy="1387163"/>
            </a:xfrm>
            <a:prstGeom prst="rightArrowCallout">
              <a:avLst>
                <a:gd name="adj1" fmla="val 44796"/>
                <a:gd name="adj2" fmla="val 25000"/>
                <a:gd name="adj3" fmla="val 30204"/>
                <a:gd name="adj4" fmla="val 38935"/>
              </a:avLst>
            </a:prstGeom>
            <a:ln>
              <a:headEnd type="none" w="med" len="med"/>
              <a:tailEnd type="none" w="med" len="med"/>
            </a:ln>
            <a:extLst/>
          </p:spPr>
          <p:style>
            <a:lnRef idx="1">
              <a:schemeClr val="accent4"/>
            </a:lnRef>
            <a:fillRef idx="3">
              <a:schemeClr val="accent4"/>
            </a:fillRef>
            <a:effectRef idx="2">
              <a:schemeClr val="accent4"/>
            </a:effectRef>
            <a:fontRef idx="minor">
              <a:schemeClr val="lt1"/>
            </a:fontRef>
          </p:style>
          <p:txBody>
            <a:bodyPr anchor="ctr"/>
            <a:lstStyle/>
            <a:p>
              <a:pPr algn="ctr">
                <a:defRPr/>
              </a:pPr>
              <a:r>
                <a:rPr kumimoji="0" lang="zh-TW" altLang="en-US" sz="3200" b="1" dirty="0">
                  <a:solidFill>
                    <a:schemeClr val="bg1"/>
                  </a:solidFill>
                  <a:latin typeface="微軟正黑體" panose="020B0604030504040204" pitchFamily="34" charset="-120"/>
                  <a:ea typeface="微軟正黑體" panose="020B0604030504040204" pitchFamily="34" charset="-120"/>
                </a:rPr>
                <a:t>某Ａ</a:t>
              </a:r>
              <a:r>
                <a:rPr kumimoji="0" lang="zh-TW" altLang="en-US" dirty="0">
                  <a:solidFill>
                    <a:schemeClr val="tx1"/>
                  </a:solidFill>
                  <a:latin typeface="Arial" charset="0"/>
                </a:rPr>
                <a:t>　</a:t>
              </a:r>
            </a:p>
          </p:txBody>
        </p:sp>
        <p:sp>
          <p:nvSpPr>
            <p:cNvPr id="15" name="文字方塊 14"/>
            <p:cNvSpPr txBox="1"/>
            <p:nvPr/>
          </p:nvSpPr>
          <p:spPr>
            <a:xfrm>
              <a:off x="1547937" y="2805460"/>
              <a:ext cx="1620837" cy="522171"/>
            </a:xfrm>
            <a:prstGeom prst="rect">
              <a:avLst/>
            </a:prstGeom>
            <a:noFill/>
          </p:spPr>
          <p:txBody>
            <a:bodyPr wrap="none">
              <a:spAutoFit/>
            </a:bodyPr>
            <a:lstStyle/>
            <a:p>
              <a:pPr fontAlgn="auto">
                <a:spcBef>
                  <a:spcPts val="0"/>
                </a:spcBef>
                <a:spcAft>
                  <a:spcPts val="0"/>
                </a:spcAft>
                <a:defRPr/>
              </a:pPr>
              <a:r>
                <a:rPr kumimoji="0" lang="zh-TW" altLang="en-US" sz="2800" b="1" dirty="0">
                  <a:solidFill>
                    <a:srgbClr val="FFC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販賣毒品</a:t>
              </a:r>
            </a:p>
          </p:txBody>
        </p:sp>
        <p:sp>
          <p:nvSpPr>
            <p:cNvPr id="16" name="矩形 15"/>
            <p:cNvSpPr/>
            <p:nvPr/>
          </p:nvSpPr>
          <p:spPr bwMode="auto">
            <a:xfrm>
              <a:off x="3465637" y="2342014"/>
              <a:ext cx="1177925" cy="1387163"/>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0" lang="zh-TW" altLang="en-US" sz="3200" b="1" dirty="0">
                  <a:solidFill>
                    <a:schemeClr val="bg1"/>
                  </a:solidFill>
                  <a:latin typeface="微軟正黑體" panose="020B0604030504040204" pitchFamily="34" charset="-120"/>
                  <a:ea typeface="微軟正黑體" panose="020B0604030504040204" pitchFamily="34" charset="-120"/>
                </a:rPr>
                <a:t>某</a:t>
              </a:r>
              <a:r>
                <a:rPr kumimoji="0" lang="en-US" altLang="zh-TW" sz="3200" b="1" dirty="0">
                  <a:solidFill>
                    <a:schemeClr val="bg1"/>
                  </a:solidFill>
                  <a:latin typeface="微軟正黑體" panose="020B0604030504040204" pitchFamily="34" charset="-120"/>
                  <a:ea typeface="微軟正黑體" panose="020B0604030504040204" pitchFamily="34" charset="-120"/>
                </a:rPr>
                <a:t>B</a:t>
              </a:r>
              <a:endParaRPr kumimoji="0" lang="zh-TW" altLang="en-US" sz="3200" b="1" dirty="0">
                <a:solidFill>
                  <a:schemeClr val="bg1"/>
                </a:solidFill>
                <a:latin typeface="微軟正黑體" panose="020B0604030504040204" pitchFamily="34" charset="-120"/>
                <a:ea typeface="微軟正黑體" panose="020B0604030504040204" pitchFamily="34" charset="-120"/>
              </a:endParaRPr>
            </a:p>
          </p:txBody>
        </p:sp>
      </p:grpSp>
      <p:grpSp>
        <p:nvGrpSpPr>
          <p:cNvPr id="97288" name="群組 17"/>
          <p:cNvGrpSpPr>
            <a:grpSpLocks/>
          </p:cNvGrpSpPr>
          <p:nvPr/>
        </p:nvGrpSpPr>
        <p:grpSpPr bwMode="auto">
          <a:xfrm>
            <a:off x="4778375" y="1187450"/>
            <a:ext cx="4219575" cy="5670550"/>
            <a:chOff x="4778948" y="1186854"/>
            <a:chExt cx="4218373" cy="5671146"/>
          </a:xfrm>
        </p:grpSpPr>
        <p:pic>
          <p:nvPicPr>
            <p:cNvPr id="97289" name="圖片 19"/>
            <p:cNvPicPr>
              <a:picLocks noChangeAspect="1"/>
            </p:cNvPicPr>
            <p:nvPr/>
          </p:nvPicPr>
          <p:blipFill>
            <a:blip r:embed="rId2"/>
            <a:srcRect/>
            <a:stretch>
              <a:fillRect/>
            </a:stretch>
          </p:blipFill>
          <p:spPr bwMode="auto">
            <a:xfrm>
              <a:off x="4778948" y="3709544"/>
              <a:ext cx="3858333" cy="3148456"/>
            </a:xfrm>
            <a:prstGeom prst="rect">
              <a:avLst/>
            </a:prstGeom>
            <a:noFill/>
            <a:ln w="9525">
              <a:noFill/>
              <a:miter lim="800000"/>
              <a:headEnd/>
              <a:tailEnd/>
            </a:ln>
          </p:spPr>
        </p:pic>
        <p:sp>
          <p:nvSpPr>
            <p:cNvPr id="21" name="圓角矩形 20"/>
            <p:cNvSpPr/>
            <p:nvPr/>
          </p:nvSpPr>
          <p:spPr bwMode="auto">
            <a:xfrm>
              <a:off x="6526288" y="4427283"/>
              <a:ext cx="2326612" cy="793833"/>
            </a:xfrm>
            <a:prstGeom prst="roundRect">
              <a:avLst/>
            </a:prstGeom>
            <a:noFill/>
            <a:ln>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anchor="ctr"/>
            <a:lstStyle/>
            <a:p>
              <a:pPr algn="ctr">
                <a:defRPr/>
              </a:pPr>
              <a:r>
                <a:rPr kumimoji="0" lang="zh-TW" altLang="en-US" sz="4000" b="1" dirty="0">
                  <a:solidFill>
                    <a:schemeClr val="accent2"/>
                  </a:solidFill>
                  <a:latin typeface="微軟正黑體" panose="020B0604030504040204" pitchFamily="34" charset="-120"/>
                  <a:ea typeface="微軟正黑體" panose="020B0604030504040204" pitchFamily="34" charset="-120"/>
                </a:rPr>
                <a:t>其他財物</a:t>
              </a:r>
            </a:p>
          </p:txBody>
        </p:sp>
        <p:sp>
          <p:nvSpPr>
            <p:cNvPr id="22" name="圓角矩形圖說文字 21"/>
            <p:cNvSpPr/>
            <p:nvPr/>
          </p:nvSpPr>
          <p:spPr bwMode="auto">
            <a:xfrm>
              <a:off x="4892866" y="1186854"/>
              <a:ext cx="4104455" cy="2373897"/>
            </a:xfrm>
            <a:prstGeom prst="wedgeRoundRectCallout">
              <a:avLst>
                <a:gd name="adj1" fmla="val 11050"/>
                <a:gd name="adj2" fmla="val 82307"/>
                <a:gd name="adj3" fmla="val 16667"/>
              </a:avLst>
            </a:prstGeom>
            <a:ln>
              <a:headEnd type="none" w="med" len="med"/>
              <a:tailEnd type="none" w="med" len="med"/>
            </a:ln>
            <a:extLst/>
          </p:spPr>
          <p:style>
            <a:lnRef idx="3">
              <a:schemeClr val="lt1"/>
            </a:lnRef>
            <a:fillRef idx="1">
              <a:schemeClr val="accent3"/>
            </a:fillRef>
            <a:effectRef idx="1">
              <a:schemeClr val="accent3"/>
            </a:effectRef>
            <a:fontRef idx="minor">
              <a:schemeClr val="lt1"/>
            </a:fontRef>
          </p:style>
          <p:txBody>
            <a:bodyPr/>
            <a:lstStyle/>
            <a:p>
              <a:pPr>
                <a:defRPr/>
              </a:pPr>
              <a:r>
                <a:rPr kumimoji="0" lang="zh-TW" alt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軟正黑體" pitchFamily="34" charset="-120"/>
                  <a:ea typeface="微軟正黑體" pitchFamily="34" charset="-120"/>
                </a:rPr>
                <a:t>修法方向</a:t>
              </a:r>
              <a:endParaRPr kumimoji="0" lang="en-US" altLang="zh-TW"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軟正黑體" pitchFamily="34" charset="-120"/>
                <a:ea typeface="微軟正黑體" pitchFamily="34" charset="-120"/>
              </a:endParaRPr>
            </a:p>
            <a:p>
              <a:pPr>
                <a:defRPr/>
              </a:pPr>
              <a:r>
                <a:rPr kumimoji="0" lang="zh-TW" altLang="en-US" sz="2800" b="1" dirty="0">
                  <a:latin typeface="微軟正黑體" panose="020B0604030504040204" pitchFamily="34" charset="-120"/>
                  <a:ea typeface="微軟正黑體" panose="020B0604030504040204" pitchFamily="34" charset="-120"/>
                </a:rPr>
                <a:t>無法證明與該次販賣毒品有關，</a:t>
              </a:r>
              <a:r>
                <a:rPr kumimoji="0" lang="zh-TW" altLang="zh-TW" sz="2800" b="1" dirty="0">
                  <a:latin typeface="微軟正黑體" panose="020B0604030504040204" pitchFamily="34" charset="-120"/>
                  <a:ea typeface="微軟正黑體" panose="020B0604030504040204" pitchFamily="34" charset="-120"/>
                </a:rPr>
                <a:t>可能來自其他不明違法行為之不法所得</a:t>
              </a:r>
              <a:r>
                <a:rPr kumimoji="0" lang="zh-TW" altLang="en-US" sz="2800" b="1" dirty="0">
                  <a:latin typeface="微軟正黑體" panose="020B0604030504040204" pitchFamily="34" charset="-120"/>
                  <a:ea typeface="微軟正黑體" panose="020B0604030504040204" pitchFamily="34" charset="-120"/>
                </a:rPr>
                <a:t>，亦可沒收</a:t>
              </a:r>
            </a:p>
          </p:txBody>
        </p:sp>
      </p:grpSp>
    </p:spTree>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標題 1"/>
          <p:cNvSpPr>
            <a:spLocks noGrp="1"/>
          </p:cNvSpPr>
          <p:nvPr>
            <p:ph type="title"/>
          </p:nvPr>
        </p:nvSpPr>
        <p:spPr/>
        <p:txBody>
          <a:bodyPr/>
          <a:lstStyle/>
          <a:p>
            <a:r>
              <a:rPr lang="zh-TW" altLang="en-US" smtClean="0">
                <a:solidFill>
                  <a:srgbClr val="FFFF00"/>
                </a:solidFill>
                <a:latin typeface="Arial" charset="0"/>
                <a:ea typeface="華康華綜體W5"/>
              </a:rPr>
              <a:t>⑦ 研議類似物質一次列管之修法</a:t>
            </a:r>
          </a:p>
        </p:txBody>
      </p:sp>
      <p:sp>
        <p:nvSpPr>
          <p:cNvPr id="98306" name="投影片編號版面配置區 3"/>
          <p:cNvSpPr>
            <a:spLocks noGrp="1"/>
          </p:cNvSpPr>
          <p:nvPr>
            <p:ph type="sldNum" sz="quarter" idx="12"/>
          </p:nvPr>
        </p:nvSpPr>
        <p:spPr>
          <a:noFill/>
          <a:ln>
            <a:miter lim="800000"/>
            <a:headEnd/>
            <a:tailEnd/>
          </a:ln>
        </p:spPr>
        <p:txBody>
          <a:bodyPr/>
          <a:lstStyle/>
          <a:p>
            <a:pPr fontAlgn="base">
              <a:spcBef>
                <a:spcPct val="0"/>
              </a:spcBef>
              <a:spcAft>
                <a:spcPct val="0"/>
              </a:spcAft>
            </a:pPr>
            <a:fld id="{97AD9CAD-54EF-4441-AD08-103CCF7740A3}" type="slidenum">
              <a:rPr lang="en-US" altLang="zh-TW" smtClean="0"/>
              <a:pPr fontAlgn="base">
                <a:spcBef>
                  <a:spcPct val="0"/>
                </a:spcBef>
                <a:spcAft>
                  <a:spcPct val="0"/>
                </a:spcAft>
              </a:pPr>
              <a:t>69</a:t>
            </a:fld>
            <a:endParaRPr lang="en-US" altLang="zh-TW" smtClean="0"/>
          </a:p>
        </p:txBody>
      </p:sp>
      <p:grpSp>
        <p:nvGrpSpPr>
          <p:cNvPr id="98307" name="群組 13"/>
          <p:cNvGrpSpPr>
            <a:grpSpLocks/>
          </p:cNvGrpSpPr>
          <p:nvPr/>
        </p:nvGrpSpPr>
        <p:grpSpPr bwMode="auto">
          <a:xfrm>
            <a:off x="0" y="1125538"/>
            <a:ext cx="9144000" cy="5661025"/>
            <a:chOff x="0" y="1124744"/>
            <a:chExt cx="9144000" cy="5661248"/>
          </a:xfrm>
        </p:grpSpPr>
        <p:sp>
          <p:nvSpPr>
            <p:cNvPr id="8" name="向右箭號 7"/>
            <p:cNvSpPr/>
            <p:nvPr/>
          </p:nvSpPr>
          <p:spPr bwMode="auto">
            <a:xfrm>
              <a:off x="0" y="1124744"/>
              <a:ext cx="9144000" cy="5661248"/>
            </a:xfrm>
            <a:prstGeom prst="rightArrow">
              <a:avLst>
                <a:gd name="adj1" fmla="val 50000"/>
                <a:gd name="adj2" fmla="val 63248"/>
              </a:avLst>
            </a:prstGeom>
            <a:gradFill>
              <a:gsLst>
                <a:gs pos="0">
                  <a:schemeClr val="accent2">
                    <a:shade val="51000"/>
                    <a:satMod val="130000"/>
                    <a:alpha val="27000"/>
                  </a:schemeClr>
                </a:gs>
                <a:gs pos="80000">
                  <a:schemeClr val="accent2">
                    <a:shade val="93000"/>
                    <a:satMod val="130000"/>
                  </a:schemeClr>
                </a:gs>
                <a:gs pos="100000">
                  <a:schemeClr val="accent2">
                    <a:shade val="94000"/>
                    <a:satMod val="135000"/>
                  </a:schemeClr>
                </a:gs>
              </a:gsLst>
            </a:gradFill>
            <a:ln>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a:lstStyle/>
            <a:p>
              <a:pPr>
                <a:defRPr/>
              </a:pPr>
              <a:endParaRPr kumimoji="0" lang="zh-TW" altLang="en-US">
                <a:solidFill>
                  <a:schemeClr val="tx1"/>
                </a:solidFill>
                <a:latin typeface="Arial" charset="0"/>
              </a:endParaRPr>
            </a:p>
          </p:txBody>
        </p:sp>
        <p:sp>
          <p:nvSpPr>
            <p:cNvPr id="9" name="圓角矩形 8"/>
            <p:cNvSpPr/>
            <p:nvPr/>
          </p:nvSpPr>
          <p:spPr bwMode="auto">
            <a:xfrm>
              <a:off x="306388" y="2551962"/>
              <a:ext cx="2970212" cy="2663930"/>
            </a:xfrm>
            <a:prstGeom prst="roundRect">
              <a:avLst>
                <a:gd name="adj" fmla="val 5977"/>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kumimoji="0" lang="zh-TW" altLang="en-US" sz="3200" b="1" dirty="0">
                  <a:latin typeface="微軟正黑體" panose="020B0604030504040204" pitchFamily="34" charset="-120"/>
                  <a:ea typeface="微軟正黑體" panose="020B0604030504040204" pitchFamily="34" charset="-120"/>
                </a:rPr>
                <a:t>無法即時將類似物質一次列管</a:t>
              </a:r>
              <a:endParaRPr kumimoji="0" lang="en-US" altLang="zh-TW" sz="3200" b="1" dirty="0">
                <a:latin typeface="微軟正黑體" panose="020B0604030504040204" pitchFamily="34" charset="-120"/>
                <a:ea typeface="微軟正黑體" panose="020B0604030504040204" pitchFamily="34" charset="-120"/>
              </a:endParaRPr>
            </a:p>
          </p:txBody>
        </p:sp>
        <p:sp>
          <p:nvSpPr>
            <p:cNvPr id="11" name="圓角矩形 10"/>
            <p:cNvSpPr/>
            <p:nvPr/>
          </p:nvSpPr>
          <p:spPr bwMode="auto">
            <a:xfrm>
              <a:off x="3484563" y="2547200"/>
              <a:ext cx="1906587" cy="2665517"/>
            </a:xfrm>
            <a:prstGeom prst="roundRect">
              <a:avLst>
                <a:gd name="adj" fmla="val 6749"/>
              </a:avLst>
            </a:prstGeom>
            <a:ln>
              <a:headEnd type="none" w="med" len="med"/>
              <a:tailEnd type="none" w="med" len="med"/>
            </a:ln>
            <a:extLst/>
          </p:spPr>
          <p:style>
            <a:lnRef idx="1">
              <a:schemeClr val="accent4"/>
            </a:lnRef>
            <a:fillRef idx="3">
              <a:schemeClr val="accent4"/>
            </a:fillRef>
            <a:effectRef idx="2">
              <a:schemeClr val="accent4"/>
            </a:effectRef>
            <a:fontRef idx="minor">
              <a:schemeClr val="lt1"/>
            </a:fontRef>
          </p:style>
          <p:txBody>
            <a:bodyPr anchor="ctr"/>
            <a:lstStyle/>
            <a:p>
              <a:pPr fontAlgn="auto">
                <a:spcBef>
                  <a:spcPts val="0"/>
                </a:spcBef>
                <a:spcAft>
                  <a:spcPts val="0"/>
                </a:spcAft>
                <a:defRPr/>
              </a:pPr>
              <a:r>
                <a:rPr kumimoji="0" lang="zh-TW" altLang="en-US" sz="3200" b="1" dirty="0">
                  <a:latin typeface="微軟正黑體" panose="020B0604030504040204" pitchFamily="34" charset="-120"/>
                  <a:ea typeface="微軟正黑體" panose="020B0604030504040204" pitchFamily="34" charset="-120"/>
                </a:rPr>
                <a:t>類似物質一次列管</a:t>
              </a:r>
            </a:p>
          </p:txBody>
        </p:sp>
        <p:sp>
          <p:nvSpPr>
            <p:cNvPr id="12" name="圓角矩形 11"/>
            <p:cNvSpPr/>
            <p:nvPr/>
          </p:nvSpPr>
          <p:spPr bwMode="auto">
            <a:xfrm>
              <a:off x="5651500" y="2542437"/>
              <a:ext cx="2376488" cy="2663930"/>
            </a:xfrm>
            <a:prstGeom prst="roundRect">
              <a:avLst>
                <a:gd name="adj" fmla="val 7879"/>
              </a:avLst>
            </a:prstGeom>
            <a:ln>
              <a:headEnd type="none" w="med" len="med"/>
              <a:tailEnd type="none" w="med" len="med"/>
            </a:ln>
            <a:extLst/>
          </p:spPr>
          <p:style>
            <a:lnRef idx="1">
              <a:schemeClr val="accent5"/>
            </a:lnRef>
            <a:fillRef idx="3">
              <a:schemeClr val="accent5"/>
            </a:fillRef>
            <a:effectRef idx="2">
              <a:schemeClr val="accent5"/>
            </a:effectRef>
            <a:fontRef idx="minor">
              <a:schemeClr val="lt1"/>
            </a:fontRef>
          </p:style>
          <p:txBody>
            <a:bodyPr anchor="ctr"/>
            <a:lstStyle/>
            <a:p>
              <a:pPr fontAlgn="auto">
                <a:spcBef>
                  <a:spcPts val="0"/>
                </a:spcBef>
                <a:spcAft>
                  <a:spcPts val="0"/>
                </a:spcAft>
                <a:defRPr/>
              </a:pPr>
              <a:r>
                <a:rPr kumimoji="0" lang="zh-TW" altLang="en-US" sz="3200" b="1" dirty="0">
                  <a:latin typeface="微軟正黑體" panose="020B0604030504040204" pitchFamily="34" charset="-120"/>
                  <a:ea typeface="微軟正黑體" panose="020B0604030504040204" pitchFamily="34" charset="-120"/>
                </a:rPr>
                <a:t>減少</a:t>
              </a:r>
              <a:r>
                <a:rPr kumimoji="0" lang="zh-TW" altLang="en-US" sz="3200" b="1" dirty="0">
                  <a:latin typeface="微軟正黑體" panose="020B0604030504040204" pitchFamily="34" charset="-120"/>
                  <a:ea typeface="微軟正黑體" panose="020B0604030504040204" pitchFamily="34" charset="-120"/>
                </a:rPr>
                <a:t>列管前無法律處罰之空窗期</a:t>
              </a:r>
            </a:p>
          </p:txBody>
        </p:sp>
        <p:sp>
          <p:nvSpPr>
            <p:cNvPr id="13" name="圓角矩形 12"/>
            <p:cNvSpPr/>
            <p:nvPr/>
          </p:nvSpPr>
          <p:spPr bwMode="auto">
            <a:xfrm>
              <a:off x="306388" y="1507346"/>
              <a:ext cx="2970212" cy="1035091"/>
            </a:xfrm>
            <a:prstGeom prst="round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kumimoji="0" lang="zh-TW" altLang="en-US" sz="3200" b="1" dirty="0">
                  <a:latin typeface="微軟正黑體" panose="020B0604030504040204" pitchFamily="34" charset="-120"/>
                  <a:ea typeface="微軟正黑體" panose="020B0604030504040204" pitchFamily="34" charset="-120"/>
                </a:rPr>
                <a:t>現今毒品單一物質列管模式</a:t>
              </a:r>
              <a:endParaRPr kumimoji="0" lang="en-US" altLang="zh-TW" sz="3200" b="1" dirty="0">
                <a:latin typeface="微軟正黑體" panose="020B0604030504040204" pitchFamily="34" charset="-120"/>
                <a:ea typeface="微軟正黑體" panose="020B0604030504040204" pitchFamily="34" charset="-120"/>
              </a:endParaRPr>
            </a:p>
          </p:txBody>
        </p:sp>
        <p:sp>
          <p:nvSpPr>
            <p:cNvPr id="15" name="圓角矩形 14"/>
            <p:cNvSpPr/>
            <p:nvPr/>
          </p:nvSpPr>
          <p:spPr bwMode="auto">
            <a:xfrm>
              <a:off x="3492500" y="1496234"/>
              <a:ext cx="1906588" cy="1035091"/>
            </a:xfrm>
            <a:prstGeom prst="roundRect">
              <a:avLst/>
            </a:prstGeom>
            <a:ln>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anchor="ctr"/>
            <a:lstStyle/>
            <a:p>
              <a:pPr algn="ctr" fontAlgn="auto">
                <a:lnSpc>
                  <a:spcPct val="130000"/>
                </a:lnSpc>
                <a:spcBef>
                  <a:spcPts val="0"/>
                </a:spcBef>
                <a:spcAft>
                  <a:spcPts val="0"/>
                </a:spcAft>
                <a:defRPr/>
              </a:pPr>
              <a:r>
                <a:rPr kumimoji="0" lang="zh-TW" altLang="en-US" sz="3200" dirty="0">
                  <a:latin typeface="微软雅黑" panose="020B0503020204020204" pitchFamily="34" charset="-122"/>
                  <a:ea typeface="微软雅黑" panose="020B0503020204020204" pitchFamily="34" charset="-122"/>
                </a:rPr>
                <a:t>修法</a:t>
              </a:r>
            </a:p>
          </p:txBody>
        </p:sp>
      </p:gr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7" name="群組 2"/>
          <p:cNvGrpSpPr>
            <a:grpSpLocks/>
          </p:cNvGrpSpPr>
          <p:nvPr/>
        </p:nvGrpSpPr>
        <p:grpSpPr bwMode="auto">
          <a:xfrm>
            <a:off x="354013" y="1609725"/>
            <a:ext cx="8539162" cy="4699000"/>
            <a:chOff x="151515" y="1772816"/>
            <a:chExt cx="8538475" cy="4699945"/>
          </a:xfrm>
        </p:grpSpPr>
        <p:graphicFrame>
          <p:nvGraphicFramePr>
            <p:cNvPr id="24592" name="图表 58"/>
            <p:cNvGraphicFramePr>
              <a:graphicFrameLocks/>
            </p:cNvGraphicFramePr>
            <p:nvPr/>
          </p:nvGraphicFramePr>
          <p:xfrm>
            <a:off x="1737015" y="3252254"/>
            <a:ext cx="1721600" cy="1721600"/>
          </p:xfrm>
          <a:graphic>
            <a:graphicData uri="http://schemas.openxmlformats.org/presentationml/2006/ole">
              <p:oleObj spid="_x0000_s24592" r:id="rId3" imgW="1725318" imgH="1719221" progId="Excel.Chart.8">
                <p:embed/>
              </p:oleObj>
            </a:graphicData>
          </a:graphic>
        </p:graphicFrame>
        <p:graphicFrame>
          <p:nvGraphicFramePr>
            <p:cNvPr id="24593" name="图表 61"/>
            <p:cNvGraphicFramePr>
              <a:graphicFrameLocks/>
            </p:cNvGraphicFramePr>
            <p:nvPr/>
          </p:nvGraphicFramePr>
          <p:xfrm>
            <a:off x="4432186" y="4606162"/>
            <a:ext cx="1721600" cy="1721600"/>
          </p:xfrm>
          <a:graphic>
            <a:graphicData uri="http://schemas.openxmlformats.org/presentationml/2006/ole">
              <p:oleObj spid="_x0000_s24593" r:id="rId4" imgW="1725318" imgH="1719221" progId="Excel.Chart.8">
                <p:embed/>
              </p:oleObj>
            </a:graphicData>
          </a:graphic>
        </p:graphicFrame>
        <p:graphicFrame>
          <p:nvGraphicFramePr>
            <p:cNvPr id="24594" name="图表 54"/>
            <p:cNvGraphicFramePr>
              <a:graphicFrameLocks/>
            </p:cNvGraphicFramePr>
            <p:nvPr/>
          </p:nvGraphicFramePr>
          <p:xfrm>
            <a:off x="4421698" y="1766755"/>
            <a:ext cx="1721600" cy="1721600"/>
          </p:xfrm>
          <a:graphic>
            <a:graphicData uri="http://schemas.openxmlformats.org/presentationml/2006/ole">
              <p:oleObj spid="_x0000_s24594" r:id="rId5" imgW="1719221" imgH="1719221" progId="Excel.Chart.8">
                <p:embed/>
              </p:oleObj>
            </a:graphicData>
          </a:graphic>
        </p:graphicFrame>
        <p:grpSp>
          <p:nvGrpSpPr>
            <p:cNvPr id="24595" name="组合 30"/>
            <p:cNvGrpSpPr>
              <a:grpSpLocks/>
            </p:cNvGrpSpPr>
            <p:nvPr/>
          </p:nvGrpSpPr>
          <p:grpSpPr bwMode="auto">
            <a:xfrm>
              <a:off x="8167963" y="4710425"/>
              <a:ext cx="522026" cy="1762336"/>
              <a:chOff x="10890915" y="2811437"/>
              <a:chExt cx="696034" cy="1201006"/>
            </a:xfrm>
          </p:grpSpPr>
          <p:sp>
            <p:nvSpPr>
              <p:cNvPr id="14" name="矩形 13"/>
              <p:cNvSpPr/>
              <p:nvPr/>
            </p:nvSpPr>
            <p:spPr>
              <a:xfrm rot="5400000">
                <a:off x="10638236" y="3296543"/>
                <a:ext cx="1201103" cy="2306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p>
            </p:txBody>
          </p:sp>
          <p:sp>
            <p:nvSpPr>
              <p:cNvPr id="15" name="矩形 14"/>
              <p:cNvSpPr/>
              <p:nvPr/>
            </p:nvSpPr>
            <p:spPr>
              <a:xfrm rot="5400000">
                <a:off x="10869991" y="3295484"/>
                <a:ext cx="1201103" cy="232814"/>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p>
            </p:txBody>
          </p:sp>
          <p:sp>
            <p:nvSpPr>
              <p:cNvPr id="16" name="等腰三角形 15"/>
              <p:cNvSpPr/>
              <p:nvPr/>
            </p:nvSpPr>
            <p:spPr>
              <a:xfrm rot="16200000">
                <a:off x="10829428" y="3227456"/>
                <a:ext cx="367906" cy="24551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p>
            </p:txBody>
          </p:sp>
        </p:grpSp>
        <p:grpSp>
          <p:nvGrpSpPr>
            <p:cNvPr id="24596" name="组合 31"/>
            <p:cNvGrpSpPr>
              <a:grpSpLocks/>
            </p:cNvGrpSpPr>
            <p:nvPr/>
          </p:nvGrpSpPr>
          <p:grpSpPr bwMode="auto">
            <a:xfrm>
              <a:off x="8167964" y="3341329"/>
              <a:ext cx="522026" cy="1446665"/>
              <a:chOff x="10890916" y="1364773"/>
              <a:chExt cx="696034" cy="1446665"/>
            </a:xfrm>
          </p:grpSpPr>
          <p:sp>
            <p:nvSpPr>
              <p:cNvPr id="10" name="矩形 9"/>
              <p:cNvSpPr/>
              <p:nvPr/>
            </p:nvSpPr>
            <p:spPr>
              <a:xfrm rot="5400000">
                <a:off x="10515535" y="1972928"/>
                <a:ext cx="1446504" cy="2306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p>
            </p:txBody>
          </p:sp>
          <p:sp>
            <p:nvSpPr>
              <p:cNvPr id="11" name="矩形 10"/>
              <p:cNvSpPr/>
              <p:nvPr/>
            </p:nvSpPr>
            <p:spPr>
              <a:xfrm rot="5400000">
                <a:off x="10747291" y="1971870"/>
                <a:ext cx="1446504" cy="23281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p>
            </p:txBody>
          </p:sp>
          <p:sp>
            <p:nvSpPr>
              <p:cNvPr id="25" name="等腰三角形 24"/>
              <p:cNvSpPr/>
              <p:nvPr/>
            </p:nvSpPr>
            <p:spPr>
              <a:xfrm rot="16200000">
                <a:off x="10829194" y="2045705"/>
                <a:ext cx="368374" cy="24551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p>
            </p:txBody>
          </p:sp>
        </p:grpSp>
        <p:grpSp>
          <p:nvGrpSpPr>
            <p:cNvPr id="24597" name="组合 32"/>
            <p:cNvGrpSpPr>
              <a:grpSpLocks/>
            </p:cNvGrpSpPr>
            <p:nvPr/>
          </p:nvGrpSpPr>
          <p:grpSpPr bwMode="auto">
            <a:xfrm>
              <a:off x="8167965" y="1772816"/>
              <a:ext cx="522024" cy="1568513"/>
              <a:chOff x="10890917" y="491318"/>
              <a:chExt cx="696032" cy="873458"/>
            </a:xfrm>
          </p:grpSpPr>
          <p:sp>
            <p:nvSpPr>
              <p:cNvPr id="5" name="矩形 4"/>
              <p:cNvSpPr/>
              <p:nvPr/>
            </p:nvSpPr>
            <p:spPr>
              <a:xfrm rot="5400000">
                <a:off x="10801988" y="812768"/>
                <a:ext cx="873598" cy="230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p>
            </p:txBody>
          </p:sp>
          <p:sp>
            <p:nvSpPr>
              <p:cNvPr id="6" name="矩形 5"/>
              <p:cNvSpPr/>
              <p:nvPr/>
            </p:nvSpPr>
            <p:spPr>
              <a:xfrm rot="5400000">
                <a:off x="11033745" y="811710"/>
                <a:ext cx="873598" cy="23281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p>
            </p:txBody>
          </p:sp>
          <p:sp>
            <p:nvSpPr>
              <p:cNvPr id="26" name="等腰三角形 25"/>
              <p:cNvSpPr/>
              <p:nvPr/>
            </p:nvSpPr>
            <p:spPr>
              <a:xfrm rot="16200000">
                <a:off x="10829465" y="844266"/>
                <a:ext cx="367831" cy="24551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p>
            </p:txBody>
          </p:sp>
        </p:grpSp>
        <p:cxnSp>
          <p:nvCxnSpPr>
            <p:cNvPr id="35" name="直接连接符 34"/>
            <p:cNvCxnSpPr/>
            <p:nvPr/>
          </p:nvCxnSpPr>
          <p:spPr>
            <a:xfrm flipH="1" flipV="1">
              <a:off x="5997807" y="2627063"/>
              <a:ext cx="220327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4599" name="文本框 37"/>
            <p:cNvSpPr txBox="1">
              <a:spLocks noChangeArrowheads="1"/>
            </p:cNvSpPr>
            <p:nvPr/>
          </p:nvSpPr>
          <p:spPr bwMode="auto">
            <a:xfrm>
              <a:off x="4659581" y="2297359"/>
              <a:ext cx="1290339" cy="830981"/>
            </a:xfrm>
            <a:prstGeom prst="rect">
              <a:avLst/>
            </a:prstGeom>
            <a:noFill/>
            <a:ln w="9525">
              <a:noFill/>
              <a:miter lim="800000"/>
              <a:headEnd/>
              <a:tailEnd/>
            </a:ln>
          </p:spPr>
          <p:txBody>
            <a:bodyPr lIns="91424" tIns="45712" rIns="91424" bIns="45712">
              <a:spAutoFit/>
            </a:bodyPr>
            <a:lstStyle/>
            <a:p>
              <a:pPr algn="ctr"/>
              <a:r>
                <a:rPr lang="en-US" altLang="zh-TW" sz="2400">
                  <a:ea typeface="微軟正黑體" pitchFamily="34" charset="-120"/>
                  <a:cs typeface="Segoe UI Light" pitchFamily="34" charset="0"/>
                </a:rPr>
                <a:t>12,108</a:t>
              </a:r>
              <a:r>
                <a:rPr lang="zh-TW" altLang="en-US" sz="2400">
                  <a:ea typeface="微軟正黑體" pitchFamily="34" charset="-120"/>
                  <a:cs typeface="Segoe UI Light" pitchFamily="34" charset="0"/>
                </a:rPr>
                <a:t>人</a:t>
              </a:r>
              <a:endParaRPr lang="zh-CN" altLang="en-US" sz="2400">
                <a:ea typeface="微軟正黑體" pitchFamily="34" charset="-120"/>
                <a:cs typeface="Segoe UI Light" pitchFamily="34" charset="0"/>
              </a:endParaRPr>
            </a:p>
          </p:txBody>
        </p:sp>
        <p:cxnSp>
          <p:nvCxnSpPr>
            <p:cNvPr id="39" name="直接连接符 38"/>
            <p:cNvCxnSpPr/>
            <p:nvPr/>
          </p:nvCxnSpPr>
          <p:spPr>
            <a:xfrm flipH="1">
              <a:off x="3272289" y="4135491"/>
              <a:ext cx="4895456" cy="952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4601" name="文本框 42"/>
            <p:cNvSpPr txBox="1">
              <a:spLocks noChangeArrowheads="1"/>
            </p:cNvSpPr>
            <p:nvPr/>
          </p:nvSpPr>
          <p:spPr bwMode="auto">
            <a:xfrm>
              <a:off x="1863214" y="3815877"/>
              <a:ext cx="1531472" cy="830981"/>
            </a:xfrm>
            <a:prstGeom prst="rect">
              <a:avLst/>
            </a:prstGeom>
            <a:noFill/>
            <a:ln w="9525">
              <a:noFill/>
              <a:miter lim="800000"/>
              <a:headEnd/>
              <a:tailEnd/>
            </a:ln>
          </p:spPr>
          <p:txBody>
            <a:bodyPr lIns="91424" tIns="45712" rIns="91424" bIns="45712">
              <a:spAutoFit/>
            </a:bodyPr>
            <a:lstStyle/>
            <a:p>
              <a:pPr algn="ctr"/>
              <a:r>
                <a:rPr lang="en-US" altLang="zh-TW" sz="2400">
                  <a:ea typeface="微軟正黑體" pitchFamily="34" charset="-120"/>
                  <a:cs typeface="Segoe UI Light" pitchFamily="34" charset="0"/>
                </a:rPr>
                <a:t>35,644</a:t>
              </a:r>
            </a:p>
            <a:p>
              <a:pPr algn="ctr"/>
              <a:r>
                <a:rPr lang="zh-TW" altLang="en-US" sz="2400">
                  <a:ea typeface="微軟正黑體" pitchFamily="34" charset="-120"/>
                  <a:cs typeface="Segoe UI Light" pitchFamily="34" charset="0"/>
                </a:rPr>
                <a:t>人</a:t>
              </a:r>
              <a:endParaRPr lang="zh-CN" altLang="en-US" sz="2400">
                <a:ea typeface="微軟正黑體" pitchFamily="34" charset="-120"/>
                <a:cs typeface="Segoe UI Light" pitchFamily="34" charset="0"/>
              </a:endParaRPr>
            </a:p>
          </p:txBody>
        </p:sp>
        <p:cxnSp>
          <p:nvCxnSpPr>
            <p:cNvPr id="44" name="直接连接符 43"/>
            <p:cNvCxnSpPr/>
            <p:nvPr/>
          </p:nvCxnSpPr>
          <p:spPr>
            <a:xfrm flipH="1">
              <a:off x="5997807" y="5501016"/>
              <a:ext cx="2228671"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4603" name="文本框 47"/>
            <p:cNvSpPr txBox="1">
              <a:spLocks noChangeArrowheads="1"/>
            </p:cNvSpPr>
            <p:nvPr/>
          </p:nvSpPr>
          <p:spPr bwMode="auto">
            <a:xfrm>
              <a:off x="4659581" y="5176101"/>
              <a:ext cx="1243148" cy="830981"/>
            </a:xfrm>
            <a:prstGeom prst="rect">
              <a:avLst/>
            </a:prstGeom>
            <a:noFill/>
            <a:ln w="9525">
              <a:noFill/>
              <a:miter lim="800000"/>
              <a:headEnd/>
              <a:tailEnd/>
            </a:ln>
          </p:spPr>
          <p:txBody>
            <a:bodyPr lIns="91424" tIns="45712" rIns="91424" bIns="45712">
              <a:spAutoFit/>
            </a:bodyPr>
            <a:lstStyle/>
            <a:p>
              <a:pPr algn="ctr"/>
              <a:r>
                <a:rPr lang="en-US" altLang="zh-CN" sz="2400">
                  <a:ea typeface="微軟正黑體" pitchFamily="34" charset="-120"/>
                  <a:cs typeface="Segoe UI Light" pitchFamily="34" charset="0"/>
                </a:rPr>
                <a:t>13,004</a:t>
              </a:r>
              <a:r>
                <a:rPr lang="zh-TW" altLang="en-US" sz="2400">
                  <a:ea typeface="微軟正黑體" pitchFamily="34" charset="-120"/>
                  <a:cs typeface="Segoe UI Light" pitchFamily="34" charset="0"/>
                </a:rPr>
                <a:t>人</a:t>
              </a:r>
              <a:endParaRPr lang="zh-CN" altLang="en-US" sz="2400">
                <a:ea typeface="微軟正黑體" pitchFamily="34" charset="-120"/>
                <a:cs typeface="Segoe UI Light" pitchFamily="34" charset="0"/>
              </a:endParaRPr>
            </a:p>
          </p:txBody>
        </p:sp>
        <p:sp>
          <p:nvSpPr>
            <p:cNvPr id="24604" name="文本框 60"/>
            <p:cNvSpPr txBox="1">
              <a:spLocks noChangeArrowheads="1"/>
            </p:cNvSpPr>
            <p:nvPr/>
          </p:nvSpPr>
          <p:spPr bwMode="auto">
            <a:xfrm>
              <a:off x="2628950" y="2408265"/>
              <a:ext cx="1868275" cy="438580"/>
            </a:xfrm>
            <a:prstGeom prst="rect">
              <a:avLst/>
            </a:prstGeom>
            <a:noFill/>
            <a:ln w="9525">
              <a:noFill/>
              <a:miter lim="800000"/>
              <a:headEnd/>
              <a:tailEnd/>
            </a:ln>
          </p:spPr>
          <p:txBody>
            <a:bodyPr lIns="68579" tIns="34289" rIns="68579" bIns="34289">
              <a:spAutoFit/>
            </a:bodyPr>
            <a:lstStyle/>
            <a:p>
              <a:pPr algn="r" defTabSz="684213"/>
              <a:r>
                <a:rPr kumimoji="0" lang="zh-TW" altLang="en-US" sz="2400" b="1">
                  <a:solidFill>
                    <a:srgbClr val="3B3838"/>
                  </a:solidFill>
                  <a:latin typeface="微軟正黑體" pitchFamily="34" charset="-120"/>
                  <a:ea typeface="微軟正黑體" pitchFamily="34" charset="-120"/>
                  <a:cs typeface="Arial" charset="0"/>
                </a:rPr>
                <a:t>第一級毒品</a:t>
              </a:r>
              <a:endParaRPr kumimoji="0" lang="zh-CN" altLang="en-US" sz="2400" b="1">
                <a:solidFill>
                  <a:srgbClr val="3B3838"/>
                </a:solidFill>
                <a:latin typeface="微軟正黑體" pitchFamily="34" charset="-120"/>
                <a:ea typeface="微軟正黑體" pitchFamily="34" charset="-120"/>
                <a:cs typeface="Arial" charset="0"/>
              </a:endParaRPr>
            </a:p>
          </p:txBody>
        </p:sp>
        <p:sp>
          <p:nvSpPr>
            <p:cNvPr id="24605" name="文本框 66"/>
            <p:cNvSpPr txBox="1">
              <a:spLocks noChangeArrowheads="1"/>
            </p:cNvSpPr>
            <p:nvPr/>
          </p:nvSpPr>
          <p:spPr bwMode="auto">
            <a:xfrm>
              <a:off x="151515" y="3890243"/>
              <a:ext cx="1685396" cy="438580"/>
            </a:xfrm>
            <a:prstGeom prst="rect">
              <a:avLst/>
            </a:prstGeom>
            <a:noFill/>
            <a:ln w="9525">
              <a:noFill/>
              <a:miter lim="800000"/>
              <a:headEnd/>
              <a:tailEnd/>
            </a:ln>
          </p:spPr>
          <p:txBody>
            <a:bodyPr wrap="none" lIns="68579" tIns="34289" rIns="68579" bIns="34289">
              <a:spAutoFit/>
            </a:bodyPr>
            <a:lstStyle/>
            <a:p>
              <a:pPr algn="r" defTabSz="684213"/>
              <a:r>
                <a:rPr kumimoji="0" lang="zh-TW" altLang="en-US" sz="2400" b="1">
                  <a:solidFill>
                    <a:srgbClr val="3B3838"/>
                  </a:solidFill>
                  <a:latin typeface="微軟正黑體" pitchFamily="34" charset="-120"/>
                  <a:ea typeface="微軟正黑體" pitchFamily="34" charset="-120"/>
                  <a:cs typeface="Arial" charset="0"/>
                </a:rPr>
                <a:t>第二級毒品</a:t>
              </a:r>
              <a:endParaRPr kumimoji="0" lang="zh-CN" altLang="en-US" sz="2400" b="1">
                <a:solidFill>
                  <a:srgbClr val="3B3838"/>
                </a:solidFill>
                <a:latin typeface="微軟正黑體" pitchFamily="34" charset="-120"/>
                <a:ea typeface="微軟正黑體" pitchFamily="34" charset="-120"/>
                <a:cs typeface="Arial" charset="0"/>
              </a:endParaRPr>
            </a:p>
          </p:txBody>
        </p:sp>
        <p:sp>
          <p:nvSpPr>
            <p:cNvPr id="24606" name="文本框 68"/>
            <p:cNvSpPr txBox="1">
              <a:spLocks noChangeArrowheads="1"/>
            </p:cNvSpPr>
            <p:nvPr/>
          </p:nvSpPr>
          <p:spPr bwMode="auto">
            <a:xfrm>
              <a:off x="306320" y="5465777"/>
              <a:ext cx="1685396" cy="438580"/>
            </a:xfrm>
            <a:prstGeom prst="rect">
              <a:avLst/>
            </a:prstGeom>
            <a:noFill/>
            <a:ln w="9525">
              <a:noFill/>
              <a:miter lim="800000"/>
              <a:headEnd/>
              <a:tailEnd/>
            </a:ln>
          </p:spPr>
          <p:txBody>
            <a:bodyPr wrap="none" lIns="68579" tIns="34289" rIns="68579" bIns="34289">
              <a:spAutoFit/>
            </a:bodyPr>
            <a:lstStyle/>
            <a:p>
              <a:pPr algn="r" defTabSz="684213"/>
              <a:r>
                <a:rPr kumimoji="0" lang="zh-TW" altLang="en-US" sz="2400" b="1">
                  <a:solidFill>
                    <a:srgbClr val="3B3838"/>
                  </a:solidFill>
                  <a:latin typeface="微軟正黑體" pitchFamily="34" charset="-120"/>
                  <a:ea typeface="微軟正黑體" pitchFamily="34" charset="-120"/>
                  <a:cs typeface="Arial" charset="0"/>
                </a:rPr>
                <a:t>第三級毒品</a:t>
              </a:r>
              <a:endParaRPr kumimoji="0" lang="zh-CN" altLang="en-US" sz="2400" b="1">
                <a:solidFill>
                  <a:srgbClr val="3B3838"/>
                </a:solidFill>
                <a:latin typeface="微軟正黑體" pitchFamily="34" charset="-120"/>
                <a:ea typeface="微軟正黑體" pitchFamily="34" charset="-120"/>
                <a:cs typeface="Arial" charset="0"/>
              </a:endParaRPr>
            </a:p>
          </p:txBody>
        </p:sp>
        <p:sp>
          <p:nvSpPr>
            <p:cNvPr id="24607" name="文本框 68"/>
            <p:cNvSpPr txBox="1">
              <a:spLocks noChangeArrowheads="1"/>
            </p:cNvSpPr>
            <p:nvPr/>
          </p:nvSpPr>
          <p:spPr bwMode="auto">
            <a:xfrm>
              <a:off x="2308966" y="5479132"/>
              <a:ext cx="1685396" cy="438580"/>
            </a:xfrm>
            <a:prstGeom prst="rect">
              <a:avLst/>
            </a:prstGeom>
            <a:noFill/>
            <a:ln w="9525">
              <a:noFill/>
              <a:miter lim="800000"/>
              <a:headEnd/>
              <a:tailEnd/>
            </a:ln>
          </p:spPr>
          <p:txBody>
            <a:bodyPr wrap="none" lIns="68579" tIns="34289" rIns="68579" bIns="34289">
              <a:spAutoFit/>
            </a:bodyPr>
            <a:lstStyle/>
            <a:p>
              <a:pPr algn="r" defTabSz="684213"/>
              <a:r>
                <a:rPr kumimoji="0" lang="zh-TW" altLang="en-US" sz="2400" b="1">
                  <a:solidFill>
                    <a:srgbClr val="3B3838"/>
                  </a:solidFill>
                  <a:latin typeface="微軟正黑體" pitchFamily="34" charset="-120"/>
                  <a:ea typeface="微軟正黑體" pitchFamily="34" charset="-120"/>
                  <a:cs typeface="Arial" charset="0"/>
                </a:rPr>
                <a:t>第四級毒品</a:t>
              </a:r>
              <a:endParaRPr kumimoji="0" lang="zh-CN" altLang="en-US" sz="2400" b="1">
                <a:solidFill>
                  <a:srgbClr val="3B3838"/>
                </a:solidFill>
                <a:latin typeface="微軟正黑體" pitchFamily="34" charset="-120"/>
                <a:ea typeface="微軟正黑體" pitchFamily="34" charset="-120"/>
                <a:cs typeface="Arial" charset="0"/>
              </a:endParaRPr>
            </a:p>
          </p:txBody>
        </p:sp>
        <p:sp>
          <p:nvSpPr>
            <p:cNvPr id="4" name="加號 3"/>
            <p:cNvSpPr/>
            <p:nvPr/>
          </p:nvSpPr>
          <p:spPr>
            <a:xfrm>
              <a:off x="1942071" y="5491489"/>
              <a:ext cx="366682" cy="438238"/>
            </a:xfrm>
            <a:prstGeom prst="mathPl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30000"/>
                </a:lnSpc>
                <a:spcBef>
                  <a:spcPts val="0"/>
                </a:spcBef>
                <a:spcAft>
                  <a:spcPts val="0"/>
                </a:spcAft>
                <a:defRPr/>
              </a:pPr>
              <a:endParaRPr kumimoji="0" lang="zh-TW" altLang="en-US" sz="1200" dirty="0">
                <a:latin typeface="微软雅黑" panose="020B0503020204020204" pitchFamily="34" charset="-122"/>
                <a:ea typeface="微软雅黑" panose="020B0503020204020204" pitchFamily="34" charset="-122"/>
              </a:endParaRPr>
            </a:p>
          </p:txBody>
        </p:sp>
      </p:grpSp>
      <p:sp>
        <p:nvSpPr>
          <p:cNvPr id="24578" name="標題 6"/>
          <p:cNvSpPr>
            <a:spLocks noGrp="1"/>
          </p:cNvSpPr>
          <p:nvPr>
            <p:ph type="title"/>
          </p:nvPr>
        </p:nvSpPr>
        <p:spPr/>
        <p:txBody>
          <a:bodyPr/>
          <a:lstStyle/>
          <a:p>
            <a:r>
              <a:rPr lang="en-US" altLang="zh-TW" smtClean="0">
                <a:solidFill>
                  <a:srgbClr val="FFFF00"/>
                </a:solidFill>
                <a:latin typeface="Arial" charset="0"/>
                <a:ea typeface="華康華綜體W5"/>
              </a:rPr>
              <a:t>105</a:t>
            </a:r>
            <a:r>
              <a:rPr lang="zh-TW" altLang="en-US" smtClean="0">
                <a:solidFill>
                  <a:srgbClr val="FFFF00"/>
                </a:solidFill>
                <a:latin typeface="Arial" charset="0"/>
                <a:ea typeface="華康華綜體W5"/>
              </a:rPr>
              <a:t>年施用毒品案件人數</a:t>
            </a:r>
          </a:p>
        </p:txBody>
      </p:sp>
      <p:sp>
        <p:nvSpPr>
          <p:cNvPr id="24579" name="投影片編號版面配置區 11"/>
          <p:cNvSpPr>
            <a:spLocks noGrp="1"/>
          </p:cNvSpPr>
          <p:nvPr>
            <p:ph type="sldNum" sz="quarter" idx="12"/>
          </p:nvPr>
        </p:nvSpPr>
        <p:spPr>
          <a:noFill/>
          <a:ln>
            <a:miter lim="800000"/>
            <a:headEnd/>
            <a:tailEnd/>
          </a:ln>
        </p:spPr>
        <p:txBody>
          <a:bodyPr/>
          <a:lstStyle/>
          <a:p>
            <a:pPr fontAlgn="base">
              <a:spcBef>
                <a:spcPct val="0"/>
              </a:spcBef>
              <a:spcAft>
                <a:spcPct val="0"/>
              </a:spcAft>
            </a:pPr>
            <a:fld id="{9F7150B4-C480-4BE7-83C9-E3CA47C885DA}" type="slidenum">
              <a:rPr lang="en-US" altLang="zh-TW" smtClean="0"/>
              <a:pPr fontAlgn="base">
                <a:spcBef>
                  <a:spcPct val="0"/>
                </a:spcBef>
                <a:spcAft>
                  <a:spcPct val="0"/>
                </a:spcAft>
              </a:pPr>
              <a:t>7</a:t>
            </a:fld>
            <a:endParaRPr lang="en-US" altLang="zh-TW" smtClean="0"/>
          </a:p>
        </p:txBody>
      </p:sp>
      <p:grpSp>
        <p:nvGrpSpPr>
          <p:cNvPr id="24580" name="群組 1"/>
          <p:cNvGrpSpPr>
            <a:grpSpLocks/>
          </p:cNvGrpSpPr>
          <p:nvPr/>
        </p:nvGrpSpPr>
        <p:grpSpPr bwMode="auto">
          <a:xfrm>
            <a:off x="185738" y="1225550"/>
            <a:ext cx="2513012" cy="1731963"/>
            <a:chOff x="186358" y="1225789"/>
            <a:chExt cx="2512370" cy="1731962"/>
          </a:xfrm>
        </p:grpSpPr>
        <p:sp>
          <p:nvSpPr>
            <p:cNvPr id="34" name="Oval 13"/>
            <p:cNvSpPr>
              <a:spLocks noChangeArrowheads="1"/>
            </p:cNvSpPr>
            <p:nvPr/>
          </p:nvSpPr>
          <p:spPr bwMode="gray">
            <a:xfrm>
              <a:off x="965621" y="1225789"/>
              <a:ext cx="1729933" cy="1727199"/>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a:noFill/>
            </a:ln>
            <a:effectLst/>
            <a:extLst>
              <a:ext uri="{91240B29-F687-4F45-9708-019B960494DF}"/>
              <a:ext uri="{AF507438-7753-43E0-B8FC-AC1667EBCBE1}"/>
            </a:extLst>
          </p:spPr>
          <p:txBody>
            <a:bodyPr wrap="none" anchor="ctr">
              <a:spAutoFit/>
            </a:bodyPr>
            <a:lstStyle/>
            <a:p>
              <a:pPr fontAlgn="auto">
                <a:spcBef>
                  <a:spcPts val="0"/>
                </a:spcBef>
                <a:spcAft>
                  <a:spcPts val="0"/>
                </a:spcAft>
                <a:defRPr/>
              </a:pPr>
              <a:endParaRPr kumimoji="0" lang="zh-TW" altLang="en-US">
                <a:latin typeface="+mn-lt"/>
                <a:ea typeface="+mn-ea"/>
              </a:endParaRPr>
            </a:p>
          </p:txBody>
        </p:sp>
        <p:sp>
          <p:nvSpPr>
            <p:cNvPr id="24582" name="Oval 14"/>
            <p:cNvSpPr>
              <a:spLocks noChangeArrowheads="1"/>
            </p:cNvSpPr>
            <p:nvPr/>
          </p:nvSpPr>
          <p:spPr bwMode="gray">
            <a:xfrm>
              <a:off x="968353" y="1230551"/>
              <a:ext cx="1730375" cy="1727200"/>
            </a:xfrm>
            <a:prstGeom prst="ellipse">
              <a:avLst/>
            </a:prstGeom>
            <a:solidFill>
              <a:srgbClr val="A50021"/>
            </a:solidFill>
            <a:ln w="9525">
              <a:noFill/>
              <a:round/>
              <a:headEnd/>
              <a:tailEnd/>
            </a:ln>
          </p:spPr>
          <p:txBody>
            <a:bodyPr wrap="none" anchor="ctr">
              <a:spAutoFit/>
            </a:bodyPr>
            <a:lstStyle/>
            <a:p>
              <a:endParaRPr kumimoji="0" lang="zh-TW" altLang="en-US">
                <a:latin typeface="Verdana" pitchFamily="34" charset="0"/>
              </a:endParaRPr>
            </a:p>
          </p:txBody>
        </p:sp>
        <p:sp>
          <p:nvSpPr>
            <p:cNvPr id="37" name="Oval 15"/>
            <p:cNvSpPr>
              <a:spLocks noChangeArrowheads="1"/>
            </p:cNvSpPr>
            <p:nvPr/>
          </p:nvSpPr>
          <p:spPr bwMode="gray">
            <a:xfrm>
              <a:off x="1060847" y="1338502"/>
              <a:ext cx="1501391" cy="1500186"/>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a:noFill/>
            </a:ln>
            <a:effectLst/>
            <a:extLst>
              <a:ext uri="{91240B29-F687-4F45-9708-019B960494DF}"/>
              <a:ext uri="{AF507438-7753-43E0-B8FC-AC1667EBCBE1}"/>
            </a:extLst>
          </p:spPr>
          <p:txBody>
            <a:bodyPr anchor="ctr">
              <a:spAutoFit/>
            </a:bodyPr>
            <a:lstStyle/>
            <a:p>
              <a:pPr fontAlgn="auto">
                <a:spcBef>
                  <a:spcPts val="0"/>
                </a:spcBef>
                <a:spcAft>
                  <a:spcPts val="0"/>
                </a:spcAft>
                <a:defRPr/>
              </a:pPr>
              <a:endParaRPr kumimoji="0" lang="zh-TW" altLang="en-US">
                <a:latin typeface="+mn-lt"/>
                <a:ea typeface="+mn-ea"/>
              </a:endParaRPr>
            </a:p>
          </p:txBody>
        </p:sp>
        <p:sp>
          <p:nvSpPr>
            <p:cNvPr id="24584" name="Oval 16"/>
            <p:cNvSpPr>
              <a:spLocks noChangeArrowheads="1"/>
            </p:cNvSpPr>
            <p:nvPr/>
          </p:nvSpPr>
          <p:spPr bwMode="gray">
            <a:xfrm>
              <a:off x="1082652" y="1344057"/>
              <a:ext cx="1501775" cy="1500187"/>
            </a:xfrm>
            <a:prstGeom prst="ellipse">
              <a:avLst/>
            </a:prstGeom>
            <a:solidFill>
              <a:schemeClr val="bg1"/>
            </a:solidFill>
            <a:ln w="9525">
              <a:noFill/>
              <a:round/>
              <a:headEnd/>
              <a:tailEnd/>
            </a:ln>
          </p:spPr>
          <p:txBody>
            <a:bodyPr anchor="ctr">
              <a:spAutoFit/>
            </a:bodyPr>
            <a:lstStyle/>
            <a:p>
              <a:endParaRPr kumimoji="0" lang="zh-TW" altLang="en-US">
                <a:latin typeface="Verdana" pitchFamily="34" charset="0"/>
              </a:endParaRPr>
            </a:p>
          </p:txBody>
        </p:sp>
        <p:grpSp>
          <p:nvGrpSpPr>
            <p:cNvPr id="24585" name="Group 18"/>
            <p:cNvGrpSpPr>
              <a:grpSpLocks/>
            </p:cNvGrpSpPr>
            <p:nvPr/>
          </p:nvGrpSpPr>
          <p:grpSpPr bwMode="auto">
            <a:xfrm>
              <a:off x="1191581" y="1412879"/>
              <a:ext cx="1311275" cy="1309687"/>
              <a:chOff x="4166" y="1706"/>
              <a:chExt cx="1252" cy="1252"/>
            </a:xfrm>
          </p:grpSpPr>
          <p:sp>
            <p:nvSpPr>
              <p:cNvPr id="24588" name="Oval 19"/>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noFill/>
                <a:round/>
                <a:headEnd/>
                <a:tailEnd/>
              </a:ln>
            </p:spPr>
            <p:txBody>
              <a:bodyPr vert="eaVert" wrap="none" anchor="ctr"/>
              <a:lstStyle/>
              <a:p>
                <a:endParaRPr kumimoji="0" lang="zh-TW" altLang="en-US">
                  <a:latin typeface="Verdana" pitchFamily="34" charset="0"/>
                </a:endParaRPr>
              </a:p>
            </p:txBody>
          </p:sp>
          <p:sp>
            <p:nvSpPr>
              <p:cNvPr id="24589" name="Oval 20"/>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noFill/>
                <a:round/>
                <a:headEnd/>
                <a:tailEnd/>
              </a:ln>
            </p:spPr>
            <p:txBody>
              <a:bodyPr vert="eaVert" wrap="none" anchor="ctr"/>
              <a:lstStyle/>
              <a:p>
                <a:endParaRPr kumimoji="0" lang="zh-TW" altLang="en-US">
                  <a:latin typeface="Verdana" pitchFamily="34" charset="0"/>
                </a:endParaRPr>
              </a:p>
            </p:txBody>
          </p:sp>
          <p:sp>
            <p:nvSpPr>
              <p:cNvPr id="24590" name="Oval 21"/>
              <p:cNvSpPr>
                <a:spLocks noChangeArrowheads="1"/>
              </p:cNvSpPr>
              <p:nvPr/>
            </p:nvSpPr>
            <p:spPr bwMode="gray">
              <a:xfrm>
                <a:off x="4195" y="1735"/>
                <a:ext cx="1162" cy="1141"/>
              </a:xfrm>
              <a:prstGeom prst="ellipse">
                <a:avLst/>
              </a:prstGeom>
              <a:gradFill rotWithShape="1">
                <a:gsLst>
                  <a:gs pos="0">
                    <a:srgbClr val="AAB2B3"/>
                  </a:gs>
                  <a:gs pos="100000">
                    <a:srgbClr val="D6E1E2">
                      <a:alpha val="48000"/>
                    </a:srgbClr>
                  </a:gs>
                </a:gsLst>
                <a:lin ang="5400000" scaled="1"/>
              </a:gradFill>
              <a:ln w="9525">
                <a:noFill/>
                <a:round/>
                <a:headEnd/>
                <a:tailEnd/>
              </a:ln>
            </p:spPr>
            <p:txBody>
              <a:bodyPr vert="eaVert" wrap="none" anchor="ctr"/>
              <a:lstStyle/>
              <a:p>
                <a:endParaRPr kumimoji="0" lang="zh-TW" altLang="en-US">
                  <a:latin typeface="Verdana" pitchFamily="34" charset="0"/>
                </a:endParaRPr>
              </a:p>
            </p:txBody>
          </p:sp>
          <p:sp>
            <p:nvSpPr>
              <p:cNvPr id="24591" name="Oval 22"/>
              <p:cNvSpPr>
                <a:spLocks noChangeArrowheads="1"/>
              </p:cNvSpPr>
              <p:nvPr/>
            </p:nvSpPr>
            <p:spPr bwMode="gray">
              <a:xfrm>
                <a:off x="4263" y="1844"/>
                <a:ext cx="1033" cy="926"/>
              </a:xfrm>
              <a:prstGeom prst="ellipse">
                <a:avLst/>
              </a:prstGeom>
              <a:gradFill rotWithShape="1">
                <a:gsLst>
                  <a:gs pos="0">
                    <a:srgbClr val="FFFFFF"/>
                  </a:gs>
                  <a:gs pos="100000">
                    <a:srgbClr val="D6E1E2">
                      <a:alpha val="37999"/>
                    </a:srgbClr>
                  </a:gs>
                </a:gsLst>
                <a:lin ang="5400000" scaled="1"/>
              </a:gradFill>
              <a:ln w="9525">
                <a:noFill/>
                <a:round/>
                <a:headEnd/>
                <a:tailEnd/>
              </a:ln>
            </p:spPr>
            <p:txBody>
              <a:bodyPr vert="eaVert" wrap="none" anchor="ctr"/>
              <a:lstStyle/>
              <a:p>
                <a:endParaRPr kumimoji="0" lang="zh-TW" altLang="en-US">
                  <a:latin typeface="Verdana" pitchFamily="34" charset="0"/>
                </a:endParaRPr>
              </a:p>
            </p:txBody>
          </p:sp>
        </p:grpSp>
        <p:sp>
          <p:nvSpPr>
            <p:cNvPr id="24586" name="Text Box 89"/>
            <p:cNvSpPr txBox="1">
              <a:spLocks noChangeArrowheads="1"/>
            </p:cNvSpPr>
            <p:nvPr/>
          </p:nvSpPr>
          <p:spPr bwMode="auto">
            <a:xfrm>
              <a:off x="1154206" y="1823910"/>
              <a:ext cx="1285928" cy="892552"/>
            </a:xfrm>
            <a:prstGeom prst="rect">
              <a:avLst/>
            </a:prstGeom>
            <a:noFill/>
            <a:ln w="9525">
              <a:noFill/>
              <a:miter lim="800000"/>
              <a:headEnd/>
              <a:tailEnd/>
            </a:ln>
          </p:spPr>
          <p:txBody>
            <a:bodyPr wrap="none">
              <a:spAutoFit/>
            </a:bodyPr>
            <a:lstStyle/>
            <a:p>
              <a:pPr algn="ctr" eaLnBrk="0" hangingPunct="0"/>
              <a:r>
                <a:rPr kumimoji="0" lang="en-US" altLang="zh-CN" sz="2800" b="1">
                  <a:solidFill>
                    <a:srgbClr val="C00000"/>
                  </a:solidFill>
                  <a:ea typeface="SimSun" pitchFamily="2" charset="-122"/>
                  <a:cs typeface="Arial" charset="0"/>
                </a:rPr>
                <a:t>60,756</a:t>
              </a:r>
            </a:p>
            <a:p>
              <a:pPr algn="ctr"/>
              <a:r>
                <a:rPr lang="zh-TW" altLang="en-US" sz="2400">
                  <a:ea typeface="微軟正黑體" pitchFamily="34" charset="-120"/>
                  <a:cs typeface="Segoe UI Light" pitchFamily="34" charset="0"/>
                </a:rPr>
                <a:t>人</a:t>
              </a:r>
              <a:endParaRPr lang="en-US" altLang="zh-CN" sz="2400">
                <a:ea typeface="微軟正黑體" pitchFamily="34" charset="-120"/>
                <a:cs typeface="Segoe UI Light" pitchFamily="34" charset="0"/>
              </a:endParaRPr>
            </a:p>
          </p:txBody>
        </p:sp>
        <p:sp>
          <p:nvSpPr>
            <p:cNvPr id="45" name="文字方塊 44"/>
            <p:cNvSpPr txBox="1"/>
            <p:nvPr/>
          </p:nvSpPr>
          <p:spPr>
            <a:xfrm>
              <a:off x="186358" y="1289949"/>
              <a:ext cx="1049262" cy="52322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kumimoji="0" lang="en-US" altLang="zh-TW" sz="2800" b="1" spc="50" dirty="0">
                  <a:ln w="11430"/>
                  <a:solidFill>
                    <a:srgbClr val="0070C0"/>
                  </a:solidFill>
                  <a:effectLst>
                    <a:outerShdw blurRad="76200" dist="50800" dir="5400000" algn="tl" rotWithShape="0">
                      <a:srgbClr val="000000">
                        <a:alpha val="65000"/>
                      </a:srgbClr>
                    </a:outerShdw>
                  </a:effectLst>
                  <a:latin typeface="Arial" panose="020B0604020202020204" pitchFamily="34" charset="0"/>
                  <a:ea typeface="宋体" charset="-122"/>
                  <a:cs typeface="Arial" panose="020B0604020202020204" pitchFamily="34" charset="0"/>
                </a:rPr>
                <a:t>Total</a:t>
              </a:r>
              <a:endParaRPr kumimoji="0" lang="zh-TW" altLang="en-US" sz="2800" b="1" spc="50" dirty="0">
                <a:ln w="11430"/>
                <a:solidFill>
                  <a:srgbClr val="0070C0"/>
                </a:solidFill>
                <a:effectLst>
                  <a:outerShdw blurRad="76200" dist="50800" dir="5400000" algn="tl" rotWithShape="0">
                    <a:srgbClr val="000000">
                      <a:alpha val="65000"/>
                    </a:srgbClr>
                  </a:outerShdw>
                </a:effectLst>
                <a:latin typeface="Arial" panose="020B0604020202020204" pitchFamily="34" charset="0"/>
                <a:ea typeface="宋体" charset="-122"/>
                <a:cs typeface="Arial" panose="020B0604020202020204" pitchFamily="34" charset="0"/>
              </a:endParaRPr>
            </a:p>
          </p:txBody>
        </p:sp>
      </p:grpSp>
    </p:spTree>
  </p:cSld>
  <p:clrMapOvr>
    <a:masterClrMapping/>
  </p:clrMapOvr>
  <p:transition spd="slow"/>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標題 1"/>
          <p:cNvSpPr>
            <a:spLocks noGrp="1"/>
          </p:cNvSpPr>
          <p:nvPr>
            <p:ph type="title"/>
          </p:nvPr>
        </p:nvSpPr>
        <p:spPr/>
        <p:txBody>
          <a:bodyPr/>
          <a:lstStyle/>
          <a:p>
            <a:r>
              <a:rPr lang="zh-TW" altLang="en-US" smtClean="0">
                <a:solidFill>
                  <a:srgbClr val="FFFF00"/>
                </a:solidFill>
                <a:latin typeface="Arial" charset="0"/>
                <a:ea typeface="華康華綜體W5"/>
              </a:rPr>
              <a:t>⑧ 研議毒品扣案物分享機制之修法</a:t>
            </a:r>
          </a:p>
        </p:txBody>
      </p:sp>
      <p:sp>
        <p:nvSpPr>
          <p:cNvPr id="99330" name="投影片編號版面配置區 4"/>
          <p:cNvSpPr>
            <a:spLocks noGrp="1"/>
          </p:cNvSpPr>
          <p:nvPr>
            <p:ph type="sldNum" sz="quarter" idx="12"/>
          </p:nvPr>
        </p:nvSpPr>
        <p:spPr>
          <a:noFill/>
          <a:ln>
            <a:miter lim="800000"/>
            <a:headEnd/>
            <a:tailEnd/>
          </a:ln>
        </p:spPr>
        <p:txBody>
          <a:bodyPr/>
          <a:lstStyle/>
          <a:p>
            <a:pPr fontAlgn="base">
              <a:spcBef>
                <a:spcPct val="0"/>
              </a:spcBef>
              <a:spcAft>
                <a:spcPct val="0"/>
              </a:spcAft>
            </a:pPr>
            <a:fld id="{F1B2C2D8-E5AC-47E5-BD79-751D2F72B829}" type="slidenum">
              <a:rPr lang="en-US" altLang="zh-TW" smtClean="0"/>
              <a:pPr fontAlgn="base">
                <a:spcBef>
                  <a:spcPct val="0"/>
                </a:spcBef>
                <a:spcAft>
                  <a:spcPct val="0"/>
                </a:spcAft>
              </a:pPr>
              <a:t>70</a:t>
            </a:fld>
            <a:endParaRPr lang="en-US" altLang="zh-TW" smtClean="0"/>
          </a:p>
        </p:txBody>
      </p:sp>
      <p:grpSp>
        <p:nvGrpSpPr>
          <p:cNvPr id="99331" name="群組 5"/>
          <p:cNvGrpSpPr>
            <a:grpSpLocks/>
          </p:cNvGrpSpPr>
          <p:nvPr/>
        </p:nvGrpSpPr>
        <p:grpSpPr bwMode="auto">
          <a:xfrm>
            <a:off x="0" y="1557338"/>
            <a:ext cx="9144000" cy="4297362"/>
            <a:chOff x="0" y="1916832"/>
            <a:chExt cx="9144000" cy="4297982"/>
          </a:xfrm>
        </p:grpSpPr>
        <p:sp>
          <p:nvSpPr>
            <p:cNvPr id="3" name="向右箭號 2"/>
            <p:cNvSpPr/>
            <p:nvPr/>
          </p:nvSpPr>
          <p:spPr bwMode="auto">
            <a:xfrm>
              <a:off x="0" y="1916832"/>
              <a:ext cx="9144000" cy="3959796"/>
            </a:xfrm>
            <a:prstGeom prst="rightArrow">
              <a:avLst>
                <a:gd name="adj1" fmla="val 74224"/>
                <a:gd name="adj2" fmla="val 63248"/>
              </a:avLst>
            </a:prstGeom>
            <a:gradFill>
              <a:gsLst>
                <a:gs pos="0">
                  <a:schemeClr val="accent3">
                    <a:shade val="51000"/>
                    <a:satMod val="130000"/>
                    <a:alpha val="28000"/>
                  </a:schemeClr>
                </a:gs>
                <a:gs pos="80000">
                  <a:schemeClr val="accent3">
                    <a:shade val="93000"/>
                    <a:satMod val="130000"/>
                  </a:schemeClr>
                </a:gs>
                <a:gs pos="100000">
                  <a:schemeClr val="accent3">
                    <a:shade val="94000"/>
                    <a:satMod val="135000"/>
                  </a:schemeClr>
                </a:gs>
              </a:gsLst>
            </a:gradFill>
            <a:ln>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a:lstStyle/>
            <a:p>
              <a:pPr>
                <a:defRPr/>
              </a:pPr>
              <a:endParaRPr kumimoji="0" lang="zh-TW" altLang="en-US">
                <a:solidFill>
                  <a:schemeClr val="tx1"/>
                </a:solidFill>
                <a:latin typeface="Arial" charset="0"/>
              </a:endParaRPr>
            </a:p>
          </p:txBody>
        </p:sp>
        <p:sp>
          <p:nvSpPr>
            <p:cNvPr id="7" name="圓角矩形 6"/>
            <p:cNvSpPr/>
            <p:nvPr/>
          </p:nvSpPr>
          <p:spPr bwMode="auto">
            <a:xfrm>
              <a:off x="107950" y="3140971"/>
              <a:ext cx="2017713" cy="1517869"/>
            </a:xfrm>
            <a:prstGeom prst="round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kumimoji="0" lang="zh-TW" altLang="en-US" sz="3200" b="1" dirty="0">
                  <a:latin typeface="微軟正黑體" panose="020B0604030504040204" pitchFamily="34" charset="-120"/>
                  <a:ea typeface="微軟正黑體" panose="020B0604030504040204" pitchFamily="34" charset="-120"/>
                </a:rPr>
                <a:t>新興毒品</a:t>
              </a:r>
              <a:endParaRPr kumimoji="0" lang="en-US" altLang="zh-TW" sz="3200" b="1" dirty="0">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sz="3200" b="1" dirty="0">
                  <a:latin typeface="微軟正黑體" panose="020B0604030504040204" pitchFamily="34" charset="-120"/>
                  <a:ea typeface="微軟正黑體" panose="020B0604030504040204" pitchFamily="34" charset="-120"/>
                </a:rPr>
                <a:t>新興物質</a:t>
              </a:r>
            </a:p>
          </p:txBody>
        </p:sp>
        <p:sp>
          <p:nvSpPr>
            <p:cNvPr id="10" name="圓角矩形 9"/>
            <p:cNvSpPr/>
            <p:nvPr/>
          </p:nvSpPr>
          <p:spPr bwMode="auto">
            <a:xfrm>
              <a:off x="2268538" y="3140971"/>
              <a:ext cx="2017712" cy="1517869"/>
            </a:xfrm>
            <a:prstGeom prst="roundRect">
              <a:avLst/>
            </a:prstGeom>
            <a:ln>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kumimoji="0" lang="zh-TW" altLang="en-US" sz="3200" b="1" dirty="0">
                  <a:latin typeface="微軟正黑體" panose="020B0604030504040204" pitchFamily="34" charset="-120"/>
                  <a:ea typeface="微軟正黑體" panose="020B0604030504040204" pitchFamily="34" charset="-120"/>
                </a:rPr>
                <a:t>檢驗</a:t>
              </a:r>
            </a:p>
          </p:txBody>
        </p:sp>
        <p:sp>
          <p:nvSpPr>
            <p:cNvPr id="11" name="圓角矩形 10"/>
            <p:cNvSpPr/>
            <p:nvPr/>
          </p:nvSpPr>
          <p:spPr bwMode="auto">
            <a:xfrm>
              <a:off x="4427538" y="3140971"/>
              <a:ext cx="2019300" cy="1517869"/>
            </a:xfrm>
            <a:prstGeom prst="roundRect">
              <a:avLst/>
            </a:prstGeom>
            <a:ln>
              <a:headEnd type="none" w="med" len="med"/>
              <a:tailEnd type="none" w="med" len="med"/>
            </a:ln>
            <a:extLst/>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r>
                <a:rPr kumimoji="0" lang="zh-TW" altLang="en-US" sz="3200" b="1" dirty="0">
                  <a:latin typeface="微軟正黑體" panose="020B0604030504040204" pitchFamily="34" charset="-120"/>
                  <a:ea typeface="微軟正黑體" panose="020B0604030504040204" pitchFamily="34" charset="-120"/>
                </a:rPr>
                <a:t>分享少量至平臺製成標準品</a:t>
              </a:r>
            </a:p>
          </p:txBody>
        </p:sp>
        <p:sp>
          <p:nvSpPr>
            <p:cNvPr id="12" name="圓角矩形 11"/>
            <p:cNvSpPr/>
            <p:nvPr/>
          </p:nvSpPr>
          <p:spPr bwMode="auto">
            <a:xfrm>
              <a:off x="6586538" y="3140971"/>
              <a:ext cx="2017712" cy="1517869"/>
            </a:xfrm>
            <a:prstGeom prst="roundRect">
              <a:avLst/>
            </a:prstGeom>
            <a:ln>
              <a:headEnd type="none" w="med" len="med"/>
              <a:tailEnd type="none" w="med" len="med"/>
            </a:ln>
            <a:extLst/>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r>
                <a:rPr kumimoji="0" lang="zh-TW" altLang="en-US" sz="3200" b="1" spc="-100" dirty="0">
                  <a:latin typeface="微軟正黑體" panose="020B0604030504040204" pitchFamily="34" charset="-120"/>
                  <a:ea typeface="微軟正黑體" panose="020B0604030504040204" pitchFamily="34" charset="-120"/>
                </a:rPr>
                <a:t>供檢驗</a:t>
              </a:r>
              <a:endParaRPr kumimoji="0" lang="en-US" altLang="zh-TW" sz="3200" b="1" spc="-100" dirty="0">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sz="3200" b="1" spc="-100" dirty="0">
                  <a:latin typeface="微軟正黑體" panose="020B0604030504040204" pitchFamily="34" charset="-120"/>
                  <a:ea typeface="微軟正黑體" panose="020B0604030504040204" pitchFamily="34" charset="-120"/>
                </a:rPr>
                <a:t>機構</a:t>
              </a:r>
              <a:r>
                <a:rPr kumimoji="0" lang="zh-TW" altLang="en-US" sz="3200" b="1" dirty="0">
                  <a:latin typeface="微軟正黑體" panose="020B0604030504040204" pitchFamily="34" charset="-120"/>
                  <a:ea typeface="微軟正黑體" panose="020B0604030504040204" pitchFamily="34" charset="-120"/>
                </a:rPr>
                <a:t>領用</a:t>
              </a:r>
            </a:p>
          </p:txBody>
        </p:sp>
        <p:sp>
          <p:nvSpPr>
            <p:cNvPr id="13" name="圓角矩形 12"/>
            <p:cNvSpPr/>
            <p:nvPr/>
          </p:nvSpPr>
          <p:spPr bwMode="auto">
            <a:xfrm>
              <a:off x="250825" y="2564625"/>
              <a:ext cx="1728788" cy="576345"/>
            </a:xfrm>
            <a:prstGeom prst="round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kumimoji="0" lang="zh-TW" altLang="en-US" sz="3200" b="1" dirty="0">
                  <a:latin typeface="微軟正黑體" panose="020B0604030504040204" pitchFamily="34" charset="-120"/>
                  <a:ea typeface="微軟正黑體" panose="020B0604030504040204" pitchFamily="34" charset="-120"/>
                </a:rPr>
                <a:t>扣案</a:t>
              </a:r>
            </a:p>
          </p:txBody>
        </p:sp>
        <p:sp>
          <p:nvSpPr>
            <p:cNvPr id="14" name="圓角矩形 13"/>
            <p:cNvSpPr/>
            <p:nvPr/>
          </p:nvSpPr>
          <p:spPr bwMode="auto">
            <a:xfrm>
              <a:off x="215900" y="5085939"/>
              <a:ext cx="6121400" cy="1128875"/>
            </a:xfrm>
            <a:prstGeom prst="roundRect">
              <a:avLst/>
            </a:prstGeom>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kumimoji="0" lang="zh-TW" altLang="en-US" sz="3200" b="1" dirty="0">
                  <a:latin typeface="微軟正黑體" panose="020B0604030504040204" pitchFamily="34" charset="-120"/>
                  <a:ea typeface="微軟正黑體" panose="020B0604030504040204" pitchFamily="34" charset="-120"/>
                </a:rPr>
                <a:t>節省向國外購買檢驗標準品之</a:t>
              </a:r>
              <a:endParaRPr kumimoji="0" lang="en-US" altLang="zh-TW" sz="3200" b="1" dirty="0">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sz="3200" b="1" dirty="0">
                  <a:latin typeface="微軟正黑體" panose="020B0604030504040204" pitchFamily="34" charset="-120"/>
                  <a:ea typeface="微軟正黑體" panose="020B0604030504040204" pitchFamily="34" charset="-120"/>
                </a:rPr>
                <a:t>經費及時程</a:t>
              </a:r>
            </a:p>
          </p:txBody>
        </p:sp>
      </p:grpSp>
    </p:spTree>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標題 1"/>
          <p:cNvSpPr>
            <a:spLocks noGrp="1"/>
          </p:cNvSpPr>
          <p:nvPr>
            <p:ph type="title"/>
          </p:nvPr>
        </p:nvSpPr>
        <p:spPr/>
        <p:txBody>
          <a:bodyPr/>
          <a:lstStyle/>
          <a:p>
            <a:r>
              <a:rPr lang="zh-TW" altLang="en-US" smtClean="0">
                <a:solidFill>
                  <a:srgbClr val="FFFF00"/>
                </a:solidFill>
                <a:latin typeface="Arial" charset="0"/>
                <a:ea typeface="華康華綜體W5"/>
              </a:rPr>
              <a:t>⑨ 修正防制毒品危害獎懲辦法</a:t>
            </a:r>
          </a:p>
        </p:txBody>
      </p:sp>
      <p:sp>
        <p:nvSpPr>
          <p:cNvPr id="100354" name="投影片編號版面配置區 3"/>
          <p:cNvSpPr>
            <a:spLocks noGrp="1"/>
          </p:cNvSpPr>
          <p:nvPr>
            <p:ph type="sldNum" sz="quarter" idx="12"/>
          </p:nvPr>
        </p:nvSpPr>
        <p:spPr>
          <a:noFill/>
          <a:ln>
            <a:miter lim="800000"/>
            <a:headEnd/>
            <a:tailEnd/>
          </a:ln>
        </p:spPr>
        <p:txBody>
          <a:bodyPr/>
          <a:lstStyle/>
          <a:p>
            <a:pPr fontAlgn="base">
              <a:spcBef>
                <a:spcPct val="0"/>
              </a:spcBef>
              <a:spcAft>
                <a:spcPct val="0"/>
              </a:spcAft>
            </a:pPr>
            <a:fld id="{9552D045-23CB-4FEF-979F-1312A8A5345A}" type="slidenum">
              <a:rPr lang="en-US" altLang="zh-TW" smtClean="0"/>
              <a:pPr fontAlgn="base">
                <a:spcBef>
                  <a:spcPct val="0"/>
                </a:spcBef>
                <a:spcAft>
                  <a:spcPct val="0"/>
                </a:spcAft>
              </a:pPr>
              <a:t>71</a:t>
            </a:fld>
            <a:endParaRPr lang="en-US" altLang="zh-TW" smtClean="0"/>
          </a:p>
        </p:txBody>
      </p:sp>
      <p:grpSp>
        <p:nvGrpSpPr>
          <p:cNvPr id="100355" name="群組 13"/>
          <p:cNvGrpSpPr>
            <a:grpSpLocks/>
          </p:cNvGrpSpPr>
          <p:nvPr/>
        </p:nvGrpSpPr>
        <p:grpSpPr bwMode="auto">
          <a:xfrm>
            <a:off x="769938" y="1628775"/>
            <a:ext cx="7661275" cy="2233613"/>
            <a:chOff x="770022" y="1628800"/>
            <a:chExt cx="7661414" cy="2233272"/>
          </a:xfrm>
        </p:grpSpPr>
        <p:grpSp>
          <p:nvGrpSpPr>
            <p:cNvPr id="100357" name="群組 13"/>
            <p:cNvGrpSpPr>
              <a:grpSpLocks/>
            </p:cNvGrpSpPr>
            <p:nvPr/>
          </p:nvGrpSpPr>
          <p:grpSpPr bwMode="auto">
            <a:xfrm>
              <a:off x="770022" y="1628800"/>
              <a:ext cx="2608446" cy="2233271"/>
              <a:chOff x="770022" y="1772816"/>
              <a:chExt cx="2608446" cy="2233271"/>
            </a:xfrm>
          </p:grpSpPr>
          <p:sp>
            <p:nvSpPr>
              <p:cNvPr id="29" name="矩形 28"/>
              <p:cNvSpPr/>
              <p:nvPr/>
            </p:nvSpPr>
            <p:spPr bwMode="auto">
              <a:xfrm>
                <a:off x="770022" y="1772816"/>
                <a:ext cx="2608309" cy="523795"/>
              </a:xfrm>
              <a:prstGeom prst="rect">
                <a:avLst/>
              </a:prstGeom>
              <a:ln>
                <a:headEnd type="none" w="med" len="med"/>
                <a:tailEnd type="none" w="med" len="med"/>
              </a:ln>
              <a:extLst/>
            </p:spPr>
            <p:style>
              <a:lnRef idx="1">
                <a:schemeClr val="accent4"/>
              </a:lnRef>
              <a:fillRef idx="3">
                <a:schemeClr val="accent4"/>
              </a:fillRef>
              <a:effectRef idx="2">
                <a:schemeClr val="accent4"/>
              </a:effectRef>
              <a:fontRef idx="minor">
                <a:schemeClr val="lt1"/>
              </a:fontRef>
            </p:style>
            <p:txBody>
              <a:bodyPr/>
              <a:lstStyle/>
              <a:p>
                <a:pPr algn="ctr">
                  <a:defRPr/>
                </a:pPr>
                <a:r>
                  <a:rPr kumimoji="0" lang="zh-TW" altLang="en-US" sz="2800" b="1" dirty="0">
                    <a:solidFill>
                      <a:schemeClr val="bg1"/>
                    </a:solidFill>
                    <a:latin typeface="微軟正黑體" panose="020B0604030504040204" pitchFamily="34" charset="-120"/>
                    <a:ea typeface="微軟正黑體" panose="020B0604030504040204" pitchFamily="34" charset="-120"/>
                  </a:rPr>
                  <a:t>現行規定</a:t>
                </a:r>
              </a:p>
            </p:txBody>
          </p:sp>
          <p:sp>
            <p:nvSpPr>
              <p:cNvPr id="30" name="矩形 29"/>
              <p:cNvSpPr/>
              <p:nvPr/>
            </p:nvSpPr>
            <p:spPr bwMode="auto">
              <a:xfrm>
                <a:off x="776372" y="2255342"/>
                <a:ext cx="2592434" cy="1750746"/>
              </a:xfrm>
              <a:prstGeom prst="rect">
                <a:avLst/>
              </a:prstGeom>
              <a:ln>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anchor="ctr"/>
              <a:lstStyle/>
              <a:p>
                <a:pPr marL="342900" indent="-342900" fontAlgn="auto">
                  <a:lnSpc>
                    <a:spcPts val="3200"/>
                  </a:lnSpc>
                  <a:spcAft>
                    <a:spcPts val="0"/>
                  </a:spcAft>
                  <a:buClr>
                    <a:srgbClr val="FFC000"/>
                  </a:buClr>
                  <a:buFont typeface="Wingdings" panose="05000000000000000000" pitchFamily="2" charset="2"/>
                  <a:buChar char="n"/>
                  <a:defRPr/>
                </a:pPr>
                <a:r>
                  <a:rPr kumimoji="0" lang="zh-TW" altLang="en-US" sz="2800" b="1" dirty="0">
                    <a:solidFill>
                      <a:srgbClr val="002060"/>
                    </a:solidFill>
                    <a:latin typeface="微軟正黑體" panose="020B0604030504040204" pitchFamily="34" charset="-120"/>
                    <a:ea typeface="微軟正黑體" panose="020B0604030504040204" pitchFamily="34" charset="-120"/>
                  </a:rPr>
                  <a:t>側重數量及工廠之查緝</a:t>
                </a:r>
              </a:p>
            </p:txBody>
          </p:sp>
        </p:grpSp>
        <p:sp>
          <p:nvSpPr>
            <p:cNvPr id="31" name="向右箭號 30"/>
            <p:cNvSpPr/>
            <p:nvPr/>
          </p:nvSpPr>
          <p:spPr bwMode="auto">
            <a:xfrm>
              <a:off x="3584710" y="2438301"/>
              <a:ext cx="792177" cy="846009"/>
            </a:xfrm>
            <a:prstGeom prst="rightArrow">
              <a:avLst>
                <a:gd name="adj1" fmla="val 66671"/>
                <a:gd name="adj2" fmla="val 61114"/>
              </a:avLst>
            </a:prstGeom>
            <a:ln>
              <a:headEnd type="none" w="med" len="med"/>
              <a:tailEnd type="none" w="med" len="med"/>
            </a:ln>
            <a:extLst/>
          </p:spPr>
          <p:style>
            <a:lnRef idx="3">
              <a:schemeClr val="lt1"/>
            </a:lnRef>
            <a:fillRef idx="1">
              <a:schemeClr val="accent3"/>
            </a:fillRef>
            <a:effectRef idx="1">
              <a:schemeClr val="accent3"/>
            </a:effectRef>
            <a:fontRef idx="minor">
              <a:schemeClr val="lt1"/>
            </a:fontRef>
          </p:style>
          <p:txBody>
            <a:bodyPr/>
            <a:lstStyle/>
            <a:p>
              <a:pPr>
                <a:defRPr/>
              </a:pPr>
              <a:endParaRPr kumimoji="0" lang="zh-TW" altLang="en-US">
                <a:solidFill>
                  <a:schemeClr val="tx1"/>
                </a:solidFill>
                <a:latin typeface="Arial" charset="0"/>
              </a:endParaRPr>
            </a:p>
          </p:txBody>
        </p:sp>
        <p:grpSp>
          <p:nvGrpSpPr>
            <p:cNvPr id="100359" name="群組 12"/>
            <p:cNvGrpSpPr>
              <a:grpSpLocks/>
            </p:cNvGrpSpPr>
            <p:nvPr/>
          </p:nvGrpSpPr>
          <p:grpSpPr bwMode="auto">
            <a:xfrm>
              <a:off x="4533499" y="1632043"/>
              <a:ext cx="3897937" cy="2230029"/>
              <a:chOff x="4533499" y="1632043"/>
              <a:chExt cx="3897937" cy="2230029"/>
            </a:xfrm>
          </p:grpSpPr>
          <p:sp>
            <p:nvSpPr>
              <p:cNvPr id="32" name="矩形 31"/>
              <p:cNvSpPr/>
              <p:nvPr/>
            </p:nvSpPr>
            <p:spPr bwMode="auto">
              <a:xfrm>
                <a:off x="4534052" y="1631975"/>
                <a:ext cx="3897384" cy="523795"/>
              </a:xfrm>
              <a:prstGeom prst="rect">
                <a:avLst/>
              </a:prstGeom>
              <a:ln>
                <a:headEnd type="none" w="med" len="med"/>
                <a:tailEnd type="none" w="med" len="med"/>
              </a:ln>
              <a:extLst/>
            </p:spPr>
            <p:style>
              <a:lnRef idx="1">
                <a:schemeClr val="accent4"/>
              </a:lnRef>
              <a:fillRef idx="3">
                <a:schemeClr val="accent4"/>
              </a:fillRef>
              <a:effectRef idx="2">
                <a:schemeClr val="accent4"/>
              </a:effectRef>
              <a:fontRef idx="minor">
                <a:schemeClr val="lt1"/>
              </a:fontRef>
            </p:style>
            <p:txBody>
              <a:bodyPr/>
              <a:lstStyle/>
              <a:p>
                <a:pPr algn="ctr">
                  <a:defRPr/>
                </a:pPr>
                <a:r>
                  <a:rPr kumimoji="0" lang="zh-TW" altLang="en-US" sz="2800" b="1" dirty="0">
                    <a:solidFill>
                      <a:schemeClr val="bg1"/>
                    </a:solidFill>
                    <a:latin typeface="微軟正黑體" panose="020B0604030504040204" pitchFamily="34" charset="-120"/>
                    <a:ea typeface="微軟正黑體" panose="020B0604030504040204" pitchFamily="34" charset="-120"/>
                  </a:rPr>
                  <a:t>修正方向</a:t>
                </a:r>
              </a:p>
              <a:p>
                <a:pPr algn="ctr">
                  <a:defRPr/>
                </a:pPr>
                <a:endParaRPr kumimoji="0" lang="zh-TW" altLang="en-US" sz="2800" b="1" dirty="0">
                  <a:solidFill>
                    <a:schemeClr val="bg1"/>
                  </a:solidFill>
                  <a:latin typeface="微軟正黑體" panose="020B0604030504040204" pitchFamily="34" charset="-120"/>
                  <a:ea typeface="微軟正黑體" panose="020B0604030504040204" pitchFamily="34" charset="-120"/>
                </a:endParaRPr>
              </a:p>
            </p:txBody>
          </p:sp>
          <p:sp>
            <p:nvSpPr>
              <p:cNvPr id="33" name="矩形 32"/>
              <p:cNvSpPr/>
              <p:nvPr/>
            </p:nvSpPr>
            <p:spPr bwMode="auto">
              <a:xfrm>
                <a:off x="4543577" y="2114501"/>
                <a:ext cx="3887859" cy="1747571"/>
              </a:xfrm>
              <a:prstGeom prst="rect">
                <a:avLst/>
              </a:prstGeom>
              <a:ln>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anchor="ctr"/>
              <a:lstStyle/>
              <a:p>
                <a:pPr marL="342900" indent="-342900" fontAlgn="auto">
                  <a:spcAft>
                    <a:spcPts val="600"/>
                  </a:spcAft>
                  <a:buClr>
                    <a:srgbClr val="FFC000"/>
                  </a:buClr>
                  <a:buFont typeface="Wingdings" panose="05000000000000000000" pitchFamily="2" charset="2"/>
                  <a:buChar char="n"/>
                  <a:defRPr/>
                </a:pPr>
                <a:r>
                  <a:rPr kumimoji="0" lang="zh-TW" altLang="en-US" sz="2800" b="1" dirty="0">
                    <a:solidFill>
                      <a:srgbClr val="002060"/>
                    </a:solidFill>
                    <a:latin typeface="微軟正黑體" panose="020B0604030504040204" pitchFamily="34" charset="-120"/>
                    <a:ea typeface="微軟正黑體" panose="020B0604030504040204" pitchFamily="34" charset="-120"/>
                  </a:rPr>
                  <a:t>查人查量並重</a:t>
                </a:r>
              </a:p>
              <a:p>
                <a:pPr marL="342900" indent="-342900" fontAlgn="auto">
                  <a:spcAft>
                    <a:spcPts val="600"/>
                  </a:spcAft>
                  <a:buClr>
                    <a:srgbClr val="FFC000"/>
                  </a:buClr>
                  <a:buFont typeface="Wingdings" panose="05000000000000000000" pitchFamily="2" charset="2"/>
                  <a:buChar char="n"/>
                  <a:defRPr/>
                </a:pPr>
                <a:r>
                  <a:rPr kumimoji="0" lang="zh-TW" altLang="en-US" sz="2800" b="1" dirty="0">
                    <a:solidFill>
                      <a:srgbClr val="002060"/>
                    </a:solidFill>
                    <a:latin typeface="微軟正黑體" panose="020B0604030504040204" pitchFamily="34" charset="-120"/>
                    <a:ea typeface="微軟正黑體" panose="020B0604030504040204" pitchFamily="34" charset="-120"/>
                  </a:rPr>
                  <a:t>強力查緝中小盤毒販並逐層向上溯源</a:t>
                </a:r>
              </a:p>
            </p:txBody>
          </p:sp>
        </p:grpSp>
      </p:grpSp>
      <p:pic>
        <p:nvPicPr>
          <p:cNvPr id="100356" name="圖片 203" descr="23-Outstanding-leader1-500x301.png"/>
          <p:cNvPicPr>
            <a:picLocks noChangeAspect="1"/>
          </p:cNvPicPr>
          <p:nvPr/>
        </p:nvPicPr>
        <p:blipFill>
          <a:blip r:embed="rId2">
            <a:clrChange>
              <a:clrFrom>
                <a:srgbClr val="FFFFFF"/>
              </a:clrFrom>
              <a:clrTo>
                <a:srgbClr val="FFFFFF">
                  <a:alpha val="0"/>
                </a:srgbClr>
              </a:clrTo>
            </a:clrChange>
          </a:blip>
          <a:srcRect l="7484" t="4961" r="2986" b="2776"/>
          <a:stretch>
            <a:fillRect/>
          </a:stretch>
        </p:blipFill>
        <p:spPr bwMode="auto">
          <a:xfrm>
            <a:off x="2684463" y="4221163"/>
            <a:ext cx="4248150" cy="2636837"/>
          </a:xfrm>
          <a:prstGeom prst="rect">
            <a:avLst/>
          </a:prstGeom>
          <a:noFill/>
          <a:ln w="9525">
            <a:noFill/>
            <a:miter lim="800000"/>
            <a:headEnd/>
            <a:tailEnd/>
          </a:ln>
        </p:spPr>
      </p:pic>
    </p:spTree>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標題 1"/>
          <p:cNvSpPr>
            <a:spLocks noGrp="1"/>
          </p:cNvSpPr>
          <p:nvPr>
            <p:ph type="title"/>
          </p:nvPr>
        </p:nvSpPr>
        <p:spPr/>
        <p:txBody>
          <a:bodyPr/>
          <a:lstStyle/>
          <a:p>
            <a:r>
              <a:rPr lang="zh-TW" altLang="en-US" smtClean="0">
                <a:solidFill>
                  <a:srgbClr val="FFFF00"/>
                </a:solidFill>
                <a:latin typeface="Arial" charset="0"/>
                <a:ea typeface="華康華綜體W5"/>
              </a:rPr>
              <a:t>⑩ 研議修正特定人員尿液採驗辦法</a:t>
            </a:r>
          </a:p>
        </p:txBody>
      </p:sp>
      <p:sp>
        <p:nvSpPr>
          <p:cNvPr id="101378" name="投影片編號版面配置區 3"/>
          <p:cNvSpPr>
            <a:spLocks noGrp="1"/>
          </p:cNvSpPr>
          <p:nvPr>
            <p:ph type="sldNum" sz="quarter" idx="12"/>
          </p:nvPr>
        </p:nvSpPr>
        <p:spPr>
          <a:noFill/>
          <a:ln>
            <a:miter lim="800000"/>
            <a:headEnd/>
            <a:tailEnd/>
          </a:ln>
        </p:spPr>
        <p:txBody>
          <a:bodyPr/>
          <a:lstStyle/>
          <a:p>
            <a:pPr fontAlgn="base">
              <a:spcBef>
                <a:spcPct val="0"/>
              </a:spcBef>
              <a:spcAft>
                <a:spcPct val="0"/>
              </a:spcAft>
            </a:pPr>
            <a:fld id="{6F000F50-2575-4242-A9FE-8FD84A4035B4}" type="slidenum">
              <a:rPr lang="en-US" altLang="zh-TW" smtClean="0"/>
              <a:pPr fontAlgn="base">
                <a:spcBef>
                  <a:spcPct val="0"/>
                </a:spcBef>
                <a:spcAft>
                  <a:spcPct val="0"/>
                </a:spcAft>
              </a:pPr>
              <a:t>72</a:t>
            </a:fld>
            <a:endParaRPr lang="en-US" altLang="zh-TW" smtClean="0"/>
          </a:p>
        </p:txBody>
      </p:sp>
      <p:grpSp>
        <p:nvGrpSpPr>
          <p:cNvPr id="101379" name="群組 4"/>
          <p:cNvGrpSpPr>
            <a:grpSpLocks/>
          </p:cNvGrpSpPr>
          <p:nvPr/>
        </p:nvGrpSpPr>
        <p:grpSpPr bwMode="auto">
          <a:xfrm>
            <a:off x="179388" y="1444625"/>
            <a:ext cx="8837612" cy="4721225"/>
            <a:chOff x="179512" y="1445096"/>
            <a:chExt cx="8838041" cy="4720208"/>
          </a:xfrm>
        </p:grpSpPr>
        <p:sp>
          <p:nvSpPr>
            <p:cNvPr id="10" name="圓角矩形 9"/>
            <p:cNvSpPr/>
            <p:nvPr/>
          </p:nvSpPr>
          <p:spPr bwMode="auto">
            <a:xfrm>
              <a:off x="179512" y="1445096"/>
              <a:ext cx="2789372" cy="1212589"/>
            </a:xfrm>
            <a:prstGeom prst="roundRect">
              <a:avLst/>
            </a:prstGeom>
            <a:ln>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a:lstStyle/>
            <a:p>
              <a:pPr algn="ctr" fontAlgn="auto">
                <a:spcBef>
                  <a:spcPts val="0"/>
                </a:spcBef>
                <a:spcAft>
                  <a:spcPts val="0"/>
                </a:spcAft>
                <a:defRPr/>
              </a:pPr>
              <a:r>
                <a:rPr kumimoji="0" lang="zh-TW" altLang="en-US" sz="3200" b="1" dirty="0">
                  <a:solidFill>
                    <a:schemeClr val="bg1"/>
                  </a:solidFill>
                  <a:latin typeface="微軟正黑體" panose="020B0604030504040204" pitchFamily="34" charset="-120"/>
                  <a:ea typeface="微軟正黑體" panose="020B0604030504040204" pitchFamily="34" charset="-120"/>
                </a:rPr>
                <a:t>高風險人員</a:t>
              </a:r>
              <a:endParaRPr kumimoji="0" lang="en-US" altLang="zh-TW" sz="3200" b="1" dirty="0">
                <a:solidFill>
                  <a:schemeClr val="bg1"/>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sz="3200" b="1" dirty="0">
                  <a:solidFill>
                    <a:schemeClr val="bg1"/>
                  </a:solidFill>
                  <a:latin typeface="微軟正黑體" panose="020B0604030504040204" pitchFamily="34" charset="-120"/>
                  <a:ea typeface="微軟正黑體" panose="020B0604030504040204" pitchFamily="34" charset="-120"/>
                </a:rPr>
                <a:t>納入採驗範圍</a:t>
              </a:r>
            </a:p>
          </p:txBody>
        </p:sp>
        <p:sp>
          <p:nvSpPr>
            <p:cNvPr id="11" name="圓角矩形 10"/>
            <p:cNvSpPr/>
            <p:nvPr/>
          </p:nvSpPr>
          <p:spPr bwMode="auto">
            <a:xfrm>
              <a:off x="3202259" y="1445096"/>
              <a:ext cx="2789372" cy="1212589"/>
            </a:xfrm>
            <a:prstGeom prst="roundRect">
              <a:avLst/>
            </a:prstGeom>
            <a:ln>
              <a:headEnd type="none" w="med" len="med"/>
              <a:tailEnd type="none" w="med" len="med"/>
            </a:ln>
            <a:extLst/>
          </p:spPr>
          <p:style>
            <a:lnRef idx="1">
              <a:schemeClr val="accent4"/>
            </a:lnRef>
            <a:fillRef idx="3">
              <a:schemeClr val="accent4"/>
            </a:fillRef>
            <a:effectRef idx="2">
              <a:schemeClr val="accent4"/>
            </a:effectRef>
            <a:fontRef idx="minor">
              <a:schemeClr val="lt1"/>
            </a:fontRef>
          </p:style>
          <p:txBody>
            <a:bodyPr/>
            <a:lstStyle/>
            <a:p>
              <a:pPr algn="ctr" fontAlgn="auto">
                <a:spcBef>
                  <a:spcPts val="0"/>
                </a:spcBef>
                <a:spcAft>
                  <a:spcPts val="0"/>
                </a:spcAft>
                <a:defRPr/>
              </a:pPr>
              <a:r>
                <a:rPr kumimoji="0" lang="en-US" altLang="zh-TW" sz="3200" b="1" dirty="0">
                  <a:solidFill>
                    <a:schemeClr val="bg1"/>
                  </a:solidFill>
                  <a:latin typeface="微軟正黑體" panose="020B0604030504040204" pitchFamily="34" charset="-120"/>
                  <a:ea typeface="微軟正黑體" panose="020B0604030504040204" pitchFamily="34" charset="-120"/>
                </a:rPr>
                <a:t>4</a:t>
              </a:r>
              <a:r>
                <a:rPr kumimoji="0" lang="zh-TW" altLang="en-US" sz="3200" b="1" dirty="0">
                  <a:solidFill>
                    <a:schemeClr val="bg1"/>
                  </a:solidFill>
                  <a:latin typeface="微軟正黑體" panose="020B0604030504040204" pitchFamily="34" charset="-120"/>
                  <a:ea typeface="微軟正黑體" panose="020B0604030504040204" pitchFamily="34" charset="-120"/>
                </a:rPr>
                <a:t>小時前通知規定之檢討</a:t>
              </a:r>
            </a:p>
          </p:txBody>
        </p:sp>
        <p:sp>
          <p:nvSpPr>
            <p:cNvPr id="12" name="圓角矩形 11"/>
            <p:cNvSpPr/>
            <p:nvPr/>
          </p:nvSpPr>
          <p:spPr bwMode="auto">
            <a:xfrm>
              <a:off x="6228181" y="1445096"/>
              <a:ext cx="2789372" cy="1212589"/>
            </a:xfrm>
            <a:prstGeom prst="round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a:lstStyle/>
            <a:p>
              <a:pPr algn="ctr" fontAlgn="auto">
                <a:spcBef>
                  <a:spcPts val="0"/>
                </a:spcBef>
                <a:spcAft>
                  <a:spcPts val="0"/>
                </a:spcAft>
                <a:defRPr/>
              </a:pPr>
              <a:r>
                <a:rPr kumimoji="0" lang="zh-TW" altLang="en-US" sz="3200" b="1" dirty="0">
                  <a:solidFill>
                    <a:schemeClr val="bg1"/>
                  </a:solidFill>
                  <a:latin typeface="微軟正黑體" panose="020B0604030504040204" pitchFamily="34" charset="-120"/>
                  <a:ea typeface="微軟正黑體" panose="020B0604030504040204" pitchFamily="34" charset="-120"/>
                </a:rPr>
                <a:t>明確強制力執行程序及方式</a:t>
              </a:r>
            </a:p>
          </p:txBody>
        </p:sp>
        <p:sp>
          <p:nvSpPr>
            <p:cNvPr id="13" name="圓角矩形 12"/>
            <p:cNvSpPr/>
            <p:nvPr/>
          </p:nvSpPr>
          <p:spPr bwMode="auto">
            <a:xfrm>
              <a:off x="179512" y="3224301"/>
              <a:ext cx="2789372" cy="1212589"/>
            </a:xfrm>
            <a:prstGeom prst="roundRect">
              <a:avLst/>
            </a:prstGeom>
            <a:ln>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anchor="ctr"/>
            <a:lstStyle/>
            <a:p>
              <a:pPr algn="ctr" fontAlgn="auto">
                <a:lnSpc>
                  <a:spcPct val="130000"/>
                </a:lnSpc>
                <a:spcBef>
                  <a:spcPts val="0"/>
                </a:spcBef>
                <a:spcAft>
                  <a:spcPts val="0"/>
                </a:spcAft>
                <a:defRPr/>
              </a:pPr>
              <a:r>
                <a:rPr kumimoji="0" lang="zh-TW" altLang="en-US" sz="3200" b="1" dirty="0">
                  <a:solidFill>
                    <a:srgbClr val="002060"/>
                  </a:solidFill>
                  <a:latin typeface="微軟正黑體" panose="020B0604030504040204" pitchFamily="34" charset="-120"/>
                  <a:ea typeface="微軟正黑體" panose="020B0604030504040204" pitchFamily="34" charset="-120"/>
                </a:rPr>
                <a:t>先期發現</a:t>
              </a:r>
              <a:endParaRPr kumimoji="0" lang="en-US" altLang="zh-TW" sz="3200" b="1" dirty="0">
                <a:solidFill>
                  <a:srgbClr val="002060"/>
                </a:solidFill>
                <a:latin typeface="微軟正黑體" panose="020B0604030504040204" pitchFamily="34" charset="-120"/>
                <a:ea typeface="微軟正黑體" panose="020B0604030504040204" pitchFamily="34" charset="-120"/>
              </a:endParaRPr>
            </a:p>
          </p:txBody>
        </p:sp>
        <p:sp>
          <p:nvSpPr>
            <p:cNvPr id="14" name="圓角矩形 13"/>
            <p:cNvSpPr/>
            <p:nvPr/>
          </p:nvSpPr>
          <p:spPr bwMode="auto">
            <a:xfrm>
              <a:off x="179512" y="4952715"/>
              <a:ext cx="2789372" cy="1212589"/>
            </a:xfrm>
            <a:prstGeom prst="roundRect">
              <a:avLst/>
            </a:prstGeom>
            <a:ln>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anchor="ctr"/>
            <a:lstStyle/>
            <a:p>
              <a:pPr algn="ctr" fontAlgn="auto">
                <a:lnSpc>
                  <a:spcPct val="130000"/>
                </a:lnSpc>
                <a:spcBef>
                  <a:spcPts val="0"/>
                </a:spcBef>
                <a:spcAft>
                  <a:spcPts val="0"/>
                </a:spcAft>
                <a:defRPr/>
              </a:pPr>
              <a:r>
                <a:rPr kumimoji="0" lang="zh-TW" altLang="en-US" sz="3200" b="1" dirty="0">
                  <a:solidFill>
                    <a:srgbClr val="002060"/>
                  </a:solidFill>
                  <a:latin typeface="微軟正黑體" panose="020B0604030504040204" pitchFamily="34" charset="-120"/>
                  <a:ea typeface="微軟正黑體" panose="020B0604030504040204" pitchFamily="34" charset="-120"/>
                </a:rPr>
                <a:t>先期追蹤輔導</a:t>
              </a:r>
              <a:endParaRPr kumimoji="0" lang="en-US" altLang="zh-TW" sz="3200" b="1" dirty="0">
                <a:solidFill>
                  <a:srgbClr val="002060"/>
                </a:solidFill>
                <a:latin typeface="微軟正黑體" panose="020B0604030504040204" pitchFamily="34" charset="-120"/>
                <a:ea typeface="微軟正黑體" panose="020B0604030504040204" pitchFamily="34" charset="-120"/>
              </a:endParaRPr>
            </a:p>
          </p:txBody>
        </p:sp>
        <p:sp>
          <p:nvSpPr>
            <p:cNvPr id="3" name="向下箭號 2"/>
            <p:cNvSpPr/>
            <p:nvPr/>
          </p:nvSpPr>
          <p:spPr bwMode="auto">
            <a:xfrm>
              <a:off x="1286053" y="2657685"/>
              <a:ext cx="576291" cy="606294"/>
            </a:xfrm>
            <a:prstGeom prst="downArrow">
              <a:avLst/>
            </a:prstGeom>
            <a:ln>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a:lstStyle/>
            <a:p>
              <a:pPr>
                <a:defRPr/>
              </a:pPr>
              <a:endParaRPr kumimoji="0" lang="zh-TW" altLang="en-US">
                <a:solidFill>
                  <a:schemeClr val="tx1"/>
                </a:solidFill>
                <a:latin typeface="Arial" charset="0"/>
              </a:endParaRPr>
            </a:p>
          </p:txBody>
        </p:sp>
        <p:sp>
          <p:nvSpPr>
            <p:cNvPr id="15" name="向下箭號 14"/>
            <p:cNvSpPr/>
            <p:nvPr/>
          </p:nvSpPr>
          <p:spPr bwMode="auto">
            <a:xfrm>
              <a:off x="1286053" y="4436889"/>
              <a:ext cx="576291" cy="606294"/>
            </a:xfrm>
            <a:prstGeom prst="downArrow">
              <a:avLst/>
            </a:prstGeom>
            <a:ln>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a:lstStyle/>
            <a:p>
              <a:pPr>
                <a:defRPr/>
              </a:pPr>
              <a:endParaRPr kumimoji="0" lang="zh-TW" altLang="en-US">
                <a:solidFill>
                  <a:schemeClr val="tx1"/>
                </a:solidFill>
                <a:latin typeface="Arial" charset="0"/>
              </a:endParaRPr>
            </a:p>
          </p:txBody>
        </p:sp>
      </p:grpSp>
      <p:pic>
        <p:nvPicPr>
          <p:cNvPr id="101380" name="图片 1" descr="www_tuweimei_comComp_22812223_JSLcT60Hp9IwQjQwH4Cvuf9bQDsIOXJY.jpg"/>
          <p:cNvPicPr>
            <a:picLocks noGrp="1" noChangeAspect="1"/>
          </p:cNvPicPr>
          <p:nvPr isPhoto="1"/>
        </p:nvPicPr>
        <p:blipFill>
          <a:blip r:embed="rId2"/>
          <a:srcRect/>
          <a:stretch>
            <a:fillRect/>
          </a:stretch>
        </p:blipFill>
        <p:spPr bwMode="auto">
          <a:xfrm>
            <a:off x="4356100" y="2852738"/>
            <a:ext cx="3887788" cy="3889375"/>
          </a:xfrm>
          <a:prstGeom prst="rect">
            <a:avLst/>
          </a:prstGeom>
          <a:noFill/>
          <a:ln w="9525">
            <a:noFill/>
            <a:miter lim="800000"/>
            <a:headEnd/>
            <a:tailEnd/>
          </a:ln>
        </p:spPr>
      </p:pic>
    </p:spTree>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標題 1"/>
          <p:cNvSpPr>
            <a:spLocks noGrp="1"/>
          </p:cNvSpPr>
          <p:nvPr>
            <p:ph type="title"/>
          </p:nvPr>
        </p:nvSpPr>
        <p:spPr/>
        <p:txBody>
          <a:bodyPr/>
          <a:lstStyle/>
          <a:p>
            <a:r>
              <a:rPr lang="zh-TW" altLang="en-US" smtClean="0">
                <a:solidFill>
                  <a:srgbClr val="FFFF00"/>
                </a:solidFill>
                <a:latin typeface="Arial" charset="0"/>
                <a:ea typeface="華康華綜體W5"/>
              </a:rPr>
              <a:t>⑪ 建立國軍涉毒案件通報溯源機制</a:t>
            </a:r>
          </a:p>
        </p:txBody>
      </p:sp>
      <p:sp>
        <p:nvSpPr>
          <p:cNvPr id="102402" name="投影片編號版面配置區 3"/>
          <p:cNvSpPr>
            <a:spLocks noGrp="1"/>
          </p:cNvSpPr>
          <p:nvPr>
            <p:ph type="sldNum" sz="quarter" idx="12"/>
          </p:nvPr>
        </p:nvSpPr>
        <p:spPr>
          <a:noFill/>
          <a:ln>
            <a:miter lim="800000"/>
            <a:headEnd/>
            <a:tailEnd/>
          </a:ln>
        </p:spPr>
        <p:txBody>
          <a:bodyPr/>
          <a:lstStyle/>
          <a:p>
            <a:pPr fontAlgn="base">
              <a:spcBef>
                <a:spcPct val="0"/>
              </a:spcBef>
              <a:spcAft>
                <a:spcPct val="0"/>
              </a:spcAft>
            </a:pPr>
            <a:fld id="{A7AFAE3C-415F-4A64-BF77-6E56D14828D0}" type="slidenum">
              <a:rPr lang="en-US" altLang="zh-TW" smtClean="0"/>
              <a:pPr fontAlgn="base">
                <a:spcBef>
                  <a:spcPct val="0"/>
                </a:spcBef>
                <a:spcAft>
                  <a:spcPct val="0"/>
                </a:spcAft>
              </a:pPr>
              <a:t>73</a:t>
            </a:fld>
            <a:endParaRPr lang="en-US" altLang="zh-TW" smtClean="0"/>
          </a:p>
        </p:txBody>
      </p:sp>
      <p:grpSp>
        <p:nvGrpSpPr>
          <p:cNvPr id="102403" name="群組 28"/>
          <p:cNvGrpSpPr>
            <a:grpSpLocks/>
          </p:cNvGrpSpPr>
          <p:nvPr/>
        </p:nvGrpSpPr>
        <p:grpSpPr bwMode="auto">
          <a:xfrm>
            <a:off x="107950" y="1444625"/>
            <a:ext cx="6413500" cy="4857750"/>
            <a:chOff x="107504" y="1445096"/>
            <a:chExt cx="6413217" cy="4857067"/>
          </a:xfrm>
        </p:grpSpPr>
        <p:sp>
          <p:nvSpPr>
            <p:cNvPr id="6" name="圓角矩形 5"/>
            <p:cNvSpPr/>
            <p:nvPr/>
          </p:nvSpPr>
          <p:spPr bwMode="auto">
            <a:xfrm>
              <a:off x="847246" y="1445096"/>
              <a:ext cx="4824200" cy="1212679"/>
            </a:xfrm>
            <a:prstGeom prst="round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a:lstStyle/>
            <a:p>
              <a:pPr algn="ctr">
                <a:spcAft>
                  <a:spcPts val="600"/>
                </a:spcAft>
                <a:defRPr/>
              </a:pPr>
              <a:r>
                <a:rPr kumimoji="0" lang="zh-TW" altLang="en-US" sz="3200" b="1" dirty="0">
                  <a:solidFill>
                    <a:schemeClr val="bg1"/>
                  </a:solidFill>
                  <a:latin typeface="微軟正黑體" panose="020B0604030504040204" pitchFamily="34" charset="-120"/>
                  <a:ea typeface="微軟正黑體" panose="020B0604030504040204" pitchFamily="34" charset="-120"/>
                </a:rPr>
                <a:t>已訂定辦理國軍毒品案件</a:t>
              </a:r>
              <a:endParaRPr kumimoji="0" lang="en-US" altLang="zh-TW" sz="3200" b="1" dirty="0">
                <a:solidFill>
                  <a:schemeClr val="bg1"/>
                </a:solidFill>
                <a:latin typeface="微軟正黑體" panose="020B0604030504040204" pitchFamily="34" charset="-120"/>
                <a:ea typeface="微軟正黑體" panose="020B0604030504040204" pitchFamily="34" charset="-120"/>
              </a:endParaRPr>
            </a:p>
            <a:p>
              <a:pPr algn="ctr">
                <a:spcAft>
                  <a:spcPts val="600"/>
                </a:spcAft>
                <a:defRPr/>
              </a:pPr>
              <a:r>
                <a:rPr kumimoji="0" lang="zh-TW" altLang="en-US" sz="3200" b="1" dirty="0">
                  <a:solidFill>
                    <a:schemeClr val="bg1"/>
                  </a:solidFill>
                  <a:latin typeface="微軟正黑體" panose="020B0604030504040204" pitchFamily="34" charset="-120"/>
                  <a:ea typeface="微軟正黑體" panose="020B0604030504040204" pitchFamily="34" charset="-120"/>
                </a:rPr>
                <a:t>聯繫通報要點草案</a:t>
              </a:r>
            </a:p>
          </p:txBody>
        </p:sp>
        <p:sp>
          <p:nvSpPr>
            <p:cNvPr id="18" name="圓角矩形 17"/>
            <p:cNvSpPr/>
            <p:nvPr/>
          </p:nvSpPr>
          <p:spPr bwMode="auto">
            <a:xfrm>
              <a:off x="342444" y="3203799"/>
              <a:ext cx="2860549" cy="1212679"/>
            </a:xfrm>
            <a:prstGeom prst="roundRect">
              <a:avLst/>
            </a:prstGeom>
            <a:ln>
              <a:headEnd type="none" w="med" len="med"/>
              <a:tailEnd type="none" w="med" len="med"/>
            </a:ln>
            <a:extLst/>
          </p:spPr>
          <p:style>
            <a:lnRef idx="1">
              <a:schemeClr val="accent4"/>
            </a:lnRef>
            <a:fillRef idx="3">
              <a:schemeClr val="accent4"/>
            </a:fillRef>
            <a:effectRef idx="2">
              <a:schemeClr val="accent4"/>
            </a:effectRef>
            <a:fontRef idx="minor">
              <a:schemeClr val="lt1"/>
            </a:fontRef>
          </p:style>
          <p:txBody>
            <a:bodyPr/>
            <a:lstStyle/>
            <a:p>
              <a:pPr algn="ctr">
                <a:spcAft>
                  <a:spcPts val="0"/>
                </a:spcAft>
                <a:defRPr/>
              </a:pPr>
              <a:r>
                <a:rPr kumimoji="0" lang="zh-TW" altLang="en-US" sz="3200" b="1" dirty="0">
                  <a:solidFill>
                    <a:schemeClr val="bg1"/>
                  </a:solidFill>
                  <a:latin typeface="微軟正黑體" panose="020B0604030504040204" pitchFamily="34" charset="-120"/>
                  <a:ea typeface="微軟正黑體" panose="020B0604030504040204" pitchFamily="34" charset="-120"/>
                </a:rPr>
                <a:t>國防部</a:t>
              </a:r>
              <a:endParaRPr kumimoji="0" lang="en-US" altLang="zh-TW" sz="3200" b="1" dirty="0">
                <a:solidFill>
                  <a:schemeClr val="bg1"/>
                </a:solidFill>
                <a:latin typeface="微軟正黑體" panose="020B0604030504040204" pitchFamily="34" charset="-120"/>
                <a:ea typeface="微軟正黑體" panose="020B0604030504040204" pitchFamily="34" charset="-120"/>
              </a:endParaRPr>
            </a:p>
            <a:p>
              <a:pPr algn="ctr">
                <a:spcAft>
                  <a:spcPts val="0"/>
                </a:spcAft>
                <a:defRPr/>
              </a:pPr>
              <a:r>
                <a:rPr kumimoji="0" lang="zh-TW" altLang="en-US" sz="3200" b="1" dirty="0">
                  <a:solidFill>
                    <a:schemeClr val="bg1"/>
                  </a:solidFill>
                  <a:latin typeface="微軟正黑體" panose="020B0604030504040204" pitchFamily="34" charset="-120"/>
                  <a:ea typeface="微軟正黑體" panose="020B0604030504040204" pitchFamily="34" charset="-120"/>
                </a:rPr>
                <a:t>（憲指部）</a:t>
              </a:r>
            </a:p>
          </p:txBody>
        </p:sp>
        <p:sp>
          <p:nvSpPr>
            <p:cNvPr id="19" name="圓角矩形 18"/>
            <p:cNvSpPr/>
            <p:nvPr/>
          </p:nvSpPr>
          <p:spPr bwMode="auto">
            <a:xfrm>
              <a:off x="3368085" y="3213322"/>
              <a:ext cx="2860549" cy="1212679"/>
            </a:xfrm>
            <a:prstGeom prst="roundRect">
              <a:avLst/>
            </a:prstGeom>
            <a:ln>
              <a:headEnd type="none" w="med" len="med"/>
              <a:tailEnd type="none" w="med" len="med"/>
            </a:ln>
            <a:extLst/>
          </p:spPr>
          <p:style>
            <a:lnRef idx="1">
              <a:schemeClr val="accent4"/>
            </a:lnRef>
            <a:fillRef idx="3">
              <a:schemeClr val="accent4"/>
            </a:fillRef>
            <a:effectRef idx="2">
              <a:schemeClr val="accent4"/>
            </a:effectRef>
            <a:fontRef idx="minor">
              <a:schemeClr val="lt1"/>
            </a:fontRef>
          </p:style>
          <p:txBody>
            <a:bodyPr/>
            <a:lstStyle/>
            <a:p>
              <a:pPr algn="ctr">
                <a:spcAft>
                  <a:spcPts val="0"/>
                </a:spcAft>
                <a:defRPr/>
              </a:pPr>
              <a:r>
                <a:rPr kumimoji="0" lang="zh-TW" altLang="en-US" sz="3200" b="1" dirty="0">
                  <a:solidFill>
                    <a:schemeClr val="bg1"/>
                  </a:solidFill>
                  <a:latin typeface="微軟正黑體" panose="020B0604030504040204" pitchFamily="34" charset="-120"/>
                  <a:ea typeface="微軟正黑體" panose="020B0604030504040204" pitchFamily="34" charset="-120"/>
                </a:rPr>
                <a:t>檢察及司法警</a:t>
              </a:r>
              <a:endParaRPr kumimoji="0" lang="en-US" altLang="zh-TW" sz="3200" b="1" dirty="0">
                <a:solidFill>
                  <a:schemeClr val="bg1"/>
                </a:solidFill>
                <a:latin typeface="微軟正黑體" panose="020B0604030504040204" pitchFamily="34" charset="-120"/>
                <a:ea typeface="微軟正黑體" panose="020B0604030504040204" pitchFamily="34" charset="-120"/>
              </a:endParaRPr>
            </a:p>
            <a:p>
              <a:pPr algn="ctr">
                <a:spcAft>
                  <a:spcPts val="0"/>
                </a:spcAft>
                <a:defRPr/>
              </a:pPr>
              <a:r>
                <a:rPr kumimoji="0" lang="zh-TW" altLang="en-US" sz="3200" b="1" dirty="0">
                  <a:solidFill>
                    <a:schemeClr val="bg1"/>
                  </a:solidFill>
                  <a:latin typeface="微軟正黑體" panose="020B0604030504040204" pitchFamily="34" charset="-120"/>
                  <a:ea typeface="微軟正黑體" panose="020B0604030504040204" pitchFamily="34" charset="-120"/>
                </a:rPr>
                <a:t>察機關</a:t>
              </a:r>
            </a:p>
          </p:txBody>
        </p:sp>
        <p:cxnSp>
          <p:nvCxnSpPr>
            <p:cNvPr id="8" name="肘形接點 7"/>
            <p:cNvCxnSpPr>
              <a:stCxn id="6" idx="2"/>
              <a:endCxn id="18" idx="0"/>
            </p:cNvCxnSpPr>
            <p:nvPr/>
          </p:nvCxnSpPr>
          <p:spPr bwMode="auto">
            <a:xfrm rot="5400000">
              <a:off x="2242624" y="2187870"/>
              <a:ext cx="546023" cy="1485834"/>
            </a:xfrm>
            <a:prstGeom prst="bentConnector3">
              <a:avLst/>
            </a:prstGeom>
            <a:ln>
              <a:headEnd type="none" w="med" len="med"/>
              <a:tailEnd type="none" w="med" len="med"/>
            </a:ln>
            <a:extLst/>
          </p:spPr>
          <p:style>
            <a:lnRef idx="3">
              <a:schemeClr val="accent3"/>
            </a:lnRef>
            <a:fillRef idx="0">
              <a:schemeClr val="accent3"/>
            </a:fillRef>
            <a:effectRef idx="2">
              <a:schemeClr val="accent3"/>
            </a:effectRef>
            <a:fontRef idx="minor">
              <a:schemeClr val="tx1"/>
            </a:fontRef>
          </p:style>
        </p:cxnSp>
        <p:cxnSp>
          <p:nvCxnSpPr>
            <p:cNvPr id="10" name="肘形接點 9"/>
            <p:cNvCxnSpPr>
              <a:stCxn id="6" idx="2"/>
              <a:endCxn id="19" idx="0"/>
            </p:cNvCxnSpPr>
            <p:nvPr/>
          </p:nvCxnSpPr>
          <p:spPr bwMode="auto">
            <a:xfrm rot="16200000" flipH="1">
              <a:off x="3750683" y="2165645"/>
              <a:ext cx="555547" cy="1539807"/>
            </a:xfrm>
            <a:prstGeom prst="bentConnector3">
              <a:avLst/>
            </a:prstGeom>
            <a:ln>
              <a:headEnd type="none" w="med" len="med"/>
              <a:tailEnd type="none" w="med" len="med"/>
            </a:ln>
            <a:extLst/>
          </p:spPr>
          <p:style>
            <a:lnRef idx="3">
              <a:schemeClr val="accent3"/>
            </a:lnRef>
            <a:fillRef idx="0">
              <a:schemeClr val="accent3"/>
            </a:fillRef>
            <a:effectRef idx="2">
              <a:schemeClr val="accent3"/>
            </a:effectRef>
            <a:fontRef idx="minor">
              <a:schemeClr val="tx1"/>
            </a:fontRef>
          </p:style>
        </p:cxnSp>
        <p:sp>
          <p:nvSpPr>
            <p:cNvPr id="20" name="剪去對角線角落矩形 19"/>
            <p:cNvSpPr/>
            <p:nvPr/>
          </p:nvSpPr>
          <p:spPr>
            <a:xfrm>
              <a:off x="107504" y="4770868"/>
              <a:ext cx="6413217" cy="1531295"/>
            </a:xfrm>
            <a:prstGeom prst="snip2DiagRect">
              <a:avLst/>
            </a:prstGeom>
            <a:ln/>
          </p:spPr>
          <p:style>
            <a:lnRef idx="0">
              <a:schemeClr val="accent2"/>
            </a:lnRef>
            <a:fillRef idx="3">
              <a:schemeClr val="accent2"/>
            </a:fillRef>
            <a:effectRef idx="3">
              <a:schemeClr val="accent2"/>
            </a:effectRef>
            <a:fontRef idx="minor">
              <a:schemeClr val="lt1"/>
            </a:fontRef>
          </p:style>
          <p:txBody>
            <a:bodyPr anchor="ctr"/>
            <a:lstStyle/>
            <a:p>
              <a:pPr algn="ctr">
                <a:spcAft>
                  <a:spcPts val="600"/>
                </a:spcAft>
                <a:defRPr/>
              </a:pPr>
              <a:r>
                <a:rPr kumimoji="0" lang="zh-TW" altLang="en-US" sz="3200" b="1" spc="-100" dirty="0">
                  <a:latin typeface="微軟正黑體" pitchFamily="34" charset="-120"/>
                  <a:ea typeface="微軟正黑體" pitchFamily="34" charset="-120"/>
                </a:rPr>
                <a:t>完善國軍涉毒案件雙向</a:t>
              </a:r>
              <a:r>
                <a:rPr kumimoji="0" lang="zh-TW" altLang="en-US" sz="3200" b="1" spc="-100" dirty="0">
                  <a:solidFill>
                    <a:schemeClr val="bg1"/>
                  </a:solidFill>
                  <a:latin typeface="微軟正黑體" pitchFamily="34" charset="-120"/>
                  <a:ea typeface="微軟正黑體" pitchFamily="34" charset="-120"/>
                </a:rPr>
                <a:t>通報及合作</a:t>
              </a:r>
              <a:endParaRPr kumimoji="0" lang="en-US" altLang="zh-TW" sz="3200" b="1" spc="-100" dirty="0">
                <a:solidFill>
                  <a:schemeClr val="bg1"/>
                </a:solidFill>
                <a:latin typeface="微軟正黑體" pitchFamily="34" charset="-120"/>
                <a:ea typeface="微軟正黑體" pitchFamily="34" charset="-120"/>
              </a:endParaRPr>
            </a:p>
            <a:p>
              <a:pPr algn="ctr">
                <a:spcAft>
                  <a:spcPts val="600"/>
                </a:spcAft>
                <a:defRPr/>
              </a:pPr>
              <a:r>
                <a:rPr kumimoji="0" lang="zh-TW" altLang="en-US" sz="3200" b="1" spc="-100" dirty="0">
                  <a:solidFill>
                    <a:schemeClr val="bg1"/>
                  </a:solidFill>
                  <a:latin typeface="微軟正黑體" pitchFamily="34" charset="-120"/>
                  <a:ea typeface="微軟正黑體" pitchFamily="34" charset="-120"/>
                </a:rPr>
                <a:t>溯源查緝機制，防制毒品入侵軍中</a:t>
              </a:r>
            </a:p>
          </p:txBody>
        </p:sp>
      </p:grpSp>
      <p:sp>
        <p:nvSpPr>
          <p:cNvPr id="22" name="AutoShape 7"/>
          <p:cNvSpPr>
            <a:spLocks noChangeArrowheads="1"/>
          </p:cNvSpPr>
          <p:nvPr/>
        </p:nvSpPr>
        <p:spPr bwMode="gray">
          <a:xfrm rot="5400000" flipV="1">
            <a:off x="7227094" y="2828131"/>
            <a:ext cx="1066800" cy="1576388"/>
          </a:xfrm>
          <a:prstGeom prst="chevron">
            <a:avLst>
              <a:gd name="adj" fmla="val 34597"/>
            </a:avLst>
          </a:prstGeom>
          <a:gradFill rotWithShape="1">
            <a:gsLst>
              <a:gs pos="0">
                <a:schemeClr val="accent1">
                  <a:gamma/>
                  <a:tint val="35294"/>
                  <a:invGamma/>
                </a:schemeClr>
              </a:gs>
              <a:gs pos="100000">
                <a:schemeClr val="accent1"/>
              </a:gs>
            </a:gsLst>
            <a:lin ang="0" scaled="1"/>
          </a:gradFill>
          <a:ln>
            <a:noFill/>
          </a:ln>
          <a:effectLst/>
          <a:scene3d>
            <a:camera prst="legacyPerspectiveBottom"/>
            <a:lightRig rig="legacyFlat2" dir="t"/>
          </a:scene3d>
          <a:sp3d extrusionH="430200" prstMaterial="legacyPlastic">
            <a:bevelT w="13500" h="13500" prst="angle"/>
            <a:bevelB w="13500" h="13500" prst="angle"/>
            <a:extrusionClr>
              <a:schemeClr val="accent1"/>
            </a:extrusionClr>
          </a:sp3d>
          <a:extLst>
            <a:ext uri="{91240B29-F687-4F45-9708-019B960494DF}"/>
            <a:ext uri="{AF507438-7753-43E0-B8FC-AC1667EBCBE1}"/>
          </a:extLst>
        </p:spPr>
        <p:txBody>
          <a:bodyPr wrap="none" anchor="ctr">
            <a:flatTx/>
          </a:bodyPr>
          <a:lstStyle/>
          <a:p>
            <a:pPr fontAlgn="auto">
              <a:spcBef>
                <a:spcPts val="0"/>
              </a:spcBef>
              <a:spcAft>
                <a:spcPts val="0"/>
              </a:spcAft>
              <a:defRPr/>
            </a:pPr>
            <a:endParaRPr kumimoji="0" lang="zh-TW" altLang="en-US" dirty="0">
              <a:latin typeface="+mn-lt"/>
              <a:ea typeface="+mn-ea"/>
            </a:endParaRPr>
          </a:p>
        </p:txBody>
      </p:sp>
      <p:sp>
        <p:nvSpPr>
          <p:cNvPr id="23" name="AutoShape 6"/>
          <p:cNvSpPr>
            <a:spLocks noChangeArrowheads="1"/>
          </p:cNvSpPr>
          <p:nvPr/>
        </p:nvSpPr>
        <p:spPr bwMode="gray">
          <a:xfrm rot="16200000" flipV="1">
            <a:off x="7227094" y="3979069"/>
            <a:ext cx="1066800" cy="1576388"/>
          </a:xfrm>
          <a:prstGeom prst="chevron">
            <a:avLst>
              <a:gd name="adj" fmla="val 34597"/>
            </a:avLst>
          </a:prstGeom>
          <a:gradFill rotWithShape="1">
            <a:gsLst>
              <a:gs pos="0">
                <a:schemeClr val="accent2">
                  <a:gamma/>
                  <a:tint val="35294"/>
                  <a:invGamma/>
                </a:schemeClr>
              </a:gs>
              <a:gs pos="100000">
                <a:schemeClr val="accent2"/>
              </a:gs>
            </a:gsLst>
            <a:lin ang="0" scaled="1"/>
          </a:gradFill>
          <a:ln>
            <a:noFill/>
          </a:ln>
          <a:effectLst/>
          <a:scene3d>
            <a:camera prst="legacyPerspectiveBottom"/>
            <a:lightRig rig="legacyFlat2" dir="t"/>
          </a:scene3d>
          <a:sp3d extrusionH="430200" prstMaterial="legacyPlastic">
            <a:bevelT w="13500" h="13500" prst="angle"/>
            <a:bevelB w="13500" h="13500" prst="angle"/>
            <a:extrusionClr>
              <a:schemeClr val="accent2"/>
            </a:extrusionClr>
          </a:sp3d>
          <a:extLst>
            <a:ext uri="{91240B29-F687-4F45-9708-019B960494DF}"/>
            <a:ext uri="{AF507438-7753-43E0-B8FC-AC1667EBCBE1}"/>
          </a:extLst>
        </p:spPr>
        <p:txBody>
          <a:bodyPr wrap="none" anchor="ctr">
            <a:flatTx/>
          </a:bodyPr>
          <a:lstStyle/>
          <a:p>
            <a:pPr fontAlgn="auto">
              <a:spcBef>
                <a:spcPts val="0"/>
              </a:spcBef>
              <a:spcAft>
                <a:spcPts val="0"/>
              </a:spcAft>
              <a:defRPr/>
            </a:pPr>
            <a:endParaRPr kumimoji="0" lang="zh-TW" altLang="en-US">
              <a:latin typeface="+mn-lt"/>
              <a:ea typeface="+mn-ea"/>
            </a:endParaRPr>
          </a:p>
        </p:txBody>
      </p:sp>
      <p:sp>
        <p:nvSpPr>
          <p:cNvPr id="102406" name="文字方塊 10"/>
          <p:cNvSpPr txBox="1">
            <a:spLocks noChangeArrowheads="1"/>
          </p:cNvSpPr>
          <p:nvPr/>
        </p:nvSpPr>
        <p:spPr bwMode="auto">
          <a:xfrm>
            <a:off x="7105650" y="3406775"/>
            <a:ext cx="1281113" cy="523875"/>
          </a:xfrm>
          <a:prstGeom prst="rect">
            <a:avLst/>
          </a:prstGeom>
          <a:noFill/>
          <a:ln w="9525">
            <a:noFill/>
            <a:miter lim="800000"/>
            <a:headEnd/>
            <a:tailEnd/>
          </a:ln>
        </p:spPr>
        <p:txBody>
          <a:bodyPr wrap="none">
            <a:spAutoFit/>
          </a:bodyPr>
          <a:lstStyle/>
          <a:p>
            <a:r>
              <a:rPr kumimoji="0" lang="zh-TW" altLang="en-US" sz="2800" b="1">
                <a:solidFill>
                  <a:srgbClr val="0070C0"/>
                </a:solidFill>
                <a:latin typeface="微軟正黑體" pitchFamily="34" charset="-120"/>
                <a:ea typeface="微軟正黑體" pitchFamily="34" charset="-120"/>
              </a:rPr>
              <a:t>吸毒者</a:t>
            </a:r>
            <a:endParaRPr kumimoji="0" lang="en-US" altLang="zh-TW" sz="2800" b="1">
              <a:solidFill>
                <a:srgbClr val="0070C0"/>
              </a:solidFill>
              <a:latin typeface="微軟正黑體" pitchFamily="34" charset="-120"/>
              <a:ea typeface="微軟正黑體" pitchFamily="34" charset="-120"/>
            </a:endParaRPr>
          </a:p>
        </p:txBody>
      </p:sp>
      <p:sp>
        <p:nvSpPr>
          <p:cNvPr id="102407" name="文字方塊 23"/>
          <p:cNvSpPr txBox="1">
            <a:spLocks noChangeArrowheads="1"/>
          </p:cNvSpPr>
          <p:nvPr/>
        </p:nvSpPr>
        <p:spPr bwMode="auto">
          <a:xfrm>
            <a:off x="7107238" y="4487863"/>
            <a:ext cx="1281112" cy="522287"/>
          </a:xfrm>
          <a:prstGeom prst="rect">
            <a:avLst/>
          </a:prstGeom>
          <a:noFill/>
          <a:ln w="9525">
            <a:noFill/>
            <a:miter lim="800000"/>
            <a:headEnd/>
            <a:tailEnd/>
          </a:ln>
        </p:spPr>
        <p:txBody>
          <a:bodyPr wrap="none">
            <a:spAutoFit/>
          </a:bodyPr>
          <a:lstStyle/>
          <a:p>
            <a:r>
              <a:rPr kumimoji="0" lang="zh-TW" altLang="en-US" sz="2800" b="1">
                <a:solidFill>
                  <a:srgbClr val="FFFF00"/>
                </a:solidFill>
                <a:latin typeface="微軟正黑體" pitchFamily="34" charset="-120"/>
                <a:ea typeface="微軟正黑體" pitchFamily="34" charset="-120"/>
              </a:rPr>
              <a:t>販毒者</a:t>
            </a:r>
            <a:endParaRPr kumimoji="0" lang="en-US" altLang="zh-TW" sz="2800" b="1">
              <a:solidFill>
                <a:srgbClr val="FFFF00"/>
              </a:solidFill>
              <a:latin typeface="微軟正黑體" pitchFamily="34" charset="-120"/>
              <a:ea typeface="微軟正黑體" pitchFamily="34" charset="-120"/>
            </a:endParaRPr>
          </a:p>
        </p:txBody>
      </p:sp>
      <p:sp>
        <p:nvSpPr>
          <p:cNvPr id="102408" name="文字方塊 24"/>
          <p:cNvSpPr txBox="1">
            <a:spLocks noChangeArrowheads="1"/>
          </p:cNvSpPr>
          <p:nvPr/>
        </p:nvSpPr>
        <p:spPr bwMode="auto">
          <a:xfrm>
            <a:off x="7451725" y="5164138"/>
            <a:ext cx="615950" cy="1558925"/>
          </a:xfrm>
          <a:prstGeom prst="rect">
            <a:avLst/>
          </a:prstGeom>
          <a:noFill/>
          <a:ln w="9525">
            <a:noFill/>
            <a:miter lim="800000"/>
            <a:headEnd/>
            <a:tailEnd/>
          </a:ln>
        </p:spPr>
        <p:txBody>
          <a:bodyPr vert="eaVert">
            <a:spAutoFit/>
          </a:bodyPr>
          <a:lstStyle/>
          <a:p>
            <a:r>
              <a:rPr kumimoji="0" lang="zh-TW" altLang="en-US" sz="2800" b="1">
                <a:latin typeface="微軟正黑體" pitchFamily="34" charset="-120"/>
                <a:ea typeface="微軟正黑體" pitchFamily="34" charset="-120"/>
              </a:rPr>
              <a:t>強力溯源</a:t>
            </a:r>
          </a:p>
        </p:txBody>
      </p:sp>
      <p:sp>
        <p:nvSpPr>
          <p:cNvPr id="102409" name="文字方塊 27"/>
          <p:cNvSpPr txBox="1">
            <a:spLocks noChangeArrowheads="1"/>
          </p:cNvSpPr>
          <p:nvPr/>
        </p:nvSpPr>
        <p:spPr bwMode="auto">
          <a:xfrm>
            <a:off x="7426325" y="1108075"/>
            <a:ext cx="615950" cy="2239963"/>
          </a:xfrm>
          <a:prstGeom prst="rect">
            <a:avLst/>
          </a:prstGeom>
          <a:noFill/>
          <a:ln w="9525">
            <a:noFill/>
            <a:miter lim="800000"/>
            <a:headEnd/>
            <a:tailEnd/>
          </a:ln>
        </p:spPr>
        <p:txBody>
          <a:bodyPr vert="eaVert">
            <a:spAutoFit/>
          </a:bodyPr>
          <a:lstStyle/>
          <a:p>
            <a:r>
              <a:rPr kumimoji="0" lang="zh-TW" altLang="en-US" sz="2800" b="1">
                <a:latin typeface="微軟正黑體" pitchFamily="34" charset="-120"/>
                <a:ea typeface="微軟正黑體" pitchFamily="34" charset="-120"/>
              </a:rPr>
              <a:t>早期發現介入</a:t>
            </a:r>
          </a:p>
        </p:txBody>
      </p:sp>
    </p:spTree>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標題 1"/>
          <p:cNvSpPr>
            <a:spLocks noGrp="1"/>
          </p:cNvSpPr>
          <p:nvPr>
            <p:ph type="title"/>
          </p:nvPr>
        </p:nvSpPr>
        <p:spPr>
          <a:xfrm>
            <a:off x="179388" y="400050"/>
            <a:ext cx="9072562" cy="563563"/>
          </a:xfrm>
        </p:spPr>
        <p:txBody>
          <a:bodyPr/>
          <a:lstStyle/>
          <a:p>
            <a:r>
              <a:rPr lang="en-US" altLang="zh-TW" sz="3700" smtClean="0">
                <a:solidFill>
                  <a:srgbClr val="FFFF00"/>
                </a:solidFill>
                <a:latin typeface="Arial" charset="0"/>
                <a:ea typeface="華康華綜體W5"/>
              </a:rPr>
              <a:t>⑫</a:t>
            </a:r>
            <a:r>
              <a:rPr lang="zh-TW" altLang="en-US" sz="3700" smtClean="0">
                <a:solidFill>
                  <a:srgbClr val="FFFF00"/>
                </a:solidFill>
                <a:latin typeface="Arial" charset="0"/>
                <a:ea typeface="華康華綜體W5"/>
              </a:rPr>
              <a:t> </a:t>
            </a:r>
            <a:r>
              <a:rPr lang="zh-TW" altLang="en-US" sz="3700" smtClean="0">
                <a:solidFill>
                  <a:srgbClr val="FFFF00"/>
                </a:solidFill>
                <a:latin typeface="標楷體" pitchFamily="65" charset="-120"/>
                <a:ea typeface="華康華綜體W5"/>
              </a:rPr>
              <a:t>推動特定營業場所毒品防制</a:t>
            </a:r>
            <a:r>
              <a:rPr lang="zh-TW" altLang="en-US" sz="3700" smtClean="0">
                <a:solidFill>
                  <a:srgbClr val="FFFF00"/>
                </a:solidFill>
                <a:latin typeface="Arial" charset="0"/>
                <a:ea typeface="華康華綜體W5"/>
              </a:rPr>
              <a:t>責任之立法</a:t>
            </a:r>
            <a:r>
              <a:rPr lang="en-US" altLang="zh-TW" smtClean="0">
                <a:latin typeface="標楷體" pitchFamily="65" charset="-120"/>
                <a:ea typeface="華康華綜體W5"/>
              </a:rPr>
              <a:t/>
            </a:r>
            <a:br>
              <a:rPr lang="en-US" altLang="zh-TW" smtClean="0">
                <a:latin typeface="標楷體" pitchFamily="65" charset="-120"/>
                <a:ea typeface="華康華綜體W5"/>
              </a:rPr>
            </a:br>
            <a:r>
              <a:rPr lang="zh-TW" altLang="en-US" smtClean="0">
                <a:latin typeface="標楷體" pitchFamily="65" charset="-120"/>
                <a:ea typeface="華康華綜體W5"/>
              </a:rPr>
              <a:t>            </a:t>
            </a:r>
            <a:endParaRPr lang="zh-TW" altLang="en-US" smtClean="0">
              <a:solidFill>
                <a:schemeClr val="accent2"/>
              </a:solidFill>
              <a:latin typeface="Arial" charset="0"/>
              <a:ea typeface="華康華綜體W5"/>
            </a:endParaRPr>
          </a:p>
        </p:txBody>
      </p:sp>
      <p:sp>
        <p:nvSpPr>
          <p:cNvPr id="103426" name="投影片編號版面配置區 3"/>
          <p:cNvSpPr>
            <a:spLocks noGrp="1"/>
          </p:cNvSpPr>
          <p:nvPr>
            <p:ph type="sldNum" sz="quarter" idx="11"/>
          </p:nvPr>
        </p:nvSpPr>
        <p:spPr>
          <a:noFill/>
          <a:ln>
            <a:miter lim="800000"/>
            <a:headEnd/>
            <a:tailEnd/>
          </a:ln>
        </p:spPr>
        <p:txBody>
          <a:bodyPr/>
          <a:lstStyle/>
          <a:p>
            <a:pPr fontAlgn="base">
              <a:spcBef>
                <a:spcPct val="0"/>
              </a:spcBef>
              <a:spcAft>
                <a:spcPct val="0"/>
              </a:spcAft>
            </a:pPr>
            <a:fld id="{A2F56663-C518-42D5-AFB6-DA953718731C}" type="slidenum">
              <a:rPr lang="en-US" altLang="zh-TW" smtClean="0"/>
              <a:pPr fontAlgn="base">
                <a:spcBef>
                  <a:spcPct val="0"/>
                </a:spcBef>
                <a:spcAft>
                  <a:spcPct val="0"/>
                </a:spcAft>
              </a:pPr>
              <a:t>74</a:t>
            </a:fld>
            <a:endParaRPr lang="en-US" altLang="zh-TW" smtClean="0"/>
          </a:p>
        </p:txBody>
      </p:sp>
      <p:sp>
        <p:nvSpPr>
          <p:cNvPr id="7" name="向右箭號 6"/>
          <p:cNvSpPr/>
          <p:nvPr/>
        </p:nvSpPr>
        <p:spPr>
          <a:xfrm>
            <a:off x="4500563" y="1916113"/>
            <a:ext cx="1655762" cy="1339850"/>
          </a:xfrm>
          <a:prstGeom prst="rightArrow">
            <a:avLst/>
          </a:prstGeom>
          <a:ln/>
        </p:spPr>
        <p:style>
          <a:lnRef idx="1">
            <a:schemeClr val="accent3"/>
          </a:lnRef>
          <a:fillRef idx="3">
            <a:schemeClr val="accent3"/>
          </a:fillRef>
          <a:effectRef idx="2">
            <a:schemeClr val="accent3"/>
          </a:effectRef>
          <a:fontRef idx="minor">
            <a:schemeClr val="lt1"/>
          </a:fontRef>
        </p:style>
        <p:txBody>
          <a:bodyPr anchor="ctr"/>
          <a:lstStyle/>
          <a:p>
            <a:pPr fontAlgn="auto">
              <a:spcBef>
                <a:spcPts val="0"/>
              </a:spcBef>
              <a:spcAft>
                <a:spcPts val="0"/>
              </a:spcAft>
              <a:defRPr/>
            </a:pPr>
            <a:r>
              <a:rPr kumimoji="0" lang="zh-TW" altLang="en-US" sz="2400" b="1" dirty="0">
                <a:latin typeface="微軟正黑體" pitchFamily="34" charset="-120"/>
                <a:ea typeface="微軟正黑體" pitchFamily="34" charset="-120"/>
              </a:rPr>
              <a:t>違反者</a:t>
            </a:r>
          </a:p>
        </p:txBody>
      </p:sp>
      <p:sp>
        <p:nvSpPr>
          <p:cNvPr id="8" name="矩形 7"/>
          <p:cNvSpPr/>
          <p:nvPr/>
        </p:nvSpPr>
        <p:spPr>
          <a:xfrm>
            <a:off x="6300788" y="1557338"/>
            <a:ext cx="1947862" cy="1800225"/>
          </a:xfrm>
          <a:prstGeom prst="rect">
            <a:avLst/>
          </a:prstGeom>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kumimoji="0" lang="zh-TW" altLang="en-US" sz="4400" b="1" dirty="0">
                <a:solidFill>
                  <a:schemeClr val="bg1"/>
                </a:solidFill>
                <a:latin typeface="微軟正黑體" pitchFamily="34" charset="-120"/>
                <a:ea typeface="微軟正黑體" pitchFamily="34" charset="-120"/>
              </a:rPr>
              <a:t>罰則</a:t>
            </a:r>
          </a:p>
        </p:txBody>
      </p:sp>
      <p:sp>
        <p:nvSpPr>
          <p:cNvPr id="10" name="圓角矩形 9"/>
          <p:cNvSpPr/>
          <p:nvPr/>
        </p:nvSpPr>
        <p:spPr bwMode="auto">
          <a:xfrm>
            <a:off x="179388" y="1557338"/>
            <a:ext cx="4032250" cy="5040312"/>
          </a:xfrm>
          <a:prstGeom prst="roundRect">
            <a:avLst>
              <a:gd name="adj" fmla="val 7759"/>
            </a:avLst>
          </a:prstGeom>
          <a:solidFill>
            <a:srgbClr val="0070C0"/>
          </a:solidFill>
          <a:ln>
            <a:headEnd type="none" w="med" len="med"/>
            <a:tailEnd type="none" w="med" len="med"/>
          </a:ln>
          <a:extLst>
            <a:ext uri="{AF507438-7753-43E0-B8FC-AC1667EBCBE1}"/>
          </a:extLst>
        </p:spPr>
        <p:style>
          <a:lnRef idx="1">
            <a:schemeClr val="accent4"/>
          </a:lnRef>
          <a:fillRef idx="3">
            <a:schemeClr val="accent4"/>
          </a:fillRef>
          <a:effectRef idx="2">
            <a:schemeClr val="accent4"/>
          </a:effectRef>
          <a:fontRef idx="minor">
            <a:schemeClr val="lt1"/>
          </a:fontRef>
        </p:style>
        <p:txBody>
          <a:bodyPr/>
          <a:lstStyle/>
          <a:p>
            <a:pPr marL="342900" indent="-342900" algn="ctr">
              <a:spcBef>
                <a:spcPct val="20000"/>
              </a:spcBef>
              <a:buClr>
                <a:schemeClr val="hlink"/>
              </a:buClr>
              <a:defRPr/>
            </a:pPr>
            <a:r>
              <a:rPr kumimoji="0" lang="zh-TW" altLang="en-US" sz="3600" b="1" dirty="0">
                <a:solidFill>
                  <a:schemeClr val="accent3"/>
                </a:solidFill>
                <a:latin typeface="Arial" panose="020B0604020202020204" pitchFamily="34" charset="0"/>
                <a:ea typeface="微軟正黑體" panose="020B0604030504040204" pitchFamily="34" charset="-120"/>
              </a:rPr>
              <a:t>特定場所防毒責任</a:t>
            </a:r>
            <a:endParaRPr kumimoji="0" lang="en-US" altLang="zh-TW" sz="3600" b="1" dirty="0">
              <a:solidFill>
                <a:schemeClr val="accent3"/>
              </a:solidFill>
              <a:latin typeface="Arial" panose="020B0604020202020204" pitchFamily="34" charset="0"/>
              <a:ea typeface="微軟正黑體" panose="020B0604030504040204" pitchFamily="34" charset="-120"/>
            </a:endParaRPr>
          </a:p>
          <a:p>
            <a:pPr marL="342900" indent="-342900">
              <a:spcBef>
                <a:spcPct val="20000"/>
              </a:spcBef>
              <a:buClr>
                <a:schemeClr val="hlink"/>
              </a:buClr>
              <a:buFont typeface="微軟正黑體" panose="020B0604030504040204" pitchFamily="34" charset="-120"/>
              <a:buChar char="◢"/>
              <a:defRPr/>
            </a:pPr>
            <a:r>
              <a:rPr kumimoji="0" lang="zh-TW" altLang="zh-TW" sz="3200" b="1" dirty="0">
                <a:solidFill>
                  <a:schemeClr val="bg1"/>
                </a:solidFill>
                <a:latin typeface="Arial" panose="020B0604020202020204" pitchFamily="34" charset="0"/>
                <a:ea typeface="微軟正黑體" panose="020B0604030504040204" pitchFamily="34" charset="-120"/>
              </a:rPr>
              <a:t>入口</a:t>
            </a:r>
            <a:r>
              <a:rPr kumimoji="0" lang="zh-TW" altLang="en-US" sz="3200" b="1" dirty="0">
                <a:solidFill>
                  <a:schemeClr val="bg1"/>
                </a:solidFill>
                <a:latin typeface="Arial" panose="020B0604020202020204" pitchFamily="34" charset="0"/>
                <a:ea typeface="微軟正黑體" panose="020B0604030504040204" pitchFamily="34" charset="-120"/>
              </a:rPr>
              <a:t>處</a:t>
            </a:r>
            <a:r>
              <a:rPr kumimoji="0" lang="zh-TW" altLang="zh-TW" sz="3200" b="1" dirty="0">
                <a:solidFill>
                  <a:schemeClr val="bg1"/>
                </a:solidFill>
                <a:latin typeface="Arial" panose="020B0604020202020204" pitchFamily="34" charset="0"/>
                <a:ea typeface="微軟正黑體" panose="020B0604030504040204" pitchFamily="34" charset="-120"/>
              </a:rPr>
              <a:t>標示毒品防制資訊</a:t>
            </a:r>
            <a:endParaRPr kumimoji="0" lang="en-US" altLang="zh-TW" sz="3200" b="1" dirty="0">
              <a:solidFill>
                <a:schemeClr val="bg1"/>
              </a:solidFill>
              <a:latin typeface="Arial" panose="020B0604020202020204" pitchFamily="34" charset="0"/>
              <a:ea typeface="微軟正黑體" panose="020B0604030504040204" pitchFamily="34" charset="-120"/>
            </a:endParaRPr>
          </a:p>
          <a:p>
            <a:pPr marL="342900" indent="-342900">
              <a:spcBef>
                <a:spcPct val="20000"/>
              </a:spcBef>
              <a:buClr>
                <a:schemeClr val="hlink"/>
              </a:buClr>
              <a:buFont typeface="微軟正黑體" panose="020B0604030504040204" pitchFamily="34" charset="-120"/>
              <a:buChar char="◢"/>
              <a:defRPr/>
            </a:pPr>
            <a:r>
              <a:rPr kumimoji="0" lang="zh-TW" altLang="en-US" sz="3200" b="1" dirty="0">
                <a:solidFill>
                  <a:schemeClr val="bg1"/>
                </a:solidFill>
                <a:latin typeface="Arial" panose="020B0604020202020204" pitchFamily="34" charset="0"/>
                <a:ea typeface="微軟正黑體" panose="020B0604030504040204" pitchFamily="34" charset="-120"/>
              </a:rPr>
              <a:t>從業人員參與毒品危害防制訓練</a:t>
            </a:r>
            <a:endParaRPr kumimoji="0" lang="en-US" altLang="zh-TW" sz="3200" b="1" dirty="0">
              <a:solidFill>
                <a:schemeClr val="bg1"/>
              </a:solidFill>
              <a:latin typeface="Arial" panose="020B0604020202020204" pitchFamily="34" charset="0"/>
              <a:ea typeface="微軟正黑體" panose="020B0604030504040204" pitchFamily="34" charset="-120"/>
            </a:endParaRPr>
          </a:p>
          <a:p>
            <a:pPr marL="342900" indent="-342900">
              <a:spcBef>
                <a:spcPct val="20000"/>
              </a:spcBef>
              <a:buClr>
                <a:schemeClr val="hlink"/>
              </a:buClr>
              <a:buFont typeface="微軟正黑體" panose="020B0604030504040204" pitchFamily="34" charset="-120"/>
              <a:buChar char="◢"/>
              <a:defRPr/>
            </a:pPr>
            <a:r>
              <a:rPr kumimoji="0" lang="zh-TW" altLang="zh-TW" sz="3200" b="1" dirty="0">
                <a:solidFill>
                  <a:schemeClr val="bg1"/>
                </a:solidFill>
                <a:latin typeface="Arial" panose="020B0604020202020204" pitchFamily="34" charset="0"/>
                <a:ea typeface="微軟正黑體" panose="020B0604030504040204" pitchFamily="34" charset="-120"/>
              </a:rPr>
              <a:t>備置從業人員名冊</a:t>
            </a:r>
            <a:endParaRPr kumimoji="0" lang="en-US" altLang="zh-TW" sz="3200" b="1" dirty="0">
              <a:solidFill>
                <a:schemeClr val="bg1"/>
              </a:solidFill>
              <a:latin typeface="Arial" panose="020B0604020202020204" pitchFamily="34" charset="0"/>
              <a:ea typeface="微軟正黑體" panose="020B0604030504040204" pitchFamily="34" charset="-120"/>
            </a:endParaRPr>
          </a:p>
          <a:p>
            <a:pPr marL="342900" indent="-342900">
              <a:spcBef>
                <a:spcPct val="20000"/>
              </a:spcBef>
              <a:buClr>
                <a:schemeClr val="hlink"/>
              </a:buClr>
              <a:buFont typeface="微軟正黑體" panose="020B0604030504040204" pitchFamily="34" charset="-120"/>
              <a:buChar char="◢"/>
              <a:defRPr/>
            </a:pPr>
            <a:r>
              <a:rPr kumimoji="0" lang="zh-TW" altLang="en-US" sz="3200" b="1" dirty="0">
                <a:solidFill>
                  <a:schemeClr val="bg1"/>
                </a:solidFill>
                <a:latin typeface="Arial" panose="020B0604020202020204" pitchFamily="34" charset="0"/>
                <a:ea typeface="微軟正黑體" panose="020B0604030504040204" pitchFamily="34" charset="-120"/>
              </a:rPr>
              <a:t>發現疑似施用或持有毒品之人，通報警察機關處理</a:t>
            </a:r>
            <a:endParaRPr kumimoji="0" lang="en-US" altLang="zh-TW" sz="3200" b="1" dirty="0">
              <a:solidFill>
                <a:schemeClr val="bg1"/>
              </a:solidFill>
              <a:latin typeface="Arial" panose="020B0604020202020204" pitchFamily="34" charset="0"/>
              <a:ea typeface="微軟正黑體" panose="020B0604030504040204" pitchFamily="34" charset="-120"/>
            </a:endParaRPr>
          </a:p>
        </p:txBody>
      </p:sp>
      <p:sp>
        <p:nvSpPr>
          <p:cNvPr id="11" name="圓角矩形 10"/>
          <p:cNvSpPr/>
          <p:nvPr/>
        </p:nvSpPr>
        <p:spPr bwMode="auto">
          <a:xfrm>
            <a:off x="4427538" y="4365625"/>
            <a:ext cx="4537075" cy="647700"/>
          </a:xfrm>
          <a:prstGeom prst="roundRect">
            <a:avLst/>
          </a:prstGeom>
          <a:solidFill>
            <a:srgbClr val="FF6600"/>
          </a:solidFill>
          <a:ln>
            <a:headEnd type="none" w="med" len="med"/>
            <a:tailEnd type="none" w="med" len="med"/>
          </a:ln>
          <a:extLst>
            <a:ext uri="{AF507438-7753-43E0-B8FC-AC1667EBCBE1}"/>
          </a:extLst>
        </p:spPr>
        <p:style>
          <a:lnRef idx="3">
            <a:schemeClr val="lt1"/>
          </a:lnRef>
          <a:fillRef idx="1">
            <a:schemeClr val="accent5"/>
          </a:fillRef>
          <a:effectRef idx="1">
            <a:schemeClr val="accent5"/>
          </a:effectRef>
          <a:fontRef idx="minor">
            <a:schemeClr val="lt1"/>
          </a:fontRef>
        </p:style>
        <p:txBody>
          <a:bodyPr anchor="ctr"/>
          <a:lstStyle/>
          <a:p>
            <a:pPr>
              <a:defRPr/>
            </a:pPr>
            <a:r>
              <a:rPr kumimoji="0" lang="zh-TW" altLang="en-US" sz="2800" b="1" dirty="0">
                <a:latin typeface="微軟正黑體" pitchFamily="34" charset="-120"/>
                <a:ea typeface="微軟正黑體" pitchFamily="34" charset="-120"/>
              </a:rPr>
              <a:t>建立安全、乾淨的娛樂環境</a:t>
            </a:r>
          </a:p>
        </p:txBody>
      </p:sp>
      <p:sp>
        <p:nvSpPr>
          <p:cNvPr id="12" name="圓角矩形 11"/>
          <p:cNvSpPr/>
          <p:nvPr/>
        </p:nvSpPr>
        <p:spPr bwMode="auto">
          <a:xfrm>
            <a:off x="4427538" y="5229225"/>
            <a:ext cx="4537075" cy="647700"/>
          </a:xfrm>
          <a:prstGeom prst="roundRect">
            <a:avLst/>
          </a:prstGeom>
          <a:solidFill>
            <a:srgbClr val="FF6600"/>
          </a:solidFill>
          <a:ln>
            <a:headEnd type="none" w="med" len="med"/>
            <a:tailEnd type="none" w="med" len="med"/>
          </a:ln>
          <a:extLst>
            <a:ext uri="{AF507438-7753-43E0-B8FC-AC1667EBCBE1}"/>
          </a:extLst>
        </p:spPr>
        <p:style>
          <a:lnRef idx="3">
            <a:schemeClr val="lt1"/>
          </a:lnRef>
          <a:fillRef idx="1">
            <a:schemeClr val="accent5"/>
          </a:fillRef>
          <a:effectRef idx="1">
            <a:schemeClr val="accent5"/>
          </a:effectRef>
          <a:fontRef idx="minor">
            <a:schemeClr val="lt1"/>
          </a:fontRef>
        </p:style>
        <p:txBody>
          <a:bodyPr anchor="ctr"/>
          <a:lstStyle/>
          <a:p>
            <a:pPr fontAlgn="auto">
              <a:spcBef>
                <a:spcPts val="0"/>
              </a:spcBef>
              <a:spcAft>
                <a:spcPts val="0"/>
              </a:spcAft>
              <a:defRPr/>
            </a:pPr>
            <a:r>
              <a:rPr kumimoji="0" lang="zh-TW" altLang="en-US" sz="2800" b="1" dirty="0">
                <a:latin typeface="微軟正黑體" pitchFamily="34" charset="-120"/>
                <a:ea typeface="微軟正黑體" pitchFamily="34" charset="-120"/>
              </a:rPr>
              <a:t>避免青少年群聚施用毒品</a:t>
            </a:r>
          </a:p>
        </p:txBody>
      </p:sp>
    </p:spTree>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图片 4" descr="握手、合作.jpg"/>
          <p:cNvPicPr>
            <a:picLocks noGrp="1" noChangeAspect="1"/>
          </p:cNvPicPr>
          <p:nvPr isPhoto="1"/>
        </p:nvPicPr>
        <p:blipFill>
          <a:blip r:embed="rId2"/>
          <a:srcRect/>
          <a:stretch>
            <a:fillRect/>
          </a:stretch>
        </p:blipFill>
        <p:spPr bwMode="auto">
          <a:xfrm>
            <a:off x="6300788" y="2349500"/>
            <a:ext cx="2771775" cy="2857500"/>
          </a:xfrm>
          <a:prstGeom prst="rect">
            <a:avLst/>
          </a:prstGeom>
          <a:noFill/>
          <a:ln w="9525">
            <a:noFill/>
            <a:miter lim="800000"/>
            <a:headEnd/>
            <a:tailEnd/>
          </a:ln>
        </p:spPr>
      </p:pic>
      <p:sp>
        <p:nvSpPr>
          <p:cNvPr id="104450" name="標題 2"/>
          <p:cNvSpPr>
            <a:spLocks noGrp="1"/>
          </p:cNvSpPr>
          <p:nvPr>
            <p:ph type="title"/>
          </p:nvPr>
        </p:nvSpPr>
        <p:spPr/>
        <p:txBody>
          <a:bodyPr/>
          <a:lstStyle/>
          <a:p>
            <a:r>
              <a:rPr lang="zh-TW" altLang="en-US" smtClean="0">
                <a:solidFill>
                  <a:srgbClr val="FFFF00"/>
                </a:solidFill>
                <a:latin typeface="Arial" charset="0"/>
                <a:ea typeface="華康華綜體W5"/>
              </a:rPr>
              <a:t>院際合作與建議</a:t>
            </a:r>
          </a:p>
        </p:txBody>
      </p:sp>
      <p:sp>
        <p:nvSpPr>
          <p:cNvPr id="104451" name="投影片編號版面配置區 3"/>
          <p:cNvSpPr>
            <a:spLocks noGrp="1"/>
          </p:cNvSpPr>
          <p:nvPr>
            <p:ph type="sldNum" sz="quarter" idx="12"/>
          </p:nvPr>
        </p:nvSpPr>
        <p:spPr>
          <a:noFill/>
          <a:ln>
            <a:miter lim="800000"/>
            <a:headEnd/>
            <a:tailEnd/>
          </a:ln>
        </p:spPr>
        <p:txBody>
          <a:bodyPr/>
          <a:lstStyle/>
          <a:p>
            <a:pPr fontAlgn="base">
              <a:spcBef>
                <a:spcPct val="0"/>
              </a:spcBef>
              <a:spcAft>
                <a:spcPct val="0"/>
              </a:spcAft>
            </a:pPr>
            <a:fld id="{6FDD47F2-5C1E-4469-B78A-B50E81171200}" type="slidenum">
              <a:rPr lang="en-US" altLang="zh-TW" smtClean="0"/>
              <a:pPr fontAlgn="base">
                <a:spcBef>
                  <a:spcPct val="0"/>
                </a:spcBef>
                <a:spcAft>
                  <a:spcPct val="0"/>
                </a:spcAft>
              </a:pPr>
              <a:t>75</a:t>
            </a:fld>
            <a:endParaRPr lang="en-US" altLang="zh-TW" smtClean="0"/>
          </a:p>
        </p:txBody>
      </p:sp>
      <p:pic>
        <p:nvPicPr>
          <p:cNvPr id="104452" name="Picture 2" descr="Picture555"/>
          <p:cNvPicPr>
            <a:picLocks noChangeAspect="1" noChangeArrowheads="1"/>
          </p:cNvPicPr>
          <p:nvPr/>
        </p:nvPicPr>
        <p:blipFill>
          <a:blip r:embed="rId3"/>
          <a:srcRect/>
          <a:stretch>
            <a:fillRect/>
          </a:stretch>
        </p:blipFill>
        <p:spPr bwMode="auto">
          <a:xfrm>
            <a:off x="-1509713" y="1052513"/>
            <a:ext cx="6319838" cy="5368925"/>
          </a:xfrm>
          <a:prstGeom prst="rect">
            <a:avLst/>
          </a:prstGeom>
          <a:noFill/>
          <a:ln w="9525">
            <a:noFill/>
            <a:miter lim="800000"/>
            <a:headEnd/>
            <a:tailEnd/>
          </a:ln>
        </p:spPr>
      </p:pic>
      <p:pic>
        <p:nvPicPr>
          <p:cNvPr id="104453" name="Picture 3" descr="it1"/>
          <p:cNvPicPr>
            <a:picLocks noChangeAspect="1" noChangeArrowheads="1"/>
          </p:cNvPicPr>
          <p:nvPr/>
        </p:nvPicPr>
        <p:blipFill>
          <a:blip r:embed="rId4"/>
          <a:srcRect/>
          <a:stretch>
            <a:fillRect/>
          </a:stretch>
        </p:blipFill>
        <p:spPr bwMode="auto">
          <a:xfrm>
            <a:off x="-22225" y="1576388"/>
            <a:ext cx="2273300" cy="4518025"/>
          </a:xfrm>
          <a:prstGeom prst="rect">
            <a:avLst/>
          </a:prstGeom>
          <a:noFill/>
          <a:ln w="9525">
            <a:noFill/>
            <a:miter lim="800000"/>
            <a:headEnd/>
            <a:tailEnd/>
          </a:ln>
        </p:spPr>
      </p:pic>
      <p:sp>
        <p:nvSpPr>
          <p:cNvPr id="8" name="Freeform 4"/>
          <p:cNvSpPr>
            <a:spLocks/>
          </p:cNvSpPr>
          <p:nvPr/>
        </p:nvSpPr>
        <p:spPr bwMode="gray">
          <a:xfrm>
            <a:off x="-17463" y="1585913"/>
            <a:ext cx="1609726" cy="1470025"/>
          </a:xfrm>
          <a:custGeom>
            <a:avLst/>
            <a:gdLst>
              <a:gd name="T0" fmla="*/ 0 w 1118"/>
              <a:gd name="T1" fmla="*/ 0 h 1020"/>
              <a:gd name="T2" fmla="*/ 6 w 1118"/>
              <a:gd name="T3" fmla="*/ 793 h 1020"/>
              <a:gd name="T4" fmla="*/ 551 w 1118"/>
              <a:gd name="T5" fmla="*/ 1020 h 1020"/>
              <a:gd name="T6" fmla="*/ 1118 w 1118"/>
              <a:gd name="T7" fmla="*/ 470 h 1020"/>
              <a:gd name="T8" fmla="*/ 0 w 1118"/>
              <a:gd name="T9" fmla="*/ 0 h 1020"/>
            </a:gdLst>
            <a:ahLst/>
            <a:cxnLst>
              <a:cxn ang="0">
                <a:pos x="T0" y="T1"/>
              </a:cxn>
              <a:cxn ang="0">
                <a:pos x="T2" y="T3"/>
              </a:cxn>
              <a:cxn ang="0">
                <a:pos x="T4" y="T5"/>
              </a:cxn>
              <a:cxn ang="0">
                <a:pos x="T6" y="T7"/>
              </a:cxn>
              <a:cxn ang="0">
                <a:pos x="T8" y="T9"/>
              </a:cxn>
            </a:cxnLst>
            <a:rect l="0" t="0" r="r" b="b"/>
            <a:pathLst>
              <a:path w="1118" h="1020">
                <a:moveTo>
                  <a:pt x="0" y="0"/>
                </a:moveTo>
                <a:cubicBezTo>
                  <a:pt x="2" y="393"/>
                  <a:pt x="6" y="793"/>
                  <a:pt x="6" y="793"/>
                </a:cubicBezTo>
                <a:cubicBezTo>
                  <a:pt x="117" y="797"/>
                  <a:pt x="326" y="808"/>
                  <a:pt x="551" y="1020"/>
                </a:cubicBezTo>
                <a:lnTo>
                  <a:pt x="1118" y="470"/>
                </a:lnTo>
                <a:cubicBezTo>
                  <a:pt x="1002" y="359"/>
                  <a:pt x="669" y="3"/>
                  <a:pt x="0" y="0"/>
                </a:cubicBezTo>
                <a:close/>
              </a:path>
            </a:pathLst>
          </a:custGeom>
          <a:gradFill rotWithShape="1">
            <a:gsLst>
              <a:gs pos="0">
                <a:schemeClr val="accent1">
                  <a:gamma/>
                  <a:shade val="57255"/>
                  <a:invGamma/>
                </a:schemeClr>
              </a:gs>
              <a:gs pos="100000">
                <a:schemeClr val="accent1">
                  <a:alpha val="30000"/>
                </a:schemeClr>
              </a:gs>
            </a:gsLst>
            <a:lin ang="18900000" scaled="1"/>
          </a:gradFill>
          <a:ln>
            <a:noFill/>
          </a:ln>
          <a:effectLst/>
          <a:extLst>
            <a:ext uri="{91240B29-F687-4F45-9708-019B960494DF}"/>
            <a:ext uri="{AF507438-7753-43E0-B8FC-AC1667EBCBE1}"/>
          </a:extLst>
        </p:spPr>
        <p:txBody>
          <a:bodyPr wrap="none" anchor="ctr"/>
          <a:lstStyle/>
          <a:p>
            <a:pPr fontAlgn="auto">
              <a:spcBef>
                <a:spcPts val="0"/>
              </a:spcBef>
              <a:spcAft>
                <a:spcPts val="0"/>
              </a:spcAft>
              <a:defRPr/>
            </a:pPr>
            <a:endParaRPr kumimoji="0" lang="zh-TW" altLang="en-US">
              <a:latin typeface="+mn-lt"/>
              <a:ea typeface="+mn-ea"/>
            </a:endParaRPr>
          </a:p>
        </p:txBody>
      </p:sp>
      <p:sp>
        <p:nvSpPr>
          <p:cNvPr id="9" name="Freeform 5"/>
          <p:cNvSpPr>
            <a:spLocks/>
          </p:cNvSpPr>
          <p:nvPr/>
        </p:nvSpPr>
        <p:spPr bwMode="gray">
          <a:xfrm>
            <a:off x="-14288" y="4622800"/>
            <a:ext cx="1598613" cy="1484313"/>
          </a:xfrm>
          <a:custGeom>
            <a:avLst/>
            <a:gdLst>
              <a:gd name="T0" fmla="*/ 0 w 1110"/>
              <a:gd name="T1" fmla="*/ 228 h 1030"/>
              <a:gd name="T2" fmla="*/ 4 w 1110"/>
              <a:gd name="T3" fmla="*/ 1018 h 1030"/>
              <a:gd name="T4" fmla="*/ 1110 w 1110"/>
              <a:gd name="T5" fmla="*/ 559 h 1030"/>
              <a:gd name="T6" fmla="*/ 552 w 1110"/>
              <a:gd name="T7" fmla="*/ 0 h 1030"/>
              <a:gd name="T8" fmla="*/ 0 w 1110"/>
              <a:gd name="T9" fmla="*/ 228 h 1030"/>
            </a:gdLst>
            <a:ahLst/>
            <a:cxnLst>
              <a:cxn ang="0">
                <a:pos x="T0" y="T1"/>
              </a:cxn>
              <a:cxn ang="0">
                <a:pos x="T2" y="T3"/>
              </a:cxn>
              <a:cxn ang="0">
                <a:pos x="T4" y="T5"/>
              </a:cxn>
              <a:cxn ang="0">
                <a:pos x="T6" y="T7"/>
              </a:cxn>
              <a:cxn ang="0">
                <a:pos x="T8" y="T9"/>
              </a:cxn>
            </a:cxnLst>
            <a:rect l="0" t="0" r="r" b="b"/>
            <a:pathLst>
              <a:path w="1110" h="1030">
                <a:moveTo>
                  <a:pt x="0" y="228"/>
                </a:moveTo>
                <a:cubicBezTo>
                  <a:pt x="2" y="623"/>
                  <a:pt x="4" y="1018"/>
                  <a:pt x="4" y="1018"/>
                </a:cubicBezTo>
                <a:cubicBezTo>
                  <a:pt x="478" y="1030"/>
                  <a:pt x="849" y="814"/>
                  <a:pt x="1110" y="559"/>
                </a:cubicBezTo>
                <a:lnTo>
                  <a:pt x="552" y="0"/>
                </a:lnTo>
                <a:cubicBezTo>
                  <a:pt x="355" y="184"/>
                  <a:pt x="180" y="220"/>
                  <a:pt x="0" y="228"/>
                </a:cubicBezTo>
                <a:close/>
              </a:path>
            </a:pathLst>
          </a:custGeom>
          <a:gradFill rotWithShape="1">
            <a:gsLst>
              <a:gs pos="0">
                <a:schemeClr val="accent2">
                  <a:gamma/>
                  <a:shade val="63529"/>
                  <a:invGamma/>
                </a:schemeClr>
              </a:gs>
              <a:gs pos="100000">
                <a:schemeClr val="accent2">
                  <a:alpha val="30000"/>
                </a:schemeClr>
              </a:gs>
            </a:gsLst>
            <a:lin ang="2700000" scaled="1"/>
          </a:gradFill>
          <a:ln>
            <a:noFill/>
          </a:ln>
          <a:effectLst/>
          <a:extLst>
            <a:ext uri="{91240B29-F687-4F45-9708-019B960494DF}"/>
            <a:ext uri="{AF507438-7753-43E0-B8FC-AC1667EBCBE1}"/>
          </a:extLst>
        </p:spPr>
        <p:txBody>
          <a:bodyPr wrap="none" anchor="ctr"/>
          <a:lstStyle/>
          <a:p>
            <a:pPr fontAlgn="auto">
              <a:spcBef>
                <a:spcPts val="0"/>
              </a:spcBef>
              <a:spcAft>
                <a:spcPts val="0"/>
              </a:spcAft>
              <a:defRPr/>
            </a:pPr>
            <a:endParaRPr kumimoji="0" lang="zh-TW" altLang="en-US">
              <a:latin typeface="+mn-lt"/>
              <a:ea typeface="+mn-ea"/>
            </a:endParaRPr>
          </a:p>
        </p:txBody>
      </p:sp>
      <p:sp>
        <p:nvSpPr>
          <p:cNvPr id="10" name="Freeform 6"/>
          <p:cNvSpPr>
            <a:spLocks/>
          </p:cNvSpPr>
          <p:nvPr/>
        </p:nvSpPr>
        <p:spPr bwMode="gray">
          <a:xfrm>
            <a:off x="777875" y="2260600"/>
            <a:ext cx="1465263" cy="1571625"/>
          </a:xfrm>
          <a:custGeom>
            <a:avLst/>
            <a:gdLst>
              <a:gd name="T0" fmla="*/ 0 w 1017"/>
              <a:gd name="T1" fmla="*/ 554 h 1091"/>
              <a:gd name="T2" fmla="*/ 225 w 1017"/>
              <a:gd name="T3" fmla="*/ 1091 h 1091"/>
              <a:gd name="T4" fmla="*/ 1017 w 1017"/>
              <a:gd name="T5" fmla="*/ 1091 h 1091"/>
              <a:gd name="T6" fmla="*/ 566 w 1017"/>
              <a:gd name="T7" fmla="*/ 0 h 1091"/>
              <a:gd name="T8" fmla="*/ 0 w 1017"/>
              <a:gd name="T9" fmla="*/ 554 h 1091"/>
            </a:gdLst>
            <a:ahLst/>
            <a:cxnLst>
              <a:cxn ang="0">
                <a:pos x="T0" y="T1"/>
              </a:cxn>
              <a:cxn ang="0">
                <a:pos x="T2" y="T3"/>
              </a:cxn>
              <a:cxn ang="0">
                <a:pos x="T4" y="T5"/>
              </a:cxn>
              <a:cxn ang="0">
                <a:pos x="T6" y="T7"/>
              </a:cxn>
              <a:cxn ang="0">
                <a:pos x="T8" y="T9"/>
              </a:cxn>
            </a:cxnLst>
            <a:rect l="0" t="0" r="r" b="b"/>
            <a:pathLst>
              <a:path w="1017" h="1091">
                <a:moveTo>
                  <a:pt x="0" y="554"/>
                </a:moveTo>
                <a:cubicBezTo>
                  <a:pt x="194" y="770"/>
                  <a:pt x="216" y="957"/>
                  <a:pt x="225" y="1091"/>
                </a:cubicBezTo>
                <a:lnTo>
                  <a:pt x="1017" y="1091"/>
                </a:lnTo>
                <a:cubicBezTo>
                  <a:pt x="1001" y="626"/>
                  <a:pt x="833" y="260"/>
                  <a:pt x="566" y="0"/>
                </a:cubicBezTo>
                <a:lnTo>
                  <a:pt x="0" y="554"/>
                </a:lnTo>
                <a:close/>
              </a:path>
            </a:pathLst>
          </a:custGeom>
          <a:gradFill rotWithShape="1">
            <a:gsLst>
              <a:gs pos="0">
                <a:schemeClr val="folHlink">
                  <a:gamma/>
                  <a:shade val="69804"/>
                  <a:invGamma/>
                </a:schemeClr>
              </a:gs>
              <a:gs pos="100000">
                <a:schemeClr val="folHlink">
                  <a:alpha val="30000"/>
                </a:schemeClr>
              </a:gs>
            </a:gsLst>
            <a:lin ang="0" scaled="1"/>
          </a:gradFill>
          <a:ln>
            <a:noFill/>
          </a:ln>
          <a:effectLst/>
          <a:extLst>
            <a:ext uri="{91240B29-F687-4F45-9708-019B960494DF}"/>
            <a:ext uri="{AF507438-7753-43E0-B8FC-AC1667EBCBE1}"/>
          </a:extLst>
        </p:spPr>
        <p:txBody>
          <a:bodyPr wrap="none" anchor="ctr"/>
          <a:lstStyle/>
          <a:p>
            <a:pPr fontAlgn="auto">
              <a:spcBef>
                <a:spcPts val="0"/>
              </a:spcBef>
              <a:spcAft>
                <a:spcPts val="0"/>
              </a:spcAft>
              <a:defRPr/>
            </a:pPr>
            <a:endParaRPr kumimoji="0" lang="zh-TW" altLang="en-US">
              <a:latin typeface="+mn-lt"/>
              <a:ea typeface="+mn-ea"/>
            </a:endParaRPr>
          </a:p>
        </p:txBody>
      </p:sp>
      <p:sp>
        <p:nvSpPr>
          <p:cNvPr id="11" name="Text Box 7"/>
          <p:cNvSpPr txBox="1">
            <a:spLocks noChangeArrowheads="1"/>
          </p:cNvSpPr>
          <p:nvPr/>
        </p:nvSpPr>
        <p:spPr bwMode="gray">
          <a:xfrm>
            <a:off x="447675" y="1997075"/>
            <a:ext cx="608013" cy="854075"/>
          </a:xfrm>
          <a:prstGeom prst="rect">
            <a:avLst/>
          </a:prstGeom>
          <a:noFill/>
          <a:ln>
            <a:noFill/>
          </a:ln>
          <a:effectLst>
            <a:outerShdw dist="35921" dir="2700000" algn="ctr" rotWithShape="0">
              <a:srgbClr val="080808"/>
            </a:outerShdw>
          </a:effectLst>
          <a:extLst>
            <a:ext uri="{909E8E84-426E-40DD-AFC4-6F175D3DCCD1}"/>
            <a:ext uri="{91240B29-F687-4F45-9708-019B960494DF}"/>
          </a:extLst>
        </p:spPr>
        <p:txBody>
          <a:bodyPr wrap="none">
            <a:spAutoFit/>
          </a:bodyPr>
          <a:lstStyle/>
          <a:p>
            <a:pPr algn="ctr"/>
            <a:r>
              <a:rPr kumimoji="0" lang="en-US" altLang="zh-CN" sz="5000">
                <a:solidFill>
                  <a:srgbClr val="FEFEFE"/>
                </a:solidFill>
                <a:latin typeface="Arial Black" pitchFamily="34" charset="0"/>
                <a:ea typeface="SimSun" pitchFamily="2" charset="-122"/>
              </a:rPr>
              <a:t>1</a:t>
            </a:r>
          </a:p>
        </p:txBody>
      </p:sp>
      <p:sp>
        <p:nvSpPr>
          <p:cNvPr id="12" name="Text Box 8"/>
          <p:cNvSpPr txBox="1">
            <a:spLocks noChangeArrowheads="1"/>
          </p:cNvSpPr>
          <p:nvPr/>
        </p:nvSpPr>
        <p:spPr bwMode="gray">
          <a:xfrm>
            <a:off x="320675" y="4956175"/>
            <a:ext cx="608013" cy="854075"/>
          </a:xfrm>
          <a:prstGeom prst="rect">
            <a:avLst/>
          </a:prstGeom>
          <a:noFill/>
          <a:ln>
            <a:noFill/>
          </a:ln>
          <a:effectLst>
            <a:outerShdw dist="35921" dir="2700000" algn="ctr" rotWithShape="0">
              <a:srgbClr val="080808"/>
            </a:outerShdw>
          </a:effectLst>
          <a:extLst>
            <a:ext uri="{909E8E84-426E-40DD-AFC4-6F175D3DCCD1}"/>
            <a:ext uri="{91240B29-F687-4F45-9708-019B960494DF}"/>
          </a:extLst>
        </p:spPr>
        <p:txBody>
          <a:bodyPr wrap="none">
            <a:spAutoFit/>
          </a:bodyPr>
          <a:lstStyle/>
          <a:p>
            <a:pPr algn="ctr"/>
            <a:r>
              <a:rPr kumimoji="0" lang="en-US" altLang="zh-CN" sz="5000">
                <a:solidFill>
                  <a:srgbClr val="FEFEFE"/>
                </a:solidFill>
                <a:latin typeface="Arial Black" pitchFamily="34" charset="0"/>
                <a:ea typeface="SimSun" pitchFamily="2" charset="-122"/>
              </a:rPr>
              <a:t>4</a:t>
            </a:r>
          </a:p>
        </p:txBody>
      </p:sp>
      <p:sp>
        <p:nvSpPr>
          <p:cNvPr id="104459" name="Rectangle 24"/>
          <p:cNvSpPr>
            <a:spLocks noChangeArrowheads="1"/>
          </p:cNvSpPr>
          <p:nvPr/>
        </p:nvSpPr>
        <p:spPr bwMode="black">
          <a:xfrm>
            <a:off x="1731963" y="1268413"/>
            <a:ext cx="4148137" cy="954087"/>
          </a:xfrm>
          <a:prstGeom prst="rect">
            <a:avLst/>
          </a:prstGeom>
          <a:noFill/>
          <a:ln w="9525">
            <a:noFill/>
            <a:miter lim="800000"/>
            <a:headEnd/>
            <a:tailEnd/>
          </a:ln>
        </p:spPr>
        <p:txBody>
          <a:bodyPr>
            <a:spAutoFit/>
          </a:bodyPr>
          <a:lstStyle/>
          <a:p>
            <a:r>
              <a:rPr kumimoji="0" lang="zh-TW" altLang="en-US" sz="2800" b="1">
                <a:solidFill>
                  <a:srgbClr val="002060"/>
                </a:solidFill>
                <a:latin typeface="微軟正黑體" pitchFamily="34" charset="-120"/>
                <a:ea typeface="微軟正黑體" pitchFamily="34" charset="-120"/>
              </a:rPr>
              <a:t>法院將少年毒品情資分享檢警以利溯源</a:t>
            </a:r>
            <a:endParaRPr kumimoji="0" lang="en-US" altLang="zh-CN" sz="2800" b="1">
              <a:solidFill>
                <a:srgbClr val="002060"/>
              </a:solidFill>
              <a:latin typeface="微軟正黑體" pitchFamily="34" charset="-120"/>
              <a:ea typeface="微軟正黑體" pitchFamily="34" charset="-120"/>
            </a:endParaRPr>
          </a:p>
        </p:txBody>
      </p:sp>
      <p:sp>
        <p:nvSpPr>
          <p:cNvPr id="104460" name="Rectangle 25"/>
          <p:cNvSpPr>
            <a:spLocks noChangeArrowheads="1"/>
          </p:cNvSpPr>
          <p:nvPr/>
        </p:nvSpPr>
        <p:spPr bwMode="black">
          <a:xfrm>
            <a:off x="2316163" y="2781300"/>
            <a:ext cx="3563937" cy="954088"/>
          </a:xfrm>
          <a:prstGeom prst="rect">
            <a:avLst/>
          </a:prstGeom>
          <a:noFill/>
          <a:ln w="9525">
            <a:noFill/>
            <a:miter lim="800000"/>
            <a:headEnd/>
            <a:tailEnd/>
          </a:ln>
        </p:spPr>
        <p:txBody>
          <a:bodyPr>
            <a:spAutoFit/>
          </a:bodyPr>
          <a:lstStyle/>
          <a:p>
            <a:r>
              <a:rPr kumimoji="0" lang="zh-TW" altLang="en-US" sz="2800" b="1">
                <a:solidFill>
                  <a:srgbClr val="002060"/>
                </a:solidFill>
                <a:latin typeface="微軟正黑體" pitchFamily="34" charset="-120"/>
                <a:ea typeface="微軟正黑體" pitchFamily="34" charset="-120"/>
              </a:rPr>
              <a:t>檢察官對於重大毒品案件具體求刑</a:t>
            </a:r>
          </a:p>
        </p:txBody>
      </p:sp>
      <p:sp>
        <p:nvSpPr>
          <p:cNvPr id="104461" name="Rectangle 26"/>
          <p:cNvSpPr>
            <a:spLocks noChangeArrowheads="1"/>
          </p:cNvSpPr>
          <p:nvPr/>
        </p:nvSpPr>
        <p:spPr bwMode="black">
          <a:xfrm>
            <a:off x="2308225" y="4005263"/>
            <a:ext cx="4279900" cy="1384300"/>
          </a:xfrm>
          <a:prstGeom prst="rect">
            <a:avLst/>
          </a:prstGeom>
          <a:noFill/>
          <a:ln w="9525">
            <a:noFill/>
            <a:miter lim="800000"/>
            <a:headEnd/>
            <a:tailEnd/>
          </a:ln>
        </p:spPr>
        <p:txBody>
          <a:bodyPr>
            <a:spAutoFit/>
          </a:bodyPr>
          <a:lstStyle/>
          <a:p>
            <a:r>
              <a:rPr kumimoji="0" lang="zh-TW" altLang="zh-TW" sz="2800" b="1">
                <a:solidFill>
                  <a:srgbClr val="002060"/>
                </a:solidFill>
                <a:latin typeface="微軟正黑體" pitchFamily="34" charset="-120"/>
                <a:ea typeface="微軟正黑體" pitchFamily="34" charset="-120"/>
              </a:rPr>
              <a:t>司法院</a:t>
            </a:r>
            <a:r>
              <a:rPr kumimoji="0" lang="zh-TW" altLang="en-US" sz="2800" b="1">
                <a:solidFill>
                  <a:srgbClr val="002060"/>
                </a:solidFill>
                <a:latin typeface="微軟正黑體" pitchFamily="34" charset="-120"/>
                <a:ea typeface="微軟正黑體" pitchFamily="34" charset="-120"/>
              </a:rPr>
              <a:t>研議</a:t>
            </a:r>
            <a:r>
              <a:rPr kumimoji="0" lang="zh-TW" altLang="zh-TW" sz="2800" b="1">
                <a:solidFill>
                  <a:srgbClr val="002060"/>
                </a:solidFill>
                <a:latin typeface="微軟正黑體" pitchFamily="34" charset="-120"/>
                <a:ea typeface="微軟正黑體" pitchFamily="34" charset="-120"/>
              </a:rPr>
              <a:t>將毒品案件納入量刑趨勢分析系統，提供法官客觀之量刑準則</a:t>
            </a:r>
            <a:endParaRPr kumimoji="0" lang="zh-TW" altLang="en-US" sz="2800" b="1">
              <a:solidFill>
                <a:srgbClr val="002060"/>
              </a:solidFill>
              <a:latin typeface="微軟正黑體" pitchFamily="34" charset="-120"/>
              <a:ea typeface="微軟正黑體" pitchFamily="34" charset="-120"/>
            </a:endParaRPr>
          </a:p>
        </p:txBody>
      </p:sp>
      <p:sp>
        <p:nvSpPr>
          <p:cNvPr id="16" name="Line 27"/>
          <p:cNvSpPr>
            <a:spLocks noChangeShapeType="1"/>
          </p:cNvSpPr>
          <p:nvPr/>
        </p:nvSpPr>
        <p:spPr bwMode="black">
          <a:xfrm>
            <a:off x="1731963" y="2290763"/>
            <a:ext cx="4008437" cy="0"/>
          </a:xfrm>
          <a:prstGeom prst="line">
            <a:avLst/>
          </a:prstGeom>
          <a:ln>
            <a:prstDash val="dash"/>
            <a:headEnd/>
            <a:tailEnd/>
          </a:ln>
          <a:extLst>
            <a:ext uri="{909E8E84-426E-40DD-AFC4-6F175D3DCCD1}"/>
            <a:ext uri="{AF507438-7753-43E0-B8FC-AC1667EBCBE1}"/>
          </a:extLst>
        </p:spPr>
        <p:style>
          <a:lnRef idx="2">
            <a:schemeClr val="accent3"/>
          </a:lnRef>
          <a:fillRef idx="0">
            <a:schemeClr val="accent3"/>
          </a:fillRef>
          <a:effectRef idx="1">
            <a:schemeClr val="accent3"/>
          </a:effectRef>
          <a:fontRef idx="minor">
            <a:schemeClr val="tx1"/>
          </a:fontRef>
        </p:style>
        <p:txBody>
          <a:bodyPr wrap="none" anchor="ctr"/>
          <a:lstStyle/>
          <a:p>
            <a:pPr fontAlgn="auto">
              <a:spcBef>
                <a:spcPts val="0"/>
              </a:spcBef>
              <a:spcAft>
                <a:spcPts val="0"/>
              </a:spcAft>
              <a:defRPr/>
            </a:pPr>
            <a:endParaRPr kumimoji="0" lang="zh-TW" altLang="en-US"/>
          </a:p>
        </p:txBody>
      </p:sp>
      <p:sp>
        <p:nvSpPr>
          <p:cNvPr id="17" name="Line 28"/>
          <p:cNvSpPr>
            <a:spLocks noChangeShapeType="1"/>
          </p:cNvSpPr>
          <p:nvPr/>
        </p:nvSpPr>
        <p:spPr bwMode="black">
          <a:xfrm>
            <a:off x="2316163" y="3852863"/>
            <a:ext cx="4010025" cy="0"/>
          </a:xfrm>
          <a:prstGeom prst="line">
            <a:avLst/>
          </a:prstGeom>
          <a:ln>
            <a:prstDash val="dash"/>
            <a:headEnd/>
            <a:tailEnd/>
          </a:ln>
          <a:extLst>
            <a:ext uri="{909E8E84-426E-40DD-AFC4-6F175D3DCCD1}"/>
            <a:ext uri="{AF507438-7753-43E0-B8FC-AC1667EBCBE1}"/>
          </a:extLst>
        </p:spPr>
        <p:style>
          <a:lnRef idx="2">
            <a:schemeClr val="accent3"/>
          </a:lnRef>
          <a:fillRef idx="0">
            <a:schemeClr val="accent3"/>
          </a:fillRef>
          <a:effectRef idx="1">
            <a:schemeClr val="accent3"/>
          </a:effectRef>
          <a:fontRef idx="minor">
            <a:schemeClr val="tx1"/>
          </a:fontRef>
        </p:style>
        <p:txBody>
          <a:bodyPr wrap="none" anchor="ctr"/>
          <a:lstStyle/>
          <a:p>
            <a:pPr fontAlgn="auto">
              <a:spcBef>
                <a:spcPts val="0"/>
              </a:spcBef>
              <a:spcAft>
                <a:spcPts val="0"/>
              </a:spcAft>
              <a:defRPr/>
            </a:pPr>
            <a:endParaRPr kumimoji="0" lang="zh-TW" altLang="en-US"/>
          </a:p>
        </p:txBody>
      </p:sp>
      <p:sp>
        <p:nvSpPr>
          <p:cNvPr id="18" name="Freeform 29"/>
          <p:cNvSpPr>
            <a:spLocks/>
          </p:cNvSpPr>
          <p:nvPr/>
        </p:nvSpPr>
        <p:spPr bwMode="gray">
          <a:xfrm>
            <a:off x="781050" y="3827463"/>
            <a:ext cx="1462088" cy="1604962"/>
          </a:xfrm>
          <a:custGeom>
            <a:avLst/>
            <a:gdLst>
              <a:gd name="T0" fmla="*/ 223 w 1016"/>
              <a:gd name="T1" fmla="*/ 0 h 1114"/>
              <a:gd name="T2" fmla="*/ 0 w 1016"/>
              <a:gd name="T3" fmla="*/ 550 h 1114"/>
              <a:gd name="T4" fmla="*/ 559 w 1016"/>
              <a:gd name="T5" fmla="*/ 1114 h 1114"/>
              <a:gd name="T6" fmla="*/ 1016 w 1016"/>
              <a:gd name="T7" fmla="*/ 4 h 1114"/>
              <a:gd name="T8" fmla="*/ 223 w 1016"/>
              <a:gd name="T9" fmla="*/ 0 h 1114"/>
            </a:gdLst>
            <a:ahLst/>
            <a:cxnLst>
              <a:cxn ang="0">
                <a:pos x="T0" y="T1"/>
              </a:cxn>
              <a:cxn ang="0">
                <a:pos x="T2" y="T3"/>
              </a:cxn>
              <a:cxn ang="0">
                <a:pos x="T4" y="T5"/>
              </a:cxn>
              <a:cxn ang="0">
                <a:pos x="T6" y="T7"/>
              </a:cxn>
              <a:cxn ang="0">
                <a:pos x="T8" y="T9"/>
              </a:cxn>
            </a:cxnLst>
            <a:rect l="0" t="0" r="r" b="b"/>
            <a:pathLst>
              <a:path w="1016" h="1114">
                <a:moveTo>
                  <a:pt x="223" y="0"/>
                </a:moveTo>
                <a:cubicBezTo>
                  <a:pt x="229" y="193"/>
                  <a:pt x="163" y="384"/>
                  <a:pt x="0" y="550"/>
                </a:cubicBezTo>
                <a:lnTo>
                  <a:pt x="559" y="1114"/>
                </a:lnTo>
                <a:cubicBezTo>
                  <a:pt x="763" y="892"/>
                  <a:pt x="1012" y="541"/>
                  <a:pt x="1016" y="4"/>
                </a:cubicBezTo>
                <a:lnTo>
                  <a:pt x="223" y="0"/>
                </a:lnTo>
                <a:close/>
              </a:path>
            </a:pathLst>
          </a:custGeom>
          <a:gradFill rotWithShape="1">
            <a:gsLst>
              <a:gs pos="0">
                <a:schemeClr val="hlink">
                  <a:gamma/>
                  <a:shade val="69804"/>
                  <a:invGamma/>
                </a:schemeClr>
              </a:gs>
              <a:gs pos="100000">
                <a:schemeClr val="hlink">
                  <a:alpha val="30000"/>
                </a:schemeClr>
              </a:gs>
            </a:gsLst>
            <a:lin ang="0" scaled="1"/>
          </a:gradFill>
          <a:ln>
            <a:noFill/>
          </a:ln>
          <a:effectLst/>
          <a:extLst>
            <a:ext uri="{91240B29-F687-4F45-9708-019B960494DF}"/>
            <a:ext uri="{AF507438-7753-43E0-B8FC-AC1667EBCBE1}"/>
          </a:extLst>
        </p:spPr>
        <p:txBody>
          <a:bodyPr wrap="none" anchor="ctr"/>
          <a:lstStyle/>
          <a:p>
            <a:pPr fontAlgn="auto">
              <a:spcBef>
                <a:spcPts val="0"/>
              </a:spcBef>
              <a:spcAft>
                <a:spcPts val="0"/>
              </a:spcAft>
              <a:defRPr/>
            </a:pPr>
            <a:endParaRPr kumimoji="0" lang="zh-TW" altLang="en-US">
              <a:latin typeface="+mn-lt"/>
              <a:ea typeface="+mn-ea"/>
            </a:endParaRPr>
          </a:p>
        </p:txBody>
      </p:sp>
      <p:sp>
        <p:nvSpPr>
          <p:cNvPr id="19" name="Text Box 30"/>
          <p:cNvSpPr txBox="1">
            <a:spLocks noChangeArrowheads="1"/>
          </p:cNvSpPr>
          <p:nvPr/>
        </p:nvSpPr>
        <p:spPr bwMode="gray">
          <a:xfrm>
            <a:off x="1270000" y="2813050"/>
            <a:ext cx="608013" cy="854075"/>
          </a:xfrm>
          <a:prstGeom prst="rect">
            <a:avLst/>
          </a:prstGeom>
          <a:noFill/>
          <a:ln>
            <a:noFill/>
          </a:ln>
          <a:effectLst>
            <a:outerShdw dist="35921" dir="2700000" algn="ctr" rotWithShape="0">
              <a:srgbClr val="080808"/>
            </a:outerShdw>
          </a:effectLst>
          <a:extLst>
            <a:ext uri="{909E8E84-426E-40DD-AFC4-6F175D3DCCD1}"/>
            <a:ext uri="{91240B29-F687-4F45-9708-019B960494DF}"/>
          </a:extLst>
        </p:spPr>
        <p:txBody>
          <a:bodyPr wrap="none">
            <a:spAutoFit/>
          </a:bodyPr>
          <a:lstStyle/>
          <a:p>
            <a:pPr algn="ctr"/>
            <a:r>
              <a:rPr kumimoji="0" lang="en-US" altLang="zh-CN" sz="5000">
                <a:solidFill>
                  <a:srgbClr val="FEFEFE"/>
                </a:solidFill>
                <a:latin typeface="Arial Black" pitchFamily="34" charset="0"/>
                <a:ea typeface="SimSun" pitchFamily="2" charset="-122"/>
              </a:rPr>
              <a:t>2</a:t>
            </a:r>
          </a:p>
        </p:txBody>
      </p:sp>
      <p:sp>
        <p:nvSpPr>
          <p:cNvPr id="20" name="Text Box 31"/>
          <p:cNvSpPr txBox="1">
            <a:spLocks noChangeArrowheads="1"/>
          </p:cNvSpPr>
          <p:nvPr/>
        </p:nvSpPr>
        <p:spPr bwMode="gray">
          <a:xfrm>
            <a:off x="1206500" y="4090988"/>
            <a:ext cx="608013" cy="854075"/>
          </a:xfrm>
          <a:prstGeom prst="rect">
            <a:avLst/>
          </a:prstGeom>
          <a:noFill/>
          <a:ln>
            <a:noFill/>
          </a:ln>
          <a:effectLst>
            <a:outerShdw dist="35921" dir="2700000" algn="ctr" rotWithShape="0">
              <a:srgbClr val="080808"/>
            </a:outerShdw>
          </a:effectLst>
          <a:extLst>
            <a:ext uri="{909E8E84-426E-40DD-AFC4-6F175D3DCCD1}"/>
            <a:ext uri="{91240B29-F687-4F45-9708-019B960494DF}"/>
          </a:extLst>
        </p:spPr>
        <p:txBody>
          <a:bodyPr wrap="none">
            <a:spAutoFit/>
          </a:bodyPr>
          <a:lstStyle/>
          <a:p>
            <a:pPr algn="ctr"/>
            <a:r>
              <a:rPr kumimoji="0" lang="en-US" altLang="zh-CN" sz="5000">
                <a:solidFill>
                  <a:srgbClr val="FEFEFE"/>
                </a:solidFill>
                <a:latin typeface="Arial Black" pitchFamily="34" charset="0"/>
                <a:ea typeface="SimSun" pitchFamily="2" charset="-122"/>
              </a:rPr>
              <a:t>3</a:t>
            </a:r>
          </a:p>
        </p:txBody>
      </p:sp>
      <p:sp>
        <p:nvSpPr>
          <p:cNvPr id="21" name="Line 32"/>
          <p:cNvSpPr>
            <a:spLocks noChangeShapeType="1"/>
          </p:cNvSpPr>
          <p:nvPr/>
        </p:nvSpPr>
        <p:spPr bwMode="black">
          <a:xfrm>
            <a:off x="1700213" y="5422900"/>
            <a:ext cx="4008437" cy="0"/>
          </a:xfrm>
          <a:prstGeom prst="line">
            <a:avLst/>
          </a:prstGeom>
          <a:ln>
            <a:prstDash val="dash"/>
            <a:headEnd/>
            <a:tailEnd/>
          </a:ln>
          <a:extLst>
            <a:ext uri="{909E8E84-426E-40DD-AFC4-6F175D3DCCD1}"/>
            <a:ext uri="{AF507438-7753-43E0-B8FC-AC1667EBCBE1}"/>
          </a:extLst>
        </p:spPr>
        <p:style>
          <a:lnRef idx="2">
            <a:schemeClr val="accent3"/>
          </a:lnRef>
          <a:fillRef idx="0">
            <a:schemeClr val="accent3"/>
          </a:fillRef>
          <a:effectRef idx="1">
            <a:schemeClr val="accent3"/>
          </a:effectRef>
          <a:fontRef idx="minor">
            <a:schemeClr val="tx1"/>
          </a:fontRef>
        </p:style>
        <p:txBody>
          <a:bodyPr wrap="none" anchor="ctr"/>
          <a:lstStyle/>
          <a:p>
            <a:pPr fontAlgn="auto">
              <a:spcBef>
                <a:spcPts val="0"/>
              </a:spcBef>
              <a:spcAft>
                <a:spcPts val="0"/>
              </a:spcAft>
              <a:defRPr/>
            </a:pPr>
            <a:endParaRPr kumimoji="0" lang="zh-TW" altLang="en-US"/>
          </a:p>
        </p:txBody>
      </p:sp>
      <p:sp>
        <p:nvSpPr>
          <p:cNvPr id="104468" name="Rectangle 33"/>
          <p:cNvSpPr>
            <a:spLocks noChangeArrowheads="1"/>
          </p:cNvSpPr>
          <p:nvPr/>
        </p:nvSpPr>
        <p:spPr bwMode="black">
          <a:xfrm>
            <a:off x="1258888" y="5694363"/>
            <a:ext cx="4148137" cy="954087"/>
          </a:xfrm>
          <a:prstGeom prst="rect">
            <a:avLst/>
          </a:prstGeom>
          <a:noFill/>
          <a:ln w="9525">
            <a:noFill/>
            <a:miter lim="800000"/>
            <a:headEnd/>
            <a:tailEnd/>
          </a:ln>
        </p:spPr>
        <p:txBody>
          <a:bodyPr>
            <a:spAutoFit/>
          </a:bodyPr>
          <a:lstStyle/>
          <a:p>
            <a:r>
              <a:rPr kumimoji="0" lang="zh-TW" altLang="en-US" sz="2800" b="1">
                <a:solidFill>
                  <a:srgbClr val="002060"/>
                </a:solidFill>
                <a:latin typeface="微軟正黑體" pitchFamily="34" charset="-120"/>
                <a:ea typeface="微軟正黑體" pitchFamily="34" charset="-120"/>
              </a:rPr>
              <a:t>參加彼此反毒相關會議，隨時交換意見</a:t>
            </a:r>
          </a:p>
        </p:txBody>
      </p:sp>
      <p:grpSp>
        <p:nvGrpSpPr>
          <p:cNvPr id="104469" name="Group 34"/>
          <p:cNvGrpSpPr>
            <a:grpSpLocks/>
          </p:cNvGrpSpPr>
          <p:nvPr/>
        </p:nvGrpSpPr>
        <p:grpSpPr bwMode="auto">
          <a:xfrm rot="19378231" flipV="1">
            <a:off x="438150" y="4881563"/>
            <a:ext cx="2066925" cy="412750"/>
            <a:chOff x="1565" y="2568"/>
            <a:chExt cx="1118" cy="279"/>
          </a:xfrm>
        </p:grpSpPr>
        <p:sp>
          <p:nvSpPr>
            <p:cNvPr id="104470" name="AutoShape 35"/>
            <p:cNvSpPr>
              <a:spLocks noChangeArrowheads="1"/>
            </p:cNvSpPr>
            <p:nvPr/>
          </p:nvSpPr>
          <p:spPr bwMode="white">
            <a:xfrm rot="5263130">
              <a:off x="1859" y="2274"/>
              <a:ext cx="227" cy="816"/>
            </a:xfrm>
            <a:prstGeom prst="moon">
              <a:avLst>
                <a:gd name="adj" fmla="val 49773"/>
              </a:avLst>
            </a:prstGeom>
            <a:solidFill>
              <a:srgbClr val="FFFFFF">
                <a:alpha val="5882"/>
              </a:srgbClr>
            </a:solidFill>
            <a:ln w="9525">
              <a:noFill/>
              <a:miter lim="800000"/>
              <a:headEnd/>
              <a:tailEnd/>
            </a:ln>
          </p:spPr>
          <p:txBody>
            <a:bodyPr wrap="none" anchor="ctr"/>
            <a:lstStyle/>
            <a:p>
              <a:endParaRPr kumimoji="0" lang="zh-TW" altLang="en-US">
                <a:latin typeface="Verdana" pitchFamily="34" charset="0"/>
              </a:endParaRPr>
            </a:p>
          </p:txBody>
        </p:sp>
        <p:sp>
          <p:nvSpPr>
            <p:cNvPr id="104471" name="AutoShape 36"/>
            <p:cNvSpPr>
              <a:spLocks noChangeArrowheads="1"/>
            </p:cNvSpPr>
            <p:nvPr/>
          </p:nvSpPr>
          <p:spPr bwMode="white">
            <a:xfrm rot="6078281">
              <a:off x="1995" y="2274"/>
              <a:ext cx="227" cy="816"/>
            </a:xfrm>
            <a:prstGeom prst="moon">
              <a:avLst>
                <a:gd name="adj" fmla="val 49773"/>
              </a:avLst>
            </a:prstGeom>
            <a:solidFill>
              <a:srgbClr val="FFFFFF">
                <a:alpha val="5882"/>
              </a:srgbClr>
            </a:solidFill>
            <a:ln w="9525">
              <a:noFill/>
              <a:miter lim="800000"/>
              <a:headEnd/>
              <a:tailEnd/>
            </a:ln>
          </p:spPr>
          <p:txBody>
            <a:bodyPr wrap="none" anchor="ctr"/>
            <a:lstStyle/>
            <a:p>
              <a:endParaRPr kumimoji="0" lang="zh-TW" altLang="en-US">
                <a:latin typeface="Verdana" pitchFamily="34" charset="0"/>
              </a:endParaRPr>
            </a:p>
          </p:txBody>
        </p:sp>
        <p:sp>
          <p:nvSpPr>
            <p:cNvPr id="104472" name="AutoShape 37"/>
            <p:cNvSpPr>
              <a:spLocks noChangeArrowheads="1"/>
            </p:cNvSpPr>
            <p:nvPr/>
          </p:nvSpPr>
          <p:spPr bwMode="white">
            <a:xfrm rot="6373927">
              <a:off x="2071" y="2296"/>
              <a:ext cx="227" cy="816"/>
            </a:xfrm>
            <a:prstGeom prst="moon">
              <a:avLst>
                <a:gd name="adj" fmla="val 49773"/>
              </a:avLst>
            </a:prstGeom>
            <a:solidFill>
              <a:srgbClr val="FFFFFF">
                <a:alpha val="5882"/>
              </a:srgbClr>
            </a:solidFill>
            <a:ln w="9525">
              <a:noFill/>
              <a:miter lim="800000"/>
              <a:headEnd/>
              <a:tailEnd/>
            </a:ln>
          </p:spPr>
          <p:txBody>
            <a:bodyPr wrap="none" anchor="ctr"/>
            <a:lstStyle/>
            <a:p>
              <a:endParaRPr kumimoji="0" lang="zh-TW" altLang="en-US">
                <a:latin typeface="Verdana" pitchFamily="34" charset="0"/>
              </a:endParaRPr>
            </a:p>
          </p:txBody>
        </p:sp>
        <p:sp>
          <p:nvSpPr>
            <p:cNvPr id="104473" name="AutoShape 38"/>
            <p:cNvSpPr>
              <a:spLocks noChangeArrowheads="1"/>
            </p:cNvSpPr>
            <p:nvPr/>
          </p:nvSpPr>
          <p:spPr bwMode="white">
            <a:xfrm rot="6906312">
              <a:off x="2161" y="2326"/>
              <a:ext cx="227" cy="816"/>
            </a:xfrm>
            <a:prstGeom prst="moon">
              <a:avLst>
                <a:gd name="adj" fmla="val 49773"/>
              </a:avLst>
            </a:prstGeom>
            <a:solidFill>
              <a:srgbClr val="FFFFFF">
                <a:alpha val="5882"/>
              </a:srgbClr>
            </a:solidFill>
            <a:ln w="9525">
              <a:noFill/>
              <a:miter lim="800000"/>
              <a:headEnd/>
              <a:tailEnd/>
            </a:ln>
          </p:spPr>
          <p:txBody>
            <a:bodyPr wrap="none" anchor="ctr"/>
            <a:lstStyle/>
            <a:p>
              <a:endParaRPr kumimoji="0" lang="zh-TW" altLang="en-US">
                <a:latin typeface="Verdana" pitchFamily="34" charset="0"/>
              </a:endParaRPr>
            </a:p>
          </p:txBody>
        </p:sp>
      </p:grpSp>
    </p:spTree>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標題 3"/>
          <p:cNvSpPr>
            <a:spLocks noGrp="1"/>
          </p:cNvSpPr>
          <p:nvPr>
            <p:ph type="title"/>
          </p:nvPr>
        </p:nvSpPr>
        <p:spPr/>
        <p:txBody>
          <a:bodyPr/>
          <a:lstStyle/>
          <a:p>
            <a:r>
              <a:rPr lang="en-US" altLang="zh-TW" smtClean="0">
                <a:solidFill>
                  <a:srgbClr val="FFFF00"/>
                </a:solidFill>
                <a:latin typeface="Arial" charset="0"/>
                <a:ea typeface="華康華綜體W5"/>
              </a:rPr>
              <a:t>7.</a:t>
            </a:r>
            <a:r>
              <a:rPr lang="zh-TW" altLang="en-US" smtClean="0">
                <a:solidFill>
                  <a:srgbClr val="FFFF00"/>
                </a:solidFill>
                <a:latin typeface="Arial" charset="0"/>
                <a:ea typeface="華康華綜體W5"/>
              </a:rPr>
              <a:t>預期目標：</a:t>
            </a:r>
            <a:r>
              <a:rPr lang="zh-TW" altLang="en-US" smtClean="0">
                <a:latin typeface="微軟正黑體" pitchFamily="34" charset="-120"/>
                <a:ea typeface="華康華綜體W5"/>
              </a:rPr>
              <a:t>安全有感，犯罪下降</a:t>
            </a:r>
            <a:endParaRPr lang="zh-TW" altLang="en-US" smtClean="0">
              <a:latin typeface="Arial" charset="0"/>
              <a:ea typeface="華康華綜體W5"/>
            </a:endParaRPr>
          </a:p>
        </p:txBody>
      </p:sp>
      <p:sp>
        <p:nvSpPr>
          <p:cNvPr id="105474" name="投影片編號版面配置區 4"/>
          <p:cNvSpPr>
            <a:spLocks noGrp="1"/>
          </p:cNvSpPr>
          <p:nvPr>
            <p:ph type="sldNum" sz="quarter" idx="12"/>
          </p:nvPr>
        </p:nvSpPr>
        <p:spPr>
          <a:noFill/>
          <a:ln>
            <a:miter lim="800000"/>
            <a:headEnd/>
            <a:tailEnd/>
          </a:ln>
        </p:spPr>
        <p:txBody>
          <a:bodyPr/>
          <a:lstStyle/>
          <a:p>
            <a:pPr fontAlgn="base">
              <a:spcBef>
                <a:spcPct val="0"/>
              </a:spcBef>
              <a:spcAft>
                <a:spcPct val="0"/>
              </a:spcAft>
            </a:pPr>
            <a:fld id="{2CA55037-FAB7-48DB-807A-9466F60B4A4D}" type="slidenum">
              <a:rPr lang="en-US" altLang="zh-TW" smtClean="0"/>
              <a:pPr fontAlgn="base">
                <a:spcBef>
                  <a:spcPct val="0"/>
                </a:spcBef>
                <a:spcAft>
                  <a:spcPct val="0"/>
                </a:spcAft>
              </a:pPr>
              <a:t>76</a:t>
            </a:fld>
            <a:endParaRPr lang="en-US" altLang="zh-TW" smtClean="0"/>
          </a:p>
        </p:txBody>
      </p:sp>
      <p:grpSp>
        <p:nvGrpSpPr>
          <p:cNvPr id="105475" name="群組 39"/>
          <p:cNvGrpSpPr>
            <a:grpSpLocks/>
          </p:cNvGrpSpPr>
          <p:nvPr/>
        </p:nvGrpSpPr>
        <p:grpSpPr bwMode="auto">
          <a:xfrm>
            <a:off x="323850" y="1695450"/>
            <a:ext cx="8540750" cy="4857750"/>
            <a:chOff x="323528" y="1696046"/>
            <a:chExt cx="8541690" cy="4369624"/>
          </a:xfrm>
        </p:grpSpPr>
        <p:sp>
          <p:nvSpPr>
            <p:cNvPr id="105476" name="Rectangle 2"/>
            <p:cNvSpPr>
              <a:spLocks noChangeArrowheads="1"/>
            </p:cNvSpPr>
            <p:nvPr/>
          </p:nvSpPr>
          <p:spPr bwMode="gray">
            <a:xfrm>
              <a:off x="339312" y="1700809"/>
              <a:ext cx="4100576" cy="2097732"/>
            </a:xfrm>
            <a:prstGeom prst="rect">
              <a:avLst/>
            </a:prstGeom>
            <a:solidFill>
              <a:schemeClr val="accent2"/>
            </a:solidFill>
            <a:ln w="9525">
              <a:miter lim="800000"/>
              <a:headEnd/>
              <a:tailEnd/>
            </a:ln>
            <a:scene3d>
              <a:camera prst="legacyPerspectiveBottomRight"/>
              <a:lightRig rig="legacyFlat3" dir="b"/>
            </a:scene3d>
            <a:sp3d extrusionH="430200" prstMaterial="legacyMatte">
              <a:bevelT w="13500" h="13500" prst="angle"/>
              <a:bevelB w="13500" h="13500" prst="angle"/>
              <a:extrusionClr>
                <a:schemeClr val="accent2"/>
              </a:extrusionClr>
            </a:sp3d>
          </p:spPr>
          <p:txBody>
            <a:bodyPr wrap="none" anchor="ctr">
              <a:flatTx/>
            </a:bodyPr>
            <a:lstStyle/>
            <a:p>
              <a:endParaRPr kumimoji="0" lang="zh-TW" altLang="en-US">
                <a:latin typeface="Verdana" pitchFamily="34" charset="0"/>
              </a:endParaRPr>
            </a:p>
          </p:txBody>
        </p:sp>
        <p:sp>
          <p:nvSpPr>
            <p:cNvPr id="14" name="Rectangle 3"/>
            <p:cNvSpPr>
              <a:spLocks noChangeArrowheads="1"/>
            </p:cNvSpPr>
            <p:nvPr/>
          </p:nvSpPr>
          <p:spPr bwMode="gray">
            <a:xfrm>
              <a:off x="2832577" y="2548830"/>
              <a:ext cx="1595407" cy="415326"/>
            </a:xfrm>
            <a:prstGeom prst="rect">
              <a:avLst/>
            </a:prstGeom>
            <a:noFill/>
            <a:ln>
              <a:noFill/>
            </a:ln>
            <a:effectLst/>
            <a:extLst>
              <a:ext uri="{909E8E84-426E-40DD-AFC4-6F175D3DCCD1}"/>
              <a:ext uri="{91240B29-F687-4F45-9708-019B960494DF}"/>
              <a:ext uri="{AF507438-7753-43E0-B8FC-AC1667EBCBE1}"/>
            </a:ex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fontAlgn="auto">
                <a:spcBef>
                  <a:spcPts val="0"/>
                </a:spcBef>
                <a:spcAft>
                  <a:spcPts val="0"/>
                </a:spcAft>
                <a:buClr>
                  <a:srgbClr val="FF0066"/>
                </a:buClr>
                <a:buSzPct val="75000"/>
                <a:buFont typeface="Wingdings" pitchFamily="2" charset="2"/>
                <a:buNone/>
                <a:defRPr/>
              </a:pPr>
              <a:r>
                <a:rPr kumimoji="0" lang="zh-TW" altLang="en-US" sz="2400" b="1" spc="50" dirty="0">
                  <a:ln w="11430"/>
                  <a:solidFill>
                    <a:srgbClr val="0070C0"/>
                  </a:soli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rPr>
                <a:t>安全有感</a:t>
              </a:r>
              <a:endParaRPr kumimoji="0" lang="en-US" altLang="zh-CN" sz="2400" b="1" spc="50" dirty="0">
                <a:ln w="11430"/>
                <a:solidFill>
                  <a:srgbClr val="0070C0"/>
                </a:soli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endParaRPr>
            </a:p>
          </p:txBody>
        </p:sp>
        <p:sp>
          <p:nvSpPr>
            <p:cNvPr id="105478" name="Rectangle 4"/>
            <p:cNvSpPr>
              <a:spLocks noChangeArrowheads="1"/>
            </p:cNvSpPr>
            <p:nvPr/>
          </p:nvSpPr>
          <p:spPr bwMode="gray">
            <a:xfrm>
              <a:off x="4614946" y="1696046"/>
              <a:ext cx="4250272" cy="2097733"/>
            </a:xfrm>
            <a:prstGeom prst="rect">
              <a:avLst/>
            </a:prstGeom>
            <a:solidFill>
              <a:schemeClr val="folHlink"/>
            </a:solidFill>
            <a:ln w="9525">
              <a:miter lim="800000"/>
              <a:headEnd/>
              <a:tailEnd/>
            </a:ln>
            <a:scene3d>
              <a:camera prst="legacyPerspectiveBottomLeft"/>
              <a:lightRig rig="legacyFlat3" dir="b"/>
            </a:scene3d>
            <a:sp3d extrusionH="430200" prstMaterial="legacyMatte">
              <a:bevelT w="13500" h="13500" prst="angle"/>
              <a:bevelB w="13500" h="13500" prst="angle"/>
              <a:extrusionClr>
                <a:schemeClr val="folHlink"/>
              </a:extrusionClr>
            </a:sp3d>
          </p:spPr>
          <p:txBody>
            <a:bodyPr wrap="none" anchor="ctr">
              <a:flatTx/>
            </a:bodyPr>
            <a:lstStyle/>
            <a:p>
              <a:endParaRPr kumimoji="0" lang="zh-TW" altLang="en-US">
                <a:latin typeface="Verdana" pitchFamily="34" charset="0"/>
              </a:endParaRPr>
            </a:p>
          </p:txBody>
        </p:sp>
        <p:sp>
          <p:nvSpPr>
            <p:cNvPr id="16" name="Rectangle 5"/>
            <p:cNvSpPr>
              <a:spLocks noChangeArrowheads="1"/>
            </p:cNvSpPr>
            <p:nvPr/>
          </p:nvSpPr>
          <p:spPr bwMode="gray">
            <a:xfrm>
              <a:off x="4595339" y="2362423"/>
              <a:ext cx="1704853" cy="830997"/>
            </a:xfrm>
            <a:prstGeom prst="rect">
              <a:avLst/>
            </a:prstGeom>
            <a:noFill/>
            <a:ln>
              <a:noFill/>
            </a:ln>
            <a:effectLst/>
            <a:extLst>
              <a:ext uri="{909E8E84-426E-40DD-AFC4-6F175D3DCCD1}"/>
              <a:ext uri="{91240B29-F687-4F45-9708-019B960494DF}"/>
              <a:ext uri="{AF507438-7753-43E0-B8FC-AC1667EBCBE1}"/>
            </a:ex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buClr>
                  <a:srgbClr val="FF0066"/>
                </a:buClr>
                <a:buSzPct val="75000"/>
                <a:defRPr/>
              </a:pPr>
              <a:r>
                <a:rPr kumimoji="0" lang="zh-TW" altLang="en-US" sz="2400" b="1" spc="50" dirty="0">
                  <a:ln w="11430"/>
                  <a:solidFill>
                    <a:srgbClr val="0070C0"/>
                  </a:soli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rPr>
                <a:t>全</a:t>
              </a:r>
              <a:r>
                <a:rPr kumimoji="0" lang="zh-TW" altLang="zh-TW" sz="2400" b="1" spc="50" dirty="0">
                  <a:ln w="11430"/>
                  <a:solidFill>
                    <a:srgbClr val="0070C0"/>
                  </a:soli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rPr>
                <a:t>國毒品</a:t>
              </a:r>
              <a:endParaRPr kumimoji="0" lang="en-US" altLang="zh-TW" sz="2400" b="1" spc="50" dirty="0">
                <a:ln w="11430"/>
                <a:solidFill>
                  <a:srgbClr val="0070C0"/>
                </a:soli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endParaRPr>
            </a:p>
            <a:p>
              <a:pPr fontAlgn="auto">
                <a:spcBef>
                  <a:spcPts val="0"/>
                </a:spcBef>
                <a:spcAft>
                  <a:spcPts val="0"/>
                </a:spcAft>
                <a:buClr>
                  <a:srgbClr val="FF0066"/>
                </a:buClr>
                <a:buSzPct val="75000"/>
                <a:defRPr/>
              </a:pPr>
              <a:r>
                <a:rPr kumimoji="0" lang="zh-TW" altLang="zh-TW" sz="2400" b="1" spc="50" dirty="0">
                  <a:ln w="11430"/>
                  <a:solidFill>
                    <a:srgbClr val="0070C0"/>
                  </a:soli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rPr>
                <a:t>圖像建立</a:t>
              </a:r>
              <a:endParaRPr kumimoji="0" lang="en-US" altLang="zh-CN" sz="2400" b="1" spc="50" dirty="0">
                <a:ln w="11430"/>
                <a:solidFill>
                  <a:srgbClr val="0070C0"/>
                </a:soli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endParaRPr>
            </a:p>
          </p:txBody>
        </p:sp>
        <p:sp>
          <p:nvSpPr>
            <p:cNvPr id="105480" name="Rectangle 6"/>
            <p:cNvSpPr>
              <a:spLocks noChangeArrowheads="1"/>
            </p:cNvSpPr>
            <p:nvPr/>
          </p:nvSpPr>
          <p:spPr bwMode="gray">
            <a:xfrm>
              <a:off x="323528" y="3967938"/>
              <a:ext cx="4100577" cy="2097732"/>
            </a:xfrm>
            <a:prstGeom prst="rect">
              <a:avLst/>
            </a:prstGeom>
            <a:solidFill>
              <a:schemeClr val="accent1"/>
            </a:solidFill>
            <a:ln w="9525">
              <a:miter lim="800000"/>
              <a:headEnd/>
              <a:tailEnd/>
            </a:ln>
            <a:scene3d>
              <a:camera prst="legacyPerspectiv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kumimoji="0" lang="zh-TW" altLang="en-US">
                <a:latin typeface="Verdana" pitchFamily="34" charset="0"/>
              </a:endParaRPr>
            </a:p>
          </p:txBody>
        </p:sp>
        <p:sp>
          <p:nvSpPr>
            <p:cNvPr id="19" name="Rectangle 7"/>
            <p:cNvSpPr>
              <a:spLocks noChangeArrowheads="1"/>
            </p:cNvSpPr>
            <p:nvPr/>
          </p:nvSpPr>
          <p:spPr bwMode="gray">
            <a:xfrm>
              <a:off x="2627784" y="4810695"/>
              <a:ext cx="1790536" cy="830997"/>
            </a:xfrm>
            <a:prstGeom prst="rect">
              <a:avLst/>
            </a:prstGeom>
            <a:noFill/>
            <a:ln>
              <a:noFill/>
            </a:ln>
            <a:effectLst/>
            <a:extLst>
              <a:ext uri="{909E8E84-426E-40DD-AFC4-6F175D3DCCD1}"/>
              <a:ext uri="{91240B29-F687-4F45-9708-019B960494DF}"/>
              <a:ext uri="{AF507438-7753-43E0-B8FC-AC1667EBCBE1}"/>
            </a:ex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buClr>
                  <a:srgbClr val="FF0066"/>
                </a:buClr>
                <a:buSzPct val="75000"/>
                <a:defRPr/>
              </a:pPr>
              <a:r>
                <a:rPr kumimoji="0" lang="zh-TW" altLang="en-US" sz="2400" b="1" spc="50" dirty="0">
                  <a:ln w="11430"/>
                  <a:solidFill>
                    <a:srgbClr val="0070C0"/>
                  </a:soli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rPr>
                <a:t>其他衍生犯罪有效下降</a:t>
              </a:r>
              <a:endParaRPr kumimoji="0" lang="en-US" altLang="zh-CN" sz="2400" b="1" spc="50" dirty="0">
                <a:ln w="11430"/>
                <a:solidFill>
                  <a:srgbClr val="0070C0"/>
                </a:soli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endParaRPr>
            </a:p>
          </p:txBody>
        </p:sp>
        <p:sp>
          <p:nvSpPr>
            <p:cNvPr id="105482" name="Rectangle 8"/>
            <p:cNvSpPr>
              <a:spLocks noChangeArrowheads="1"/>
            </p:cNvSpPr>
            <p:nvPr/>
          </p:nvSpPr>
          <p:spPr bwMode="gray">
            <a:xfrm>
              <a:off x="4607145" y="3965242"/>
              <a:ext cx="4255618" cy="2084442"/>
            </a:xfrm>
            <a:prstGeom prst="rect">
              <a:avLst/>
            </a:prstGeom>
            <a:solidFill>
              <a:srgbClr val="FFC000"/>
            </a:solidFill>
            <a:ln w="9525">
              <a:miter lim="800000"/>
              <a:headEnd/>
              <a:tailEnd/>
            </a:ln>
            <a:scene3d>
              <a:camera prst="legacyPerspectiveTopLeft"/>
              <a:lightRig rig="legacyFlat3" dir="b"/>
            </a:scene3d>
            <a:sp3d extrusionH="430200" prstMaterial="legacyMatte">
              <a:bevelT w="13500" h="13500" prst="angle"/>
              <a:bevelB w="13500" h="13500" prst="angle"/>
              <a:extrusionClr>
                <a:srgbClr val="FFC000"/>
              </a:extrusionClr>
            </a:sp3d>
          </p:spPr>
          <p:txBody>
            <a:bodyPr wrap="none" anchor="ctr">
              <a:flatTx/>
            </a:bodyPr>
            <a:lstStyle/>
            <a:p>
              <a:endParaRPr kumimoji="0" lang="zh-TW" altLang="en-US">
                <a:latin typeface="Verdana" pitchFamily="34" charset="0"/>
              </a:endParaRPr>
            </a:p>
          </p:txBody>
        </p:sp>
        <p:sp>
          <p:nvSpPr>
            <p:cNvPr id="21" name="Rectangle 9"/>
            <p:cNvSpPr>
              <a:spLocks noChangeArrowheads="1"/>
            </p:cNvSpPr>
            <p:nvPr/>
          </p:nvSpPr>
          <p:spPr bwMode="gray">
            <a:xfrm>
              <a:off x="4605508" y="4810695"/>
              <a:ext cx="1838700" cy="830997"/>
            </a:xfrm>
            <a:prstGeom prst="rect">
              <a:avLst/>
            </a:prstGeom>
            <a:noFill/>
            <a:ln>
              <a:noFill/>
            </a:ln>
            <a:effectLst/>
            <a:extLst>
              <a:ext uri="{909E8E84-426E-40DD-AFC4-6F175D3DCCD1}"/>
              <a:ext uri="{91240B29-F687-4F45-9708-019B960494DF}"/>
              <a:ext uri="{AF507438-7753-43E0-B8FC-AC1667EBCBE1}"/>
            </a:ex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buClr>
                  <a:srgbClr val="FF0066"/>
                </a:buClr>
                <a:buSzPct val="75000"/>
                <a:defRPr/>
              </a:pPr>
              <a:r>
                <a:rPr kumimoji="0" lang="zh-TW" altLang="en-US" sz="2400" b="1" spc="50" dirty="0">
                  <a:ln w="11430"/>
                  <a:solidFill>
                    <a:srgbClr val="0070C0"/>
                  </a:soli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rPr>
                <a:t>毒品新生人口有效控制</a:t>
              </a:r>
            </a:p>
          </p:txBody>
        </p:sp>
        <p:sp>
          <p:nvSpPr>
            <p:cNvPr id="22" name="Text Box 10"/>
            <p:cNvSpPr txBox="1">
              <a:spLocks noChangeArrowheads="1"/>
            </p:cNvSpPr>
            <p:nvPr/>
          </p:nvSpPr>
          <p:spPr bwMode="gray">
            <a:xfrm>
              <a:off x="394974" y="4222146"/>
              <a:ext cx="2735563" cy="582617"/>
            </a:xfrm>
            <a:prstGeom prst="rect">
              <a:avLst/>
            </a:prstGeom>
            <a:noFill/>
            <a:ln>
              <a:noFill/>
            </a:ln>
            <a:effectLst/>
            <a:extLst>
              <a:ext uri="{909E8E84-426E-40DD-AFC4-6F175D3DCCD1}"/>
              <a:ext uri="{91240B29-F687-4F45-9708-019B960494DF}"/>
              <a:ext uri="{AF507438-7753-43E0-B8FC-AC1667EBCBE1}"/>
            </a:extLst>
          </p:spPr>
          <p:txBody>
            <a:bodyPr>
              <a:spAutoFit/>
            </a:bodyPr>
            <a:lstStyle/>
            <a:p>
              <a:pPr marL="269875" lvl="1" indent="-269875" fontAlgn="auto">
                <a:spcBef>
                  <a:spcPts val="0"/>
                </a:spcBef>
                <a:spcAft>
                  <a:spcPts val="600"/>
                </a:spcAft>
                <a:buClr>
                  <a:srgbClr val="0070C0"/>
                </a:buClr>
                <a:buFont typeface="Wingdings 3" panose="05040102010807070707" pitchFamily="18" charset="2"/>
                <a:buChar char="u"/>
                <a:defRPr/>
              </a:pPr>
              <a:r>
                <a:rPr kumimoji="0" lang="zh-TW" altLang="en-US" b="1" kern="0" dirty="0">
                  <a:solidFill>
                    <a:schemeClr val="bg1"/>
                  </a:solidFill>
                  <a:latin typeface="Arial" panose="020B0604020202020204" pitchFamily="34" charset="0"/>
                  <a:ea typeface="微軟正黑體" panose="020B0604030504040204" pitchFamily="34" charset="-120"/>
                </a:rPr>
                <a:t>施用毒品質變為其他</a:t>
              </a:r>
              <a:r>
                <a:rPr kumimoji="0" lang="zh-TW" altLang="en-US" b="1" kern="0" dirty="0">
                  <a:solidFill>
                    <a:schemeClr val="bg1"/>
                  </a:solidFill>
                  <a:latin typeface="Arial" panose="020B0604020202020204" pitchFamily="34" charset="0"/>
                  <a:ea typeface="微軟正黑體" panose="020B0604030504040204" pitchFamily="34" charset="-120"/>
                </a:rPr>
                <a:t>供應</a:t>
              </a:r>
              <a:r>
                <a:rPr kumimoji="0" lang="zh-TW" altLang="en-US" b="1" kern="0" dirty="0">
                  <a:solidFill>
                    <a:schemeClr val="bg1"/>
                  </a:solidFill>
                  <a:latin typeface="Arial" panose="020B0604020202020204" pitchFamily="34" charset="0"/>
                  <a:ea typeface="微軟正黑體" panose="020B0604030504040204" pitchFamily="34" charset="-120"/>
                </a:rPr>
                <a:t>者比率逐年下降</a:t>
              </a:r>
              <a:endParaRPr kumimoji="0" lang="zh-CN" altLang="en-US" b="1" kern="0" dirty="0">
                <a:solidFill>
                  <a:schemeClr val="bg1"/>
                </a:solidFill>
                <a:latin typeface="Arial" panose="020B0604020202020204" pitchFamily="34" charset="0"/>
                <a:ea typeface="微軟正黑體" panose="020B0604030504040204" pitchFamily="34" charset="-120"/>
              </a:endParaRPr>
            </a:p>
          </p:txBody>
        </p:sp>
        <p:sp>
          <p:nvSpPr>
            <p:cNvPr id="23" name="Text Box 11"/>
            <p:cNvSpPr txBox="1">
              <a:spLocks noChangeArrowheads="1"/>
            </p:cNvSpPr>
            <p:nvPr/>
          </p:nvSpPr>
          <p:spPr bwMode="gray">
            <a:xfrm>
              <a:off x="394974" y="2133008"/>
              <a:ext cx="2521227" cy="1276616"/>
            </a:xfrm>
            <a:prstGeom prst="rect">
              <a:avLst/>
            </a:prstGeom>
            <a:noFill/>
            <a:ln>
              <a:noFill/>
            </a:ln>
            <a:effectLst/>
            <a:extLst>
              <a:ext uri="{909E8E84-426E-40DD-AFC4-6F175D3DCCD1}"/>
              <a:ext uri="{91240B29-F687-4F45-9708-019B960494DF}"/>
              <a:ext uri="{AF507438-7753-43E0-B8FC-AC1667EBCBE1}"/>
            </a:extLst>
          </p:spPr>
          <p:txBody>
            <a:bodyPr>
              <a:spAutoFit/>
            </a:bodyPr>
            <a:lstStyle/>
            <a:p>
              <a:pPr marL="269875" lvl="1" indent="-269875" fontAlgn="auto">
                <a:spcBef>
                  <a:spcPts val="0"/>
                </a:spcBef>
                <a:spcAft>
                  <a:spcPts val="600"/>
                </a:spcAft>
                <a:buClr>
                  <a:schemeClr val="accent1">
                    <a:lumMod val="75000"/>
                  </a:schemeClr>
                </a:buClr>
                <a:buFont typeface="Wingdings 3" panose="05040102010807070707" pitchFamily="18" charset="2"/>
                <a:buChar char="u"/>
                <a:defRPr/>
              </a:pPr>
              <a:r>
                <a:rPr kumimoji="0" lang="zh-TW" altLang="en-US" b="1" kern="0" dirty="0">
                  <a:solidFill>
                    <a:schemeClr val="bg1"/>
                  </a:solidFill>
                  <a:latin typeface="Arial" panose="020B0604020202020204" pitchFamily="34" charset="0"/>
                  <a:ea typeface="微軟正黑體" panose="020B0604030504040204" pitchFamily="34" charset="-120"/>
                </a:rPr>
                <a:t>藉由全力打擊毒販，強化人民之安全感受</a:t>
              </a:r>
              <a:endParaRPr kumimoji="0" lang="en-US" altLang="zh-TW" b="1" kern="0" dirty="0">
                <a:solidFill>
                  <a:schemeClr val="bg1"/>
                </a:solidFill>
                <a:latin typeface="Arial" panose="020B0604020202020204" pitchFamily="34" charset="0"/>
                <a:ea typeface="微軟正黑體" panose="020B0604030504040204" pitchFamily="34" charset="-120"/>
              </a:endParaRPr>
            </a:p>
            <a:p>
              <a:pPr marL="269875" lvl="1" indent="-269875" fontAlgn="auto">
                <a:spcBef>
                  <a:spcPts val="0"/>
                </a:spcBef>
                <a:spcAft>
                  <a:spcPts val="600"/>
                </a:spcAft>
                <a:buClr>
                  <a:schemeClr val="accent1">
                    <a:lumMod val="75000"/>
                  </a:schemeClr>
                </a:buClr>
                <a:buFont typeface="Wingdings 3" panose="05040102010807070707" pitchFamily="18" charset="2"/>
                <a:buChar char="u"/>
                <a:defRPr/>
              </a:pPr>
              <a:r>
                <a:rPr kumimoji="0" lang="zh-TW" altLang="en-US" b="1" kern="0" dirty="0">
                  <a:solidFill>
                    <a:schemeClr val="bg1"/>
                  </a:solidFill>
                  <a:latin typeface="Arial" panose="020B0604020202020204" pitchFamily="34" charset="0"/>
                  <a:ea typeface="微軟正黑體" panose="020B0604030504040204" pitchFamily="34" charset="-120"/>
                </a:rPr>
                <a:t>增加查緝保護頻率，完整社會安全網</a:t>
              </a:r>
              <a:endParaRPr kumimoji="0" lang="en-US" altLang="zh-CN" b="1" kern="0" dirty="0">
                <a:solidFill>
                  <a:schemeClr val="bg1"/>
                </a:solidFill>
                <a:latin typeface="Arial" panose="020B0604020202020204" pitchFamily="34" charset="0"/>
                <a:ea typeface="微軟正黑體" panose="020B0604030504040204" pitchFamily="34" charset="-120"/>
              </a:endParaRPr>
            </a:p>
          </p:txBody>
        </p:sp>
        <p:sp>
          <p:nvSpPr>
            <p:cNvPr id="24" name="Text Box 12"/>
            <p:cNvSpPr txBox="1">
              <a:spLocks noChangeArrowheads="1"/>
            </p:cNvSpPr>
            <p:nvPr/>
          </p:nvSpPr>
          <p:spPr bwMode="gray">
            <a:xfrm>
              <a:off x="6012167" y="1988783"/>
              <a:ext cx="2808596" cy="1553644"/>
            </a:xfrm>
            <a:prstGeom prst="rect">
              <a:avLst/>
            </a:prstGeom>
            <a:noFill/>
            <a:ln>
              <a:noFill/>
            </a:ln>
            <a:effectLst/>
            <a:extLst>
              <a:ext uri="{909E8E84-426E-40DD-AFC4-6F175D3DCCD1}"/>
              <a:ext uri="{91240B29-F687-4F45-9708-019B960494DF}"/>
              <a:ext uri="{AF507438-7753-43E0-B8FC-AC1667EBCBE1}"/>
            </a:extLst>
          </p:spPr>
          <p:txBody>
            <a:bodyPr>
              <a:spAutoFit/>
            </a:bodyPr>
            <a:lstStyle/>
            <a:p>
              <a:pPr marL="269875" lvl="1" indent="-269875" fontAlgn="auto">
                <a:spcBef>
                  <a:spcPts val="0"/>
                </a:spcBef>
                <a:spcAft>
                  <a:spcPts val="600"/>
                </a:spcAft>
                <a:buClr>
                  <a:schemeClr val="accent1">
                    <a:lumMod val="75000"/>
                  </a:schemeClr>
                </a:buClr>
                <a:buFont typeface="Wingdings 3" panose="05040102010807070707" pitchFamily="18" charset="2"/>
                <a:buChar char="u"/>
                <a:defRPr/>
              </a:pPr>
              <a:r>
                <a:rPr kumimoji="0" lang="zh-TW" altLang="en-US" b="1" kern="0" dirty="0">
                  <a:solidFill>
                    <a:schemeClr val="bg1"/>
                  </a:solidFill>
                  <a:latin typeface="Arial" panose="020B0604020202020204" pitchFamily="34" charset="0"/>
                  <a:ea typeface="微軟正黑體" panose="020B0604030504040204" pitchFamily="34" charset="-120"/>
                </a:rPr>
                <a:t>經密集行動，科學化建檔分析，建立全國毒品圖像</a:t>
              </a:r>
              <a:endParaRPr kumimoji="0" lang="en-US" altLang="zh-TW" b="1" kern="0" dirty="0">
                <a:solidFill>
                  <a:schemeClr val="bg1"/>
                </a:solidFill>
                <a:latin typeface="Arial" panose="020B0604020202020204" pitchFamily="34" charset="0"/>
                <a:ea typeface="微軟正黑體" panose="020B0604030504040204" pitchFamily="34" charset="-120"/>
              </a:endParaRPr>
            </a:p>
            <a:p>
              <a:pPr marL="269875" lvl="1" indent="-269875" fontAlgn="auto">
                <a:spcBef>
                  <a:spcPts val="0"/>
                </a:spcBef>
                <a:spcAft>
                  <a:spcPts val="600"/>
                </a:spcAft>
                <a:buClr>
                  <a:schemeClr val="accent1">
                    <a:lumMod val="75000"/>
                  </a:schemeClr>
                </a:buClr>
                <a:buFont typeface="Wingdings 3" panose="05040102010807070707" pitchFamily="18" charset="2"/>
                <a:buChar char="u"/>
                <a:defRPr/>
              </a:pPr>
              <a:r>
                <a:rPr kumimoji="0" lang="zh-TW" altLang="en-US" b="1" kern="0" dirty="0">
                  <a:solidFill>
                    <a:schemeClr val="bg1"/>
                  </a:solidFill>
                  <a:latin typeface="Arial" panose="020B0604020202020204" pitchFamily="34" charset="0"/>
                  <a:ea typeface="微軟正黑體" panose="020B0604030504040204" pitchFamily="34" charset="-120"/>
                </a:rPr>
                <a:t>減少毒品人口黑數，快速介入保護</a:t>
              </a:r>
              <a:endParaRPr kumimoji="0" lang="zh-CN" altLang="en-US" b="1" kern="0" dirty="0">
                <a:solidFill>
                  <a:schemeClr val="bg1"/>
                </a:solidFill>
                <a:latin typeface="Arial" panose="020B0604020202020204" pitchFamily="34" charset="0"/>
                <a:ea typeface="微軟正黑體" panose="020B0604030504040204" pitchFamily="34" charset="-120"/>
              </a:endParaRPr>
            </a:p>
          </p:txBody>
        </p:sp>
        <p:sp>
          <p:nvSpPr>
            <p:cNvPr id="25" name="Text Box 13"/>
            <p:cNvSpPr txBox="1">
              <a:spLocks noChangeArrowheads="1"/>
            </p:cNvSpPr>
            <p:nvPr/>
          </p:nvSpPr>
          <p:spPr bwMode="gray">
            <a:xfrm>
              <a:off x="6012167" y="4283549"/>
              <a:ext cx="2808596" cy="369848"/>
            </a:xfrm>
            <a:prstGeom prst="rect">
              <a:avLst/>
            </a:prstGeom>
            <a:noFill/>
            <a:ln>
              <a:noFill/>
            </a:ln>
            <a:effectLst/>
            <a:extLst>
              <a:ext uri="{909E8E84-426E-40DD-AFC4-6F175D3DCCD1}"/>
              <a:ext uri="{91240B29-F687-4F45-9708-019B960494DF}"/>
              <a:ext uri="{AF507438-7753-43E0-B8FC-AC1667EBCBE1}"/>
            </a:extLst>
          </p:spPr>
          <p:txBody>
            <a:bodyPr>
              <a:spAutoFit/>
            </a:bodyPr>
            <a:lstStyle/>
            <a:p>
              <a:pPr marL="269875" lvl="1" indent="-269875" fontAlgn="auto">
                <a:spcBef>
                  <a:spcPts val="0"/>
                </a:spcBef>
                <a:spcAft>
                  <a:spcPts val="600"/>
                </a:spcAft>
                <a:buClr>
                  <a:srgbClr val="0070C0"/>
                </a:buClr>
                <a:buFont typeface="Wingdings 3" panose="05040102010807070707" pitchFamily="18" charset="2"/>
                <a:buChar char="u"/>
                <a:defRPr/>
              </a:pPr>
              <a:r>
                <a:rPr kumimoji="0" lang="zh-TW" altLang="en-US" b="1" kern="0" dirty="0">
                  <a:solidFill>
                    <a:schemeClr val="bg1"/>
                  </a:solidFill>
                  <a:latin typeface="Arial" panose="020B0604020202020204" pitchFamily="34" charset="0"/>
                  <a:ea typeface="微軟正黑體" panose="020B0604030504040204" pitchFamily="34" charset="-120"/>
                </a:rPr>
                <a:t>毒品新生人口逐年下降</a:t>
              </a:r>
              <a:endParaRPr kumimoji="0" lang="en-US" altLang="zh-TW" b="1" kern="0" dirty="0">
                <a:solidFill>
                  <a:schemeClr val="bg1"/>
                </a:solidFill>
                <a:latin typeface="Arial" panose="020B0604020202020204" pitchFamily="34" charset="0"/>
                <a:ea typeface="微軟正黑體" panose="020B0604030504040204" pitchFamily="34" charset="-120"/>
              </a:endParaRPr>
            </a:p>
          </p:txBody>
        </p:sp>
        <p:grpSp>
          <p:nvGrpSpPr>
            <p:cNvPr id="105488" name="Group 32"/>
            <p:cNvGrpSpPr>
              <a:grpSpLocks/>
            </p:cNvGrpSpPr>
            <p:nvPr/>
          </p:nvGrpSpPr>
          <p:grpSpPr bwMode="auto">
            <a:xfrm>
              <a:off x="3709988" y="3192115"/>
              <a:ext cx="1660525" cy="1612900"/>
              <a:chOff x="2457" y="2000"/>
              <a:chExt cx="901" cy="888"/>
            </a:xfrm>
          </p:grpSpPr>
          <p:pic>
            <p:nvPicPr>
              <p:cNvPr id="105491" name="Picture 33" descr="circuler_1"/>
              <p:cNvPicPr>
                <a:picLocks noChangeAspect="1" noChangeArrowheads="1"/>
              </p:cNvPicPr>
              <p:nvPr/>
            </p:nvPicPr>
            <p:blipFill>
              <a:blip r:embed="rId3"/>
              <a:srcRect/>
              <a:stretch>
                <a:fillRect/>
              </a:stretch>
            </p:blipFill>
            <p:spPr bwMode="gray">
              <a:xfrm>
                <a:off x="2457" y="2000"/>
                <a:ext cx="901" cy="886"/>
              </a:xfrm>
              <a:prstGeom prst="rect">
                <a:avLst/>
              </a:prstGeom>
              <a:noFill/>
              <a:ln w="9525">
                <a:noFill/>
                <a:miter lim="800000"/>
                <a:headEnd/>
                <a:tailEnd/>
              </a:ln>
            </p:spPr>
          </p:pic>
          <p:sp>
            <p:nvSpPr>
              <p:cNvPr id="50" name="Oval 34"/>
              <p:cNvSpPr>
                <a:spLocks noChangeArrowheads="1"/>
              </p:cNvSpPr>
              <p:nvPr/>
            </p:nvSpPr>
            <p:spPr bwMode="gray">
              <a:xfrm>
                <a:off x="2457" y="2000"/>
                <a:ext cx="895" cy="888"/>
              </a:xfrm>
              <a:prstGeom prst="ellipse">
                <a:avLst/>
              </a:prstGeom>
              <a:gradFill rotWithShape="1">
                <a:gsLst>
                  <a:gs pos="0">
                    <a:srgbClr val="FFFF99">
                      <a:gamma/>
                      <a:shade val="26275"/>
                      <a:invGamma/>
                      <a:alpha val="89999"/>
                    </a:srgbClr>
                  </a:gs>
                  <a:gs pos="50000">
                    <a:srgbClr val="FFFF99">
                      <a:alpha val="45000"/>
                    </a:srgbClr>
                  </a:gs>
                  <a:gs pos="100000">
                    <a:srgbClr val="FFFF99">
                      <a:gamma/>
                      <a:shade val="26275"/>
                      <a:invGamma/>
                      <a:alpha val="89999"/>
                    </a:srgbClr>
                  </a:gs>
                </a:gsLst>
                <a:lin ang="5400000" scaled="1"/>
              </a:gradFill>
              <a:ln w="57150" algn="ctr">
                <a:solidFill>
                  <a:srgbClr val="F8F8F8"/>
                </a:solidFill>
                <a:round/>
                <a:headEnd/>
                <a:tailEnd/>
              </a:ln>
              <a:effectLst/>
              <a:extLst>
                <a:ext uri="{AF507438-7753-43E0-B8FC-AC1667EBCBE1}"/>
              </a:extLst>
            </p:spPr>
            <p:txBody>
              <a:bodyPr wrap="none" anchor="ctr"/>
              <a:lstStyle/>
              <a:p>
                <a:pPr fontAlgn="auto">
                  <a:spcBef>
                    <a:spcPts val="0"/>
                  </a:spcBef>
                  <a:spcAft>
                    <a:spcPts val="0"/>
                  </a:spcAft>
                  <a:defRPr/>
                </a:pPr>
                <a:endParaRPr kumimoji="0" lang="zh-TW" altLang="en-US">
                  <a:latin typeface="+mn-lt"/>
                  <a:ea typeface="+mn-ea"/>
                </a:endParaRPr>
              </a:p>
            </p:txBody>
          </p:sp>
          <p:sp>
            <p:nvSpPr>
              <p:cNvPr id="105495" name="Freeform 35"/>
              <p:cNvSpPr>
                <a:spLocks/>
              </p:cNvSpPr>
              <p:nvPr/>
            </p:nvSpPr>
            <p:spPr bwMode="gray">
              <a:xfrm>
                <a:off x="2550" y="2018"/>
                <a:ext cx="703" cy="308"/>
              </a:xfrm>
              <a:custGeom>
                <a:avLst/>
                <a:gdLst>
                  <a:gd name="T0" fmla="*/ 692 w 1321"/>
                  <a:gd name="T1" fmla="*/ 173 h 712"/>
                  <a:gd name="T2" fmla="*/ 701 w 1321"/>
                  <a:gd name="T3" fmla="*/ 191 h 712"/>
                  <a:gd name="T4" fmla="*/ 703 w 1321"/>
                  <a:gd name="T5" fmla="*/ 208 h 712"/>
                  <a:gd name="T6" fmla="*/ 700 w 1321"/>
                  <a:gd name="T7" fmla="*/ 223 h 712"/>
                  <a:gd name="T8" fmla="*/ 691 w 1321"/>
                  <a:gd name="T9" fmla="*/ 238 h 712"/>
                  <a:gd name="T10" fmla="*/ 677 w 1321"/>
                  <a:gd name="T11" fmla="*/ 250 h 712"/>
                  <a:gd name="T12" fmla="*/ 659 w 1321"/>
                  <a:gd name="T13" fmla="*/ 261 h 712"/>
                  <a:gd name="T14" fmla="*/ 636 w 1321"/>
                  <a:gd name="T15" fmla="*/ 272 h 712"/>
                  <a:gd name="T16" fmla="*/ 610 w 1321"/>
                  <a:gd name="T17" fmla="*/ 281 h 712"/>
                  <a:gd name="T18" fmla="*/ 581 w 1321"/>
                  <a:gd name="T19" fmla="*/ 289 h 712"/>
                  <a:gd name="T20" fmla="*/ 549 w 1321"/>
                  <a:gd name="T21" fmla="*/ 295 h 712"/>
                  <a:gd name="T22" fmla="*/ 515 w 1321"/>
                  <a:gd name="T23" fmla="*/ 300 h 712"/>
                  <a:gd name="T24" fmla="*/ 477 w 1321"/>
                  <a:gd name="T25" fmla="*/ 305 h 712"/>
                  <a:gd name="T26" fmla="*/ 439 w 1321"/>
                  <a:gd name="T27" fmla="*/ 307 h 712"/>
                  <a:gd name="T28" fmla="*/ 423 w 1321"/>
                  <a:gd name="T29" fmla="*/ 308 h 712"/>
                  <a:gd name="T30" fmla="*/ 253 w 1321"/>
                  <a:gd name="T31" fmla="*/ 308 h 712"/>
                  <a:gd name="T32" fmla="*/ 251 w 1321"/>
                  <a:gd name="T33" fmla="*/ 308 h 712"/>
                  <a:gd name="T34" fmla="*/ 218 w 1321"/>
                  <a:gd name="T35" fmla="*/ 306 h 712"/>
                  <a:gd name="T36" fmla="*/ 185 w 1321"/>
                  <a:gd name="T37" fmla="*/ 305 h 712"/>
                  <a:gd name="T38" fmla="*/ 154 w 1321"/>
                  <a:gd name="T39" fmla="*/ 301 h 712"/>
                  <a:gd name="T40" fmla="*/ 125 w 1321"/>
                  <a:gd name="T41" fmla="*/ 298 h 712"/>
                  <a:gd name="T42" fmla="*/ 99 w 1321"/>
                  <a:gd name="T43" fmla="*/ 293 h 712"/>
                  <a:gd name="T44" fmla="*/ 75 w 1321"/>
                  <a:gd name="T45" fmla="*/ 287 h 712"/>
                  <a:gd name="T46" fmla="*/ 54 w 1321"/>
                  <a:gd name="T47" fmla="*/ 280 h 712"/>
                  <a:gd name="T48" fmla="*/ 36 w 1321"/>
                  <a:gd name="T49" fmla="*/ 273 h 712"/>
                  <a:gd name="T50" fmla="*/ 21 w 1321"/>
                  <a:gd name="T51" fmla="*/ 263 h 712"/>
                  <a:gd name="T52" fmla="*/ 10 w 1321"/>
                  <a:gd name="T53" fmla="*/ 252 h 712"/>
                  <a:gd name="T54" fmla="*/ 3 w 1321"/>
                  <a:gd name="T55" fmla="*/ 240 h 712"/>
                  <a:gd name="T56" fmla="*/ 0 w 1321"/>
                  <a:gd name="T57" fmla="*/ 227 h 712"/>
                  <a:gd name="T58" fmla="*/ 0 w 1321"/>
                  <a:gd name="T59" fmla="*/ 225 h 712"/>
                  <a:gd name="T60" fmla="*/ 2 w 1321"/>
                  <a:gd name="T61" fmla="*/ 211 h 712"/>
                  <a:gd name="T62" fmla="*/ 9 w 1321"/>
                  <a:gd name="T63" fmla="*/ 193 h 712"/>
                  <a:gd name="T64" fmla="*/ 27 w 1321"/>
                  <a:gd name="T65" fmla="*/ 160 h 712"/>
                  <a:gd name="T66" fmla="*/ 50 w 1321"/>
                  <a:gd name="T67" fmla="*/ 129 h 712"/>
                  <a:gd name="T68" fmla="*/ 78 w 1321"/>
                  <a:gd name="T69" fmla="*/ 102 h 712"/>
                  <a:gd name="T70" fmla="*/ 109 w 1321"/>
                  <a:gd name="T71" fmla="*/ 76 h 712"/>
                  <a:gd name="T72" fmla="*/ 144 w 1321"/>
                  <a:gd name="T73" fmla="*/ 54 h 712"/>
                  <a:gd name="T74" fmla="*/ 181 w 1321"/>
                  <a:gd name="T75" fmla="*/ 35 h 712"/>
                  <a:gd name="T76" fmla="*/ 221 w 1321"/>
                  <a:gd name="T77" fmla="*/ 20 h 712"/>
                  <a:gd name="T78" fmla="*/ 264 w 1321"/>
                  <a:gd name="T79" fmla="*/ 9 h 712"/>
                  <a:gd name="T80" fmla="*/ 309 w 1321"/>
                  <a:gd name="T81" fmla="*/ 3 h 712"/>
                  <a:gd name="T82" fmla="*/ 355 w 1321"/>
                  <a:gd name="T83" fmla="*/ 0 h 712"/>
                  <a:gd name="T84" fmla="*/ 355 w 1321"/>
                  <a:gd name="T85" fmla="*/ 0 h 712"/>
                  <a:gd name="T86" fmla="*/ 404 w 1321"/>
                  <a:gd name="T87" fmla="*/ 3 h 712"/>
                  <a:gd name="T88" fmla="*/ 451 w 1321"/>
                  <a:gd name="T89" fmla="*/ 10 h 712"/>
                  <a:gd name="T90" fmla="*/ 496 w 1321"/>
                  <a:gd name="T91" fmla="*/ 23 h 712"/>
                  <a:gd name="T92" fmla="*/ 537 w 1321"/>
                  <a:gd name="T93" fmla="*/ 39 h 712"/>
                  <a:gd name="T94" fmla="*/ 576 w 1321"/>
                  <a:gd name="T95" fmla="*/ 59 h 712"/>
                  <a:gd name="T96" fmla="*/ 611 w 1321"/>
                  <a:gd name="T97" fmla="*/ 84 h 712"/>
                  <a:gd name="T98" fmla="*/ 643 w 1321"/>
                  <a:gd name="T99" fmla="*/ 111 h 712"/>
                  <a:gd name="T100" fmla="*/ 669 w 1321"/>
                  <a:gd name="T101" fmla="*/ 141 h 712"/>
                  <a:gd name="T102" fmla="*/ 692 w 1321"/>
                  <a:gd name="T103" fmla="*/ 173 h 712"/>
                  <a:gd name="T104" fmla="*/ 692 w 1321"/>
                  <a:gd name="T105" fmla="*/ 17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E2E1B7"/>
                  </a:gs>
                </a:gsLst>
                <a:lin ang="5400000" scaled="1"/>
              </a:gradFill>
              <a:ln w="9525">
                <a:noFill/>
                <a:round/>
                <a:headEnd/>
                <a:tailEnd/>
              </a:ln>
            </p:spPr>
            <p:txBody>
              <a:bodyPr/>
              <a:lstStyle/>
              <a:p>
                <a:endParaRPr lang="zh-TW" altLang="en-US"/>
              </a:p>
            </p:txBody>
          </p:sp>
          <p:grpSp>
            <p:nvGrpSpPr>
              <p:cNvPr id="105496" name="Group 36"/>
              <p:cNvGrpSpPr>
                <a:grpSpLocks/>
              </p:cNvGrpSpPr>
              <p:nvPr/>
            </p:nvGrpSpPr>
            <p:grpSpPr bwMode="auto">
              <a:xfrm rot="-1297425" flipH="1" flipV="1">
                <a:off x="2525" y="2693"/>
                <a:ext cx="781" cy="188"/>
                <a:chOff x="2532" y="1051"/>
                <a:chExt cx="893" cy="246"/>
              </a:xfrm>
            </p:grpSpPr>
            <p:grpSp>
              <p:nvGrpSpPr>
                <p:cNvPr id="105497" name="Group 37"/>
                <p:cNvGrpSpPr>
                  <a:grpSpLocks/>
                </p:cNvGrpSpPr>
                <p:nvPr/>
              </p:nvGrpSpPr>
              <p:grpSpPr bwMode="auto">
                <a:xfrm>
                  <a:off x="2532" y="1051"/>
                  <a:ext cx="743" cy="185"/>
                  <a:chOff x="1565" y="2568"/>
                  <a:chExt cx="1118" cy="279"/>
                </a:xfrm>
              </p:grpSpPr>
              <p:sp>
                <p:nvSpPr>
                  <p:cNvPr id="105503" name="AutoShape 38"/>
                  <p:cNvSpPr>
                    <a:spLocks noChangeArrowheads="1"/>
                  </p:cNvSpPr>
                  <p:nvPr/>
                </p:nvSpPr>
                <p:spPr bwMode="gray">
                  <a:xfrm rot="5263130">
                    <a:off x="1859" y="2274"/>
                    <a:ext cx="227" cy="816"/>
                  </a:xfrm>
                  <a:prstGeom prst="moon">
                    <a:avLst>
                      <a:gd name="adj" fmla="val 49773"/>
                    </a:avLst>
                  </a:prstGeom>
                  <a:solidFill>
                    <a:srgbClr val="F8F8F8">
                      <a:alpha val="3922"/>
                    </a:srgbClr>
                  </a:solidFill>
                  <a:ln w="9525">
                    <a:noFill/>
                    <a:miter lim="800000"/>
                    <a:headEnd/>
                    <a:tailEnd/>
                  </a:ln>
                </p:spPr>
                <p:txBody>
                  <a:bodyPr wrap="none" anchor="ctr"/>
                  <a:lstStyle/>
                  <a:p>
                    <a:endParaRPr kumimoji="0" lang="zh-TW" altLang="en-US">
                      <a:latin typeface="Verdana" pitchFamily="34" charset="0"/>
                    </a:endParaRPr>
                  </a:p>
                </p:txBody>
              </p:sp>
              <p:sp>
                <p:nvSpPr>
                  <p:cNvPr id="105504" name="AutoShape 39"/>
                  <p:cNvSpPr>
                    <a:spLocks noChangeArrowheads="1"/>
                  </p:cNvSpPr>
                  <p:nvPr/>
                </p:nvSpPr>
                <p:spPr bwMode="gray">
                  <a:xfrm rot="6078281">
                    <a:off x="1995" y="2274"/>
                    <a:ext cx="227" cy="816"/>
                  </a:xfrm>
                  <a:prstGeom prst="moon">
                    <a:avLst>
                      <a:gd name="adj" fmla="val 49773"/>
                    </a:avLst>
                  </a:prstGeom>
                  <a:solidFill>
                    <a:srgbClr val="F8F8F8">
                      <a:alpha val="3922"/>
                    </a:srgbClr>
                  </a:solidFill>
                  <a:ln w="9525">
                    <a:noFill/>
                    <a:miter lim="800000"/>
                    <a:headEnd/>
                    <a:tailEnd/>
                  </a:ln>
                </p:spPr>
                <p:txBody>
                  <a:bodyPr wrap="none" anchor="ctr"/>
                  <a:lstStyle/>
                  <a:p>
                    <a:endParaRPr kumimoji="0" lang="zh-TW" altLang="en-US">
                      <a:latin typeface="Verdana" pitchFamily="34" charset="0"/>
                    </a:endParaRPr>
                  </a:p>
                </p:txBody>
              </p:sp>
              <p:sp>
                <p:nvSpPr>
                  <p:cNvPr id="105505" name="AutoShape 40"/>
                  <p:cNvSpPr>
                    <a:spLocks noChangeArrowheads="1"/>
                  </p:cNvSpPr>
                  <p:nvPr/>
                </p:nvSpPr>
                <p:spPr bwMode="gray">
                  <a:xfrm rot="6373927">
                    <a:off x="2071" y="2296"/>
                    <a:ext cx="227" cy="816"/>
                  </a:xfrm>
                  <a:prstGeom prst="moon">
                    <a:avLst>
                      <a:gd name="adj" fmla="val 49773"/>
                    </a:avLst>
                  </a:prstGeom>
                  <a:solidFill>
                    <a:srgbClr val="F8F8F8">
                      <a:alpha val="3922"/>
                    </a:srgbClr>
                  </a:solidFill>
                  <a:ln w="9525">
                    <a:noFill/>
                    <a:miter lim="800000"/>
                    <a:headEnd/>
                    <a:tailEnd/>
                  </a:ln>
                </p:spPr>
                <p:txBody>
                  <a:bodyPr wrap="none" anchor="ctr"/>
                  <a:lstStyle/>
                  <a:p>
                    <a:endParaRPr kumimoji="0" lang="zh-TW" altLang="en-US">
                      <a:latin typeface="Verdana" pitchFamily="34" charset="0"/>
                    </a:endParaRPr>
                  </a:p>
                </p:txBody>
              </p:sp>
              <p:sp>
                <p:nvSpPr>
                  <p:cNvPr id="105506" name="AutoShape 41"/>
                  <p:cNvSpPr>
                    <a:spLocks noChangeArrowheads="1"/>
                  </p:cNvSpPr>
                  <p:nvPr/>
                </p:nvSpPr>
                <p:spPr bwMode="gray">
                  <a:xfrm rot="6906312">
                    <a:off x="2161" y="2326"/>
                    <a:ext cx="227" cy="816"/>
                  </a:xfrm>
                  <a:prstGeom prst="moon">
                    <a:avLst>
                      <a:gd name="adj" fmla="val 49773"/>
                    </a:avLst>
                  </a:prstGeom>
                  <a:solidFill>
                    <a:srgbClr val="F8F8F8">
                      <a:alpha val="3922"/>
                    </a:srgbClr>
                  </a:solidFill>
                  <a:ln w="9525">
                    <a:noFill/>
                    <a:miter lim="800000"/>
                    <a:headEnd/>
                    <a:tailEnd/>
                  </a:ln>
                </p:spPr>
                <p:txBody>
                  <a:bodyPr wrap="none" anchor="ctr"/>
                  <a:lstStyle/>
                  <a:p>
                    <a:endParaRPr kumimoji="0" lang="zh-TW" altLang="en-US">
                      <a:latin typeface="Verdana" pitchFamily="34" charset="0"/>
                    </a:endParaRPr>
                  </a:p>
                </p:txBody>
              </p:sp>
            </p:grpSp>
            <p:grpSp>
              <p:nvGrpSpPr>
                <p:cNvPr id="105498" name="Group 42"/>
                <p:cNvGrpSpPr>
                  <a:grpSpLocks/>
                </p:cNvGrpSpPr>
                <p:nvPr/>
              </p:nvGrpSpPr>
              <p:grpSpPr bwMode="auto">
                <a:xfrm rot="1353540">
                  <a:off x="2682" y="1111"/>
                  <a:ext cx="743" cy="186"/>
                  <a:chOff x="1565" y="2568"/>
                  <a:chExt cx="1118" cy="279"/>
                </a:xfrm>
              </p:grpSpPr>
              <p:sp>
                <p:nvSpPr>
                  <p:cNvPr id="105499" name="AutoShape 43"/>
                  <p:cNvSpPr>
                    <a:spLocks noChangeArrowheads="1"/>
                  </p:cNvSpPr>
                  <p:nvPr/>
                </p:nvSpPr>
                <p:spPr bwMode="gray">
                  <a:xfrm rot="5263130">
                    <a:off x="1859" y="2274"/>
                    <a:ext cx="227" cy="816"/>
                  </a:xfrm>
                  <a:prstGeom prst="moon">
                    <a:avLst>
                      <a:gd name="adj" fmla="val 49773"/>
                    </a:avLst>
                  </a:prstGeom>
                  <a:solidFill>
                    <a:srgbClr val="F8F8F8">
                      <a:alpha val="3922"/>
                    </a:srgbClr>
                  </a:solidFill>
                  <a:ln w="9525">
                    <a:noFill/>
                    <a:miter lim="800000"/>
                    <a:headEnd/>
                    <a:tailEnd/>
                  </a:ln>
                </p:spPr>
                <p:txBody>
                  <a:bodyPr wrap="none" anchor="ctr"/>
                  <a:lstStyle/>
                  <a:p>
                    <a:endParaRPr kumimoji="0" lang="zh-TW" altLang="en-US">
                      <a:latin typeface="Verdana" pitchFamily="34" charset="0"/>
                    </a:endParaRPr>
                  </a:p>
                </p:txBody>
              </p:sp>
              <p:sp>
                <p:nvSpPr>
                  <p:cNvPr id="105500" name="AutoShape 44"/>
                  <p:cNvSpPr>
                    <a:spLocks noChangeArrowheads="1"/>
                  </p:cNvSpPr>
                  <p:nvPr/>
                </p:nvSpPr>
                <p:spPr bwMode="gray">
                  <a:xfrm rot="6078281">
                    <a:off x="1995" y="2274"/>
                    <a:ext cx="227" cy="816"/>
                  </a:xfrm>
                  <a:prstGeom prst="moon">
                    <a:avLst>
                      <a:gd name="adj" fmla="val 49773"/>
                    </a:avLst>
                  </a:prstGeom>
                  <a:solidFill>
                    <a:srgbClr val="F8F8F8">
                      <a:alpha val="3922"/>
                    </a:srgbClr>
                  </a:solidFill>
                  <a:ln w="9525">
                    <a:noFill/>
                    <a:miter lim="800000"/>
                    <a:headEnd/>
                    <a:tailEnd/>
                  </a:ln>
                </p:spPr>
                <p:txBody>
                  <a:bodyPr wrap="none" anchor="ctr"/>
                  <a:lstStyle/>
                  <a:p>
                    <a:endParaRPr kumimoji="0" lang="zh-TW" altLang="en-US">
                      <a:latin typeface="Verdana" pitchFamily="34" charset="0"/>
                    </a:endParaRPr>
                  </a:p>
                </p:txBody>
              </p:sp>
              <p:sp>
                <p:nvSpPr>
                  <p:cNvPr id="105501" name="AutoShape 45"/>
                  <p:cNvSpPr>
                    <a:spLocks noChangeArrowheads="1"/>
                  </p:cNvSpPr>
                  <p:nvPr/>
                </p:nvSpPr>
                <p:spPr bwMode="gray">
                  <a:xfrm rot="6373927">
                    <a:off x="2071" y="2296"/>
                    <a:ext cx="227" cy="816"/>
                  </a:xfrm>
                  <a:prstGeom prst="moon">
                    <a:avLst>
                      <a:gd name="adj" fmla="val 49773"/>
                    </a:avLst>
                  </a:prstGeom>
                  <a:solidFill>
                    <a:srgbClr val="F8F8F8">
                      <a:alpha val="3922"/>
                    </a:srgbClr>
                  </a:solidFill>
                  <a:ln w="9525">
                    <a:noFill/>
                    <a:miter lim="800000"/>
                    <a:headEnd/>
                    <a:tailEnd/>
                  </a:ln>
                </p:spPr>
                <p:txBody>
                  <a:bodyPr wrap="none" anchor="ctr"/>
                  <a:lstStyle/>
                  <a:p>
                    <a:endParaRPr kumimoji="0" lang="zh-TW" altLang="en-US">
                      <a:latin typeface="Verdana" pitchFamily="34" charset="0"/>
                    </a:endParaRPr>
                  </a:p>
                </p:txBody>
              </p:sp>
              <p:sp>
                <p:nvSpPr>
                  <p:cNvPr id="105502" name="AutoShape 46"/>
                  <p:cNvSpPr>
                    <a:spLocks noChangeArrowheads="1"/>
                  </p:cNvSpPr>
                  <p:nvPr/>
                </p:nvSpPr>
                <p:spPr bwMode="gray">
                  <a:xfrm rot="6906312">
                    <a:off x="2161" y="2326"/>
                    <a:ext cx="227" cy="816"/>
                  </a:xfrm>
                  <a:prstGeom prst="moon">
                    <a:avLst>
                      <a:gd name="adj" fmla="val 49773"/>
                    </a:avLst>
                  </a:prstGeom>
                  <a:solidFill>
                    <a:srgbClr val="F8F8F8">
                      <a:alpha val="3922"/>
                    </a:srgbClr>
                  </a:solidFill>
                  <a:ln w="9525">
                    <a:noFill/>
                    <a:miter lim="800000"/>
                    <a:headEnd/>
                    <a:tailEnd/>
                  </a:ln>
                </p:spPr>
                <p:txBody>
                  <a:bodyPr wrap="none" anchor="ctr"/>
                  <a:lstStyle/>
                  <a:p>
                    <a:endParaRPr kumimoji="0" lang="zh-TW" altLang="en-US">
                      <a:latin typeface="Verdana" pitchFamily="34" charset="0"/>
                    </a:endParaRPr>
                  </a:p>
                </p:txBody>
              </p:sp>
            </p:grpSp>
          </p:grpSp>
        </p:grpSp>
        <p:sp>
          <p:nvSpPr>
            <p:cNvPr id="64" name="Text Box 47"/>
            <p:cNvSpPr txBox="1">
              <a:spLocks noChangeArrowheads="1"/>
            </p:cNvSpPr>
            <p:nvPr/>
          </p:nvSpPr>
          <p:spPr bwMode="gray">
            <a:xfrm>
              <a:off x="3594138" y="3672373"/>
              <a:ext cx="1840116" cy="584045"/>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eaLnBrk="0" fontAlgn="auto" hangingPunct="0">
                <a:spcBef>
                  <a:spcPts val="0"/>
                </a:spcBef>
                <a:spcAft>
                  <a:spcPts val="0"/>
                </a:spcAft>
                <a:defRPr/>
              </a:pPr>
              <a:r>
                <a:rPr kumimoji="0" lang="zh-TW" altLang="en-US" sz="3200" b="1" dirty="0">
                  <a:solidFill>
                    <a:srgbClr val="FF66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預期目標</a:t>
              </a:r>
              <a:endParaRPr kumimoji="0" lang="en-US" altLang="zh-CN" sz="3200" b="1" dirty="0">
                <a:solidFill>
                  <a:srgbClr val="FF66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73" name="Text Box 10"/>
            <p:cNvSpPr txBox="1">
              <a:spLocks noChangeArrowheads="1"/>
            </p:cNvSpPr>
            <p:nvPr/>
          </p:nvSpPr>
          <p:spPr bwMode="gray">
            <a:xfrm>
              <a:off x="394974" y="4820470"/>
              <a:ext cx="2159238" cy="1080983"/>
            </a:xfrm>
            <a:prstGeom prst="rect">
              <a:avLst/>
            </a:prstGeom>
            <a:noFill/>
            <a:ln>
              <a:noFill/>
            </a:ln>
            <a:effectLst/>
            <a:extLst>
              <a:ext uri="{909E8E84-426E-40DD-AFC4-6F175D3DCCD1}"/>
              <a:ext uri="{91240B29-F687-4F45-9708-019B960494DF}"/>
              <a:ext uri="{AF507438-7753-43E0-B8FC-AC1667EBCBE1}"/>
            </a:extLst>
          </p:spPr>
          <p:txBody>
            <a:bodyPr>
              <a:spAutoFit/>
            </a:bodyPr>
            <a:lstStyle/>
            <a:p>
              <a:pPr marL="269875" lvl="1" indent="-269875" fontAlgn="auto">
                <a:spcBef>
                  <a:spcPts val="0"/>
                </a:spcBef>
                <a:spcAft>
                  <a:spcPts val="0"/>
                </a:spcAft>
                <a:buClr>
                  <a:srgbClr val="0070C0"/>
                </a:buClr>
                <a:buFont typeface="Wingdings 3" panose="05040102010807070707" pitchFamily="18" charset="2"/>
                <a:buChar char="u"/>
                <a:defRPr/>
              </a:pPr>
              <a:r>
                <a:rPr kumimoji="0" lang="zh-TW" altLang="en-US" b="1" kern="0" dirty="0">
                  <a:solidFill>
                    <a:schemeClr val="bg1"/>
                  </a:solidFill>
                  <a:latin typeface="Arial" panose="020B0604020202020204" pitchFamily="34" charset="0"/>
                  <a:ea typeface="微軟正黑體" panose="020B0604030504040204" pitchFamily="34" charset="-120"/>
                </a:rPr>
                <a:t>施用毒品涉犯其他竊盜</a:t>
              </a:r>
              <a:r>
                <a:rPr kumimoji="0" lang="zh-TW" altLang="en-US" b="1" kern="0" dirty="0">
                  <a:solidFill>
                    <a:schemeClr val="bg1"/>
                  </a:solidFill>
                  <a:latin typeface="Arial" panose="020B0604020202020204" pitchFamily="34" charset="0"/>
                  <a:ea typeface="微軟正黑體" panose="020B0604030504040204" pitchFamily="34" charset="-120"/>
                </a:rPr>
                <a:t>、搶奪</a:t>
              </a:r>
              <a:r>
                <a:rPr kumimoji="0" lang="zh-TW" altLang="en-US" b="1" kern="0" dirty="0">
                  <a:solidFill>
                    <a:schemeClr val="bg1"/>
                  </a:solidFill>
                  <a:latin typeface="Arial" panose="020B0604020202020204" pitchFamily="34" charset="0"/>
                  <a:ea typeface="微軟正黑體" panose="020B0604030504040204" pitchFamily="34" charset="-120"/>
                </a:rPr>
                <a:t>、強盜等財產性犯 罪比率逐年下降</a:t>
              </a:r>
              <a:endParaRPr kumimoji="0" lang="zh-CN" altLang="en-US" b="1" kern="0" dirty="0">
                <a:solidFill>
                  <a:schemeClr val="bg1"/>
                </a:solidFill>
                <a:latin typeface="Arial" panose="020B0604020202020204" pitchFamily="34" charset="0"/>
                <a:ea typeface="微軟正黑體" panose="020B0604030504040204" pitchFamily="34" charset="-120"/>
              </a:endParaRPr>
            </a:p>
          </p:txBody>
        </p:sp>
      </p:grpSp>
    </p:spTree>
  </p:cSld>
  <p:clrMapOvr>
    <a:masterClrMapping/>
  </p:clrMapOvr>
  <p:transition spd="slow"/>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標題 1"/>
          <p:cNvSpPr>
            <a:spLocks noGrp="1"/>
          </p:cNvSpPr>
          <p:nvPr>
            <p:ph type="title"/>
          </p:nvPr>
        </p:nvSpPr>
        <p:spPr>
          <a:xfrm>
            <a:off x="381000" y="115888"/>
            <a:ext cx="8439150" cy="612775"/>
          </a:xfrm>
        </p:spPr>
        <p:txBody>
          <a:bodyPr/>
          <a:lstStyle/>
          <a:p>
            <a:r>
              <a:rPr lang="zh-TW" altLang="en-US" smtClean="0">
                <a:solidFill>
                  <a:srgbClr val="FFFF00"/>
                </a:solidFill>
                <a:latin typeface="Arial" charset="0"/>
                <a:ea typeface="華康華綜體W5"/>
              </a:rPr>
              <a:t>反毒新策略預期效益</a:t>
            </a:r>
          </a:p>
        </p:txBody>
      </p:sp>
      <p:sp>
        <p:nvSpPr>
          <p:cNvPr id="107522" name="投影片編號版面配置區 3"/>
          <p:cNvSpPr>
            <a:spLocks noGrp="1"/>
          </p:cNvSpPr>
          <p:nvPr>
            <p:ph type="sldNum" sz="quarter" idx="11"/>
          </p:nvPr>
        </p:nvSpPr>
        <p:spPr>
          <a:noFill/>
          <a:ln>
            <a:miter lim="800000"/>
            <a:headEnd/>
            <a:tailEnd/>
          </a:ln>
        </p:spPr>
        <p:txBody>
          <a:bodyPr/>
          <a:lstStyle/>
          <a:p>
            <a:pPr fontAlgn="base">
              <a:spcBef>
                <a:spcPct val="0"/>
              </a:spcBef>
              <a:spcAft>
                <a:spcPct val="0"/>
              </a:spcAft>
            </a:pPr>
            <a:fld id="{4CE9012B-C6C2-4888-9AD3-FB22C185133A}" type="slidenum">
              <a:rPr lang="en-US" altLang="zh-TW" smtClean="0"/>
              <a:pPr fontAlgn="base">
                <a:spcBef>
                  <a:spcPct val="0"/>
                </a:spcBef>
                <a:spcAft>
                  <a:spcPct val="0"/>
                </a:spcAft>
              </a:pPr>
              <a:t>77</a:t>
            </a:fld>
            <a:endParaRPr lang="en-US" altLang="zh-TW" smtClean="0"/>
          </a:p>
        </p:txBody>
      </p:sp>
      <p:graphicFrame>
        <p:nvGraphicFramePr>
          <p:cNvPr id="107523" name="圖表 4"/>
          <p:cNvGraphicFramePr>
            <a:graphicFrameLocks/>
          </p:cNvGraphicFramePr>
          <p:nvPr/>
        </p:nvGraphicFramePr>
        <p:xfrm>
          <a:off x="57150" y="1649413"/>
          <a:ext cx="9102725" cy="4954587"/>
        </p:xfrm>
        <a:graphic>
          <a:graphicData uri="http://schemas.openxmlformats.org/presentationml/2006/ole">
            <p:oleObj spid="_x0000_s107523" r:id="rId4" imgW="9108213" imgH="4950381" progId="Excel.Chart.8">
              <p:embed/>
            </p:oleObj>
          </a:graphicData>
        </a:graphic>
      </p:graphicFrame>
      <p:sp>
        <p:nvSpPr>
          <p:cNvPr id="107524" name="文字方塊 4"/>
          <p:cNvSpPr txBox="1">
            <a:spLocks noChangeArrowheads="1"/>
          </p:cNvSpPr>
          <p:nvPr/>
        </p:nvSpPr>
        <p:spPr bwMode="auto">
          <a:xfrm>
            <a:off x="381000" y="1100138"/>
            <a:ext cx="8439150" cy="1385887"/>
          </a:xfrm>
          <a:prstGeom prst="rect">
            <a:avLst/>
          </a:prstGeom>
          <a:noFill/>
          <a:ln w="9525">
            <a:noFill/>
            <a:miter lim="800000"/>
            <a:headEnd/>
            <a:tailEnd/>
          </a:ln>
        </p:spPr>
        <p:txBody>
          <a:bodyPr>
            <a:spAutoFit/>
          </a:bodyPr>
          <a:lstStyle/>
          <a:p>
            <a:r>
              <a:rPr kumimoji="0" lang="zh-TW" altLang="en-US" sz="2800" b="1">
                <a:solidFill>
                  <a:srgbClr val="002060"/>
                </a:solidFill>
                <a:ea typeface="微軟正黑體" pitchFamily="34" charset="-120"/>
              </a:rPr>
              <a:t>現在到</a:t>
            </a:r>
            <a:r>
              <a:rPr kumimoji="0" lang="en-US" altLang="zh-TW" sz="2800" b="1">
                <a:solidFill>
                  <a:srgbClr val="002060"/>
                </a:solidFill>
                <a:ea typeface="微軟正黑體" pitchFamily="34" charset="-120"/>
              </a:rPr>
              <a:t>107</a:t>
            </a:r>
            <a:r>
              <a:rPr kumimoji="0" lang="zh-TW" altLang="en-US" sz="2800" b="1">
                <a:solidFill>
                  <a:srgbClr val="002060"/>
                </a:solidFill>
                <a:ea typeface="微軟正黑體" pitchFamily="34" charset="-120"/>
              </a:rPr>
              <a:t>年底「強力掃蕩期」逼出所有黑數</a:t>
            </a:r>
          </a:p>
          <a:p>
            <a:r>
              <a:rPr kumimoji="0" lang="en-US" altLang="zh-TW" sz="2800" b="1">
                <a:solidFill>
                  <a:srgbClr val="002060"/>
                </a:solidFill>
                <a:ea typeface="微軟正黑體" pitchFamily="34" charset="-120"/>
              </a:rPr>
              <a:t>108</a:t>
            </a:r>
            <a:r>
              <a:rPr kumimoji="0" lang="zh-TW" altLang="en-US" sz="2800" b="1">
                <a:solidFill>
                  <a:srgbClr val="002060"/>
                </a:solidFill>
                <a:ea typeface="微軟正黑體" pitchFamily="34" charset="-120"/>
              </a:rPr>
              <a:t>年至</a:t>
            </a:r>
            <a:r>
              <a:rPr kumimoji="0" lang="en-US" altLang="zh-TW" sz="2800" b="1">
                <a:solidFill>
                  <a:srgbClr val="002060"/>
                </a:solidFill>
                <a:ea typeface="微軟正黑體" pitchFamily="34" charset="-120"/>
              </a:rPr>
              <a:t>109</a:t>
            </a:r>
            <a:r>
              <a:rPr kumimoji="0" lang="zh-TW" altLang="en-US" sz="2800" b="1">
                <a:solidFill>
                  <a:srgbClr val="002060"/>
                </a:solidFill>
                <a:ea typeface="微軟正黑體" pitchFamily="34" charset="-120"/>
              </a:rPr>
              <a:t>年控制期</a:t>
            </a:r>
          </a:p>
          <a:p>
            <a:r>
              <a:rPr kumimoji="0" lang="en-US" altLang="zh-TW" sz="2800" b="1">
                <a:solidFill>
                  <a:srgbClr val="002060"/>
                </a:solidFill>
                <a:ea typeface="微軟正黑體" pitchFamily="34" charset="-120"/>
              </a:rPr>
              <a:t>110</a:t>
            </a:r>
            <a:r>
              <a:rPr kumimoji="0" lang="zh-TW" altLang="en-US" sz="2800" b="1">
                <a:solidFill>
                  <a:srgbClr val="002060"/>
                </a:solidFill>
                <a:ea typeface="微軟正黑體" pitchFamily="34" charset="-120"/>
              </a:rPr>
              <a:t>年逐年下降</a:t>
            </a:r>
          </a:p>
        </p:txBody>
      </p:sp>
    </p:spTree>
  </p:cSld>
  <p:clrMapOvr>
    <a:masterClrMapping/>
  </p:clrMapOvr>
  <p:transition spd="slow"/>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標題 1"/>
          <p:cNvSpPr>
            <a:spLocks noGrp="1"/>
          </p:cNvSpPr>
          <p:nvPr>
            <p:ph type="title"/>
          </p:nvPr>
        </p:nvSpPr>
        <p:spPr/>
        <p:txBody>
          <a:bodyPr/>
          <a:lstStyle/>
          <a:p>
            <a:r>
              <a:rPr lang="zh-TW" altLang="en-US" smtClean="0">
                <a:solidFill>
                  <a:srgbClr val="FFFF00"/>
                </a:solidFill>
                <a:latin typeface="Arial" charset="0"/>
                <a:ea typeface="華康華綜體W5"/>
              </a:rPr>
              <a:t>反毒策略經費</a:t>
            </a:r>
          </a:p>
        </p:txBody>
      </p:sp>
      <p:sp>
        <p:nvSpPr>
          <p:cNvPr id="109570" name="投影片編號版面配置區 2"/>
          <p:cNvSpPr>
            <a:spLocks noGrp="1"/>
          </p:cNvSpPr>
          <p:nvPr>
            <p:ph type="sldNum" sz="quarter" idx="12"/>
          </p:nvPr>
        </p:nvSpPr>
        <p:spPr>
          <a:noFill/>
          <a:ln>
            <a:miter lim="800000"/>
            <a:headEnd/>
            <a:tailEnd/>
          </a:ln>
        </p:spPr>
        <p:txBody>
          <a:bodyPr/>
          <a:lstStyle/>
          <a:p>
            <a:pPr fontAlgn="base">
              <a:spcBef>
                <a:spcPct val="0"/>
              </a:spcBef>
              <a:spcAft>
                <a:spcPct val="0"/>
              </a:spcAft>
            </a:pPr>
            <a:fld id="{14A1DD9F-8957-469A-8C35-C8B7D38AC161}" type="slidenum">
              <a:rPr lang="en-US" altLang="zh-TW" smtClean="0"/>
              <a:pPr fontAlgn="base">
                <a:spcBef>
                  <a:spcPct val="0"/>
                </a:spcBef>
                <a:spcAft>
                  <a:spcPct val="0"/>
                </a:spcAft>
              </a:pPr>
              <a:t>78</a:t>
            </a:fld>
            <a:endParaRPr lang="en-US" altLang="zh-TW" smtClean="0"/>
          </a:p>
        </p:txBody>
      </p:sp>
      <p:graphicFrame>
        <p:nvGraphicFramePr>
          <p:cNvPr id="109571" name="圖表 6"/>
          <p:cNvGraphicFramePr>
            <a:graphicFrameLocks/>
          </p:cNvGraphicFramePr>
          <p:nvPr/>
        </p:nvGraphicFramePr>
        <p:xfrm>
          <a:off x="-50800" y="2298700"/>
          <a:ext cx="8886825" cy="4997450"/>
        </p:xfrm>
        <a:graphic>
          <a:graphicData uri="http://schemas.openxmlformats.org/presentationml/2006/ole">
            <p:oleObj spid="_x0000_s109571" r:id="rId3" imgW="8882642" imgH="4999153" progId="Excel.Chart.8">
              <p:embed/>
            </p:oleObj>
          </a:graphicData>
        </a:graphic>
      </p:graphicFrame>
      <p:sp>
        <p:nvSpPr>
          <p:cNvPr id="6" name="內容版面配置區 2"/>
          <p:cNvSpPr txBox="1">
            <a:spLocks/>
          </p:cNvSpPr>
          <p:nvPr/>
        </p:nvSpPr>
        <p:spPr>
          <a:xfrm>
            <a:off x="2267744" y="1124744"/>
            <a:ext cx="4896544" cy="1816727"/>
          </a:xfrm>
          <a:prstGeom prst="rect">
            <a:avLst/>
          </a:prstGeom>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ts val="0"/>
              </a:spcBef>
              <a:buClr>
                <a:schemeClr val="hlink"/>
              </a:buClr>
              <a:buFont typeface="Wingdings" pitchFamily="2" charset="2"/>
              <a:buNone/>
              <a:defRPr/>
            </a:pPr>
            <a:r>
              <a:rPr kumimoji="0" lang="zh-TW" altLang="en-US" sz="3800" b="1" kern="0" spc="50" dirty="0">
                <a:ln w="11430"/>
                <a:solidFill>
                  <a:srgbClr val="002060"/>
                </a:solidFill>
                <a:effectLst>
                  <a:outerShdw blurRad="76200" dist="50800" dir="5400000" algn="tl" rotWithShape="0">
                    <a:srgbClr val="000000">
                      <a:alpha val="65000"/>
                    </a:srgbClr>
                  </a:outerShdw>
                </a:effectLst>
                <a:latin typeface="華康華綜體W5" pitchFamily="49" charset="-120"/>
                <a:ea typeface="華康華綜體W5" pitchFamily="49" charset="-120"/>
              </a:rPr>
              <a:t>目前每年預算約</a:t>
            </a:r>
            <a:r>
              <a:rPr kumimoji="0" lang="en-US" altLang="zh-TW" sz="3800" b="1" kern="0" spc="50" dirty="0">
                <a:ln w="11430"/>
                <a:solidFill>
                  <a:srgbClr val="002060"/>
                </a:solidFill>
                <a:effectLst>
                  <a:outerShdw blurRad="76200" dist="50800" dir="5400000" algn="tl" rotWithShape="0">
                    <a:srgbClr val="000000">
                      <a:alpha val="65000"/>
                    </a:srgbClr>
                  </a:outerShdw>
                </a:effectLst>
                <a:latin typeface="華康華綜體W5" pitchFamily="49" charset="-120"/>
                <a:ea typeface="華康華綜體W5" pitchFamily="49" charset="-120"/>
              </a:rPr>
              <a:t>12</a:t>
            </a:r>
            <a:r>
              <a:rPr kumimoji="0" lang="zh-TW" altLang="en-US" sz="3800" b="1" kern="0" spc="50" dirty="0">
                <a:ln w="11430"/>
                <a:solidFill>
                  <a:srgbClr val="002060"/>
                </a:solidFill>
                <a:effectLst>
                  <a:outerShdw blurRad="76200" dist="50800" dir="5400000" algn="tl" rotWithShape="0">
                    <a:srgbClr val="000000">
                      <a:alpha val="65000"/>
                    </a:srgbClr>
                  </a:outerShdw>
                </a:effectLst>
                <a:latin typeface="華康華綜體W5" pitchFamily="49" charset="-120"/>
                <a:ea typeface="華康華綜體W5" pitchFamily="49" charset="-120"/>
              </a:rPr>
              <a:t>億</a:t>
            </a:r>
            <a:endParaRPr kumimoji="0" lang="en-US" altLang="zh-TW" sz="3800" b="1" kern="0" spc="50" dirty="0">
              <a:ln w="11430"/>
              <a:solidFill>
                <a:srgbClr val="002060"/>
              </a:solidFill>
              <a:effectLst>
                <a:outerShdw blurRad="76200" dist="50800" dir="5400000" algn="tl" rotWithShape="0">
                  <a:srgbClr val="000000">
                    <a:alpha val="65000"/>
                  </a:srgbClr>
                </a:outerShdw>
              </a:effectLst>
              <a:latin typeface="華康華綜體W5" pitchFamily="49" charset="-120"/>
              <a:ea typeface="華康華綜體W5" pitchFamily="49" charset="-120"/>
            </a:endParaRPr>
          </a:p>
          <a:p>
            <a:pPr algn="ctr">
              <a:spcBef>
                <a:spcPts val="0"/>
              </a:spcBef>
              <a:buClr>
                <a:schemeClr val="hlink"/>
              </a:buClr>
              <a:buFont typeface="Wingdings" pitchFamily="2" charset="2"/>
              <a:buNone/>
              <a:defRPr/>
            </a:pPr>
            <a:r>
              <a:rPr kumimoji="0" lang="zh-TW" altLang="en-US" sz="3800" b="1" kern="0" spc="50" dirty="0">
                <a:ln w="11430"/>
                <a:solidFill>
                  <a:srgbClr val="002060"/>
                </a:solidFill>
                <a:effectLst>
                  <a:outerShdw blurRad="76200" dist="50800" dir="5400000" algn="tl" rotWithShape="0">
                    <a:srgbClr val="000000">
                      <a:alpha val="65000"/>
                    </a:srgbClr>
                  </a:outerShdw>
                </a:effectLst>
                <a:latin typeface="華康華綜體W5" pitchFamily="49" charset="-120"/>
                <a:ea typeface="華康華綜體W5" pitchFamily="49" charset="-120"/>
              </a:rPr>
              <a:t>明年起倍增</a:t>
            </a:r>
            <a:endParaRPr kumimoji="0" lang="en-US" altLang="zh-TW" sz="3800" b="1" kern="0" spc="50" dirty="0">
              <a:ln w="11430"/>
              <a:solidFill>
                <a:srgbClr val="002060"/>
              </a:solidFill>
              <a:effectLst>
                <a:outerShdw blurRad="76200" dist="50800" dir="5400000" algn="tl" rotWithShape="0">
                  <a:srgbClr val="000000">
                    <a:alpha val="65000"/>
                  </a:srgbClr>
                </a:outerShdw>
              </a:effectLst>
              <a:latin typeface="華康華綜體W5" pitchFamily="49" charset="-120"/>
              <a:ea typeface="華康華綜體W5" pitchFamily="49" charset="-120"/>
            </a:endParaRPr>
          </a:p>
          <a:p>
            <a:pPr algn="ctr">
              <a:spcBef>
                <a:spcPts val="0"/>
              </a:spcBef>
              <a:buClr>
                <a:schemeClr val="hlink"/>
              </a:buClr>
              <a:buFont typeface="Wingdings" pitchFamily="2" charset="2"/>
              <a:buNone/>
              <a:defRPr/>
            </a:pPr>
            <a:r>
              <a:rPr kumimoji="0" lang="en-US" altLang="zh-TW" sz="3800" b="1" kern="0" spc="50" dirty="0">
                <a:ln w="11430"/>
                <a:solidFill>
                  <a:srgbClr val="002060"/>
                </a:solidFill>
                <a:effectLst>
                  <a:outerShdw blurRad="76200" dist="50800" dir="5400000" algn="tl" rotWithShape="0">
                    <a:srgbClr val="000000">
                      <a:alpha val="65000"/>
                    </a:srgbClr>
                  </a:outerShdw>
                </a:effectLst>
                <a:latin typeface="華康華綜體W5" pitchFamily="49" charset="-120"/>
                <a:ea typeface="華康華綜體W5" pitchFamily="49" charset="-120"/>
              </a:rPr>
              <a:t>4</a:t>
            </a:r>
            <a:r>
              <a:rPr kumimoji="0" lang="zh-TW" altLang="en-US" sz="3800" b="1" kern="0" spc="50" dirty="0">
                <a:ln w="11430"/>
                <a:solidFill>
                  <a:srgbClr val="002060"/>
                </a:solidFill>
                <a:effectLst>
                  <a:outerShdw blurRad="76200" dist="50800" dir="5400000" algn="tl" rotWithShape="0">
                    <a:srgbClr val="000000">
                      <a:alpha val="65000"/>
                    </a:srgbClr>
                  </a:outerShdw>
                </a:effectLst>
                <a:latin typeface="華康華綜體W5" pitchFamily="49" charset="-120"/>
                <a:ea typeface="華康華綜體W5" pitchFamily="49" charset="-120"/>
              </a:rPr>
              <a:t>年累計達</a:t>
            </a:r>
            <a:r>
              <a:rPr kumimoji="0" lang="en-US" altLang="zh-TW" sz="3800" b="1" kern="0" spc="50" dirty="0">
                <a:ln w="11430"/>
                <a:solidFill>
                  <a:srgbClr val="002060"/>
                </a:solidFill>
                <a:effectLst>
                  <a:outerShdw blurRad="76200" dist="50800" dir="5400000" algn="tl" rotWithShape="0">
                    <a:srgbClr val="000000">
                      <a:alpha val="65000"/>
                    </a:srgbClr>
                  </a:outerShdw>
                </a:effectLst>
                <a:latin typeface="華康華綜體W5" pitchFamily="49" charset="-120"/>
                <a:ea typeface="華康華綜體W5" pitchFamily="49" charset="-120"/>
              </a:rPr>
              <a:t>100</a:t>
            </a:r>
            <a:r>
              <a:rPr kumimoji="0" lang="zh-TW" altLang="en-US" sz="3800" b="1" kern="0" spc="50" dirty="0">
                <a:ln w="11430"/>
                <a:solidFill>
                  <a:srgbClr val="002060"/>
                </a:solidFill>
                <a:effectLst>
                  <a:outerShdw blurRad="76200" dist="50800" dir="5400000" algn="tl" rotWithShape="0">
                    <a:srgbClr val="000000">
                      <a:alpha val="65000"/>
                    </a:srgbClr>
                  </a:outerShdw>
                </a:effectLst>
                <a:latin typeface="華康華綜體W5" pitchFamily="49" charset="-120"/>
                <a:ea typeface="華康華綜體W5" pitchFamily="49" charset="-120"/>
              </a:rPr>
              <a:t>億</a:t>
            </a:r>
          </a:p>
        </p:txBody>
      </p:sp>
    </p:spTree>
  </p:cSld>
  <p:clrMapOvr>
    <a:masterClrMapping/>
  </p:clrMapOvr>
  <p:transition spd="slow"/>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圖片 9" descr="IMG_0017.JPEG"/>
          <p:cNvPicPr>
            <a:picLocks noChangeAspect="1"/>
          </p:cNvPicPr>
          <p:nvPr/>
        </p:nvPicPr>
        <p:blipFill>
          <a:blip r:embed="rId2"/>
          <a:srcRect/>
          <a:stretch>
            <a:fillRect/>
          </a:stretch>
        </p:blipFill>
        <p:spPr bwMode="auto">
          <a:xfrm>
            <a:off x="468313" y="1125538"/>
            <a:ext cx="8280400" cy="5732462"/>
          </a:xfrm>
          <a:prstGeom prst="rect">
            <a:avLst/>
          </a:prstGeom>
          <a:noFill/>
          <a:ln w="9525">
            <a:noFill/>
            <a:miter lim="800000"/>
            <a:headEnd/>
            <a:tailEnd/>
          </a:ln>
        </p:spPr>
      </p:pic>
      <p:sp>
        <p:nvSpPr>
          <p:cNvPr id="110594" name="投影片編號版面配置區 3"/>
          <p:cNvSpPr>
            <a:spLocks noGrp="1"/>
          </p:cNvSpPr>
          <p:nvPr>
            <p:ph type="sldNum" sz="quarter" idx="12"/>
          </p:nvPr>
        </p:nvSpPr>
        <p:spPr>
          <a:noFill/>
          <a:ln>
            <a:miter lim="800000"/>
            <a:headEnd/>
            <a:tailEnd/>
          </a:ln>
        </p:spPr>
        <p:txBody>
          <a:bodyPr/>
          <a:lstStyle/>
          <a:p>
            <a:pPr fontAlgn="base">
              <a:spcBef>
                <a:spcPct val="0"/>
              </a:spcBef>
              <a:spcAft>
                <a:spcPct val="0"/>
              </a:spcAft>
            </a:pPr>
            <a:fld id="{03DD6DEA-C8AA-40D2-91FD-0B2D09B9F864}" type="slidenum">
              <a:rPr lang="en-US" altLang="zh-TW" smtClean="0"/>
              <a:pPr fontAlgn="base">
                <a:spcBef>
                  <a:spcPct val="0"/>
                </a:spcBef>
                <a:spcAft>
                  <a:spcPct val="0"/>
                </a:spcAft>
              </a:pPr>
              <a:t>79</a:t>
            </a:fld>
            <a:endParaRPr lang="en-US" altLang="zh-TW" smtClean="0"/>
          </a:p>
        </p:txBody>
      </p:sp>
      <p:sp>
        <p:nvSpPr>
          <p:cNvPr id="5" name="內容版面配置區 2"/>
          <p:cNvSpPr txBox="1">
            <a:spLocks/>
          </p:cNvSpPr>
          <p:nvPr/>
        </p:nvSpPr>
        <p:spPr>
          <a:xfrm>
            <a:off x="2267744" y="2780928"/>
            <a:ext cx="4707160" cy="1816727"/>
          </a:xfrm>
          <a:prstGeom prst="rect">
            <a:avLst/>
          </a:prstGeom>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ts val="0"/>
              </a:spcBef>
              <a:buClr>
                <a:schemeClr val="hlink"/>
              </a:buClr>
              <a:buFont typeface="Wingdings" pitchFamily="2" charset="2"/>
              <a:buNone/>
              <a:defRPr/>
            </a:pPr>
            <a:r>
              <a:rPr kumimoji="0" lang="zh-TW" altLang="en-US" sz="8000" b="1" kern="0" spc="50" dirty="0">
                <a:ln w="11430"/>
                <a:solidFill>
                  <a:srgbClr val="002060"/>
                </a:solidFill>
                <a:effectLst>
                  <a:outerShdw blurRad="76200" dist="50800" dir="5400000" algn="tl" rotWithShape="0">
                    <a:srgbClr val="000000">
                      <a:alpha val="65000"/>
                    </a:srgbClr>
                  </a:outerShdw>
                </a:effectLst>
                <a:latin typeface="華康華綜體W5" pitchFamily="49" charset="-120"/>
                <a:ea typeface="華康華綜體W5" pitchFamily="49" charset="-120"/>
              </a:rPr>
              <a:t>簡報結束</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1" name="圖表 5"/>
          <p:cNvGraphicFramePr>
            <a:graphicFrameLocks/>
          </p:cNvGraphicFramePr>
          <p:nvPr/>
        </p:nvGraphicFramePr>
        <p:xfrm>
          <a:off x="28575" y="1676400"/>
          <a:ext cx="9066213" cy="4854575"/>
        </p:xfrm>
        <a:graphic>
          <a:graphicData uri="http://schemas.openxmlformats.org/presentationml/2006/ole">
            <p:oleObj spid="_x0000_s25601" r:id="rId3" imgW="9065538" imgH="4852837" progId="Excel.Chart.8">
              <p:embed/>
            </p:oleObj>
          </a:graphicData>
        </a:graphic>
      </p:graphicFrame>
      <p:sp>
        <p:nvSpPr>
          <p:cNvPr id="25602" name="投影片編號版面配置區 11"/>
          <p:cNvSpPr txBox="1">
            <a:spLocks/>
          </p:cNvSpPr>
          <p:nvPr/>
        </p:nvSpPr>
        <p:spPr bwMode="auto">
          <a:xfrm>
            <a:off x="6975475" y="6553200"/>
            <a:ext cx="2133600" cy="234950"/>
          </a:xfrm>
          <a:prstGeom prst="rect">
            <a:avLst/>
          </a:prstGeom>
          <a:noFill/>
          <a:ln w="9525">
            <a:noFill/>
            <a:miter lim="800000"/>
            <a:headEnd/>
            <a:tailEnd/>
          </a:ln>
        </p:spPr>
        <p:txBody>
          <a:bodyPr/>
          <a:lstStyle/>
          <a:p>
            <a:pPr algn="r"/>
            <a:r>
              <a:rPr kumimoji="0" lang="en-US" altLang="zh-TW" sz="1400">
                <a:latin typeface="Verdana" pitchFamily="34" charset="0"/>
              </a:rPr>
              <a:t>8</a:t>
            </a:r>
          </a:p>
        </p:txBody>
      </p:sp>
      <p:sp>
        <p:nvSpPr>
          <p:cNvPr id="5" name="圓角矩形 4"/>
          <p:cNvSpPr/>
          <p:nvPr/>
        </p:nvSpPr>
        <p:spPr>
          <a:xfrm>
            <a:off x="1403350" y="1196975"/>
            <a:ext cx="6121400" cy="539750"/>
          </a:xfrm>
          <a:prstGeom prst="roundRect">
            <a:avLst/>
          </a:prstGeom>
          <a:ln/>
        </p:spPr>
        <p:style>
          <a:lnRef idx="2">
            <a:schemeClr val="accent3"/>
          </a:lnRef>
          <a:fillRef idx="1">
            <a:schemeClr val="lt1"/>
          </a:fillRef>
          <a:effectRef idx="0">
            <a:schemeClr val="accent3"/>
          </a:effectRef>
          <a:fontRef idx="minor">
            <a:schemeClr val="dk1"/>
          </a:fontRef>
        </p:style>
        <p:txBody>
          <a:bodyPr anchor="ctr"/>
          <a:lstStyle/>
          <a:p>
            <a:pPr marL="90488" algn="ctr" fontAlgn="auto">
              <a:spcBef>
                <a:spcPts val="0"/>
              </a:spcBef>
              <a:spcAft>
                <a:spcPts val="0"/>
              </a:spcAft>
              <a:defRPr/>
            </a:pPr>
            <a:r>
              <a:rPr kumimoji="0" lang="zh-TW" altLang="en-US" sz="2800" b="1" dirty="0">
                <a:solidFill>
                  <a:srgbClr val="0070C0"/>
                </a:solidFill>
                <a:latin typeface="微軟正黑體" panose="020B0604030504040204" pitchFamily="34" charset="-120"/>
                <a:ea typeface="微軟正黑體" panose="020B0604030504040204" pitchFamily="34" charset="-120"/>
              </a:rPr>
              <a:t>在監人數皆維持在</a:t>
            </a:r>
            <a:r>
              <a:rPr kumimoji="0" lang="en-US" altLang="zh-TW" sz="2800" b="1" dirty="0">
                <a:solidFill>
                  <a:srgbClr val="0070C0"/>
                </a:solidFill>
                <a:latin typeface="微軟正黑體" panose="020B0604030504040204" pitchFamily="34" charset="-120"/>
                <a:ea typeface="微軟正黑體" panose="020B0604030504040204" pitchFamily="34" charset="-120"/>
              </a:rPr>
              <a:t>2</a:t>
            </a:r>
            <a:r>
              <a:rPr kumimoji="0" lang="zh-TW" altLang="en-US" sz="2800" b="1" dirty="0">
                <a:solidFill>
                  <a:srgbClr val="0070C0"/>
                </a:solidFill>
                <a:latin typeface="微軟正黑體" panose="020B0604030504040204" pitchFamily="34" charset="-120"/>
                <a:ea typeface="微軟正黑體" panose="020B0604030504040204" pitchFamily="34" charset="-120"/>
              </a:rPr>
              <a:t>萬</a:t>
            </a:r>
            <a:r>
              <a:rPr kumimoji="0" lang="en-US" altLang="zh-TW" sz="2800" b="1" dirty="0">
                <a:solidFill>
                  <a:srgbClr val="0070C0"/>
                </a:solidFill>
                <a:latin typeface="微軟正黑體" panose="020B0604030504040204" pitchFamily="34" charset="-120"/>
                <a:ea typeface="微軟正黑體" panose="020B0604030504040204" pitchFamily="34" charset="-120"/>
              </a:rPr>
              <a:t>7000</a:t>
            </a:r>
            <a:r>
              <a:rPr kumimoji="0" lang="zh-TW" altLang="en-US" sz="2800" b="1" dirty="0">
                <a:solidFill>
                  <a:srgbClr val="0070C0"/>
                </a:solidFill>
                <a:latin typeface="微軟正黑體" panose="020B0604030504040204" pitchFamily="34" charset="-120"/>
                <a:ea typeface="微軟正黑體" panose="020B0604030504040204" pitchFamily="34" charset="-120"/>
              </a:rPr>
              <a:t>人左右</a:t>
            </a:r>
            <a:endParaRPr kumimoji="0" lang="en-US" altLang="zh-TW" sz="2800" b="1" dirty="0">
              <a:solidFill>
                <a:srgbClr val="0070C0"/>
              </a:solidFill>
              <a:latin typeface="微軟正黑體" panose="020B0604030504040204" pitchFamily="34" charset="-120"/>
              <a:ea typeface="微軟正黑體" panose="020B0604030504040204" pitchFamily="34" charset="-120"/>
            </a:endParaRPr>
          </a:p>
        </p:txBody>
      </p:sp>
      <p:sp>
        <p:nvSpPr>
          <p:cNvPr id="25604" name="標題 6"/>
          <p:cNvSpPr>
            <a:spLocks noGrp="1"/>
          </p:cNvSpPr>
          <p:nvPr>
            <p:ph type="title"/>
          </p:nvPr>
        </p:nvSpPr>
        <p:spPr>
          <a:xfrm>
            <a:off x="250825" y="152400"/>
            <a:ext cx="8713788" cy="563563"/>
          </a:xfrm>
        </p:spPr>
        <p:txBody>
          <a:bodyPr/>
          <a:lstStyle/>
          <a:p>
            <a:r>
              <a:rPr lang="en-US" altLang="zh-TW" smtClean="0">
                <a:solidFill>
                  <a:srgbClr val="FFFF00"/>
                </a:solidFill>
                <a:latin typeface="Arial" charset="0"/>
                <a:ea typeface="華康華綜體W5"/>
              </a:rPr>
              <a:t>102</a:t>
            </a:r>
            <a:r>
              <a:rPr lang="zh-TW" altLang="en-US" smtClean="0">
                <a:solidFill>
                  <a:srgbClr val="FFFF00"/>
                </a:solidFill>
                <a:latin typeface="Arial" charset="0"/>
                <a:ea typeface="華康華綜體W5"/>
              </a:rPr>
              <a:t>年底迄今在監毒品受刑人人數統計</a:t>
            </a:r>
          </a:p>
        </p:txBody>
      </p:sp>
      <p:sp>
        <p:nvSpPr>
          <p:cNvPr id="8" name="文字方塊 7"/>
          <p:cNvSpPr txBox="1"/>
          <p:nvPr/>
        </p:nvSpPr>
        <p:spPr>
          <a:xfrm>
            <a:off x="900113" y="6453188"/>
            <a:ext cx="7532687" cy="369887"/>
          </a:xfrm>
          <a:prstGeom prst="rect">
            <a:avLst/>
          </a:prstGeom>
          <a:noFill/>
        </p:spPr>
        <p:txBody>
          <a:bodyPr>
            <a:spAutoFit/>
          </a:bodyPr>
          <a:lstStyle/>
          <a:p>
            <a:pPr>
              <a:defRPr/>
            </a:pPr>
            <a:r>
              <a:rPr kumimoji="0" lang="zh-TW" altLang="en-US" b="1" dirty="0">
                <a:solidFill>
                  <a:schemeClr val="tx1">
                    <a:lumMod val="75000"/>
                    <a:lumOff val="25000"/>
                  </a:schemeClr>
                </a:solidFill>
                <a:latin typeface="Arial" pitchFamily="34" charset="0"/>
                <a:ea typeface="微軟正黑體" pitchFamily="34" charset="-120"/>
              </a:rPr>
              <a:t>註：至</a:t>
            </a:r>
            <a:r>
              <a:rPr kumimoji="0" lang="en-US" altLang="zh-TW" b="1" dirty="0">
                <a:solidFill>
                  <a:schemeClr val="tx1">
                    <a:lumMod val="75000"/>
                    <a:lumOff val="25000"/>
                  </a:schemeClr>
                </a:solidFill>
                <a:latin typeface="Arial" pitchFamily="34" charset="0"/>
                <a:ea typeface="微軟正黑體" pitchFamily="34" charset="-120"/>
              </a:rPr>
              <a:t>106</a:t>
            </a:r>
            <a:r>
              <a:rPr kumimoji="0" lang="zh-TW" altLang="en-US" b="1" dirty="0">
                <a:solidFill>
                  <a:schemeClr val="tx1">
                    <a:lumMod val="75000"/>
                    <a:lumOff val="25000"/>
                  </a:schemeClr>
                </a:solidFill>
                <a:latin typeface="Arial" pitchFamily="34" charset="0"/>
                <a:ea typeface="微軟正黑體" pitchFamily="34" charset="-120"/>
              </a:rPr>
              <a:t>年</a:t>
            </a:r>
            <a:r>
              <a:rPr kumimoji="0" lang="en-US" altLang="zh-TW" b="1" dirty="0">
                <a:solidFill>
                  <a:schemeClr val="tx1">
                    <a:lumMod val="75000"/>
                    <a:lumOff val="25000"/>
                  </a:schemeClr>
                </a:solidFill>
                <a:latin typeface="Arial" pitchFamily="34" charset="0"/>
                <a:ea typeface="微軟正黑體" pitchFamily="34" charset="-120"/>
              </a:rPr>
              <a:t>3</a:t>
            </a:r>
            <a:r>
              <a:rPr kumimoji="0" lang="zh-TW" altLang="en-US" b="1" dirty="0">
                <a:solidFill>
                  <a:schemeClr val="tx1">
                    <a:lumMod val="75000"/>
                    <a:lumOff val="25000"/>
                  </a:schemeClr>
                </a:solidFill>
                <a:latin typeface="Arial" pitchFamily="34" charset="0"/>
                <a:ea typeface="微軟正黑體" pitchFamily="34" charset="-120"/>
              </a:rPr>
              <a:t>月底，違犯毒品危害罪人員約占矯正機構收容人數之</a:t>
            </a:r>
            <a:r>
              <a:rPr kumimoji="0" lang="en-US" altLang="zh-TW" b="1" dirty="0">
                <a:solidFill>
                  <a:schemeClr val="tx1">
                    <a:lumMod val="75000"/>
                    <a:lumOff val="25000"/>
                  </a:schemeClr>
                </a:solidFill>
                <a:latin typeface="Arial" pitchFamily="34" charset="0"/>
                <a:ea typeface="微軟正黑體" pitchFamily="34" charset="-120"/>
              </a:rPr>
              <a:t>48</a:t>
            </a:r>
            <a:r>
              <a:rPr kumimoji="0" lang="zh-TW" altLang="zh-TW" b="1" dirty="0">
                <a:solidFill>
                  <a:schemeClr val="tx1">
                    <a:lumMod val="75000"/>
                    <a:lumOff val="25000"/>
                  </a:schemeClr>
                </a:solidFill>
                <a:latin typeface="Arial" pitchFamily="34" charset="0"/>
                <a:ea typeface="微軟正黑體" pitchFamily="34" charset="-120"/>
              </a:rPr>
              <a:t>％</a:t>
            </a:r>
            <a:endParaRPr kumimoji="0" lang="zh-TW" altLang="en-US" b="1" dirty="0">
              <a:solidFill>
                <a:schemeClr val="tx1">
                  <a:lumMod val="75000"/>
                  <a:lumOff val="25000"/>
                </a:schemeClr>
              </a:solidFill>
              <a:latin typeface="+mn-lt"/>
              <a:ea typeface="+mn-ea"/>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高雄市"/>
          <p:cNvSpPr/>
          <p:nvPr/>
        </p:nvSpPr>
        <p:spPr bwMode="auto">
          <a:xfrm>
            <a:off x="2154238" y="4092575"/>
            <a:ext cx="1519237" cy="1728788"/>
          </a:xfrm>
          <a:custGeom>
            <a:avLst/>
            <a:gdLst>
              <a:gd name="connsiteX0" fmla="*/ 353 w 1289511"/>
              <a:gd name="connsiteY0" fmla="*/ 1070517 h 1757432"/>
              <a:gd name="connsiteX1" fmla="*/ 18195 w 1289511"/>
              <a:gd name="connsiteY1" fmla="*/ 1119583 h 1757432"/>
              <a:gd name="connsiteX2" fmla="*/ 27116 w 1289511"/>
              <a:gd name="connsiteY2" fmla="*/ 1146346 h 1757432"/>
              <a:gd name="connsiteX3" fmla="*/ 31577 w 1289511"/>
              <a:gd name="connsiteY3" fmla="*/ 1168648 h 1757432"/>
              <a:gd name="connsiteX4" fmla="*/ 36037 w 1289511"/>
              <a:gd name="connsiteY4" fmla="*/ 1204332 h 1757432"/>
              <a:gd name="connsiteX5" fmla="*/ 53879 w 1289511"/>
              <a:gd name="connsiteY5" fmla="*/ 1244476 h 1757432"/>
              <a:gd name="connsiteX6" fmla="*/ 80642 w 1289511"/>
              <a:gd name="connsiteY6" fmla="*/ 1262318 h 1757432"/>
              <a:gd name="connsiteX7" fmla="*/ 111866 w 1289511"/>
              <a:gd name="connsiteY7" fmla="*/ 1302463 h 1757432"/>
              <a:gd name="connsiteX8" fmla="*/ 125247 w 1289511"/>
              <a:gd name="connsiteY8" fmla="*/ 1342607 h 1757432"/>
              <a:gd name="connsiteX9" fmla="*/ 138629 w 1289511"/>
              <a:gd name="connsiteY9" fmla="*/ 1373830 h 1757432"/>
              <a:gd name="connsiteX10" fmla="*/ 156471 w 1289511"/>
              <a:gd name="connsiteY10" fmla="*/ 1413975 h 1757432"/>
              <a:gd name="connsiteX11" fmla="*/ 169852 w 1289511"/>
              <a:gd name="connsiteY11" fmla="*/ 1458580 h 1757432"/>
              <a:gd name="connsiteX12" fmla="*/ 160931 w 1289511"/>
              <a:gd name="connsiteY12" fmla="*/ 1503185 h 1757432"/>
              <a:gd name="connsiteX13" fmla="*/ 152010 w 1289511"/>
              <a:gd name="connsiteY13" fmla="*/ 1516566 h 1757432"/>
              <a:gd name="connsiteX14" fmla="*/ 165392 w 1289511"/>
              <a:gd name="connsiteY14" fmla="*/ 1574552 h 1757432"/>
              <a:gd name="connsiteX15" fmla="*/ 192154 w 1289511"/>
              <a:gd name="connsiteY15" fmla="*/ 1592394 h 1757432"/>
              <a:gd name="connsiteX16" fmla="*/ 205536 w 1289511"/>
              <a:gd name="connsiteY16" fmla="*/ 1601315 h 1757432"/>
              <a:gd name="connsiteX17" fmla="*/ 232299 w 1289511"/>
              <a:gd name="connsiteY17" fmla="*/ 1614697 h 1757432"/>
              <a:gd name="connsiteX18" fmla="*/ 259062 w 1289511"/>
              <a:gd name="connsiteY18" fmla="*/ 1623618 h 1757432"/>
              <a:gd name="connsiteX19" fmla="*/ 290285 w 1289511"/>
              <a:gd name="connsiteY19" fmla="*/ 1663762 h 1757432"/>
              <a:gd name="connsiteX20" fmla="*/ 303667 w 1289511"/>
              <a:gd name="connsiteY20" fmla="*/ 1690525 h 1757432"/>
              <a:gd name="connsiteX21" fmla="*/ 312588 w 1289511"/>
              <a:gd name="connsiteY21" fmla="*/ 1717288 h 1757432"/>
              <a:gd name="connsiteX22" fmla="*/ 339351 w 1289511"/>
              <a:gd name="connsiteY22" fmla="*/ 1735130 h 1757432"/>
              <a:gd name="connsiteX23" fmla="*/ 343811 w 1289511"/>
              <a:gd name="connsiteY23" fmla="*/ 1748511 h 1757432"/>
              <a:gd name="connsiteX24" fmla="*/ 370574 w 1289511"/>
              <a:gd name="connsiteY24" fmla="*/ 1757432 h 1757432"/>
              <a:gd name="connsiteX25" fmla="*/ 397337 w 1289511"/>
              <a:gd name="connsiteY25" fmla="*/ 1739590 h 1757432"/>
              <a:gd name="connsiteX26" fmla="*/ 388416 w 1289511"/>
              <a:gd name="connsiteY26" fmla="*/ 1712828 h 1757432"/>
              <a:gd name="connsiteX27" fmla="*/ 401797 w 1289511"/>
              <a:gd name="connsiteY27" fmla="*/ 1650381 h 1757432"/>
              <a:gd name="connsiteX28" fmla="*/ 415179 w 1289511"/>
              <a:gd name="connsiteY28" fmla="*/ 1636999 h 1757432"/>
              <a:gd name="connsiteX29" fmla="*/ 419639 w 1289511"/>
              <a:gd name="connsiteY29" fmla="*/ 1623618 h 1757432"/>
              <a:gd name="connsiteX30" fmla="*/ 437481 w 1289511"/>
              <a:gd name="connsiteY30" fmla="*/ 1596855 h 1757432"/>
              <a:gd name="connsiteX31" fmla="*/ 446402 w 1289511"/>
              <a:gd name="connsiteY31" fmla="*/ 1570092 h 1757432"/>
              <a:gd name="connsiteX32" fmla="*/ 450863 w 1289511"/>
              <a:gd name="connsiteY32" fmla="*/ 1556710 h 1757432"/>
              <a:gd name="connsiteX33" fmla="*/ 446402 w 1289511"/>
              <a:gd name="connsiteY33" fmla="*/ 1529948 h 1757432"/>
              <a:gd name="connsiteX34" fmla="*/ 437481 w 1289511"/>
              <a:gd name="connsiteY34" fmla="*/ 1489803 h 1757432"/>
              <a:gd name="connsiteX35" fmla="*/ 428560 w 1289511"/>
              <a:gd name="connsiteY35" fmla="*/ 1413975 h 1757432"/>
              <a:gd name="connsiteX36" fmla="*/ 424100 w 1289511"/>
              <a:gd name="connsiteY36" fmla="*/ 1355989 h 1757432"/>
              <a:gd name="connsiteX37" fmla="*/ 433021 w 1289511"/>
              <a:gd name="connsiteY37" fmla="*/ 1293542 h 1757432"/>
              <a:gd name="connsiteX38" fmla="*/ 450863 w 1289511"/>
              <a:gd name="connsiteY38" fmla="*/ 1266779 h 1757432"/>
              <a:gd name="connsiteX39" fmla="*/ 441942 w 1289511"/>
              <a:gd name="connsiteY39" fmla="*/ 1222174 h 1757432"/>
              <a:gd name="connsiteX40" fmla="*/ 437481 w 1289511"/>
              <a:gd name="connsiteY40" fmla="*/ 1208792 h 1757432"/>
              <a:gd name="connsiteX41" fmla="*/ 428560 w 1289511"/>
              <a:gd name="connsiteY41" fmla="*/ 1195411 h 1757432"/>
              <a:gd name="connsiteX42" fmla="*/ 428560 w 1289511"/>
              <a:gd name="connsiteY42" fmla="*/ 1164188 h 1757432"/>
              <a:gd name="connsiteX43" fmla="*/ 441942 w 1289511"/>
              <a:gd name="connsiteY43" fmla="*/ 1159727 h 1757432"/>
              <a:gd name="connsiteX44" fmla="*/ 455323 w 1289511"/>
              <a:gd name="connsiteY44" fmla="*/ 1150806 h 1757432"/>
              <a:gd name="connsiteX45" fmla="*/ 531152 w 1289511"/>
              <a:gd name="connsiteY45" fmla="*/ 1141885 h 1757432"/>
              <a:gd name="connsiteX46" fmla="*/ 557914 w 1289511"/>
              <a:gd name="connsiteY46" fmla="*/ 1137425 h 1757432"/>
              <a:gd name="connsiteX47" fmla="*/ 584677 w 1289511"/>
              <a:gd name="connsiteY47" fmla="*/ 1128504 h 1757432"/>
              <a:gd name="connsiteX48" fmla="*/ 638203 w 1289511"/>
              <a:gd name="connsiteY48" fmla="*/ 1115122 h 1757432"/>
              <a:gd name="connsiteX49" fmla="*/ 660506 w 1289511"/>
              <a:gd name="connsiteY49" fmla="*/ 1106201 h 1757432"/>
              <a:gd name="connsiteX50" fmla="*/ 673887 w 1289511"/>
              <a:gd name="connsiteY50" fmla="*/ 1101741 h 1757432"/>
              <a:gd name="connsiteX51" fmla="*/ 682808 w 1289511"/>
              <a:gd name="connsiteY51" fmla="*/ 1074978 h 1757432"/>
              <a:gd name="connsiteX52" fmla="*/ 700650 w 1289511"/>
              <a:gd name="connsiteY52" fmla="*/ 1048215 h 1757432"/>
              <a:gd name="connsiteX53" fmla="*/ 709571 w 1289511"/>
              <a:gd name="connsiteY53" fmla="*/ 1034833 h 1757432"/>
              <a:gd name="connsiteX54" fmla="*/ 722952 w 1289511"/>
              <a:gd name="connsiteY54" fmla="*/ 1008070 h 1757432"/>
              <a:gd name="connsiteX55" fmla="*/ 736334 w 1289511"/>
              <a:gd name="connsiteY55" fmla="*/ 999150 h 1757432"/>
              <a:gd name="connsiteX56" fmla="*/ 763097 w 1289511"/>
              <a:gd name="connsiteY56" fmla="*/ 990229 h 1757432"/>
              <a:gd name="connsiteX57" fmla="*/ 812162 w 1289511"/>
              <a:gd name="connsiteY57" fmla="*/ 994689 h 1757432"/>
              <a:gd name="connsiteX58" fmla="*/ 838925 w 1289511"/>
              <a:gd name="connsiteY58" fmla="*/ 999150 h 1757432"/>
              <a:gd name="connsiteX59" fmla="*/ 937056 w 1289511"/>
              <a:gd name="connsiteY59" fmla="*/ 1008070 h 1757432"/>
              <a:gd name="connsiteX60" fmla="*/ 1061950 w 1289511"/>
              <a:gd name="connsiteY60" fmla="*/ 1003610 h 1757432"/>
              <a:gd name="connsiteX61" fmla="*/ 1044108 w 1289511"/>
              <a:gd name="connsiteY61" fmla="*/ 976847 h 1757432"/>
              <a:gd name="connsiteX62" fmla="*/ 1030726 w 1289511"/>
              <a:gd name="connsiteY62" fmla="*/ 972387 h 1757432"/>
              <a:gd name="connsiteX63" fmla="*/ 1017345 w 1289511"/>
              <a:gd name="connsiteY63" fmla="*/ 932242 h 1757432"/>
              <a:gd name="connsiteX64" fmla="*/ 1012884 w 1289511"/>
              <a:gd name="connsiteY64" fmla="*/ 918861 h 1757432"/>
              <a:gd name="connsiteX65" fmla="*/ 1021805 w 1289511"/>
              <a:gd name="connsiteY65" fmla="*/ 780586 h 1757432"/>
              <a:gd name="connsiteX66" fmla="*/ 1030726 w 1289511"/>
              <a:gd name="connsiteY66" fmla="*/ 753823 h 1757432"/>
              <a:gd name="connsiteX67" fmla="*/ 1035187 w 1289511"/>
              <a:gd name="connsiteY67" fmla="*/ 740441 h 1757432"/>
              <a:gd name="connsiteX68" fmla="*/ 1053029 w 1289511"/>
              <a:gd name="connsiteY68" fmla="*/ 713678 h 1757432"/>
              <a:gd name="connsiteX69" fmla="*/ 1061950 w 1289511"/>
              <a:gd name="connsiteY69" fmla="*/ 700297 h 1757432"/>
              <a:gd name="connsiteX70" fmla="*/ 1066410 w 1289511"/>
              <a:gd name="connsiteY70" fmla="*/ 686915 h 1757432"/>
              <a:gd name="connsiteX71" fmla="*/ 1079792 w 1289511"/>
              <a:gd name="connsiteY71" fmla="*/ 660152 h 1757432"/>
              <a:gd name="connsiteX72" fmla="*/ 1070871 w 1289511"/>
              <a:gd name="connsiteY72" fmla="*/ 562022 h 1757432"/>
              <a:gd name="connsiteX73" fmla="*/ 1075331 w 1289511"/>
              <a:gd name="connsiteY73" fmla="*/ 481733 h 1757432"/>
              <a:gd name="connsiteX74" fmla="*/ 1079792 w 1289511"/>
              <a:gd name="connsiteY74" fmla="*/ 468351 h 1757432"/>
              <a:gd name="connsiteX75" fmla="*/ 1088712 w 1289511"/>
              <a:gd name="connsiteY75" fmla="*/ 432668 h 1757432"/>
              <a:gd name="connsiteX76" fmla="*/ 1093173 w 1289511"/>
              <a:gd name="connsiteY76" fmla="*/ 414826 h 1757432"/>
              <a:gd name="connsiteX77" fmla="*/ 1097633 w 1289511"/>
              <a:gd name="connsiteY77" fmla="*/ 396984 h 1757432"/>
              <a:gd name="connsiteX78" fmla="*/ 1106554 w 1289511"/>
              <a:gd name="connsiteY78" fmla="*/ 370221 h 1757432"/>
              <a:gd name="connsiteX79" fmla="*/ 1111015 w 1289511"/>
              <a:gd name="connsiteY79" fmla="*/ 356839 h 1757432"/>
              <a:gd name="connsiteX80" fmla="*/ 1124396 w 1289511"/>
              <a:gd name="connsiteY80" fmla="*/ 343458 h 1757432"/>
              <a:gd name="connsiteX81" fmla="*/ 1142238 w 1289511"/>
              <a:gd name="connsiteY81" fmla="*/ 321155 h 1757432"/>
              <a:gd name="connsiteX82" fmla="*/ 1146699 w 1289511"/>
              <a:gd name="connsiteY82" fmla="*/ 307774 h 1757432"/>
              <a:gd name="connsiteX83" fmla="*/ 1173462 w 1289511"/>
              <a:gd name="connsiteY83" fmla="*/ 289932 h 1757432"/>
              <a:gd name="connsiteX84" fmla="*/ 1200225 w 1289511"/>
              <a:gd name="connsiteY84" fmla="*/ 272090 h 1757432"/>
              <a:gd name="connsiteX85" fmla="*/ 1213606 w 1289511"/>
              <a:gd name="connsiteY85" fmla="*/ 263169 h 1757432"/>
              <a:gd name="connsiteX86" fmla="*/ 1226988 w 1289511"/>
              <a:gd name="connsiteY86" fmla="*/ 258709 h 1757432"/>
              <a:gd name="connsiteX87" fmla="*/ 1253751 w 1289511"/>
              <a:gd name="connsiteY87" fmla="*/ 245327 h 1757432"/>
              <a:gd name="connsiteX88" fmla="*/ 1280513 w 1289511"/>
              <a:gd name="connsiteY88" fmla="*/ 231946 h 1757432"/>
              <a:gd name="connsiteX89" fmla="*/ 1280513 w 1289511"/>
              <a:gd name="connsiteY89" fmla="*/ 191801 h 1757432"/>
              <a:gd name="connsiteX90" fmla="*/ 1253751 w 1289511"/>
              <a:gd name="connsiteY90" fmla="*/ 173959 h 1757432"/>
              <a:gd name="connsiteX91" fmla="*/ 1240369 w 1289511"/>
              <a:gd name="connsiteY91" fmla="*/ 147196 h 1757432"/>
              <a:gd name="connsiteX92" fmla="*/ 1249290 w 1289511"/>
              <a:gd name="connsiteY92" fmla="*/ 75829 h 1757432"/>
              <a:gd name="connsiteX93" fmla="*/ 1253751 w 1289511"/>
              <a:gd name="connsiteY93" fmla="*/ 62447 h 1757432"/>
              <a:gd name="connsiteX94" fmla="*/ 1262672 w 1289511"/>
              <a:gd name="connsiteY94" fmla="*/ 49066 h 1757432"/>
              <a:gd name="connsiteX95" fmla="*/ 1267132 w 1289511"/>
              <a:gd name="connsiteY95" fmla="*/ 35684 h 1757432"/>
              <a:gd name="connsiteX96" fmla="*/ 1258211 w 1289511"/>
              <a:gd name="connsiteY96" fmla="*/ 0 h 1757432"/>
              <a:gd name="connsiteX97" fmla="*/ 1204685 w 1289511"/>
              <a:gd name="connsiteY97" fmla="*/ 4461 h 1757432"/>
              <a:gd name="connsiteX98" fmla="*/ 1164541 w 1289511"/>
              <a:gd name="connsiteY98" fmla="*/ 22303 h 1757432"/>
              <a:gd name="connsiteX99" fmla="*/ 1151159 w 1289511"/>
              <a:gd name="connsiteY99" fmla="*/ 26763 h 1757432"/>
              <a:gd name="connsiteX100" fmla="*/ 1124396 w 1289511"/>
              <a:gd name="connsiteY100" fmla="*/ 44605 h 1757432"/>
              <a:gd name="connsiteX101" fmla="*/ 1084252 w 1289511"/>
              <a:gd name="connsiteY101" fmla="*/ 66908 h 1757432"/>
              <a:gd name="connsiteX102" fmla="*/ 1066410 w 1289511"/>
              <a:gd name="connsiteY102" fmla="*/ 80289 h 1757432"/>
              <a:gd name="connsiteX103" fmla="*/ 1035187 w 1289511"/>
              <a:gd name="connsiteY103" fmla="*/ 115973 h 1757432"/>
              <a:gd name="connsiteX104" fmla="*/ 1026266 w 1289511"/>
              <a:gd name="connsiteY104" fmla="*/ 129354 h 1757432"/>
              <a:gd name="connsiteX105" fmla="*/ 1012884 w 1289511"/>
              <a:gd name="connsiteY105" fmla="*/ 138275 h 1757432"/>
              <a:gd name="connsiteX106" fmla="*/ 1008424 w 1289511"/>
              <a:gd name="connsiteY106" fmla="*/ 151657 h 1757432"/>
              <a:gd name="connsiteX107" fmla="*/ 995042 w 1289511"/>
              <a:gd name="connsiteY107" fmla="*/ 160578 h 1757432"/>
              <a:gd name="connsiteX108" fmla="*/ 968279 w 1289511"/>
              <a:gd name="connsiteY108" fmla="*/ 187341 h 1757432"/>
              <a:gd name="connsiteX109" fmla="*/ 954898 w 1289511"/>
              <a:gd name="connsiteY109" fmla="*/ 200722 h 1757432"/>
              <a:gd name="connsiteX110" fmla="*/ 928135 w 1289511"/>
              <a:gd name="connsiteY110" fmla="*/ 223025 h 1757432"/>
              <a:gd name="connsiteX111" fmla="*/ 914753 w 1289511"/>
              <a:gd name="connsiteY111" fmla="*/ 249788 h 1757432"/>
              <a:gd name="connsiteX112" fmla="*/ 901372 w 1289511"/>
              <a:gd name="connsiteY112" fmla="*/ 258709 h 1757432"/>
              <a:gd name="connsiteX113" fmla="*/ 896912 w 1289511"/>
              <a:gd name="connsiteY113" fmla="*/ 272090 h 1757432"/>
              <a:gd name="connsiteX114" fmla="*/ 870149 w 1289511"/>
              <a:gd name="connsiteY114" fmla="*/ 294392 h 1757432"/>
              <a:gd name="connsiteX115" fmla="*/ 861228 w 1289511"/>
              <a:gd name="connsiteY115" fmla="*/ 307774 h 1757432"/>
              <a:gd name="connsiteX116" fmla="*/ 856767 w 1289511"/>
              <a:gd name="connsiteY116" fmla="*/ 321155 h 1757432"/>
              <a:gd name="connsiteX117" fmla="*/ 843386 w 1289511"/>
              <a:gd name="connsiteY117" fmla="*/ 325616 h 1757432"/>
              <a:gd name="connsiteX118" fmla="*/ 825544 w 1289511"/>
              <a:gd name="connsiteY118" fmla="*/ 343458 h 1757432"/>
              <a:gd name="connsiteX119" fmla="*/ 785399 w 1289511"/>
              <a:gd name="connsiteY119" fmla="*/ 365760 h 1757432"/>
              <a:gd name="connsiteX120" fmla="*/ 745255 w 1289511"/>
              <a:gd name="connsiteY120" fmla="*/ 361300 h 1757432"/>
              <a:gd name="connsiteX121" fmla="*/ 731873 w 1289511"/>
              <a:gd name="connsiteY121" fmla="*/ 365760 h 1757432"/>
              <a:gd name="connsiteX122" fmla="*/ 727413 w 1289511"/>
              <a:gd name="connsiteY122" fmla="*/ 379142 h 1757432"/>
              <a:gd name="connsiteX123" fmla="*/ 731873 w 1289511"/>
              <a:gd name="connsiteY123" fmla="*/ 432668 h 1757432"/>
              <a:gd name="connsiteX124" fmla="*/ 745255 w 1289511"/>
              <a:gd name="connsiteY124" fmla="*/ 437128 h 1757432"/>
              <a:gd name="connsiteX125" fmla="*/ 754176 w 1289511"/>
              <a:gd name="connsiteY125" fmla="*/ 450510 h 1757432"/>
              <a:gd name="connsiteX126" fmla="*/ 758636 w 1289511"/>
              <a:gd name="connsiteY126" fmla="*/ 463891 h 1757432"/>
              <a:gd name="connsiteX127" fmla="*/ 745255 w 1289511"/>
              <a:gd name="connsiteY127" fmla="*/ 512956 h 1757432"/>
              <a:gd name="connsiteX128" fmla="*/ 731873 w 1289511"/>
              <a:gd name="connsiteY128" fmla="*/ 521877 h 1757432"/>
              <a:gd name="connsiteX129" fmla="*/ 722952 w 1289511"/>
              <a:gd name="connsiteY129" fmla="*/ 535259 h 1757432"/>
              <a:gd name="connsiteX130" fmla="*/ 709571 w 1289511"/>
              <a:gd name="connsiteY130" fmla="*/ 539719 h 1757432"/>
              <a:gd name="connsiteX131" fmla="*/ 696190 w 1289511"/>
              <a:gd name="connsiteY131" fmla="*/ 548640 h 1757432"/>
              <a:gd name="connsiteX132" fmla="*/ 673887 w 1289511"/>
              <a:gd name="connsiteY132" fmla="*/ 566482 h 1757432"/>
              <a:gd name="connsiteX133" fmla="*/ 664966 w 1289511"/>
              <a:gd name="connsiteY133" fmla="*/ 579864 h 1757432"/>
              <a:gd name="connsiteX134" fmla="*/ 647124 w 1289511"/>
              <a:gd name="connsiteY134" fmla="*/ 620008 h 1757432"/>
              <a:gd name="connsiteX135" fmla="*/ 620361 w 1289511"/>
              <a:gd name="connsiteY135" fmla="*/ 700297 h 1757432"/>
              <a:gd name="connsiteX136" fmla="*/ 615901 w 1289511"/>
              <a:gd name="connsiteY136" fmla="*/ 713678 h 1757432"/>
              <a:gd name="connsiteX137" fmla="*/ 611440 w 1289511"/>
              <a:gd name="connsiteY137" fmla="*/ 731520 h 1757432"/>
              <a:gd name="connsiteX138" fmla="*/ 602519 w 1289511"/>
              <a:gd name="connsiteY138" fmla="*/ 744902 h 1757432"/>
              <a:gd name="connsiteX139" fmla="*/ 593598 w 1289511"/>
              <a:gd name="connsiteY139" fmla="*/ 762744 h 1757432"/>
              <a:gd name="connsiteX140" fmla="*/ 584677 w 1289511"/>
              <a:gd name="connsiteY140" fmla="*/ 789507 h 1757432"/>
              <a:gd name="connsiteX141" fmla="*/ 566835 w 1289511"/>
              <a:gd name="connsiteY141" fmla="*/ 816270 h 1757432"/>
              <a:gd name="connsiteX142" fmla="*/ 562375 w 1289511"/>
              <a:gd name="connsiteY142" fmla="*/ 829651 h 1757432"/>
              <a:gd name="connsiteX143" fmla="*/ 522231 w 1289511"/>
              <a:gd name="connsiteY143" fmla="*/ 843032 h 1757432"/>
              <a:gd name="connsiteX144" fmla="*/ 508849 w 1289511"/>
              <a:gd name="connsiteY144" fmla="*/ 847493 h 1757432"/>
              <a:gd name="connsiteX145" fmla="*/ 495468 w 1289511"/>
              <a:gd name="connsiteY145" fmla="*/ 851953 h 1757432"/>
              <a:gd name="connsiteX146" fmla="*/ 482086 w 1289511"/>
              <a:gd name="connsiteY146" fmla="*/ 932242 h 1757432"/>
              <a:gd name="connsiteX147" fmla="*/ 468705 w 1289511"/>
              <a:gd name="connsiteY147" fmla="*/ 959005 h 1757432"/>
              <a:gd name="connsiteX148" fmla="*/ 406258 w 1289511"/>
              <a:gd name="connsiteY148" fmla="*/ 972387 h 1757432"/>
              <a:gd name="connsiteX149" fmla="*/ 401797 w 1289511"/>
              <a:gd name="connsiteY149" fmla="*/ 1008070 h 1757432"/>
              <a:gd name="connsiteX150" fmla="*/ 397337 w 1289511"/>
              <a:gd name="connsiteY150" fmla="*/ 1021452 h 1757432"/>
              <a:gd name="connsiteX151" fmla="*/ 379495 w 1289511"/>
              <a:gd name="connsiteY151" fmla="*/ 1025912 h 1757432"/>
              <a:gd name="connsiteX152" fmla="*/ 339351 w 1289511"/>
              <a:gd name="connsiteY152" fmla="*/ 1030373 h 1757432"/>
              <a:gd name="connsiteX153" fmla="*/ 321509 w 1289511"/>
              <a:gd name="connsiteY153" fmla="*/ 1034833 h 1757432"/>
              <a:gd name="connsiteX154" fmla="*/ 308127 w 1289511"/>
              <a:gd name="connsiteY154" fmla="*/ 1039294 h 1757432"/>
              <a:gd name="connsiteX155" fmla="*/ 281364 w 1289511"/>
              <a:gd name="connsiteY155" fmla="*/ 1043754 h 1757432"/>
              <a:gd name="connsiteX156" fmla="*/ 263522 w 1289511"/>
              <a:gd name="connsiteY156" fmla="*/ 1052675 h 1757432"/>
              <a:gd name="connsiteX157" fmla="*/ 223378 w 1289511"/>
              <a:gd name="connsiteY157" fmla="*/ 1061596 h 1757432"/>
              <a:gd name="connsiteX158" fmla="*/ 196615 w 1289511"/>
              <a:gd name="connsiteY158" fmla="*/ 1070517 h 1757432"/>
              <a:gd name="connsiteX159" fmla="*/ 160931 w 1289511"/>
              <a:gd name="connsiteY159" fmla="*/ 1079438 h 1757432"/>
              <a:gd name="connsiteX160" fmla="*/ 129708 w 1289511"/>
              <a:gd name="connsiteY160" fmla="*/ 1088359 h 1757432"/>
              <a:gd name="connsiteX161" fmla="*/ 44958 w 1289511"/>
              <a:gd name="connsiteY161" fmla="*/ 1083899 h 1757432"/>
              <a:gd name="connsiteX162" fmla="*/ 31577 w 1289511"/>
              <a:gd name="connsiteY162" fmla="*/ 1079438 h 1757432"/>
              <a:gd name="connsiteX163" fmla="*/ 353 w 1289511"/>
              <a:gd name="connsiteY163" fmla="*/ 1070517 h 175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1289511" h="1757432">
                <a:moveTo>
                  <a:pt x="353" y="1070517"/>
                </a:moveTo>
                <a:cubicBezTo>
                  <a:pt x="-1877" y="1077208"/>
                  <a:pt x="6739" y="1085215"/>
                  <a:pt x="18195" y="1119583"/>
                </a:cubicBezTo>
                <a:cubicBezTo>
                  <a:pt x="18199" y="1119596"/>
                  <a:pt x="27113" y="1146333"/>
                  <a:pt x="27116" y="1146346"/>
                </a:cubicBezTo>
                <a:cubicBezTo>
                  <a:pt x="28603" y="1153780"/>
                  <a:pt x="30424" y="1161155"/>
                  <a:pt x="31577" y="1168648"/>
                </a:cubicBezTo>
                <a:cubicBezTo>
                  <a:pt x="33400" y="1180496"/>
                  <a:pt x="33525" y="1192611"/>
                  <a:pt x="36037" y="1204332"/>
                </a:cubicBezTo>
                <a:cubicBezTo>
                  <a:pt x="37899" y="1213023"/>
                  <a:pt x="44732" y="1236473"/>
                  <a:pt x="53879" y="1244476"/>
                </a:cubicBezTo>
                <a:cubicBezTo>
                  <a:pt x="61948" y="1251536"/>
                  <a:pt x="80642" y="1262318"/>
                  <a:pt x="80642" y="1262318"/>
                </a:cubicBezTo>
                <a:cubicBezTo>
                  <a:pt x="101983" y="1294330"/>
                  <a:pt x="90903" y="1281500"/>
                  <a:pt x="111866" y="1302463"/>
                </a:cubicBezTo>
                <a:cubicBezTo>
                  <a:pt x="122550" y="1366573"/>
                  <a:pt x="108142" y="1302698"/>
                  <a:pt x="125247" y="1342607"/>
                </a:cubicBezTo>
                <a:cubicBezTo>
                  <a:pt x="142530" y="1382931"/>
                  <a:pt x="116233" y="1340237"/>
                  <a:pt x="138629" y="1373830"/>
                </a:cubicBezTo>
                <a:cubicBezTo>
                  <a:pt x="149245" y="1405679"/>
                  <a:pt x="142334" y="1392769"/>
                  <a:pt x="156471" y="1413975"/>
                </a:cubicBezTo>
                <a:cubicBezTo>
                  <a:pt x="167331" y="1446554"/>
                  <a:pt x="163112" y="1431615"/>
                  <a:pt x="169852" y="1458580"/>
                </a:cubicBezTo>
                <a:cubicBezTo>
                  <a:pt x="168208" y="1470091"/>
                  <a:pt x="167160" y="1490727"/>
                  <a:pt x="160931" y="1503185"/>
                </a:cubicBezTo>
                <a:cubicBezTo>
                  <a:pt x="158534" y="1507980"/>
                  <a:pt x="154984" y="1512106"/>
                  <a:pt x="152010" y="1516566"/>
                </a:cubicBezTo>
                <a:cubicBezTo>
                  <a:pt x="153719" y="1533651"/>
                  <a:pt x="149361" y="1560525"/>
                  <a:pt x="165392" y="1574552"/>
                </a:cubicBezTo>
                <a:cubicBezTo>
                  <a:pt x="173461" y="1581612"/>
                  <a:pt x="183233" y="1586447"/>
                  <a:pt x="192154" y="1592394"/>
                </a:cubicBezTo>
                <a:cubicBezTo>
                  <a:pt x="196615" y="1595368"/>
                  <a:pt x="200450" y="1599619"/>
                  <a:pt x="205536" y="1601315"/>
                </a:cubicBezTo>
                <a:cubicBezTo>
                  <a:pt x="254350" y="1617589"/>
                  <a:pt x="180403" y="1591632"/>
                  <a:pt x="232299" y="1614697"/>
                </a:cubicBezTo>
                <a:cubicBezTo>
                  <a:pt x="240892" y="1618516"/>
                  <a:pt x="259062" y="1623618"/>
                  <a:pt x="259062" y="1623618"/>
                </a:cubicBezTo>
                <a:cubicBezTo>
                  <a:pt x="280403" y="1655629"/>
                  <a:pt x="269323" y="1642800"/>
                  <a:pt x="290285" y="1663762"/>
                </a:cubicBezTo>
                <a:cubicBezTo>
                  <a:pt x="306557" y="1712574"/>
                  <a:pt x="280605" y="1638636"/>
                  <a:pt x="303667" y="1690525"/>
                </a:cubicBezTo>
                <a:cubicBezTo>
                  <a:pt x="307486" y="1699118"/>
                  <a:pt x="304764" y="1712072"/>
                  <a:pt x="312588" y="1717288"/>
                </a:cubicBezTo>
                <a:lnTo>
                  <a:pt x="339351" y="1735130"/>
                </a:lnTo>
                <a:cubicBezTo>
                  <a:pt x="340838" y="1739590"/>
                  <a:pt x="339985" y="1745778"/>
                  <a:pt x="343811" y="1748511"/>
                </a:cubicBezTo>
                <a:cubicBezTo>
                  <a:pt x="351463" y="1753977"/>
                  <a:pt x="370574" y="1757432"/>
                  <a:pt x="370574" y="1757432"/>
                </a:cubicBezTo>
                <a:cubicBezTo>
                  <a:pt x="379527" y="1755194"/>
                  <a:pt x="397337" y="1754993"/>
                  <a:pt x="397337" y="1739590"/>
                </a:cubicBezTo>
                <a:cubicBezTo>
                  <a:pt x="397337" y="1730187"/>
                  <a:pt x="388416" y="1712828"/>
                  <a:pt x="388416" y="1712828"/>
                </a:cubicBezTo>
                <a:cubicBezTo>
                  <a:pt x="389413" y="1704851"/>
                  <a:pt x="392717" y="1659461"/>
                  <a:pt x="401797" y="1650381"/>
                </a:cubicBezTo>
                <a:lnTo>
                  <a:pt x="415179" y="1636999"/>
                </a:lnTo>
                <a:cubicBezTo>
                  <a:pt x="416666" y="1632539"/>
                  <a:pt x="417356" y="1627728"/>
                  <a:pt x="419639" y="1623618"/>
                </a:cubicBezTo>
                <a:cubicBezTo>
                  <a:pt x="424846" y="1614246"/>
                  <a:pt x="434090" y="1607027"/>
                  <a:pt x="437481" y="1596855"/>
                </a:cubicBezTo>
                <a:lnTo>
                  <a:pt x="446402" y="1570092"/>
                </a:lnTo>
                <a:lnTo>
                  <a:pt x="450863" y="1556710"/>
                </a:lnTo>
                <a:cubicBezTo>
                  <a:pt x="449376" y="1547789"/>
                  <a:pt x="448364" y="1538776"/>
                  <a:pt x="446402" y="1529948"/>
                </a:cubicBezTo>
                <a:cubicBezTo>
                  <a:pt x="435781" y="1482156"/>
                  <a:pt x="449065" y="1570888"/>
                  <a:pt x="437481" y="1489803"/>
                </a:cubicBezTo>
                <a:cubicBezTo>
                  <a:pt x="435462" y="1475668"/>
                  <a:pt x="429728" y="1426824"/>
                  <a:pt x="428560" y="1413975"/>
                </a:cubicBezTo>
                <a:cubicBezTo>
                  <a:pt x="426805" y="1394669"/>
                  <a:pt x="425587" y="1375318"/>
                  <a:pt x="424100" y="1355989"/>
                </a:cubicBezTo>
                <a:cubicBezTo>
                  <a:pt x="424589" y="1350611"/>
                  <a:pt x="424625" y="1308655"/>
                  <a:pt x="433021" y="1293542"/>
                </a:cubicBezTo>
                <a:cubicBezTo>
                  <a:pt x="438228" y="1284170"/>
                  <a:pt x="450863" y="1266779"/>
                  <a:pt x="450863" y="1266779"/>
                </a:cubicBezTo>
                <a:cubicBezTo>
                  <a:pt x="447359" y="1245759"/>
                  <a:pt x="447263" y="1240798"/>
                  <a:pt x="441942" y="1222174"/>
                </a:cubicBezTo>
                <a:cubicBezTo>
                  <a:pt x="440650" y="1217653"/>
                  <a:pt x="439584" y="1212998"/>
                  <a:pt x="437481" y="1208792"/>
                </a:cubicBezTo>
                <a:cubicBezTo>
                  <a:pt x="435084" y="1203997"/>
                  <a:pt x="431534" y="1199871"/>
                  <a:pt x="428560" y="1195411"/>
                </a:cubicBezTo>
                <a:cubicBezTo>
                  <a:pt x="424941" y="1184553"/>
                  <a:pt x="419336" y="1175718"/>
                  <a:pt x="428560" y="1164188"/>
                </a:cubicBezTo>
                <a:cubicBezTo>
                  <a:pt x="431497" y="1160516"/>
                  <a:pt x="437736" y="1161830"/>
                  <a:pt x="441942" y="1159727"/>
                </a:cubicBezTo>
                <a:cubicBezTo>
                  <a:pt x="446737" y="1157330"/>
                  <a:pt x="450528" y="1153203"/>
                  <a:pt x="455323" y="1150806"/>
                </a:cubicBezTo>
                <a:cubicBezTo>
                  <a:pt x="475597" y="1140670"/>
                  <a:pt x="521299" y="1142589"/>
                  <a:pt x="531152" y="1141885"/>
                </a:cubicBezTo>
                <a:cubicBezTo>
                  <a:pt x="540073" y="1140398"/>
                  <a:pt x="549140" y="1139618"/>
                  <a:pt x="557914" y="1137425"/>
                </a:cubicBezTo>
                <a:cubicBezTo>
                  <a:pt x="567037" y="1135144"/>
                  <a:pt x="584677" y="1128504"/>
                  <a:pt x="584677" y="1128504"/>
                </a:cubicBezTo>
                <a:cubicBezTo>
                  <a:pt x="613391" y="1109362"/>
                  <a:pt x="582360" y="1127089"/>
                  <a:pt x="638203" y="1115122"/>
                </a:cubicBezTo>
                <a:cubicBezTo>
                  <a:pt x="646032" y="1113444"/>
                  <a:pt x="653009" y="1109012"/>
                  <a:pt x="660506" y="1106201"/>
                </a:cubicBezTo>
                <a:cubicBezTo>
                  <a:pt x="664908" y="1104550"/>
                  <a:pt x="669427" y="1103228"/>
                  <a:pt x="673887" y="1101741"/>
                </a:cubicBezTo>
                <a:cubicBezTo>
                  <a:pt x="676861" y="1092820"/>
                  <a:pt x="677592" y="1082802"/>
                  <a:pt x="682808" y="1074978"/>
                </a:cubicBezTo>
                <a:lnTo>
                  <a:pt x="700650" y="1048215"/>
                </a:lnTo>
                <a:cubicBezTo>
                  <a:pt x="703624" y="1043754"/>
                  <a:pt x="707875" y="1039919"/>
                  <a:pt x="709571" y="1034833"/>
                </a:cubicBezTo>
                <a:cubicBezTo>
                  <a:pt x="713198" y="1023953"/>
                  <a:pt x="714308" y="1016714"/>
                  <a:pt x="722952" y="1008070"/>
                </a:cubicBezTo>
                <a:cubicBezTo>
                  <a:pt x="726743" y="1004279"/>
                  <a:pt x="731435" y="1001327"/>
                  <a:pt x="736334" y="999150"/>
                </a:cubicBezTo>
                <a:cubicBezTo>
                  <a:pt x="744927" y="995331"/>
                  <a:pt x="763097" y="990229"/>
                  <a:pt x="763097" y="990229"/>
                </a:cubicBezTo>
                <a:cubicBezTo>
                  <a:pt x="779452" y="991716"/>
                  <a:pt x="795852" y="992770"/>
                  <a:pt x="812162" y="994689"/>
                </a:cubicBezTo>
                <a:cubicBezTo>
                  <a:pt x="821144" y="995746"/>
                  <a:pt x="829926" y="998250"/>
                  <a:pt x="838925" y="999150"/>
                </a:cubicBezTo>
                <a:cubicBezTo>
                  <a:pt x="998433" y="1015101"/>
                  <a:pt x="831779" y="994912"/>
                  <a:pt x="937056" y="1008070"/>
                </a:cubicBezTo>
                <a:cubicBezTo>
                  <a:pt x="978687" y="1006583"/>
                  <a:pt x="1021958" y="1015274"/>
                  <a:pt x="1061950" y="1003610"/>
                </a:cubicBezTo>
                <a:cubicBezTo>
                  <a:pt x="1072243" y="1000608"/>
                  <a:pt x="1054280" y="980237"/>
                  <a:pt x="1044108" y="976847"/>
                </a:cubicBezTo>
                <a:lnTo>
                  <a:pt x="1030726" y="972387"/>
                </a:lnTo>
                <a:lnTo>
                  <a:pt x="1017345" y="932242"/>
                </a:lnTo>
                <a:lnTo>
                  <a:pt x="1012884" y="918861"/>
                </a:lnTo>
                <a:cubicBezTo>
                  <a:pt x="1014949" y="863120"/>
                  <a:pt x="1008003" y="826594"/>
                  <a:pt x="1021805" y="780586"/>
                </a:cubicBezTo>
                <a:cubicBezTo>
                  <a:pt x="1024507" y="771579"/>
                  <a:pt x="1027752" y="762744"/>
                  <a:pt x="1030726" y="753823"/>
                </a:cubicBezTo>
                <a:cubicBezTo>
                  <a:pt x="1032213" y="749362"/>
                  <a:pt x="1032579" y="744353"/>
                  <a:pt x="1035187" y="740441"/>
                </a:cubicBezTo>
                <a:lnTo>
                  <a:pt x="1053029" y="713678"/>
                </a:lnTo>
                <a:lnTo>
                  <a:pt x="1061950" y="700297"/>
                </a:lnTo>
                <a:cubicBezTo>
                  <a:pt x="1063437" y="695836"/>
                  <a:pt x="1064307" y="691121"/>
                  <a:pt x="1066410" y="686915"/>
                </a:cubicBezTo>
                <a:cubicBezTo>
                  <a:pt x="1083707" y="652319"/>
                  <a:pt x="1068577" y="693796"/>
                  <a:pt x="1079792" y="660152"/>
                </a:cubicBezTo>
                <a:cubicBezTo>
                  <a:pt x="1074596" y="623787"/>
                  <a:pt x="1070871" y="603309"/>
                  <a:pt x="1070871" y="562022"/>
                </a:cubicBezTo>
                <a:cubicBezTo>
                  <a:pt x="1070871" y="535218"/>
                  <a:pt x="1072790" y="508417"/>
                  <a:pt x="1075331" y="481733"/>
                </a:cubicBezTo>
                <a:cubicBezTo>
                  <a:pt x="1075777" y="477052"/>
                  <a:pt x="1078555" y="472887"/>
                  <a:pt x="1079792" y="468351"/>
                </a:cubicBezTo>
                <a:cubicBezTo>
                  <a:pt x="1083018" y="456523"/>
                  <a:pt x="1085738" y="444562"/>
                  <a:pt x="1088712" y="432668"/>
                </a:cubicBezTo>
                <a:lnTo>
                  <a:pt x="1093173" y="414826"/>
                </a:lnTo>
                <a:cubicBezTo>
                  <a:pt x="1094660" y="408879"/>
                  <a:pt x="1095694" y="402800"/>
                  <a:pt x="1097633" y="396984"/>
                </a:cubicBezTo>
                <a:lnTo>
                  <a:pt x="1106554" y="370221"/>
                </a:lnTo>
                <a:cubicBezTo>
                  <a:pt x="1108041" y="365760"/>
                  <a:pt x="1107690" y="360164"/>
                  <a:pt x="1111015" y="356839"/>
                </a:cubicBezTo>
                <a:lnTo>
                  <a:pt x="1124396" y="343458"/>
                </a:lnTo>
                <a:cubicBezTo>
                  <a:pt x="1135609" y="309823"/>
                  <a:pt x="1119180" y="349977"/>
                  <a:pt x="1142238" y="321155"/>
                </a:cubicBezTo>
                <a:cubicBezTo>
                  <a:pt x="1145175" y="317484"/>
                  <a:pt x="1143374" y="311099"/>
                  <a:pt x="1146699" y="307774"/>
                </a:cubicBezTo>
                <a:cubicBezTo>
                  <a:pt x="1154281" y="300193"/>
                  <a:pt x="1164541" y="295879"/>
                  <a:pt x="1173462" y="289932"/>
                </a:cubicBezTo>
                <a:lnTo>
                  <a:pt x="1200225" y="272090"/>
                </a:lnTo>
                <a:cubicBezTo>
                  <a:pt x="1204685" y="269116"/>
                  <a:pt x="1208520" y="264864"/>
                  <a:pt x="1213606" y="263169"/>
                </a:cubicBezTo>
                <a:lnTo>
                  <a:pt x="1226988" y="258709"/>
                </a:lnTo>
                <a:cubicBezTo>
                  <a:pt x="1265334" y="233144"/>
                  <a:pt x="1216817" y="263795"/>
                  <a:pt x="1253751" y="245327"/>
                </a:cubicBezTo>
                <a:cubicBezTo>
                  <a:pt x="1288333" y="228035"/>
                  <a:pt x="1246883" y="243155"/>
                  <a:pt x="1280513" y="231946"/>
                </a:cubicBezTo>
                <a:cubicBezTo>
                  <a:pt x="1287130" y="212096"/>
                  <a:pt x="1296930" y="206167"/>
                  <a:pt x="1280513" y="191801"/>
                </a:cubicBezTo>
                <a:cubicBezTo>
                  <a:pt x="1272444" y="184741"/>
                  <a:pt x="1253751" y="173959"/>
                  <a:pt x="1253751" y="173959"/>
                </a:cubicBezTo>
                <a:cubicBezTo>
                  <a:pt x="1249241" y="167194"/>
                  <a:pt x="1240369" y="156429"/>
                  <a:pt x="1240369" y="147196"/>
                </a:cubicBezTo>
                <a:cubicBezTo>
                  <a:pt x="1240369" y="117818"/>
                  <a:pt x="1242190" y="100680"/>
                  <a:pt x="1249290" y="75829"/>
                </a:cubicBezTo>
                <a:cubicBezTo>
                  <a:pt x="1250582" y="71308"/>
                  <a:pt x="1251648" y="66653"/>
                  <a:pt x="1253751" y="62447"/>
                </a:cubicBezTo>
                <a:cubicBezTo>
                  <a:pt x="1256148" y="57652"/>
                  <a:pt x="1259698" y="53526"/>
                  <a:pt x="1262672" y="49066"/>
                </a:cubicBezTo>
                <a:cubicBezTo>
                  <a:pt x="1264159" y="44605"/>
                  <a:pt x="1267132" y="40386"/>
                  <a:pt x="1267132" y="35684"/>
                </a:cubicBezTo>
                <a:cubicBezTo>
                  <a:pt x="1267132" y="24916"/>
                  <a:pt x="1261732" y="10561"/>
                  <a:pt x="1258211" y="0"/>
                </a:cubicBezTo>
                <a:cubicBezTo>
                  <a:pt x="1240369" y="1487"/>
                  <a:pt x="1222345" y="1518"/>
                  <a:pt x="1204685" y="4461"/>
                </a:cubicBezTo>
                <a:cubicBezTo>
                  <a:pt x="1170156" y="10216"/>
                  <a:pt x="1187274" y="10937"/>
                  <a:pt x="1164541" y="22303"/>
                </a:cubicBezTo>
                <a:cubicBezTo>
                  <a:pt x="1160335" y="24406"/>
                  <a:pt x="1155620" y="25276"/>
                  <a:pt x="1151159" y="26763"/>
                </a:cubicBezTo>
                <a:cubicBezTo>
                  <a:pt x="1142238" y="32710"/>
                  <a:pt x="1134567" y="41214"/>
                  <a:pt x="1124396" y="44605"/>
                </a:cubicBezTo>
                <a:cubicBezTo>
                  <a:pt x="1103534" y="51560"/>
                  <a:pt x="1108793" y="48503"/>
                  <a:pt x="1084252" y="66908"/>
                </a:cubicBezTo>
                <a:cubicBezTo>
                  <a:pt x="1078305" y="71368"/>
                  <a:pt x="1071349" y="74733"/>
                  <a:pt x="1066410" y="80289"/>
                </a:cubicBezTo>
                <a:cubicBezTo>
                  <a:pt x="1028561" y="122868"/>
                  <a:pt x="1066005" y="95427"/>
                  <a:pt x="1035187" y="115973"/>
                </a:cubicBezTo>
                <a:cubicBezTo>
                  <a:pt x="1032213" y="120433"/>
                  <a:pt x="1030057" y="125563"/>
                  <a:pt x="1026266" y="129354"/>
                </a:cubicBezTo>
                <a:cubicBezTo>
                  <a:pt x="1022475" y="133145"/>
                  <a:pt x="1016233" y="134089"/>
                  <a:pt x="1012884" y="138275"/>
                </a:cubicBezTo>
                <a:cubicBezTo>
                  <a:pt x="1009947" y="141947"/>
                  <a:pt x="1011361" y="147985"/>
                  <a:pt x="1008424" y="151657"/>
                </a:cubicBezTo>
                <a:cubicBezTo>
                  <a:pt x="1005075" y="155843"/>
                  <a:pt x="999049" y="157016"/>
                  <a:pt x="995042" y="160578"/>
                </a:cubicBezTo>
                <a:cubicBezTo>
                  <a:pt x="985612" y="168960"/>
                  <a:pt x="977200" y="178420"/>
                  <a:pt x="968279" y="187341"/>
                </a:cubicBezTo>
                <a:cubicBezTo>
                  <a:pt x="963819" y="191801"/>
                  <a:pt x="960147" y="197223"/>
                  <a:pt x="954898" y="200722"/>
                </a:cubicBezTo>
                <a:cubicBezTo>
                  <a:pt x="936267" y="213142"/>
                  <a:pt x="945307" y="205852"/>
                  <a:pt x="928135" y="223025"/>
                </a:cubicBezTo>
                <a:cubicBezTo>
                  <a:pt x="924507" y="233908"/>
                  <a:pt x="923399" y="241142"/>
                  <a:pt x="914753" y="249788"/>
                </a:cubicBezTo>
                <a:cubicBezTo>
                  <a:pt x="910962" y="253579"/>
                  <a:pt x="905832" y="255735"/>
                  <a:pt x="901372" y="258709"/>
                </a:cubicBezTo>
                <a:cubicBezTo>
                  <a:pt x="899885" y="263169"/>
                  <a:pt x="899520" y="268178"/>
                  <a:pt x="896912" y="272090"/>
                </a:cubicBezTo>
                <a:cubicBezTo>
                  <a:pt x="890044" y="282391"/>
                  <a:pt x="880021" y="287810"/>
                  <a:pt x="870149" y="294392"/>
                </a:cubicBezTo>
                <a:cubicBezTo>
                  <a:pt x="867175" y="298853"/>
                  <a:pt x="863626" y="302979"/>
                  <a:pt x="861228" y="307774"/>
                </a:cubicBezTo>
                <a:cubicBezTo>
                  <a:pt x="859125" y="311979"/>
                  <a:pt x="860092" y="317830"/>
                  <a:pt x="856767" y="321155"/>
                </a:cubicBezTo>
                <a:cubicBezTo>
                  <a:pt x="853442" y="324480"/>
                  <a:pt x="847846" y="324129"/>
                  <a:pt x="843386" y="325616"/>
                </a:cubicBezTo>
                <a:cubicBezTo>
                  <a:pt x="835816" y="348323"/>
                  <a:pt x="845007" y="332645"/>
                  <a:pt x="825544" y="343458"/>
                </a:cubicBezTo>
                <a:cubicBezTo>
                  <a:pt x="779539" y="369017"/>
                  <a:pt x="815676" y="355669"/>
                  <a:pt x="785399" y="365760"/>
                </a:cubicBezTo>
                <a:cubicBezTo>
                  <a:pt x="772018" y="364273"/>
                  <a:pt x="758719" y="361300"/>
                  <a:pt x="745255" y="361300"/>
                </a:cubicBezTo>
                <a:cubicBezTo>
                  <a:pt x="740553" y="361300"/>
                  <a:pt x="735198" y="362435"/>
                  <a:pt x="731873" y="365760"/>
                </a:cubicBezTo>
                <a:cubicBezTo>
                  <a:pt x="728548" y="369085"/>
                  <a:pt x="728900" y="374681"/>
                  <a:pt x="727413" y="379142"/>
                </a:cubicBezTo>
                <a:cubicBezTo>
                  <a:pt x="728900" y="396984"/>
                  <a:pt x="726608" y="415556"/>
                  <a:pt x="731873" y="432668"/>
                </a:cubicBezTo>
                <a:cubicBezTo>
                  <a:pt x="733256" y="437162"/>
                  <a:pt x="741583" y="434191"/>
                  <a:pt x="745255" y="437128"/>
                </a:cubicBezTo>
                <a:cubicBezTo>
                  <a:pt x="749441" y="440477"/>
                  <a:pt x="751202" y="446049"/>
                  <a:pt x="754176" y="450510"/>
                </a:cubicBezTo>
                <a:cubicBezTo>
                  <a:pt x="755663" y="454970"/>
                  <a:pt x="758636" y="459189"/>
                  <a:pt x="758636" y="463891"/>
                </a:cubicBezTo>
                <a:cubicBezTo>
                  <a:pt x="758636" y="482361"/>
                  <a:pt x="758534" y="499678"/>
                  <a:pt x="745255" y="512956"/>
                </a:cubicBezTo>
                <a:cubicBezTo>
                  <a:pt x="741464" y="516747"/>
                  <a:pt x="736334" y="518903"/>
                  <a:pt x="731873" y="521877"/>
                </a:cubicBezTo>
                <a:cubicBezTo>
                  <a:pt x="728899" y="526338"/>
                  <a:pt x="727138" y="531910"/>
                  <a:pt x="722952" y="535259"/>
                </a:cubicBezTo>
                <a:cubicBezTo>
                  <a:pt x="719281" y="538196"/>
                  <a:pt x="713776" y="537616"/>
                  <a:pt x="709571" y="539719"/>
                </a:cubicBezTo>
                <a:cubicBezTo>
                  <a:pt x="704776" y="542116"/>
                  <a:pt x="700650" y="545666"/>
                  <a:pt x="696190" y="548640"/>
                </a:cubicBezTo>
                <a:cubicBezTo>
                  <a:pt x="670624" y="586991"/>
                  <a:pt x="704666" y="541859"/>
                  <a:pt x="673887" y="566482"/>
                </a:cubicBezTo>
                <a:cubicBezTo>
                  <a:pt x="669701" y="569831"/>
                  <a:pt x="667940" y="575403"/>
                  <a:pt x="664966" y="579864"/>
                </a:cubicBezTo>
                <a:cubicBezTo>
                  <a:pt x="654350" y="611713"/>
                  <a:pt x="661261" y="598803"/>
                  <a:pt x="647124" y="620008"/>
                </a:cubicBezTo>
                <a:lnTo>
                  <a:pt x="620361" y="700297"/>
                </a:lnTo>
                <a:cubicBezTo>
                  <a:pt x="618874" y="704757"/>
                  <a:pt x="617041" y="709117"/>
                  <a:pt x="615901" y="713678"/>
                </a:cubicBezTo>
                <a:cubicBezTo>
                  <a:pt x="614414" y="719625"/>
                  <a:pt x="613855" y="725885"/>
                  <a:pt x="611440" y="731520"/>
                </a:cubicBezTo>
                <a:cubicBezTo>
                  <a:pt x="609328" y="736448"/>
                  <a:pt x="605179" y="740247"/>
                  <a:pt x="602519" y="744902"/>
                </a:cubicBezTo>
                <a:cubicBezTo>
                  <a:pt x="599220" y="750675"/>
                  <a:pt x="596067" y="756570"/>
                  <a:pt x="593598" y="762744"/>
                </a:cubicBezTo>
                <a:cubicBezTo>
                  <a:pt x="590106" y="771475"/>
                  <a:pt x="589893" y="781683"/>
                  <a:pt x="584677" y="789507"/>
                </a:cubicBezTo>
                <a:lnTo>
                  <a:pt x="566835" y="816270"/>
                </a:lnTo>
                <a:cubicBezTo>
                  <a:pt x="565348" y="820730"/>
                  <a:pt x="566201" y="826918"/>
                  <a:pt x="562375" y="829651"/>
                </a:cubicBezTo>
                <a:cubicBezTo>
                  <a:pt x="562372" y="829653"/>
                  <a:pt x="528924" y="840801"/>
                  <a:pt x="522231" y="843032"/>
                </a:cubicBezTo>
                <a:lnTo>
                  <a:pt x="508849" y="847493"/>
                </a:lnTo>
                <a:lnTo>
                  <a:pt x="495468" y="851953"/>
                </a:lnTo>
                <a:cubicBezTo>
                  <a:pt x="473225" y="885319"/>
                  <a:pt x="490757" y="854206"/>
                  <a:pt x="482086" y="932242"/>
                </a:cubicBezTo>
                <a:cubicBezTo>
                  <a:pt x="481397" y="938446"/>
                  <a:pt x="474003" y="955694"/>
                  <a:pt x="468705" y="959005"/>
                </a:cubicBezTo>
                <a:cubicBezTo>
                  <a:pt x="452816" y="968936"/>
                  <a:pt x="422915" y="970305"/>
                  <a:pt x="406258" y="972387"/>
                </a:cubicBezTo>
                <a:cubicBezTo>
                  <a:pt x="404771" y="984281"/>
                  <a:pt x="403941" y="996276"/>
                  <a:pt x="401797" y="1008070"/>
                </a:cubicBezTo>
                <a:cubicBezTo>
                  <a:pt x="400956" y="1012696"/>
                  <a:pt x="401009" y="1018515"/>
                  <a:pt x="397337" y="1021452"/>
                </a:cubicBezTo>
                <a:cubicBezTo>
                  <a:pt x="392550" y="1025282"/>
                  <a:pt x="385554" y="1024980"/>
                  <a:pt x="379495" y="1025912"/>
                </a:cubicBezTo>
                <a:cubicBezTo>
                  <a:pt x="366188" y="1027959"/>
                  <a:pt x="352732" y="1028886"/>
                  <a:pt x="339351" y="1030373"/>
                </a:cubicBezTo>
                <a:cubicBezTo>
                  <a:pt x="333404" y="1031860"/>
                  <a:pt x="327403" y="1033149"/>
                  <a:pt x="321509" y="1034833"/>
                </a:cubicBezTo>
                <a:cubicBezTo>
                  <a:pt x="316988" y="1036125"/>
                  <a:pt x="312717" y="1038274"/>
                  <a:pt x="308127" y="1039294"/>
                </a:cubicBezTo>
                <a:cubicBezTo>
                  <a:pt x="299298" y="1041256"/>
                  <a:pt x="290285" y="1042267"/>
                  <a:pt x="281364" y="1043754"/>
                </a:cubicBezTo>
                <a:cubicBezTo>
                  <a:pt x="275417" y="1046728"/>
                  <a:pt x="269748" y="1050340"/>
                  <a:pt x="263522" y="1052675"/>
                </a:cubicBezTo>
                <a:cubicBezTo>
                  <a:pt x="252831" y="1056684"/>
                  <a:pt x="233752" y="1058767"/>
                  <a:pt x="223378" y="1061596"/>
                </a:cubicBezTo>
                <a:cubicBezTo>
                  <a:pt x="214306" y="1064070"/>
                  <a:pt x="205738" y="1068236"/>
                  <a:pt x="196615" y="1070517"/>
                </a:cubicBezTo>
                <a:cubicBezTo>
                  <a:pt x="184720" y="1073491"/>
                  <a:pt x="172562" y="1075560"/>
                  <a:pt x="160931" y="1079438"/>
                </a:cubicBezTo>
                <a:cubicBezTo>
                  <a:pt x="141734" y="1085838"/>
                  <a:pt x="152111" y="1082759"/>
                  <a:pt x="129708" y="1088359"/>
                </a:cubicBezTo>
                <a:cubicBezTo>
                  <a:pt x="101458" y="1086872"/>
                  <a:pt x="73131" y="1086460"/>
                  <a:pt x="44958" y="1083899"/>
                </a:cubicBezTo>
                <a:cubicBezTo>
                  <a:pt x="40276" y="1083473"/>
                  <a:pt x="36203" y="1080279"/>
                  <a:pt x="31577" y="1079438"/>
                </a:cubicBezTo>
                <a:cubicBezTo>
                  <a:pt x="4005" y="1074425"/>
                  <a:pt x="2583" y="1063826"/>
                  <a:pt x="353" y="1070517"/>
                </a:cubicBezTo>
                <a:close/>
              </a:path>
            </a:pathLst>
          </a:custGeom>
          <a:solidFill>
            <a:srgbClr val="C659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kumimoji="0" lang="zh-TW" altLang="en-US"/>
          </a:p>
        </p:txBody>
      </p:sp>
      <p:sp>
        <p:nvSpPr>
          <p:cNvPr id="2" name="新北市"/>
          <p:cNvSpPr/>
          <p:nvPr/>
        </p:nvSpPr>
        <p:spPr bwMode="auto">
          <a:xfrm>
            <a:off x="4008438" y="1298575"/>
            <a:ext cx="1338262" cy="976313"/>
          </a:xfrm>
          <a:custGeom>
            <a:avLst/>
            <a:gdLst>
              <a:gd name="connsiteX0" fmla="*/ 204621 w 1106841"/>
              <a:gd name="connsiteY0" fmla="*/ 73535 h 1035893"/>
              <a:gd name="connsiteX1" fmla="*/ 195029 w 1106841"/>
              <a:gd name="connsiteY1" fmla="*/ 99113 h 1035893"/>
              <a:gd name="connsiteX2" fmla="*/ 191832 w 1106841"/>
              <a:gd name="connsiteY2" fmla="*/ 111902 h 1035893"/>
              <a:gd name="connsiteX3" fmla="*/ 182240 w 1106841"/>
              <a:gd name="connsiteY3" fmla="*/ 140677 h 1035893"/>
              <a:gd name="connsiteX4" fmla="*/ 175846 w 1106841"/>
              <a:gd name="connsiteY4" fmla="*/ 159860 h 1035893"/>
              <a:gd name="connsiteX5" fmla="*/ 172649 w 1106841"/>
              <a:gd name="connsiteY5" fmla="*/ 169451 h 1035893"/>
              <a:gd name="connsiteX6" fmla="*/ 166254 w 1106841"/>
              <a:gd name="connsiteY6" fmla="*/ 175846 h 1035893"/>
              <a:gd name="connsiteX7" fmla="*/ 156663 w 1106841"/>
              <a:gd name="connsiteY7" fmla="*/ 207818 h 1035893"/>
              <a:gd name="connsiteX8" fmla="*/ 150268 w 1106841"/>
              <a:gd name="connsiteY8" fmla="*/ 214212 h 1035893"/>
              <a:gd name="connsiteX9" fmla="*/ 140677 w 1106841"/>
              <a:gd name="connsiteY9" fmla="*/ 233396 h 1035893"/>
              <a:gd name="connsiteX10" fmla="*/ 137479 w 1106841"/>
              <a:gd name="connsiteY10" fmla="*/ 242987 h 1035893"/>
              <a:gd name="connsiteX11" fmla="*/ 127888 w 1106841"/>
              <a:gd name="connsiteY11" fmla="*/ 246184 h 1035893"/>
              <a:gd name="connsiteX12" fmla="*/ 111902 w 1106841"/>
              <a:gd name="connsiteY12" fmla="*/ 274959 h 1035893"/>
              <a:gd name="connsiteX13" fmla="*/ 102310 w 1106841"/>
              <a:gd name="connsiteY13" fmla="*/ 278156 h 1035893"/>
              <a:gd name="connsiteX14" fmla="*/ 89521 w 1106841"/>
              <a:gd name="connsiteY14" fmla="*/ 290945 h 1035893"/>
              <a:gd name="connsiteX15" fmla="*/ 83127 w 1106841"/>
              <a:gd name="connsiteY15" fmla="*/ 297340 h 1035893"/>
              <a:gd name="connsiteX16" fmla="*/ 54352 w 1106841"/>
              <a:gd name="connsiteY16" fmla="*/ 313326 h 1035893"/>
              <a:gd name="connsiteX17" fmla="*/ 35169 w 1106841"/>
              <a:gd name="connsiteY17" fmla="*/ 322917 h 1035893"/>
              <a:gd name="connsiteX18" fmla="*/ 15986 w 1106841"/>
              <a:gd name="connsiteY18" fmla="*/ 332509 h 1035893"/>
              <a:gd name="connsiteX19" fmla="*/ 9591 w 1106841"/>
              <a:gd name="connsiteY19" fmla="*/ 338903 h 1035893"/>
              <a:gd name="connsiteX20" fmla="*/ 0 w 1106841"/>
              <a:gd name="connsiteY20" fmla="*/ 345298 h 1035893"/>
              <a:gd name="connsiteX21" fmla="*/ 9591 w 1106841"/>
              <a:gd name="connsiteY21" fmla="*/ 354889 h 1035893"/>
              <a:gd name="connsiteX22" fmla="*/ 28774 w 1106841"/>
              <a:gd name="connsiteY22" fmla="*/ 358086 h 1035893"/>
              <a:gd name="connsiteX23" fmla="*/ 44761 w 1106841"/>
              <a:gd name="connsiteY23" fmla="*/ 361284 h 1035893"/>
              <a:gd name="connsiteX24" fmla="*/ 89521 w 1106841"/>
              <a:gd name="connsiteY24" fmla="*/ 367678 h 1035893"/>
              <a:gd name="connsiteX25" fmla="*/ 99113 w 1106841"/>
              <a:gd name="connsiteY25" fmla="*/ 370875 h 1035893"/>
              <a:gd name="connsiteX26" fmla="*/ 115099 w 1106841"/>
              <a:gd name="connsiteY26" fmla="*/ 374072 h 1035893"/>
              <a:gd name="connsiteX27" fmla="*/ 127888 w 1106841"/>
              <a:gd name="connsiteY27" fmla="*/ 377270 h 1035893"/>
              <a:gd name="connsiteX28" fmla="*/ 137479 w 1106841"/>
              <a:gd name="connsiteY28" fmla="*/ 383664 h 1035893"/>
              <a:gd name="connsiteX29" fmla="*/ 147071 w 1106841"/>
              <a:gd name="connsiteY29" fmla="*/ 386861 h 1035893"/>
              <a:gd name="connsiteX30" fmla="*/ 159860 w 1106841"/>
              <a:gd name="connsiteY30" fmla="*/ 399650 h 1035893"/>
              <a:gd name="connsiteX31" fmla="*/ 169451 w 1106841"/>
              <a:gd name="connsiteY31" fmla="*/ 406044 h 1035893"/>
              <a:gd name="connsiteX32" fmla="*/ 175846 w 1106841"/>
              <a:gd name="connsiteY32" fmla="*/ 425228 h 1035893"/>
              <a:gd name="connsiteX33" fmla="*/ 172649 w 1106841"/>
              <a:gd name="connsiteY33" fmla="*/ 469989 h 1035893"/>
              <a:gd name="connsiteX34" fmla="*/ 169451 w 1106841"/>
              <a:gd name="connsiteY34" fmla="*/ 479580 h 1035893"/>
              <a:gd name="connsiteX35" fmla="*/ 163057 w 1106841"/>
              <a:gd name="connsiteY35" fmla="*/ 495566 h 1035893"/>
              <a:gd name="connsiteX36" fmla="*/ 159860 w 1106841"/>
              <a:gd name="connsiteY36" fmla="*/ 508355 h 1035893"/>
              <a:gd name="connsiteX37" fmla="*/ 147071 w 1106841"/>
              <a:gd name="connsiteY37" fmla="*/ 527538 h 1035893"/>
              <a:gd name="connsiteX38" fmla="*/ 137479 w 1106841"/>
              <a:gd name="connsiteY38" fmla="*/ 543524 h 1035893"/>
              <a:gd name="connsiteX39" fmla="*/ 134282 w 1106841"/>
              <a:gd name="connsiteY39" fmla="*/ 553116 h 1035893"/>
              <a:gd name="connsiteX40" fmla="*/ 121493 w 1106841"/>
              <a:gd name="connsiteY40" fmla="*/ 559510 h 1035893"/>
              <a:gd name="connsiteX41" fmla="*/ 44761 w 1106841"/>
              <a:gd name="connsiteY41" fmla="*/ 569102 h 1035893"/>
              <a:gd name="connsiteX42" fmla="*/ 35169 w 1106841"/>
              <a:gd name="connsiteY42" fmla="*/ 575496 h 1035893"/>
              <a:gd name="connsiteX43" fmla="*/ 35169 w 1106841"/>
              <a:gd name="connsiteY43" fmla="*/ 610665 h 1035893"/>
              <a:gd name="connsiteX44" fmla="*/ 38366 w 1106841"/>
              <a:gd name="connsiteY44" fmla="*/ 620257 h 1035893"/>
              <a:gd name="connsiteX45" fmla="*/ 44761 w 1106841"/>
              <a:gd name="connsiteY45" fmla="*/ 626651 h 1035893"/>
              <a:gd name="connsiteX46" fmla="*/ 47958 w 1106841"/>
              <a:gd name="connsiteY46" fmla="*/ 636243 h 1035893"/>
              <a:gd name="connsiteX47" fmla="*/ 60747 w 1106841"/>
              <a:gd name="connsiteY47" fmla="*/ 652229 h 1035893"/>
              <a:gd name="connsiteX48" fmla="*/ 70338 w 1106841"/>
              <a:gd name="connsiteY48" fmla="*/ 681004 h 1035893"/>
              <a:gd name="connsiteX49" fmla="*/ 76733 w 1106841"/>
              <a:gd name="connsiteY49" fmla="*/ 700187 h 1035893"/>
              <a:gd name="connsiteX50" fmla="*/ 83127 w 1106841"/>
              <a:gd name="connsiteY50" fmla="*/ 706582 h 1035893"/>
              <a:gd name="connsiteX51" fmla="*/ 95916 w 1106841"/>
              <a:gd name="connsiteY51" fmla="*/ 744948 h 1035893"/>
              <a:gd name="connsiteX52" fmla="*/ 99113 w 1106841"/>
              <a:gd name="connsiteY52" fmla="*/ 754540 h 1035893"/>
              <a:gd name="connsiteX53" fmla="*/ 102310 w 1106841"/>
              <a:gd name="connsiteY53" fmla="*/ 764131 h 1035893"/>
              <a:gd name="connsiteX54" fmla="*/ 166254 w 1106841"/>
              <a:gd name="connsiteY54" fmla="*/ 760934 h 1035893"/>
              <a:gd name="connsiteX55" fmla="*/ 185437 w 1106841"/>
              <a:gd name="connsiteY55" fmla="*/ 767328 h 1035893"/>
              <a:gd name="connsiteX56" fmla="*/ 201423 w 1106841"/>
              <a:gd name="connsiteY56" fmla="*/ 780117 h 1035893"/>
              <a:gd name="connsiteX57" fmla="*/ 207818 w 1106841"/>
              <a:gd name="connsiteY57" fmla="*/ 786512 h 1035893"/>
              <a:gd name="connsiteX58" fmla="*/ 217409 w 1106841"/>
              <a:gd name="connsiteY58" fmla="*/ 792906 h 1035893"/>
              <a:gd name="connsiteX59" fmla="*/ 223804 w 1106841"/>
              <a:gd name="connsiteY59" fmla="*/ 799300 h 1035893"/>
              <a:gd name="connsiteX60" fmla="*/ 233395 w 1106841"/>
              <a:gd name="connsiteY60" fmla="*/ 805695 h 1035893"/>
              <a:gd name="connsiteX61" fmla="*/ 252579 w 1106841"/>
              <a:gd name="connsiteY61" fmla="*/ 828075 h 1035893"/>
              <a:gd name="connsiteX62" fmla="*/ 255776 w 1106841"/>
              <a:gd name="connsiteY62" fmla="*/ 837667 h 1035893"/>
              <a:gd name="connsiteX63" fmla="*/ 246184 w 1106841"/>
              <a:gd name="connsiteY63" fmla="*/ 866442 h 1035893"/>
              <a:gd name="connsiteX64" fmla="*/ 246184 w 1106841"/>
              <a:gd name="connsiteY64" fmla="*/ 927189 h 1035893"/>
              <a:gd name="connsiteX65" fmla="*/ 249381 w 1106841"/>
              <a:gd name="connsiteY65" fmla="*/ 936780 h 1035893"/>
              <a:gd name="connsiteX66" fmla="*/ 255776 w 1106841"/>
              <a:gd name="connsiteY66" fmla="*/ 943175 h 1035893"/>
              <a:gd name="connsiteX67" fmla="*/ 265368 w 1106841"/>
              <a:gd name="connsiteY67" fmla="*/ 959161 h 1035893"/>
              <a:gd name="connsiteX68" fmla="*/ 268565 w 1106841"/>
              <a:gd name="connsiteY68" fmla="*/ 968752 h 1035893"/>
              <a:gd name="connsiteX69" fmla="*/ 274959 w 1106841"/>
              <a:gd name="connsiteY69" fmla="*/ 978344 h 1035893"/>
              <a:gd name="connsiteX70" fmla="*/ 284551 w 1106841"/>
              <a:gd name="connsiteY70" fmla="*/ 994330 h 1035893"/>
              <a:gd name="connsiteX71" fmla="*/ 294142 w 1106841"/>
              <a:gd name="connsiteY71" fmla="*/ 1010316 h 1035893"/>
              <a:gd name="connsiteX72" fmla="*/ 297340 w 1106841"/>
              <a:gd name="connsiteY72" fmla="*/ 1019907 h 1035893"/>
              <a:gd name="connsiteX73" fmla="*/ 306931 w 1106841"/>
              <a:gd name="connsiteY73" fmla="*/ 1026302 h 1035893"/>
              <a:gd name="connsiteX74" fmla="*/ 322917 w 1106841"/>
              <a:gd name="connsiteY74" fmla="*/ 1035893 h 1035893"/>
              <a:gd name="connsiteX75" fmla="*/ 329312 w 1106841"/>
              <a:gd name="connsiteY75" fmla="*/ 1013513 h 1035893"/>
              <a:gd name="connsiteX76" fmla="*/ 338903 w 1106841"/>
              <a:gd name="connsiteY76" fmla="*/ 1007119 h 1035893"/>
              <a:gd name="connsiteX77" fmla="*/ 354889 w 1106841"/>
              <a:gd name="connsiteY77" fmla="*/ 997527 h 1035893"/>
              <a:gd name="connsiteX78" fmla="*/ 361284 w 1106841"/>
              <a:gd name="connsiteY78" fmla="*/ 991133 h 1035893"/>
              <a:gd name="connsiteX79" fmla="*/ 380467 w 1106841"/>
              <a:gd name="connsiteY79" fmla="*/ 984738 h 1035893"/>
              <a:gd name="connsiteX80" fmla="*/ 390058 w 1106841"/>
              <a:gd name="connsiteY80" fmla="*/ 978344 h 1035893"/>
              <a:gd name="connsiteX81" fmla="*/ 396453 w 1106841"/>
              <a:gd name="connsiteY81" fmla="*/ 971949 h 1035893"/>
              <a:gd name="connsiteX82" fmla="*/ 406044 w 1106841"/>
              <a:gd name="connsiteY82" fmla="*/ 968752 h 1035893"/>
              <a:gd name="connsiteX83" fmla="*/ 412439 w 1106841"/>
              <a:gd name="connsiteY83" fmla="*/ 962358 h 1035893"/>
              <a:gd name="connsiteX84" fmla="*/ 418833 w 1106841"/>
              <a:gd name="connsiteY84" fmla="*/ 943175 h 1035893"/>
              <a:gd name="connsiteX85" fmla="*/ 425228 w 1106841"/>
              <a:gd name="connsiteY85" fmla="*/ 936780 h 1035893"/>
              <a:gd name="connsiteX86" fmla="*/ 428425 w 1106841"/>
              <a:gd name="connsiteY86" fmla="*/ 927189 h 1035893"/>
              <a:gd name="connsiteX87" fmla="*/ 434819 w 1106841"/>
              <a:gd name="connsiteY87" fmla="*/ 920794 h 1035893"/>
              <a:gd name="connsiteX88" fmla="*/ 441214 w 1106841"/>
              <a:gd name="connsiteY88" fmla="*/ 901611 h 1035893"/>
              <a:gd name="connsiteX89" fmla="*/ 444411 w 1106841"/>
              <a:gd name="connsiteY89" fmla="*/ 892019 h 1035893"/>
              <a:gd name="connsiteX90" fmla="*/ 444411 w 1106841"/>
              <a:gd name="connsiteY90" fmla="*/ 808892 h 1035893"/>
              <a:gd name="connsiteX91" fmla="*/ 457200 w 1106841"/>
              <a:gd name="connsiteY91" fmla="*/ 792906 h 1035893"/>
              <a:gd name="connsiteX92" fmla="*/ 473186 w 1106841"/>
              <a:gd name="connsiteY92" fmla="*/ 780117 h 1035893"/>
              <a:gd name="connsiteX93" fmla="*/ 482777 w 1106841"/>
              <a:gd name="connsiteY93" fmla="*/ 773723 h 1035893"/>
              <a:gd name="connsiteX94" fmla="*/ 556313 w 1106841"/>
              <a:gd name="connsiteY94" fmla="*/ 764131 h 1035893"/>
              <a:gd name="connsiteX95" fmla="*/ 569102 w 1106841"/>
              <a:gd name="connsiteY95" fmla="*/ 748145 h 1035893"/>
              <a:gd name="connsiteX96" fmla="*/ 581891 w 1106841"/>
              <a:gd name="connsiteY96" fmla="*/ 732159 h 1035893"/>
              <a:gd name="connsiteX97" fmla="*/ 591482 w 1106841"/>
              <a:gd name="connsiteY97" fmla="*/ 725765 h 1035893"/>
              <a:gd name="connsiteX98" fmla="*/ 617060 w 1106841"/>
              <a:gd name="connsiteY98" fmla="*/ 706582 h 1035893"/>
              <a:gd name="connsiteX99" fmla="*/ 623454 w 1106841"/>
              <a:gd name="connsiteY99" fmla="*/ 700187 h 1035893"/>
              <a:gd name="connsiteX100" fmla="*/ 642637 w 1106841"/>
              <a:gd name="connsiteY100" fmla="*/ 693793 h 1035893"/>
              <a:gd name="connsiteX101" fmla="*/ 652229 w 1106841"/>
              <a:gd name="connsiteY101" fmla="*/ 687398 h 1035893"/>
              <a:gd name="connsiteX102" fmla="*/ 665018 w 1106841"/>
              <a:gd name="connsiteY102" fmla="*/ 684201 h 1035893"/>
              <a:gd name="connsiteX103" fmla="*/ 681004 w 1106841"/>
              <a:gd name="connsiteY103" fmla="*/ 681004 h 1035893"/>
              <a:gd name="connsiteX104" fmla="*/ 700187 w 1106841"/>
              <a:gd name="connsiteY104" fmla="*/ 677807 h 1035893"/>
              <a:gd name="connsiteX105" fmla="*/ 709779 w 1106841"/>
              <a:gd name="connsiteY105" fmla="*/ 674610 h 1035893"/>
              <a:gd name="connsiteX106" fmla="*/ 722568 w 1106841"/>
              <a:gd name="connsiteY106" fmla="*/ 655426 h 1035893"/>
              <a:gd name="connsiteX107" fmla="*/ 728962 w 1106841"/>
              <a:gd name="connsiteY107" fmla="*/ 636243 h 1035893"/>
              <a:gd name="connsiteX108" fmla="*/ 741751 w 1106841"/>
              <a:gd name="connsiteY108" fmla="*/ 620257 h 1035893"/>
              <a:gd name="connsiteX109" fmla="*/ 744948 w 1106841"/>
              <a:gd name="connsiteY109" fmla="*/ 610665 h 1035893"/>
              <a:gd name="connsiteX110" fmla="*/ 783314 w 1106841"/>
              <a:gd name="connsiteY110" fmla="*/ 591482 h 1035893"/>
              <a:gd name="connsiteX111" fmla="*/ 796103 w 1106841"/>
              <a:gd name="connsiteY111" fmla="*/ 588285 h 1035893"/>
              <a:gd name="connsiteX112" fmla="*/ 805695 w 1106841"/>
              <a:gd name="connsiteY112" fmla="*/ 585088 h 1035893"/>
              <a:gd name="connsiteX113" fmla="*/ 812089 w 1106841"/>
              <a:gd name="connsiteY113" fmla="*/ 578693 h 1035893"/>
              <a:gd name="connsiteX114" fmla="*/ 821681 w 1106841"/>
              <a:gd name="connsiteY114" fmla="*/ 575496 h 1035893"/>
              <a:gd name="connsiteX115" fmla="*/ 828075 w 1106841"/>
              <a:gd name="connsiteY115" fmla="*/ 556313 h 1035893"/>
              <a:gd name="connsiteX116" fmla="*/ 831272 w 1106841"/>
              <a:gd name="connsiteY116" fmla="*/ 495566 h 1035893"/>
              <a:gd name="connsiteX117" fmla="*/ 840864 w 1106841"/>
              <a:gd name="connsiteY117" fmla="*/ 489172 h 1035893"/>
              <a:gd name="connsiteX118" fmla="*/ 856850 w 1106841"/>
              <a:gd name="connsiteY118" fmla="*/ 476383 h 1035893"/>
              <a:gd name="connsiteX119" fmla="*/ 869639 w 1106841"/>
              <a:gd name="connsiteY119" fmla="*/ 473186 h 1035893"/>
              <a:gd name="connsiteX120" fmla="*/ 888822 w 1106841"/>
              <a:gd name="connsiteY120" fmla="*/ 466791 h 1035893"/>
              <a:gd name="connsiteX121" fmla="*/ 898414 w 1106841"/>
              <a:gd name="connsiteY121" fmla="*/ 463594 h 1035893"/>
              <a:gd name="connsiteX122" fmla="*/ 908005 w 1106841"/>
              <a:gd name="connsiteY122" fmla="*/ 457200 h 1035893"/>
              <a:gd name="connsiteX123" fmla="*/ 920794 w 1106841"/>
              <a:gd name="connsiteY123" fmla="*/ 454003 h 1035893"/>
              <a:gd name="connsiteX124" fmla="*/ 930386 w 1106841"/>
              <a:gd name="connsiteY124" fmla="*/ 450805 h 1035893"/>
              <a:gd name="connsiteX125" fmla="*/ 949569 w 1106841"/>
              <a:gd name="connsiteY125" fmla="*/ 447608 h 1035893"/>
              <a:gd name="connsiteX126" fmla="*/ 959161 w 1106841"/>
              <a:gd name="connsiteY126" fmla="*/ 444411 h 1035893"/>
              <a:gd name="connsiteX127" fmla="*/ 971949 w 1106841"/>
              <a:gd name="connsiteY127" fmla="*/ 441214 h 1035893"/>
              <a:gd name="connsiteX128" fmla="*/ 1007119 w 1106841"/>
              <a:gd name="connsiteY128" fmla="*/ 431622 h 1035893"/>
              <a:gd name="connsiteX129" fmla="*/ 1016710 w 1106841"/>
              <a:gd name="connsiteY129" fmla="*/ 428425 h 1035893"/>
              <a:gd name="connsiteX130" fmla="*/ 1023105 w 1106841"/>
              <a:gd name="connsiteY130" fmla="*/ 422030 h 1035893"/>
              <a:gd name="connsiteX131" fmla="*/ 1039091 w 1106841"/>
              <a:gd name="connsiteY131" fmla="*/ 418833 h 1035893"/>
              <a:gd name="connsiteX132" fmla="*/ 1096640 w 1106841"/>
              <a:gd name="connsiteY132" fmla="*/ 415636 h 1035893"/>
              <a:gd name="connsiteX133" fmla="*/ 1106232 w 1106841"/>
              <a:gd name="connsiteY133" fmla="*/ 412439 h 1035893"/>
              <a:gd name="connsiteX134" fmla="*/ 1093443 w 1106841"/>
              <a:gd name="connsiteY134" fmla="*/ 390058 h 1035893"/>
              <a:gd name="connsiteX135" fmla="*/ 1003921 w 1106841"/>
              <a:gd name="connsiteY135" fmla="*/ 386861 h 1035893"/>
              <a:gd name="connsiteX136" fmla="*/ 984738 w 1106841"/>
              <a:gd name="connsiteY136" fmla="*/ 377270 h 1035893"/>
              <a:gd name="connsiteX137" fmla="*/ 971949 w 1106841"/>
              <a:gd name="connsiteY137" fmla="*/ 351692 h 1035893"/>
              <a:gd name="connsiteX138" fmla="*/ 965555 w 1106841"/>
              <a:gd name="connsiteY138" fmla="*/ 332509 h 1035893"/>
              <a:gd name="connsiteX139" fmla="*/ 962358 w 1106841"/>
              <a:gd name="connsiteY139" fmla="*/ 319720 h 1035893"/>
              <a:gd name="connsiteX140" fmla="*/ 955963 w 1106841"/>
              <a:gd name="connsiteY140" fmla="*/ 300537 h 1035893"/>
              <a:gd name="connsiteX141" fmla="*/ 949569 w 1106841"/>
              <a:gd name="connsiteY141" fmla="*/ 281354 h 1035893"/>
              <a:gd name="connsiteX142" fmla="*/ 946372 w 1106841"/>
              <a:gd name="connsiteY142" fmla="*/ 271762 h 1035893"/>
              <a:gd name="connsiteX143" fmla="*/ 939977 w 1106841"/>
              <a:gd name="connsiteY143" fmla="*/ 246184 h 1035893"/>
              <a:gd name="connsiteX144" fmla="*/ 930386 w 1106841"/>
              <a:gd name="connsiteY144" fmla="*/ 242987 h 1035893"/>
              <a:gd name="connsiteX145" fmla="*/ 856850 w 1106841"/>
              <a:gd name="connsiteY145" fmla="*/ 236593 h 1035893"/>
              <a:gd name="connsiteX146" fmla="*/ 808892 w 1106841"/>
              <a:gd name="connsiteY146" fmla="*/ 230198 h 1035893"/>
              <a:gd name="connsiteX147" fmla="*/ 789709 w 1106841"/>
              <a:gd name="connsiteY147" fmla="*/ 223804 h 1035893"/>
              <a:gd name="connsiteX148" fmla="*/ 767328 w 1106841"/>
              <a:gd name="connsiteY148" fmla="*/ 217410 h 1035893"/>
              <a:gd name="connsiteX149" fmla="*/ 681004 w 1106841"/>
              <a:gd name="connsiteY149" fmla="*/ 214212 h 1035893"/>
              <a:gd name="connsiteX150" fmla="*/ 668215 w 1106841"/>
              <a:gd name="connsiteY150" fmla="*/ 211015 h 1035893"/>
              <a:gd name="connsiteX151" fmla="*/ 652229 w 1106841"/>
              <a:gd name="connsiteY151" fmla="*/ 207818 h 1035893"/>
              <a:gd name="connsiteX152" fmla="*/ 642637 w 1106841"/>
              <a:gd name="connsiteY152" fmla="*/ 204621 h 1035893"/>
              <a:gd name="connsiteX153" fmla="*/ 623454 w 1106841"/>
              <a:gd name="connsiteY153" fmla="*/ 195029 h 1035893"/>
              <a:gd name="connsiteX154" fmla="*/ 604271 w 1106841"/>
              <a:gd name="connsiteY154" fmla="*/ 185437 h 1035893"/>
              <a:gd name="connsiteX155" fmla="*/ 601074 w 1106841"/>
              <a:gd name="connsiteY155" fmla="*/ 175846 h 1035893"/>
              <a:gd name="connsiteX156" fmla="*/ 594679 w 1106841"/>
              <a:gd name="connsiteY156" fmla="*/ 169451 h 1035893"/>
              <a:gd name="connsiteX157" fmla="*/ 588285 w 1106841"/>
              <a:gd name="connsiteY157" fmla="*/ 150268 h 1035893"/>
              <a:gd name="connsiteX158" fmla="*/ 581891 w 1106841"/>
              <a:gd name="connsiteY158" fmla="*/ 140677 h 1035893"/>
              <a:gd name="connsiteX159" fmla="*/ 572299 w 1106841"/>
              <a:gd name="connsiteY159" fmla="*/ 121493 h 1035893"/>
              <a:gd name="connsiteX160" fmla="*/ 562707 w 1106841"/>
              <a:gd name="connsiteY160" fmla="*/ 118296 h 1035893"/>
              <a:gd name="connsiteX161" fmla="*/ 556313 w 1106841"/>
              <a:gd name="connsiteY161" fmla="*/ 108705 h 1035893"/>
              <a:gd name="connsiteX162" fmla="*/ 543524 w 1106841"/>
              <a:gd name="connsiteY162" fmla="*/ 105507 h 1035893"/>
              <a:gd name="connsiteX163" fmla="*/ 517947 w 1106841"/>
              <a:gd name="connsiteY163" fmla="*/ 99113 h 1035893"/>
              <a:gd name="connsiteX164" fmla="*/ 508355 w 1106841"/>
              <a:gd name="connsiteY164" fmla="*/ 83127 h 1035893"/>
              <a:gd name="connsiteX165" fmla="*/ 495566 w 1106841"/>
              <a:gd name="connsiteY165" fmla="*/ 63944 h 1035893"/>
              <a:gd name="connsiteX166" fmla="*/ 489172 w 1106841"/>
              <a:gd name="connsiteY166" fmla="*/ 54352 h 1035893"/>
              <a:gd name="connsiteX167" fmla="*/ 482777 w 1106841"/>
              <a:gd name="connsiteY167" fmla="*/ 47958 h 1035893"/>
              <a:gd name="connsiteX168" fmla="*/ 476383 w 1106841"/>
              <a:gd name="connsiteY168" fmla="*/ 38366 h 1035893"/>
              <a:gd name="connsiteX169" fmla="*/ 457200 w 1106841"/>
              <a:gd name="connsiteY169" fmla="*/ 28775 h 1035893"/>
              <a:gd name="connsiteX170" fmla="*/ 431622 w 1106841"/>
              <a:gd name="connsiteY170" fmla="*/ 15986 h 1035893"/>
              <a:gd name="connsiteX171" fmla="*/ 412439 w 1106841"/>
              <a:gd name="connsiteY171" fmla="*/ 9591 h 1035893"/>
              <a:gd name="connsiteX172" fmla="*/ 402847 w 1106841"/>
              <a:gd name="connsiteY172" fmla="*/ 6394 h 1035893"/>
              <a:gd name="connsiteX173" fmla="*/ 351692 w 1106841"/>
              <a:gd name="connsiteY173" fmla="*/ 0 h 1035893"/>
              <a:gd name="connsiteX174" fmla="*/ 306931 w 1106841"/>
              <a:gd name="connsiteY174" fmla="*/ 3197 h 1035893"/>
              <a:gd name="connsiteX175" fmla="*/ 287748 w 1106841"/>
              <a:gd name="connsiteY175" fmla="*/ 9591 h 1035893"/>
              <a:gd name="connsiteX176" fmla="*/ 278156 w 1106841"/>
              <a:gd name="connsiteY176" fmla="*/ 12789 h 1035893"/>
              <a:gd name="connsiteX177" fmla="*/ 268565 w 1106841"/>
              <a:gd name="connsiteY177" fmla="*/ 19183 h 1035893"/>
              <a:gd name="connsiteX178" fmla="*/ 262170 w 1106841"/>
              <a:gd name="connsiteY178" fmla="*/ 25577 h 1035893"/>
              <a:gd name="connsiteX179" fmla="*/ 249381 w 1106841"/>
              <a:gd name="connsiteY179" fmla="*/ 28775 h 1035893"/>
              <a:gd name="connsiteX180" fmla="*/ 242987 w 1106841"/>
              <a:gd name="connsiteY180" fmla="*/ 38366 h 1035893"/>
              <a:gd name="connsiteX181" fmla="*/ 233395 w 1106841"/>
              <a:gd name="connsiteY181" fmla="*/ 41563 h 1035893"/>
              <a:gd name="connsiteX182" fmla="*/ 227001 w 1106841"/>
              <a:gd name="connsiteY182" fmla="*/ 47958 h 1035893"/>
              <a:gd name="connsiteX183" fmla="*/ 204621 w 1106841"/>
              <a:gd name="connsiteY183" fmla="*/ 73535 h 103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106841" h="1035893">
                <a:moveTo>
                  <a:pt x="204621" y="73535"/>
                </a:moveTo>
                <a:cubicBezTo>
                  <a:pt x="199292" y="82061"/>
                  <a:pt x="197536" y="90337"/>
                  <a:pt x="195029" y="99113"/>
                </a:cubicBezTo>
                <a:cubicBezTo>
                  <a:pt x="193822" y="103338"/>
                  <a:pt x="193095" y="107693"/>
                  <a:pt x="191832" y="111902"/>
                </a:cubicBezTo>
                <a:cubicBezTo>
                  <a:pt x="188927" y="121586"/>
                  <a:pt x="185437" y="131085"/>
                  <a:pt x="182240" y="140677"/>
                </a:cubicBezTo>
                <a:lnTo>
                  <a:pt x="175846" y="159860"/>
                </a:lnTo>
                <a:cubicBezTo>
                  <a:pt x="174780" y="163057"/>
                  <a:pt x="175032" y="167068"/>
                  <a:pt x="172649" y="169451"/>
                </a:cubicBezTo>
                <a:lnTo>
                  <a:pt x="166254" y="175846"/>
                </a:lnTo>
                <a:cubicBezTo>
                  <a:pt x="164805" y="181641"/>
                  <a:pt x="159257" y="205224"/>
                  <a:pt x="156663" y="207818"/>
                </a:cubicBezTo>
                <a:lnTo>
                  <a:pt x="150268" y="214212"/>
                </a:lnTo>
                <a:cubicBezTo>
                  <a:pt x="142236" y="238312"/>
                  <a:pt x="153068" y="208615"/>
                  <a:pt x="140677" y="233396"/>
                </a:cubicBezTo>
                <a:cubicBezTo>
                  <a:pt x="139170" y="236410"/>
                  <a:pt x="139862" y="240604"/>
                  <a:pt x="137479" y="242987"/>
                </a:cubicBezTo>
                <a:cubicBezTo>
                  <a:pt x="135096" y="245370"/>
                  <a:pt x="131085" y="245118"/>
                  <a:pt x="127888" y="246184"/>
                </a:cubicBezTo>
                <a:cubicBezTo>
                  <a:pt x="125073" y="254630"/>
                  <a:pt x="120148" y="272211"/>
                  <a:pt x="111902" y="274959"/>
                </a:cubicBezTo>
                <a:lnTo>
                  <a:pt x="102310" y="278156"/>
                </a:lnTo>
                <a:cubicBezTo>
                  <a:pt x="96626" y="295209"/>
                  <a:pt x="103732" y="282418"/>
                  <a:pt x="89521" y="290945"/>
                </a:cubicBezTo>
                <a:cubicBezTo>
                  <a:pt x="86936" y="292496"/>
                  <a:pt x="85539" y="295531"/>
                  <a:pt x="83127" y="297340"/>
                </a:cubicBezTo>
                <a:cubicBezTo>
                  <a:pt x="42815" y="327574"/>
                  <a:pt x="79271" y="300866"/>
                  <a:pt x="54352" y="313326"/>
                </a:cubicBezTo>
                <a:cubicBezTo>
                  <a:pt x="29568" y="325719"/>
                  <a:pt x="59273" y="314883"/>
                  <a:pt x="35169" y="322917"/>
                </a:cubicBezTo>
                <a:cubicBezTo>
                  <a:pt x="20278" y="337808"/>
                  <a:pt x="39554" y="320726"/>
                  <a:pt x="15986" y="332509"/>
                </a:cubicBezTo>
                <a:cubicBezTo>
                  <a:pt x="13290" y="333857"/>
                  <a:pt x="11945" y="337020"/>
                  <a:pt x="9591" y="338903"/>
                </a:cubicBezTo>
                <a:cubicBezTo>
                  <a:pt x="6591" y="341303"/>
                  <a:pt x="3197" y="343166"/>
                  <a:pt x="0" y="345298"/>
                </a:cubicBezTo>
                <a:cubicBezTo>
                  <a:pt x="3197" y="348495"/>
                  <a:pt x="5459" y="353053"/>
                  <a:pt x="9591" y="354889"/>
                </a:cubicBezTo>
                <a:cubicBezTo>
                  <a:pt x="15515" y="357522"/>
                  <a:pt x="22396" y="356926"/>
                  <a:pt x="28774" y="358086"/>
                </a:cubicBezTo>
                <a:cubicBezTo>
                  <a:pt x="34121" y="359058"/>
                  <a:pt x="39393" y="360436"/>
                  <a:pt x="44761" y="361284"/>
                </a:cubicBezTo>
                <a:cubicBezTo>
                  <a:pt x="59648" y="363635"/>
                  <a:pt x="89521" y="367678"/>
                  <a:pt x="89521" y="367678"/>
                </a:cubicBezTo>
                <a:cubicBezTo>
                  <a:pt x="92718" y="368744"/>
                  <a:pt x="95843" y="370058"/>
                  <a:pt x="99113" y="370875"/>
                </a:cubicBezTo>
                <a:cubicBezTo>
                  <a:pt x="104385" y="372193"/>
                  <a:pt x="109794" y="372893"/>
                  <a:pt x="115099" y="374072"/>
                </a:cubicBezTo>
                <a:cubicBezTo>
                  <a:pt x="119389" y="375025"/>
                  <a:pt x="123625" y="376204"/>
                  <a:pt x="127888" y="377270"/>
                </a:cubicBezTo>
                <a:cubicBezTo>
                  <a:pt x="131085" y="379401"/>
                  <a:pt x="134042" y="381946"/>
                  <a:pt x="137479" y="383664"/>
                </a:cubicBezTo>
                <a:cubicBezTo>
                  <a:pt x="140493" y="385171"/>
                  <a:pt x="144328" y="384902"/>
                  <a:pt x="147071" y="386861"/>
                </a:cubicBezTo>
                <a:cubicBezTo>
                  <a:pt x="151977" y="390365"/>
                  <a:pt x="155597" y="395387"/>
                  <a:pt x="159860" y="399650"/>
                </a:cubicBezTo>
                <a:cubicBezTo>
                  <a:pt x="162577" y="402367"/>
                  <a:pt x="166254" y="403913"/>
                  <a:pt x="169451" y="406044"/>
                </a:cubicBezTo>
                <a:cubicBezTo>
                  <a:pt x="171583" y="412439"/>
                  <a:pt x="176326" y="418505"/>
                  <a:pt x="175846" y="425228"/>
                </a:cubicBezTo>
                <a:cubicBezTo>
                  <a:pt x="174780" y="440148"/>
                  <a:pt x="174397" y="455133"/>
                  <a:pt x="172649" y="469989"/>
                </a:cubicBezTo>
                <a:cubicBezTo>
                  <a:pt x="172255" y="473336"/>
                  <a:pt x="170634" y="476425"/>
                  <a:pt x="169451" y="479580"/>
                </a:cubicBezTo>
                <a:cubicBezTo>
                  <a:pt x="167436" y="484954"/>
                  <a:pt x="164872" y="490121"/>
                  <a:pt x="163057" y="495566"/>
                </a:cubicBezTo>
                <a:cubicBezTo>
                  <a:pt x="161668" y="499735"/>
                  <a:pt x="161825" y="504425"/>
                  <a:pt x="159860" y="508355"/>
                </a:cubicBezTo>
                <a:cubicBezTo>
                  <a:pt x="156423" y="515229"/>
                  <a:pt x="147071" y="527538"/>
                  <a:pt x="147071" y="527538"/>
                </a:cubicBezTo>
                <a:cubicBezTo>
                  <a:pt x="138014" y="554711"/>
                  <a:pt x="150646" y="521580"/>
                  <a:pt x="137479" y="543524"/>
                </a:cubicBezTo>
                <a:cubicBezTo>
                  <a:pt x="135745" y="546414"/>
                  <a:pt x="136665" y="550733"/>
                  <a:pt x="134282" y="553116"/>
                </a:cubicBezTo>
                <a:cubicBezTo>
                  <a:pt x="130912" y="556486"/>
                  <a:pt x="125756" y="557379"/>
                  <a:pt x="121493" y="559510"/>
                </a:cubicBezTo>
                <a:cubicBezTo>
                  <a:pt x="97707" y="583300"/>
                  <a:pt x="124322" y="559555"/>
                  <a:pt x="44761" y="569102"/>
                </a:cubicBezTo>
                <a:cubicBezTo>
                  <a:pt x="40946" y="569560"/>
                  <a:pt x="38366" y="573365"/>
                  <a:pt x="35169" y="575496"/>
                </a:cubicBezTo>
                <a:cubicBezTo>
                  <a:pt x="29672" y="591988"/>
                  <a:pt x="30491" y="584934"/>
                  <a:pt x="35169" y="610665"/>
                </a:cubicBezTo>
                <a:cubicBezTo>
                  <a:pt x="35772" y="613981"/>
                  <a:pt x="36632" y="617367"/>
                  <a:pt x="38366" y="620257"/>
                </a:cubicBezTo>
                <a:cubicBezTo>
                  <a:pt x="39917" y="622842"/>
                  <a:pt x="42629" y="624520"/>
                  <a:pt x="44761" y="626651"/>
                </a:cubicBezTo>
                <a:cubicBezTo>
                  <a:pt x="45827" y="629848"/>
                  <a:pt x="46451" y="633228"/>
                  <a:pt x="47958" y="636243"/>
                </a:cubicBezTo>
                <a:cubicBezTo>
                  <a:pt x="51992" y="644312"/>
                  <a:pt x="54798" y="646281"/>
                  <a:pt x="60747" y="652229"/>
                </a:cubicBezTo>
                <a:lnTo>
                  <a:pt x="70338" y="681004"/>
                </a:lnTo>
                <a:lnTo>
                  <a:pt x="76733" y="700187"/>
                </a:lnTo>
                <a:lnTo>
                  <a:pt x="83127" y="706582"/>
                </a:lnTo>
                <a:lnTo>
                  <a:pt x="95916" y="744948"/>
                </a:lnTo>
                <a:lnTo>
                  <a:pt x="99113" y="754540"/>
                </a:lnTo>
                <a:lnTo>
                  <a:pt x="102310" y="764131"/>
                </a:lnTo>
                <a:cubicBezTo>
                  <a:pt x="135684" y="753007"/>
                  <a:pt x="114770" y="757257"/>
                  <a:pt x="166254" y="760934"/>
                </a:cubicBezTo>
                <a:cubicBezTo>
                  <a:pt x="172648" y="763065"/>
                  <a:pt x="180671" y="762562"/>
                  <a:pt x="185437" y="767328"/>
                </a:cubicBezTo>
                <a:cubicBezTo>
                  <a:pt x="200879" y="782770"/>
                  <a:pt x="181256" y="763983"/>
                  <a:pt x="201423" y="780117"/>
                </a:cubicBezTo>
                <a:cubicBezTo>
                  <a:pt x="203777" y="782000"/>
                  <a:pt x="205464" y="784629"/>
                  <a:pt x="207818" y="786512"/>
                </a:cubicBezTo>
                <a:cubicBezTo>
                  <a:pt x="210818" y="788912"/>
                  <a:pt x="214409" y="790506"/>
                  <a:pt x="217409" y="792906"/>
                </a:cubicBezTo>
                <a:cubicBezTo>
                  <a:pt x="219763" y="794789"/>
                  <a:pt x="221450" y="797417"/>
                  <a:pt x="223804" y="799300"/>
                </a:cubicBezTo>
                <a:cubicBezTo>
                  <a:pt x="226804" y="801700"/>
                  <a:pt x="230478" y="803194"/>
                  <a:pt x="233395" y="805695"/>
                </a:cubicBezTo>
                <a:cubicBezTo>
                  <a:pt x="245455" y="816033"/>
                  <a:pt x="245036" y="816762"/>
                  <a:pt x="252579" y="828075"/>
                </a:cubicBezTo>
                <a:cubicBezTo>
                  <a:pt x="253645" y="831272"/>
                  <a:pt x="255776" y="834297"/>
                  <a:pt x="255776" y="837667"/>
                </a:cubicBezTo>
                <a:cubicBezTo>
                  <a:pt x="255776" y="854898"/>
                  <a:pt x="253905" y="854861"/>
                  <a:pt x="246184" y="866442"/>
                </a:cubicBezTo>
                <a:cubicBezTo>
                  <a:pt x="241318" y="895638"/>
                  <a:pt x="241170" y="887078"/>
                  <a:pt x="246184" y="927189"/>
                </a:cubicBezTo>
                <a:cubicBezTo>
                  <a:pt x="246602" y="930533"/>
                  <a:pt x="247647" y="933890"/>
                  <a:pt x="249381" y="936780"/>
                </a:cubicBezTo>
                <a:cubicBezTo>
                  <a:pt x="250932" y="939365"/>
                  <a:pt x="253644" y="941043"/>
                  <a:pt x="255776" y="943175"/>
                </a:cubicBezTo>
                <a:cubicBezTo>
                  <a:pt x="264832" y="970342"/>
                  <a:pt x="252202" y="937218"/>
                  <a:pt x="265368" y="959161"/>
                </a:cubicBezTo>
                <a:cubicBezTo>
                  <a:pt x="267102" y="962051"/>
                  <a:pt x="267058" y="965738"/>
                  <a:pt x="268565" y="968752"/>
                </a:cubicBezTo>
                <a:cubicBezTo>
                  <a:pt x="270283" y="972189"/>
                  <a:pt x="273241" y="974907"/>
                  <a:pt x="274959" y="978344"/>
                </a:cubicBezTo>
                <a:cubicBezTo>
                  <a:pt x="283259" y="994944"/>
                  <a:pt x="272061" y="981840"/>
                  <a:pt x="284551" y="994330"/>
                </a:cubicBezTo>
                <a:cubicBezTo>
                  <a:pt x="293605" y="1021493"/>
                  <a:pt x="280979" y="988378"/>
                  <a:pt x="294142" y="1010316"/>
                </a:cubicBezTo>
                <a:cubicBezTo>
                  <a:pt x="295876" y="1013206"/>
                  <a:pt x="295235" y="1017275"/>
                  <a:pt x="297340" y="1019907"/>
                </a:cubicBezTo>
                <a:cubicBezTo>
                  <a:pt x="299740" y="1022907"/>
                  <a:pt x="303931" y="1023902"/>
                  <a:pt x="306931" y="1026302"/>
                </a:cubicBezTo>
                <a:cubicBezTo>
                  <a:pt x="319468" y="1036332"/>
                  <a:pt x="306264" y="1030342"/>
                  <a:pt x="322917" y="1035893"/>
                </a:cubicBezTo>
                <a:cubicBezTo>
                  <a:pt x="323127" y="1035054"/>
                  <a:pt x="327643" y="1015600"/>
                  <a:pt x="329312" y="1013513"/>
                </a:cubicBezTo>
                <a:cubicBezTo>
                  <a:pt x="331712" y="1010513"/>
                  <a:pt x="335903" y="1009519"/>
                  <a:pt x="338903" y="1007119"/>
                </a:cubicBezTo>
                <a:cubicBezTo>
                  <a:pt x="351443" y="997087"/>
                  <a:pt x="338233" y="1003079"/>
                  <a:pt x="354889" y="997527"/>
                </a:cubicBezTo>
                <a:cubicBezTo>
                  <a:pt x="357021" y="995396"/>
                  <a:pt x="358588" y="992481"/>
                  <a:pt x="361284" y="991133"/>
                </a:cubicBezTo>
                <a:cubicBezTo>
                  <a:pt x="367313" y="988119"/>
                  <a:pt x="380467" y="984738"/>
                  <a:pt x="380467" y="984738"/>
                </a:cubicBezTo>
                <a:cubicBezTo>
                  <a:pt x="383664" y="982607"/>
                  <a:pt x="387058" y="980744"/>
                  <a:pt x="390058" y="978344"/>
                </a:cubicBezTo>
                <a:cubicBezTo>
                  <a:pt x="392412" y="976461"/>
                  <a:pt x="393868" y="973500"/>
                  <a:pt x="396453" y="971949"/>
                </a:cubicBezTo>
                <a:cubicBezTo>
                  <a:pt x="399343" y="970215"/>
                  <a:pt x="402847" y="969818"/>
                  <a:pt x="406044" y="968752"/>
                </a:cubicBezTo>
                <a:cubicBezTo>
                  <a:pt x="408176" y="966621"/>
                  <a:pt x="411091" y="965054"/>
                  <a:pt x="412439" y="962358"/>
                </a:cubicBezTo>
                <a:cubicBezTo>
                  <a:pt x="415453" y="956329"/>
                  <a:pt x="414067" y="947941"/>
                  <a:pt x="418833" y="943175"/>
                </a:cubicBezTo>
                <a:lnTo>
                  <a:pt x="425228" y="936780"/>
                </a:lnTo>
                <a:cubicBezTo>
                  <a:pt x="426294" y="933583"/>
                  <a:pt x="426691" y="930079"/>
                  <a:pt x="428425" y="927189"/>
                </a:cubicBezTo>
                <a:cubicBezTo>
                  <a:pt x="429976" y="924604"/>
                  <a:pt x="433471" y="923490"/>
                  <a:pt x="434819" y="920794"/>
                </a:cubicBezTo>
                <a:cubicBezTo>
                  <a:pt x="437833" y="914765"/>
                  <a:pt x="439082" y="908005"/>
                  <a:pt x="441214" y="901611"/>
                </a:cubicBezTo>
                <a:lnTo>
                  <a:pt x="444411" y="892019"/>
                </a:lnTo>
                <a:cubicBezTo>
                  <a:pt x="439433" y="857174"/>
                  <a:pt x="437893" y="856691"/>
                  <a:pt x="444411" y="808892"/>
                </a:cubicBezTo>
                <a:cubicBezTo>
                  <a:pt x="445220" y="802957"/>
                  <a:pt x="453780" y="797181"/>
                  <a:pt x="457200" y="792906"/>
                </a:cubicBezTo>
                <a:cubicBezTo>
                  <a:pt x="467719" y="779758"/>
                  <a:pt x="457971" y="785188"/>
                  <a:pt x="473186" y="780117"/>
                </a:cubicBezTo>
                <a:cubicBezTo>
                  <a:pt x="476383" y="777986"/>
                  <a:pt x="479105" y="774853"/>
                  <a:pt x="482777" y="773723"/>
                </a:cubicBezTo>
                <a:cubicBezTo>
                  <a:pt x="507099" y="766239"/>
                  <a:pt x="531114" y="766069"/>
                  <a:pt x="556313" y="764131"/>
                </a:cubicBezTo>
                <a:cubicBezTo>
                  <a:pt x="575991" y="734614"/>
                  <a:pt x="550880" y="770923"/>
                  <a:pt x="569102" y="748145"/>
                </a:cubicBezTo>
                <a:cubicBezTo>
                  <a:pt x="576488" y="738912"/>
                  <a:pt x="573312" y="739022"/>
                  <a:pt x="581891" y="732159"/>
                </a:cubicBezTo>
                <a:cubicBezTo>
                  <a:pt x="584891" y="729759"/>
                  <a:pt x="588590" y="728295"/>
                  <a:pt x="591482" y="725765"/>
                </a:cubicBezTo>
                <a:cubicBezTo>
                  <a:pt x="614090" y="705983"/>
                  <a:pt x="598423" y="712794"/>
                  <a:pt x="617060" y="706582"/>
                </a:cubicBezTo>
                <a:cubicBezTo>
                  <a:pt x="619191" y="704450"/>
                  <a:pt x="620758" y="701535"/>
                  <a:pt x="623454" y="700187"/>
                </a:cubicBezTo>
                <a:cubicBezTo>
                  <a:pt x="629483" y="697173"/>
                  <a:pt x="642637" y="693793"/>
                  <a:pt x="642637" y="693793"/>
                </a:cubicBezTo>
                <a:cubicBezTo>
                  <a:pt x="645834" y="691661"/>
                  <a:pt x="648697" y="688912"/>
                  <a:pt x="652229" y="687398"/>
                </a:cubicBezTo>
                <a:cubicBezTo>
                  <a:pt x="656268" y="685667"/>
                  <a:pt x="660728" y="685154"/>
                  <a:pt x="665018" y="684201"/>
                </a:cubicBezTo>
                <a:cubicBezTo>
                  <a:pt x="670323" y="683022"/>
                  <a:pt x="675657" y="681976"/>
                  <a:pt x="681004" y="681004"/>
                </a:cubicBezTo>
                <a:cubicBezTo>
                  <a:pt x="687382" y="679844"/>
                  <a:pt x="693859" y="679213"/>
                  <a:pt x="700187" y="677807"/>
                </a:cubicBezTo>
                <a:cubicBezTo>
                  <a:pt x="703477" y="677076"/>
                  <a:pt x="706582" y="675676"/>
                  <a:pt x="709779" y="674610"/>
                </a:cubicBezTo>
                <a:cubicBezTo>
                  <a:pt x="717910" y="666478"/>
                  <a:pt x="717407" y="668329"/>
                  <a:pt x="722568" y="655426"/>
                </a:cubicBezTo>
                <a:cubicBezTo>
                  <a:pt x="725071" y="649168"/>
                  <a:pt x="725223" y="641851"/>
                  <a:pt x="728962" y="636243"/>
                </a:cubicBezTo>
                <a:cubicBezTo>
                  <a:pt x="737028" y="624143"/>
                  <a:pt x="732639" y="629368"/>
                  <a:pt x="741751" y="620257"/>
                </a:cubicBezTo>
                <a:cubicBezTo>
                  <a:pt x="742817" y="617060"/>
                  <a:pt x="742565" y="613048"/>
                  <a:pt x="744948" y="610665"/>
                </a:cubicBezTo>
                <a:cubicBezTo>
                  <a:pt x="755364" y="600249"/>
                  <a:pt x="769449" y="594948"/>
                  <a:pt x="783314" y="591482"/>
                </a:cubicBezTo>
                <a:cubicBezTo>
                  <a:pt x="787577" y="590416"/>
                  <a:pt x="791878" y="589492"/>
                  <a:pt x="796103" y="588285"/>
                </a:cubicBezTo>
                <a:cubicBezTo>
                  <a:pt x="799344" y="587359"/>
                  <a:pt x="802498" y="586154"/>
                  <a:pt x="805695" y="585088"/>
                </a:cubicBezTo>
                <a:cubicBezTo>
                  <a:pt x="807826" y="582956"/>
                  <a:pt x="809504" y="580244"/>
                  <a:pt x="812089" y="578693"/>
                </a:cubicBezTo>
                <a:cubicBezTo>
                  <a:pt x="814979" y="576959"/>
                  <a:pt x="819722" y="578238"/>
                  <a:pt x="821681" y="575496"/>
                </a:cubicBezTo>
                <a:cubicBezTo>
                  <a:pt x="825599" y="570011"/>
                  <a:pt x="828075" y="556313"/>
                  <a:pt x="828075" y="556313"/>
                </a:cubicBezTo>
                <a:cubicBezTo>
                  <a:pt x="829141" y="536064"/>
                  <a:pt x="827478" y="515485"/>
                  <a:pt x="831272" y="495566"/>
                </a:cubicBezTo>
                <a:cubicBezTo>
                  <a:pt x="831991" y="491791"/>
                  <a:pt x="837863" y="491572"/>
                  <a:pt x="840864" y="489172"/>
                </a:cubicBezTo>
                <a:cubicBezTo>
                  <a:pt x="848801" y="482823"/>
                  <a:pt x="846247" y="480927"/>
                  <a:pt x="856850" y="476383"/>
                </a:cubicBezTo>
                <a:cubicBezTo>
                  <a:pt x="860889" y="474652"/>
                  <a:pt x="865430" y="474449"/>
                  <a:pt x="869639" y="473186"/>
                </a:cubicBezTo>
                <a:cubicBezTo>
                  <a:pt x="876095" y="471249"/>
                  <a:pt x="882428" y="468923"/>
                  <a:pt x="888822" y="466791"/>
                </a:cubicBezTo>
                <a:lnTo>
                  <a:pt x="898414" y="463594"/>
                </a:lnTo>
                <a:cubicBezTo>
                  <a:pt x="901611" y="461463"/>
                  <a:pt x="904473" y="458714"/>
                  <a:pt x="908005" y="457200"/>
                </a:cubicBezTo>
                <a:cubicBezTo>
                  <a:pt x="912044" y="455469"/>
                  <a:pt x="916569" y="455210"/>
                  <a:pt x="920794" y="454003"/>
                </a:cubicBezTo>
                <a:cubicBezTo>
                  <a:pt x="924035" y="453077"/>
                  <a:pt x="927096" y="451536"/>
                  <a:pt x="930386" y="450805"/>
                </a:cubicBezTo>
                <a:cubicBezTo>
                  <a:pt x="936714" y="449399"/>
                  <a:pt x="943241" y="449014"/>
                  <a:pt x="949569" y="447608"/>
                </a:cubicBezTo>
                <a:cubicBezTo>
                  <a:pt x="952859" y="446877"/>
                  <a:pt x="955920" y="445337"/>
                  <a:pt x="959161" y="444411"/>
                </a:cubicBezTo>
                <a:cubicBezTo>
                  <a:pt x="963386" y="443204"/>
                  <a:pt x="967660" y="442167"/>
                  <a:pt x="971949" y="441214"/>
                </a:cubicBezTo>
                <a:cubicBezTo>
                  <a:pt x="999059" y="435189"/>
                  <a:pt x="977180" y="441601"/>
                  <a:pt x="1007119" y="431622"/>
                </a:cubicBezTo>
                <a:lnTo>
                  <a:pt x="1016710" y="428425"/>
                </a:lnTo>
                <a:cubicBezTo>
                  <a:pt x="1018842" y="426293"/>
                  <a:pt x="1020334" y="423218"/>
                  <a:pt x="1023105" y="422030"/>
                </a:cubicBezTo>
                <a:cubicBezTo>
                  <a:pt x="1028100" y="419889"/>
                  <a:pt x="1033677" y="419304"/>
                  <a:pt x="1039091" y="418833"/>
                </a:cubicBezTo>
                <a:cubicBezTo>
                  <a:pt x="1058231" y="417169"/>
                  <a:pt x="1077457" y="416702"/>
                  <a:pt x="1096640" y="415636"/>
                </a:cubicBezTo>
                <a:cubicBezTo>
                  <a:pt x="1099837" y="414570"/>
                  <a:pt x="1105166" y="415636"/>
                  <a:pt x="1106232" y="412439"/>
                </a:cubicBezTo>
                <a:cubicBezTo>
                  <a:pt x="1108815" y="404692"/>
                  <a:pt x="1102936" y="390977"/>
                  <a:pt x="1093443" y="390058"/>
                </a:cubicBezTo>
                <a:cubicBezTo>
                  <a:pt x="1063722" y="387182"/>
                  <a:pt x="1033762" y="387927"/>
                  <a:pt x="1003921" y="386861"/>
                </a:cubicBezTo>
                <a:cubicBezTo>
                  <a:pt x="998696" y="385119"/>
                  <a:pt x="987999" y="382488"/>
                  <a:pt x="984738" y="377270"/>
                </a:cubicBezTo>
                <a:cubicBezTo>
                  <a:pt x="960249" y="338087"/>
                  <a:pt x="990776" y="370517"/>
                  <a:pt x="971949" y="351692"/>
                </a:cubicBezTo>
                <a:cubicBezTo>
                  <a:pt x="969818" y="345298"/>
                  <a:pt x="967190" y="339048"/>
                  <a:pt x="965555" y="332509"/>
                </a:cubicBezTo>
                <a:cubicBezTo>
                  <a:pt x="964489" y="328246"/>
                  <a:pt x="963621" y="323929"/>
                  <a:pt x="962358" y="319720"/>
                </a:cubicBezTo>
                <a:cubicBezTo>
                  <a:pt x="960421" y="313264"/>
                  <a:pt x="958095" y="306931"/>
                  <a:pt x="955963" y="300537"/>
                </a:cubicBezTo>
                <a:lnTo>
                  <a:pt x="949569" y="281354"/>
                </a:lnTo>
                <a:cubicBezTo>
                  <a:pt x="948503" y="278157"/>
                  <a:pt x="947189" y="275032"/>
                  <a:pt x="946372" y="271762"/>
                </a:cubicBezTo>
                <a:cubicBezTo>
                  <a:pt x="944240" y="263236"/>
                  <a:pt x="948314" y="248963"/>
                  <a:pt x="939977" y="246184"/>
                </a:cubicBezTo>
                <a:cubicBezTo>
                  <a:pt x="936780" y="245118"/>
                  <a:pt x="933734" y="243373"/>
                  <a:pt x="930386" y="242987"/>
                </a:cubicBezTo>
                <a:cubicBezTo>
                  <a:pt x="905944" y="240167"/>
                  <a:pt x="881120" y="240638"/>
                  <a:pt x="856850" y="236593"/>
                </a:cubicBezTo>
                <a:cubicBezTo>
                  <a:pt x="828148" y="231810"/>
                  <a:pt x="844110" y="234112"/>
                  <a:pt x="808892" y="230198"/>
                </a:cubicBezTo>
                <a:lnTo>
                  <a:pt x="789709" y="223804"/>
                </a:lnTo>
                <a:cubicBezTo>
                  <a:pt x="784447" y="222050"/>
                  <a:pt x="772306" y="217731"/>
                  <a:pt x="767328" y="217410"/>
                </a:cubicBezTo>
                <a:cubicBezTo>
                  <a:pt x="738593" y="215556"/>
                  <a:pt x="709779" y="215278"/>
                  <a:pt x="681004" y="214212"/>
                </a:cubicBezTo>
                <a:cubicBezTo>
                  <a:pt x="676741" y="213146"/>
                  <a:pt x="672505" y="211968"/>
                  <a:pt x="668215" y="211015"/>
                </a:cubicBezTo>
                <a:cubicBezTo>
                  <a:pt x="662910" y="209836"/>
                  <a:pt x="657501" y="209136"/>
                  <a:pt x="652229" y="207818"/>
                </a:cubicBezTo>
                <a:cubicBezTo>
                  <a:pt x="648959" y="207001"/>
                  <a:pt x="645834" y="205687"/>
                  <a:pt x="642637" y="204621"/>
                </a:cubicBezTo>
                <a:cubicBezTo>
                  <a:pt x="615161" y="186301"/>
                  <a:pt x="649919" y="208261"/>
                  <a:pt x="623454" y="195029"/>
                </a:cubicBezTo>
                <a:cubicBezTo>
                  <a:pt x="598654" y="182630"/>
                  <a:pt x="628389" y="193478"/>
                  <a:pt x="604271" y="185437"/>
                </a:cubicBezTo>
                <a:cubicBezTo>
                  <a:pt x="603205" y="182240"/>
                  <a:pt x="602808" y="178736"/>
                  <a:pt x="601074" y="175846"/>
                </a:cubicBezTo>
                <a:cubicBezTo>
                  <a:pt x="599523" y="173261"/>
                  <a:pt x="596027" y="172147"/>
                  <a:pt x="594679" y="169451"/>
                </a:cubicBezTo>
                <a:cubicBezTo>
                  <a:pt x="591665" y="163422"/>
                  <a:pt x="592024" y="155876"/>
                  <a:pt x="588285" y="150268"/>
                </a:cubicBezTo>
                <a:cubicBezTo>
                  <a:pt x="586154" y="147071"/>
                  <a:pt x="583609" y="144114"/>
                  <a:pt x="581891" y="140677"/>
                </a:cubicBezTo>
                <a:cubicBezTo>
                  <a:pt x="578031" y="132957"/>
                  <a:pt x="579932" y="127599"/>
                  <a:pt x="572299" y="121493"/>
                </a:cubicBezTo>
                <a:cubicBezTo>
                  <a:pt x="569667" y="119388"/>
                  <a:pt x="565904" y="119362"/>
                  <a:pt x="562707" y="118296"/>
                </a:cubicBezTo>
                <a:cubicBezTo>
                  <a:pt x="560576" y="115099"/>
                  <a:pt x="559510" y="110836"/>
                  <a:pt x="556313" y="108705"/>
                </a:cubicBezTo>
                <a:cubicBezTo>
                  <a:pt x="552657" y="106267"/>
                  <a:pt x="547814" y="106460"/>
                  <a:pt x="543524" y="105507"/>
                </a:cubicBezTo>
                <a:cubicBezTo>
                  <a:pt x="520369" y="100361"/>
                  <a:pt x="535090" y="104827"/>
                  <a:pt x="517947" y="99113"/>
                </a:cubicBezTo>
                <a:cubicBezTo>
                  <a:pt x="503601" y="84769"/>
                  <a:pt x="518731" y="101803"/>
                  <a:pt x="508355" y="83127"/>
                </a:cubicBezTo>
                <a:cubicBezTo>
                  <a:pt x="504623" y="76409"/>
                  <a:pt x="499829" y="70338"/>
                  <a:pt x="495566" y="63944"/>
                </a:cubicBezTo>
                <a:cubicBezTo>
                  <a:pt x="493435" y="60747"/>
                  <a:pt x="491889" y="57069"/>
                  <a:pt x="489172" y="54352"/>
                </a:cubicBezTo>
                <a:cubicBezTo>
                  <a:pt x="487040" y="52221"/>
                  <a:pt x="484660" y="50312"/>
                  <a:pt x="482777" y="47958"/>
                </a:cubicBezTo>
                <a:cubicBezTo>
                  <a:pt x="480377" y="44957"/>
                  <a:pt x="479100" y="41083"/>
                  <a:pt x="476383" y="38366"/>
                </a:cubicBezTo>
                <a:cubicBezTo>
                  <a:pt x="470186" y="32169"/>
                  <a:pt x="465000" y="31375"/>
                  <a:pt x="457200" y="28775"/>
                </a:cubicBezTo>
                <a:cubicBezTo>
                  <a:pt x="446039" y="17614"/>
                  <a:pt x="453665" y="23333"/>
                  <a:pt x="431622" y="15986"/>
                </a:cubicBezTo>
                <a:lnTo>
                  <a:pt x="412439" y="9591"/>
                </a:lnTo>
                <a:cubicBezTo>
                  <a:pt x="409242" y="8525"/>
                  <a:pt x="406183" y="6871"/>
                  <a:pt x="402847" y="6394"/>
                </a:cubicBezTo>
                <a:cubicBezTo>
                  <a:pt x="370913" y="1832"/>
                  <a:pt x="387957" y="4029"/>
                  <a:pt x="351692" y="0"/>
                </a:cubicBezTo>
                <a:cubicBezTo>
                  <a:pt x="336772" y="1066"/>
                  <a:pt x="321724" y="978"/>
                  <a:pt x="306931" y="3197"/>
                </a:cubicBezTo>
                <a:cubicBezTo>
                  <a:pt x="300265" y="4197"/>
                  <a:pt x="294142" y="7460"/>
                  <a:pt x="287748" y="9591"/>
                </a:cubicBezTo>
                <a:cubicBezTo>
                  <a:pt x="284551" y="10657"/>
                  <a:pt x="280960" y="10919"/>
                  <a:pt x="278156" y="12789"/>
                </a:cubicBezTo>
                <a:cubicBezTo>
                  <a:pt x="274959" y="14920"/>
                  <a:pt x="271565" y="16783"/>
                  <a:pt x="268565" y="19183"/>
                </a:cubicBezTo>
                <a:cubicBezTo>
                  <a:pt x="266211" y="21066"/>
                  <a:pt x="264866" y="24229"/>
                  <a:pt x="262170" y="25577"/>
                </a:cubicBezTo>
                <a:cubicBezTo>
                  <a:pt x="258240" y="27542"/>
                  <a:pt x="253644" y="27709"/>
                  <a:pt x="249381" y="28775"/>
                </a:cubicBezTo>
                <a:cubicBezTo>
                  <a:pt x="247250" y="31972"/>
                  <a:pt x="245987" y="35966"/>
                  <a:pt x="242987" y="38366"/>
                </a:cubicBezTo>
                <a:cubicBezTo>
                  <a:pt x="240355" y="40471"/>
                  <a:pt x="236285" y="39829"/>
                  <a:pt x="233395" y="41563"/>
                </a:cubicBezTo>
                <a:cubicBezTo>
                  <a:pt x="230810" y="43114"/>
                  <a:pt x="229586" y="46407"/>
                  <a:pt x="227001" y="47958"/>
                </a:cubicBezTo>
                <a:cubicBezTo>
                  <a:pt x="206246" y="60411"/>
                  <a:pt x="209950" y="65009"/>
                  <a:pt x="204621" y="73535"/>
                </a:cubicBezTo>
                <a:close/>
              </a:path>
            </a:pathLst>
          </a:custGeom>
          <a:solidFill>
            <a:srgbClr val="833C0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kumimoji="0" lang="zh-TW" altLang="en-US"/>
          </a:p>
        </p:txBody>
      </p:sp>
      <p:sp>
        <p:nvSpPr>
          <p:cNvPr id="3" name="宜蘭縣"/>
          <p:cNvSpPr/>
          <p:nvPr/>
        </p:nvSpPr>
        <p:spPr bwMode="auto">
          <a:xfrm>
            <a:off x="4038600" y="1666875"/>
            <a:ext cx="1241425" cy="1169988"/>
          </a:xfrm>
          <a:custGeom>
            <a:avLst/>
            <a:gdLst>
              <a:gd name="connsiteX0" fmla="*/ 403310 w 890063"/>
              <a:gd name="connsiteY0" fmla="*/ 347977 h 1133736"/>
              <a:gd name="connsiteX1" fmla="*/ 399833 w 890063"/>
              <a:gd name="connsiteY1" fmla="*/ 455758 h 1133736"/>
              <a:gd name="connsiteX2" fmla="*/ 396356 w 890063"/>
              <a:gd name="connsiteY2" fmla="*/ 466189 h 1133736"/>
              <a:gd name="connsiteX3" fmla="*/ 375495 w 890063"/>
              <a:gd name="connsiteY3" fmla="*/ 476619 h 1133736"/>
              <a:gd name="connsiteX4" fmla="*/ 365065 w 890063"/>
              <a:gd name="connsiteY4" fmla="*/ 483573 h 1133736"/>
              <a:gd name="connsiteX5" fmla="*/ 351158 w 890063"/>
              <a:gd name="connsiteY5" fmla="*/ 490526 h 1133736"/>
              <a:gd name="connsiteX6" fmla="*/ 337251 w 890063"/>
              <a:gd name="connsiteY6" fmla="*/ 521818 h 1133736"/>
              <a:gd name="connsiteX7" fmla="*/ 330297 w 890063"/>
              <a:gd name="connsiteY7" fmla="*/ 532248 h 1133736"/>
              <a:gd name="connsiteX8" fmla="*/ 319867 w 890063"/>
              <a:gd name="connsiteY8" fmla="*/ 553109 h 1133736"/>
              <a:gd name="connsiteX9" fmla="*/ 299006 w 890063"/>
              <a:gd name="connsiteY9" fmla="*/ 567016 h 1133736"/>
              <a:gd name="connsiteX10" fmla="*/ 288575 w 890063"/>
              <a:gd name="connsiteY10" fmla="*/ 573970 h 1133736"/>
              <a:gd name="connsiteX11" fmla="*/ 278145 w 890063"/>
              <a:gd name="connsiteY11" fmla="*/ 577447 h 1133736"/>
              <a:gd name="connsiteX12" fmla="*/ 246854 w 890063"/>
              <a:gd name="connsiteY12" fmla="*/ 594831 h 1133736"/>
              <a:gd name="connsiteX13" fmla="*/ 243377 w 890063"/>
              <a:gd name="connsiteY13" fmla="*/ 640029 h 1133736"/>
              <a:gd name="connsiteX14" fmla="*/ 225993 w 890063"/>
              <a:gd name="connsiteY14" fmla="*/ 657413 h 1133736"/>
              <a:gd name="connsiteX15" fmla="*/ 208609 w 890063"/>
              <a:gd name="connsiteY15" fmla="*/ 678274 h 1133736"/>
              <a:gd name="connsiteX16" fmla="*/ 198178 w 890063"/>
              <a:gd name="connsiteY16" fmla="*/ 685228 h 1133736"/>
              <a:gd name="connsiteX17" fmla="*/ 187748 w 890063"/>
              <a:gd name="connsiteY17" fmla="*/ 695658 h 1133736"/>
              <a:gd name="connsiteX18" fmla="*/ 177318 w 890063"/>
              <a:gd name="connsiteY18" fmla="*/ 702612 h 1133736"/>
              <a:gd name="connsiteX19" fmla="*/ 146026 w 890063"/>
              <a:gd name="connsiteY19" fmla="*/ 726949 h 1133736"/>
              <a:gd name="connsiteX20" fmla="*/ 125165 w 890063"/>
              <a:gd name="connsiteY20" fmla="*/ 733903 h 1133736"/>
              <a:gd name="connsiteX21" fmla="*/ 118212 w 890063"/>
              <a:gd name="connsiteY21" fmla="*/ 758241 h 1133736"/>
              <a:gd name="connsiteX22" fmla="*/ 107781 w 890063"/>
              <a:gd name="connsiteY22" fmla="*/ 803439 h 1133736"/>
              <a:gd name="connsiteX23" fmla="*/ 104305 w 890063"/>
              <a:gd name="connsiteY23" fmla="*/ 813869 h 1133736"/>
              <a:gd name="connsiteX24" fmla="*/ 90397 w 890063"/>
              <a:gd name="connsiteY24" fmla="*/ 834730 h 1133736"/>
              <a:gd name="connsiteX25" fmla="*/ 76490 w 890063"/>
              <a:gd name="connsiteY25" fmla="*/ 866021 h 1133736"/>
              <a:gd name="connsiteX26" fmla="*/ 62583 w 890063"/>
              <a:gd name="connsiteY26" fmla="*/ 883406 h 1133736"/>
              <a:gd name="connsiteX27" fmla="*/ 59106 w 890063"/>
              <a:gd name="connsiteY27" fmla="*/ 893836 h 1133736"/>
              <a:gd name="connsiteX28" fmla="*/ 38245 w 890063"/>
              <a:gd name="connsiteY28" fmla="*/ 925127 h 1133736"/>
              <a:gd name="connsiteX29" fmla="*/ 31292 w 890063"/>
              <a:gd name="connsiteY29" fmla="*/ 935558 h 1133736"/>
              <a:gd name="connsiteX30" fmla="*/ 17384 w 890063"/>
              <a:gd name="connsiteY30" fmla="*/ 966849 h 1133736"/>
              <a:gd name="connsiteX31" fmla="*/ 13908 w 890063"/>
              <a:gd name="connsiteY31" fmla="*/ 977279 h 1133736"/>
              <a:gd name="connsiteX32" fmla="*/ 0 w 890063"/>
              <a:gd name="connsiteY32" fmla="*/ 998140 h 1133736"/>
              <a:gd name="connsiteX33" fmla="*/ 3477 w 890063"/>
              <a:gd name="connsiteY33" fmla="*/ 1019001 h 1133736"/>
              <a:gd name="connsiteX34" fmla="*/ 13908 w 890063"/>
              <a:gd name="connsiteY34" fmla="*/ 1029431 h 1133736"/>
              <a:gd name="connsiteX35" fmla="*/ 20861 w 890063"/>
              <a:gd name="connsiteY35" fmla="*/ 1039862 h 1133736"/>
              <a:gd name="connsiteX36" fmla="*/ 31292 w 890063"/>
              <a:gd name="connsiteY36" fmla="*/ 1060723 h 1133736"/>
              <a:gd name="connsiteX37" fmla="*/ 62583 w 890063"/>
              <a:gd name="connsiteY37" fmla="*/ 1078107 h 1133736"/>
              <a:gd name="connsiteX38" fmla="*/ 100828 w 890063"/>
              <a:gd name="connsiteY38" fmla="*/ 1074630 h 1133736"/>
              <a:gd name="connsiteX39" fmla="*/ 121689 w 890063"/>
              <a:gd name="connsiteY39" fmla="*/ 1067676 h 1133736"/>
              <a:gd name="connsiteX40" fmla="*/ 132119 w 890063"/>
              <a:gd name="connsiteY40" fmla="*/ 1064199 h 1133736"/>
              <a:gd name="connsiteX41" fmla="*/ 152980 w 890063"/>
              <a:gd name="connsiteY41" fmla="*/ 1060723 h 1133736"/>
              <a:gd name="connsiteX42" fmla="*/ 163410 w 890063"/>
              <a:gd name="connsiteY42" fmla="*/ 1057246 h 1133736"/>
              <a:gd name="connsiteX43" fmla="*/ 191225 w 890063"/>
              <a:gd name="connsiteY43" fmla="*/ 1064199 h 1133736"/>
              <a:gd name="connsiteX44" fmla="*/ 208609 w 890063"/>
              <a:gd name="connsiteY44" fmla="*/ 1078107 h 1133736"/>
              <a:gd name="connsiteX45" fmla="*/ 215562 w 890063"/>
              <a:gd name="connsiteY45" fmla="*/ 1088537 h 1133736"/>
              <a:gd name="connsiteX46" fmla="*/ 225993 w 890063"/>
              <a:gd name="connsiteY46" fmla="*/ 1092014 h 1133736"/>
              <a:gd name="connsiteX47" fmla="*/ 330297 w 890063"/>
              <a:gd name="connsiteY47" fmla="*/ 1098967 h 1133736"/>
              <a:gd name="connsiteX48" fmla="*/ 340727 w 890063"/>
              <a:gd name="connsiteY48" fmla="*/ 1109398 h 1133736"/>
              <a:gd name="connsiteX49" fmla="*/ 358111 w 890063"/>
              <a:gd name="connsiteY49" fmla="*/ 1126782 h 1133736"/>
              <a:gd name="connsiteX50" fmla="*/ 378972 w 890063"/>
              <a:gd name="connsiteY50" fmla="*/ 1133736 h 1133736"/>
              <a:gd name="connsiteX51" fmla="*/ 406787 w 890063"/>
              <a:gd name="connsiteY51" fmla="*/ 1130259 h 1133736"/>
              <a:gd name="connsiteX52" fmla="*/ 417217 w 890063"/>
              <a:gd name="connsiteY52" fmla="*/ 1126782 h 1133736"/>
              <a:gd name="connsiteX53" fmla="*/ 424171 w 890063"/>
              <a:gd name="connsiteY53" fmla="*/ 1116352 h 1133736"/>
              <a:gd name="connsiteX54" fmla="*/ 434601 w 890063"/>
              <a:gd name="connsiteY54" fmla="*/ 1095491 h 1133736"/>
              <a:gd name="connsiteX55" fmla="*/ 445032 w 890063"/>
              <a:gd name="connsiteY55" fmla="*/ 1088537 h 1133736"/>
              <a:gd name="connsiteX56" fmla="*/ 448508 w 890063"/>
              <a:gd name="connsiteY56" fmla="*/ 1078107 h 1133736"/>
              <a:gd name="connsiteX57" fmla="*/ 469369 w 890063"/>
              <a:gd name="connsiteY57" fmla="*/ 1067676 h 1133736"/>
              <a:gd name="connsiteX58" fmla="*/ 479800 w 890063"/>
              <a:gd name="connsiteY58" fmla="*/ 1060723 h 1133736"/>
              <a:gd name="connsiteX59" fmla="*/ 500660 w 890063"/>
              <a:gd name="connsiteY59" fmla="*/ 1057246 h 1133736"/>
              <a:gd name="connsiteX60" fmla="*/ 514568 w 890063"/>
              <a:gd name="connsiteY60" fmla="*/ 1053769 h 1133736"/>
              <a:gd name="connsiteX61" fmla="*/ 556289 w 890063"/>
              <a:gd name="connsiteY61" fmla="*/ 1060723 h 1133736"/>
              <a:gd name="connsiteX62" fmla="*/ 577150 w 890063"/>
              <a:gd name="connsiteY62" fmla="*/ 1071153 h 1133736"/>
              <a:gd name="connsiteX63" fmla="*/ 622349 w 890063"/>
              <a:gd name="connsiteY63" fmla="*/ 1074630 h 1133736"/>
              <a:gd name="connsiteX64" fmla="*/ 671024 w 890063"/>
              <a:gd name="connsiteY64" fmla="*/ 1081583 h 1133736"/>
              <a:gd name="connsiteX65" fmla="*/ 695362 w 890063"/>
              <a:gd name="connsiteY65" fmla="*/ 1078107 h 1133736"/>
              <a:gd name="connsiteX66" fmla="*/ 705792 w 890063"/>
              <a:gd name="connsiteY66" fmla="*/ 1025955 h 1133736"/>
              <a:gd name="connsiteX67" fmla="*/ 709269 w 890063"/>
              <a:gd name="connsiteY67" fmla="*/ 1015524 h 1133736"/>
              <a:gd name="connsiteX68" fmla="*/ 719699 w 890063"/>
              <a:gd name="connsiteY68" fmla="*/ 1005094 h 1133736"/>
              <a:gd name="connsiteX69" fmla="*/ 730130 w 890063"/>
              <a:gd name="connsiteY69" fmla="*/ 984233 h 1133736"/>
              <a:gd name="connsiteX70" fmla="*/ 740560 w 890063"/>
              <a:gd name="connsiteY70" fmla="*/ 977279 h 1133736"/>
              <a:gd name="connsiteX71" fmla="*/ 750991 w 890063"/>
              <a:gd name="connsiteY71" fmla="*/ 956418 h 1133736"/>
              <a:gd name="connsiteX72" fmla="*/ 754467 w 890063"/>
              <a:gd name="connsiteY72" fmla="*/ 945988 h 1133736"/>
              <a:gd name="connsiteX73" fmla="*/ 764898 w 890063"/>
              <a:gd name="connsiteY73" fmla="*/ 939034 h 1133736"/>
              <a:gd name="connsiteX74" fmla="*/ 778805 w 890063"/>
              <a:gd name="connsiteY74" fmla="*/ 918174 h 1133736"/>
              <a:gd name="connsiteX75" fmla="*/ 782282 w 890063"/>
              <a:gd name="connsiteY75" fmla="*/ 907743 h 1133736"/>
              <a:gd name="connsiteX76" fmla="*/ 789235 w 890063"/>
              <a:gd name="connsiteY76" fmla="*/ 897313 h 1133736"/>
              <a:gd name="connsiteX77" fmla="*/ 799666 w 890063"/>
              <a:gd name="connsiteY77" fmla="*/ 876452 h 1133736"/>
              <a:gd name="connsiteX78" fmla="*/ 806619 w 890063"/>
              <a:gd name="connsiteY78" fmla="*/ 855591 h 1133736"/>
              <a:gd name="connsiteX79" fmla="*/ 810096 w 890063"/>
              <a:gd name="connsiteY79" fmla="*/ 845161 h 1133736"/>
              <a:gd name="connsiteX80" fmla="*/ 813573 w 890063"/>
              <a:gd name="connsiteY80" fmla="*/ 831253 h 1133736"/>
              <a:gd name="connsiteX81" fmla="*/ 820527 w 890063"/>
              <a:gd name="connsiteY81" fmla="*/ 810393 h 1133736"/>
              <a:gd name="connsiteX82" fmla="*/ 820527 w 890063"/>
              <a:gd name="connsiteY82" fmla="*/ 664367 h 1133736"/>
              <a:gd name="connsiteX83" fmla="*/ 813573 w 890063"/>
              <a:gd name="connsiteY83" fmla="*/ 653936 h 1133736"/>
              <a:gd name="connsiteX84" fmla="*/ 810096 w 890063"/>
              <a:gd name="connsiteY84" fmla="*/ 643506 h 1133736"/>
              <a:gd name="connsiteX85" fmla="*/ 817050 w 890063"/>
              <a:gd name="connsiteY85" fmla="*/ 633075 h 1133736"/>
              <a:gd name="connsiteX86" fmla="*/ 827480 w 890063"/>
              <a:gd name="connsiteY86" fmla="*/ 626122 h 1133736"/>
              <a:gd name="connsiteX87" fmla="*/ 820527 w 890063"/>
              <a:gd name="connsiteY87" fmla="*/ 601784 h 1133736"/>
              <a:gd name="connsiteX88" fmla="*/ 799666 w 890063"/>
              <a:gd name="connsiteY88" fmla="*/ 580923 h 1133736"/>
              <a:gd name="connsiteX89" fmla="*/ 778805 w 890063"/>
              <a:gd name="connsiteY89" fmla="*/ 563539 h 1133736"/>
              <a:gd name="connsiteX90" fmla="*/ 764898 w 890063"/>
              <a:gd name="connsiteY90" fmla="*/ 542679 h 1133736"/>
              <a:gd name="connsiteX91" fmla="*/ 757944 w 890063"/>
              <a:gd name="connsiteY91" fmla="*/ 532248 h 1133736"/>
              <a:gd name="connsiteX92" fmla="*/ 744037 w 890063"/>
              <a:gd name="connsiteY92" fmla="*/ 500957 h 1133736"/>
              <a:gd name="connsiteX93" fmla="*/ 740560 w 890063"/>
              <a:gd name="connsiteY93" fmla="*/ 490526 h 1133736"/>
              <a:gd name="connsiteX94" fmla="*/ 750991 w 890063"/>
              <a:gd name="connsiteY94" fmla="*/ 434898 h 1133736"/>
              <a:gd name="connsiteX95" fmla="*/ 757944 w 890063"/>
              <a:gd name="connsiteY95" fmla="*/ 424467 h 1133736"/>
              <a:gd name="connsiteX96" fmla="*/ 750991 w 890063"/>
              <a:gd name="connsiteY96" fmla="*/ 393176 h 1133736"/>
              <a:gd name="connsiteX97" fmla="*/ 744037 w 890063"/>
              <a:gd name="connsiteY97" fmla="*/ 372315 h 1133736"/>
              <a:gd name="connsiteX98" fmla="*/ 737083 w 890063"/>
              <a:gd name="connsiteY98" fmla="*/ 351454 h 1133736"/>
              <a:gd name="connsiteX99" fmla="*/ 733606 w 890063"/>
              <a:gd name="connsiteY99" fmla="*/ 341024 h 1133736"/>
              <a:gd name="connsiteX100" fmla="*/ 740560 w 890063"/>
              <a:gd name="connsiteY100" fmla="*/ 243673 h 1133736"/>
              <a:gd name="connsiteX101" fmla="*/ 750991 w 890063"/>
              <a:gd name="connsiteY101" fmla="*/ 208905 h 1133736"/>
              <a:gd name="connsiteX102" fmla="*/ 764898 w 890063"/>
              <a:gd name="connsiteY102" fmla="*/ 167183 h 1133736"/>
              <a:gd name="connsiteX103" fmla="*/ 775328 w 890063"/>
              <a:gd name="connsiteY103" fmla="*/ 135892 h 1133736"/>
              <a:gd name="connsiteX104" fmla="*/ 778805 w 890063"/>
              <a:gd name="connsiteY104" fmla="*/ 125462 h 1133736"/>
              <a:gd name="connsiteX105" fmla="*/ 785759 w 890063"/>
              <a:gd name="connsiteY105" fmla="*/ 115031 h 1133736"/>
              <a:gd name="connsiteX106" fmla="*/ 796189 w 890063"/>
              <a:gd name="connsiteY106" fmla="*/ 90694 h 1133736"/>
              <a:gd name="connsiteX107" fmla="*/ 810096 w 890063"/>
              <a:gd name="connsiteY107" fmla="*/ 69833 h 1133736"/>
              <a:gd name="connsiteX108" fmla="*/ 830957 w 890063"/>
              <a:gd name="connsiteY108" fmla="*/ 62879 h 1133736"/>
              <a:gd name="connsiteX109" fmla="*/ 851818 w 890063"/>
              <a:gd name="connsiteY109" fmla="*/ 48972 h 1133736"/>
              <a:gd name="connsiteX110" fmla="*/ 862248 w 890063"/>
              <a:gd name="connsiteY110" fmla="*/ 42018 h 1133736"/>
              <a:gd name="connsiteX111" fmla="*/ 872679 w 890063"/>
              <a:gd name="connsiteY111" fmla="*/ 38542 h 1133736"/>
              <a:gd name="connsiteX112" fmla="*/ 886586 w 890063"/>
              <a:gd name="connsiteY112" fmla="*/ 17681 h 1133736"/>
              <a:gd name="connsiteX113" fmla="*/ 890063 w 890063"/>
              <a:gd name="connsiteY113" fmla="*/ 3774 h 1133736"/>
              <a:gd name="connsiteX114" fmla="*/ 879632 w 890063"/>
              <a:gd name="connsiteY114" fmla="*/ 297 h 1133736"/>
              <a:gd name="connsiteX115" fmla="*/ 872679 w 890063"/>
              <a:gd name="connsiteY115" fmla="*/ 10727 h 1133736"/>
              <a:gd name="connsiteX116" fmla="*/ 862248 w 890063"/>
              <a:gd name="connsiteY116" fmla="*/ 17681 h 1133736"/>
              <a:gd name="connsiteX117" fmla="*/ 841387 w 890063"/>
              <a:gd name="connsiteY117" fmla="*/ 24634 h 1133736"/>
              <a:gd name="connsiteX118" fmla="*/ 830957 w 890063"/>
              <a:gd name="connsiteY118" fmla="*/ 31588 h 1133736"/>
              <a:gd name="connsiteX119" fmla="*/ 810096 w 890063"/>
              <a:gd name="connsiteY119" fmla="*/ 38542 h 1133736"/>
              <a:gd name="connsiteX120" fmla="*/ 778805 w 890063"/>
              <a:gd name="connsiteY120" fmla="*/ 45495 h 1133736"/>
              <a:gd name="connsiteX121" fmla="*/ 768375 w 890063"/>
              <a:gd name="connsiteY121" fmla="*/ 55926 h 1133736"/>
              <a:gd name="connsiteX122" fmla="*/ 764898 w 890063"/>
              <a:gd name="connsiteY122" fmla="*/ 66356 h 1133736"/>
              <a:gd name="connsiteX123" fmla="*/ 757944 w 890063"/>
              <a:gd name="connsiteY123" fmla="*/ 125462 h 1133736"/>
              <a:gd name="connsiteX124" fmla="*/ 730130 w 890063"/>
              <a:gd name="connsiteY124" fmla="*/ 142846 h 1133736"/>
              <a:gd name="connsiteX125" fmla="*/ 719699 w 890063"/>
              <a:gd name="connsiteY125" fmla="*/ 149799 h 1133736"/>
              <a:gd name="connsiteX126" fmla="*/ 698838 w 890063"/>
              <a:gd name="connsiteY126" fmla="*/ 156753 h 1133736"/>
              <a:gd name="connsiteX127" fmla="*/ 688408 w 890063"/>
              <a:gd name="connsiteY127" fmla="*/ 163707 h 1133736"/>
              <a:gd name="connsiteX128" fmla="*/ 667547 w 890063"/>
              <a:gd name="connsiteY128" fmla="*/ 170660 h 1133736"/>
              <a:gd name="connsiteX129" fmla="*/ 664070 w 890063"/>
              <a:gd name="connsiteY129" fmla="*/ 181091 h 1133736"/>
              <a:gd name="connsiteX130" fmla="*/ 660594 w 890063"/>
              <a:gd name="connsiteY130" fmla="*/ 222812 h 1133736"/>
              <a:gd name="connsiteX131" fmla="*/ 639733 w 890063"/>
              <a:gd name="connsiteY131" fmla="*/ 229766 h 1133736"/>
              <a:gd name="connsiteX132" fmla="*/ 622349 w 890063"/>
              <a:gd name="connsiteY132" fmla="*/ 233243 h 1133736"/>
              <a:gd name="connsiteX133" fmla="*/ 598011 w 890063"/>
              <a:gd name="connsiteY133" fmla="*/ 236720 h 1133736"/>
              <a:gd name="connsiteX134" fmla="*/ 563243 w 890063"/>
              <a:gd name="connsiteY134" fmla="*/ 247150 h 1133736"/>
              <a:gd name="connsiteX135" fmla="*/ 552813 w 890063"/>
              <a:gd name="connsiteY135" fmla="*/ 250627 h 1133736"/>
              <a:gd name="connsiteX136" fmla="*/ 531952 w 890063"/>
              <a:gd name="connsiteY136" fmla="*/ 271488 h 1133736"/>
              <a:gd name="connsiteX137" fmla="*/ 521521 w 890063"/>
              <a:gd name="connsiteY137" fmla="*/ 281918 h 1133736"/>
              <a:gd name="connsiteX138" fmla="*/ 518045 w 890063"/>
              <a:gd name="connsiteY138" fmla="*/ 292348 h 1133736"/>
              <a:gd name="connsiteX139" fmla="*/ 507614 w 890063"/>
              <a:gd name="connsiteY139" fmla="*/ 299302 h 1133736"/>
              <a:gd name="connsiteX140" fmla="*/ 486753 w 890063"/>
              <a:gd name="connsiteY140" fmla="*/ 313209 h 1133736"/>
              <a:gd name="connsiteX141" fmla="*/ 455462 w 890063"/>
              <a:gd name="connsiteY141" fmla="*/ 330593 h 1133736"/>
              <a:gd name="connsiteX142" fmla="*/ 434601 w 890063"/>
              <a:gd name="connsiteY142" fmla="*/ 341024 h 1133736"/>
              <a:gd name="connsiteX143" fmla="*/ 424171 w 890063"/>
              <a:gd name="connsiteY143" fmla="*/ 347977 h 1133736"/>
              <a:gd name="connsiteX144" fmla="*/ 403310 w 890063"/>
              <a:gd name="connsiteY144" fmla="*/ 347977 h 113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890063" h="1133736">
                <a:moveTo>
                  <a:pt x="403310" y="347977"/>
                </a:moveTo>
                <a:cubicBezTo>
                  <a:pt x="399254" y="365940"/>
                  <a:pt x="401944" y="419874"/>
                  <a:pt x="399833" y="455758"/>
                </a:cubicBezTo>
                <a:cubicBezTo>
                  <a:pt x="399618" y="459417"/>
                  <a:pt x="398646" y="463327"/>
                  <a:pt x="396356" y="466189"/>
                </a:cubicBezTo>
                <a:cubicBezTo>
                  <a:pt x="391455" y="472315"/>
                  <a:pt x="382365" y="474329"/>
                  <a:pt x="375495" y="476619"/>
                </a:cubicBezTo>
                <a:cubicBezTo>
                  <a:pt x="372018" y="478937"/>
                  <a:pt x="368693" y="481500"/>
                  <a:pt x="365065" y="483573"/>
                </a:cubicBezTo>
                <a:cubicBezTo>
                  <a:pt x="360565" y="486144"/>
                  <a:pt x="355140" y="487208"/>
                  <a:pt x="351158" y="490526"/>
                </a:cubicBezTo>
                <a:cubicBezTo>
                  <a:pt x="340541" y="499373"/>
                  <a:pt x="344819" y="510468"/>
                  <a:pt x="337251" y="521818"/>
                </a:cubicBezTo>
                <a:lnTo>
                  <a:pt x="330297" y="532248"/>
                </a:lnTo>
                <a:cubicBezTo>
                  <a:pt x="327817" y="539687"/>
                  <a:pt x="326210" y="547559"/>
                  <a:pt x="319867" y="553109"/>
                </a:cubicBezTo>
                <a:cubicBezTo>
                  <a:pt x="313578" y="558612"/>
                  <a:pt x="305960" y="562380"/>
                  <a:pt x="299006" y="567016"/>
                </a:cubicBezTo>
                <a:cubicBezTo>
                  <a:pt x="295529" y="569334"/>
                  <a:pt x="292539" y="572648"/>
                  <a:pt x="288575" y="573970"/>
                </a:cubicBezTo>
                <a:cubicBezTo>
                  <a:pt x="285098" y="575129"/>
                  <a:pt x="281349" y="575667"/>
                  <a:pt x="278145" y="577447"/>
                </a:cubicBezTo>
                <a:cubicBezTo>
                  <a:pt x="242280" y="597372"/>
                  <a:pt x="270455" y="586963"/>
                  <a:pt x="246854" y="594831"/>
                </a:cubicBezTo>
                <a:cubicBezTo>
                  <a:pt x="245695" y="609897"/>
                  <a:pt x="246162" y="625177"/>
                  <a:pt x="243377" y="640029"/>
                </a:cubicBezTo>
                <a:cubicBezTo>
                  <a:pt x="241488" y="650103"/>
                  <a:pt x="232518" y="651976"/>
                  <a:pt x="225993" y="657413"/>
                </a:cubicBezTo>
                <a:cubicBezTo>
                  <a:pt x="191813" y="685896"/>
                  <a:pt x="235959" y="650924"/>
                  <a:pt x="208609" y="678274"/>
                </a:cubicBezTo>
                <a:cubicBezTo>
                  <a:pt x="205654" y="681229"/>
                  <a:pt x="201388" y="682553"/>
                  <a:pt x="198178" y="685228"/>
                </a:cubicBezTo>
                <a:cubicBezTo>
                  <a:pt x="194401" y="688376"/>
                  <a:pt x="191525" y="692510"/>
                  <a:pt x="187748" y="695658"/>
                </a:cubicBezTo>
                <a:cubicBezTo>
                  <a:pt x="184538" y="698333"/>
                  <a:pt x="180528" y="699937"/>
                  <a:pt x="177318" y="702612"/>
                </a:cubicBezTo>
                <a:cubicBezTo>
                  <a:pt x="165320" y="712611"/>
                  <a:pt x="163598" y="721092"/>
                  <a:pt x="146026" y="726949"/>
                </a:cubicBezTo>
                <a:lnTo>
                  <a:pt x="125165" y="733903"/>
                </a:lnTo>
                <a:cubicBezTo>
                  <a:pt x="122689" y="741331"/>
                  <a:pt x="119303" y="750604"/>
                  <a:pt x="118212" y="758241"/>
                </a:cubicBezTo>
                <a:cubicBezTo>
                  <a:pt x="112196" y="800351"/>
                  <a:pt x="121958" y="782176"/>
                  <a:pt x="107781" y="803439"/>
                </a:cubicBezTo>
                <a:cubicBezTo>
                  <a:pt x="106622" y="806916"/>
                  <a:pt x="106085" y="810666"/>
                  <a:pt x="104305" y="813869"/>
                </a:cubicBezTo>
                <a:cubicBezTo>
                  <a:pt x="100246" y="821175"/>
                  <a:pt x="90397" y="834730"/>
                  <a:pt x="90397" y="834730"/>
                </a:cubicBezTo>
                <a:cubicBezTo>
                  <a:pt x="82123" y="859555"/>
                  <a:pt x="87510" y="849492"/>
                  <a:pt x="76490" y="866021"/>
                </a:cubicBezTo>
                <a:cubicBezTo>
                  <a:pt x="67751" y="892238"/>
                  <a:pt x="80555" y="860940"/>
                  <a:pt x="62583" y="883406"/>
                </a:cubicBezTo>
                <a:cubicBezTo>
                  <a:pt x="60294" y="886268"/>
                  <a:pt x="60886" y="890632"/>
                  <a:pt x="59106" y="893836"/>
                </a:cubicBezTo>
                <a:cubicBezTo>
                  <a:pt x="59092" y="893861"/>
                  <a:pt x="41730" y="919900"/>
                  <a:pt x="38245" y="925127"/>
                </a:cubicBezTo>
                <a:cubicBezTo>
                  <a:pt x="35927" y="928604"/>
                  <a:pt x="32614" y="931594"/>
                  <a:pt x="31292" y="935558"/>
                </a:cubicBezTo>
                <a:cubicBezTo>
                  <a:pt x="23016" y="960382"/>
                  <a:pt x="28404" y="950319"/>
                  <a:pt x="17384" y="966849"/>
                </a:cubicBezTo>
                <a:cubicBezTo>
                  <a:pt x="16225" y="970326"/>
                  <a:pt x="15688" y="974076"/>
                  <a:pt x="13908" y="977279"/>
                </a:cubicBezTo>
                <a:cubicBezTo>
                  <a:pt x="9849" y="984585"/>
                  <a:pt x="0" y="998140"/>
                  <a:pt x="0" y="998140"/>
                </a:cubicBezTo>
                <a:cubicBezTo>
                  <a:pt x="1159" y="1005094"/>
                  <a:pt x="614" y="1012559"/>
                  <a:pt x="3477" y="1019001"/>
                </a:cubicBezTo>
                <a:cubicBezTo>
                  <a:pt x="5474" y="1023494"/>
                  <a:pt x="10760" y="1025654"/>
                  <a:pt x="13908" y="1029431"/>
                </a:cubicBezTo>
                <a:cubicBezTo>
                  <a:pt x="16583" y="1032641"/>
                  <a:pt x="18992" y="1036124"/>
                  <a:pt x="20861" y="1039862"/>
                </a:cubicBezTo>
                <a:cubicBezTo>
                  <a:pt x="25545" y="1049231"/>
                  <a:pt x="22436" y="1052974"/>
                  <a:pt x="31292" y="1060723"/>
                </a:cubicBezTo>
                <a:cubicBezTo>
                  <a:pt x="46006" y="1073598"/>
                  <a:pt x="48257" y="1073332"/>
                  <a:pt x="62583" y="1078107"/>
                </a:cubicBezTo>
                <a:cubicBezTo>
                  <a:pt x="75331" y="1076948"/>
                  <a:pt x="88222" y="1076855"/>
                  <a:pt x="100828" y="1074630"/>
                </a:cubicBezTo>
                <a:cubicBezTo>
                  <a:pt x="108046" y="1073356"/>
                  <a:pt x="114735" y="1069994"/>
                  <a:pt x="121689" y="1067676"/>
                </a:cubicBezTo>
                <a:cubicBezTo>
                  <a:pt x="125166" y="1066517"/>
                  <a:pt x="128504" y="1064801"/>
                  <a:pt x="132119" y="1064199"/>
                </a:cubicBezTo>
                <a:lnTo>
                  <a:pt x="152980" y="1060723"/>
                </a:lnTo>
                <a:cubicBezTo>
                  <a:pt x="156457" y="1059564"/>
                  <a:pt x="159745" y="1057246"/>
                  <a:pt x="163410" y="1057246"/>
                </a:cubicBezTo>
                <a:cubicBezTo>
                  <a:pt x="171797" y="1057246"/>
                  <a:pt x="182996" y="1061457"/>
                  <a:pt x="191225" y="1064199"/>
                </a:cubicBezTo>
                <a:cubicBezTo>
                  <a:pt x="211149" y="1094089"/>
                  <a:pt x="184620" y="1058916"/>
                  <a:pt x="208609" y="1078107"/>
                </a:cubicBezTo>
                <a:cubicBezTo>
                  <a:pt x="211872" y="1080717"/>
                  <a:pt x="212299" y="1085927"/>
                  <a:pt x="215562" y="1088537"/>
                </a:cubicBezTo>
                <a:cubicBezTo>
                  <a:pt x="218424" y="1090827"/>
                  <a:pt x="222371" y="1091457"/>
                  <a:pt x="225993" y="1092014"/>
                </a:cubicBezTo>
                <a:cubicBezTo>
                  <a:pt x="253856" y="1096301"/>
                  <a:pt x="308899" y="1097897"/>
                  <a:pt x="330297" y="1098967"/>
                </a:cubicBezTo>
                <a:cubicBezTo>
                  <a:pt x="333774" y="1102444"/>
                  <a:pt x="337579" y="1105621"/>
                  <a:pt x="340727" y="1109398"/>
                </a:cubicBezTo>
                <a:cubicBezTo>
                  <a:pt x="349588" y="1120031"/>
                  <a:pt x="344616" y="1120784"/>
                  <a:pt x="358111" y="1126782"/>
                </a:cubicBezTo>
                <a:cubicBezTo>
                  <a:pt x="364809" y="1129759"/>
                  <a:pt x="378972" y="1133736"/>
                  <a:pt x="378972" y="1133736"/>
                </a:cubicBezTo>
                <a:cubicBezTo>
                  <a:pt x="388244" y="1132577"/>
                  <a:pt x="397594" y="1131931"/>
                  <a:pt x="406787" y="1130259"/>
                </a:cubicBezTo>
                <a:cubicBezTo>
                  <a:pt x="410393" y="1129603"/>
                  <a:pt x="414355" y="1129071"/>
                  <a:pt x="417217" y="1126782"/>
                </a:cubicBezTo>
                <a:cubicBezTo>
                  <a:pt x="420480" y="1124172"/>
                  <a:pt x="421853" y="1119829"/>
                  <a:pt x="424171" y="1116352"/>
                </a:cubicBezTo>
                <a:cubicBezTo>
                  <a:pt x="426999" y="1107869"/>
                  <a:pt x="427862" y="1102230"/>
                  <a:pt x="434601" y="1095491"/>
                </a:cubicBezTo>
                <a:cubicBezTo>
                  <a:pt x="437556" y="1092536"/>
                  <a:pt x="441555" y="1090855"/>
                  <a:pt x="445032" y="1088537"/>
                </a:cubicBezTo>
                <a:cubicBezTo>
                  <a:pt x="446191" y="1085060"/>
                  <a:pt x="446219" y="1080969"/>
                  <a:pt x="448508" y="1078107"/>
                </a:cubicBezTo>
                <a:cubicBezTo>
                  <a:pt x="455150" y="1069805"/>
                  <a:pt x="460972" y="1071874"/>
                  <a:pt x="469369" y="1067676"/>
                </a:cubicBezTo>
                <a:cubicBezTo>
                  <a:pt x="473107" y="1065807"/>
                  <a:pt x="475836" y="1062044"/>
                  <a:pt x="479800" y="1060723"/>
                </a:cubicBezTo>
                <a:cubicBezTo>
                  <a:pt x="486488" y="1058494"/>
                  <a:pt x="493748" y="1058629"/>
                  <a:pt x="500660" y="1057246"/>
                </a:cubicBezTo>
                <a:cubicBezTo>
                  <a:pt x="505346" y="1056309"/>
                  <a:pt x="509932" y="1054928"/>
                  <a:pt x="514568" y="1053769"/>
                </a:cubicBezTo>
                <a:cubicBezTo>
                  <a:pt x="520704" y="1054536"/>
                  <a:pt x="546828" y="1056669"/>
                  <a:pt x="556289" y="1060723"/>
                </a:cubicBezTo>
                <a:cubicBezTo>
                  <a:pt x="569074" y="1066202"/>
                  <a:pt x="563366" y="1069430"/>
                  <a:pt x="577150" y="1071153"/>
                </a:cubicBezTo>
                <a:cubicBezTo>
                  <a:pt x="592144" y="1073027"/>
                  <a:pt x="607283" y="1073471"/>
                  <a:pt x="622349" y="1074630"/>
                </a:cubicBezTo>
                <a:cubicBezTo>
                  <a:pt x="638401" y="1077841"/>
                  <a:pt x="654501" y="1081583"/>
                  <a:pt x="671024" y="1081583"/>
                </a:cubicBezTo>
                <a:cubicBezTo>
                  <a:pt x="679219" y="1081583"/>
                  <a:pt x="687249" y="1079266"/>
                  <a:pt x="695362" y="1078107"/>
                </a:cubicBezTo>
                <a:cubicBezTo>
                  <a:pt x="699647" y="1039528"/>
                  <a:pt x="695519" y="1056773"/>
                  <a:pt x="705792" y="1025955"/>
                </a:cubicBezTo>
                <a:cubicBezTo>
                  <a:pt x="706951" y="1022478"/>
                  <a:pt x="706677" y="1018116"/>
                  <a:pt x="709269" y="1015524"/>
                </a:cubicBezTo>
                <a:lnTo>
                  <a:pt x="719699" y="1005094"/>
                </a:lnTo>
                <a:cubicBezTo>
                  <a:pt x="722527" y="996609"/>
                  <a:pt x="723389" y="990974"/>
                  <a:pt x="730130" y="984233"/>
                </a:cubicBezTo>
                <a:cubicBezTo>
                  <a:pt x="733085" y="981278"/>
                  <a:pt x="737083" y="979597"/>
                  <a:pt x="740560" y="977279"/>
                </a:cubicBezTo>
                <a:cubicBezTo>
                  <a:pt x="749301" y="951057"/>
                  <a:pt x="737508" y="983385"/>
                  <a:pt x="750991" y="956418"/>
                </a:cubicBezTo>
                <a:cubicBezTo>
                  <a:pt x="752630" y="953140"/>
                  <a:pt x="752178" y="948850"/>
                  <a:pt x="754467" y="945988"/>
                </a:cubicBezTo>
                <a:cubicBezTo>
                  <a:pt x="757077" y="942725"/>
                  <a:pt x="761421" y="941352"/>
                  <a:pt x="764898" y="939034"/>
                </a:cubicBezTo>
                <a:cubicBezTo>
                  <a:pt x="773166" y="914232"/>
                  <a:pt x="761442" y="944219"/>
                  <a:pt x="778805" y="918174"/>
                </a:cubicBezTo>
                <a:cubicBezTo>
                  <a:pt x="780838" y="915124"/>
                  <a:pt x="780643" y="911021"/>
                  <a:pt x="782282" y="907743"/>
                </a:cubicBezTo>
                <a:cubicBezTo>
                  <a:pt x="784151" y="904006"/>
                  <a:pt x="787366" y="901050"/>
                  <a:pt x="789235" y="897313"/>
                </a:cubicBezTo>
                <a:cubicBezTo>
                  <a:pt x="803625" y="868532"/>
                  <a:pt x="779744" y="906332"/>
                  <a:pt x="799666" y="876452"/>
                </a:cubicBezTo>
                <a:lnTo>
                  <a:pt x="806619" y="855591"/>
                </a:lnTo>
                <a:cubicBezTo>
                  <a:pt x="807778" y="852114"/>
                  <a:pt x="809207" y="848716"/>
                  <a:pt x="810096" y="845161"/>
                </a:cubicBezTo>
                <a:cubicBezTo>
                  <a:pt x="811255" y="840525"/>
                  <a:pt x="812200" y="835830"/>
                  <a:pt x="813573" y="831253"/>
                </a:cubicBezTo>
                <a:cubicBezTo>
                  <a:pt x="815679" y="824233"/>
                  <a:pt x="820527" y="810393"/>
                  <a:pt x="820527" y="810393"/>
                </a:cubicBezTo>
                <a:cubicBezTo>
                  <a:pt x="823735" y="752642"/>
                  <a:pt x="827287" y="725212"/>
                  <a:pt x="820527" y="664367"/>
                </a:cubicBezTo>
                <a:cubicBezTo>
                  <a:pt x="820066" y="660214"/>
                  <a:pt x="815442" y="657674"/>
                  <a:pt x="813573" y="653936"/>
                </a:cubicBezTo>
                <a:cubicBezTo>
                  <a:pt x="811934" y="650658"/>
                  <a:pt x="811255" y="646983"/>
                  <a:pt x="810096" y="643506"/>
                </a:cubicBezTo>
                <a:cubicBezTo>
                  <a:pt x="812414" y="640029"/>
                  <a:pt x="814095" y="636030"/>
                  <a:pt x="817050" y="633075"/>
                </a:cubicBezTo>
                <a:cubicBezTo>
                  <a:pt x="820005" y="630120"/>
                  <a:pt x="827019" y="630275"/>
                  <a:pt x="827480" y="626122"/>
                </a:cubicBezTo>
                <a:cubicBezTo>
                  <a:pt x="828412" y="617736"/>
                  <a:pt x="824949" y="608970"/>
                  <a:pt x="820527" y="601784"/>
                </a:cubicBezTo>
                <a:cubicBezTo>
                  <a:pt x="815373" y="593409"/>
                  <a:pt x="807849" y="586377"/>
                  <a:pt x="799666" y="580923"/>
                </a:cubicBezTo>
                <a:cubicBezTo>
                  <a:pt x="790391" y="574741"/>
                  <a:pt x="786015" y="572809"/>
                  <a:pt x="778805" y="563539"/>
                </a:cubicBezTo>
                <a:cubicBezTo>
                  <a:pt x="773674" y="556942"/>
                  <a:pt x="769534" y="549632"/>
                  <a:pt x="764898" y="542679"/>
                </a:cubicBezTo>
                <a:cubicBezTo>
                  <a:pt x="762580" y="539202"/>
                  <a:pt x="759265" y="536212"/>
                  <a:pt x="757944" y="532248"/>
                </a:cubicBezTo>
                <a:cubicBezTo>
                  <a:pt x="749670" y="507423"/>
                  <a:pt x="755057" y="517486"/>
                  <a:pt x="744037" y="500957"/>
                </a:cubicBezTo>
                <a:cubicBezTo>
                  <a:pt x="742878" y="497480"/>
                  <a:pt x="740560" y="494191"/>
                  <a:pt x="740560" y="490526"/>
                </a:cubicBezTo>
                <a:cubicBezTo>
                  <a:pt x="740560" y="480122"/>
                  <a:pt x="743001" y="446885"/>
                  <a:pt x="750991" y="434898"/>
                </a:cubicBezTo>
                <a:lnTo>
                  <a:pt x="757944" y="424467"/>
                </a:lnTo>
                <a:cubicBezTo>
                  <a:pt x="755962" y="414555"/>
                  <a:pt x="753934" y="402985"/>
                  <a:pt x="750991" y="393176"/>
                </a:cubicBezTo>
                <a:cubicBezTo>
                  <a:pt x="748885" y="386155"/>
                  <a:pt x="746355" y="379269"/>
                  <a:pt x="744037" y="372315"/>
                </a:cubicBezTo>
                <a:lnTo>
                  <a:pt x="737083" y="351454"/>
                </a:lnTo>
                <a:lnTo>
                  <a:pt x="733606" y="341024"/>
                </a:lnTo>
                <a:cubicBezTo>
                  <a:pt x="735294" y="307258"/>
                  <a:pt x="735112" y="276357"/>
                  <a:pt x="740560" y="243673"/>
                </a:cubicBezTo>
                <a:cubicBezTo>
                  <a:pt x="742312" y="233164"/>
                  <a:pt x="747900" y="218179"/>
                  <a:pt x="750991" y="208905"/>
                </a:cubicBezTo>
                <a:lnTo>
                  <a:pt x="764898" y="167183"/>
                </a:lnTo>
                <a:lnTo>
                  <a:pt x="775328" y="135892"/>
                </a:lnTo>
                <a:cubicBezTo>
                  <a:pt x="776487" y="132415"/>
                  <a:pt x="776772" y="128511"/>
                  <a:pt x="778805" y="125462"/>
                </a:cubicBezTo>
                <a:lnTo>
                  <a:pt x="785759" y="115031"/>
                </a:lnTo>
                <a:cubicBezTo>
                  <a:pt x="789356" y="104238"/>
                  <a:pt x="789742" y="101438"/>
                  <a:pt x="796189" y="90694"/>
                </a:cubicBezTo>
                <a:cubicBezTo>
                  <a:pt x="800489" y="83528"/>
                  <a:pt x="802168" y="72476"/>
                  <a:pt x="810096" y="69833"/>
                </a:cubicBezTo>
                <a:cubicBezTo>
                  <a:pt x="817050" y="67515"/>
                  <a:pt x="824858" y="66945"/>
                  <a:pt x="830957" y="62879"/>
                </a:cubicBezTo>
                <a:lnTo>
                  <a:pt x="851818" y="48972"/>
                </a:lnTo>
                <a:cubicBezTo>
                  <a:pt x="855295" y="46654"/>
                  <a:pt x="858284" y="43339"/>
                  <a:pt x="862248" y="42018"/>
                </a:cubicBezTo>
                <a:lnTo>
                  <a:pt x="872679" y="38542"/>
                </a:lnTo>
                <a:cubicBezTo>
                  <a:pt x="883535" y="5975"/>
                  <a:pt x="865752" y="54141"/>
                  <a:pt x="886586" y="17681"/>
                </a:cubicBezTo>
                <a:cubicBezTo>
                  <a:pt x="888957" y="13532"/>
                  <a:pt x="888904" y="8410"/>
                  <a:pt x="890063" y="3774"/>
                </a:cubicBezTo>
                <a:cubicBezTo>
                  <a:pt x="886586" y="2615"/>
                  <a:pt x="883035" y="-1064"/>
                  <a:pt x="879632" y="297"/>
                </a:cubicBezTo>
                <a:cubicBezTo>
                  <a:pt x="875752" y="1849"/>
                  <a:pt x="875634" y="7772"/>
                  <a:pt x="872679" y="10727"/>
                </a:cubicBezTo>
                <a:cubicBezTo>
                  <a:pt x="869724" y="13682"/>
                  <a:pt x="866067" y="15984"/>
                  <a:pt x="862248" y="17681"/>
                </a:cubicBezTo>
                <a:cubicBezTo>
                  <a:pt x="855550" y="20658"/>
                  <a:pt x="841387" y="24634"/>
                  <a:pt x="841387" y="24634"/>
                </a:cubicBezTo>
                <a:cubicBezTo>
                  <a:pt x="837910" y="26952"/>
                  <a:pt x="834775" y="29891"/>
                  <a:pt x="830957" y="31588"/>
                </a:cubicBezTo>
                <a:cubicBezTo>
                  <a:pt x="824259" y="34565"/>
                  <a:pt x="817050" y="36224"/>
                  <a:pt x="810096" y="38542"/>
                </a:cubicBezTo>
                <a:cubicBezTo>
                  <a:pt x="792984" y="44246"/>
                  <a:pt x="803270" y="41417"/>
                  <a:pt x="778805" y="45495"/>
                </a:cubicBezTo>
                <a:cubicBezTo>
                  <a:pt x="775328" y="48972"/>
                  <a:pt x="771102" y="51835"/>
                  <a:pt x="768375" y="55926"/>
                </a:cubicBezTo>
                <a:cubicBezTo>
                  <a:pt x="766342" y="58975"/>
                  <a:pt x="765326" y="62716"/>
                  <a:pt x="764898" y="66356"/>
                </a:cubicBezTo>
                <a:cubicBezTo>
                  <a:pt x="763883" y="74983"/>
                  <a:pt x="765951" y="109447"/>
                  <a:pt x="757944" y="125462"/>
                </a:cubicBezTo>
                <a:cubicBezTo>
                  <a:pt x="747521" y="146310"/>
                  <a:pt x="753910" y="126995"/>
                  <a:pt x="730130" y="142846"/>
                </a:cubicBezTo>
                <a:cubicBezTo>
                  <a:pt x="726653" y="145164"/>
                  <a:pt x="723518" y="148102"/>
                  <a:pt x="719699" y="149799"/>
                </a:cubicBezTo>
                <a:cubicBezTo>
                  <a:pt x="713001" y="152776"/>
                  <a:pt x="698838" y="156753"/>
                  <a:pt x="698838" y="156753"/>
                </a:cubicBezTo>
                <a:cubicBezTo>
                  <a:pt x="695361" y="159071"/>
                  <a:pt x="692226" y="162010"/>
                  <a:pt x="688408" y="163707"/>
                </a:cubicBezTo>
                <a:cubicBezTo>
                  <a:pt x="681710" y="166684"/>
                  <a:pt x="667547" y="170660"/>
                  <a:pt x="667547" y="170660"/>
                </a:cubicBezTo>
                <a:cubicBezTo>
                  <a:pt x="666388" y="174137"/>
                  <a:pt x="664554" y="177458"/>
                  <a:pt x="664070" y="181091"/>
                </a:cubicBezTo>
                <a:cubicBezTo>
                  <a:pt x="662226" y="194924"/>
                  <a:pt x="666835" y="210330"/>
                  <a:pt x="660594" y="222812"/>
                </a:cubicBezTo>
                <a:cubicBezTo>
                  <a:pt x="657316" y="229368"/>
                  <a:pt x="646920" y="228328"/>
                  <a:pt x="639733" y="229766"/>
                </a:cubicBezTo>
                <a:cubicBezTo>
                  <a:pt x="633938" y="230925"/>
                  <a:pt x="628178" y="232271"/>
                  <a:pt x="622349" y="233243"/>
                </a:cubicBezTo>
                <a:cubicBezTo>
                  <a:pt x="614265" y="234590"/>
                  <a:pt x="606074" y="235254"/>
                  <a:pt x="598011" y="236720"/>
                </a:cubicBezTo>
                <a:cubicBezTo>
                  <a:pt x="586444" y="238823"/>
                  <a:pt x="574139" y="243518"/>
                  <a:pt x="563243" y="247150"/>
                </a:cubicBezTo>
                <a:lnTo>
                  <a:pt x="552813" y="250627"/>
                </a:lnTo>
                <a:lnTo>
                  <a:pt x="531952" y="271488"/>
                </a:lnTo>
                <a:lnTo>
                  <a:pt x="521521" y="281918"/>
                </a:lnTo>
                <a:cubicBezTo>
                  <a:pt x="520362" y="285395"/>
                  <a:pt x="520334" y="289486"/>
                  <a:pt x="518045" y="292348"/>
                </a:cubicBezTo>
                <a:cubicBezTo>
                  <a:pt x="515435" y="295611"/>
                  <a:pt x="510824" y="296627"/>
                  <a:pt x="507614" y="299302"/>
                </a:cubicBezTo>
                <a:cubicBezTo>
                  <a:pt x="490252" y="313771"/>
                  <a:pt x="505084" y="307100"/>
                  <a:pt x="486753" y="313209"/>
                </a:cubicBezTo>
                <a:cubicBezTo>
                  <a:pt x="462843" y="329150"/>
                  <a:pt x="473821" y="324475"/>
                  <a:pt x="455462" y="330593"/>
                </a:cubicBezTo>
                <a:cubicBezTo>
                  <a:pt x="425582" y="350515"/>
                  <a:pt x="463382" y="326634"/>
                  <a:pt x="434601" y="341024"/>
                </a:cubicBezTo>
                <a:cubicBezTo>
                  <a:pt x="430864" y="342893"/>
                  <a:pt x="428189" y="346829"/>
                  <a:pt x="424171" y="347977"/>
                </a:cubicBezTo>
                <a:cubicBezTo>
                  <a:pt x="419714" y="349250"/>
                  <a:pt x="407366" y="330014"/>
                  <a:pt x="403310" y="347977"/>
                </a:cubicBezTo>
                <a:close/>
              </a:path>
            </a:pathLst>
          </a:custGeom>
          <a:solidFill>
            <a:srgbClr val="FCE4D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kumimoji="0" lang="zh-TW" altLang="en-US"/>
          </a:p>
        </p:txBody>
      </p:sp>
      <p:sp>
        <p:nvSpPr>
          <p:cNvPr id="4" name="花蓮縣"/>
          <p:cNvSpPr/>
          <p:nvPr/>
        </p:nvSpPr>
        <p:spPr bwMode="auto">
          <a:xfrm>
            <a:off x="3681413" y="2757488"/>
            <a:ext cx="1287462" cy="1976437"/>
          </a:xfrm>
          <a:custGeom>
            <a:avLst/>
            <a:gdLst>
              <a:gd name="connsiteX0" fmla="*/ 605365 w 1129987"/>
              <a:gd name="connsiteY0" fmla="*/ 32787 h 2076526"/>
              <a:gd name="connsiteX1" fmla="*/ 601722 w 1129987"/>
              <a:gd name="connsiteY1" fmla="*/ 51002 h 2076526"/>
              <a:gd name="connsiteX2" fmla="*/ 598079 w 1129987"/>
              <a:gd name="connsiteY2" fmla="*/ 61931 h 2076526"/>
              <a:gd name="connsiteX3" fmla="*/ 590793 w 1129987"/>
              <a:gd name="connsiteY3" fmla="*/ 98362 h 2076526"/>
              <a:gd name="connsiteX4" fmla="*/ 587150 w 1129987"/>
              <a:gd name="connsiteY4" fmla="*/ 109291 h 2076526"/>
              <a:gd name="connsiteX5" fmla="*/ 572578 w 1129987"/>
              <a:gd name="connsiteY5" fmla="*/ 131149 h 2076526"/>
              <a:gd name="connsiteX6" fmla="*/ 550719 w 1129987"/>
              <a:gd name="connsiteY6" fmla="*/ 149364 h 2076526"/>
              <a:gd name="connsiteX7" fmla="*/ 547076 w 1129987"/>
              <a:gd name="connsiteY7" fmla="*/ 160293 h 2076526"/>
              <a:gd name="connsiteX8" fmla="*/ 536147 w 1129987"/>
              <a:gd name="connsiteY8" fmla="*/ 163936 h 2076526"/>
              <a:gd name="connsiteX9" fmla="*/ 514289 w 1129987"/>
              <a:gd name="connsiteY9" fmla="*/ 178508 h 2076526"/>
              <a:gd name="connsiteX10" fmla="*/ 503360 w 1129987"/>
              <a:gd name="connsiteY10" fmla="*/ 185794 h 2076526"/>
              <a:gd name="connsiteX11" fmla="*/ 488788 w 1129987"/>
              <a:gd name="connsiteY11" fmla="*/ 207652 h 2076526"/>
              <a:gd name="connsiteX12" fmla="*/ 485145 w 1129987"/>
              <a:gd name="connsiteY12" fmla="*/ 269584 h 2076526"/>
              <a:gd name="connsiteX13" fmla="*/ 477859 w 1129987"/>
              <a:gd name="connsiteY13" fmla="*/ 280513 h 2076526"/>
              <a:gd name="connsiteX14" fmla="*/ 463287 w 1129987"/>
              <a:gd name="connsiteY14" fmla="*/ 284156 h 2076526"/>
              <a:gd name="connsiteX15" fmla="*/ 452358 w 1129987"/>
              <a:gd name="connsiteY15" fmla="*/ 291442 h 2076526"/>
              <a:gd name="connsiteX16" fmla="*/ 445072 w 1129987"/>
              <a:gd name="connsiteY16" fmla="*/ 302371 h 2076526"/>
              <a:gd name="connsiteX17" fmla="*/ 423213 w 1129987"/>
              <a:gd name="connsiteY17" fmla="*/ 309657 h 2076526"/>
              <a:gd name="connsiteX18" fmla="*/ 412284 w 1129987"/>
              <a:gd name="connsiteY18" fmla="*/ 331515 h 2076526"/>
              <a:gd name="connsiteX19" fmla="*/ 415927 w 1129987"/>
              <a:gd name="connsiteY19" fmla="*/ 342445 h 2076526"/>
              <a:gd name="connsiteX20" fmla="*/ 437786 w 1129987"/>
              <a:gd name="connsiteY20" fmla="*/ 349731 h 2076526"/>
              <a:gd name="connsiteX21" fmla="*/ 452358 w 1129987"/>
              <a:gd name="connsiteY21" fmla="*/ 367946 h 2076526"/>
              <a:gd name="connsiteX22" fmla="*/ 463287 w 1129987"/>
              <a:gd name="connsiteY22" fmla="*/ 389804 h 2076526"/>
              <a:gd name="connsiteX23" fmla="*/ 456001 w 1129987"/>
              <a:gd name="connsiteY23" fmla="*/ 422591 h 2076526"/>
              <a:gd name="connsiteX24" fmla="*/ 448715 w 1129987"/>
              <a:gd name="connsiteY24" fmla="*/ 444449 h 2076526"/>
              <a:gd name="connsiteX25" fmla="*/ 437786 w 1129987"/>
              <a:gd name="connsiteY25" fmla="*/ 451735 h 2076526"/>
              <a:gd name="connsiteX26" fmla="*/ 434143 w 1129987"/>
              <a:gd name="connsiteY26" fmla="*/ 469951 h 2076526"/>
              <a:gd name="connsiteX27" fmla="*/ 426856 w 1129987"/>
              <a:gd name="connsiteY27" fmla="*/ 480880 h 2076526"/>
              <a:gd name="connsiteX28" fmla="*/ 419570 w 1129987"/>
              <a:gd name="connsiteY28" fmla="*/ 502738 h 2076526"/>
              <a:gd name="connsiteX29" fmla="*/ 415927 w 1129987"/>
              <a:gd name="connsiteY29" fmla="*/ 513667 h 2076526"/>
              <a:gd name="connsiteX30" fmla="*/ 412284 w 1129987"/>
              <a:gd name="connsiteY30" fmla="*/ 524596 h 2076526"/>
              <a:gd name="connsiteX31" fmla="*/ 408641 w 1129987"/>
              <a:gd name="connsiteY31" fmla="*/ 579241 h 2076526"/>
              <a:gd name="connsiteX32" fmla="*/ 404998 w 1129987"/>
              <a:gd name="connsiteY32" fmla="*/ 597456 h 2076526"/>
              <a:gd name="connsiteX33" fmla="*/ 397712 w 1129987"/>
              <a:gd name="connsiteY33" fmla="*/ 739535 h 2076526"/>
              <a:gd name="connsiteX34" fmla="*/ 394069 w 1129987"/>
              <a:gd name="connsiteY34" fmla="*/ 765036 h 2076526"/>
              <a:gd name="connsiteX35" fmla="*/ 390426 w 1129987"/>
              <a:gd name="connsiteY35" fmla="*/ 775965 h 2076526"/>
              <a:gd name="connsiteX36" fmla="*/ 383140 w 1129987"/>
              <a:gd name="connsiteY36" fmla="*/ 812395 h 2076526"/>
              <a:gd name="connsiteX37" fmla="*/ 379497 w 1129987"/>
              <a:gd name="connsiteY37" fmla="*/ 826967 h 2076526"/>
              <a:gd name="connsiteX38" fmla="*/ 375854 w 1129987"/>
              <a:gd name="connsiteY38" fmla="*/ 837896 h 2076526"/>
              <a:gd name="connsiteX39" fmla="*/ 368568 w 1129987"/>
              <a:gd name="connsiteY39" fmla="*/ 877970 h 2076526"/>
              <a:gd name="connsiteX40" fmla="*/ 353996 w 1129987"/>
              <a:gd name="connsiteY40" fmla="*/ 910757 h 2076526"/>
              <a:gd name="connsiteX41" fmla="*/ 335781 w 1129987"/>
              <a:gd name="connsiteY41" fmla="*/ 943544 h 2076526"/>
              <a:gd name="connsiteX42" fmla="*/ 321209 w 1129987"/>
              <a:gd name="connsiteY42" fmla="*/ 976331 h 2076526"/>
              <a:gd name="connsiteX43" fmla="*/ 317566 w 1129987"/>
              <a:gd name="connsiteY43" fmla="*/ 987260 h 2076526"/>
              <a:gd name="connsiteX44" fmla="*/ 328495 w 1129987"/>
              <a:gd name="connsiteY44" fmla="*/ 1034620 h 2076526"/>
              <a:gd name="connsiteX45" fmla="*/ 343067 w 1129987"/>
              <a:gd name="connsiteY45" fmla="*/ 1056478 h 2076526"/>
              <a:gd name="connsiteX46" fmla="*/ 350353 w 1129987"/>
              <a:gd name="connsiteY46" fmla="*/ 1078336 h 2076526"/>
              <a:gd name="connsiteX47" fmla="*/ 357639 w 1129987"/>
              <a:gd name="connsiteY47" fmla="*/ 1089265 h 2076526"/>
              <a:gd name="connsiteX48" fmla="*/ 364925 w 1129987"/>
              <a:gd name="connsiteY48" fmla="*/ 1111123 h 2076526"/>
              <a:gd name="connsiteX49" fmla="*/ 361282 w 1129987"/>
              <a:gd name="connsiteY49" fmla="*/ 1202199 h 2076526"/>
              <a:gd name="connsiteX50" fmla="*/ 353996 w 1129987"/>
              <a:gd name="connsiteY50" fmla="*/ 1224057 h 2076526"/>
              <a:gd name="connsiteX51" fmla="*/ 332138 w 1129987"/>
              <a:gd name="connsiteY51" fmla="*/ 1253202 h 2076526"/>
              <a:gd name="connsiteX52" fmla="*/ 328495 w 1129987"/>
              <a:gd name="connsiteY52" fmla="*/ 1264131 h 2076526"/>
              <a:gd name="connsiteX53" fmla="*/ 306637 w 1129987"/>
              <a:gd name="connsiteY53" fmla="*/ 1278703 h 2076526"/>
              <a:gd name="connsiteX54" fmla="*/ 292064 w 1129987"/>
              <a:gd name="connsiteY54" fmla="*/ 1293275 h 2076526"/>
              <a:gd name="connsiteX55" fmla="*/ 281135 w 1129987"/>
              <a:gd name="connsiteY55" fmla="*/ 1304204 h 2076526"/>
              <a:gd name="connsiteX56" fmla="*/ 270206 w 1129987"/>
              <a:gd name="connsiteY56" fmla="*/ 1307847 h 2076526"/>
              <a:gd name="connsiteX57" fmla="*/ 237419 w 1129987"/>
              <a:gd name="connsiteY57" fmla="*/ 1326062 h 2076526"/>
              <a:gd name="connsiteX58" fmla="*/ 230133 w 1129987"/>
              <a:gd name="connsiteY58" fmla="*/ 1336991 h 2076526"/>
              <a:gd name="connsiteX59" fmla="*/ 215561 w 1129987"/>
              <a:gd name="connsiteY59" fmla="*/ 1351563 h 2076526"/>
              <a:gd name="connsiteX60" fmla="*/ 204632 w 1129987"/>
              <a:gd name="connsiteY60" fmla="*/ 1398923 h 2076526"/>
              <a:gd name="connsiteX61" fmla="*/ 193703 w 1129987"/>
              <a:gd name="connsiteY61" fmla="*/ 1402566 h 2076526"/>
              <a:gd name="connsiteX62" fmla="*/ 179131 w 1129987"/>
              <a:gd name="connsiteY62" fmla="*/ 1424424 h 2076526"/>
              <a:gd name="connsiteX63" fmla="*/ 168201 w 1129987"/>
              <a:gd name="connsiteY63" fmla="*/ 1428067 h 2076526"/>
              <a:gd name="connsiteX64" fmla="*/ 157272 w 1129987"/>
              <a:gd name="connsiteY64" fmla="*/ 1435353 h 2076526"/>
              <a:gd name="connsiteX65" fmla="*/ 120842 w 1129987"/>
              <a:gd name="connsiteY65" fmla="*/ 1435353 h 2076526"/>
              <a:gd name="connsiteX66" fmla="*/ 98984 w 1129987"/>
              <a:gd name="connsiteY66" fmla="*/ 1438996 h 2076526"/>
              <a:gd name="connsiteX67" fmla="*/ 91698 w 1129987"/>
              <a:gd name="connsiteY67" fmla="*/ 1453568 h 2076526"/>
              <a:gd name="connsiteX68" fmla="*/ 80769 w 1129987"/>
              <a:gd name="connsiteY68" fmla="*/ 1489998 h 2076526"/>
              <a:gd name="connsiteX69" fmla="*/ 80769 w 1129987"/>
              <a:gd name="connsiteY69" fmla="*/ 1562859 h 2076526"/>
              <a:gd name="connsiteX70" fmla="*/ 73483 w 1129987"/>
              <a:gd name="connsiteY70" fmla="*/ 1573788 h 2076526"/>
              <a:gd name="connsiteX71" fmla="*/ 62554 w 1129987"/>
              <a:gd name="connsiteY71" fmla="*/ 1577431 h 2076526"/>
              <a:gd name="connsiteX72" fmla="*/ 51625 w 1129987"/>
              <a:gd name="connsiteY72" fmla="*/ 1588360 h 2076526"/>
              <a:gd name="connsiteX73" fmla="*/ 44339 w 1129987"/>
              <a:gd name="connsiteY73" fmla="*/ 1599289 h 2076526"/>
              <a:gd name="connsiteX74" fmla="*/ 26123 w 1129987"/>
              <a:gd name="connsiteY74" fmla="*/ 1617504 h 2076526"/>
              <a:gd name="connsiteX75" fmla="*/ 15194 w 1129987"/>
              <a:gd name="connsiteY75" fmla="*/ 1628433 h 2076526"/>
              <a:gd name="connsiteX76" fmla="*/ 7908 w 1129987"/>
              <a:gd name="connsiteY76" fmla="*/ 1639362 h 2076526"/>
              <a:gd name="connsiteX77" fmla="*/ 7908 w 1129987"/>
              <a:gd name="connsiteY77" fmla="*/ 1672150 h 2076526"/>
              <a:gd name="connsiteX78" fmla="*/ 11551 w 1129987"/>
              <a:gd name="connsiteY78" fmla="*/ 1683079 h 2076526"/>
              <a:gd name="connsiteX79" fmla="*/ 33409 w 1129987"/>
              <a:gd name="connsiteY79" fmla="*/ 1697651 h 2076526"/>
              <a:gd name="connsiteX80" fmla="*/ 47982 w 1129987"/>
              <a:gd name="connsiteY80" fmla="*/ 1730438 h 2076526"/>
              <a:gd name="connsiteX81" fmla="*/ 58911 w 1129987"/>
              <a:gd name="connsiteY81" fmla="*/ 1737724 h 2076526"/>
              <a:gd name="connsiteX82" fmla="*/ 62554 w 1129987"/>
              <a:gd name="connsiteY82" fmla="*/ 1748653 h 2076526"/>
              <a:gd name="connsiteX83" fmla="*/ 84412 w 1129987"/>
              <a:gd name="connsiteY83" fmla="*/ 1777798 h 2076526"/>
              <a:gd name="connsiteX84" fmla="*/ 98984 w 1129987"/>
              <a:gd name="connsiteY84" fmla="*/ 1799656 h 2076526"/>
              <a:gd name="connsiteX85" fmla="*/ 124485 w 1129987"/>
              <a:gd name="connsiteY85" fmla="*/ 1825157 h 2076526"/>
              <a:gd name="connsiteX86" fmla="*/ 142700 w 1129987"/>
              <a:gd name="connsiteY86" fmla="*/ 1843372 h 2076526"/>
              <a:gd name="connsiteX87" fmla="*/ 160915 w 1129987"/>
              <a:gd name="connsiteY87" fmla="*/ 1861587 h 2076526"/>
              <a:gd name="connsiteX88" fmla="*/ 175488 w 1129987"/>
              <a:gd name="connsiteY88" fmla="*/ 1879802 h 2076526"/>
              <a:gd name="connsiteX89" fmla="*/ 186417 w 1129987"/>
              <a:gd name="connsiteY89" fmla="*/ 1883445 h 2076526"/>
              <a:gd name="connsiteX90" fmla="*/ 190060 w 1129987"/>
              <a:gd name="connsiteY90" fmla="*/ 1894374 h 2076526"/>
              <a:gd name="connsiteX91" fmla="*/ 211918 w 1129987"/>
              <a:gd name="connsiteY91" fmla="*/ 1901660 h 2076526"/>
              <a:gd name="connsiteX92" fmla="*/ 230133 w 1129987"/>
              <a:gd name="connsiteY92" fmla="*/ 1916233 h 2076526"/>
              <a:gd name="connsiteX93" fmla="*/ 251991 w 1129987"/>
              <a:gd name="connsiteY93" fmla="*/ 1930805 h 2076526"/>
              <a:gd name="connsiteX94" fmla="*/ 262920 w 1129987"/>
              <a:gd name="connsiteY94" fmla="*/ 1927162 h 2076526"/>
              <a:gd name="connsiteX95" fmla="*/ 273849 w 1129987"/>
              <a:gd name="connsiteY95" fmla="*/ 1919876 h 2076526"/>
              <a:gd name="connsiteX96" fmla="*/ 295707 w 1129987"/>
              <a:gd name="connsiteY96" fmla="*/ 1912590 h 2076526"/>
              <a:gd name="connsiteX97" fmla="*/ 321209 w 1129987"/>
              <a:gd name="connsiteY97" fmla="*/ 1923519 h 2076526"/>
              <a:gd name="connsiteX98" fmla="*/ 339424 w 1129987"/>
              <a:gd name="connsiteY98" fmla="*/ 1941734 h 2076526"/>
              <a:gd name="connsiteX99" fmla="*/ 350353 w 1129987"/>
              <a:gd name="connsiteY99" fmla="*/ 1978164 h 2076526"/>
              <a:gd name="connsiteX100" fmla="*/ 357639 w 1129987"/>
              <a:gd name="connsiteY100" fmla="*/ 2000022 h 2076526"/>
              <a:gd name="connsiteX101" fmla="*/ 383140 w 1129987"/>
              <a:gd name="connsiteY101" fmla="*/ 2007308 h 2076526"/>
              <a:gd name="connsiteX102" fmla="*/ 394069 w 1129987"/>
              <a:gd name="connsiteY102" fmla="*/ 2014594 h 2076526"/>
              <a:gd name="connsiteX103" fmla="*/ 408641 w 1129987"/>
              <a:gd name="connsiteY103" fmla="*/ 2036452 h 2076526"/>
              <a:gd name="connsiteX104" fmla="*/ 415927 w 1129987"/>
              <a:gd name="connsiteY104" fmla="*/ 2043739 h 2076526"/>
              <a:gd name="connsiteX105" fmla="*/ 430500 w 1129987"/>
              <a:gd name="connsiteY105" fmla="*/ 2061954 h 2076526"/>
              <a:gd name="connsiteX106" fmla="*/ 441429 w 1129987"/>
              <a:gd name="connsiteY106" fmla="*/ 2065597 h 2076526"/>
              <a:gd name="connsiteX107" fmla="*/ 463287 w 1129987"/>
              <a:gd name="connsiteY107" fmla="*/ 2076526 h 2076526"/>
              <a:gd name="connsiteX108" fmla="*/ 470573 w 1129987"/>
              <a:gd name="connsiteY108" fmla="*/ 2065597 h 2076526"/>
              <a:gd name="connsiteX109" fmla="*/ 514289 w 1129987"/>
              <a:gd name="connsiteY109" fmla="*/ 2061954 h 2076526"/>
              <a:gd name="connsiteX110" fmla="*/ 510646 w 1129987"/>
              <a:gd name="connsiteY110" fmla="*/ 2029166 h 2076526"/>
              <a:gd name="connsiteX111" fmla="*/ 503360 w 1129987"/>
              <a:gd name="connsiteY111" fmla="*/ 2007308 h 2076526"/>
              <a:gd name="connsiteX112" fmla="*/ 507003 w 1129987"/>
              <a:gd name="connsiteY112" fmla="*/ 1978164 h 2076526"/>
              <a:gd name="connsiteX113" fmla="*/ 510646 w 1129987"/>
              <a:gd name="connsiteY113" fmla="*/ 1963592 h 2076526"/>
              <a:gd name="connsiteX114" fmla="*/ 521575 w 1129987"/>
              <a:gd name="connsiteY114" fmla="*/ 1959949 h 2076526"/>
              <a:gd name="connsiteX115" fmla="*/ 528861 w 1129987"/>
              <a:gd name="connsiteY115" fmla="*/ 1938091 h 2076526"/>
              <a:gd name="connsiteX116" fmla="*/ 543433 w 1129987"/>
              <a:gd name="connsiteY116" fmla="*/ 1912590 h 2076526"/>
              <a:gd name="connsiteX117" fmla="*/ 547076 w 1129987"/>
              <a:gd name="connsiteY117" fmla="*/ 1901660 h 2076526"/>
              <a:gd name="connsiteX118" fmla="*/ 554362 w 1129987"/>
              <a:gd name="connsiteY118" fmla="*/ 1890731 h 2076526"/>
              <a:gd name="connsiteX119" fmla="*/ 561649 w 1129987"/>
              <a:gd name="connsiteY119" fmla="*/ 1868873 h 2076526"/>
              <a:gd name="connsiteX120" fmla="*/ 565292 w 1129987"/>
              <a:gd name="connsiteY120" fmla="*/ 1857944 h 2076526"/>
              <a:gd name="connsiteX121" fmla="*/ 568935 w 1129987"/>
              <a:gd name="connsiteY121" fmla="*/ 1847015 h 2076526"/>
              <a:gd name="connsiteX122" fmla="*/ 565292 w 1129987"/>
              <a:gd name="connsiteY122" fmla="*/ 1737724 h 2076526"/>
              <a:gd name="connsiteX123" fmla="*/ 561649 w 1129987"/>
              <a:gd name="connsiteY123" fmla="*/ 1723152 h 2076526"/>
              <a:gd name="connsiteX124" fmla="*/ 579864 w 1129987"/>
              <a:gd name="connsiteY124" fmla="*/ 1694008 h 2076526"/>
              <a:gd name="connsiteX125" fmla="*/ 590793 w 1129987"/>
              <a:gd name="connsiteY125" fmla="*/ 1683079 h 2076526"/>
              <a:gd name="connsiteX126" fmla="*/ 601722 w 1129987"/>
              <a:gd name="connsiteY126" fmla="*/ 1661221 h 2076526"/>
              <a:gd name="connsiteX127" fmla="*/ 609008 w 1129987"/>
              <a:gd name="connsiteY127" fmla="*/ 1650292 h 2076526"/>
              <a:gd name="connsiteX128" fmla="*/ 619937 w 1129987"/>
              <a:gd name="connsiteY128" fmla="*/ 1617504 h 2076526"/>
              <a:gd name="connsiteX129" fmla="*/ 623580 w 1129987"/>
              <a:gd name="connsiteY129" fmla="*/ 1606575 h 2076526"/>
              <a:gd name="connsiteX130" fmla="*/ 627223 w 1129987"/>
              <a:gd name="connsiteY130" fmla="*/ 1592003 h 2076526"/>
              <a:gd name="connsiteX131" fmla="*/ 630866 w 1129987"/>
              <a:gd name="connsiteY131" fmla="*/ 1581074 h 2076526"/>
              <a:gd name="connsiteX132" fmla="*/ 641795 w 1129987"/>
              <a:gd name="connsiteY132" fmla="*/ 1544644 h 2076526"/>
              <a:gd name="connsiteX133" fmla="*/ 645438 w 1129987"/>
              <a:gd name="connsiteY133" fmla="*/ 1533715 h 2076526"/>
              <a:gd name="connsiteX134" fmla="*/ 652724 w 1129987"/>
              <a:gd name="connsiteY134" fmla="*/ 1522786 h 2076526"/>
              <a:gd name="connsiteX135" fmla="*/ 678225 w 1129987"/>
              <a:gd name="connsiteY135" fmla="*/ 1497284 h 2076526"/>
              <a:gd name="connsiteX136" fmla="*/ 689154 w 1129987"/>
              <a:gd name="connsiteY136" fmla="*/ 1489998 h 2076526"/>
              <a:gd name="connsiteX137" fmla="*/ 714656 w 1129987"/>
              <a:gd name="connsiteY137" fmla="*/ 1482712 h 2076526"/>
              <a:gd name="connsiteX138" fmla="*/ 743800 w 1129987"/>
              <a:gd name="connsiteY138" fmla="*/ 1479069 h 2076526"/>
              <a:gd name="connsiteX139" fmla="*/ 765658 w 1129987"/>
              <a:gd name="connsiteY139" fmla="*/ 1475426 h 2076526"/>
              <a:gd name="connsiteX140" fmla="*/ 776587 w 1129987"/>
              <a:gd name="connsiteY140" fmla="*/ 1449925 h 2076526"/>
              <a:gd name="connsiteX141" fmla="*/ 783873 w 1129987"/>
              <a:gd name="connsiteY141" fmla="*/ 1438996 h 2076526"/>
              <a:gd name="connsiteX142" fmla="*/ 787516 w 1129987"/>
              <a:gd name="connsiteY142" fmla="*/ 1424424 h 2076526"/>
              <a:gd name="connsiteX143" fmla="*/ 791159 w 1129987"/>
              <a:gd name="connsiteY143" fmla="*/ 1413495 h 2076526"/>
              <a:gd name="connsiteX144" fmla="*/ 794802 w 1129987"/>
              <a:gd name="connsiteY144" fmla="*/ 1300561 h 2076526"/>
              <a:gd name="connsiteX145" fmla="*/ 802088 w 1129987"/>
              <a:gd name="connsiteY145" fmla="*/ 1245915 h 2076526"/>
              <a:gd name="connsiteX146" fmla="*/ 805731 w 1129987"/>
              <a:gd name="connsiteY146" fmla="*/ 1220414 h 2076526"/>
              <a:gd name="connsiteX147" fmla="*/ 813017 w 1129987"/>
              <a:gd name="connsiteY147" fmla="*/ 1194913 h 2076526"/>
              <a:gd name="connsiteX148" fmla="*/ 820303 w 1129987"/>
              <a:gd name="connsiteY148" fmla="*/ 1136625 h 2076526"/>
              <a:gd name="connsiteX149" fmla="*/ 827590 w 1129987"/>
              <a:gd name="connsiteY149" fmla="*/ 1052835 h 2076526"/>
              <a:gd name="connsiteX150" fmla="*/ 834876 w 1129987"/>
              <a:gd name="connsiteY150" fmla="*/ 998190 h 2076526"/>
              <a:gd name="connsiteX151" fmla="*/ 842162 w 1129987"/>
              <a:gd name="connsiteY151" fmla="*/ 863398 h 2076526"/>
              <a:gd name="connsiteX152" fmla="*/ 845805 w 1129987"/>
              <a:gd name="connsiteY152" fmla="*/ 830610 h 2076526"/>
              <a:gd name="connsiteX153" fmla="*/ 856734 w 1129987"/>
              <a:gd name="connsiteY153" fmla="*/ 797823 h 2076526"/>
              <a:gd name="connsiteX154" fmla="*/ 860377 w 1129987"/>
              <a:gd name="connsiteY154" fmla="*/ 786894 h 2076526"/>
              <a:gd name="connsiteX155" fmla="*/ 867663 w 1129987"/>
              <a:gd name="connsiteY155" fmla="*/ 775965 h 2076526"/>
              <a:gd name="connsiteX156" fmla="*/ 871306 w 1129987"/>
              <a:gd name="connsiteY156" fmla="*/ 765036 h 2076526"/>
              <a:gd name="connsiteX157" fmla="*/ 878592 w 1129987"/>
              <a:gd name="connsiteY157" fmla="*/ 754107 h 2076526"/>
              <a:gd name="connsiteX158" fmla="*/ 885878 w 1129987"/>
              <a:gd name="connsiteY158" fmla="*/ 732249 h 2076526"/>
              <a:gd name="connsiteX159" fmla="*/ 893164 w 1129987"/>
              <a:gd name="connsiteY159" fmla="*/ 710390 h 2076526"/>
              <a:gd name="connsiteX160" fmla="*/ 896807 w 1129987"/>
              <a:gd name="connsiteY160" fmla="*/ 699461 h 2076526"/>
              <a:gd name="connsiteX161" fmla="*/ 911379 w 1129987"/>
              <a:gd name="connsiteY161" fmla="*/ 666674 h 2076526"/>
              <a:gd name="connsiteX162" fmla="*/ 918665 w 1129987"/>
              <a:gd name="connsiteY162" fmla="*/ 644816 h 2076526"/>
              <a:gd name="connsiteX163" fmla="*/ 922308 w 1129987"/>
              <a:gd name="connsiteY163" fmla="*/ 633887 h 2076526"/>
              <a:gd name="connsiteX164" fmla="*/ 925951 w 1129987"/>
              <a:gd name="connsiteY164" fmla="*/ 619315 h 2076526"/>
              <a:gd name="connsiteX165" fmla="*/ 933237 w 1129987"/>
              <a:gd name="connsiteY165" fmla="*/ 546454 h 2076526"/>
              <a:gd name="connsiteX166" fmla="*/ 929594 w 1129987"/>
              <a:gd name="connsiteY166" fmla="*/ 480880 h 2076526"/>
              <a:gd name="connsiteX167" fmla="*/ 918665 w 1129987"/>
              <a:gd name="connsiteY167" fmla="*/ 448092 h 2076526"/>
              <a:gd name="connsiteX168" fmla="*/ 915022 w 1129987"/>
              <a:gd name="connsiteY168" fmla="*/ 437163 h 2076526"/>
              <a:gd name="connsiteX169" fmla="*/ 918665 w 1129987"/>
              <a:gd name="connsiteY169" fmla="*/ 404376 h 2076526"/>
              <a:gd name="connsiteX170" fmla="*/ 925951 w 1129987"/>
              <a:gd name="connsiteY170" fmla="*/ 382518 h 2076526"/>
              <a:gd name="connsiteX171" fmla="*/ 929594 w 1129987"/>
              <a:gd name="connsiteY171" fmla="*/ 371589 h 2076526"/>
              <a:gd name="connsiteX172" fmla="*/ 933237 w 1129987"/>
              <a:gd name="connsiteY172" fmla="*/ 360660 h 2076526"/>
              <a:gd name="connsiteX173" fmla="*/ 936880 w 1129987"/>
              <a:gd name="connsiteY173" fmla="*/ 346088 h 2076526"/>
              <a:gd name="connsiteX174" fmla="*/ 944166 w 1129987"/>
              <a:gd name="connsiteY174" fmla="*/ 324229 h 2076526"/>
              <a:gd name="connsiteX175" fmla="*/ 951452 w 1129987"/>
              <a:gd name="connsiteY175" fmla="*/ 284156 h 2076526"/>
              <a:gd name="connsiteX176" fmla="*/ 955096 w 1129987"/>
              <a:gd name="connsiteY176" fmla="*/ 265941 h 2076526"/>
              <a:gd name="connsiteX177" fmla="*/ 962382 w 1129987"/>
              <a:gd name="connsiteY177" fmla="*/ 244083 h 2076526"/>
              <a:gd name="connsiteX178" fmla="*/ 966025 w 1129987"/>
              <a:gd name="connsiteY178" fmla="*/ 233154 h 2076526"/>
              <a:gd name="connsiteX179" fmla="*/ 969668 w 1129987"/>
              <a:gd name="connsiteY179" fmla="*/ 222225 h 2076526"/>
              <a:gd name="connsiteX180" fmla="*/ 984240 w 1129987"/>
              <a:gd name="connsiteY180" fmla="*/ 204009 h 2076526"/>
              <a:gd name="connsiteX181" fmla="*/ 987883 w 1129987"/>
              <a:gd name="connsiteY181" fmla="*/ 189437 h 2076526"/>
              <a:gd name="connsiteX182" fmla="*/ 998812 w 1129987"/>
              <a:gd name="connsiteY182" fmla="*/ 167579 h 2076526"/>
              <a:gd name="connsiteX183" fmla="*/ 1009741 w 1129987"/>
              <a:gd name="connsiteY183" fmla="*/ 160293 h 2076526"/>
              <a:gd name="connsiteX184" fmla="*/ 1038885 w 1129987"/>
              <a:gd name="connsiteY184" fmla="*/ 134792 h 2076526"/>
              <a:gd name="connsiteX185" fmla="*/ 1049814 w 1129987"/>
              <a:gd name="connsiteY185" fmla="*/ 123863 h 2076526"/>
              <a:gd name="connsiteX186" fmla="*/ 1071672 w 1129987"/>
              <a:gd name="connsiteY186" fmla="*/ 109291 h 2076526"/>
              <a:gd name="connsiteX187" fmla="*/ 1086245 w 1129987"/>
              <a:gd name="connsiteY187" fmla="*/ 91076 h 2076526"/>
              <a:gd name="connsiteX188" fmla="*/ 1097174 w 1129987"/>
              <a:gd name="connsiteY188" fmla="*/ 83790 h 2076526"/>
              <a:gd name="connsiteX189" fmla="*/ 1111746 w 1129987"/>
              <a:gd name="connsiteY189" fmla="*/ 65574 h 2076526"/>
              <a:gd name="connsiteX190" fmla="*/ 1122675 w 1129987"/>
              <a:gd name="connsiteY190" fmla="*/ 54645 h 2076526"/>
              <a:gd name="connsiteX191" fmla="*/ 1126318 w 1129987"/>
              <a:gd name="connsiteY191" fmla="*/ 10929 h 2076526"/>
              <a:gd name="connsiteX192" fmla="*/ 1027956 w 1129987"/>
              <a:gd name="connsiteY192" fmla="*/ 14572 h 2076526"/>
              <a:gd name="connsiteX193" fmla="*/ 1017027 w 1129987"/>
              <a:gd name="connsiteY193" fmla="*/ 18215 h 2076526"/>
              <a:gd name="connsiteX194" fmla="*/ 991526 w 1129987"/>
              <a:gd name="connsiteY194" fmla="*/ 21858 h 2076526"/>
              <a:gd name="connsiteX195" fmla="*/ 944166 w 1129987"/>
              <a:gd name="connsiteY195" fmla="*/ 10929 h 2076526"/>
              <a:gd name="connsiteX196" fmla="*/ 933237 w 1129987"/>
              <a:gd name="connsiteY196" fmla="*/ 7286 h 2076526"/>
              <a:gd name="connsiteX197" fmla="*/ 922308 w 1129987"/>
              <a:gd name="connsiteY197" fmla="*/ 0 h 2076526"/>
              <a:gd name="connsiteX198" fmla="*/ 907736 w 1129987"/>
              <a:gd name="connsiteY198" fmla="*/ 21858 h 2076526"/>
              <a:gd name="connsiteX199" fmla="*/ 896807 w 1129987"/>
              <a:gd name="connsiteY199" fmla="*/ 43716 h 2076526"/>
              <a:gd name="connsiteX200" fmla="*/ 874949 w 1129987"/>
              <a:gd name="connsiteY200" fmla="*/ 54645 h 2076526"/>
              <a:gd name="connsiteX201" fmla="*/ 743800 w 1129987"/>
              <a:gd name="connsiteY201" fmla="*/ 51002 h 2076526"/>
              <a:gd name="connsiteX202" fmla="*/ 721942 w 1129987"/>
              <a:gd name="connsiteY202" fmla="*/ 43716 h 2076526"/>
              <a:gd name="connsiteX203" fmla="*/ 689154 w 1129987"/>
              <a:gd name="connsiteY203" fmla="*/ 36430 h 2076526"/>
              <a:gd name="connsiteX204" fmla="*/ 667296 w 1129987"/>
              <a:gd name="connsiteY204" fmla="*/ 29144 h 2076526"/>
              <a:gd name="connsiteX205" fmla="*/ 605365 w 1129987"/>
              <a:gd name="connsiteY205" fmla="*/ 32787 h 207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l="l" t="t" r="r" b="b"/>
            <a:pathLst>
              <a:path w="1129987" h="2076526">
                <a:moveTo>
                  <a:pt x="605365" y="32787"/>
                </a:moveTo>
                <a:cubicBezTo>
                  <a:pt x="594436" y="36430"/>
                  <a:pt x="603224" y="44995"/>
                  <a:pt x="601722" y="51002"/>
                </a:cubicBezTo>
                <a:cubicBezTo>
                  <a:pt x="600791" y="54727"/>
                  <a:pt x="598942" y="58189"/>
                  <a:pt x="598079" y="61931"/>
                </a:cubicBezTo>
                <a:cubicBezTo>
                  <a:pt x="595294" y="73998"/>
                  <a:pt x="594709" y="86613"/>
                  <a:pt x="590793" y="98362"/>
                </a:cubicBezTo>
                <a:cubicBezTo>
                  <a:pt x="589579" y="102005"/>
                  <a:pt x="589015" y="105934"/>
                  <a:pt x="587150" y="109291"/>
                </a:cubicBezTo>
                <a:cubicBezTo>
                  <a:pt x="582897" y="116946"/>
                  <a:pt x="577832" y="124144"/>
                  <a:pt x="572578" y="131149"/>
                </a:cubicBezTo>
                <a:cubicBezTo>
                  <a:pt x="559345" y="148793"/>
                  <a:pt x="567409" y="143801"/>
                  <a:pt x="550719" y="149364"/>
                </a:cubicBezTo>
                <a:cubicBezTo>
                  <a:pt x="549505" y="153007"/>
                  <a:pt x="549791" y="157578"/>
                  <a:pt x="547076" y="160293"/>
                </a:cubicBezTo>
                <a:cubicBezTo>
                  <a:pt x="544361" y="163008"/>
                  <a:pt x="539504" y="162071"/>
                  <a:pt x="536147" y="163936"/>
                </a:cubicBezTo>
                <a:cubicBezTo>
                  <a:pt x="528492" y="168189"/>
                  <a:pt x="521575" y="173651"/>
                  <a:pt x="514289" y="178508"/>
                </a:cubicBezTo>
                <a:lnTo>
                  <a:pt x="503360" y="185794"/>
                </a:lnTo>
                <a:cubicBezTo>
                  <a:pt x="498503" y="193080"/>
                  <a:pt x="489302" y="198910"/>
                  <a:pt x="488788" y="207652"/>
                </a:cubicBezTo>
                <a:cubicBezTo>
                  <a:pt x="487574" y="228296"/>
                  <a:pt x="488213" y="249133"/>
                  <a:pt x="485145" y="269584"/>
                </a:cubicBezTo>
                <a:cubicBezTo>
                  <a:pt x="484496" y="273914"/>
                  <a:pt x="481502" y="278084"/>
                  <a:pt x="477859" y="280513"/>
                </a:cubicBezTo>
                <a:cubicBezTo>
                  <a:pt x="473693" y="283290"/>
                  <a:pt x="468144" y="282942"/>
                  <a:pt x="463287" y="284156"/>
                </a:cubicBezTo>
                <a:cubicBezTo>
                  <a:pt x="459644" y="286585"/>
                  <a:pt x="455454" y="288346"/>
                  <a:pt x="452358" y="291442"/>
                </a:cubicBezTo>
                <a:cubicBezTo>
                  <a:pt x="449262" y="294538"/>
                  <a:pt x="448785" y="300051"/>
                  <a:pt x="445072" y="302371"/>
                </a:cubicBezTo>
                <a:cubicBezTo>
                  <a:pt x="438559" y="306442"/>
                  <a:pt x="423213" y="309657"/>
                  <a:pt x="423213" y="309657"/>
                </a:cubicBezTo>
                <a:cubicBezTo>
                  <a:pt x="419529" y="315183"/>
                  <a:pt x="412284" y="323974"/>
                  <a:pt x="412284" y="331515"/>
                </a:cubicBezTo>
                <a:cubicBezTo>
                  <a:pt x="412284" y="335355"/>
                  <a:pt x="412802" y="340213"/>
                  <a:pt x="415927" y="342445"/>
                </a:cubicBezTo>
                <a:cubicBezTo>
                  <a:pt x="422177" y="346909"/>
                  <a:pt x="437786" y="349731"/>
                  <a:pt x="437786" y="349731"/>
                </a:cubicBezTo>
                <a:cubicBezTo>
                  <a:pt x="444878" y="371007"/>
                  <a:pt x="435880" y="351468"/>
                  <a:pt x="452358" y="367946"/>
                </a:cubicBezTo>
                <a:cubicBezTo>
                  <a:pt x="459420" y="375008"/>
                  <a:pt x="460324" y="380915"/>
                  <a:pt x="463287" y="389804"/>
                </a:cubicBezTo>
                <a:cubicBezTo>
                  <a:pt x="461207" y="400204"/>
                  <a:pt x="459088" y="412301"/>
                  <a:pt x="456001" y="422591"/>
                </a:cubicBezTo>
                <a:cubicBezTo>
                  <a:pt x="453794" y="429947"/>
                  <a:pt x="455105" y="440189"/>
                  <a:pt x="448715" y="444449"/>
                </a:cubicBezTo>
                <a:lnTo>
                  <a:pt x="437786" y="451735"/>
                </a:lnTo>
                <a:cubicBezTo>
                  <a:pt x="436572" y="457807"/>
                  <a:pt x="436317" y="464153"/>
                  <a:pt x="434143" y="469951"/>
                </a:cubicBezTo>
                <a:cubicBezTo>
                  <a:pt x="432606" y="474051"/>
                  <a:pt x="428634" y="476879"/>
                  <a:pt x="426856" y="480880"/>
                </a:cubicBezTo>
                <a:cubicBezTo>
                  <a:pt x="423737" y="487898"/>
                  <a:pt x="421999" y="495452"/>
                  <a:pt x="419570" y="502738"/>
                </a:cubicBezTo>
                <a:lnTo>
                  <a:pt x="415927" y="513667"/>
                </a:lnTo>
                <a:lnTo>
                  <a:pt x="412284" y="524596"/>
                </a:lnTo>
                <a:cubicBezTo>
                  <a:pt x="411070" y="542811"/>
                  <a:pt x="410457" y="561076"/>
                  <a:pt x="408641" y="579241"/>
                </a:cubicBezTo>
                <a:cubicBezTo>
                  <a:pt x="408025" y="585402"/>
                  <a:pt x="405362" y="591275"/>
                  <a:pt x="404998" y="597456"/>
                </a:cubicBezTo>
                <a:cubicBezTo>
                  <a:pt x="398840" y="702135"/>
                  <a:pt x="405586" y="672602"/>
                  <a:pt x="397712" y="739535"/>
                </a:cubicBezTo>
                <a:cubicBezTo>
                  <a:pt x="396709" y="748063"/>
                  <a:pt x="395753" y="756616"/>
                  <a:pt x="394069" y="765036"/>
                </a:cubicBezTo>
                <a:cubicBezTo>
                  <a:pt x="393316" y="768801"/>
                  <a:pt x="391289" y="772223"/>
                  <a:pt x="390426" y="775965"/>
                </a:cubicBezTo>
                <a:cubicBezTo>
                  <a:pt x="387641" y="788032"/>
                  <a:pt x="386144" y="800381"/>
                  <a:pt x="383140" y="812395"/>
                </a:cubicBezTo>
                <a:cubicBezTo>
                  <a:pt x="381926" y="817252"/>
                  <a:pt x="380872" y="822153"/>
                  <a:pt x="379497" y="826967"/>
                </a:cubicBezTo>
                <a:cubicBezTo>
                  <a:pt x="378442" y="830659"/>
                  <a:pt x="376687" y="834147"/>
                  <a:pt x="375854" y="837896"/>
                </a:cubicBezTo>
                <a:cubicBezTo>
                  <a:pt x="372522" y="852889"/>
                  <a:pt x="372545" y="863387"/>
                  <a:pt x="368568" y="877970"/>
                </a:cubicBezTo>
                <a:cubicBezTo>
                  <a:pt x="357290" y="919323"/>
                  <a:pt x="367028" y="884692"/>
                  <a:pt x="353996" y="910757"/>
                </a:cubicBezTo>
                <a:cubicBezTo>
                  <a:pt x="334760" y="949230"/>
                  <a:pt x="381727" y="874625"/>
                  <a:pt x="335781" y="943544"/>
                </a:cubicBezTo>
                <a:cubicBezTo>
                  <a:pt x="324235" y="960863"/>
                  <a:pt x="329880" y="950319"/>
                  <a:pt x="321209" y="976331"/>
                </a:cubicBezTo>
                <a:lnTo>
                  <a:pt x="317566" y="987260"/>
                </a:lnTo>
                <a:cubicBezTo>
                  <a:pt x="319246" y="999017"/>
                  <a:pt x="321221" y="1023709"/>
                  <a:pt x="328495" y="1034620"/>
                </a:cubicBezTo>
                <a:cubicBezTo>
                  <a:pt x="333352" y="1041906"/>
                  <a:pt x="340298" y="1048171"/>
                  <a:pt x="343067" y="1056478"/>
                </a:cubicBezTo>
                <a:cubicBezTo>
                  <a:pt x="345496" y="1063764"/>
                  <a:pt x="346093" y="1071946"/>
                  <a:pt x="350353" y="1078336"/>
                </a:cubicBezTo>
                <a:cubicBezTo>
                  <a:pt x="352782" y="1081979"/>
                  <a:pt x="355861" y="1085264"/>
                  <a:pt x="357639" y="1089265"/>
                </a:cubicBezTo>
                <a:cubicBezTo>
                  <a:pt x="360758" y="1096283"/>
                  <a:pt x="364925" y="1111123"/>
                  <a:pt x="364925" y="1111123"/>
                </a:cubicBezTo>
                <a:cubicBezTo>
                  <a:pt x="363711" y="1141482"/>
                  <a:pt x="364209" y="1171957"/>
                  <a:pt x="361282" y="1202199"/>
                </a:cubicBezTo>
                <a:cubicBezTo>
                  <a:pt x="360542" y="1209843"/>
                  <a:pt x="358256" y="1217667"/>
                  <a:pt x="353996" y="1224057"/>
                </a:cubicBezTo>
                <a:cubicBezTo>
                  <a:pt x="337519" y="1248773"/>
                  <a:pt x="345615" y="1239723"/>
                  <a:pt x="332138" y="1253202"/>
                </a:cubicBezTo>
                <a:cubicBezTo>
                  <a:pt x="330924" y="1256845"/>
                  <a:pt x="331210" y="1261416"/>
                  <a:pt x="328495" y="1264131"/>
                </a:cubicBezTo>
                <a:cubicBezTo>
                  <a:pt x="322303" y="1270323"/>
                  <a:pt x="306637" y="1278703"/>
                  <a:pt x="306637" y="1278703"/>
                </a:cubicBezTo>
                <a:cubicBezTo>
                  <a:pt x="299698" y="1299520"/>
                  <a:pt x="308719" y="1282172"/>
                  <a:pt x="292064" y="1293275"/>
                </a:cubicBezTo>
                <a:cubicBezTo>
                  <a:pt x="287777" y="1296133"/>
                  <a:pt x="285422" y="1301346"/>
                  <a:pt x="281135" y="1304204"/>
                </a:cubicBezTo>
                <a:cubicBezTo>
                  <a:pt x="277940" y="1306334"/>
                  <a:pt x="273563" y="1305982"/>
                  <a:pt x="270206" y="1307847"/>
                </a:cubicBezTo>
                <a:cubicBezTo>
                  <a:pt x="232626" y="1328725"/>
                  <a:pt x="262149" y="1317819"/>
                  <a:pt x="237419" y="1326062"/>
                </a:cubicBezTo>
                <a:cubicBezTo>
                  <a:pt x="234990" y="1329705"/>
                  <a:pt x="233552" y="1334256"/>
                  <a:pt x="230133" y="1336991"/>
                </a:cubicBezTo>
                <a:cubicBezTo>
                  <a:pt x="212470" y="1351121"/>
                  <a:pt x="223509" y="1327718"/>
                  <a:pt x="215561" y="1351563"/>
                </a:cubicBezTo>
                <a:cubicBezTo>
                  <a:pt x="215305" y="1353358"/>
                  <a:pt x="210633" y="1396923"/>
                  <a:pt x="204632" y="1398923"/>
                </a:cubicBezTo>
                <a:lnTo>
                  <a:pt x="193703" y="1402566"/>
                </a:lnTo>
                <a:cubicBezTo>
                  <a:pt x="189884" y="1414024"/>
                  <a:pt x="190826" y="1416628"/>
                  <a:pt x="179131" y="1424424"/>
                </a:cubicBezTo>
                <a:cubicBezTo>
                  <a:pt x="175936" y="1426554"/>
                  <a:pt x="171844" y="1426853"/>
                  <a:pt x="168201" y="1428067"/>
                </a:cubicBezTo>
                <a:cubicBezTo>
                  <a:pt x="164558" y="1430496"/>
                  <a:pt x="161188" y="1433395"/>
                  <a:pt x="157272" y="1435353"/>
                </a:cubicBezTo>
                <a:cubicBezTo>
                  <a:pt x="143142" y="1442418"/>
                  <a:pt x="139086" y="1437959"/>
                  <a:pt x="120842" y="1435353"/>
                </a:cubicBezTo>
                <a:cubicBezTo>
                  <a:pt x="113556" y="1436567"/>
                  <a:pt x="105248" y="1435081"/>
                  <a:pt x="98984" y="1438996"/>
                </a:cubicBezTo>
                <a:cubicBezTo>
                  <a:pt x="94379" y="1441874"/>
                  <a:pt x="93715" y="1448526"/>
                  <a:pt x="91698" y="1453568"/>
                </a:cubicBezTo>
                <a:cubicBezTo>
                  <a:pt x="85785" y="1468350"/>
                  <a:pt x="84347" y="1475685"/>
                  <a:pt x="80769" y="1489998"/>
                </a:cubicBezTo>
                <a:cubicBezTo>
                  <a:pt x="83706" y="1519368"/>
                  <a:pt x="87547" y="1533489"/>
                  <a:pt x="80769" y="1562859"/>
                </a:cubicBezTo>
                <a:cubicBezTo>
                  <a:pt x="79784" y="1567125"/>
                  <a:pt x="76902" y="1571053"/>
                  <a:pt x="73483" y="1573788"/>
                </a:cubicBezTo>
                <a:cubicBezTo>
                  <a:pt x="70484" y="1576187"/>
                  <a:pt x="66197" y="1576217"/>
                  <a:pt x="62554" y="1577431"/>
                </a:cubicBezTo>
                <a:cubicBezTo>
                  <a:pt x="58911" y="1581074"/>
                  <a:pt x="54923" y="1584402"/>
                  <a:pt x="51625" y="1588360"/>
                </a:cubicBezTo>
                <a:cubicBezTo>
                  <a:pt x="48822" y="1591724"/>
                  <a:pt x="47222" y="1595994"/>
                  <a:pt x="44339" y="1599289"/>
                </a:cubicBezTo>
                <a:cubicBezTo>
                  <a:pt x="38684" y="1605751"/>
                  <a:pt x="32195" y="1611432"/>
                  <a:pt x="26123" y="1617504"/>
                </a:cubicBezTo>
                <a:cubicBezTo>
                  <a:pt x="22480" y="1621147"/>
                  <a:pt x="18052" y="1624146"/>
                  <a:pt x="15194" y="1628433"/>
                </a:cubicBezTo>
                <a:lnTo>
                  <a:pt x="7908" y="1639362"/>
                </a:lnTo>
                <a:cubicBezTo>
                  <a:pt x="-2788" y="1671451"/>
                  <a:pt x="-2484" y="1651367"/>
                  <a:pt x="7908" y="1672150"/>
                </a:cubicBezTo>
                <a:cubicBezTo>
                  <a:pt x="9625" y="1675585"/>
                  <a:pt x="8836" y="1680364"/>
                  <a:pt x="11551" y="1683079"/>
                </a:cubicBezTo>
                <a:cubicBezTo>
                  <a:pt x="17743" y="1689271"/>
                  <a:pt x="33409" y="1697651"/>
                  <a:pt x="33409" y="1697651"/>
                </a:cubicBezTo>
                <a:cubicBezTo>
                  <a:pt x="37016" y="1708471"/>
                  <a:pt x="39323" y="1721779"/>
                  <a:pt x="47982" y="1730438"/>
                </a:cubicBezTo>
                <a:cubicBezTo>
                  <a:pt x="51078" y="1733534"/>
                  <a:pt x="55268" y="1735295"/>
                  <a:pt x="58911" y="1737724"/>
                </a:cubicBezTo>
                <a:cubicBezTo>
                  <a:pt x="60125" y="1741367"/>
                  <a:pt x="60689" y="1745296"/>
                  <a:pt x="62554" y="1748653"/>
                </a:cubicBezTo>
                <a:cubicBezTo>
                  <a:pt x="72851" y="1767188"/>
                  <a:pt x="73359" y="1766743"/>
                  <a:pt x="84412" y="1777798"/>
                </a:cubicBezTo>
                <a:cubicBezTo>
                  <a:pt x="91379" y="1798700"/>
                  <a:pt x="83066" y="1779190"/>
                  <a:pt x="98984" y="1799656"/>
                </a:cubicBezTo>
                <a:cubicBezTo>
                  <a:pt x="119444" y="1825962"/>
                  <a:pt x="103601" y="1818196"/>
                  <a:pt x="124485" y="1825157"/>
                </a:cubicBezTo>
                <a:cubicBezTo>
                  <a:pt x="143914" y="1854301"/>
                  <a:pt x="118413" y="1819085"/>
                  <a:pt x="142700" y="1843372"/>
                </a:cubicBezTo>
                <a:cubicBezTo>
                  <a:pt x="166987" y="1867659"/>
                  <a:pt x="131771" y="1842158"/>
                  <a:pt x="160915" y="1861587"/>
                </a:cubicBezTo>
                <a:cubicBezTo>
                  <a:pt x="164226" y="1866553"/>
                  <a:pt x="169718" y="1876340"/>
                  <a:pt x="175488" y="1879802"/>
                </a:cubicBezTo>
                <a:cubicBezTo>
                  <a:pt x="178781" y="1881778"/>
                  <a:pt x="182774" y="1882231"/>
                  <a:pt x="186417" y="1883445"/>
                </a:cubicBezTo>
                <a:cubicBezTo>
                  <a:pt x="187631" y="1887088"/>
                  <a:pt x="186935" y="1892142"/>
                  <a:pt x="190060" y="1894374"/>
                </a:cubicBezTo>
                <a:cubicBezTo>
                  <a:pt x="196310" y="1898838"/>
                  <a:pt x="211918" y="1901660"/>
                  <a:pt x="211918" y="1901660"/>
                </a:cubicBezTo>
                <a:cubicBezTo>
                  <a:pt x="233107" y="1922852"/>
                  <a:pt x="202570" y="1893264"/>
                  <a:pt x="230133" y="1916233"/>
                </a:cubicBezTo>
                <a:cubicBezTo>
                  <a:pt x="248325" y="1931393"/>
                  <a:pt x="232784" y="1924403"/>
                  <a:pt x="251991" y="1930805"/>
                </a:cubicBezTo>
                <a:cubicBezTo>
                  <a:pt x="255634" y="1929591"/>
                  <a:pt x="259485" y="1928879"/>
                  <a:pt x="262920" y="1927162"/>
                </a:cubicBezTo>
                <a:cubicBezTo>
                  <a:pt x="266836" y="1925204"/>
                  <a:pt x="269848" y="1921654"/>
                  <a:pt x="273849" y="1919876"/>
                </a:cubicBezTo>
                <a:cubicBezTo>
                  <a:pt x="280867" y="1916757"/>
                  <a:pt x="295707" y="1912590"/>
                  <a:pt x="295707" y="1912590"/>
                </a:cubicBezTo>
                <a:cubicBezTo>
                  <a:pt x="306855" y="1915377"/>
                  <a:pt x="312823" y="1915133"/>
                  <a:pt x="321209" y="1923519"/>
                </a:cubicBezTo>
                <a:cubicBezTo>
                  <a:pt x="345496" y="1947806"/>
                  <a:pt x="310280" y="1922305"/>
                  <a:pt x="339424" y="1941734"/>
                </a:cubicBezTo>
                <a:cubicBezTo>
                  <a:pt x="353518" y="1962876"/>
                  <a:pt x="342079" y="1942311"/>
                  <a:pt x="350353" y="1978164"/>
                </a:cubicBezTo>
                <a:cubicBezTo>
                  <a:pt x="352080" y="1985647"/>
                  <a:pt x="350188" y="1998159"/>
                  <a:pt x="357639" y="2000022"/>
                </a:cubicBezTo>
                <a:cubicBezTo>
                  <a:pt x="362308" y="2001189"/>
                  <a:pt x="377914" y="2004695"/>
                  <a:pt x="383140" y="2007308"/>
                </a:cubicBezTo>
                <a:cubicBezTo>
                  <a:pt x="387056" y="2009266"/>
                  <a:pt x="390426" y="2012165"/>
                  <a:pt x="394069" y="2014594"/>
                </a:cubicBezTo>
                <a:cubicBezTo>
                  <a:pt x="398926" y="2021880"/>
                  <a:pt x="402450" y="2030260"/>
                  <a:pt x="408641" y="2036452"/>
                </a:cubicBezTo>
                <a:cubicBezTo>
                  <a:pt x="411070" y="2038881"/>
                  <a:pt x="413781" y="2041057"/>
                  <a:pt x="415927" y="2043739"/>
                </a:cubicBezTo>
                <a:cubicBezTo>
                  <a:pt x="420511" y="2049469"/>
                  <a:pt x="423732" y="2057893"/>
                  <a:pt x="430500" y="2061954"/>
                </a:cubicBezTo>
                <a:cubicBezTo>
                  <a:pt x="433793" y="2063930"/>
                  <a:pt x="437994" y="2063880"/>
                  <a:pt x="441429" y="2065597"/>
                </a:cubicBezTo>
                <a:cubicBezTo>
                  <a:pt x="469677" y="2079721"/>
                  <a:pt x="435817" y="2067369"/>
                  <a:pt x="463287" y="2076526"/>
                </a:cubicBezTo>
                <a:cubicBezTo>
                  <a:pt x="465716" y="2072883"/>
                  <a:pt x="466363" y="2066800"/>
                  <a:pt x="470573" y="2065597"/>
                </a:cubicBezTo>
                <a:cubicBezTo>
                  <a:pt x="484633" y="2061580"/>
                  <a:pt x="503469" y="2071790"/>
                  <a:pt x="514289" y="2061954"/>
                </a:cubicBezTo>
                <a:cubicBezTo>
                  <a:pt x="522426" y="2054557"/>
                  <a:pt x="512803" y="2039949"/>
                  <a:pt x="510646" y="2029166"/>
                </a:cubicBezTo>
                <a:cubicBezTo>
                  <a:pt x="509140" y="2021635"/>
                  <a:pt x="503360" y="2007308"/>
                  <a:pt x="503360" y="2007308"/>
                </a:cubicBezTo>
                <a:cubicBezTo>
                  <a:pt x="504574" y="1997593"/>
                  <a:pt x="505393" y="1987821"/>
                  <a:pt x="507003" y="1978164"/>
                </a:cubicBezTo>
                <a:cubicBezTo>
                  <a:pt x="507826" y="1973225"/>
                  <a:pt x="507518" y="1967502"/>
                  <a:pt x="510646" y="1963592"/>
                </a:cubicBezTo>
                <a:cubicBezTo>
                  <a:pt x="513045" y="1960593"/>
                  <a:pt x="517932" y="1961163"/>
                  <a:pt x="521575" y="1959949"/>
                </a:cubicBezTo>
                <a:cubicBezTo>
                  <a:pt x="524004" y="1952663"/>
                  <a:pt x="525426" y="1944960"/>
                  <a:pt x="528861" y="1938091"/>
                </a:cubicBezTo>
                <a:cubicBezTo>
                  <a:pt x="538105" y="1919603"/>
                  <a:pt x="533135" y="1928038"/>
                  <a:pt x="543433" y="1912590"/>
                </a:cubicBezTo>
                <a:cubicBezTo>
                  <a:pt x="544647" y="1908947"/>
                  <a:pt x="545359" y="1905095"/>
                  <a:pt x="547076" y="1901660"/>
                </a:cubicBezTo>
                <a:cubicBezTo>
                  <a:pt x="549034" y="1897744"/>
                  <a:pt x="552584" y="1894732"/>
                  <a:pt x="554362" y="1890731"/>
                </a:cubicBezTo>
                <a:cubicBezTo>
                  <a:pt x="557481" y="1883713"/>
                  <a:pt x="559220" y="1876159"/>
                  <a:pt x="561649" y="1868873"/>
                </a:cubicBezTo>
                <a:lnTo>
                  <a:pt x="565292" y="1857944"/>
                </a:lnTo>
                <a:lnTo>
                  <a:pt x="568935" y="1847015"/>
                </a:lnTo>
                <a:cubicBezTo>
                  <a:pt x="567721" y="1810585"/>
                  <a:pt x="567432" y="1774112"/>
                  <a:pt x="565292" y="1737724"/>
                </a:cubicBezTo>
                <a:cubicBezTo>
                  <a:pt x="564998" y="1732726"/>
                  <a:pt x="561151" y="1728134"/>
                  <a:pt x="561649" y="1723152"/>
                </a:cubicBezTo>
                <a:cubicBezTo>
                  <a:pt x="564251" y="1697134"/>
                  <a:pt x="566004" y="1705558"/>
                  <a:pt x="579864" y="1694008"/>
                </a:cubicBezTo>
                <a:cubicBezTo>
                  <a:pt x="583822" y="1690710"/>
                  <a:pt x="587495" y="1687037"/>
                  <a:pt x="590793" y="1683079"/>
                </a:cubicBezTo>
                <a:cubicBezTo>
                  <a:pt x="603843" y="1667419"/>
                  <a:pt x="593507" y="1677651"/>
                  <a:pt x="601722" y="1661221"/>
                </a:cubicBezTo>
                <a:cubicBezTo>
                  <a:pt x="603680" y="1657305"/>
                  <a:pt x="606579" y="1653935"/>
                  <a:pt x="609008" y="1650292"/>
                </a:cubicBezTo>
                <a:lnTo>
                  <a:pt x="619937" y="1617504"/>
                </a:lnTo>
                <a:cubicBezTo>
                  <a:pt x="621151" y="1613861"/>
                  <a:pt x="622649" y="1610300"/>
                  <a:pt x="623580" y="1606575"/>
                </a:cubicBezTo>
                <a:cubicBezTo>
                  <a:pt x="624794" y="1601718"/>
                  <a:pt x="625848" y="1596817"/>
                  <a:pt x="627223" y="1592003"/>
                </a:cubicBezTo>
                <a:cubicBezTo>
                  <a:pt x="628278" y="1588311"/>
                  <a:pt x="629811" y="1584766"/>
                  <a:pt x="630866" y="1581074"/>
                </a:cubicBezTo>
                <a:cubicBezTo>
                  <a:pt x="641877" y="1542534"/>
                  <a:pt x="624480" y="1596588"/>
                  <a:pt x="641795" y="1544644"/>
                </a:cubicBezTo>
                <a:cubicBezTo>
                  <a:pt x="643009" y="1541001"/>
                  <a:pt x="643308" y="1536910"/>
                  <a:pt x="645438" y="1533715"/>
                </a:cubicBezTo>
                <a:lnTo>
                  <a:pt x="652724" y="1522786"/>
                </a:lnTo>
                <a:cubicBezTo>
                  <a:pt x="659136" y="1503549"/>
                  <a:pt x="653172" y="1513986"/>
                  <a:pt x="678225" y="1497284"/>
                </a:cubicBezTo>
                <a:cubicBezTo>
                  <a:pt x="681868" y="1494855"/>
                  <a:pt x="685000" y="1491382"/>
                  <a:pt x="689154" y="1489998"/>
                </a:cubicBezTo>
                <a:cubicBezTo>
                  <a:pt x="697815" y="1487111"/>
                  <a:pt x="705509" y="1484237"/>
                  <a:pt x="714656" y="1482712"/>
                </a:cubicBezTo>
                <a:cubicBezTo>
                  <a:pt x="724313" y="1481102"/>
                  <a:pt x="734108" y="1480454"/>
                  <a:pt x="743800" y="1479069"/>
                </a:cubicBezTo>
                <a:cubicBezTo>
                  <a:pt x="751112" y="1478024"/>
                  <a:pt x="758372" y="1476640"/>
                  <a:pt x="765658" y="1475426"/>
                </a:cubicBezTo>
                <a:cubicBezTo>
                  <a:pt x="783950" y="1447988"/>
                  <a:pt x="762472" y="1482859"/>
                  <a:pt x="776587" y="1449925"/>
                </a:cubicBezTo>
                <a:cubicBezTo>
                  <a:pt x="778312" y="1445901"/>
                  <a:pt x="781444" y="1442639"/>
                  <a:pt x="783873" y="1438996"/>
                </a:cubicBezTo>
                <a:cubicBezTo>
                  <a:pt x="785087" y="1434139"/>
                  <a:pt x="786141" y="1429238"/>
                  <a:pt x="787516" y="1424424"/>
                </a:cubicBezTo>
                <a:cubicBezTo>
                  <a:pt x="788571" y="1420732"/>
                  <a:pt x="790934" y="1417328"/>
                  <a:pt x="791159" y="1413495"/>
                </a:cubicBezTo>
                <a:cubicBezTo>
                  <a:pt x="793371" y="1375896"/>
                  <a:pt x="792921" y="1338178"/>
                  <a:pt x="794802" y="1300561"/>
                </a:cubicBezTo>
                <a:cubicBezTo>
                  <a:pt x="795928" y="1278039"/>
                  <a:pt x="798876" y="1266793"/>
                  <a:pt x="802088" y="1245915"/>
                </a:cubicBezTo>
                <a:cubicBezTo>
                  <a:pt x="803394" y="1237428"/>
                  <a:pt x="804047" y="1228834"/>
                  <a:pt x="805731" y="1220414"/>
                </a:cubicBezTo>
                <a:cubicBezTo>
                  <a:pt x="811615" y="1190992"/>
                  <a:pt x="807585" y="1231130"/>
                  <a:pt x="813017" y="1194913"/>
                </a:cubicBezTo>
                <a:cubicBezTo>
                  <a:pt x="815922" y="1175549"/>
                  <a:pt x="818607" y="1156132"/>
                  <a:pt x="820303" y="1136625"/>
                </a:cubicBezTo>
                <a:cubicBezTo>
                  <a:pt x="822732" y="1108695"/>
                  <a:pt x="822981" y="1080489"/>
                  <a:pt x="827590" y="1052835"/>
                </a:cubicBezTo>
                <a:cubicBezTo>
                  <a:pt x="833041" y="1020130"/>
                  <a:pt x="830417" y="1038318"/>
                  <a:pt x="834876" y="998190"/>
                </a:cubicBezTo>
                <a:cubicBezTo>
                  <a:pt x="837305" y="953259"/>
                  <a:pt x="837193" y="908119"/>
                  <a:pt x="842162" y="863398"/>
                </a:cubicBezTo>
                <a:cubicBezTo>
                  <a:pt x="843376" y="852469"/>
                  <a:pt x="843648" y="841393"/>
                  <a:pt x="845805" y="830610"/>
                </a:cubicBezTo>
                <a:lnTo>
                  <a:pt x="856734" y="797823"/>
                </a:lnTo>
                <a:cubicBezTo>
                  <a:pt x="857948" y="794180"/>
                  <a:pt x="858247" y="790089"/>
                  <a:pt x="860377" y="786894"/>
                </a:cubicBezTo>
                <a:cubicBezTo>
                  <a:pt x="862806" y="783251"/>
                  <a:pt x="865705" y="779881"/>
                  <a:pt x="867663" y="775965"/>
                </a:cubicBezTo>
                <a:cubicBezTo>
                  <a:pt x="869380" y="772530"/>
                  <a:pt x="869589" y="768471"/>
                  <a:pt x="871306" y="765036"/>
                </a:cubicBezTo>
                <a:cubicBezTo>
                  <a:pt x="873264" y="761120"/>
                  <a:pt x="876814" y="758108"/>
                  <a:pt x="878592" y="754107"/>
                </a:cubicBezTo>
                <a:cubicBezTo>
                  <a:pt x="881711" y="747089"/>
                  <a:pt x="883449" y="739535"/>
                  <a:pt x="885878" y="732249"/>
                </a:cubicBezTo>
                <a:lnTo>
                  <a:pt x="893164" y="710390"/>
                </a:lnTo>
                <a:cubicBezTo>
                  <a:pt x="894378" y="706747"/>
                  <a:pt x="894677" y="702656"/>
                  <a:pt x="896807" y="699461"/>
                </a:cubicBezTo>
                <a:cubicBezTo>
                  <a:pt x="908353" y="682142"/>
                  <a:pt x="902708" y="692686"/>
                  <a:pt x="911379" y="666674"/>
                </a:cubicBezTo>
                <a:lnTo>
                  <a:pt x="918665" y="644816"/>
                </a:lnTo>
                <a:cubicBezTo>
                  <a:pt x="919879" y="641173"/>
                  <a:pt x="921377" y="637612"/>
                  <a:pt x="922308" y="633887"/>
                </a:cubicBezTo>
                <a:lnTo>
                  <a:pt x="925951" y="619315"/>
                </a:lnTo>
                <a:cubicBezTo>
                  <a:pt x="928424" y="599530"/>
                  <a:pt x="933237" y="564277"/>
                  <a:pt x="933237" y="546454"/>
                </a:cubicBezTo>
                <a:cubicBezTo>
                  <a:pt x="933237" y="524562"/>
                  <a:pt x="932309" y="502603"/>
                  <a:pt x="929594" y="480880"/>
                </a:cubicBezTo>
                <a:cubicBezTo>
                  <a:pt x="929594" y="480878"/>
                  <a:pt x="920487" y="453558"/>
                  <a:pt x="918665" y="448092"/>
                </a:cubicBezTo>
                <a:lnTo>
                  <a:pt x="915022" y="437163"/>
                </a:lnTo>
                <a:cubicBezTo>
                  <a:pt x="916236" y="426234"/>
                  <a:pt x="916508" y="415159"/>
                  <a:pt x="918665" y="404376"/>
                </a:cubicBezTo>
                <a:cubicBezTo>
                  <a:pt x="920171" y="396845"/>
                  <a:pt x="923522" y="389804"/>
                  <a:pt x="925951" y="382518"/>
                </a:cubicBezTo>
                <a:lnTo>
                  <a:pt x="929594" y="371589"/>
                </a:lnTo>
                <a:cubicBezTo>
                  <a:pt x="930808" y="367946"/>
                  <a:pt x="932306" y="364385"/>
                  <a:pt x="933237" y="360660"/>
                </a:cubicBezTo>
                <a:cubicBezTo>
                  <a:pt x="934451" y="355803"/>
                  <a:pt x="935441" y="350884"/>
                  <a:pt x="936880" y="346088"/>
                </a:cubicBezTo>
                <a:cubicBezTo>
                  <a:pt x="939087" y="338731"/>
                  <a:pt x="944166" y="324229"/>
                  <a:pt x="944166" y="324229"/>
                </a:cubicBezTo>
                <a:cubicBezTo>
                  <a:pt x="950478" y="280045"/>
                  <a:pt x="944583" y="315062"/>
                  <a:pt x="951452" y="284156"/>
                </a:cubicBezTo>
                <a:cubicBezTo>
                  <a:pt x="952795" y="278112"/>
                  <a:pt x="953467" y="271915"/>
                  <a:pt x="955096" y="265941"/>
                </a:cubicBezTo>
                <a:cubicBezTo>
                  <a:pt x="957117" y="258532"/>
                  <a:pt x="959953" y="251369"/>
                  <a:pt x="962382" y="244083"/>
                </a:cubicBezTo>
                <a:lnTo>
                  <a:pt x="966025" y="233154"/>
                </a:lnTo>
                <a:cubicBezTo>
                  <a:pt x="967239" y="229511"/>
                  <a:pt x="967538" y="225420"/>
                  <a:pt x="969668" y="222225"/>
                </a:cubicBezTo>
                <a:cubicBezTo>
                  <a:pt x="978859" y="208438"/>
                  <a:pt x="973858" y="214392"/>
                  <a:pt x="984240" y="204009"/>
                </a:cubicBezTo>
                <a:cubicBezTo>
                  <a:pt x="985454" y="199152"/>
                  <a:pt x="986508" y="194251"/>
                  <a:pt x="987883" y="189437"/>
                </a:cubicBezTo>
                <a:cubicBezTo>
                  <a:pt x="990253" y="181141"/>
                  <a:pt x="992426" y="173965"/>
                  <a:pt x="998812" y="167579"/>
                </a:cubicBezTo>
                <a:cubicBezTo>
                  <a:pt x="1001908" y="164483"/>
                  <a:pt x="1006098" y="162722"/>
                  <a:pt x="1009741" y="160293"/>
                </a:cubicBezTo>
                <a:cubicBezTo>
                  <a:pt x="1030385" y="129327"/>
                  <a:pt x="996383" y="177294"/>
                  <a:pt x="1038885" y="134792"/>
                </a:cubicBezTo>
                <a:cubicBezTo>
                  <a:pt x="1042528" y="131149"/>
                  <a:pt x="1045747" y="127026"/>
                  <a:pt x="1049814" y="123863"/>
                </a:cubicBezTo>
                <a:cubicBezTo>
                  <a:pt x="1056726" y="118487"/>
                  <a:pt x="1071672" y="109291"/>
                  <a:pt x="1071672" y="109291"/>
                </a:cubicBezTo>
                <a:cubicBezTo>
                  <a:pt x="1077084" y="101173"/>
                  <a:pt x="1078827" y="97010"/>
                  <a:pt x="1086245" y="91076"/>
                </a:cubicBezTo>
                <a:cubicBezTo>
                  <a:pt x="1089664" y="88341"/>
                  <a:pt x="1093755" y="86525"/>
                  <a:pt x="1097174" y="83790"/>
                </a:cubicBezTo>
                <a:cubicBezTo>
                  <a:pt x="1107771" y="75312"/>
                  <a:pt x="1102280" y="76933"/>
                  <a:pt x="1111746" y="65574"/>
                </a:cubicBezTo>
                <a:cubicBezTo>
                  <a:pt x="1115044" y="61616"/>
                  <a:pt x="1119032" y="58288"/>
                  <a:pt x="1122675" y="54645"/>
                </a:cubicBezTo>
                <a:cubicBezTo>
                  <a:pt x="1132297" y="25780"/>
                  <a:pt x="1131224" y="40363"/>
                  <a:pt x="1126318" y="10929"/>
                </a:cubicBezTo>
                <a:cubicBezTo>
                  <a:pt x="1093531" y="12143"/>
                  <a:pt x="1060693" y="12390"/>
                  <a:pt x="1027956" y="14572"/>
                </a:cubicBezTo>
                <a:cubicBezTo>
                  <a:pt x="1024124" y="14827"/>
                  <a:pt x="1020792" y="17462"/>
                  <a:pt x="1017027" y="18215"/>
                </a:cubicBezTo>
                <a:cubicBezTo>
                  <a:pt x="1008607" y="19899"/>
                  <a:pt x="1000026" y="20644"/>
                  <a:pt x="991526" y="21858"/>
                </a:cubicBezTo>
                <a:cubicBezTo>
                  <a:pt x="958423" y="17129"/>
                  <a:pt x="974170" y="20930"/>
                  <a:pt x="944166" y="10929"/>
                </a:cubicBezTo>
                <a:cubicBezTo>
                  <a:pt x="940523" y="9715"/>
                  <a:pt x="936432" y="9416"/>
                  <a:pt x="933237" y="7286"/>
                </a:cubicBezTo>
                <a:lnTo>
                  <a:pt x="922308" y="0"/>
                </a:lnTo>
                <a:cubicBezTo>
                  <a:pt x="917451" y="7286"/>
                  <a:pt x="910505" y="13551"/>
                  <a:pt x="907736" y="21858"/>
                </a:cubicBezTo>
                <a:cubicBezTo>
                  <a:pt x="904773" y="30747"/>
                  <a:pt x="903869" y="36654"/>
                  <a:pt x="896807" y="43716"/>
                </a:cubicBezTo>
                <a:cubicBezTo>
                  <a:pt x="889745" y="50778"/>
                  <a:pt x="883838" y="51682"/>
                  <a:pt x="874949" y="54645"/>
                </a:cubicBezTo>
                <a:cubicBezTo>
                  <a:pt x="831233" y="53431"/>
                  <a:pt x="787422" y="54118"/>
                  <a:pt x="743800" y="51002"/>
                </a:cubicBezTo>
                <a:cubicBezTo>
                  <a:pt x="736139" y="50455"/>
                  <a:pt x="729473" y="45222"/>
                  <a:pt x="721942" y="43716"/>
                </a:cubicBezTo>
                <a:cubicBezTo>
                  <a:pt x="711545" y="41637"/>
                  <a:pt x="699441" y="39516"/>
                  <a:pt x="689154" y="36430"/>
                </a:cubicBezTo>
                <a:cubicBezTo>
                  <a:pt x="681798" y="34223"/>
                  <a:pt x="674938" y="29908"/>
                  <a:pt x="667296" y="29144"/>
                </a:cubicBezTo>
                <a:cubicBezTo>
                  <a:pt x="628449" y="25259"/>
                  <a:pt x="616294" y="29144"/>
                  <a:pt x="605365" y="32787"/>
                </a:cubicBezTo>
                <a:close/>
              </a:path>
            </a:pathLst>
          </a:custGeom>
          <a:solidFill>
            <a:srgbClr val="F8CBAD"/>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kumimoji="0" lang="zh-TW" altLang="en-US"/>
          </a:p>
        </p:txBody>
      </p:sp>
      <p:sp>
        <p:nvSpPr>
          <p:cNvPr id="5" name="臺東縣"/>
          <p:cNvSpPr/>
          <p:nvPr/>
        </p:nvSpPr>
        <p:spPr bwMode="auto">
          <a:xfrm>
            <a:off x="3216275" y="4117975"/>
            <a:ext cx="1341438" cy="2168525"/>
          </a:xfrm>
          <a:custGeom>
            <a:avLst/>
            <a:gdLst>
              <a:gd name="connsiteX0" fmla="*/ 246185 w 1078523"/>
              <a:gd name="connsiteY0" fmla="*/ 337413 h 2138859"/>
              <a:gd name="connsiteX1" fmla="*/ 226646 w 1078523"/>
              <a:gd name="connsiteY1" fmla="*/ 349136 h 2138859"/>
              <a:gd name="connsiteX2" fmla="*/ 203200 w 1078523"/>
              <a:gd name="connsiteY2" fmla="*/ 396028 h 2138859"/>
              <a:gd name="connsiteX3" fmla="*/ 199292 w 1078523"/>
              <a:gd name="connsiteY3" fmla="*/ 407751 h 2138859"/>
              <a:gd name="connsiteX4" fmla="*/ 175846 w 1078523"/>
              <a:gd name="connsiteY4" fmla="*/ 439013 h 2138859"/>
              <a:gd name="connsiteX5" fmla="*/ 164123 w 1078523"/>
              <a:gd name="connsiteY5" fmla="*/ 458551 h 2138859"/>
              <a:gd name="connsiteX6" fmla="*/ 152400 w 1078523"/>
              <a:gd name="connsiteY6" fmla="*/ 478090 h 2138859"/>
              <a:gd name="connsiteX7" fmla="*/ 140677 w 1078523"/>
              <a:gd name="connsiteY7" fmla="*/ 693013 h 2138859"/>
              <a:gd name="connsiteX8" fmla="*/ 128954 w 1078523"/>
              <a:gd name="connsiteY8" fmla="*/ 728182 h 2138859"/>
              <a:gd name="connsiteX9" fmla="*/ 125046 w 1078523"/>
              <a:gd name="connsiteY9" fmla="*/ 739905 h 2138859"/>
              <a:gd name="connsiteX10" fmla="*/ 121139 w 1078523"/>
              <a:gd name="connsiteY10" fmla="*/ 751628 h 2138859"/>
              <a:gd name="connsiteX11" fmla="*/ 113323 w 1078523"/>
              <a:gd name="connsiteY11" fmla="*/ 763351 h 2138859"/>
              <a:gd name="connsiteX12" fmla="*/ 101600 w 1078523"/>
              <a:gd name="connsiteY12" fmla="*/ 798520 h 2138859"/>
              <a:gd name="connsiteX13" fmla="*/ 97692 w 1078523"/>
              <a:gd name="connsiteY13" fmla="*/ 810243 h 2138859"/>
              <a:gd name="connsiteX14" fmla="*/ 93785 w 1078523"/>
              <a:gd name="connsiteY14" fmla="*/ 821966 h 2138859"/>
              <a:gd name="connsiteX15" fmla="*/ 89877 w 1078523"/>
              <a:gd name="connsiteY15" fmla="*/ 888397 h 2138859"/>
              <a:gd name="connsiteX16" fmla="*/ 85969 w 1078523"/>
              <a:gd name="connsiteY16" fmla="*/ 900120 h 2138859"/>
              <a:gd name="connsiteX17" fmla="*/ 93785 w 1078523"/>
              <a:gd name="connsiteY17" fmla="*/ 950920 h 2138859"/>
              <a:gd name="connsiteX18" fmla="*/ 105508 w 1078523"/>
              <a:gd name="connsiteY18" fmla="*/ 970459 h 2138859"/>
              <a:gd name="connsiteX19" fmla="*/ 117231 w 1078523"/>
              <a:gd name="connsiteY19" fmla="*/ 974366 h 2138859"/>
              <a:gd name="connsiteX20" fmla="*/ 144585 w 1078523"/>
              <a:gd name="connsiteY20" fmla="*/ 993905 h 2138859"/>
              <a:gd name="connsiteX21" fmla="*/ 156308 w 1078523"/>
              <a:gd name="connsiteY21" fmla="*/ 1001720 h 2138859"/>
              <a:gd name="connsiteX22" fmla="*/ 164123 w 1078523"/>
              <a:gd name="connsiteY22" fmla="*/ 1009536 h 2138859"/>
              <a:gd name="connsiteX23" fmla="*/ 175846 w 1078523"/>
              <a:gd name="connsiteY23" fmla="*/ 1013443 h 2138859"/>
              <a:gd name="connsiteX24" fmla="*/ 191477 w 1078523"/>
              <a:gd name="connsiteY24" fmla="*/ 1032982 h 2138859"/>
              <a:gd name="connsiteX25" fmla="*/ 199292 w 1078523"/>
              <a:gd name="connsiteY25" fmla="*/ 1056428 h 2138859"/>
              <a:gd name="connsiteX26" fmla="*/ 203200 w 1078523"/>
              <a:gd name="connsiteY26" fmla="*/ 1068151 h 2138859"/>
              <a:gd name="connsiteX27" fmla="*/ 199292 w 1078523"/>
              <a:gd name="connsiteY27" fmla="*/ 1118951 h 2138859"/>
              <a:gd name="connsiteX28" fmla="*/ 195385 w 1078523"/>
              <a:gd name="connsiteY28" fmla="*/ 1134582 h 2138859"/>
              <a:gd name="connsiteX29" fmla="*/ 191477 w 1078523"/>
              <a:gd name="connsiteY29" fmla="*/ 1158028 h 2138859"/>
              <a:gd name="connsiteX30" fmla="*/ 179754 w 1078523"/>
              <a:gd name="connsiteY30" fmla="*/ 1197105 h 2138859"/>
              <a:gd name="connsiteX31" fmla="*/ 171939 w 1078523"/>
              <a:gd name="connsiteY31" fmla="*/ 1220551 h 2138859"/>
              <a:gd name="connsiteX32" fmla="*/ 168031 w 1078523"/>
              <a:gd name="connsiteY32" fmla="*/ 1232274 h 2138859"/>
              <a:gd name="connsiteX33" fmla="*/ 160216 w 1078523"/>
              <a:gd name="connsiteY33" fmla="*/ 1240090 h 2138859"/>
              <a:gd name="connsiteX34" fmla="*/ 148492 w 1078523"/>
              <a:gd name="connsiteY34" fmla="*/ 1263536 h 2138859"/>
              <a:gd name="connsiteX35" fmla="*/ 144585 w 1078523"/>
              <a:gd name="connsiteY35" fmla="*/ 1275259 h 2138859"/>
              <a:gd name="connsiteX36" fmla="*/ 117231 w 1078523"/>
              <a:gd name="connsiteY36" fmla="*/ 1298705 h 2138859"/>
              <a:gd name="connsiteX37" fmla="*/ 105508 w 1078523"/>
              <a:gd name="connsiteY37" fmla="*/ 1302613 h 2138859"/>
              <a:gd name="connsiteX38" fmla="*/ 89877 w 1078523"/>
              <a:gd name="connsiteY38" fmla="*/ 1298705 h 2138859"/>
              <a:gd name="connsiteX39" fmla="*/ 78154 w 1078523"/>
              <a:gd name="connsiteY39" fmla="*/ 1294797 h 2138859"/>
              <a:gd name="connsiteX40" fmla="*/ 70339 w 1078523"/>
              <a:gd name="connsiteY40" fmla="*/ 1302613 h 2138859"/>
              <a:gd name="connsiteX41" fmla="*/ 66431 w 1078523"/>
              <a:gd name="connsiteY41" fmla="*/ 1365136 h 2138859"/>
              <a:gd name="connsiteX42" fmla="*/ 62523 w 1078523"/>
              <a:gd name="connsiteY42" fmla="*/ 1376859 h 2138859"/>
              <a:gd name="connsiteX43" fmla="*/ 46892 w 1078523"/>
              <a:gd name="connsiteY43" fmla="*/ 1400305 h 2138859"/>
              <a:gd name="connsiteX44" fmla="*/ 39077 w 1078523"/>
              <a:gd name="connsiteY44" fmla="*/ 1423751 h 2138859"/>
              <a:gd name="connsiteX45" fmla="*/ 35169 w 1078523"/>
              <a:gd name="connsiteY45" fmla="*/ 1439382 h 2138859"/>
              <a:gd name="connsiteX46" fmla="*/ 27354 w 1078523"/>
              <a:gd name="connsiteY46" fmla="*/ 1451105 h 2138859"/>
              <a:gd name="connsiteX47" fmla="*/ 23446 w 1078523"/>
              <a:gd name="connsiteY47" fmla="*/ 1466736 h 2138859"/>
              <a:gd name="connsiteX48" fmla="*/ 15631 w 1078523"/>
              <a:gd name="connsiteY48" fmla="*/ 1521443 h 2138859"/>
              <a:gd name="connsiteX49" fmla="*/ 11723 w 1078523"/>
              <a:gd name="connsiteY49" fmla="*/ 1533166 h 2138859"/>
              <a:gd name="connsiteX50" fmla="*/ 3908 w 1078523"/>
              <a:gd name="connsiteY50" fmla="*/ 1611320 h 2138859"/>
              <a:gd name="connsiteX51" fmla="*/ 0 w 1078523"/>
              <a:gd name="connsiteY51" fmla="*/ 1634766 h 2138859"/>
              <a:gd name="connsiteX52" fmla="*/ 3908 w 1078523"/>
              <a:gd name="connsiteY52" fmla="*/ 1748090 h 2138859"/>
              <a:gd name="connsiteX53" fmla="*/ 7816 w 1078523"/>
              <a:gd name="connsiteY53" fmla="*/ 1767628 h 2138859"/>
              <a:gd name="connsiteX54" fmla="*/ 0 w 1078523"/>
              <a:gd name="connsiteY54" fmla="*/ 1877043 h 2138859"/>
              <a:gd name="connsiteX55" fmla="*/ 3908 w 1078523"/>
              <a:gd name="connsiteY55" fmla="*/ 1892674 h 2138859"/>
              <a:gd name="connsiteX56" fmla="*/ 23446 w 1078523"/>
              <a:gd name="connsiteY56" fmla="*/ 1908305 h 2138859"/>
              <a:gd name="connsiteX57" fmla="*/ 31262 w 1078523"/>
              <a:gd name="connsiteY57" fmla="*/ 1916120 h 2138859"/>
              <a:gd name="connsiteX58" fmla="*/ 35169 w 1078523"/>
              <a:gd name="connsiteY58" fmla="*/ 1927843 h 2138859"/>
              <a:gd name="connsiteX59" fmla="*/ 42985 w 1078523"/>
              <a:gd name="connsiteY59" fmla="*/ 1935659 h 2138859"/>
              <a:gd name="connsiteX60" fmla="*/ 50800 w 1078523"/>
              <a:gd name="connsiteY60" fmla="*/ 1959105 h 2138859"/>
              <a:gd name="connsiteX61" fmla="*/ 58616 w 1078523"/>
              <a:gd name="connsiteY61" fmla="*/ 1982551 h 2138859"/>
              <a:gd name="connsiteX62" fmla="*/ 62523 w 1078523"/>
              <a:gd name="connsiteY62" fmla="*/ 1994274 h 2138859"/>
              <a:gd name="connsiteX63" fmla="*/ 70339 w 1078523"/>
              <a:gd name="connsiteY63" fmla="*/ 2002090 h 2138859"/>
              <a:gd name="connsiteX64" fmla="*/ 93785 w 1078523"/>
              <a:gd name="connsiteY64" fmla="*/ 2072428 h 2138859"/>
              <a:gd name="connsiteX65" fmla="*/ 101600 w 1078523"/>
              <a:gd name="connsiteY65" fmla="*/ 2095874 h 2138859"/>
              <a:gd name="connsiteX66" fmla="*/ 113323 w 1078523"/>
              <a:gd name="connsiteY66" fmla="*/ 2099782 h 2138859"/>
              <a:gd name="connsiteX67" fmla="*/ 132862 w 1078523"/>
              <a:gd name="connsiteY67" fmla="*/ 2111505 h 2138859"/>
              <a:gd name="connsiteX68" fmla="*/ 144585 w 1078523"/>
              <a:gd name="connsiteY68" fmla="*/ 2119320 h 2138859"/>
              <a:gd name="connsiteX69" fmla="*/ 152400 w 1078523"/>
              <a:gd name="connsiteY69" fmla="*/ 2127136 h 2138859"/>
              <a:gd name="connsiteX70" fmla="*/ 175846 w 1078523"/>
              <a:gd name="connsiteY70" fmla="*/ 2134951 h 2138859"/>
              <a:gd name="connsiteX71" fmla="*/ 187569 w 1078523"/>
              <a:gd name="connsiteY71" fmla="*/ 2138859 h 2138859"/>
              <a:gd name="connsiteX72" fmla="*/ 199292 w 1078523"/>
              <a:gd name="connsiteY72" fmla="*/ 2056797 h 2138859"/>
              <a:gd name="connsiteX73" fmla="*/ 203200 w 1078523"/>
              <a:gd name="connsiteY73" fmla="*/ 2045074 h 2138859"/>
              <a:gd name="connsiteX74" fmla="*/ 207108 w 1078523"/>
              <a:gd name="connsiteY74" fmla="*/ 2021628 h 2138859"/>
              <a:gd name="connsiteX75" fmla="*/ 214923 w 1078523"/>
              <a:gd name="connsiteY75" fmla="*/ 1943474 h 2138859"/>
              <a:gd name="connsiteX76" fmla="*/ 222739 w 1078523"/>
              <a:gd name="connsiteY76" fmla="*/ 1920028 h 2138859"/>
              <a:gd name="connsiteX77" fmla="*/ 230554 w 1078523"/>
              <a:gd name="connsiteY77" fmla="*/ 1896582 h 2138859"/>
              <a:gd name="connsiteX78" fmla="*/ 234462 w 1078523"/>
              <a:gd name="connsiteY78" fmla="*/ 1884859 h 2138859"/>
              <a:gd name="connsiteX79" fmla="*/ 238369 w 1078523"/>
              <a:gd name="connsiteY79" fmla="*/ 1865320 h 2138859"/>
              <a:gd name="connsiteX80" fmla="*/ 242277 w 1078523"/>
              <a:gd name="connsiteY80" fmla="*/ 1810613 h 2138859"/>
              <a:gd name="connsiteX81" fmla="*/ 246185 w 1078523"/>
              <a:gd name="connsiteY81" fmla="*/ 1798890 h 2138859"/>
              <a:gd name="connsiteX82" fmla="*/ 254000 w 1078523"/>
              <a:gd name="connsiteY82" fmla="*/ 1748090 h 2138859"/>
              <a:gd name="connsiteX83" fmla="*/ 257908 w 1078523"/>
              <a:gd name="connsiteY83" fmla="*/ 1728551 h 2138859"/>
              <a:gd name="connsiteX84" fmla="*/ 261816 w 1078523"/>
              <a:gd name="connsiteY84" fmla="*/ 1669936 h 2138859"/>
              <a:gd name="connsiteX85" fmla="*/ 265723 w 1078523"/>
              <a:gd name="connsiteY85" fmla="*/ 1650397 h 2138859"/>
              <a:gd name="connsiteX86" fmla="*/ 281354 w 1078523"/>
              <a:gd name="connsiteY86" fmla="*/ 1595690 h 2138859"/>
              <a:gd name="connsiteX87" fmla="*/ 285262 w 1078523"/>
              <a:gd name="connsiteY87" fmla="*/ 1583966 h 2138859"/>
              <a:gd name="connsiteX88" fmla="*/ 293077 w 1078523"/>
              <a:gd name="connsiteY88" fmla="*/ 1556613 h 2138859"/>
              <a:gd name="connsiteX89" fmla="*/ 300892 w 1078523"/>
              <a:gd name="connsiteY89" fmla="*/ 1544890 h 2138859"/>
              <a:gd name="connsiteX90" fmla="*/ 312616 w 1078523"/>
              <a:gd name="connsiteY90" fmla="*/ 1494090 h 2138859"/>
              <a:gd name="connsiteX91" fmla="*/ 316523 w 1078523"/>
              <a:gd name="connsiteY91" fmla="*/ 1482366 h 2138859"/>
              <a:gd name="connsiteX92" fmla="*/ 328246 w 1078523"/>
              <a:gd name="connsiteY92" fmla="*/ 1443290 h 2138859"/>
              <a:gd name="connsiteX93" fmla="*/ 336062 w 1078523"/>
              <a:gd name="connsiteY93" fmla="*/ 1419843 h 2138859"/>
              <a:gd name="connsiteX94" fmla="*/ 343877 w 1078523"/>
              <a:gd name="connsiteY94" fmla="*/ 1404213 h 2138859"/>
              <a:gd name="connsiteX95" fmla="*/ 359508 w 1078523"/>
              <a:gd name="connsiteY95" fmla="*/ 1372951 h 2138859"/>
              <a:gd name="connsiteX96" fmla="*/ 375139 w 1078523"/>
              <a:gd name="connsiteY96" fmla="*/ 1341690 h 2138859"/>
              <a:gd name="connsiteX97" fmla="*/ 386862 w 1078523"/>
              <a:gd name="connsiteY97" fmla="*/ 1322151 h 2138859"/>
              <a:gd name="connsiteX98" fmla="*/ 390769 w 1078523"/>
              <a:gd name="connsiteY98" fmla="*/ 1310428 h 2138859"/>
              <a:gd name="connsiteX99" fmla="*/ 402492 w 1078523"/>
              <a:gd name="connsiteY99" fmla="*/ 1306520 h 2138859"/>
              <a:gd name="connsiteX100" fmla="*/ 414216 w 1078523"/>
              <a:gd name="connsiteY100" fmla="*/ 1298705 h 2138859"/>
              <a:gd name="connsiteX101" fmla="*/ 437662 w 1078523"/>
              <a:gd name="connsiteY101" fmla="*/ 1290890 h 2138859"/>
              <a:gd name="connsiteX102" fmla="*/ 457200 w 1078523"/>
              <a:gd name="connsiteY102" fmla="*/ 1279166 h 2138859"/>
              <a:gd name="connsiteX103" fmla="*/ 465016 w 1078523"/>
              <a:gd name="connsiteY103" fmla="*/ 1271351 h 2138859"/>
              <a:gd name="connsiteX104" fmla="*/ 476739 w 1078523"/>
              <a:gd name="connsiteY104" fmla="*/ 1267443 h 2138859"/>
              <a:gd name="connsiteX105" fmla="*/ 511908 w 1078523"/>
              <a:gd name="connsiteY105" fmla="*/ 1243997 h 2138859"/>
              <a:gd name="connsiteX106" fmla="*/ 523631 w 1078523"/>
              <a:gd name="connsiteY106" fmla="*/ 1236182 h 2138859"/>
              <a:gd name="connsiteX107" fmla="*/ 543169 w 1078523"/>
              <a:gd name="connsiteY107" fmla="*/ 1220551 h 2138859"/>
              <a:gd name="connsiteX108" fmla="*/ 558800 w 1078523"/>
              <a:gd name="connsiteY108" fmla="*/ 1204920 h 2138859"/>
              <a:gd name="connsiteX109" fmla="*/ 566616 w 1078523"/>
              <a:gd name="connsiteY109" fmla="*/ 1197105 h 2138859"/>
              <a:gd name="connsiteX110" fmla="*/ 578339 w 1078523"/>
              <a:gd name="connsiteY110" fmla="*/ 1185382 h 2138859"/>
              <a:gd name="connsiteX111" fmla="*/ 590062 w 1078523"/>
              <a:gd name="connsiteY111" fmla="*/ 1177566 h 2138859"/>
              <a:gd name="connsiteX112" fmla="*/ 613508 w 1078523"/>
              <a:gd name="connsiteY112" fmla="*/ 1169751 h 2138859"/>
              <a:gd name="connsiteX113" fmla="*/ 636954 w 1078523"/>
              <a:gd name="connsiteY113" fmla="*/ 1154120 h 2138859"/>
              <a:gd name="connsiteX114" fmla="*/ 648677 w 1078523"/>
              <a:gd name="connsiteY114" fmla="*/ 1146305 h 2138859"/>
              <a:gd name="connsiteX115" fmla="*/ 660400 w 1078523"/>
              <a:gd name="connsiteY115" fmla="*/ 1138490 h 2138859"/>
              <a:gd name="connsiteX116" fmla="*/ 668216 w 1078523"/>
              <a:gd name="connsiteY116" fmla="*/ 1115043 h 2138859"/>
              <a:gd name="connsiteX117" fmla="*/ 683846 w 1078523"/>
              <a:gd name="connsiteY117" fmla="*/ 954828 h 2138859"/>
              <a:gd name="connsiteX118" fmla="*/ 703385 w 1078523"/>
              <a:gd name="connsiteY118" fmla="*/ 943105 h 2138859"/>
              <a:gd name="connsiteX119" fmla="*/ 722923 w 1078523"/>
              <a:gd name="connsiteY119" fmla="*/ 927474 h 2138859"/>
              <a:gd name="connsiteX120" fmla="*/ 738554 w 1078523"/>
              <a:gd name="connsiteY120" fmla="*/ 907936 h 2138859"/>
              <a:gd name="connsiteX121" fmla="*/ 742462 w 1078523"/>
              <a:gd name="connsiteY121" fmla="*/ 896213 h 2138859"/>
              <a:gd name="connsiteX122" fmla="*/ 762000 w 1078523"/>
              <a:gd name="connsiteY122" fmla="*/ 880582 h 2138859"/>
              <a:gd name="connsiteX123" fmla="*/ 769816 w 1078523"/>
              <a:gd name="connsiteY123" fmla="*/ 857136 h 2138859"/>
              <a:gd name="connsiteX124" fmla="*/ 777631 w 1078523"/>
              <a:gd name="connsiteY124" fmla="*/ 841505 h 2138859"/>
              <a:gd name="connsiteX125" fmla="*/ 793262 w 1078523"/>
              <a:gd name="connsiteY125" fmla="*/ 810243 h 2138859"/>
              <a:gd name="connsiteX126" fmla="*/ 804985 w 1078523"/>
              <a:gd name="connsiteY126" fmla="*/ 786797 h 2138859"/>
              <a:gd name="connsiteX127" fmla="*/ 812800 w 1078523"/>
              <a:gd name="connsiteY127" fmla="*/ 763351 h 2138859"/>
              <a:gd name="connsiteX128" fmla="*/ 828431 w 1078523"/>
              <a:gd name="connsiteY128" fmla="*/ 739905 h 2138859"/>
              <a:gd name="connsiteX129" fmla="*/ 844062 w 1078523"/>
              <a:gd name="connsiteY129" fmla="*/ 704736 h 2138859"/>
              <a:gd name="connsiteX130" fmla="*/ 855785 w 1078523"/>
              <a:gd name="connsiteY130" fmla="*/ 681290 h 2138859"/>
              <a:gd name="connsiteX131" fmla="*/ 859692 w 1078523"/>
              <a:gd name="connsiteY131" fmla="*/ 669566 h 2138859"/>
              <a:gd name="connsiteX132" fmla="*/ 867508 w 1078523"/>
              <a:gd name="connsiteY132" fmla="*/ 661751 h 2138859"/>
              <a:gd name="connsiteX133" fmla="*/ 883139 w 1078523"/>
              <a:gd name="connsiteY133" fmla="*/ 630490 h 2138859"/>
              <a:gd name="connsiteX134" fmla="*/ 887046 w 1078523"/>
              <a:gd name="connsiteY134" fmla="*/ 618766 h 2138859"/>
              <a:gd name="connsiteX135" fmla="*/ 894862 w 1078523"/>
              <a:gd name="connsiteY135" fmla="*/ 610951 h 2138859"/>
              <a:gd name="connsiteX136" fmla="*/ 898769 w 1078523"/>
              <a:gd name="connsiteY136" fmla="*/ 595320 h 2138859"/>
              <a:gd name="connsiteX137" fmla="*/ 906585 w 1078523"/>
              <a:gd name="connsiteY137" fmla="*/ 587505 h 2138859"/>
              <a:gd name="connsiteX138" fmla="*/ 922216 w 1078523"/>
              <a:gd name="connsiteY138" fmla="*/ 567966 h 2138859"/>
              <a:gd name="connsiteX139" fmla="*/ 933939 w 1078523"/>
              <a:gd name="connsiteY139" fmla="*/ 544520 h 2138859"/>
              <a:gd name="connsiteX140" fmla="*/ 937846 w 1078523"/>
              <a:gd name="connsiteY140" fmla="*/ 532797 h 2138859"/>
              <a:gd name="connsiteX141" fmla="*/ 953477 w 1078523"/>
              <a:gd name="connsiteY141" fmla="*/ 517166 h 2138859"/>
              <a:gd name="connsiteX142" fmla="*/ 957385 w 1078523"/>
              <a:gd name="connsiteY142" fmla="*/ 493720 h 2138859"/>
              <a:gd name="connsiteX143" fmla="*/ 961292 w 1078523"/>
              <a:gd name="connsiteY143" fmla="*/ 481997 h 2138859"/>
              <a:gd name="connsiteX144" fmla="*/ 965200 w 1078523"/>
              <a:gd name="connsiteY144" fmla="*/ 384305 h 2138859"/>
              <a:gd name="connsiteX145" fmla="*/ 973016 w 1078523"/>
              <a:gd name="connsiteY145" fmla="*/ 360859 h 2138859"/>
              <a:gd name="connsiteX146" fmla="*/ 976923 w 1078523"/>
              <a:gd name="connsiteY146" fmla="*/ 349136 h 2138859"/>
              <a:gd name="connsiteX147" fmla="*/ 988646 w 1078523"/>
              <a:gd name="connsiteY147" fmla="*/ 337413 h 2138859"/>
              <a:gd name="connsiteX148" fmla="*/ 1000369 w 1078523"/>
              <a:gd name="connsiteY148" fmla="*/ 302243 h 2138859"/>
              <a:gd name="connsiteX149" fmla="*/ 1004277 w 1078523"/>
              <a:gd name="connsiteY149" fmla="*/ 290520 h 2138859"/>
              <a:gd name="connsiteX150" fmla="*/ 1012092 w 1078523"/>
              <a:gd name="connsiteY150" fmla="*/ 259259 h 2138859"/>
              <a:gd name="connsiteX151" fmla="*/ 1016000 w 1078523"/>
              <a:gd name="connsiteY151" fmla="*/ 235813 h 2138859"/>
              <a:gd name="connsiteX152" fmla="*/ 1019908 w 1078523"/>
              <a:gd name="connsiteY152" fmla="*/ 224090 h 2138859"/>
              <a:gd name="connsiteX153" fmla="*/ 1027723 w 1078523"/>
              <a:gd name="connsiteY153" fmla="*/ 192828 h 2138859"/>
              <a:gd name="connsiteX154" fmla="*/ 1031631 w 1078523"/>
              <a:gd name="connsiteY154" fmla="*/ 177197 h 2138859"/>
              <a:gd name="connsiteX155" fmla="*/ 1039446 w 1078523"/>
              <a:gd name="connsiteY155" fmla="*/ 153751 h 2138859"/>
              <a:gd name="connsiteX156" fmla="*/ 1051169 w 1078523"/>
              <a:gd name="connsiteY156" fmla="*/ 118582 h 2138859"/>
              <a:gd name="connsiteX157" fmla="*/ 1055077 w 1078523"/>
              <a:gd name="connsiteY157" fmla="*/ 106859 h 2138859"/>
              <a:gd name="connsiteX158" fmla="*/ 1062892 w 1078523"/>
              <a:gd name="connsiteY158" fmla="*/ 95136 h 2138859"/>
              <a:gd name="connsiteX159" fmla="*/ 1066800 w 1078523"/>
              <a:gd name="connsiteY159" fmla="*/ 79505 h 2138859"/>
              <a:gd name="connsiteX160" fmla="*/ 1070708 w 1078523"/>
              <a:gd name="connsiteY160" fmla="*/ 67782 h 2138859"/>
              <a:gd name="connsiteX161" fmla="*/ 1078523 w 1078523"/>
              <a:gd name="connsiteY161" fmla="*/ 28705 h 2138859"/>
              <a:gd name="connsiteX162" fmla="*/ 1074616 w 1078523"/>
              <a:gd name="connsiteY162" fmla="*/ 1351 h 2138859"/>
              <a:gd name="connsiteX163" fmla="*/ 1058985 w 1078523"/>
              <a:gd name="connsiteY163" fmla="*/ 5259 h 2138859"/>
              <a:gd name="connsiteX164" fmla="*/ 1035539 w 1078523"/>
              <a:gd name="connsiteY164" fmla="*/ 13074 h 2138859"/>
              <a:gd name="connsiteX165" fmla="*/ 1012092 w 1078523"/>
              <a:gd name="connsiteY165" fmla="*/ 24797 h 2138859"/>
              <a:gd name="connsiteX166" fmla="*/ 1004277 w 1078523"/>
              <a:gd name="connsiteY166" fmla="*/ 32613 h 2138859"/>
              <a:gd name="connsiteX167" fmla="*/ 992554 w 1078523"/>
              <a:gd name="connsiteY167" fmla="*/ 40428 h 2138859"/>
              <a:gd name="connsiteX168" fmla="*/ 984739 w 1078523"/>
              <a:gd name="connsiteY168" fmla="*/ 63874 h 2138859"/>
              <a:gd name="connsiteX169" fmla="*/ 980831 w 1078523"/>
              <a:gd name="connsiteY169" fmla="*/ 75597 h 2138859"/>
              <a:gd name="connsiteX170" fmla="*/ 976923 w 1078523"/>
              <a:gd name="connsiteY170" fmla="*/ 142028 h 2138859"/>
              <a:gd name="connsiteX171" fmla="*/ 965200 w 1078523"/>
              <a:gd name="connsiteY171" fmla="*/ 165474 h 2138859"/>
              <a:gd name="connsiteX172" fmla="*/ 961292 w 1078523"/>
              <a:gd name="connsiteY172" fmla="*/ 177197 h 2138859"/>
              <a:gd name="connsiteX173" fmla="*/ 953477 w 1078523"/>
              <a:gd name="connsiteY173" fmla="*/ 185013 h 2138859"/>
              <a:gd name="connsiteX174" fmla="*/ 945662 w 1078523"/>
              <a:gd name="connsiteY174" fmla="*/ 196736 h 2138859"/>
              <a:gd name="connsiteX175" fmla="*/ 933939 w 1078523"/>
              <a:gd name="connsiteY175" fmla="*/ 204551 h 2138859"/>
              <a:gd name="connsiteX176" fmla="*/ 918308 w 1078523"/>
              <a:gd name="connsiteY176" fmla="*/ 224090 h 2138859"/>
              <a:gd name="connsiteX177" fmla="*/ 914400 w 1078523"/>
              <a:gd name="connsiteY177" fmla="*/ 235813 h 2138859"/>
              <a:gd name="connsiteX178" fmla="*/ 906585 w 1078523"/>
              <a:gd name="connsiteY178" fmla="*/ 298336 h 2138859"/>
              <a:gd name="connsiteX179" fmla="*/ 898769 w 1078523"/>
              <a:gd name="connsiteY179" fmla="*/ 325690 h 2138859"/>
              <a:gd name="connsiteX180" fmla="*/ 890954 w 1078523"/>
              <a:gd name="connsiteY180" fmla="*/ 380397 h 2138859"/>
              <a:gd name="connsiteX181" fmla="*/ 883139 w 1078523"/>
              <a:gd name="connsiteY181" fmla="*/ 435105 h 2138859"/>
              <a:gd name="connsiteX182" fmla="*/ 879231 w 1078523"/>
              <a:gd name="connsiteY182" fmla="*/ 528890 h 2138859"/>
              <a:gd name="connsiteX183" fmla="*/ 875323 w 1078523"/>
              <a:gd name="connsiteY183" fmla="*/ 548428 h 2138859"/>
              <a:gd name="connsiteX184" fmla="*/ 851877 w 1078523"/>
              <a:gd name="connsiteY184" fmla="*/ 567966 h 2138859"/>
              <a:gd name="connsiteX185" fmla="*/ 828431 w 1078523"/>
              <a:gd name="connsiteY185" fmla="*/ 575782 h 2138859"/>
              <a:gd name="connsiteX186" fmla="*/ 816708 w 1078523"/>
              <a:gd name="connsiteY186" fmla="*/ 583597 h 2138859"/>
              <a:gd name="connsiteX187" fmla="*/ 797169 w 1078523"/>
              <a:gd name="connsiteY187" fmla="*/ 587505 h 2138859"/>
              <a:gd name="connsiteX188" fmla="*/ 769816 w 1078523"/>
              <a:gd name="connsiteY188" fmla="*/ 595320 h 2138859"/>
              <a:gd name="connsiteX189" fmla="*/ 730739 w 1078523"/>
              <a:gd name="connsiteY189" fmla="*/ 591413 h 2138859"/>
              <a:gd name="connsiteX190" fmla="*/ 722923 w 1078523"/>
              <a:gd name="connsiteY190" fmla="*/ 583597 h 2138859"/>
              <a:gd name="connsiteX191" fmla="*/ 711200 w 1078523"/>
              <a:gd name="connsiteY191" fmla="*/ 575782 h 2138859"/>
              <a:gd name="connsiteX192" fmla="*/ 699477 w 1078523"/>
              <a:gd name="connsiteY192" fmla="*/ 556243 h 2138859"/>
              <a:gd name="connsiteX193" fmla="*/ 676031 w 1078523"/>
              <a:gd name="connsiteY193" fmla="*/ 540613 h 2138859"/>
              <a:gd name="connsiteX194" fmla="*/ 660400 w 1078523"/>
              <a:gd name="connsiteY194" fmla="*/ 521074 h 2138859"/>
              <a:gd name="connsiteX195" fmla="*/ 648677 w 1078523"/>
              <a:gd name="connsiteY195" fmla="*/ 517166 h 2138859"/>
              <a:gd name="connsiteX196" fmla="*/ 636954 w 1078523"/>
              <a:gd name="connsiteY196" fmla="*/ 505443 h 2138859"/>
              <a:gd name="connsiteX197" fmla="*/ 625231 w 1078523"/>
              <a:gd name="connsiteY197" fmla="*/ 497628 h 2138859"/>
              <a:gd name="connsiteX198" fmla="*/ 621323 w 1078523"/>
              <a:gd name="connsiteY198" fmla="*/ 485905 h 2138859"/>
              <a:gd name="connsiteX199" fmla="*/ 613508 w 1078523"/>
              <a:gd name="connsiteY199" fmla="*/ 474182 h 2138859"/>
              <a:gd name="connsiteX200" fmla="*/ 597877 w 1078523"/>
              <a:gd name="connsiteY200" fmla="*/ 442920 h 2138859"/>
              <a:gd name="connsiteX201" fmla="*/ 550985 w 1078523"/>
              <a:gd name="connsiteY201" fmla="*/ 435105 h 2138859"/>
              <a:gd name="connsiteX202" fmla="*/ 527539 w 1078523"/>
              <a:gd name="connsiteY202" fmla="*/ 423382 h 2138859"/>
              <a:gd name="connsiteX203" fmla="*/ 515816 w 1078523"/>
              <a:gd name="connsiteY203" fmla="*/ 419474 h 2138859"/>
              <a:gd name="connsiteX204" fmla="*/ 496277 w 1078523"/>
              <a:gd name="connsiteY204" fmla="*/ 407751 h 2138859"/>
              <a:gd name="connsiteX205" fmla="*/ 484554 w 1078523"/>
              <a:gd name="connsiteY205" fmla="*/ 399936 h 2138859"/>
              <a:gd name="connsiteX206" fmla="*/ 457200 w 1078523"/>
              <a:gd name="connsiteY206" fmla="*/ 392120 h 2138859"/>
              <a:gd name="connsiteX207" fmla="*/ 445477 w 1078523"/>
              <a:gd name="connsiteY207" fmla="*/ 384305 h 2138859"/>
              <a:gd name="connsiteX208" fmla="*/ 433754 w 1078523"/>
              <a:gd name="connsiteY208" fmla="*/ 380397 h 2138859"/>
              <a:gd name="connsiteX209" fmla="*/ 418123 w 1078523"/>
              <a:gd name="connsiteY209" fmla="*/ 345228 h 2138859"/>
              <a:gd name="connsiteX210" fmla="*/ 410308 w 1078523"/>
              <a:gd name="connsiteY210" fmla="*/ 333505 h 2138859"/>
              <a:gd name="connsiteX211" fmla="*/ 402492 w 1078523"/>
              <a:gd name="connsiteY211" fmla="*/ 310059 h 2138859"/>
              <a:gd name="connsiteX212" fmla="*/ 394677 w 1078523"/>
              <a:gd name="connsiteY212" fmla="*/ 298336 h 2138859"/>
              <a:gd name="connsiteX213" fmla="*/ 390769 w 1078523"/>
              <a:gd name="connsiteY213" fmla="*/ 286613 h 2138859"/>
              <a:gd name="connsiteX214" fmla="*/ 382954 w 1078523"/>
              <a:gd name="connsiteY214" fmla="*/ 278797 h 2138859"/>
              <a:gd name="connsiteX215" fmla="*/ 359508 w 1078523"/>
              <a:gd name="connsiteY215" fmla="*/ 267074 h 2138859"/>
              <a:gd name="connsiteX216" fmla="*/ 336062 w 1078523"/>
              <a:gd name="connsiteY216" fmla="*/ 274890 h 2138859"/>
              <a:gd name="connsiteX217" fmla="*/ 316523 w 1078523"/>
              <a:gd name="connsiteY217" fmla="*/ 286613 h 2138859"/>
              <a:gd name="connsiteX218" fmla="*/ 300892 w 1078523"/>
              <a:gd name="connsiteY218" fmla="*/ 306151 h 2138859"/>
              <a:gd name="connsiteX219" fmla="*/ 289169 w 1078523"/>
              <a:gd name="connsiteY219" fmla="*/ 310059 h 2138859"/>
              <a:gd name="connsiteX220" fmla="*/ 257908 w 1078523"/>
              <a:gd name="connsiteY220" fmla="*/ 321782 h 2138859"/>
              <a:gd name="connsiteX221" fmla="*/ 246185 w 1078523"/>
              <a:gd name="connsiteY221" fmla="*/ 337413 h 2138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1078523" h="2138859">
                <a:moveTo>
                  <a:pt x="246185" y="337413"/>
                </a:moveTo>
                <a:cubicBezTo>
                  <a:pt x="240975" y="341972"/>
                  <a:pt x="232017" y="343765"/>
                  <a:pt x="226646" y="349136"/>
                </a:cubicBezTo>
                <a:cubicBezTo>
                  <a:pt x="211498" y="364284"/>
                  <a:pt x="209556" y="376961"/>
                  <a:pt x="203200" y="396028"/>
                </a:cubicBezTo>
                <a:cubicBezTo>
                  <a:pt x="201897" y="399936"/>
                  <a:pt x="201577" y="404324"/>
                  <a:pt x="199292" y="407751"/>
                </a:cubicBezTo>
                <a:cubicBezTo>
                  <a:pt x="181618" y="434263"/>
                  <a:pt x="190304" y="424555"/>
                  <a:pt x="175846" y="439013"/>
                </a:cubicBezTo>
                <a:cubicBezTo>
                  <a:pt x="164778" y="472222"/>
                  <a:pt x="180215" y="431732"/>
                  <a:pt x="164123" y="458551"/>
                </a:cubicBezTo>
                <a:cubicBezTo>
                  <a:pt x="148903" y="483918"/>
                  <a:pt x="172207" y="458283"/>
                  <a:pt x="152400" y="478090"/>
                </a:cubicBezTo>
                <a:cubicBezTo>
                  <a:pt x="123346" y="565255"/>
                  <a:pt x="152904" y="468845"/>
                  <a:pt x="140677" y="693013"/>
                </a:cubicBezTo>
                <a:cubicBezTo>
                  <a:pt x="140677" y="693017"/>
                  <a:pt x="130909" y="722319"/>
                  <a:pt x="128954" y="728182"/>
                </a:cubicBezTo>
                <a:lnTo>
                  <a:pt x="125046" y="739905"/>
                </a:lnTo>
                <a:cubicBezTo>
                  <a:pt x="123744" y="743813"/>
                  <a:pt x="123424" y="748201"/>
                  <a:pt x="121139" y="751628"/>
                </a:cubicBezTo>
                <a:lnTo>
                  <a:pt x="113323" y="763351"/>
                </a:lnTo>
                <a:lnTo>
                  <a:pt x="101600" y="798520"/>
                </a:lnTo>
                <a:lnTo>
                  <a:pt x="97692" y="810243"/>
                </a:lnTo>
                <a:lnTo>
                  <a:pt x="93785" y="821966"/>
                </a:lnTo>
                <a:cubicBezTo>
                  <a:pt x="92482" y="844110"/>
                  <a:pt x="92084" y="866325"/>
                  <a:pt x="89877" y="888397"/>
                </a:cubicBezTo>
                <a:cubicBezTo>
                  <a:pt x="89467" y="892496"/>
                  <a:pt x="85969" y="896001"/>
                  <a:pt x="85969" y="900120"/>
                </a:cubicBezTo>
                <a:cubicBezTo>
                  <a:pt x="85969" y="917448"/>
                  <a:pt x="89065" y="934400"/>
                  <a:pt x="93785" y="950920"/>
                </a:cubicBezTo>
                <a:cubicBezTo>
                  <a:pt x="96329" y="959824"/>
                  <a:pt x="97041" y="965379"/>
                  <a:pt x="105508" y="970459"/>
                </a:cubicBezTo>
                <a:cubicBezTo>
                  <a:pt x="109040" y="972578"/>
                  <a:pt x="113323" y="973064"/>
                  <a:pt x="117231" y="974366"/>
                </a:cubicBezTo>
                <a:cubicBezTo>
                  <a:pt x="146931" y="1004066"/>
                  <a:pt x="119635" y="981430"/>
                  <a:pt x="144585" y="993905"/>
                </a:cubicBezTo>
                <a:cubicBezTo>
                  <a:pt x="148786" y="996005"/>
                  <a:pt x="152641" y="998786"/>
                  <a:pt x="156308" y="1001720"/>
                </a:cubicBezTo>
                <a:cubicBezTo>
                  <a:pt x="159185" y="1004022"/>
                  <a:pt x="160964" y="1007640"/>
                  <a:pt x="164123" y="1009536"/>
                </a:cubicBezTo>
                <a:cubicBezTo>
                  <a:pt x="167655" y="1011655"/>
                  <a:pt x="171938" y="1012141"/>
                  <a:pt x="175846" y="1013443"/>
                </a:cubicBezTo>
                <a:cubicBezTo>
                  <a:pt x="182342" y="1019939"/>
                  <a:pt x="187533" y="1024108"/>
                  <a:pt x="191477" y="1032982"/>
                </a:cubicBezTo>
                <a:cubicBezTo>
                  <a:pt x="194823" y="1040510"/>
                  <a:pt x="196687" y="1048613"/>
                  <a:pt x="199292" y="1056428"/>
                </a:cubicBezTo>
                <a:lnTo>
                  <a:pt x="203200" y="1068151"/>
                </a:lnTo>
                <a:cubicBezTo>
                  <a:pt x="201897" y="1085084"/>
                  <a:pt x="201276" y="1102084"/>
                  <a:pt x="199292" y="1118951"/>
                </a:cubicBezTo>
                <a:cubicBezTo>
                  <a:pt x="198665" y="1124285"/>
                  <a:pt x="196438" y="1129316"/>
                  <a:pt x="195385" y="1134582"/>
                </a:cubicBezTo>
                <a:cubicBezTo>
                  <a:pt x="193831" y="1142351"/>
                  <a:pt x="193031" y="1150259"/>
                  <a:pt x="191477" y="1158028"/>
                </a:cubicBezTo>
                <a:cubicBezTo>
                  <a:pt x="188525" y="1172789"/>
                  <a:pt x="184737" y="1182157"/>
                  <a:pt x="179754" y="1197105"/>
                </a:cubicBezTo>
                <a:lnTo>
                  <a:pt x="171939" y="1220551"/>
                </a:lnTo>
                <a:cubicBezTo>
                  <a:pt x="170636" y="1224459"/>
                  <a:pt x="170943" y="1229361"/>
                  <a:pt x="168031" y="1232274"/>
                </a:cubicBezTo>
                <a:lnTo>
                  <a:pt x="160216" y="1240090"/>
                </a:lnTo>
                <a:cubicBezTo>
                  <a:pt x="150391" y="1269563"/>
                  <a:pt x="163646" y="1233228"/>
                  <a:pt x="148492" y="1263536"/>
                </a:cubicBezTo>
                <a:cubicBezTo>
                  <a:pt x="146650" y="1267220"/>
                  <a:pt x="146979" y="1271907"/>
                  <a:pt x="144585" y="1275259"/>
                </a:cubicBezTo>
                <a:cubicBezTo>
                  <a:pt x="139243" y="1282738"/>
                  <a:pt x="126411" y="1294115"/>
                  <a:pt x="117231" y="1298705"/>
                </a:cubicBezTo>
                <a:cubicBezTo>
                  <a:pt x="113547" y="1300547"/>
                  <a:pt x="109416" y="1301310"/>
                  <a:pt x="105508" y="1302613"/>
                </a:cubicBezTo>
                <a:cubicBezTo>
                  <a:pt x="100298" y="1301310"/>
                  <a:pt x="95041" y="1300181"/>
                  <a:pt x="89877" y="1298705"/>
                </a:cubicBezTo>
                <a:cubicBezTo>
                  <a:pt x="85916" y="1297573"/>
                  <a:pt x="82193" y="1293989"/>
                  <a:pt x="78154" y="1294797"/>
                </a:cubicBezTo>
                <a:cubicBezTo>
                  <a:pt x="74541" y="1295520"/>
                  <a:pt x="72944" y="1300008"/>
                  <a:pt x="70339" y="1302613"/>
                </a:cubicBezTo>
                <a:cubicBezTo>
                  <a:pt x="69036" y="1323454"/>
                  <a:pt x="68617" y="1344369"/>
                  <a:pt x="66431" y="1365136"/>
                </a:cubicBezTo>
                <a:cubicBezTo>
                  <a:pt x="66000" y="1369232"/>
                  <a:pt x="64523" y="1373258"/>
                  <a:pt x="62523" y="1376859"/>
                </a:cubicBezTo>
                <a:cubicBezTo>
                  <a:pt x="57961" y="1385070"/>
                  <a:pt x="46892" y="1400305"/>
                  <a:pt x="46892" y="1400305"/>
                </a:cubicBezTo>
                <a:cubicBezTo>
                  <a:pt x="44287" y="1408120"/>
                  <a:pt x="41075" y="1415759"/>
                  <a:pt x="39077" y="1423751"/>
                </a:cubicBezTo>
                <a:cubicBezTo>
                  <a:pt x="37774" y="1428961"/>
                  <a:pt x="37285" y="1434446"/>
                  <a:pt x="35169" y="1439382"/>
                </a:cubicBezTo>
                <a:cubicBezTo>
                  <a:pt x="33319" y="1443699"/>
                  <a:pt x="29959" y="1447197"/>
                  <a:pt x="27354" y="1451105"/>
                </a:cubicBezTo>
                <a:cubicBezTo>
                  <a:pt x="26051" y="1456315"/>
                  <a:pt x="24329" y="1461438"/>
                  <a:pt x="23446" y="1466736"/>
                </a:cubicBezTo>
                <a:cubicBezTo>
                  <a:pt x="19501" y="1490409"/>
                  <a:pt x="20553" y="1499295"/>
                  <a:pt x="15631" y="1521443"/>
                </a:cubicBezTo>
                <a:cubicBezTo>
                  <a:pt x="14737" y="1525464"/>
                  <a:pt x="13026" y="1529258"/>
                  <a:pt x="11723" y="1533166"/>
                </a:cubicBezTo>
                <a:cubicBezTo>
                  <a:pt x="2872" y="1586285"/>
                  <a:pt x="12855" y="1521857"/>
                  <a:pt x="3908" y="1611320"/>
                </a:cubicBezTo>
                <a:cubicBezTo>
                  <a:pt x="3120" y="1619204"/>
                  <a:pt x="1303" y="1626951"/>
                  <a:pt x="0" y="1634766"/>
                </a:cubicBezTo>
                <a:cubicBezTo>
                  <a:pt x="1303" y="1672541"/>
                  <a:pt x="1688" y="1710358"/>
                  <a:pt x="3908" y="1748090"/>
                </a:cubicBezTo>
                <a:cubicBezTo>
                  <a:pt x="4298" y="1754720"/>
                  <a:pt x="7816" y="1760986"/>
                  <a:pt x="7816" y="1767628"/>
                </a:cubicBezTo>
                <a:cubicBezTo>
                  <a:pt x="7816" y="1812904"/>
                  <a:pt x="4490" y="1836636"/>
                  <a:pt x="0" y="1877043"/>
                </a:cubicBezTo>
                <a:cubicBezTo>
                  <a:pt x="1303" y="1882253"/>
                  <a:pt x="1506" y="1887870"/>
                  <a:pt x="3908" y="1892674"/>
                </a:cubicBezTo>
                <a:cubicBezTo>
                  <a:pt x="7054" y="1898966"/>
                  <a:pt x="18842" y="1904622"/>
                  <a:pt x="23446" y="1908305"/>
                </a:cubicBezTo>
                <a:cubicBezTo>
                  <a:pt x="26323" y="1910606"/>
                  <a:pt x="28657" y="1913515"/>
                  <a:pt x="31262" y="1916120"/>
                </a:cubicBezTo>
                <a:cubicBezTo>
                  <a:pt x="32564" y="1920028"/>
                  <a:pt x="33050" y="1924311"/>
                  <a:pt x="35169" y="1927843"/>
                </a:cubicBezTo>
                <a:cubicBezTo>
                  <a:pt x="37065" y="1931002"/>
                  <a:pt x="41337" y="1932363"/>
                  <a:pt x="42985" y="1935659"/>
                </a:cubicBezTo>
                <a:cubicBezTo>
                  <a:pt x="46669" y="1943027"/>
                  <a:pt x="48195" y="1951290"/>
                  <a:pt x="50800" y="1959105"/>
                </a:cubicBezTo>
                <a:lnTo>
                  <a:pt x="58616" y="1982551"/>
                </a:lnTo>
                <a:cubicBezTo>
                  <a:pt x="59918" y="1986459"/>
                  <a:pt x="59610" y="1991361"/>
                  <a:pt x="62523" y="1994274"/>
                </a:cubicBezTo>
                <a:lnTo>
                  <a:pt x="70339" y="2002090"/>
                </a:lnTo>
                <a:lnTo>
                  <a:pt x="93785" y="2072428"/>
                </a:lnTo>
                <a:cubicBezTo>
                  <a:pt x="93785" y="2072429"/>
                  <a:pt x="101598" y="2095873"/>
                  <a:pt x="101600" y="2095874"/>
                </a:cubicBezTo>
                <a:lnTo>
                  <a:pt x="113323" y="2099782"/>
                </a:lnTo>
                <a:cubicBezTo>
                  <a:pt x="128589" y="2115046"/>
                  <a:pt x="112571" y="2101359"/>
                  <a:pt x="132862" y="2111505"/>
                </a:cubicBezTo>
                <a:cubicBezTo>
                  <a:pt x="137063" y="2113605"/>
                  <a:pt x="140918" y="2116386"/>
                  <a:pt x="144585" y="2119320"/>
                </a:cubicBezTo>
                <a:cubicBezTo>
                  <a:pt x="147462" y="2121622"/>
                  <a:pt x="149105" y="2125488"/>
                  <a:pt x="152400" y="2127136"/>
                </a:cubicBezTo>
                <a:cubicBezTo>
                  <a:pt x="159768" y="2130820"/>
                  <a:pt x="168031" y="2132346"/>
                  <a:pt x="175846" y="2134951"/>
                </a:cubicBezTo>
                <a:lnTo>
                  <a:pt x="187569" y="2138859"/>
                </a:lnTo>
                <a:cubicBezTo>
                  <a:pt x="203453" y="2091213"/>
                  <a:pt x="190381" y="2137000"/>
                  <a:pt x="199292" y="2056797"/>
                </a:cubicBezTo>
                <a:cubicBezTo>
                  <a:pt x="199747" y="2052703"/>
                  <a:pt x="202306" y="2049095"/>
                  <a:pt x="203200" y="2045074"/>
                </a:cubicBezTo>
                <a:cubicBezTo>
                  <a:pt x="204919" y="2037340"/>
                  <a:pt x="206182" y="2029497"/>
                  <a:pt x="207108" y="2021628"/>
                </a:cubicBezTo>
                <a:cubicBezTo>
                  <a:pt x="207973" y="2014273"/>
                  <a:pt x="212797" y="1954102"/>
                  <a:pt x="214923" y="1943474"/>
                </a:cubicBezTo>
                <a:cubicBezTo>
                  <a:pt x="216539" y="1935396"/>
                  <a:pt x="220134" y="1927843"/>
                  <a:pt x="222739" y="1920028"/>
                </a:cubicBezTo>
                <a:lnTo>
                  <a:pt x="230554" y="1896582"/>
                </a:lnTo>
                <a:cubicBezTo>
                  <a:pt x="231857" y="1892674"/>
                  <a:pt x="233654" y="1888898"/>
                  <a:pt x="234462" y="1884859"/>
                </a:cubicBezTo>
                <a:lnTo>
                  <a:pt x="238369" y="1865320"/>
                </a:lnTo>
                <a:cubicBezTo>
                  <a:pt x="239672" y="1847084"/>
                  <a:pt x="240141" y="1828770"/>
                  <a:pt x="242277" y="1810613"/>
                </a:cubicBezTo>
                <a:cubicBezTo>
                  <a:pt x="242758" y="1806522"/>
                  <a:pt x="245292" y="1802911"/>
                  <a:pt x="246185" y="1798890"/>
                </a:cubicBezTo>
                <a:cubicBezTo>
                  <a:pt x="249063" y="1785936"/>
                  <a:pt x="251927" y="1760529"/>
                  <a:pt x="254000" y="1748090"/>
                </a:cubicBezTo>
                <a:cubicBezTo>
                  <a:pt x="255092" y="1741538"/>
                  <a:pt x="256605" y="1735064"/>
                  <a:pt x="257908" y="1728551"/>
                </a:cubicBezTo>
                <a:cubicBezTo>
                  <a:pt x="259211" y="1709013"/>
                  <a:pt x="259868" y="1689421"/>
                  <a:pt x="261816" y="1669936"/>
                </a:cubicBezTo>
                <a:cubicBezTo>
                  <a:pt x="262477" y="1663327"/>
                  <a:pt x="264230" y="1656869"/>
                  <a:pt x="265723" y="1650397"/>
                </a:cubicBezTo>
                <a:cubicBezTo>
                  <a:pt x="273080" y="1618516"/>
                  <a:pt x="272027" y="1623672"/>
                  <a:pt x="281354" y="1595690"/>
                </a:cubicBezTo>
                <a:cubicBezTo>
                  <a:pt x="282657" y="1591782"/>
                  <a:pt x="284263" y="1587962"/>
                  <a:pt x="285262" y="1583966"/>
                </a:cubicBezTo>
                <a:cubicBezTo>
                  <a:pt x="286515" y="1578953"/>
                  <a:pt x="290272" y="1562222"/>
                  <a:pt x="293077" y="1556613"/>
                </a:cubicBezTo>
                <a:cubicBezTo>
                  <a:pt x="295177" y="1552412"/>
                  <a:pt x="298287" y="1548798"/>
                  <a:pt x="300892" y="1544890"/>
                </a:cubicBezTo>
                <a:cubicBezTo>
                  <a:pt x="303994" y="1529382"/>
                  <a:pt x="307899" y="1508243"/>
                  <a:pt x="312616" y="1494090"/>
                </a:cubicBezTo>
                <a:cubicBezTo>
                  <a:pt x="313918" y="1490182"/>
                  <a:pt x="315391" y="1486327"/>
                  <a:pt x="316523" y="1482366"/>
                </a:cubicBezTo>
                <a:cubicBezTo>
                  <a:pt x="328325" y="1441055"/>
                  <a:pt x="309688" y="1498965"/>
                  <a:pt x="328246" y="1443290"/>
                </a:cubicBezTo>
                <a:cubicBezTo>
                  <a:pt x="328247" y="1443288"/>
                  <a:pt x="336061" y="1419846"/>
                  <a:pt x="336062" y="1419843"/>
                </a:cubicBezTo>
                <a:cubicBezTo>
                  <a:pt x="338667" y="1414633"/>
                  <a:pt x="341714" y="1409621"/>
                  <a:pt x="343877" y="1404213"/>
                </a:cubicBezTo>
                <a:cubicBezTo>
                  <a:pt x="355851" y="1374278"/>
                  <a:pt x="344527" y="1387930"/>
                  <a:pt x="359508" y="1372951"/>
                </a:cubicBezTo>
                <a:cubicBezTo>
                  <a:pt x="368488" y="1346010"/>
                  <a:pt x="361497" y="1355330"/>
                  <a:pt x="375139" y="1341690"/>
                </a:cubicBezTo>
                <a:cubicBezTo>
                  <a:pt x="386206" y="1308480"/>
                  <a:pt x="370771" y="1348969"/>
                  <a:pt x="386862" y="1322151"/>
                </a:cubicBezTo>
                <a:cubicBezTo>
                  <a:pt x="388981" y="1318619"/>
                  <a:pt x="387857" y="1313341"/>
                  <a:pt x="390769" y="1310428"/>
                </a:cubicBezTo>
                <a:cubicBezTo>
                  <a:pt x="393682" y="1307515"/>
                  <a:pt x="398808" y="1308362"/>
                  <a:pt x="402492" y="1306520"/>
                </a:cubicBezTo>
                <a:cubicBezTo>
                  <a:pt x="406693" y="1304420"/>
                  <a:pt x="409924" y="1300612"/>
                  <a:pt x="414216" y="1298705"/>
                </a:cubicBezTo>
                <a:cubicBezTo>
                  <a:pt x="421744" y="1295359"/>
                  <a:pt x="437662" y="1290890"/>
                  <a:pt x="437662" y="1290890"/>
                </a:cubicBezTo>
                <a:cubicBezTo>
                  <a:pt x="457459" y="1271091"/>
                  <a:pt x="431842" y="1294380"/>
                  <a:pt x="457200" y="1279166"/>
                </a:cubicBezTo>
                <a:cubicBezTo>
                  <a:pt x="460359" y="1277271"/>
                  <a:pt x="461857" y="1273246"/>
                  <a:pt x="465016" y="1271351"/>
                </a:cubicBezTo>
                <a:cubicBezTo>
                  <a:pt x="468548" y="1269232"/>
                  <a:pt x="473138" y="1269443"/>
                  <a:pt x="476739" y="1267443"/>
                </a:cubicBezTo>
                <a:cubicBezTo>
                  <a:pt x="476764" y="1267429"/>
                  <a:pt x="506035" y="1247913"/>
                  <a:pt x="511908" y="1243997"/>
                </a:cubicBezTo>
                <a:cubicBezTo>
                  <a:pt x="515816" y="1241392"/>
                  <a:pt x="520310" y="1239503"/>
                  <a:pt x="523631" y="1236182"/>
                </a:cubicBezTo>
                <a:cubicBezTo>
                  <a:pt x="550222" y="1209588"/>
                  <a:pt x="508680" y="1250113"/>
                  <a:pt x="543169" y="1220551"/>
                </a:cubicBezTo>
                <a:cubicBezTo>
                  <a:pt x="548764" y="1215756"/>
                  <a:pt x="553590" y="1210130"/>
                  <a:pt x="558800" y="1204920"/>
                </a:cubicBezTo>
                <a:lnTo>
                  <a:pt x="566616" y="1197105"/>
                </a:lnTo>
                <a:cubicBezTo>
                  <a:pt x="570524" y="1193197"/>
                  <a:pt x="573741" y="1188448"/>
                  <a:pt x="578339" y="1185382"/>
                </a:cubicBezTo>
                <a:cubicBezTo>
                  <a:pt x="582247" y="1182777"/>
                  <a:pt x="585770" y="1179473"/>
                  <a:pt x="590062" y="1177566"/>
                </a:cubicBezTo>
                <a:cubicBezTo>
                  <a:pt x="597590" y="1174220"/>
                  <a:pt x="606654" y="1174321"/>
                  <a:pt x="613508" y="1169751"/>
                </a:cubicBezTo>
                <a:lnTo>
                  <a:pt x="636954" y="1154120"/>
                </a:lnTo>
                <a:lnTo>
                  <a:pt x="648677" y="1146305"/>
                </a:lnTo>
                <a:lnTo>
                  <a:pt x="660400" y="1138490"/>
                </a:lnTo>
                <a:cubicBezTo>
                  <a:pt x="663005" y="1130674"/>
                  <a:pt x="668010" y="1123279"/>
                  <a:pt x="668216" y="1115043"/>
                </a:cubicBezTo>
                <a:cubicBezTo>
                  <a:pt x="672226" y="954618"/>
                  <a:pt x="622679" y="975219"/>
                  <a:pt x="683846" y="954828"/>
                </a:cubicBezTo>
                <a:cubicBezTo>
                  <a:pt x="699112" y="939564"/>
                  <a:pt x="683094" y="953251"/>
                  <a:pt x="703385" y="943105"/>
                </a:cubicBezTo>
                <a:cubicBezTo>
                  <a:pt x="713246" y="938174"/>
                  <a:pt x="715653" y="934745"/>
                  <a:pt x="722923" y="927474"/>
                </a:cubicBezTo>
                <a:cubicBezTo>
                  <a:pt x="732746" y="898008"/>
                  <a:pt x="718353" y="933186"/>
                  <a:pt x="738554" y="907936"/>
                </a:cubicBezTo>
                <a:cubicBezTo>
                  <a:pt x="741127" y="904720"/>
                  <a:pt x="740343" y="899745"/>
                  <a:pt x="742462" y="896213"/>
                </a:cubicBezTo>
                <a:cubicBezTo>
                  <a:pt x="746175" y="890024"/>
                  <a:pt x="756673" y="884133"/>
                  <a:pt x="762000" y="880582"/>
                </a:cubicBezTo>
                <a:cubicBezTo>
                  <a:pt x="764605" y="872767"/>
                  <a:pt x="766132" y="864505"/>
                  <a:pt x="769816" y="857136"/>
                </a:cubicBezTo>
                <a:cubicBezTo>
                  <a:pt x="772421" y="851926"/>
                  <a:pt x="775468" y="846914"/>
                  <a:pt x="777631" y="841505"/>
                </a:cubicBezTo>
                <a:cubicBezTo>
                  <a:pt x="789604" y="811570"/>
                  <a:pt x="778282" y="825223"/>
                  <a:pt x="793262" y="810243"/>
                </a:cubicBezTo>
                <a:cubicBezTo>
                  <a:pt x="807507" y="767501"/>
                  <a:pt x="784790" y="832236"/>
                  <a:pt x="804985" y="786797"/>
                </a:cubicBezTo>
                <a:cubicBezTo>
                  <a:pt x="808331" y="779269"/>
                  <a:pt x="808230" y="770205"/>
                  <a:pt x="812800" y="763351"/>
                </a:cubicBezTo>
                <a:lnTo>
                  <a:pt x="828431" y="739905"/>
                </a:lnTo>
                <a:cubicBezTo>
                  <a:pt x="837597" y="703243"/>
                  <a:pt x="824745" y="748201"/>
                  <a:pt x="844062" y="704736"/>
                </a:cubicBezTo>
                <a:cubicBezTo>
                  <a:pt x="855584" y="678810"/>
                  <a:pt x="839560" y="697513"/>
                  <a:pt x="855785" y="681290"/>
                </a:cubicBezTo>
                <a:cubicBezTo>
                  <a:pt x="857087" y="677382"/>
                  <a:pt x="857573" y="673098"/>
                  <a:pt x="859692" y="669566"/>
                </a:cubicBezTo>
                <a:cubicBezTo>
                  <a:pt x="861587" y="666407"/>
                  <a:pt x="865860" y="665046"/>
                  <a:pt x="867508" y="661751"/>
                </a:cubicBezTo>
                <a:cubicBezTo>
                  <a:pt x="885469" y="625830"/>
                  <a:pt x="865481" y="648146"/>
                  <a:pt x="883139" y="630490"/>
                </a:cubicBezTo>
                <a:cubicBezTo>
                  <a:pt x="884441" y="626582"/>
                  <a:pt x="884927" y="622298"/>
                  <a:pt x="887046" y="618766"/>
                </a:cubicBezTo>
                <a:cubicBezTo>
                  <a:pt x="888941" y="615607"/>
                  <a:pt x="893214" y="614246"/>
                  <a:pt x="894862" y="610951"/>
                </a:cubicBezTo>
                <a:cubicBezTo>
                  <a:pt x="897264" y="606147"/>
                  <a:pt x="896367" y="600124"/>
                  <a:pt x="898769" y="595320"/>
                </a:cubicBezTo>
                <a:cubicBezTo>
                  <a:pt x="900417" y="592025"/>
                  <a:pt x="904283" y="590382"/>
                  <a:pt x="906585" y="587505"/>
                </a:cubicBezTo>
                <a:cubicBezTo>
                  <a:pt x="926309" y="562851"/>
                  <a:pt x="903340" y="586842"/>
                  <a:pt x="922216" y="567966"/>
                </a:cubicBezTo>
                <a:cubicBezTo>
                  <a:pt x="932036" y="538500"/>
                  <a:pt x="918789" y="574820"/>
                  <a:pt x="933939" y="544520"/>
                </a:cubicBezTo>
                <a:cubicBezTo>
                  <a:pt x="935781" y="540836"/>
                  <a:pt x="935452" y="536149"/>
                  <a:pt x="937846" y="532797"/>
                </a:cubicBezTo>
                <a:cubicBezTo>
                  <a:pt x="942129" y="526801"/>
                  <a:pt x="953477" y="517166"/>
                  <a:pt x="953477" y="517166"/>
                </a:cubicBezTo>
                <a:cubicBezTo>
                  <a:pt x="954780" y="509351"/>
                  <a:pt x="955666" y="501454"/>
                  <a:pt x="957385" y="493720"/>
                </a:cubicBezTo>
                <a:cubicBezTo>
                  <a:pt x="958278" y="489699"/>
                  <a:pt x="960999" y="486106"/>
                  <a:pt x="961292" y="481997"/>
                </a:cubicBezTo>
                <a:cubicBezTo>
                  <a:pt x="963614" y="449490"/>
                  <a:pt x="962061" y="416743"/>
                  <a:pt x="965200" y="384305"/>
                </a:cubicBezTo>
                <a:cubicBezTo>
                  <a:pt x="965994" y="376105"/>
                  <a:pt x="970411" y="368674"/>
                  <a:pt x="973016" y="360859"/>
                </a:cubicBezTo>
                <a:cubicBezTo>
                  <a:pt x="974319" y="356951"/>
                  <a:pt x="974010" y="352049"/>
                  <a:pt x="976923" y="349136"/>
                </a:cubicBezTo>
                <a:lnTo>
                  <a:pt x="988646" y="337413"/>
                </a:lnTo>
                <a:lnTo>
                  <a:pt x="1000369" y="302243"/>
                </a:lnTo>
                <a:cubicBezTo>
                  <a:pt x="1001672" y="298335"/>
                  <a:pt x="1003278" y="294516"/>
                  <a:pt x="1004277" y="290520"/>
                </a:cubicBezTo>
                <a:cubicBezTo>
                  <a:pt x="1006882" y="280100"/>
                  <a:pt x="1010326" y="269854"/>
                  <a:pt x="1012092" y="259259"/>
                </a:cubicBezTo>
                <a:cubicBezTo>
                  <a:pt x="1013395" y="251444"/>
                  <a:pt x="1014281" y="243547"/>
                  <a:pt x="1016000" y="235813"/>
                </a:cubicBezTo>
                <a:cubicBezTo>
                  <a:pt x="1016894" y="231792"/>
                  <a:pt x="1018824" y="228064"/>
                  <a:pt x="1019908" y="224090"/>
                </a:cubicBezTo>
                <a:cubicBezTo>
                  <a:pt x="1022734" y="213727"/>
                  <a:pt x="1025118" y="203249"/>
                  <a:pt x="1027723" y="192828"/>
                </a:cubicBezTo>
                <a:cubicBezTo>
                  <a:pt x="1029026" y="187618"/>
                  <a:pt x="1029933" y="182292"/>
                  <a:pt x="1031631" y="177197"/>
                </a:cubicBezTo>
                <a:lnTo>
                  <a:pt x="1039446" y="153751"/>
                </a:lnTo>
                <a:lnTo>
                  <a:pt x="1051169" y="118582"/>
                </a:lnTo>
                <a:cubicBezTo>
                  <a:pt x="1052472" y="114674"/>
                  <a:pt x="1052792" y="110286"/>
                  <a:pt x="1055077" y="106859"/>
                </a:cubicBezTo>
                <a:lnTo>
                  <a:pt x="1062892" y="95136"/>
                </a:lnTo>
                <a:cubicBezTo>
                  <a:pt x="1064195" y="89926"/>
                  <a:pt x="1065324" y="84669"/>
                  <a:pt x="1066800" y="79505"/>
                </a:cubicBezTo>
                <a:cubicBezTo>
                  <a:pt x="1067932" y="75544"/>
                  <a:pt x="1069900" y="71821"/>
                  <a:pt x="1070708" y="67782"/>
                </a:cubicBezTo>
                <a:cubicBezTo>
                  <a:pt x="1079691" y="22871"/>
                  <a:pt x="1069695" y="55194"/>
                  <a:pt x="1078523" y="28705"/>
                </a:cubicBezTo>
                <a:cubicBezTo>
                  <a:pt x="1077221" y="19587"/>
                  <a:pt x="1080512" y="8427"/>
                  <a:pt x="1074616" y="1351"/>
                </a:cubicBezTo>
                <a:cubicBezTo>
                  <a:pt x="1071178" y="-2775"/>
                  <a:pt x="1064129" y="3716"/>
                  <a:pt x="1058985" y="5259"/>
                </a:cubicBezTo>
                <a:cubicBezTo>
                  <a:pt x="1051094" y="7626"/>
                  <a:pt x="1042393" y="8504"/>
                  <a:pt x="1035539" y="13074"/>
                </a:cubicBezTo>
                <a:cubicBezTo>
                  <a:pt x="1020389" y="23175"/>
                  <a:pt x="1028272" y="19405"/>
                  <a:pt x="1012092" y="24797"/>
                </a:cubicBezTo>
                <a:cubicBezTo>
                  <a:pt x="1009487" y="27402"/>
                  <a:pt x="1007154" y="30311"/>
                  <a:pt x="1004277" y="32613"/>
                </a:cubicBezTo>
                <a:cubicBezTo>
                  <a:pt x="1000610" y="35547"/>
                  <a:pt x="995043" y="36445"/>
                  <a:pt x="992554" y="40428"/>
                </a:cubicBezTo>
                <a:cubicBezTo>
                  <a:pt x="988188" y="47414"/>
                  <a:pt x="987344" y="56059"/>
                  <a:pt x="984739" y="63874"/>
                </a:cubicBezTo>
                <a:lnTo>
                  <a:pt x="980831" y="75597"/>
                </a:lnTo>
                <a:cubicBezTo>
                  <a:pt x="979528" y="97741"/>
                  <a:pt x="979130" y="119956"/>
                  <a:pt x="976923" y="142028"/>
                </a:cubicBezTo>
                <a:cubicBezTo>
                  <a:pt x="975695" y="154308"/>
                  <a:pt x="970553" y="154769"/>
                  <a:pt x="965200" y="165474"/>
                </a:cubicBezTo>
                <a:cubicBezTo>
                  <a:pt x="963358" y="169158"/>
                  <a:pt x="963411" y="173665"/>
                  <a:pt x="961292" y="177197"/>
                </a:cubicBezTo>
                <a:cubicBezTo>
                  <a:pt x="959397" y="180356"/>
                  <a:pt x="955778" y="182136"/>
                  <a:pt x="953477" y="185013"/>
                </a:cubicBezTo>
                <a:cubicBezTo>
                  <a:pt x="950543" y="188680"/>
                  <a:pt x="948983" y="193415"/>
                  <a:pt x="945662" y="196736"/>
                </a:cubicBezTo>
                <a:cubicBezTo>
                  <a:pt x="942341" y="200057"/>
                  <a:pt x="937606" y="201617"/>
                  <a:pt x="933939" y="204551"/>
                </a:cubicBezTo>
                <a:cubicBezTo>
                  <a:pt x="927878" y="209399"/>
                  <a:pt x="921695" y="217316"/>
                  <a:pt x="918308" y="224090"/>
                </a:cubicBezTo>
                <a:cubicBezTo>
                  <a:pt x="916466" y="227774"/>
                  <a:pt x="915703" y="231905"/>
                  <a:pt x="914400" y="235813"/>
                </a:cubicBezTo>
                <a:cubicBezTo>
                  <a:pt x="912537" y="252574"/>
                  <a:pt x="909768" y="280828"/>
                  <a:pt x="906585" y="298336"/>
                </a:cubicBezTo>
                <a:cubicBezTo>
                  <a:pt x="904623" y="309126"/>
                  <a:pt x="902116" y="315649"/>
                  <a:pt x="898769" y="325690"/>
                </a:cubicBezTo>
                <a:cubicBezTo>
                  <a:pt x="896164" y="343926"/>
                  <a:pt x="892622" y="362052"/>
                  <a:pt x="890954" y="380397"/>
                </a:cubicBezTo>
                <a:cubicBezTo>
                  <a:pt x="886673" y="427484"/>
                  <a:pt x="891595" y="409733"/>
                  <a:pt x="883139" y="435105"/>
                </a:cubicBezTo>
                <a:cubicBezTo>
                  <a:pt x="881836" y="466367"/>
                  <a:pt x="881384" y="497675"/>
                  <a:pt x="879231" y="528890"/>
                </a:cubicBezTo>
                <a:cubicBezTo>
                  <a:pt x="878774" y="535516"/>
                  <a:pt x="878293" y="542488"/>
                  <a:pt x="875323" y="548428"/>
                </a:cubicBezTo>
                <a:cubicBezTo>
                  <a:pt x="872693" y="553687"/>
                  <a:pt x="857648" y="565401"/>
                  <a:pt x="851877" y="567966"/>
                </a:cubicBezTo>
                <a:cubicBezTo>
                  <a:pt x="844349" y="571312"/>
                  <a:pt x="835286" y="571212"/>
                  <a:pt x="828431" y="575782"/>
                </a:cubicBezTo>
                <a:cubicBezTo>
                  <a:pt x="824523" y="578387"/>
                  <a:pt x="821105" y="581948"/>
                  <a:pt x="816708" y="583597"/>
                </a:cubicBezTo>
                <a:cubicBezTo>
                  <a:pt x="810489" y="585929"/>
                  <a:pt x="803653" y="586064"/>
                  <a:pt x="797169" y="587505"/>
                </a:cubicBezTo>
                <a:cubicBezTo>
                  <a:pt x="782455" y="590775"/>
                  <a:pt x="782866" y="590971"/>
                  <a:pt x="769816" y="595320"/>
                </a:cubicBezTo>
                <a:cubicBezTo>
                  <a:pt x="756790" y="594018"/>
                  <a:pt x="743439" y="594588"/>
                  <a:pt x="730739" y="591413"/>
                </a:cubicBezTo>
                <a:cubicBezTo>
                  <a:pt x="727165" y="590519"/>
                  <a:pt x="725800" y="585899"/>
                  <a:pt x="722923" y="583597"/>
                </a:cubicBezTo>
                <a:cubicBezTo>
                  <a:pt x="719256" y="580663"/>
                  <a:pt x="715108" y="578387"/>
                  <a:pt x="711200" y="575782"/>
                </a:cubicBezTo>
                <a:cubicBezTo>
                  <a:pt x="707460" y="564564"/>
                  <a:pt x="709012" y="563394"/>
                  <a:pt x="699477" y="556243"/>
                </a:cubicBezTo>
                <a:cubicBezTo>
                  <a:pt x="691963" y="550607"/>
                  <a:pt x="676031" y="540613"/>
                  <a:pt x="676031" y="540613"/>
                </a:cubicBezTo>
                <a:cubicBezTo>
                  <a:pt x="672481" y="535287"/>
                  <a:pt x="666588" y="524787"/>
                  <a:pt x="660400" y="521074"/>
                </a:cubicBezTo>
                <a:cubicBezTo>
                  <a:pt x="656868" y="518955"/>
                  <a:pt x="652585" y="518469"/>
                  <a:pt x="648677" y="517166"/>
                </a:cubicBezTo>
                <a:cubicBezTo>
                  <a:pt x="644769" y="513258"/>
                  <a:pt x="641199" y="508981"/>
                  <a:pt x="636954" y="505443"/>
                </a:cubicBezTo>
                <a:cubicBezTo>
                  <a:pt x="633346" y="502436"/>
                  <a:pt x="628165" y="501295"/>
                  <a:pt x="625231" y="497628"/>
                </a:cubicBezTo>
                <a:cubicBezTo>
                  <a:pt x="622658" y="494412"/>
                  <a:pt x="623165" y="489589"/>
                  <a:pt x="621323" y="485905"/>
                </a:cubicBezTo>
                <a:cubicBezTo>
                  <a:pt x="619223" y="481704"/>
                  <a:pt x="615415" y="478474"/>
                  <a:pt x="613508" y="474182"/>
                </a:cubicBezTo>
                <a:cubicBezTo>
                  <a:pt x="612191" y="471220"/>
                  <a:pt x="608089" y="445838"/>
                  <a:pt x="597877" y="442920"/>
                </a:cubicBezTo>
                <a:cubicBezTo>
                  <a:pt x="582640" y="438567"/>
                  <a:pt x="566018" y="440116"/>
                  <a:pt x="550985" y="435105"/>
                </a:cubicBezTo>
                <a:cubicBezTo>
                  <a:pt x="521519" y="425282"/>
                  <a:pt x="557840" y="438532"/>
                  <a:pt x="527539" y="423382"/>
                </a:cubicBezTo>
                <a:cubicBezTo>
                  <a:pt x="523855" y="421540"/>
                  <a:pt x="519724" y="420777"/>
                  <a:pt x="515816" y="419474"/>
                </a:cubicBezTo>
                <a:cubicBezTo>
                  <a:pt x="500550" y="404210"/>
                  <a:pt x="516568" y="417897"/>
                  <a:pt x="496277" y="407751"/>
                </a:cubicBezTo>
                <a:cubicBezTo>
                  <a:pt x="492076" y="405651"/>
                  <a:pt x="488755" y="402036"/>
                  <a:pt x="484554" y="399936"/>
                </a:cubicBezTo>
                <a:cubicBezTo>
                  <a:pt x="478947" y="397132"/>
                  <a:pt x="462210" y="393373"/>
                  <a:pt x="457200" y="392120"/>
                </a:cubicBezTo>
                <a:cubicBezTo>
                  <a:pt x="453292" y="389515"/>
                  <a:pt x="449678" y="386405"/>
                  <a:pt x="445477" y="384305"/>
                </a:cubicBezTo>
                <a:cubicBezTo>
                  <a:pt x="441793" y="382463"/>
                  <a:pt x="436970" y="382970"/>
                  <a:pt x="433754" y="380397"/>
                </a:cubicBezTo>
                <a:cubicBezTo>
                  <a:pt x="422395" y="371309"/>
                  <a:pt x="425626" y="356483"/>
                  <a:pt x="418123" y="345228"/>
                </a:cubicBezTo>
                <a:cubicBezTo>
                  <a:pt x="415518" y="341320"/>
                  <a:pt x="412215" y="337797"/>
                  <a:pt x="410308" y="333505"/>
                </a:cubicBezTo>
                <a:cubicBezTo>
                  <a:pt x="406962" y="325977"/>
                  <a:pt x="407062" y="316914"/>
                  <a:pt x="402492" y="310059"/>
                </a:cubicBezTo>
                <a:cubicBezTo>
                  <a:pt x="399887" y="306151"/>
                  <a:pt x="396777" y="302537"/>
                  <a:pt x="394677" y="298336"/>
                </a:cubicBezTo>
                <a:cubicBezTo>
                  <a:pt x="392835" y="294652"/>
                  <a:pt x="392888" y="290145"/>
                  <a:pt x="390769" y="286613"/>
                </a:cubicBezTo>
                <a:cubicBezTo>
                  <a:pt x="388874" y="283454"/>
                  <a:pt x="385831" y="281099"/>
                  <a:pt x="382954" y="278797"/>
                </a:cubicBezTo>
                <a:cubicBezTo>
                  <a:pt x="372134" y="270141"/>
                  <a:pt x="371888" y="271201"/>
                  <a:pt x="359508" y="267074"/>
                </a:cubicBezTo>
                <a:cubicBezTo>
                  <a:pt x="351693" y="269679"/>
                  <a:pt x="341888" y="269065"/>
                  <a:pt x="336062" y="274890"/>
                </a:cubicBezTo>
                <a:cubicBezTo>
                  <a:pt x="325333" y="285617"/>
                  <a:pt x="331741" y="281540"/>
                  <a:pt x="316523" y="286613"/>
                </a:cubicBezTo>
                <a:cubicBezTo>
                  <a:pt x="312972" y="291940"/>
                  <a:pt x="307081" y="302438"/>
                  <a:pt x="300892" y="306151"/>
                </a:cubicBezTo>
                <a:cubicBezTo>
                  <a:pt x="297360" y="308270"/>
                  <a:pt x="292853" y="308217"/>
                  <a:pt x="289169" y="310059"/>
                </a:cubicBezTo>
                <a:cubicBezTo>
                  <a:pt x="262338" y="323475"/>
                  <a:pt x="295602" y="314242"/>
                  <a:pt x="257908" y="321782"/>
                </a:cubicBezTo>
                <a:cubicBezTo>
                  <a:pt x="248032" y="331656"/>
                  <a:pt x="251395" y="332854"/>
                  <a:pt x="246185" y="337413"/>
                </a:cubicBezTo>
                <a:close/>
              </a:path>
            </a:pathLst>
          </a:custGeom>
          <a:solidFill>
            <a:srgbClr val="E7E6E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kumimoji="0" lang="zh-TW" altLang="en-US"/>
          </a:p>
        </p:txBody>
      </p:sp>
      <p:sp>
        <p:nvSpPr>
          <p:cNvPr id="6" name="桃園市"/>
          <p:cNvSpPr/>
          <p:nvPr/>
        </p:nvSpPr>
        <p:spPr bwMode="auto">
          <a:xfrm>
            <a:off x="3570288" y="1649413"/>
            <a:ext cx="838200" cy="769937"/>
          </a:xfrm>
          <a:custGeom>
            <a:avLst/>
            <a:gdLst>
              <a:gd name="connsiteX0" fmla="*/ 221308 w 745135"/>
              <a:gd name="connsiteY0" fmla="*/ 64673 h 822844"/>
              <a:gd name="connsiteX1" fmla="*/ 193738 w 745135"/>
              <a:gd name="connsiteY1" fmla="*/ 69268 h 822844"/>
              <a:gd name="connsiteX2" fmla="*/ 179954 w 745135"/>
              <a:gd name="connsiteY2" fmla="*/ 73863 h 822844"/>
              <a:gd name="connsiteX3" fmla="*/ 124814 w 745135"/>
              <a:gd name="connsiteY3" fmla="*/ 78458 h 822844"/>
              <a:gd name="connsiteX4" fmla="*/ 106434 w 745135"/>
              <a:gd name="connsiteY4" fmla="*/ 106028 h 822844"/>
              <a:gd name="connsiteX5" fmla="*/ 92649 w 745135"/>
              <a:gd name="connsiteY5" fmla="*/ 119813 h 822844"/>
              <a:gd name="connsiteX6" fmla="*/ 83459 w 745135"/>
              <a:gd name="connsiteY6" fmla="*/ 133598 h 822844"/>
              <a:gd name="connsiteX7" fmla="*/ 69674 w 745135"/>
              <a:gd name="connsiteY7" fmla="*/ 138193 h 822844"/>
              <a:gd name="connsiteX8" fmla="*/ 32914 w 745135"/>
              <a:gd name="connsiteY8" fmla="*/ 174953 h 822844"/>
              <a:gd name="connsiteX9" fmla="*/ 750 w 745135"/>
              <a:gd name="connsiteY9" fmla="*/ 216307 h 822844"/>
              <a:gd name="connsiteX10" fmla="*/ 5345 w 745135"/>
              <a:gd name="connsiteY10" fmla="*/ 253067 h 822844"/>
              <a:gd name="connsiteX11" fmla="*/ 51294 w 745135"/>
              <a:gd name="connsiteY11" fmla="*/ 257662 h 822844"/>
              <a:gd name="connsiteX12" fmla="*/ 78864 w 745135"/>
              <a:gd name="connsiteY12" fmla="*/ 276042 h 822844"/>
              <a:gd name="connsiteX13" fmla="*/ 101839 w 745135"/>
              <a:gd name="connsiteY13" fmla="*/ 317397 h 822844"/>
              <a:gd name="connsiteX14" fmla="*/ 111029 w 745135"/>
              <a:gd name="connsiteY14" fmla="*/ 331182 h 822844"/>
              <a:gd name="connsiteX15" fmla="*/ 115624 w 745135"/>
              <a:gd name="connsiteY15" fmla="*/ 344967 h 822844"/>
              <a:gd name="connsiteX16" fmla="*/ 129409 w 745135"/>
              <a:gd name="connsiteY16" fmla="*/ 349562 h 822844"/>
              <a:gd name="connsiteX17" fmla="*/ 143194 w 745135"/>
              <a:gd name="connsiteY17" fmla="*/ 358752 h 822844"/>
              <a:gd name="connsiteX18" fmla="*/ 230498 w 745135"/>
              <a:gd name="connsiteY18" fmla="*/ 363347 h 822844"/>
              <a:gd name="connsiteX19" fmla="*/ 244283 w 745135"/>
              <a:gd name="connsiteY19" fmla="*/ 367942 h 822844"/>
              <a:gd name="connsiteX20" fmla="*/ 235093 w 745135"/>
              <a:gd name="connsiteY20" fmla="*/ 436866 h 822844"/>
              <a:gd name="connsiteX21" fmla="*/ 262663 w 745135"/>
              <a:gd name="connsiteY21" fmla="*/ 446056 h 822844"/>
              <a:gd name="connsiteX22" fmla="*/ 276448 w 745135"/>
              <a:gd name="connsiteY22" fmla="*/ 450651 h 822844"/>
              <a:gd name="connsiteX23" fmla="*/ 304018 w 745135"/>
              <a:gd name="connsiteY23" fmla="*/ 455246 h 822844"/>
              <a:gd name="connsiteX24" fmla="*/ 317803 w 745135"/>
              <a:gd name="connsiteY24" fmla="*/ 459841 h 822844"/>
              <a:gd name="connsiteX25" fmla="*/ 354563 w 745135"/>
              <a:gd name="connsiteY25" fmla="*/ 469031 h 822844"/>
              <a:gd name="connsiteX26" fmla="*/ 372942 w 745135"/>
              <a:gd name="connsiteY26" fmla="*/ 496601 h 822844"/>
              <a:gd name="connsiteX27" fmla="*/ 382132 w 745135"/>
              <a:gd name="connsiteY27" fmla="*/ 510386 h 822844"/>
              <a:gd name="connsiteX28" fmla="*/ 395917 w 745135"/>
              <a:gd name="connsiteY28" fmla="*/ 519576 h 822844"/>
              <a:gd name="connsiteX29" fmla="*/ 432677 w 745135"/>
              <a:gd name="connsiteY29" fmla="*/ 528766 h 822844"/>
              <a:gd name="connsiteX30" fmla="*/ 446462 w 745135"/>
              <a:gd name="connsiteY30" fmla="*/ 533361 h 822844"/>
              <a:gd name="connsiteX31" fmla="*/ 460247 w 745135"/>
              <a:gd name="connsiteY31" fmla="*/ 547146 h 822844"/>
              <a:gd name="connsiteX32" fmla="*/ 474032 w 745135"/>
              <a:gd name="connsiteY32" fmla="*/ 556336 h 822844"/>
              <a:gd name="connsiteX33" fmla="*/ 483222 w 745135"/>
              <a:gd name="connsiteY33" fmla="*/ 583905 h 822844"/>
              <a:gd name="connsiteX34" fmla="*/ 497007 w 745135"/>
              <a:gd name="connsiteY34" fmla="*/ 611475 h 822844"/>
              <a:gd name="connsiteX35" fmla="*/ 506197 w 745135"/>
              <a:gd name="connsiteY35" fmla="*/ 625260 h 822844"/>
              <a:gd name="connsiteX36" fmla="*/ 515387 w 745135"/>
              <a:gd name="connsiteY36" fmla="*/ 652830 h 822844"/>
              <a:gd name="connsiteX37" fmla="*/ 519982 w 745135"/>
              <a:gd name="connsiteY37" fmla="*/ 666615 h 822844"/>
              <a:gd name="connsiteX38" fmla="*/ 529172 w 745135"/>
              <a:gd name="connsiteY38" fmla="*/ 680400 h 822844"/>
              <a:gd name="connsiteX39" fmla="*/ 524577 w 745135"/>
              <a:gd name="connsiteY39" fmla="*/ 703375 h 822844"/>
              <a:gd name="connsiteX40" fmla="*/ 515387 w 745135"/>
              <a:gd name="connsiteY40" fmla="*/ 730945 h 822844"/>
              <a:gd name="connsiteX41" fmla="*/ 519982 w 745135"/>
              <a:gd name="connsiteY41" fmla="*/ 744730 h 822844"/>
              <a:gd name="connsiteX42" fmla="*/ 533767 w 745135"/>
              <a:gd name="connsiteY42" fmla="*/ 749325 h 822844"/>
              <a:gd name="connsiteX43" fmla="*/ 547552 w 745135"/>
              <a:gd name="connsiteY43" fmla="*/ 758514 h 822844"/>
              <a:gd name="connsiteX44" fmla="*/ 561336 w 745135"/>
              <a:gd name="connsiteY44" fmla="*/ 786084 h 822844"/>
              <a:gd name="connsiteX45" fmla="*/ 575121 w 745135"/>
              <a:gd name="connsiteY45" fmla="*/ 790679 h 822844"/>
              <a:gd name="connsiteX46" fmla="*/ 602691 w 745135"/>
              <a:gd name="connsiteY46" fmla="*/ 809059 h 822844"/>
              <a:gd name="connsiteX47" fmla="*/ 630261 w 745135"/>
              <a:gd name="connsiteY47" fmla="*/ 822844 h 822844"/>
              <a:gd name="connsiteX48" fmla="*/ 703781 w 745135"/>
              <a:gd name="connsiteY48" fmla="*/ 818249 h 822844"/>
              <a:gd name="connsiteX49" fmla="*/ 726756 w 745135"/>
              <a:gd name="connsiteY49" fmla="*/ 781489 h 822844"/>
              <a:gd name="connsiteX50" fmla="*/ 735946 w 745135"/>
              <a:gd name="connsiteY50" fmla="*/ 767704 h 822844"/>
              <a:gd name="connsiteX51" fmla="*/ 745135 w 745135"/>
              <a:gd name="connsiteY51" fmla="*/ 726350 h 822844"/>
              <a:gd name="connsiteX52" fmla="*/ 740540 w 745135"/>
              <a:gd name="connsiteY52" fmla="*/ 698780 h 822844"/>
              <a:gd name="connsiteX53" fmla="*/ 735946 w 745135"/>
              <a:gd name="connsiteY53" fmla="*/ 684995 h 822844"/>
              <a:gd name="connsiteX54" fmla="*/ 722161 w 745135"/>
              <a:gd name="connsiteY54" fmla="*/ 680400 h 822844"/>
              <a:gd name="connsiteX55" fmla="*/ 708376 w 745135"/>
              <a:gd name="connsiteY55" fmla="*/ 666615 h 822844"/>
              <a:gd name="connsiteX56" fmla="*/ 694591 w 745135"/>
              <a:gd name="connsiteY56" fmla="*/ 657425 h 822844"/>
              <a:gd name="connsiteX57" fmla="*/ 685401 w 745135"/>
              <a:gd name="connsiteY57" fmla="*/ 629855 h 822844"/>
              <a:gd name="connsiteX58" fmla="*/ 680806 w 745135"/>
              <a:gd name="connsiteY58" fmla="*/ 616070 h 822844"/>
              <a:gd name="connsiteX59" fmla="*/ 676211 w 745135"/>
              <a:gd name="connsiteY59" fmla="*/ 602285 h 822844"/>
              <a:gd name="connsiteX60" fmla="*/ 657831 w 745135"/>
              <a:gd name="connsiteY60" fmla="*/ 574715 h 822844"/>
              <a:gd name="connsiteX61" fmla="*/ 662426 w 745135"/>
              <a:gd name="connsiteY61" fmla="*/ 528766 h 822844"/>
              <a:gd name="connsiteX62" fmla="*/ 671616 w 745135"/>
              <a:gd name="connsiteY62" fmla="*/ 501196 h 822844"/>
              <a:gd name="connsiteX63" fmla="*/ 662426 w 745135"/>
              <a:gd name="connsiteY63" fmla="*/ 487411 h 822844"/>
              <a:gd name="connsiteX64" fmla="*/ 648641 w 745135"/>
              <a:gd name="connsiteY64" fmla="*/ 482816 h 822844"/>
              <a:gd name="connsiteX65" fmla="*/ 634856 w 745135"/>
              <a:gd name="connsiteY65" fmla="*/ 473626 h 822844"/>
              <a:gd name="connsiteX66" fmla="*/ 602691 w 745135"/>
              <a:gd name="connsiteY66" fmla="*/ 464436 h 822844"/>
              <a:gd name="connsiteX67" fmla="*/ 575121 w 745135"/>
              <a:gd name="connsiteY67" fmla="*/ 455246 h 822844"/>
              <a:gd name="connsiteX68" fmla="*/ 547552 w 745135"/>
              <a:gd name="connsiteY68" fmla="*/ 446056 h 822844"/>
              <a:gd name="connsiteX69" fmla="*/ 533767 w 745135"/>
              <a:gd name="connsiteY69" fmla="*/ 441461 h 822844"/>
              <a:gd name="connsiteX70" fmla="*/ 524577 w 745135"/>
              <a:gd name="connsiteY70" fmla="*/ 395511 h 822844"/>
              <a:gd name="connsiteX71" fmla="*/ 515387 w 745135"/>
              <a:gd name="connsiteY71" fmla="*/ 381727 h 822844"/>
              <a:gd name="connsiteX72" fmla="*/ 506197 w 745135"/>
              <a:gd name="connsiteY72" fmla="*/ 354157 h 822844"/>
              <a:gd name="connsiteX73" fmla="*/ 497007 w 745135"/>
              <a:gd name="connsiteY73" fmla="*/ 340372 h 822844"/>
              <a:gd name="connsiteX74" fmla="*/ 487817 w 745135"/>
              <a:gd name="connsiteY74" fmla="*/ 312802 h 822844"/>
              <a:gd name="connsiteX75" fmla="*/ 478627 w 745135"/>
              <a:gd name="connsiteY75" fmla="*/ 299017 h 822844"/>
              <a:gd name="connsiteX76" fmla="*/ 469437 w 745135"/>
              <a:gd name="connsiteY76" fmla="*/ 266852 h 822844"/>
              <a:gd name="connsiteX77" fmla="*/ 474032 w 745135"/>
              <a:gd name="connsiteY77" fmla="*/ 165763 h 822844"/>
              <a:gd name="connsiteX78" fmla="*/ 524577 w 745135"/>
              <a:gd name="connsiteY78" fmla="*/ 151978 h 822844"/>
              <a:gd name="connsiteX79" fmla="*/ 552147 w 745135"/>
              <a:gd name="connsiteY79" fmla="*/ 147383 h 822844"/>
              <a:gd name="connsiteX80" fmla="*/ 584311 w 745135"/>
              <a:gd name="connsiteY80" fmla="*/ 124408 h 822844"/>
              <a:gd name="connsiteX81" fmla="*/ 579716 w 745135"/>
              <a:gd name="connsiteY81" fmla="*/ 64673 h 822844"/>
              <a:gd name="connsiteX82" fmla="*/ 561336 w 745135"/>
              <a:gd name="connsiteY82" fmla="*/ 55483 h 822844"/>
              <a:gd name="connsiteX83" fmla="*/ 533767 w 745135"/>
              <a:gd name="connsiteY83" fmla="*/ 46293 h 822844"/>
              <a:gd name="connsiteX84" fmla="*/ 519982 w 745135"/>
              <a:gd name="connsiteY84" fmla="*/ 37103 h 822844"/>
              <a:gd name="connsiteX85" fmla="*/ 487817 w 745135"/>
              <a:gd name="connsiteY85" fmla="*/ 27913 h 822844"/>
              <a:gd name="connsiteX86" fmla="*/ 460247 w 745135"/>
              <a:gd name="connsiteY86" fmla="*/ 18724 h 822844"/>
              <a:gd name="connsiteX87" fmla="*/ 437272 w 745135"/>
              <a:gd name="connsiteY87" fmla="*/ 14129 h 822844"/>
              <a:gd name="connsiteX88" fmla="*/ 382132 w 745135"/>
              <a:gd name="connsiteY88" fmla="*/ 344 h 822844"/>
              <a:gd name="connsiteX89" fmla="*/ 285638 w 745135"/>
              <a:gd name="connsiteY89" fmla="*/ 9534 h 822844"/>
              <a:gd name="connsiteX90" fmla="*/ 271853 w 745135"/>
              <a:gd name="connsiteY90" fmla="*/ 18724 h 822844"/>
              <a:gd name="connsiteX91" fmla="*/ 258068 w 745135"/>
              <a:gd name="connsiteY91" fmla="*/ 23319 h 822844"/>
              <a:gd name="connsiteX92" fmla="*/ 230498 w 745135"/>
              <a:gd name="connsiteY92" fmla="*/ 41698 h 822844"/>
              <a:gd name="connsiteX93" fmla="*/ 221308 w 745135"/>
              <a:gd name="connsiteY93" fmla="*/ 64673 h 82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745135" h="822844">
                <a:moveTo>
                  <a:pt x="221308" y="64673"/>
                </a:moveTo>
                <a:cubicBezTo>
                  <a:pt x="212118" y="66205"/>
                  <a:pt x="202833" y="67247"/>
                  <a:pt x="193738" y="69268"/>
                </a:cubicBezTo>
                <a:cubicBezTo>
                  <a:pt x="189010" y="70319"/>
                  <a:pt x="184755" y="73223"/>
                  <a:pt x="179954" y="73863"/>
                </a:cubicBezTo>
                <a:cubicBezTo>
                  <a:pt x="161672" y="76301"/>
                  <a:pt x="143194" y="76926"/>
                  <a:pt x="124814" y="78458"/>
                </a:cubicBezTo>
                <a:cubicBezTo>
                  <a:pt x="118687" y="87648"/>
                  <a:pt x="114244" y="98218"/>
                  <a:pt x="106434" y="106028"/>
                </a:cubicBezTo>
                <a:cubicBezTo>
                  <a:pt x="101839" y="110623"/>
                  <a:pt x="96809" y="114821"/>
                  <a:pt x="92649" y="119813"/>
                </a:cubicBezTo>
                <a:cubicBezTo>
                  <a:pt x="89114" y="124056"/>
                  <a:pt x="87771" y="130148"/>
                  <a:pt x="83459" y="133598"/>
                </a:cubicBezTo>
                <a:cubicBezTo>
                  <a:pt x="79677" y="136624"/>
                  <a:pt x="74269" y="136661"/>
                  <a:pt x="69674" y="138193"/>
                </a:cubicBezTo>
                <a:cubicBezTo>
                  <a:pt x="47494" y="171462"/>
                  <a:pt x="61173" y="160824"/>
                  <a:pt x="32914" y="174953"/>
                </a:cubicBezTo>
                <a:cubicBezTo>
                  <a:pt x="10930" y="207930"/>
                  <a:pt x="22344" y="194713"/>
                  <a:pt x="750" y="216307"/>
                </a:cubicBezTo>
                <a:cubicBezTo>
                  <a:pt x="2282" y="228560"/>
                  <a:pt x="-4212" y="245247"/>
                  <a:pt x="5345" y="253067"/>
                </a:cubicBezTo>
                <a:cubicBezTo>
                  <a:pt x="17258" y="262814"/>
                  <a:pt x="36602" y="253071"/>
                  <a:pt x="51294" y="257662"/>
                </a:cubicBezTo>
                <a:cubicBezTo>
                  <a:pt x="61836" y="260956"/>
                  <a:pt x="78864" y="276042"/>
                  <a:pt x="78864" y="276042"/>
                </a:cubicBezTo>
                <a:cubicBezTo>
                  <a:pt x="86952" y="300305"/>
                  <a:pt x="80772" y="285797"/>
                  <a:pt x="101839" y="317397"/>
                </a:cubicBezTo>
                <a:cubicBezTo>
                  <a:pt x="104902" y="321992"/>
                  <a:pt x="109283" y="325943"/>
                  <a:pt x="111029" y="331182"/>
                </a:cubicBezTo>
                <a:cubicBezTo>
                  <a:pt x="112561" y="335777"/>
                  <a:pt x="112199" y="341542"/>
                  <a:pt x="115624" y="344967"/>
                </a:cubicBezTo>
                <a:cubicBezTo>
                  <a:pt x="119049" y="348392"/>
                  <a:pt x="125077" y="347396"/>
                  <a:pt x="129409" y="349562"/>
                </a:cubicBezTo>
                <a:cubicBezTo>
                  <a:pt x="134348" y="352032"/>
                  <a:pt x="137722" y="358006"/>
                  <a:pt x="143194" y="358752"/>
                </a:cubicBezTo>
                <a:cubicBezTo>
                  <a:pt x="172068" y="362689"/>
                  <a:pt x="201397" y="361815"/>
                  <a:pt x="230498" y="363347"/>
                </a:cubicBezTo>
                <a:cubicBezTo>
                  <a:pt x="235093" y="364879"/>
                  <a:pt x="243546" y="363155"/>
                  <a:pt x="244283" y="367942"/>
                </a:cubicBezTo>
                <a:cubicBezTo>
                  <a:pt x="249017" y="398714"/>
                  <a:pt x="242965" y="413251"/>
                  <a:pt x="235093" y="436866"/>
                </a:cubicBezTo>
                <a:lnTo>
                  <a:pt x="262663" y="446056"/>
                </a:lnTo>
                <a:cubicBezTo>
                  <a:pt x="267258" y="447588"/>
                  <a:pt x="271670" y="449855"/>
                  <a:pt x="276448" y="450651"/>
                </a:cubicBezTo>
                <a:cubicBezTo>
                  <a:pt x="285638" y="452183"/>
                  <a:pt x="294923" y="453225"/>
                  <a:pt x="304018" y="455246"/>
                </a:cubicBezTo>
                <a:cubicBezTo>
                  <a:pt x="308746" y="456297"/>
                  <a:pt x="313104" y="458666"/>
                  <a:pt x="317803" y="459841"/>
                </a:cubicBezTo>
                <a:lnTo>
                  <a:pt x="354563" y="469031"/>
                </a:lnTo>
                <a:lnTo>
                  <a:pt x="372942" y="496601"/>
                </a:lnTo>
                <a:cubicBezTo>
                  <a:pt x="376005" y="501196"/>
                  <a:pt x="377537" y="507323"/>
                  <a:pt x="382132" y="510386"/>
                </a:cubicBezTo>
                <a:cubicBezTo>
                  <a:pt x="386727" y="513449"/>
                  <a:pt x="390978" y="517106"/>
                  <a:pt x="395917" y="519576"/>
                </a:cubicBezTo>
                <a:cubicBezTo>
                  <a:pt x="406421" y="524828"/>
                  <a:pt x="422191" y="526144"/>
                  <a:pt x="432677" y="528766"/>
                </a:cubicBezTo>
                <a:cubicBezTo>
                  <a:pt x="437376" y="529941"/>
                  <a:pt x="441867" y="531829"/>
                  <a:pt x="446462" y="533361"/>
                </a:cubicBezTo>
                <a:cubicBezTo>
                  <a:pt x="451057" y="537956"/>
                  <a:pt x="455255" y="542986"/>
                  <a:pt x="460247" y="547146"/>
                </a:cubicBezTo>
                <a:cubicBezTo>
                  <a:pt x="464490" y="550681"/>
                  <a:pt x="471105" y="551653"/>
                  <a:pt x="474032" y="556336"/>
                </a:cubicBezTo>
                <a:cubicBezTo>
                  <a:pt x="479166" y="564550"/>
                  <a:pt x="477849" y="575845"/>
                  <a:pt x="483222" y="583905"/>
                </a:cubicBezTo>
                <a:cubicBezTo>
                  <a:pt x="509559" y="623411"/>
                  <a:pt x="477983" y="573427"/>
                  <a:pt x="497007" y="611475"/>
                </a:cubicBezTo>
                <a:cubicBezTo>
                  <a:pt x="499477" y="616414"/>
                  <a:pt x="503954" y="620213"/>
                  <a:pt x="506197" y="625260"/>
                </a:cubicBezTo>
                <a:cubicBezTo>
                  <a:pt x="510131" y="634112"/>
                  <a:pt x="512324" y="643640"/>
                  <a:pt x="515387" y="652830"/>
                </a:cubicBezTo>
                <a:cubicBezTo>
                  <a:pt x="516919" y="657425"/>
                  <a:pt x="517295" y="662585"/>
                  <a:pt x="519982" y="666615"/>
                </a:cubicBezTo>
                <a:lnTo>
                  <a:pt x="529172" y="680400"/>
                </a:lnTo>
                <a:cubicBezTo>
                  <a:pt x="527640" y="688058"/>
                  <a:pt x="526632" y="695840"/>
                  <a:pt x="524577" y="703375"/>
                </a:cubicBezTo>
                <a:cubicBezTo>
                  <a:pt x="522028" y="712721"/>
                  <a:pt x="515387" y="730945"/>
                  <a:pt x="515387" y="730945"/>
                </a:cubicBezTo>
                <a:cubicBezTo>
                  <a:pt x="516919" y="735540"/>
                  <a:pt x="516557" y="741305"/>
                  <a:pt x="519982" y="744730"/>
                </a:cubicBezTo>
                <a:cubicBezTo>
                  <a:pt x="523407" y="748155"/>
                  <a:pt x="529435" y="747159"/>
                  <a:pt x="533767" y="749325"/>
                </a:cubicBezTo>
                <a:cubicBezTo>
                  <a:pt x="538706" y="751795"/>
                  <a:pt x="542957" y="755451"/>
                  <a:pt x="547552" y="758514"/>
                </a:cubicBezTo>
                <a:cubicBezTo>
                  <a:pt x="550579" y="767594"/>
                  <a:pt x="553240" y="779607"/>
                  <a:pt x="561336" y="786084"/>
                </a:cubicBezTo>
                <a:cubicBezTo>
                  <a:pt x="565118" y="789110"/>
                  <a:pt x="570526" y="789147"/>
                  <a:pt x="575121" y="790679"/>
                </a:cubicBezTo>
                <a:cubicBezTo>
                  <a:pt x="601253" y="816811"/>
                  <a:pt x="576091" y="795759"/>
                  <a:pt x="602691" y="809059"/>
                </a:cubicBezTo>
                <a:cubicBezTo>
                  <a:pt x="638321" y="826874"/>
                  <a:pt x="595612" y="811294"/>
                  <a:pt x="630261" y="822844"/>
                </a:cubicBezTo>
                <a:cubicBezTo>
                  <a:pt x="654768" y="821312"/>
                  <a:pt x="679527" y="822079"/>
                  <a:pt x="703781" y="818249"/>
                </a:cubicBezTo>
                <a:cubicBezTo>
                  <a:pt x="724313" y="815007"/>
                  <a:pt x="718123" y="794439"/>
                  <a:pt x="726756" y="781489"/>
                </a:cubicBezTo>
                <a:lnTo>
                  <a:pt x="735946" y="767704"/>
                </a:lnTo>
                <a:cubicBezTo>
                  <a:pt x="740683" y="753490"/>
                  <a:pt x="745135" y="742521"/>
                  <a:pt x="745135" y="726350"/>
                </a:cubicBezTo>
                <a:cubicBezTo>
                  <a:pt x="745135" y="717033"/>
                  <a:pt x="742561" y="707875"/>
                  <a:pt x="740540" y="698780"/>
                </a:cubicBezTo>
                <a:cubicBezTo>
                  <a:pt x="739489" y="694052"/>
                  <a:pt x="739371" y="688420"/>
                  <a:pt x="735946" y="684995"/>
                </a:cubicBezTo>
                <a:cubicBezTo>
                  <a:pt x="732521" y="681570"/>
                  <a:pt x="726756" y="681932"/>
                  <a:pt x="722161" y="680400"/>
                </a:cubicBezTo>
                <a:cubicBezTo>
                  <a:pt x="717566" y="675805"/>
                  <a:pt x="713368" y="670775"/>
                  <a:pt x="708376" y="666615"/>
                </a:cubicBezTo>
                <a:cubicBezTo>
                  <a:pt x="704133" y="663080"/>
                  <a:pt x="697518" y="662108"/>
                  <a:pt x="694591" y="657425"/>
                </a:cubicBezTo>
                <a:cubicBezTo>
                  <a:pt x="689457" y="649210"/>
                  <a:pt x="688464" y="639045"/>
                  <a:pt x="685401" y="629855"/>
                </a:cubicBezTo>
                <a:lnTo>
                  <a:pt x="680806" y="616070"/>
                </a:lnTo>
                <a:cubicBezTo>
                  <a:pt x="679274" y="611475"/>
                  <a:pt x="678898" y="606315"/>
                  <a:pt x="676211" y="602285"/>
                </a:cubicBezTo>
                <a:lnTo>
                  <a:pt x="657831" y="574715"/>
                </a:lnTo>
                <a:cubicBezTo>
                  <a:pt x="659363" y="559399"/>
                  <a:pt x="659589" y="543895"/>
                  <a:pt x="662426" y="528766"/>
                </a:cubicBezTo>
                <a:cubicBezTo>
                  <a:pt x="664211" y="519245"/>
                  <a:pt x="671616" y="501196"/>
                  <a:pt x="671616" y="501196"/>
                </a:cubicBezTo>
                <a:cubicBezTo>
                  <a:pt x="668553" y="496601"/>
                  <a:pt x="666738" y="490861"/>
                  <a:pt x="662426" y="487411"/>
                </a:cubicBezTo>
                <a:cubicBezTo>
                  <a:pt x="658644" y="484385"/>
                  <a:pt x="652973" y="484982"/>
                  <a:pt x="648641" y="482816"/>
                </a:cubicBezTo>
                <a:cubicBezTo>
                  <a:pt x="643702" y="480346"/>
                  <a:pt x="639795" y="476096"/>
                  <a:pt x="634856" y="473626"/>
                </a:cubicBezTo>
                <a:cubicBezTo>
                  <a:pt x="627135" y="469765"/>
                  <a:pt x="610052" y="466644"/>
                  <a:pt x="602691" y="464436"/>
                </a:cubicBezTo>
                <a:cubicBezTo>
                  <a:pt x="593412" y="461652"/>
                  <a:pt x="584311" y="458309"/>
                  <a:pt x="575121" y="455246"/>
                </a:cubicBezTo>
                <a:lnTo>
                  <a:pt x="547552" y="446056"/>
                </a:lnTo>
                <a:lnTo>
                  <a:pt x="533767" y="441461"/>
                </a:lnTo>
                <a:cubicBezTo>
                  <a:pt x="532074" y="429609"/>
                  <a:pt x="530993" y="408342"/>
                  <a:pt x="524577" y="395511"/>
                </a:cubicBezTo>
                <a:cubicBezTo>
                  <a:pt x="522107" y="390572"/>
                  <a:pt x="518450" y="386322"/>
                  <a:pt x="515387" y="381727"/>
                </a:cubicBezTo>
                <a:cubicBezTo>
                  <a:pt x="512324" y="372537"/>
                  <a:pt x="511570" y="362217"/>
                  <a:pt x="506197" y="354157"/>
                </a:cubicBezTo>
                <a:cubicBezTo>
                  <a:pt x="503134" y="349562"/>
                  <a:pt x="499250" y="345419"/>
                  <a:pt x="497007" y="340372"/>
                </a:cubicBezTo>
                <a:cubicBezTo>
                  <a:pt x="493073" y="331520"/>
                  <a:pt x="493190" y="320862"/>
                  <a:pt x="487817" y="312802"/>
                </a:cubicBezTo>
                <a:cubicBezTo>
                  <a:pt x="484754" y="308207"/>
                  <a:pt x="481097" y="303956"/>
                  <a:pt x="478627" y="299017"/>
                </a:cubicBezTo>
                <a:cubicBezTo>
                  <a:pt x="475331" y="292425"/>
                  <a:pt x="470909" y="272741"/>
                  <a:pt x="469437" y="266852"/>
                </a:cubicBezTo>
                <a:cubicBezTo>
                  <a:pt x="470969" y="233156"/>
                  <a:pt x="464587" y="198145"/>
                  <a:pt x="474032" y="165763"/>
                </a:cubicBezTo>
                <a:cubicBezTo>
                  <a:pt x="475439" y="160940"/>
                  <a:pt x="519170" y="152961"/>
                  <a:pt x="524577" y="151978"/>
                </a:cubicBezTo>
                <a:cubicBezTo>
                  <a:pt x="533743" y="150311"/>
                  <a:pt x="542957" y="148915"/>
                  <a:pt x="552147" y="147383"/>
                </a:cubicBezTo>
                <a:cubicBezTo>
                  <a:pt x="584311" y="136661"/>
                  <a:pt x="576653" y="147383"/>
                  <a:pt x="584311" y="124408"/>
                </a:cubicBezTo>
                <a:cubicBezTo>
                  <a:pt x="582779" y="104496"/>
                  <a:pt x="586031" y="83619"/>
                  <a:pt x="579716" y="64673"/>
                </a:cubicBezTo>
                <a:cubicBezTo>
                  <a:pt x="577550" y="58175"/>
                  <a:pt x="567696" y="58027"/>
                  <a:pt x="561336" y="55483"/>
                </a:cubicBezTo>
                <a:cubicBezTo>
                  <a:pt x="552342" y="51885"/>
                  <a:pt x="541827" y="51666"/>
                  <a:pt x="533767" y="46293"/>
                </a:cubicBezTo>
                <a:cubicBezTo>
                  <a:pt x="529172" y="43230"/>
                  <a:pt x="524921" y="39573"/>
                  <a:pt x="519982" y="37103"/>
                </a:cubicBezTo>
                <a:cubicBezTo>
                  <a:pt x="512261" y="33243"/>
                  <a:pt x="495177" y="30121"/>
                  <a:pt x="487817" y="27913"/>
                </a:cubicBezTo>
                <a:cubicBezTo>
                  <a:pt x="478538" y="25130"/>
                  <a:pt x="469746" y="20624"/>
                  <a:pt x="460247" y="18724"/>
                </a:cubicBezTo>
                <a:cubicBezTo>
                  <a:pt x="452589" y="17192"/>
                  <a:pt x="444807" y="16184"/>
                  <a:pt x="437272" y="14129"/>
                </a:cubicBezTo>
                <a:cubicBezTo>
                  <a:pt x="380058" y="-1475"/>
                  <a:pt x="439267" y="9866"/>
                  <a:pt x="382132" y="344"/>
                </a:cubicBezTo>
                <a:cubicBezTo>
                  <a:pt x="380057" y="459"/>
                  <a:pt x="310626" y="-2960"/>
                  <a:pt x="285638" y="9534"/>
                </a:cubicBezTo>
                <a:cubicBezTo>
                  <a:pt x="280699" y="12004"/>
                  <a:pt x="276792" y="16254"/>
                  <a:pt x="271853" y="18724"/>
                </a:cubicBezTo>
                <a:cubicBezTo>
                  <a:pt x="267521" y="20890"/>
                  <a:pt x="262302" y="20967"/>
                  <a:pt x="258068" y="23319"/>
                </a:cubicBezTo>
                <a:cubicBezTo>
                  <a:pt x="248413" y="28683"/>
                  <a:pt x="230498" y="41698"/>
                  <a:pt x="230498" y="41698"/>
                </a:cubicBezTo>
                <a:lnTo>
                  <a:pt x="221308" y="64673"/>
                </a:lnTo>
                <a:close/>
              </a:path>
            </a:pathLst>
          </a:custGeom>
          <a:solidFill>
            <a:srgbClr val="C659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kumimoji="0" lang="zh-TW" altLang="en-US"/>
          </a:p>
        </p:txBody>
      </p:sp>
      <p:sp>
        <p:nvSpPr>
          <p:cNvPr id="7" name="新竹縣"/>
          <p:cNvSpPr/>
          <p:nvPr/>
        </p:nvSpPr>
        <p:spPr bwMode="auto">
          <a:xfrm>
            <a:off x="3305175" y="1900238"/>
            <a:ext cx="1103313" cy="857250"/>
          </a:xfrm>
          <a:custGeom>
            <a:avLst/>
            <a:gdLst>
              <a:gd name="connsiteX0" fmla="*/ 110289 w 785750"/>
              <a:gd name="connsiteY0" fmla="*/ 18380 h 794931"/>
              <a:gd name="connsiteX1" fmla="*/ 82719 w 785750"/>
              <a:gd name="connsiteY1" fmla="*/ 55140 h 794931"/>
              <a:gd name="connsiteX2" fmla="*/ 73529 w 785750"/>
              <a:gd name="connsiteY2" fmla="*/ 82710 h 794931"/>
              <a:gd name="connsiteX3" fmla="*/ 64339 w 785750"/>
              <a:gd name="connsiteY3" fmla="*/ 110279 h 794931"/>
              <a:gd name="connsiteX4" fmla="*/ 50554 w 785750"/>
              <a:gd name="connsiteY4" fmla="*/ 137849 h 794931"/>
              <a:gd name="connsiteX5" fmla="*/ 36769 w 785750"/>
              <a:gd name="connsiteY5" fmla="*/ 142444 h 794931"/>
              <a:gd name="connsiteX6" fmla="*/ 13794 w 785750"/>
              <a:gd name="connsiteY6" fmla="*/ 165419 h 794931"/>
              <a:gd name="connsiteX7" fmla="*/ 4604 w 785750"/>
              <a:gd name="connsiteY7" fmla="*/ 179204 h 794931"/>
              <a:gd name="connsiteX8" fmla="*/ 4604 w 785750"/>
              <a:gd name="connsiteY8" fmla="*/ 340028 h 794931"/>
              <a:gd name="connsiteX9" fmla="*/ 18389 w 785750"/>
              <a:gd name="connsiteY9" fmla="*/ 349218 h 794931"/>
              <a:gd name="connsiteX10" fmla="*/ 45959 w 785750"/>
              <a:gd name="connsiteY10" fmla="*/ 358408 h 794931"/>
              <a:gd name="connsiteX11" fmla="*/ 87314 w 785750"/>
              <a:gd name="connsiteY11" fmla="*/ 376788 h 794931"/>
              <a:gd name="connsiteX12" fmla="*/ 101099 w 785750"/>
              <a:gd name="connsiteY12" fmla="*/ 381383 h 794931"/>
              <a:gd name="connsiteX13" fmla="*/ 128669 w 785750"/>
              <a:gd name="connsiteY13" fmla="*/ 399763 h 794931"/>
              <a:gd name="connsiteX14" fmla="*/ 133264 w 785750"/>
              <a:gd name="connsiteY14" fmla="*/ 413548 h 794931"/>
              <a:gd name="connsiteX15" fmla="*/ 147049 w 785750"/>
              <a:gd name="connsiteY15" fmla="*/ 418143 h 794931"/>
              <a:gd name="connsiteX16" fmla="*/ 156239 w 785750"/>
              <a:gd name="connsiteY16" fmla="*/ 445713 h 794931"/>
              <a:gd name="connsiteX17" fmla="*/ 160834 w 785750"/>
              <a:gd name="connsiteY17" fmla="*/ 459497 h 794931"/>
              <a:gd name="connsiteX18" fmla="*/ 165429 w 785750"/>
              <a:gd name="connsiteY18" fmla="*/ 473282 h 794931"/>
              <a:gd name="connsiteX19" fmla="*/ 174618 w 785750"/>
              <a:gd name="connsiteY19" fmla="*/ 487067 h 794931"/>
              <a:gd name="connsiteX20" fmla="*/ 188403 w 785750"/>
              <a:gd name="connsiteY20" fmla="*/ 514637 h 794931"/>
              <a:gd name="connsiteX21" fmla="*/ 252733 w 785750"/>
              <a:gd name="connsiteY21" fmla="*/ 528422 h 794931"/>
              <a:gd name="connsiteX22" fmla="*/ 284898 w 785750"/>
              <a:gd name="connsiteY22" fmla="*/ 537612 h 794931"/>
              <a:gd name="connsiteX23" fmla="*/ 298683 w 785750"/>
              <a:gd name="connsiteY23" fmla="*/ 546802 h 794931"/>
              <a:gd name="connsiteX24" fmla="*/ 312468 w 785750"/>
              <a:gd name="connsiteY24" fmla="*/ 629512 h 794931"/>
              <a:gd name="connsiteX25" fmla="*/ 317063 w 785750"/>
              <a:gd name="connsiteY25" fmla="*/ 680056 h 794931"/>
              <a:gd name="connsiteX26" fmla="*/ 326253 w 785750"/>
              <a:gd name="connsiteY26" fmla="*/ 707626 h 794931"/>
              <a:gd name="connsiteX27" fmla="*/ 330848 w 785750"/>
              <a:gd name="connsiteY27" fmla="*/ 721411 h 794931"/>
              <a:gd name="connsiteX28" fmla="*/ 418152 w 785750"/>
              <a:gd name="connsiteY28" fmla="*/ 712221 h 794931"/>
              <a:gd name="connsiteX29" fmla="*/ 436532 w 785750"/>
              <a:gd name="connsiteY29" fmla="*/ 707626 h 794931"/>
              <a:gd name="connsiteX30" fmla="*/ 473292 w 785750"/>
              <a:gd name="connsiteY30" fmla="*/ 698436 h 794931"/>
              <a:gd name="connsiteX31" fmla="*/ 482482 w 785750"/>
              <a:gd name="connsiteY31" fmla="*/ 684651 h 794931"/>
              <a:gd name="connsiteX32" fmla="*/ 510052 w 785750"/>
              <a:gd name="connsiteY32" fmla="*/ 670866 h 794931"/>
              <a:gd name="connsiteX33" fmla="*/ 523837 w 785750"/>
              <a:gd name="connsiteY33" fmla="*/ 675461 h 794931"/>
              <a:gd name="connsiteX34" fmla="*/ 546811 w 785750"/>
              <a:gd name="connsiteY34" fmla="*/ 693841 h 794931"/>
              <a:gd name="connsiteX35" fmla="*/ 556001 w 785750"/>
              <a:gd name="connsiteY35" fmla="*/ 707626 h 794931"/>
              <a:gd name="connsiteX36" fmla="*/ 569786 w 785750"/>
              <a:gd name="connsiteY36" fmla="*/ 716816 h 794931"/>
              <a:gd name="connsiteX37" fmla="*/ 597356 w 785750"/>
              <a:gd name="connsiteY37" fmla="*/ 762766 h 794931"/>
              <a:gd name="connsiteX38" fmla="*/ 606546 w 785750"/>
              <a:gd name="connsiteY38" fmla="*/ 776551 h 794931"/>
              <a:gd name="connsiteX39" fmla="*/ 611141 w 785750"/>
              <a:gd name="connsiteY39" fmla="*/ 790336 h 794931"/>
              <a:gd name="connsiteX40" fmla="*/ 624926 w 785750"/>
              <a:gd name="connsiteY40" fmla="*/ 794931 h 794931"/>
              <a:gd name="connsiteX41" fmla="*/ 638711 w 785750"/>
              <a:gd name="connsiteY41" fmla="*/ 790336 h 794931"/>
              <a:gd name="connsiteX42" fmla="*/ 680066 w 785750"/>
              <a:gd name="connsiteY42" fmla="*/ 767361 h 794931"/>
              <a:gd name="connsiteX43" fmla="*/ 707636 w 785750"/>
              <a:gd name="connsiteY43" fmla="*/ 748981 h 794931"/>
              <a:gd name="connsiteX44" fmla="*/ 721420 w 785750"/>
              <a:gd name="connsiteY44" fmla="*/ 735196 h 794931"/>
              <a:gd name="connsiteX45" fmla="*/ 726015 w 785750"/>
              <a:gd name="connsiteY45" fmla="*/ 721411 h 794931"/>
              <a:gd name="connsiteX46" fmla="*/ 748990 w 785750"/>
              <a:gd name="connsiteY46" fmla="*/ 693841 h 794931"/>
              <a:gd name="connsiteX47" fmla="*/ 753585 w 785750"/>
              <a:gd name="connsiteY47" fmla="*/ 680056 h 794931"/>
              <a:gd name="connsiteX48" fmla="*/ 758180 w 785750"/>
              <a:gd name="connsiteY48" fmla="*/ 661676 h 794931"/>
              <a:gd name="connsiteX49" fmla="*/ 767370 w 785750"/>
              <a:gd name="connsiteY49" fmla="*/ 647891 h 794931"/>
              <a:gd name="connsiteX50" fmla="*/ 776560 w 785750"/>
              <a:gd name="connsiteY50" fmla="*/ 620322 h 794931"/>
              <a:gd name="connsiteX51" fmla="*/ 785750 w 785750"/>
              <a:gd name="connsiteY51" fmla="*/ 583562 h 794931"/>
              <a:gd name="connsiteX52" fmla="*/ 781155 w 785750"/>
              <a:gd name="connsiteY52" fmla="*/ 560587 h 794931"/>
              <a:gd name="connsiteX53" fmla="*/ 767370 w 785750"/>
              <a:gd name="connsiteY53" fmla="*/ 551397 h 794931"/>
              <a:gd name="connsiteX54" fmla="*/ 758180 w 785750"/>
              <a:gd name="connsiteY54" fmla="*/ 537612 h 794931"/>
              <a:gd name="connsiteX55" fmla="*/ 744395 w 785750"/>
              <a:gd name="connsiteY55" fmla="*/ 528422 h 794931"/>
              <a:gd name="connsiteX56" fmla="*/ 730610 w 785750"/>
              <a:gd name="connsiteY56" fmla="*/ 514637 h 794931"/>
              <a:gd name="connsiteX57" fmla="*/ 703041 w 785750"/>
              <a:gd name="connsiteY57" fmla="*/ 500852 h 794931"/>
              <a:gd name="connsiteX58" fmla="*/ 689256 w 785750"/>
              <a:gd name="connsiteY58" fmla="*/ 491662 h 794931"/>
              <a:gd name="connsiteX59" fmla="*/ 670876 w 785750"/>
              <a:gd name="connsiteY59" fmla="*/ 482472 h 794931"/>
              <a:gd name="connsiteX60" fmla="*/ 661686 w 785750"/>
              <a:gd name="connsiteY60" fmla="*/ 468687 h 794931"/>
              <a:gd name="connsiteX61" fmla="*/ 647901 w 785750"/>
              <a:gd name="connsiteY61" fmla="*/ 464092 h 794931"/>
              <a:gd name="connsiteX62" fmla="*/ 634116 w 785750"/>
              <a:gd name="connsiteY62" fmla="*/ 454902 h 794931"/>
              <a:gd name="connsiteX63" fmla="*/ 624926 w 785750"/>
              <a:gd name="connsiteY63" fmla="*/ 353813 h 794931"/>
              <a:gd name="connsiteX64" fmla="*/ 615736 w 785750"/>
              <a:gd name="connsiteY64" fmla="*/ 326243 h 794931"/>
              <a:gd name="connsiteX65" fmla="*/ 611141 w 785750"/>
              <a:gd name="connsiteY65" fmla="*/ 312458 h 794931"/>
              <a:gd name="connsiteX66" fmla="*/ 588166 w 785750"/>
              <a:gd name="connsiteY66" fmla="*/ 284888 h 794931"/>
              <a:gd name="connsiteX67" fmla="*/ 569786 w 785750"/>
              <a:gd name="connsiteY67" fmla="*/ 266509 h 794931"/>
              <a:gd name="connsiteX68" fmla="*/ 556001 w 785750"/>
              <a:gd name="connsiteY68" fmla="*/ 252724 h 794931"/>
              <a:gd name="connsiteX69" fmla="*/ 528432 w 785750"/>
              <a:gd name="connsiteY69" fmla="*/ 243534 h 794931"/>
              <a:gd name="connsiteX70" fmla="*/ 500862 w 785750"/>
              <a:gd name="connsiteY70" fmla="*/ 234344 h 794931"/>
              <a:gd name="connsiteX71" fmla="*/ 487077 w 785750"/>
              <a:gd name="connsiteY71" fmla="*/ 229749 h 794931"/>
              <a:gd name="connsiteX72" fmla="*/ 473292 w 785750"/>
              <a:gd name="connsiteY72" fmla="*/ 220559 h 794931"/>
              <a:gd name="connsiteX73" fmla="*/ 445722 w 785750"/>
              <a:gd name="connsiteY73" fmla="*/ 211369 h 794931"/>
              <a:gd name="connsiteX74" fmla="*/ 413557 w 785750"/>
              <a:gd name="connsiteY74" fmla="*/ 197584 h 794931"/>
              <a:gd name="connsiteX75" fmla="*/ 399772 w 785750"/>
              <a:gd name="connsiteY75" fmla="*/ 188394 h 794931"/>
              <a:gd name="connsiteX76" fmla="*/ 390582 w 785750"/>
              <a:gd name="connsiteY76" fmla="*/ 174609 h 794931"/>
              <a:gd name="connsiteX77" fmla="*/ 376797 w 785750"/>
              <a:gd name="connsiteY77" fmla="*/ 170014 h 794931"/>
              <a:gd name="connsiteX78" fmla="*/ 367607 w 785750"/>
              <a:gd name="connsiteY78" fmla="*/ 156229 h 794931"/>
              <a:gd name="connsiteX79" fmla="*/ 353822 w 785750"/>
              <a:gd name="connsiteY79" fmla="*/ 147039 h 794931"/>
              <a:gd name="connsiteX80" fmla="*/ 349228 w 785750"/>
              <a:gd name="connsiteY80" fmla="*/ 133254 h 794931"/>
              <a:gd name="connsiteX81" fmla="*/ 358417 w 785750"/>
              <a:gd name="connsiteY81" fmla="*/ 101089 h 794931"/>
              <a:gd name="connsiteX82" fmla="*/ 344633 w 785750"/>
              <a:gd name="connsiteY82" fmla="*/ 87304 h 794931"/>
              <a:gd name="connsiteX83" fmla="*/ 289493 w 785750"/>
              <a:gd name="connsiteY83" fmla="*/ 73520 h 794931"/>
              <a:gd name="connsiteX84" fmla="*/ 261923 w 785750"/>
              <a:gd name="connsiteY84" fmla="*/ 64330 h 794931"/>
              <a:gd name="connsiteX85" fmla="*/ 234353 w 785750"/>
              <a:gd name="connsiteY85" fmla="*/ 45950 h 794931"/>
              <a:gd name="connsiteX86" fmla="*/ 188403 w 785750"/>
              <a:gd name="connsiteY86" fmla="*/ 9190 h 794931"/>
              <a:gd name="connsiteX87" fmla="*/ 151644 w 785750"/>
              <a:gd name="connsiteY87" fmla="*/ 0 h 794931"/>
              <a:gd name="connsiteX88" fmla="*/ 110289 w 785750"/>
              <a:gd name="connsiteY88" fmla="*/ 18380 h 794931"/>
              <a:gd name="connsiteX0" fmla="*/ 110289 w 785750"/>
              <a:gd name="connsiteY0" fmla="*/ 18380 h 794931"/>
              <a:gd name="connsiteX1" fmla="*/ 82719 w 785750"/>
              <a:gd name="connsiteY1" fmla="*/ 55140 h 794931"/>
              <a:gd name="connsiteX2" fmla="*/ 73529 w 785750"/>
              <a:gd name="connsiteY2" fmla="*/ 82710 h 794931"/>
              <a:gd name="connsiteX3" fmla="*/ 64339 w 785750"/>
              <a:gd name="connsiteY3" fmla="*/ 110279 h 794931"/>
              <a:gd name="connsiteX4" fmla="*/ 50554 w 785750"/>
              <a:gd name="connsiteY4" fmla="*/ 137849 h 794931"/>
              <a:gd name="connsiteX5" fmla="*/ 36769 w 785750"/>
              <a:gd name="connsiteY5" fmla="*/ 142444 h 794931"/>
              <a:gd name="connsiteX6" fmla="*/ 13794 w 785750"/>
              <a:gd name="connsiteY6" fmla="*/ 165419 h 794931"/>
              <a:gd name="connsiteX7" fmla="*/ 4604 w 785750"/>
              <a:gd name="connsiteY7" fmla="*/ 179204 h 794931"/>
              <a:gd name="connsiteX8" fmla="*/ 4604 w 785750"/>
              <a:gd name="connsiteY8" fmla="*/ 340028 h 794931"/>
              <a:gd name="connsiteX9" fmla="*/ 18389 w 785750"/>
              <a:gd name="connsiteY9" fmla="*/ 349218 h 794931"/>
              <a:gd name="connsiteX10" fmla="*/ 45959 w 785750"/>
              <a:gd name="connsiteY10" fmla="*/ 358408 h 794931"/>
              <a:gd name="connsiteX11" fmla="*/ 87314 w 785750"/>
              <a:gd name="connsiteY11" fmla="*/ 376788 h 794931"/>
              <a:gd name="connsiteX12" fmla="*/ 101099 w 785750"/>
              <a:gd name="connsiteY12" fmla="*/ 381383 h 794931"/>
              <a:gd name="connsiteX13" fmla="*/ 128669 w 785750"/>
              <a:gd name="connsiteY13" fmla="*/ 399763 h 794931"/>
              <a:gd name="connsiteX14" fmla="*/ 133264 w 785750"/>
              <a:gd name="connsiteY14" fmla="*/ 413548 h 794931"/>
              <a:gd name="connsiteX15" fmla="*/ 147049 w 785750"/>
              <a:gd name="connsiteY15" fmla="*/ 418143 h 794931"/>
              <a:gd name="connsiteX16" fmla="*/ 156239 w 785750"/>
              <a:gd name="connsiteY16" fmla="*/ 445713 h 794931"/>
              <a:gd name="connsiteX17" fmla="*/ 160834 w 785750"/>
              <a:gd name="connsiteY17" fmla="*/ 459497 h 794931"/>
              <a:gd name="connsiteX18" fmla="*/ 165429 w 785750"/>
              <a:gd name="connsiteY18" fmla="*/ 473282 h 794931"/>
              <a:gd name="connsiteX19" fmla="*/ 174618 w 785750"/>
              <a:gd name="connsiteY19" fmla="*/ 487067 h 794931"/>
              <a:gd name="connsiteX20" fmla="*/ 188403 w 785750"/>
              <a:gd name="connsiteY20" fmla="*/ 514637 h 794931"/>
              <a:gd name="connsiteX21" fmla="*/ 252733 w 785750"/>
              <a:gd name="connsiteY21" fmla="*/ 528422 h 794931"/>
              <a:gd name="connsiteX22" fmla="*/ 284898 w 785750"/>
              <a:gd name="connsiteY22" fmla="*/ 537612 h 794931"/>
              <a:gd name="connsiteX23" fmla="*/ 273718 w 785750"/>
              <a:gd name="connsiteY23" fmla="*/ 597331 h 794931"/>
              <a:gd name="connsiteX24" fmla="*/ 312468 w 785750"/>
              <a:gd name="connsiteY24" fmla="*/ 629512 h 794931"/>
              <a:gd name="connsiteX25" fmla="*/ 317063 w 785750"/>
              <a:gd name="connsiteY25" fmla="*/ 680056 h 794931"/>
              <a:gd name="connsiteX26" fmla="*/ 326253 w 785750"/>
              <a:gd name="connsiteY26" fmla="*/ 707626 h 794931"/>
              <a:gd name="connsiteX27" fmla="*/ 330848 w 785750"/>
              <a:gd name="connsiteY27" fmla="*/ 721411 h 794931"/>
              <a:gd name="connsiteX28" fmla="*/ 418152 w 785750"/>
              <a:gd name="connsiteY28" fmla="*/ 712221 h 794931"/>
              <a:gd name="connsiteX29" fmla="*/ 436532 w 785750"/>
              <a:gd name="connsiteY29" fmla="*/ 707626 h 794931"/>
              <a:gd name="connsiteX30" fmla="*/ 473292 w 785750"/>
              <a:gd name="connsiteY30" fmla="*/ 698436 h 794931"/>
              <a:gd name="connsiteX31" fmla="*/ 482482 w 785750"/>
              <a:gd name="connsiteY31" fmla="*/ 684651 h 794931"/>
              <a:gd name="connsiteX32" fmla="*/ 510052 w 785750"/>
              <a:gd name="connsiteY32" fmla="*/ 670866 h 794931"/>
              <a:gd name="connsiteX33" fmla="*/ 523837 w 785750"/>
              <a:gd name="connsiteY33" fmla="*/ 675461 h 794931"/>
              <a:gd name="connsiteX34" fmla="*/ 546811 w 785750"/>
              <a:gd name="connsiteY34" fmla="*/ 693841 h 794931"/>
              <a:gd name="connsiteX35" fmla="*/ 556001 w 785750"/>
              <a:gd name="connsiteY35" fmla="*/ 707626 h 794931"/>
              <a:gd name="connsiteX36" fmla="*/ 569786 w 785750"/>
              <a:gd name="connsiteY36" fmla="*/ 716816 h 794931"/>
              <a:gd name="connsiteX37" fmla="*/ 597356 w 785750"/>
              <a:gd name="connsiteY37" fmla="*/ 762766 h 794931"/>
              <a:gd name="connsiteX38" fmla="*/ 606546 w 785750"/>
              <a:gd name="connsiteY38" fmla="*/ 776551 h 794931"/>
              <a:gd name="connsiteX39" fmla="*/ 611141 w 785750"/>
              <a:gd name="connsiteY39" fmla="*/ 790336 h 794931"/>
              <a:gd name="connsiteX40" fmla="*/ 624926 w 785750"/>
              <a:gd name="connsiteY40" fmla="*/ 794931 h 794931"/>
              <a:gd name="connsiteX41" fmla="*/ 638711 w 785750"/>
              <a:gd name="connsiteY41" fmla="*/ 790336 h 794931"/>
              <a:gd name="connsiteX42" fmla="*/ 680066 w 785750"/>
              <a:gd name="connsiteY42" fmla="*/ 767361 h 794931"/>
              <a:gd name="connsiteX43" fmla="*/ 707636 w 785750"/>
              <a:gd name="connsiteY43" fmla="*/ 748981 h 794931"/>
              <a:gd name="connsiteX44" fmla="*/ 721420 w 785750"/>
              <a:gd name="connsiteY44" fmla="*/ 735196 h 794931"/>
              <a:gd name="connsiteX45" fmla="*/ 726015 w 785750"/>
              <a:gd name="connsiteY45" fmla="*/ 721411 h 794931"/>
              <a:gd name="connsiteX46" fmla="*/ 748990 w 785750"/>
              <a:gd name="connsiteY46" fmla="*/ 693841 h 794931"/>
              <a:gd name="connsiteX47" fmla="*/ 753585 w 785750"/>
              <a:gd name="connsiteY47" fmla="*/ 680056 h 794931"/>
              <a:gd name="connsiteX48" fmla="*/ 758180 w 785750"/>
              <a:gd name="connsiteY48" fmla="*/ 661676 h 794931"/>
              <a:gd name="connsiteX49" fmla="*/ 767370 w 785750"/>
              <a:gd name="connsiteY49" fmla="*/ 647891 h 794931"/>
              <a:gd name="connsiteX50" fmla="*/ 776560 w 785750"/>
              <a:gd name="connsiteY50" fmla="*/ 620322 h 794931"/>
              <a:gd name="connsiteX51" fmla="*/ 785750 w 785750"/>
              <a:gd name="connsiteY51" fmla="*/ 583562 h 794931"/>
              <a:gd name="connsiteX52" fmla="*/ 781155 w 785750"/>
              <a:gd name="connsiteY52" fmla="*/ 560587 h 794931"/>
              <a:gd name="connsiteX53" fmla="*/ 767370 w 785750"/>
              <a:gd name="connsiteY53" fmla="*/ 551397 h 794931"/>
              <a:gd name="connsiteX54" fmla="*/ 758180 w 785750"/>
              <a:gd name="connsiteY54" fmla="*/ 537612 h 794931"/>
              <a:gd name="connsiteX55" fmla="*/ 744395 w 785750"/>
              <a:gd name="connsiteY55" fmla="*/ 528422 h 794931"/>
              <a:gd name="connsiteX56" fmla="*/ 730610 w 785750"/>
              <a:gd name="connsiteY56" fmla="*/ 514637 h 794931"/>
              <a:gd name="connsiteX57" fmla="*/ 703041 w 785750"/>
              <a:gd name="connsiteY57" fmla="*/ 500852 h 794931"/>
              <a:gd name="connsiteX58" fmla="*/ 689256 w 785750"/>
              <a:gd name="connsiteY58" fmla="*/ 491662 h 794931"/>
              <a:gd name="connsiteX59" fmla="*/ 670876 w 785750"/>
              <a:gd name="connsiteY59" fmla="*/ 482472 h 794931"/>
              <a:gd name="connsiteX60" fmla="*/ 661686 w 785750"/>
              <a:gd name="connsiteY60" fmla="*/ 468687 h 794931"/>
              <a:gd name="connsiteX61" fmla="*/ 647901 w 785750"/>
              <a:gd name="connsiteY61" fmla="*/ 464092 h 794931"/>
              <a:gd name="connsiteX62" fmla="*/ 634116 w 785750"/>
              <a:gd name="connsiteY62" fmla="*/ 454902 h 794931"/>
              <a:gd name="connsiteX63" fmla="*/ 624926 w 785750"/>
              <a:gd name="connsiteY63" fmla="*/ 353813 h 794931"/>
              <a:gd name="connsiteX64" fmla="*/ 615736 w 785750"/>
              <a:gd name="connsiteY64" fmla="*/ 326243 h 794931"/>
              <a:gd name="connsiteX65" fmla="*/ 611141 w 785750"/>
              <a:gd name="connsiteY65" fmla="*/ 312458 h 794931"/>
              <a:gd name="connsiteX66" fmla="*/ 588166 w 785750"/>
              <a:gd name="connsiteY66" fmla="*/ 284888 h 794931"/>
              <a:gd name="connsiteX67" fmla="*/ 569786 w 785750"/>
              <a:gd name="connsiteY67" fmla="*/ 266509 h 794931"/>
              <a:gd name="connsiteX68" fmla="*/ 556001 w 785750"/>
              <a:gd name="connsiteY68" fmla="*/ 252724 h 794931"/>
              <a:gd name="connsiteX69" fmla="*/ 528432 w 785750"/>
              <a:gd name="connsiteY69" fmla="*/ 243534 h 794931"/>
              <a:gd name="connsiteX70" fmla="*/ 500862 w 785750"/>
              <a:gd name="connsiteY70" fmla="*/ 234344 h 794931"/>
              <a:gd name="connsiteX71" fmla="*/ 487077 w 785750"/>
              <a:gd name="connsiteY71" fmla="*/ 229749 h 794931"/>
              <a:gd name="connsiteX72" fmla="*/ 473292 w 785750"/>
              <a:gd name="connsiteY72" fmla="*/ 220559 h 794931"/>
              <a:gd name="connsiteX73" fmla="*/ 445722 w 785750"/>
              <a:gd name="connsiteY73" fmla="*/ 211369 h 794931"/>
              <a:gd name="connsiteX74" fmla="*/ 413557 w 785750"/>
              <a:gd name="connsiteY74" fmla="*/ 197584 h 794931"/>
              <a:gd name="connsiteX75" fmla="*/ 399772 w 785750"/>
              <a:gd name="connsiteY75" fmla="*/ 188394 h 794931"/>
              <a:gd name="connsiteX76" fmla="*/ 390582 w 785750"/>
              <a:gd name="connsiteY76" fmla="*/ 174609 h 794931"/>
              <a:gd name="connsiteX77" fmla="*/ 376797 w 785750"/>
              <a:gd name="connsiteY77" fmla="*/ 170014 h 794931"/>
              <a:gd name="connsiteX78" fmla="*/ 367607 w 785750"/>
              <a:gd name="connsiteY78" fmla="*/ 156229 h 794931"/>
              <a:gd name="connsiteX79" fmla="*/ 353822 w 785750"/>
              <a:gd name="connsiteY79" fmla="*/ 147039 h 794931"/>
              <a:gd name="connsiteX80" fmla="*/ 349228 w 785750"/>
              <a:gd name="connsiteY80" fmla="*/ 133254 h 794931"/>
              <a:gd name="connsiteX81" fmla="*/ 358417 w 785750"/>
              <a:gd name="connsiteY81" fmla="*/ 101089 h 794931"/>
              <a:gd name="connsiteX82" fmla="*/ 344633 w 785750"/>
              <a:gd name="connsiteY82" fmla="*/ 87304 h 794931"/>
              <a:gd name="connsiteX83" fmla="*/ 289493 w 785750"/>
              <a:gd name="connsiteY83" fmla="*/ 73520 h 794931"/>
              <a:gd name="connsiteX84" fmla="*/ 261923 w 785750"/>
              <a:gd name="connsiteY84" fmla="*/ 64330 h 794931"/>
              <a:gd name="connsiteX85" fmla="*/ 234353 w 785750"/>
              <a:gd name="connsiteY85" fmla="*/ 45950 h 794931"/>
              <a:gd name="connsiteX86" fmla="*/ 188403 w 785750"/>
              <a:gd name="connsiteY86" fmla="*/ 9190 h 794931"/>
              <a:gd name="connsiteX87" fmla="*/ 151644 w 785750"/>
              <a:gd name="connsiteY87" fmla="*/ 0 h 794931"/>
              <a:gd name="connsiteX88" fmla="*/ 110289 w 785750"/>
              <a:gd name="connsiteY88" fmla="*/ 18380 h 794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785750" h="794931">
                <a:moveTo>
                  <a:pt x="110289" y="18380"/>
                </a:moveTo>
                <a:cubicBezTo>
                  <a:pt x="98802" y="27570"/>
                  <a:pt x="86377" y="46911"/>
                  <a:pt x="82719" y="55140"/>
                </a:cubicBezTo>
                <a:cubicBezTo>
                  <a:pt x="78785" y="63992"/>
                  <a:pt x="76592" y="73520"/>
                  <a:pt x="73529" y="82710"/>
                </a:cubicBezTo>
                <a:lnTo>
                  <a:pt x="64339" y="110279"/>
                </a:lnTo>
                <a:cubicBezTo>
                  <a:pt x="61312" y="119360"/>
                  <a:pt x="58652" y="131371"/>
                  <a:pt x="50554" y="137849"/>
                </a:cubicBezTo>
                <a:cubicBezTo>
                  <a:pt x="46772" y="140875"/>
                  <a:pt x="41364" y="140912"/>
                  <a:pt x="36769" y="142444"/>
                </a:cubicBezTo>
                <a:cubicBezTo>
                  <a:pt x="12262" y="179204"/>
                  <a:pt x="44427" y="134786"/>
                  <a:pt x="13794" y="165419"/>
                </a:cubicBezTo>
                <a:cubicBezTo>
                  <a:pt x="9889" y="169324"/>
                  <a:pt x="7667" y="174609"/>
                  <a:pt x="4604" y="179204"/>
                </a:cubicBezTo>
                <a:cubicBezTo>
                  <a:pt x="3460" y="204374"/>
                  <a:pt x="-5158" y="303420"/>
                  <a:pt x="4604" y="340028"/>
                </a:cubicBezTo>
                <a:cubicBezTo>
                  <a:pt x="6027" y="345364"/>
                  <a:pt x="13342" y="346975"/>
                  <a:pt x="18389" y="349218"/>
                </a:cubicBezTo>
                <a:cubicBezTo>
                  <a:pt x="27241" y="353152"/>
                  <a:pt x="37899" y="353035"/>
                  <a:pt x="45959" y="358408"/>
                </a:cubicBezTo>
                <a:cubicBezTo>
                  <a:pt x="67804" y="372971"/>
                  <a:pt x="54505" y="365852"/>
                  <a:pt x="87314" y="376788"/>
                </a:cubicBezTo>
                <a:cubicBezTo>
                  <a:pt x="91909" y="378320"/>
                  <a:pt x="97069" y="378696"/>
                  <a:pt x="101099" y="381383"/>
                </a:cubicBezTo>
                <a:lnTo>
                  <a:pt x="128669" y="399763"/>
                </a:lnTo>
                <a:cubicBezTo>
                  <a:pt x="130201" y="404358"/>
                  <a:pt x="129839" y="410123"/>
                  <a:pt x="133264" y="413548"/>
                </a:cubicBezTo>
                <a:cubicBezTo>
                  <a:pt x="136689" y="416973"/>
                  <a:pt x="144234" y="414202"/>
                  <a:pt x="147049" y="418143"/>
                </a:cubicBezTo>
                <a:cubicBezTo>
                  <a:pt x="152680" y="426026"/>
                  <a:pt x="153176" y="436523"/>
                  <a:pt x="156239" y="445713"/>
                </a:cubicBezTo>
                <a:lnTo>
                  <a:pt x="160834" y="459497"/>
                </a:lnTo>
                <a:cubicBezTo>
                  <a:pt x="162366" y="464092"/>
                  <a:pt x="162742" y="469252"/>
                  <a:pt x="165429" y="473282"/>
                </a:cubicBezTo>
                <a:cubicBezTo>
                  <a:pt x="168492" y="477877"/>
                  <a:pt x="172148" y="482128"/>
                  <a:pt x="174618" y="487067"/>
                </a:cubicBezTo>
                <a:cubicBezTo>
                  <a:pt x="178942" y="495716"/>
                  <a:pt x="178826" y="508652"/>
                  <a:pt x="188403" y="514637"/>
                </a:cubicBezTo>
                <a:cubicBezTo>
                  <a:pt x="205995" y="525632"/>
                  <a:pt x="234013" y="525302"/>
                  <a:pt x="252733" y="528422"/>
                </a:cubicBezTo>
                <a:cubicBezTo>
                  <a:pt x="257150" y="529158"/>
                  <a:pt x="281401" y="526127"/>
                  <a:pt x="284898" y="537612"/>
                </a:cubicBezTo>
                <a:cubicBezTo>
                  <a:pt x="288396" y="549097"/>
                  <a:pt x="269123" y="594268"/>
                  <a:pt x="273718" y="597331"/>
                </a:cubicBezTo>
                <a:cubicBezTo>
                  <a:pt x="295888" y="630585"/>
                  <a:pt x="305244" y="615725"/>
                  <a:pt x="312468" y="629512"/>
                </a:cubicBezTo>
                <a:cubicBezTo>
                  <a:pt x="319692" y="643299"/>
                  <a:pt x="314123" y="663396"/>
                  <a:pt x="317063" y="680056"/>
                </a:cubicBezTo>
                <a:cubicBezTo>
                  <a:pt x="318746" y="689596"/>
                  <a:pt x="323190" y="698436"/>
                  <a:pt x="326253" y="707626"/>
                </a:cubicBezTo>
                <a:lnTo>
                  <a:pt x="330848" y="721411"/>
                </a:lnTo>
                <a:cubicBezTo>
                  <a:pt x="362811" y="718747"/>
                  <a:pt x="387677" y="717762"/>
                  <a:pt x="418152" y="712221"/>
                </a:cubicBezTo>
                <a:cubicBezTo>
                  <a:pt x="424365" y="711091"/>
                  <a:pt x="430367" y="708996"/>
                  <a:pt x="436532" y="707626"/>
                </a:cubicBezTo>
                <a:cubicBezTo>
                  <a:pt x="469801" y="700233"/>
                  <a:pt x="448659" y="706647"/>
                  <a:pt x="473292" y="698436"/>
                </a:cubicBezTo>
                <a:cubicBezTo>
                  <a:pt x="476355" y="693841"/>
                  <a:pt x="478577" y="688556"/>
                  <a:pt x="482482" y="684651"/>
                </a:cubicBezTo>
                <a:cubicBezTo>
                  <a:pt x="491390" y="675743"/>
                  <a:pt x="498840" y="674603"/>
                  <a:pt x="510052" y="670866"/>
                </a:cubicBezTo>
                <a:cubicBezTo>
                  <a:pt x="514647" y="672398"/>
                  <a:pt x="520055" y="672435"/>
                  <a:pt x="523837" y="675461"/>
                </a:cubicBezTo>
                <a:cubicBezTo>
                  <a:pt x="553528" y="699215"/>
                  <a:pt x="512162" y="682291"/>
                  <a:pt x="546811" y="693841"/>
                </a:cubicBezTo>
                <a:cubicBezTo>
                  <a:pt x="549874" y="698436"/>
                  <a:pt x="552096" y="703721"/>
                  <a:pt x="556001" y="707626"/>
                </a:cubicBezTo>
                <a:cubicBezTo>
                  <a:pt x="559906" y="711531"/>
                  <a:pt x="566149" y="712660"/>
                  <a:pt x="569786" y="716816"/>
                </a:cubicBezTo>
                <a:cubicBezTo>
                  <a:pt x="588300" y="737975"/>
                  <a:pt x="585500" y="742018"/>
                  <a:pt x="597356" y="762766"/>
                </a:cubicBezTo>
                <a:cubicBezTo>
                  <a:pt x="600096" y="767561"/>
                  <a:pt x="604076" y="771612"/>
                  <a:pt x="606546" y="776551"/>
                </a:cubicBezTo>
                <a:cubicBezTo>
                  <a:pt x="608712" y="780883"/>
                  <a:pt x="607716" y="786911"/>
                  <a:pt x="611141" y="790336"/>
                </a:cubicBezTo>
                <a:cubicBezTo>
                  <a:pt x="614566" y="793761"/>
                  <a:pt x="620331" y="793399"/>
                  <a:pt x="624926" y="794931"/>
                </a:cubicBezTo>
                <a:cubicBezTo>
                  <a:pt x="629521" y="793399"/>
                  <a:pt x="634477" y="792688"/>
                  <a:pt x="638711" y="790336"/>
                </a:cubicBezTo>
                <a:cubicBezTo>
                  <a:pt x="686111" y="764003"/>
                  <a:pt x="648874" y="777758"/>
                  <a:pt x="680066" y="767361"/>
                </a:cubicBezTo>
                <a:cubicBezTo>
                  <a:pt x="724045" y="723382"/>
                  <a:pt x="667733" y="775584"/>
                  <a:pt x="707636" y="748981"/>
                </a:cubicBezTo>
                <a:cubicBezTo>
                  <a:pt x="713043" y="745376"/>
                  <a:pt x="716825" y="739791"/>
                  <a:pt x="721420" y="735196"/>
                </a:cubicBezTo>
                <a:cubicBezTo>
                  <a:pt x="722952" y="730601"/>
                  <a:pt x="723849" y="725743"/>
                  <a:pt x="726015" y="721411"/>
                </a:cubicBezTo>
                <a:cubicBezTo>
                  <a:pt x="732412" y="708616"/>
                  <a:pt x="738828" y="704003"/>
                  <a:pt x="748990" y="693841"/>
                </a:cubicBezTo>
                <a:cubicBezTo>
                  <a:pt x="750522" y="689246"/>
                  <a:pt x="752254" y="684713"/>
                  <a:pt x="753585" y="680056"/>
                </a:cubicBezTo>
                <a:cubicBezTo>
                  <a:pt x="755320" y="673984"/>
                  <a:pt x="755692" y="667481"/>
                  <a:pt x="758180" y="661676"/>
                </a:cubicBezTo>
                <a:cubicBezTo>
                  <a:pt x="760355" y="656600"/>
                  <a:pt x="765127" y="652938"/>
                  <a:pt x="767370" y="647891"/>
                </a:cubicBezTo>
                <a:cubicBezTo>
                  <a:pt x="771304" y="639039"/>
                  <a:pt x="773497" y="629512"/>
                  <a:pt x="776560" y="620322"/>
                </a:cubicBezTo>
                <a:cubicBezTo>
                  <a:pt x="783624" y="599129"/>
                  <a:pt x="780206" y="611284"/>
                  <a:pt x="785750" y="583562"/>
                </a:cubicBezTo>
                <a:cubicBezTo>
                  <a:pt x="784218" y="575904"/>
                  <a:pt x="785030" y="567368"/>
                  <a:pt x="781155" y="560587"/>
                </a:cubicBezTo>
                <a:cubicBezTo>
                  <a:pt x="778415" y="555792"/>
                  <a:pt x="771275" y="555302"/>
                  <a:pt x="767370" y="551397"/>
                </a:cubicBezTo>
                <a:cubicBezTo>
                  <a:pt x="763465" y="547492"/>
                  <a:pt x="762085" y="541517"/>
                  <a:pt x="758180" y="537612"/>
                </a:cubicBezTo>
                <a:cubicBezTo>
                  <a:pt x="754275" y="533707"/>
                  <a:pt x="748638" y="531957"/>
                  <a:pt x="744395" y="528422"/>
                </a:cubicBezTo>
                <a:cubicBezTo>
                  <a:pt x="739403" y="524262"/>
                  <a:pt x="735602" y="518797"/>
                  <a:pt x="730610" y="514637"/>
                </a:cubicBezTo>
                <a:cubicBezTo>
                  <a:pt x="710857" y="498176"/>
                  <a:pt x="723764" y="511214"/>
                  <a:pt x="703041" y="500852"/>
                </a:cubicBezTo>
                <a:cubicBezTo>
                  <a:pt x="698102" y="498382"/>
                  <a:pt x="694051" y="494402"/>
                  <a:pt x="689256" y="491662"/>
                </a:cubicBezTo>
                <a:cubicBezTo>
                  <a:pt x="683309" y="488264"/>
                  <a:pt x="677003" y="485535"/>
                  <a:pt x="670876" y="482472"/>
                </a:cubicBezTo>
                <a:cubicBezTo>
                  <a:pt x="667813" y="477877"/>
                  <a:pt x="665998" y="472137"/>
                  <a:pt x="661686" y="468687"/>
                </a:cubicBezTo>
                <a:cubicBezTo>
                  <a:pt x="657904" y="465661"/>
                  <a:pt x="652233" y="466258"/>
                  <a:pt x="647901" y="464092"/>
                </a:cubicBezTo>
                <a:cubicBezTo>
                  <a:pt x="642962" y="461622"/>
                  <a:pt x="638711" y="457965"/>
                  <a:pt x="634116" y="454902"/>
                </a:cubicBezTo>
                <a:cubicBezTo>
                  <a:pt x="618693" y="408636"/>
                  <a:pt x="639474" y="475049"/>
                  <a:pt x="624926" y="353813"/>
                </a:cubicBezTo>
                <a:cubicBezTo>
                  <a:pt x="623772" y="344195"/>
                  <a:pt x="618799" y="335433"/>
                  <a:pt x="615736" y="326243"/>
                </a:cubicBezTo>
                <a:cubicBezTo>
                  <a:pt x="614204" y="321648"/>
                  <a:pt x="613828" y="316488"/>
                  <a:pt x="611141" y="312458"/>
                </a:cubicBezTo>
                <a:cubicBezTo>
                  <a:pt x="598346" y="293266"/>
                  <a:pt x="605856" y="302578"/>
                  <a:pt x="588166" y="284888"/>
                </a:cubicBezTo>
                <a:cubicBezTo>
                  <a:pt x="579413" y="258630"/>
                  <a:pt x="590792" y="280512"/>
                  <a:pt x="569786" y="266509"/>
                </a:cubicBezTo>
                <a:cubicBezTo>
                  <a:pt x="564379" y="262905"/>
                  <a:pt x="561682" y="255880"/>
                  <a:pt x="556001" y="252724"/>
                </a:cubicBezTo>
                <a:cubicBezTo>
                  <a:pt x="547533" y="248020"/>
                  <a:pt x="537622" y="246597"/>
                  <a:pt x="528432" y="243534"/>
                </a:cubicBezTo>
                <a:lnTo>
                  <a:pt x="500862" y="234344"/>
                </a:lnTo>
                <a:cubicBezTo>
                  <a:pt x="496267" y="232812"/>
                  <a:pt x="491107" y="232436"/>
                  <a:pt x="487077" y="229749"/>
                </a:cubicBezTo>
                <a:cubicBezTo>
                  <a:pt x="482482" y="226686"/>
                  <a:pt x="478339" y="222802"/>
                  <a:pt x="473292" y="220559"/>
                </a:cubicBezTo>
                <a:cubicBezTo>
                  <a:pt x="464440" y="216625"/>
                  <a:pt x="453782" y="216742"/>
                  <a:pt x="445722" y="211369"/>
                </a:cubicBezTo>
                <a:cubicBezTo>
                  <a:pt x="426682" y="198676"/>
                  <a:pt x="437295" y="203518"/>
                  <a:pt x="413557" y="197584"/>
                </a:cubicBezTo>
                <a:cubicBezTo>
                  <a:pt x="408962" y="194521"/>
                  <a:pt x="403677" y="192299"/>
                  <a:pt x="399772" y="188394"/>
                </a:cubicBezTo>
                <a:cubicBezTo>
                  <a:pt x="395867" y="184489"/>
                  <a:pt x="394894" y="178059"/>
                  <a:pt x="390582" y="174609"/>
                </a:cubicBezTo>
                <a:cubicBezTo>
                  <a:pt x="386800" y="171583"/>
                  <a:pt x="381392" y="171546"/>
                  <a:pt x="376797" y="170014"/>
                </a:cubicBezTo>
                <a:cubicBezTo>
                  <a:pt x="373734" y="165419"/>
                  <a:pt x="371512" y="160134"/>
                  <a:pt x="367607" y="156229"/>
                </a:cubicBezTo>
                <a:cubicBezTo>
                  <a:pt x="363702" y="152324"/>
                  <a:pt x="357272" y="151351"/>
                  <a:pt x="353822" y="147039"/>
                </a:cubicBezTo>
                <a:cubicBezTo>
                  <a:pt x="350796" y="143257"/>
                  <a:pt x="350759" y="137849"/>
                  <a:pt x="349228" y="133254"/>
                </a:cubicBezTo>
                <a:cubicBezTo>
                  <a:pt x="350713" y="128797"/>
                  <a:pt x="359304" y="104194"/>
                  <a:pt x="358417" y="101089"/>
                </a:cubicBezTo>
                <a:cubicBezTo>
                  <a:pt x="356632" y="94841"/>
                  <a:pt x="350549" y="89993"/>
                  <a:pt x="344633" y="87304"/>
                </a:cubicBezTo>
                <a:cubicBezTo>
                  <a:pt x="332006" y="81564"/>
                  <a:pt x="304996" y="78688"/>
                  <a:pt x="289493" y="73520"/>
                </a:cubicBezTo>
                <a:cubicBezTo>
                  <a:pt x="280303" y="70457"/>
                  <a:pt x="269983" y="69703"/>
                  <a:pt x="261923" y="64330"/>
                </a:cubicBezTo>
                <a:lnTo>
                  <a:pt x="234353" y="45950"/>
                </a:lnTo>
                <a:cubicBezTo>
                  <a:pt x="213491" y="14658"/>
                  <a:pt x="223915" y="18068"/>
                  <a:pt x="188403" y="9190"/>
                </a:cubicBezTo>
                <a:lnTo>
                  <a:pt x="151644" y="0"/>
                </a:lnTo>
                <a:cubicBezTo>
                  <a:pt x="117335" y="4901"/>
                  <a:pt x="121776" y="9190"/>
                  <a:pt x="110289" y="18380"/>
                </a:cubicBezTo>
                <a:close/>
              </a:path>
            </a:pathLst>
          </a:custGeom>
          <a:solidFill>
            <a:srgbClr val="F8CBAD"/>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kumimoji="0" lang="zh-TW" altLang="en-US"/>
          </a:p>
        </p:txBody>
      </p:sp>
      <p:sp>
        <p:nvSpPr>
          <p:cNvPr id="8" name="苗栗縣"/>
          <p:cNvSpPr/>
          <p:nvPr/>
        </p:nvSpPr>
        <p:spPr bwMode="auto">
          <a:xfrm>
            <a:off x="2870200" y="2198688"/>
            <a:ext cx="1168400" cy="793750"/>
          </a:xfrm>
          <a:custGeom>
            <a:avLst/>
            <a:gdLst>
              <a:gd name="connsiteX0" fmla="*/ 369550 w 947565"/>
              <a:gd name="connsiteY0" fmla="*/ 0 h 696460"/>
              <a:gd name="connsiteX1" fmla="*/ 355337 w 947565"/>
              <a:gd name="connsiteY1" fmla="*/ 37902 h 696460"/>
              <a:gd name="connsiteX2" fmla="*/ 345861 w 947565"/>
              <a:gd name="connsiteY2" fmla="*/ 66329 h 696460"/>
              <a:gd name="connsiteX3" fmla="*/ 336386 w 947565"/>
              <a:gd name="connsiteY3" fmla="*/ 80543 h 696460"/>
              <a:gd name="connsiteX4" fmla="*/ 331648 w 947565"/>
              <a:gd name="connsiteY4" fmla="*/ 94756 h 696460"/>
              <a:gd name="connsiteX5" fmla="*/ 289007 w 947565"/>
              <a:gd name="connsiteY5" fmla="*/ 127921 h 696460"/>
              <a:gd name="connsiteX6" fmla="*/ 260580 w 947565"/>
              <a:gd name="connsiteY6" fmla="*/ 146872 h 696460"/>
              <a:gd name="connsiteX7" fmla="*/ 241629 w 947565"/>
              <a:gd name="connsiteY7" fmla="*/ 156348 h 696460"/>
              <a:gd name="connsiteX8" fmla="*/ 227416 w 947565"/>
              <a:gd name="connsiteY8" fmla="*/ 165824 h 696460"/>
              <a:gd name="connsiteX9" fmla="*/ 213202 w 947565"/>
              <a:gd name="connsiteY9" fmla="*/ 170562 h 696460"/>
              <a:gd name="connsiteX10" fmla="*/ 184775 w 947565"/>
              <a:gd name="connsiteY10" fmla="*/ 189513 h 696460"/>
              <a:gd name="connsiteX11" fmla="*/ 170562 w 947565"/>
              <a:gd name="connsiteY11" fmla="*/ 198988 h 696460"/>
              <a:gd name="connsiteX12" fmla="*/ 151611 w 947565"/>
              <a:gd name="connsiteY12" fmla="*/ 227415 h 696460"/>
              <a:gd name="connsiteX13" fmla="*/ 142135 w 947565"/>
              <a:gd name="connsiteY13" fmla="*/ 241629 h 696460"/>
              <a:gd name="connsiteX14" fmla="*/ 132659 w 947565"/>
              <a:gd name="connsiteY14" fmla="*/ 260580 h 696460"/>
              <a:gd name="connsiteX15" fmla="*/ 123184 w 947565"/>
              <a:gd name="connsiteY15" fmla="*/ 274794 h 696460"/>
              <a:gd name="connsiteX16" fmla="*/ 118446 w 947565"/>
              <a:gd name="connsiteY16" fmla="*/ 289007 h 696460"/>
              <a:gd name="connsiteX17" fmla="*/ 99494 w 947565"/>
              <a:gd name="connsiteY17" fmla="*/ 317434 h 696460"/>
              <a:gd name="connsiteX18" fmla="*/ 90019 w 947565"/>
              <a:gd name="connsiteY18" fmla="*/ 331648 h 696460"/>
              <a:gd name="connsiteX19" fmla="*/ 80543 w 947565"/>
              <a:gd name="connsiteY19" fmla="*/ 345861 h 696460"/>
              <a:gd name="connsiteX20" fmla="*/ 66330 w 947565"/>
              <a:gd name="connsiteY20" fmla="*/ 374288 h 696460"/>
              <a:gd name="connsiteX21" fmla="*/ 61592 w 947565"/>
              <a:gd name="connsiteY21" fmla="*/ 388501 h 696460"/>
              <a:gd name="connsiteX22" fmla="*/ 47378 w 947565"/>
              <a:gd name="connsiteY22" fmla="*/ 397977 h 696460"/>
              <a:gd name="connsiteX23" fmla="*/ 28427 w 947565"/>
              <a:gd name="connsiteY23" fmla="*/ 440617 h 696460"/>
              <a:gd name="connsiteX24" fmla="*/ 23689 w 947565"/>
              <a:gd name="connsiteY24" fmla="*/ 454831 h 696460"/>
              <a:gd name="connsiteX25" fmla="*/ 0 w 947565"/>
              <a:gd name="connsiteY25" fmla="*/ 497471 h 696460"/>
              <a:gd name="connsiteX26" fmla="*/ 14214 w 947565"/>
              <a:gd name="connsiteY26" fmla="*/ 506947 h 696460"/>
              <a:gd name="connsiteX27" fmla="*/ 42641 w 947565"/>
              <a:gd name="connsiteY27" fmla="*/ 516423 h 696460"/>
              <a:gd name="connsiteX28" fmla="*/ 71068 w 947565"/>
              <a:gd name="connsiteY28" fmla="*/ 535374 h 696460"/>
              <a:gd name="connsiteX29" fmla="*/ 80543 w 947565"/>
              <a:gd name="connsiteY29" fmla="*/ 549587 h 696460"/>
              <a:gd name="connsiteX30" fmla="*/ 94757 w 947565"/>
              <a:gd name="connsiteY30" fmla="*/ 559063 h 696460"/>
              <a:gd name="connsiteX31" fmla="*/ 113708 w 947565"/>
              <a:gd name="connsiteY31" fmla="*/ 587490 h 696460"/>
              <a:gd name="connsiteX32" fmla="*/ 142135 w 947565"/>
              <a:gd name="connsiteY32" fmla="*/ 611179 h 696460"/>
              <a:gd name="connsiteX33" fmla="*/ 156348 w 947565"/>
              <a:gd name="connsiteY33" fmla="*/ 620655 h 696460"/>
              <a:gd name="connsiteX34" fmla="*/ 170562 w 947565"/>
              <a:gd name="connsiteY34" fmla="*/ 634868 h 696460"/>
              <a:gd name="connsiteX35" fmla="*/ 213202 w 947565"/>
              <a:gd name="connsiteY35" fmla="*/ 658557 h 696460"/>
              <a:gd name="connsiteX36" fmla="*/ 260580 w 947565"/>
              <a:gd name="connsiteY36" fmla="*/ 653820 h 696460"/>
              <a:gd name="connsiteX37" fmla="*/ 336386 w 947565"/>
              <a:gd name="connsiteY37" fmla="*/ 668033 h 696460"/>
              <a:gd name="connsiteX38" fmla="*/ 364813 w 947565"/>
              <a:gd name="connsiteY38" fmla="*/ 686984 h 696460"/>
              <a:gd name="connsiteX39" fmla="*/ 379026 w 947565"/>
              <a:gd name="connsiteY39" fmla="*/ 696460 h 696460"/>
              <a:gd name="connsiteX40" fmla="*/ 393240 w 947565"/>
              <a:gd name="connsiteY40" fmla="*/ 686984 h 696460"/>
              <a:gd name="connsiteX41" fmla="*/ 402715 w 947565"/>
              <a:gd name="connsiteY41" fmla="*/ 672771 h 696460"/>
              <a:gd name="connsiteX42" fmla="*/ 445356 w 947565"/>
              <a:gd name="connsiteY42" fmla="*/ 663295 h 696460"/>
              <a:gd name="connsiteX43" fmla="*/ 487996 w 947565"/>
              <a:gd name="connsiteY43" fmla="*/ 649082 h 696460"/>
              <a:gd name="connsiteX44" fmla="*/ 530636 w 947565"/>
              <a:gd name="connsiteY44" fmla="*/ 634868 h 696460"/>
              <a:gd name="connsiteX45" fmla="*/ 544850 w 947565"/>
              <a:gd name="connsiteY45" fmla="*/ 630130 h 696460"/>
              <a:gd name="connsiteX46" fmla="*/ 596966 w 947565"/>
              <a:gd name="connsiteY46" fmla="*/ 634868 h 696460"/>
              <a:gd name="connsiteX47" fmla="*/ 625393 w 947565"/>
              <a:gd name="connsiteY47" fmla="*/ 644344 h 696460"/>
              <a:gd name="connsiteX48" fmla="*/ 639606 w 947565"/>
              <a:gd name="connsiteY48" fmla="*/ 653820 h 696460"/>
              <a:gd name="connsiteX49" fmla="*/ 649082 w 947565"/>
              <a:gd name="connsiteY49" fmla="*/ 668033 h 696460"/>
              <a:gd name="connsiteX50" fmla="*/ 663296 w 947565"/>
              <a:gd name="connsiteY50" fmla="*/ 672771 h 696460"/>
              <a:gd name="connsiteX51" fmla="*/ 691722 w 947565"/>
              <a:gd name="connsiteY51" fmla="*/ 658557 h 696460"/>
              <a:gd name="connsiteX52" fmla="*/ 715412 w 947565"/>
              <a:gd name="connsiteY52" fmla="*/ 639606 h 696460"/>
              <a:gd name="connsiteX53" fmla="*/ 786479 w 947565"/>
              <a:gd name="connsiteY53" fmla="*/ 592228 h 696460"/>
              <a:gd name="connsiteX54" fmla="*/ 800692 w 947565"/>
              <a:gd name="connsiteY54" fmla="*/ 582752 h 696460"/>
              <a:gd name="connsiteX55" fmla="*/ 814906 w 947565"/>
              <a:gd name="connsiteY55" fmla="*/ 573277 h 696460"/>
              <a:gd name="connsiteX56" fmla="*/ 824382 w 947565"/>
              <a:gd name="connsiteY56" fmla="*/ 559063 h 696460"/>
              <a:gd name="connsiteX57" fmla="*/ 833857 w 947565"/>
              <a:gd name="connsiteY57" fmla="*/ 530636 h 696460"/>
              <a:gd name="connsiteX58" fmla="*/ 838595 w 947565"/>
              <a:gd name="connsiteY58" fmla="*/ 516423 h 696460"/>
              <a:gd name="connsiteX59" fmla="*/ 843333 w 947565"/>
              <a:gd name="connsiteY59" fmla="*/ 502209 h 696460"/>
              <a:gd name="connsiteX60" fmla="*/ 857546 w 947565"/>
              <a:gd name="connsiteY60" fmla="*/ 497471 h 696460"/>
              <a:gd name="connsiteX61" fmla="*/ 885973 w 947565"/>
              <a:gd name="connsiteY61" fmla="*/ 483258 h 696460"/>
              <a:gd name="connsiteX62" fmla="*/ 947565 w 947565"/>
              <a:gd name="connsiteY62" fmla="*/ 478520 h 696460"/>
              <a:gd name="connsiteX63" fmla="*/ 942827 w 947565"/>
              <a:gd name="connsiteY63" fmla="*/ 412191 h 696460"/>
              <a:gd name="connsiteX64" fmla="*/ 933351 w 947565"/>
              <a:gd name="connsiteY64" fmla="*/ 383764 h 696460"/>
              <a:gd name="connsiteX65" fmla="*/ 928614 w 947565"/>
              <a:gd name="connsiteY65" fmla="*/ 360074 h 696460"/>
              <a:gd name="connsiteX66" fmla="*/ 914400 w 947565"/>
              <a:gd name="connsiteY66" fmla="*/ 350599 h 696460"/>
              <a:gd name="connsiteX67" fmla="*/ 885973 w 947565"/>
              <a:gd name="connsiteY67" fmla="*/ 360074 h 696460"/>
              <a:gd name="connsiteX68" fmla="*/ 871760 w 947565"/>
              <a:gd name="connsiteY68" fmla="*/ 369550 h 696460"/>
              <a:gd name="connsiteX69" fmla="*/ 819644 w 947565"/>
              <a:gd name="connsiteY69" fmla="*/ 379026 h 696460"/>
              <a:gd name="connsiteX70" fmla="*/ 800692 w 947565"/>
              <a:gd name="connsiteY70" fmla="*/ 383764 h 696460"/>
              <a:gd name="connsiteX71" fmla="*/ 786479 w 947565"/>
              <a:gd name="connsiteY71" fmla="*/ 388501 h 696460"/>
              <a:gd name="connsiteX72" fmla="*/ 758052 w 947565"/>
              <a:gd name="connsiteY72" fmla="*/ 393239 h 696460"/>
              <a:gd name="connsiteX73" fmla="*/ 739101 w 947565"/>
              <a:gd name="connsiteY73" fmla="*/ 397977 h 696460"/>
              <a:gd name="connsiteX74" fmla="*/ 691722 w 947565"/>
              <a:gd name="connsiteY74" fmla="*/ 407453 h 696460"/>
              <a:gd name="connsiteX75" fmla="*/ 672771 w 947565"/>
              <a:gd name="connsiteY75" fmla="*/ 402715 h 696460"/>
              <a:gd name="connsiteX76" fmla="*/ 668033 w 947565"/>
              <a:gd name="connsiteY76" fmla="*/ 374288 h 696460"/>
              <a:gd name="connsiteX77" fmla="*/ 663296 w 947565"/>
              <a:gd name="connsiteY77" fmla="*/ 355337 h 696460"/>
              <a:gd name="connsiteX78" fmla="*/ 658558 w 947565"/>
              <a:gd name="connsiteY78" fmla="*/ 341123 h 696460"/>
              <a:gd name="connsiteX79" fmla="*/ 649082 w 947565"/>
              <a:gd name="connsiteY79" fmla="*/ 298483 h 696460"/>
              <a:gd name="connsiteX80" fmla="*/ 639606 w 947565"/>
              <a:gd name="connsiteY80" fmla="*/ 265318 h 696460"/>
              <a:gd name="connsiteX81" fmla="*/ 644344 w 947565"/>
              <a:gd name="connsiteY81" fmla="*/ 236891 h 696460"/>
              <a:gd name="connsiteX82" fmla="*/ 672771 w 947565"/>
              <a:gd name="connsiteY82" fmla="*/ 227415 h 696460"/>
              <a:gd name="connsiteX83" fmla="*/ 653820 w 947565"/>
              <a:gd name="connsiteY83" fmla="*/ 203726 h 696460"/>
              <a:gd name="connsiteX84" fmla="*/ 625393 w 947565"/>
              <a:gd name="connsiteY84" fmla="*/ 194251 h 696460"/>
              <a:gd name="connsiteX85" fmla="*/ 596966 w 947565"/>
              <a:gd name="connsiteY85" fmla="*/ 175299 h 696460"/>
              <a:gd name="connsiteX86" fmla="*/ 568539 w 947565"/>
              <a:gd name="connsiteY86" fmla="*/ 165824 h 696460"/>
              <a:gd name="connsiteX87" fmla="*/ 525899 w 947565"/>
              <a:gd name="connsiteY87" fmla="*/ 127921 h 696460"/>
              <a:gd name="connsiteX88" fmla="*/ 511685 w 947565"/>
              <a:gd name="connsiteY88" fmla="*/ 85281 h 696460"/>
              <a:gd name="connsiteX89" fmla="*/ 497472 w 947565"/>
              <a:gd name="connsiteY89" fmla="*/ 56854 h 696460"/>
              <a:gd name="connsiteX90" fmla="*/ 454831 w 947565"/>
              <a:gd name="connsiteY90" fmla="*/ 37902 h 696460"/>
              <a:gd name="connsiteX91" fmla="*/ 412191 w 947565"/>
              <a:gd name="connsiteY91" fmla="*/ 23689 h 696460"/>
              <a:gd name="connsiteX92" fmla="*/ 397977 w 947565"/>
              <a:gd name="connsiteY92" fmla="*/ 18951 h 696460"/>
              <a:gd name="connsiteX93" fmla="*/ 369550 w 947565"/>
              <a:gd name="connsiteY93" fmla="*/ 0 h 696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947565" h="696460">
                <a:moveTo>
                  <a:pt x="369550" y="0"/>
                </a:moveTo>
                <a:cubicBezTo>
                  <a:pt x="358321" y="56157"/>
                  <a:pt x="373081" y="-2021"/>
                  <a:pt x="355337" y="37902"/>
                </a:cubicBezTo>
                <a:cubicBezTo>
                  <a:pt x="351280" y="47029"/>
                  <a:pt x="351401" y="58018"/>
                  <a:pt x="345861" y="66329"/>
                </a:cubicBezTo>
                <a:cubicBezTo>
                  <a:pt x="342703" y="71067"/>
                  <a:pt x="338932" y="75450"/>
                  <a:pt x="336386" y="80543"/>
                </a:cubicBezTo>
                <a:cubicBezTo>
                  <a:pt x="334153" y="85010"/>
                  <a:pt x="334418" y="90601"/>
                  <a:pt x="331648" y="94756"/>
                </a:cubicBezTo>
                <a:cubicBezTo>
                  <a:pt x="322740" y="108117"/>
                  <a:pt x="300304" y="120390"/>
                  <a:pt x="289007" y="127921"/>
                </a:cubicBezTo>
                <a:lnTo>
                  <a:pt x="260580" y="146872"/>
                </a:lnTo>
                <a:cubicBezTo>
                  <a:pt x="254263" y="150031"/>
                  <a:pt x="247761" y="152844"/>
                  <a:pt x="241629" y="156348"/>
                </a:cubicBezTo>
                <a:cubicBezTo>
                  <a:pt x="236685" y="159173"/>
                  <a:pt x="232509" y="163277"/>
                  <a:pt x="227416" y="165824"/>
                </a:cubicBezTo>
                <a:cubicBezTo>
                  <a:pt x="222949" y="168058"/>
                  <a:pt x="217568" y="168137"/>
                  <a:pt x="213202" y="170562"/>
                </a:cubicBezTo>
                <a:cubicBezTo>
                  <a:pt x="203247" y="176093"/>
                  <a:pt x="194251" y="183196"/>
                  <a:pt x="184775" y="189513"/>
                </a:cubicBezTo>
                <a:lnTo>
                  <a:pt x="170562" y="198988"/>
                </a:lnTo>
                <a:lnTo>
                  <a:pt x="151611" y="227415"/>
                </a:lnTo>
                <a:cubicBezTo>
                  <a:pt x="148452" y="232153"/>
                  <a:pt x="144682" y="236536"/>
                  <a:pt x="142135" y="241629"/>
                </a:cubicBezTo>
                <a:cubicBezTo>
                  <a:pt x="138976" y="247946"/>
                  <a:pt x="136163" y="254448"/>
                  <a:pt x="132659" y="260580"/>
                </a:cubicBezTo>
                <a:cubicBezTo>
                  <a:pt x="129834" y="265524"/>
                  <a:pt x="125730" y="269701"/>
                  <a:pt x="123184" y="274794"/>
                </a:cubicBezTo>
                <a:cubicBezTo>
                  <a:pt x="120951" y="279261"/>
                  <a:pt x="120871" y="284642"/>
                  <a:pt x="118446" y="289007"/>
                </a:cubicBezTo>
                <a:cubicBezTo>
                  <a:pt x="112915" y="298962"/>
                  <a:pt x="105811" y="307958"/>
                  <a:pt x="99494" y="317434"/>
                </a:cubicBezTo>
                <a:lnTo>
                  <a:pt x="90019" y="331648"/>
                </a:lnTo>
                <a:cubicBezTo>
                  <a:pt x="86861" y="336386"/>
                  <a:pt x="82344" y="340459"/>
                  <a:pt x="80543" y="345861"/>
                </a:cubicBezTo>
                <a:cubicBezTo>
                  <a:pt x="68634" y="381585"/>
                  <a:pt x="84698" y="337551"/>
                  <a:pt x="66330" y="374288"/>
                </a:cubicBezTo>
                <a:cubicBezTo>
                  <a:pt x="64097" y="378755"/>
                  <a:pt x="64712" y="384601"/>
                  <a:pt x="61592" y="388501"/>
                </a:cubicBezTo>
                <a:cubicBezTo>
                  <a:pt x="58035" y="392947"/>
                  <a:pt x="52116" y="394818"/>
                  <a:pt x="47378" y="397977"/>
                </a:cubicBezTo>
                <a:cubicBezTo>
                  <a:pt x="36102" y="431806"/>
                  <a:pt x="43444" y="418094"/>
                  <a:pt x="28427" y="440617"/>
                </a:cubicBezTo>
                <a:cubicBezTo>
                  <a:pt x="26848" y="445355"/>
                  <a:pt x="26114" y="450465"/>
                  <a:pt x="23689" y="454831"/>
                </a:cubicBezTo>
                <a:cubicBezTo>
                  <a:pt x="-3464" y="503707"/>
                  <a:pt x="10721" y="465309"/>
                  <a:pt x="0" y="497471"/>
                </a:cubicBezTo>
                <a:cubicBezTo>
                  <a:pt x="4738" y="500630"/>
                  <a:pt x="9010" y="504634"/>
                  <a:pt x="14214" y="506947"/>
                </a:cubicBezTo>
                <a:cubicBezTo>
                  <a:pt x="23341" y="511004"/>
                  <a:pt x="34330" y="510883"/>
                  <a:pt x="42641" y="516423"/>
                </a:cubicBezTo>
                <a:lnTo>
                  <a:pt x="71068" y="535374"/>
                </a:lnTo>
                <a:cubicBezTo>
                  <a:pt x="74226" y="540112"/>
                  <a:pt x="76517" y="545561"/>
                  <a:pt x="80543" y="549587"/>
                </a:cubicBezTo>
                <a:cubicBezTo>
                  <a:pt x="84570" y="553614"/>
                  <a:pt x="91007" y="554778"/>
                  <a:pt x="94757" y="559063"/>
                </a:cubicBezTo>
                <a:cubicBezTo>
                  <a:pt x="102256" y="567634"/>
                  <a:pt x="104233" y="581173"/>
                  <a:pt x="113708" y="587490"/>
                </a:cubicBezTo>
                <a:cubicBezTo>
                  <a:pt x="148996" y="611017"/>
                  <a:pt x="105655" y="580779"/>
                  <a:pt x="142135" y="611179"/>
                </a:cubicBezTo>
                <a:cubicBezTo>
                  <a:pt x="146509" y="614824"/>
                  <a:pt x="151974" y="617010"/>
                  <a:pt x="156348" y="620655"/>
                </a:cubicBezTo>
                <a:cubicBezTo>
                  <a:pt x="161495" y="624944"/>
                  <a:pt x="165273" y="630754"/>
                  <a:pt x="170562" y="634868"/>
                </a:cubicBezTo>
                <a:cubicBezTo>
                  <a:pt x="195001" y="653876"/>
                  <a:pt x="191755" y="651409"/>
                  <a:pt x="213202" y="658557"/>
                </a:cubicBezTo>
                <a:cubicBezTo>
                  <a:pt x="228995" y="656978"/>
                  <a:pt x="244724" y="653131"/>
                  <a:pt x="260580" y="653820"/>
                </a:cubicBezTo>
                <a:cubicBezTo>
                  <a:pt x="301779" y="655611"/>
                  <a:pt x="308556" y="658756"/>
                  <a:pt x="336386" y="668033"/>
                </a:cubicBezTo>
                <a:lnTo>
                  <a:pt x="364813" y="686984"/>
                </a:lnTo>
                <a:lnTo>
                  <a:pt x="379026" y="696460"/>
                </a:lnTo>
                <a:cubicBezTo>
                  <a:pt x="383764" y="693301"/>
                  <a:pt x="389213" y="691011"/>
                  <a:pt x="393240" y="686984"/>
                </a:cubicBezTo>
                <a:cubicBezTo>
                  <a:pt x="397266" y="682958"/>
                  <a:pt x="397977" y="675929"/>
                  <a:pt x="402715" y="672771"/>
                </a:cubicBezTo>
                <a:cubicBezTo>
                  <a:pt x="405660" y="670808"/>
                  <a:pt x="444737" y="663464"/>
                  <a:pt x="445356" y="663295"/>
                </a:cubicBezTo>
                <a:cubicBezTo>
                  <a:pt x="445384" y="663287"/>
                  <a:pt x="480875" y="651456"/>
                  <a:pt x="487996" y="649082"/>
                </a:cubicBezTo>
                <a:lnTo>
                  <a:pt x="530636" y="634868"/>
                </a:lnTo>
                <a:lnTo>
                  <a:pt x="544850" y="630130"/>
                </a:lnTo>
                <a:cubicBezTo>
                  <a:pt x="562222" y="631709"/>
                  <a:pt x="579788" y="631836"/>
                  <a:pt x="596966" y="634868"/>
                </a:cubicBezTo>
                <a:cubicBezTo>
                  <a:pt x="606802" y="636604"/>
                  <a:pt x="625393" y="644344"/>
                  <a:pt x="625393" y="644344"/>
                </a:cubicBezTo>
                <a:cubicBezTo>
                  <a:pt x="630131" y="647503"/>
                  <a:pt x="635580" y="649794"/>
                  <a:pt x="639606" y="653820"/>
                </a:cubicBezTo>
                <a:cubicBezTo>
                  <a:pt x="643632" y="657846"/>
                  <a:pt x="644636" y="664476"/>
                  <a:pt x="649082" y="668033"/>
                </a:cubicBezTo>
                <a:cubicBezTo>
                  <a:pt x="652982" y="671153"/>
                  <a:pt x="658558" y="671192"/>
                  <a:pt x="663296" y="672771"/>
                </a:cubicBezTo>
                <a:cubicBezTo>
                  <a:pt x="674857" y="668917"/>
                  <a:pt x="682537" y="667742"/>
                  <a:pt x="691722" y="658557"/>
                </a:cubicBezTo>
                <a:cubicBezTo>
                  <a:pt x="713151" y="637128"/>
                  <a:pt x="687742" y="648829"/>
                  <a:pt x="715412" y="639606"/>
                </a:cubicBezTo>
                <a:lnTo>
                  <a:pt x="786479" y="592228"/>
                </a:lnTo>
                <a:lnTo>
                  <a:pt x="800692" y="582752"/>
                </a:lnTo>
                <a:lnTo>
                  <a:pt x="814906" y="573277"/>
                </a:lnTo>
                <a:cubicBezTo>
                  <a:pt x="818065" y="568539"/>
                  <a:pt x="822069" y="564267"/>
                  <a:pt x="824382" y="559063"/>
                </a:cubicBezTo>
                <a:cubicBezTo>
                  <a:pt x="828438" y="549936"/>
                  <a:pt x="830699" y="540112"/>
                  <a:pt x="833857" y="530636"/>
                </a:cubicBezTo>
                <a:lnTo>
                  <a:pt x="838595" y="516423"/>
                </a:lnTo>
                <a:cubicBezTo>
                  <a:pt x="840174" y="511685"/>
                  <a:pt x="838595" y="503788"/>
                  <a:pt x="843333" y="502209"/>
                </a:cubicBezTo>
                <a:cubicBezTo>
                  <a:pt x="848071" y="500630"/>
                  <a:pt x="853079" y="499704"/>
                  <a:pt x="857546" y="497471"/>
                </a:cubicBezTo>
                <a:cubicBezTo>
                  <a:pt x="871651" y="490419"/>
                  <a:pt x="870098" y="485242"/>
                  <a:pt x="885973" y="483258"/>
                </a:cubicBezTo>
                <a:cubicBezTo>
                  <a:pt x="906405" y="480704"/>
                  <a:pt x="927034" y="480099"/>
                  <a:pt x="947565" y="478520"/>
                </a:cubicBezTo>
                <a:cubicBezTo>
                  <a:pt x="945986" y="456410"/>
                  <a:pt x="946115" y="434112"/>
                  <a:pt x="942827" y="412191"/>
                </a:cubicBezTo>
                <a:cubicBezTo>
                  <a:pt x="941345" y="402313"/>
                  <a:pt x="935309" y="393558"/>
                  <a:pt x="933351" y="383764"/>
                </a:cubicBezTo>
                <a:cubicBezTo>
                  <a:pt x="931772" y="375867"/>
                  <a:pt x="932609" y="367066"/>
                  <a:pt x="928614" y="360074"/>
                </a:cubicBezTo>
                <a:cubicBezTo>
                  <a:pt x="925789" y="355130"/>
                  <a:pt x="919138" y="353757"/>
                  <a:pt x="914400" y="350599"/>
                </a:cubicBezTo>
                <a:cubicBezTo>
                  <a:pt x="904924" y="353757"/>
                  <a:pt x="894283" y="354533"/>
                  <a:pt x="885973" y="360074"/>
                </a:cubicBezTo>
                <a:cubicBezTo>
                  <a:pt x="881235" y="363233"/>
                  <a:pt x="877092" y="367551"/>
                  <a:pt x="871760" y="369550"/>
                </a:cubicBezTo>
                <a:cubicBezTo>
                  <a:pt x="865953" y="371728"/>
                  <a:pt x="823445" y="378266"/>
                  <a:pt x="819644" y="379026"/>
                </a:cubicBezTo>
                <a:cubicBezTo>
                  <a:pt x="813259" y="380303"/>
                  <a:pt x="806953" y="381975"/>
                  <a:pt x="800692" y="383764"/>
                </a:cubicBezTo>
                <a:cubicBezTo>
                  <a:pt x="795890" y="385136"/>
                  <a:pt x="791354" y="387418"/>
                  <a:pt x="786479" y="388501"/>
                </a:cubicBezTo>
                <a:cubicBezTo>
                  <a:pt x="777101" y="390585"/>
                  <a:pt x="767472" y="391355"/>
                  <a:pt x="758052" y="393239"/>
                </a:cubicBezTo>
                <a:cubicBezTo>
                  <a:pt x="751667" y="394516"/>
                  <a:pt x="745486" y="396700"/>
                  <a:pt x="739101" y="397977"/>
                </a:cubicBezTo>
                <a:cubicBezTo>
                  <a:pt x="681012" y="409595"/>
                  <a:pt x="735746" y="396447"/>
                  <a:pt x="691722" y="407453"/>
                </a:cubicBezTo>
                <a:cubicBezTo>
                  <a:pt x="685405" y="405874"/>
                  <a:pt x="676556" y="408014"/>
                  <a:pt x="672771" y="402715"/>
                </a:cubicBezTo>
                <a:cubicBezTo>
                  <a:pt x="667187" y="394898"/>
                  <a:pt x="669917" y="383708"/>
                  <a:pt x="668033" y="374288"/>
                </a:cubicBezTo>
                <a:cubicBezTo>
                  <a:pt x="666756" y="367903"/>
                  <a:pt x="665085" y="361598"/>
                  <a:pt x="663296" y="355337"/>
                </a:cubicBezTo>
                <a:cubicBezTo>
                  <a:pt x="661924" y="350535"/>
                  <a:pt x="659769" y="345968"/>
                  <a:pt x="658558" y="341123"/>
                </a:cubicBezTo>
                <a:cubicBezTo>
                  <a:pt x="648787" y="302042"/>
                  <a:pt x="658810" y="332530"/>
                  <a:pt x="649082" y="298483"/>
                </a:cubicBezTo>
                <a:cubicBezTo>
                  <a:pt x="635488" y="250905"/>
                  <a:pt x="654417" y="324560"/>
                  <a:pt x="639606" y="265318"/>
                </a:cubicBezTo>
                <a:cubicBezTo>
                  <a:pt x="641185" y="255842"/>
                  <a:pt x="638018" y="244121"/>
                  <a:pt x="644344" y="236891"/>
                </a:cubicBezTo>
                <a:cubicBezTo>
                  <a:pt x="650921" y="229374"/>
                  <a:pt x="672771" y="227415"/>
                  <a:pt x="672771" y="227415"/>
                </a:cubicBezTo>
                <a:cubicBezTo>
                  <a:pt x="667634" y="212004"/>
                  <a:pt x="670590" y="211179"/>
                  <a:pt x="653820" y="203726"/>
                </a:cubicBezTo>
                <a:cubicBezTo>
                  <a:pt x="644693" y="199669"/>
                  <a:pt x="625393" y="194251"/>
                  <a:pt x="625393" y="194251"/>
                </a:cubicBezTo>
                <a:cubicBezTo>
                  <a:pt x="615917" y="187934"/>
                  <a:pt x="607770" y="178900"/>
                  <a:pt x="596966" y="175299"/>
                </a:cubicBezTo>
                <a:lnTo>
                  <a:pt x="568539" y="165824"/>
                </a:lnTo>
                <a:cubicBezTo>
                  <a:pt x="536086" y="133371"/>
                  <a:pt x="551262" y="144831"/>
                  <a:pt x="525899" y="127921"/>
                </a:cubicBezTo>
                <a:lnTo>
                  <a:pt x="511685" y="85281"/>
                </a:lnTo>
                <a:cubicBezTo>
                  <a:pt x="507832" y="73721"/>
                  <a:pt x="506656" y="66038"/>
                  <a:pt x="497472" y="56854"/>
                </a:cubicBezTo>
                <a:cubicBezTo>
                  <a:pt x="486210" y="45592"/>
                  <a:pt x="468904" y="42593"/>
                  <a:pt x="454831" y="37902"/>
                </a:cubicBezTo>
                <a:lnTo>
                  <a:pt x="412191" y="23689"/>
                </a:lnTo>
                <a:cubicBezTo>
                  <a:pt x="407453" y="22110"/>
                  <a:pt x="401508" y="22482"/>
                  <a:pt x="397977" y="18951"/>
                </a:cubicBezTo>
                <a:lnTo>
                  <a:pt x="369550" y="0"/>
                </a:lnTo>
                <a:close/>
              </a:path>
            </a:pathLst>
          </a:custGeom>
          <a:solidFill>
            <a:srgbClr val="F8CBAD"/>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kumimoji="0" lang="zh-TW" altLang="en-US"/>
          </a:p>
        </p:txBody>
      </p:sp>
      <p:sp>
        <p:nvSpPr>
          <p:cNvPr id="9" name="臺中市"/>
          <p:cNvSpPr/>
          <p:nvPr/>
        </p:nvSpPr>
        <p:spPr bwMode="auto">
          <a:xfrm>
            <a:off x="2703513" y="2655888"/>
            <a:ext cx="1647825" cy="796925"/>
          </a:xfrm>
          <a:custGeom>
            <a:avLst/>
            <a:gdLst>
              <a:gd name="connsiteX0" fmla="*/ 165824 w 1459403"/>
              <a:gd name="connsiteY0" fmla="*/ 90019 h 748576"/>
              <a:gd name="connsiteX1" fmla="*/ 142135 w 1459403"/>
              <a:gd name="connsiteY1" fmla="*/ 142135 h 748576"/>
              <a:gd name="connsiteX2" fmla="*/ 132659 w 1459403"/>
              <a:gd name="connsiteY2" fmla="*/ 156348 h 748576"/>
              <a:gd name="connsiteX3" fmla="*/ 123183 w 1459403"/>
              <a:gd name="connsiteY3" fmla="*/ 189513 h 748576"/>
              <a:gd name="connsiteX4" fmla="*/ 118446 w 1459403"/>
              <a:gd name="connsiteY4" fmla="*/ 203726 h 748576"/>
              <a:gd name="connsiteX5" fmla="*/ 113708 w 1459403"/>
              <a:gd name="connsiteY5" fmla="*/ 227415 h 748576"/>
              <a:gd name="connsiteX6" fmla="*/ 99494 w 1459403"/>
              <a:gd name="connsiteY6" fmla="*/ 260580 h 748576"/>
              <a:gd name="connsiteX7" fmla="*/ 94756 w 1459403"/>
              <a:gd name="connsiteY7" fmla="*/ 274794 h 748576"/>
              <a:gd name="connsiteX8" fmla="*/ 80543 w 1459403"/>
              <a:gd name="connsiteY8" fmla="*/ 284269 h 748576"/>
              <a:gd name="connsiteX9" fmla="*/ 47378 w 1459403"/>
              <a:gd name="connsiteY9" fmla="*/ 322172 h 748576"/>
              <a:gd name="connsiteX10" fmla="*/ 37903 w 1459403"/>
              <a:gd name="connsiteY10" fmla="*/ 336385 h 748576"/>
              <a:gd name="connsiteX11" fmla="*/ 23689 w 1459403"/>
              <a:gd name="connsiteY11" fmla="*/ 345861 h 748576"/>
              <a:gd name="connsiteX12" fmla="*/ 18951 w 1459403"/>
              <a:gd name="connsiteY12" fmla="*/ 360075 h 748576"/>
              <a:gd name="connsiteX13" fmla="*/ 9476 w 1459403"/>
              <a:gd name="connsiteY13" fmla="*/ 379026 h 748576"/>
              <a:gd name="connsiteX14" fmla="*/ 0 w 1459403"/>
              <a:gd name="connsiteY14" fmla="*/ 407453 h 748576"/>
              <a:gd name="connsiteX15" fmla="*/ 28427 w 1459403"/>
              <a:gd name="connsiteY15" fmla="*/ 426404 h 748576"/>
              <a:gd name="connsiteX16" fmla="*/ 42640 w 1459403"/>
              <a:gd name="connsiteY16" fmla="*/ 435880 h 748576"/>
              <a:gd name="connsiteX17" fmla="*/ 56854 w 1459403"/>
              <a:gd name="connsiteY17" fmla="*/ 478520 h 748576"/>
              <a:gd name="connsiteX18" fmla="*/ 61592 w 1459403"/>
              <a:gd name="connsiteY18" fmla="*/ 492734 h 748576"/>
              <a:gd name="connsiteX19" fmla="*/ 71067 w 1459403"/>
              <a:gd name="connsiteY19" fmla="*/ 525898 h 748576"/>
              <a:gd name="connsiteX20" fmla="*/ 75805 w 1459403"/>
              <a:gd name="connsiteY20" fmla="*/ 544850 h 748576"/>
              <a:gd name="connsiteX21" fmla="*/ 85281 w 1459403"/>
              <a:gd name="connsiteY21" fmla="*/ 559063 h 748576"/>
              <a:gd name="connsiteX22" fmla="*/ 90019 w 1459403"/>
              <a:gd name="connsiteY22" fmla="*/ 573277 h 748576"/>
              <a:gd name="connsiteX23" fmla="*/ 161086 w 1459403"/>
              <a:gd name="connsiteY23" fmla="*/ 596966 h 748576"/>
              <a:gd name="connsiteX24" fmla="*/ 198989 w 1459403"/>
              <a:gd name="connsiteY24" fmla="*/ 601704 h 748576"/>
              <a:gd name="connsiteX25" fmla="*/ 213202 w 1459403"/>
              <a:gd name="connsiteY25" fmla="*/ 606441 h 748576"/>
              <a:gd name="connsiteX26" fmla="*/ 241629 w 1459403"/>
              <a:gd name="connsiteY26" fmla="*/ 620655 h 748576"/>
              <a:gd name="connsiteX27" fmla="*/ 255842 w 1459403"/>
              <a:gd name="connsiteY27" fmla="*/ 630131 h 748576"/>
              <a:gd name="connsiteX28" fmla="*/ 265318 w 1459403"/>
              <a:gd name="connsiteY28" fmla="*/ 658557 h 748576"/>
              <a:gd name="connsiteX29" fmla="*/ 270056 w 1459403"/>
              <a:gd name="connsiteY29" fmla="*/ 672771 h 748576"/>
              <a:gd name="connsiteX30" fmla="*/ 279532 w 1459403"/>
              <a:gd name="connsiteY30" fmla="*/ 686984 h 748576"/>
              <a:gd name="connsiteX31" fmla="*/ 284269 w 1459403"/>
              <a:gd name="connsiteY31" fmla="*/ 710674 h 748576"/>
              <a:gd name="connsiteX32" fmla="*/ 307958 w 1459403"/>
              <a:gd name="connsiteY32" fmla="*/ 729625 h 748576"/>
              <a:gd name="connsiteX33" fmla="*/ 322172 w 1459403"/>
              <a:gd name="connsiteY33" fmla="*/ 739100 h 748576"/>
              <a:gd name="connsiteX34" fmla="*/ 350599 w 1459403"/>
              <a:gd name="connsiteY34" fmla="*/ 748576 h 748576"/>
              <a:gd name="connsiteX35" fmla="*/ 416928 w 1459403"/>
              <a:gd name="connsiteY35" fmla="*/ 729625 h 748576"/>
              <a:gd name="connsiteX36" fmla="*/ 431142 w 1459403"/>
              <a:gd name="connsiteY36" fmla="*/ 724887 h 748576"/>
              <a:gd name="connsiteX37" fmla="*/ 450093 w 1459403"/>
              <a:gd name="connsiteY37" fmla="*/ 668033 h 748576"/>
              <a:gd name="connsiteX38" fmla="*/ 473782 w 1459403"/>
              <a:gd name="connsiteY38" fmla="*/ 625393 h 748576"/>
              <a:gd name="connsiteX39" fmla="*/ 483258 w 1459403"/>
              <a:gd name="connsiteY39" fmla="*/ 611179 h 748576"/>
              <a:gd name="connsiteX40" fmla="*/ 511685 w 1459403"/>
              <a:gd name="connsiteY40" fmla="*/ 596966 h 748576"/>
              <a:gd name="connsiteX41" fmla="*/ 540112 w 1459403"/>
              <a:gd name="connsiteY41" fmla="*/ 582752 h 748576"/>
              <a:gd name="connsiteX42" fmla="*/ 573277 w 1459403"/>
              <a:gd name="connsiteY42" fmla="*/ 596966 h 748576"/>
              <a:gd name="connsiteX43" fmla="*/ 578014 w 1459403"/>
              <a:gd name="connsiteY43" fmla="*/ 611179 h 748576"/>
              <a:gd name="connsiteX44" fmla="*/ 592228 w 1459403"/>
              <a:gd name="connsiteY44" fmla="*/ 615917 h 748576"/>
              <a:gd name="connsiteX45" fmla="*/ 606441 w 1459403"/>
              <a:gd name="connsiteY45" fmla="*/ 625393 h 748576"/>
              <a:gd name="connsiteX46" fmla="*/ 625393 w 1459403"/>
              <a:gd name="connsiteY46" fmla="*/ 601704 h 748576"/>
              <a:gd name="connsiteX47" fmla="*/ 639606 w 1459403"/>
              <a:gd name="connsiteY47" fmla="*/ 587490 h 748576"/>
              <a:gd name="connsiteX48" fmla="*/ 653820 w 1459403"/>
              <a:gd name="connsiteY48" fmla="*/ 582752 h 748576"/>
              <a:gd name="connsiteX49" fmla="*/ 668033 w 1459403"/>
              <a:gd name="connsiteY49" fmla="*/ 573277 h 748576"/>
              <a:gd name="connsiteX50" fmla="*/ 705936 w 1459403"/>
              <a:gd name="connsiteY50" fmla="*/ 563801 h 748576"/>
              <a:gd name="connsiteX51" fmla="*/ 720149 w 1459403"/>
              <a:gd name="connsiteY51" fmla="*/ 554325 h 748576"/>
              <a:gd name="connsiteX52" fmla="*/ 729625 w 1459403"/>
              <a:gd name="connsiteY52" fmla="*/ 540112 h 748576"/>
              <a:gd name="connsiteX53" fmla="*/ 758052 w 1459403"/>
              <a:gd name="connsiteY53" fmla="*/ 530636 h 748576"/>
              <a:gd name="connsiteX54" fmla="*/ 795954 w 1459403"/>
              <a:gd name="connsiteY54" fmla="*/ 521161 h 748576"/>
              <a:gd name="connsiteX55" fmla="*/ 800692 w 1459403"/>
              <a:gd name="connsiteY55" fmla="*/ 502209 h 748576"/>
              <a:gd name="connsiteX56" fmla="*/ 824381 w 1459403"/>
              <a:gd name="connsiteY56" fmla="*/ 478520 h 748576"/>
              <a:gd name="connsiteX57" fmla="*/ 838595 w 1459403"/>
              <a:gd name="connsiteY57" fmla="*/ 473782 h 748576"/>
              <a:gd name="connsiteX58" fmla="*/ 871760 w 1459403"/>
              <a:gd name="connsiteY58" fmla="*/ 478520 h 748576"/>
              <a:gd name="connsiteX59" fmla="*/ 885973 w 1459403"/>
              <a:gd name="connsiteY59" fmla="*/ 483258 h 748576"/>
              <a:gd name="connsiteX60" fmla="*/ 904924 w 1459403"/>
              <a:gd name="connsiteY60" fmla="*/ 454831 h 748576"/>
              <a:gd name="connsiteX61" fmla="*/ 928613 w 1459403"/>
              <a:gd name="connsiteY61" fmla="*/ 431142 h 748576"/>
              <a:gd name="connsiteX62" fmla="*/ 952303 w 1459403"/>
              <a:gd name="connsiteY62" fmla="*/ 412191 h 748576"/>
              <a:gd name="connsiteX63" fmla="*/ 961778 w 1459403"/>
              <a:gd name="connsiteY63" fmla="*/ 397977 h 748576"/>
              <a:gd name="connsiteX64" fmla="*/ 975992 w 1459403"/>
              <a:gd name="connsiteY64" fmla="*/ 393239 h 748576"/>
              <a:gd name="connsiteX65" fmla="*/ 990205 w 1459403"/>
              <a:gd name="connsiteY65" fmla="*/ 383764 h 748576"/>
              <a:gd name="connsiteX66" fmla="*/ 1018632 w 1459403"/>
              <a:gd name="connsiteY66" fmla="*/ 374288 h 748576"/>
              <a:gd name="connsiteX67" fmla="*/ 1047059 w 1459403"/>
              <a:gd name="connsiteY67" fmla="*/ 360075 h 748576"/>
              <a:gd name="connsiteX68" fmla="*/ 1075486 w 1459403"/>
              <a:gd name="connsiteY68" fmla="*/ 341123 h 748576"/>
              <a:gd name="connsiteX69" fmla="*/ 1103913 w 1459403"/>
              <a:gd name="connsiteY69" fmla="*/ 331648 h 748576"/>
              <a:gd name="connsiteX70" fmla="*/ 1118126 w 1459403"/>
              <a:gd name="connsiteY70" fmla="*/ 322172 h 748576"/>
              <a:gd name="connsiteX71" fmla="*/ 1151291 w 1459403"/>
              <a:gd name="connsiteY71" fmla="*/ 312696 h 748576"/>
              <a:gd name="connsiteX72" fmla="*/ 1165505 w 1459403"/>
              <a:gd name="connsiteY72" fmla="*/ 303221 h 748576"/>
              <a:gd name="connsiteX73" fmla="*/ 1212883 w 1459403"/>
              <a:gd name="connsiteY73" fmla="*/ 293745 h 748576"/>
              <a:gd name="connsiteX74" fmla="*/ 1350280 w 1459403"/>
              <a:gd name="connsiteY74" fmla="*/ 284269 h 748576"/>
              <a:gd name="connsiteX75" fmla="*/ 1373969 w 1459403"/>
              <a:gd name="connsiteY75" fmla="*/ 246367 h 748576"/>
              <a:gd name="connsiteX76" fmla="*/ 1383444 w 1459403"/>
              <a:gd name="connsiteY76" fmla="*/ 232153 h 748576"/>
              <a:gd name="connsiteX77" fmla="*/ 1388182 w 1459403"/>
              <a:gd name="connsiteY77" fmla="*/ 217940 h 748576"/>
              <a:gd name="connsiteX78" fmla="*/ 1402396 w 1459403"/>
              <a:gd name="connsiteY78" fmla="*/ 208464 h 748576"/>
              <a:gd name="connsiteX79" fmla="*/ 1430823 w 1459403"/>
              <a:gd name="connsiteY79" fmla="*/ 151610 h 748576"/>
              <a:gd name="connsiteX80" fmla="*/ 1445036 w 1459403"/>
              <a:gd name="connsiteY80" fmla="*/ 142135 h 748576"/>
              <a:gd name="connsiteX81" fmla="*/ 1449774 w 1459403"/>
              <a:gd name="connsiteY81" fmla="*/ 127921 h 748576"/>
              <a:gd name="connsiteX82" fmla="*/ 1459250 w 1459403"/>
              <a:gd name="connsiteY82" fmla="*/ 113708 h 748576"/>
              <a:gd name="connsiteX83" fmla="*/ 1454512 w 1459403"/>
              <a:gd name="connsiteY83" fmla="*/ 90019 h 748576"/>
              <a:gd name="connsiteX84" fmla="*/ 1430823 w 1459403"/>
              <a:gd name="connsiteY84" fmla="*/ 108970 h 748576"/>
              <a:gd name="connsiteX85" fmla="*/ 1411871 w 1459403"/>
              <a:gd name="connsiteY85" fmla="*/ 113708 h 748576"/>
              <a:gd name="connsiteX86" fmla="*/ 1383444 w 1459403"/>
              <a:gd name="connsiteY86" fmla="*/ 123183 h 748576"/>
              <a:gd name="connsiteX87" fmla="*/ 1345542 w 1459403"/>
              <a:gd name="connsiteY87" fmla="*/ 113708 h 748576"/>
              <a:gd name="connsiteX88" fmla="*/ 1317115 w 1459403"/>
              <a:gd name="connsiteY88" fmla="*/ 99494 h 748576"/>
              <a:gd name="connsiteX89" fmla="*/ 1302901 w 1459403"/>
              <a:gd name="connsiteY89" fmla="*/ 85281 h 748576"/>
              <a:gd name="connsiteX90" fmla="*/ 1274475 w 1459403"/>
              <a:gd name="connsiteY90" fmla="*/ 61592 h 748576"/>
              <a:gd name="connsiteX91" fmla="*/ 1264999 w 1459403"/>
              <a:gd name="connsiteY91" fmla="*/ 47378 h 748576"/>
              <a:gd name="connsiteX92" fmla="*/ 1246048 w 1459403"/>
              <a:gd name="connsiteY92" fmla="*/ 4738 h 748576"/>
              <a:gd name="connsiteX93" fmla="*/ 1231834 w 1459403"/>
              <a:gd name="connsiteY93" fmla="*/ 0 h 748576"/>
              <a:gd name="connsiteX94" fmla="*/ 1189194 w 1459403"/>
              <a:gd name="connsiteY94" fmla="*/ 18951 h 748576"/>
              <a:gd name="connsiteX95" fmla="*/ 1179718 w 1459403"/>
              <a:gd name="connsiteY95" fmla="*/ 33165 h 748576"/>
              <a:gd name="connsiteX96" fmla="*/ 1174980 w 1459403"/>
              <a:gd name="connsiteY96" fmla="*/ 47378 h 748576"/>
              <a:gd name="connsiteX97" fmla="*/ 1151291 w 1459403"/>
              <a:gd name="connsiteY97" fmla="*/ 75805 h 748576"/>
              <a:gd name="connsiteX98" fmla="*/ 1070748 w 1459403"/>
              <a:gd name="connsiteY98" fmla="*/ 90019 h 748576"/>
              <a:gd name="connsiteX99" fmla="*/ 1061272 w 1459403"/>
              <a:gd name="connsiteY99" fmla="*/ 104232 h 748576"/>
              <a:gd name="connsiteX100" fmla="*/ 1037583 w 1459403"/>
              <a:gd name="connsiteY100" fmla="*/ 146872 h 748576"/>
              <a:gd name="connsiteX101" fmla="*/ 1023370 w 1459403"/>
              <a:gd name="connsiteY101" fmla="*/ 156348 h 748576"/>
              <a:gd name="connsiteX102" fmla="*/ 1018632 w 1459403"/>
              <a:gd name="connsiteY102" fmla="*/ 170562 h 748576"/>
              <a:gd name="connsiteX103" fmla="*/ 1004419 w 1459403"/>
              <a:gd name="connsiteY103" fmla="*/ 184775 h 748576"/>
              <a:gd name="connsiteX104" fmla="*/ 961778 w 1459403"/>
              <a:gd name="connsiteY104" fmla="*/ 208464 h 748576"/>
              <a:gd name="connsiteX105" fmla="*/ 933351 w 1459403"/>
              <a:gd name="connsiteY105" fmla="*/ 227415 h 748576"/>
              <a:gd name="connsiteX106" fmla="*/ 904924 w 1459403"/>
              <a:gd name="connsiteY106" fmla="*/ 241629 h 748576"/>
              <a:gd name="connsiteX107" fmla="*/ 862284 w 1459403"/>
              <a:gd name="connsiteY107" fmla="*/ 260580 h 748576"/>
              <a:gd name="connsiteX108" fmla="*/ 848070 w 1459403"/>
              <a:gd name="connsiteY108" fmla="*/ 265318 h 748576"/>
              <a:gd name="connsiteX109" fmla="*/ 833857 w 1459403"/>
              <a:gd name="connsiteY109" fmla="*/ 270056 h 748576"/>
              <a:gd name="connsiteX110" fmla="*/ 805430 w 1459403"/>
              <a:gd name="connsiteY110" fmla="*/ 260580 h 748576"/>
              <a:gd name="connsiteX111" fmla="*/ 791217 w 1459403"/>
              <a:gd name="connsiteY111" fmla="*/ 255842 h 748576"/>
              <a:gd name="connsiteX112" fmla="*/ 777003 w 1459403"/>
              <a:gd name="connsiteY112" fmla="*/ 246367 h 748576"/>
              <a:gd name="connsiteX113" fmla="*/ 748576 w 1459403"/>
              <a:gd name="connsiteY113" fmla="*/ 236891 h 748576"/>
              <a:gd name="connsiteX114" fmla="*/ 663295 w 1459403"/>
              <a:gd name="connsiteY114" fmla="*/ 251105 h 748576"/>
              <a:gd name="connsiteX115" fmla="*/ 649082 w 1459403"/>
              <a:gd name="connsiteY115" fmla="*/ 255842 h 748576"/>
              <a:gd name="connsiteX116" fmla="*/ 634868 w 1459403"/>
              <a:gd name="connsiteY116" fmla="*/ 260580 h 748576"/>
              <a:gd name="connsiteX117" fmla="*/ 578014 w 1459403"/>
              <a:gd name="connsiteY117" fmla="*/ 289007 h 748576"/>
              <a:gd name="connsiteX118" fmla="*/ 563801 w 1459403"/>
              <a:gd name="connsiteY118" fmla="*/ 293745 h 748576"/>
              <a:gd name="connsiteX119" fmla="*/ 549587 w 1459403"/>
              <a:gd name="connsiteY119" fmla="*/ 284269 h 748576"/>
              <a:gd name="connsiteX120" fmla="*/ 521161 w 1459403"/>
              <a:gd name="connsiteY120" fmla="*/ 274794 h 748576"/>
              <a:gd name="connsiteX121" fmla="*/ 487996 w 1459403"/>
              <a:gd name="connsiteY121" fmla="*/ 260580 h 748576"/>
              <a:gd name="connsiteX122" fmla="*/ 435880 w 1459403"/>
              <a:gd name="connsiteY122" fmla="*/ 255842 h 748576"/>
              <a:gd name="connsiteX123" fmla="*/ 397977 w 1459403"/>
              <a:gd name="connsiteY123" fmla="*/ 260580 h 748576"/>
              <a:gd name="connsiteX124" fmla="*/ 364812 w 1459403"/>
              <a:gd name="connsiteY124" fmla="*/ 222678 h 748576"/>
              <a:gd name="connsiteX125" fmla="*/ 350599 w 1459403"/>
              <a:gd name="connsiteY125" fmla="*/ 208464 h 748576"/>
              <a:gd name="connsiteX126" fmla="*/ 322172 w 1459403"/>
              <a:gd name="connsiteY126" fmla="*/ 194251 h 748576"/>
              <a:gd name="connsiteX127" fmla="*/ 307958 w 1459403"/>
              <a:gd name="connsiteY127" fmla="*/ 180037 h 748576"/>
              <a:gd name="connsiteX128" fmla="*/ 279532 w 1459403"/>
              <a:gd name="connsiteY128" fmla="*/ 165824 h 748576"/>
              <a:gd name="connsiteX129" fmla="*/ 251105 w 1459403"/>
              <a:gd name="connsiteY129" fmla="*/ 142135 h 748576"/>
              <a:gd name="connsiteX130" fmla="*/ 236891 w 1459403"/>
              <a:gd name="connsiteY130" fmla="*/ 137397 h 748576"/>
              <a:gd name="connsiteX131" fmla="*/ 227415 w 1459403"/>
              <a:gd name="connsiteY131" fmla="*/ 123183 h 748576"/>
              <a:gd name="connsiteX132" fmla="*/ 198989 w 1459403"/>
              <a:gd name="connsiteY132" fmla="*/ 113708 h 748576"/>
              <a:gd name="connsiteX133" fmla="*/ 170562 w 1459403"/>
              <a:gd name="connsiteY133" fmla="*/ 99494 h 748576"/>
              <a:gd name="connsiteX134" fmla="*/ 165824 w 1459403"/>
              <a:gd name="connsiteY134" fmla="*/ 90019 h 748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1459403" h="748576">
                <a:moveTo>
                  <a:pt x="165824" y="90019"/>
                </a:moveTo>
                <a:cubicBezTo>
                  <a:pt x="158853" y="124874"/>
                  <a:pt x="165552" y="107009"/>
                  <a:pt x="142135" y="142135"/>
                </a:cubicBezTo>
                <a:lnTo>
                  <a:pt x="132659" y="156348"/>
                </a:lnTo>
                <a:cubicBezTo>
                  <a:pt x="121304" y="190414"/>
                  <a:pt x="135075" y="147888"/>
                  <a:pt x="123183" y="189513"/>
                </a:cubicBezTo>
                <a:cubicBezTo>
                  <a:pt x="121811" y="194315"/>
                  <a:pt x="119657" y="198881"/>
                  <a:pt x="118446" y="203726"/>
                </a:cubicBezTo>
                <a:cubicBezTo>
                  <a:pt x="116493" y="211538"/>
                  <a:pt x="115661" y="219603"/>
                  <a:pt x="113708" y="227415"/>
                </a:cubicBezTo>
                <a:cubicBezTo>
                  <a:pt x="109263" y="245195"/>
                  <a:pt x="107631" y="241594"/>
                  <a:pt x="99494" y="260580"/>
                </a:cubicBezTo>
                <a:cubicBezTo>
                  <a:pt x="97527" y="265170"/>
                  <a:pt x="97876" y="270894"/>
                  <a:pt x="94756" y="274794"/>
                </a:cubicBezTo>
                <a:cubicBezTo>
                  <a:pt x="91199" y="279240"/>
                  <a:pt x="85281" y="281111"/>
                  <a:pt x="80543" y="284269"/>
                </a:cubicBezTo>
                <a:cubicBezTo>
                  <a:pt x="58433" y="317434"/>
                  <a:pt x="71068" y="306379"/>
                  <a:pt x="47378" y="322172"/>
                </a:cubicBezTo>
                <a:cubicBezTo>
                  <a:pt x="44220" y="326910"/>
                  <a:pt x="41929" y="332359"/>
                  <a:pt x="37903" y="336385"/>
                </a:cubicBezTo>
                <a:cubicBezTo>
                  <a:pt x="33876" y="340412"/>
                  <a:pt x="27246" y="341414"/>
                  <a:pt x="23689" y="345861"/>
                </a:cubicBezTo>
                <a:cubicBezTo>
                  <a:pt x="20569" y="349761"/>
                  <a:pt x="20918" y="355484"/>
                  <a:pt x="18951" y="360075"/>
                </a:cubicBezTo>
                <a:cubicBezTo>
                  <a:pt x="16169" y="366567"/>
                  <a:pt x="12099" y="372469"/>
                  <a:pt x="9476" y="379026"/>
                </a:cubicBezTo>
                <a:cubicBezTo>
                  <a:pt x="5766" y="388300"/>
                  <a:pt x="0" y="407453"/>
                  <a:pt x="0" y="407453"/>
                </a:cubicBezTo>
                <a:lnTo>
                  <a:pt x="28427" y="426404"/>
                </a:lnTo>
                <a:lnTo>
                  <a:pt x="42640" y="435880"/>
                </a:lnTo>
                <a:lnTo>
                  <a:pt x="56854" y="478520"/>
                </a:lnTo>
                <a:cubicBezTo>
                  <a:pt x="58433" y="483258"/>
                  <a:pt x="60381" y="487889"/>
                  <a:pt x="61592" y="492734"/>
                </a:cubicBezTo>
                <a:cubicBezTo>
                  <a:pt x="76391" y="551941"/>
                  <a:pt x="57481" y="478349"/>
                  <a:pt x="71067" y="525898"/>
                </a:cubicBezTo>
                <a:cubicBezTo>
                  <a:pt x="72856" y="532159"/>
                  <a:pt x="73240" y="538865"/>
                  <a:pt x="75805" y="544850"/>
                </a:cubicBezTo>
                <a:cubicBezTo>
                  <a:pt x="78048" y="550084"/>
                  <a:pt x="82122" y="554325"/>
                  <a:pt x="85281" y="559063"/>
                </a:cubicBezTo>
                <a:cubicBezTo>
                  <a:pt x="86860" y="563801"/>
                  <a:pt x="86488" y="569746"/>
                  <a:pt x="90019" y="573277"/>
                </a:cubicBezTo>
                <a:cubicBezTo>
                  <a:pt x="115428" y="598686"/>
                  <a:pt x="125859" y="592821"/>
                  <a:pt x="161086" y="596966"/>
                </a:cubicBezTo>
                <a:lnTo>
                  <a:pt x="198989" y="601704"/>
                </a:lnTo>
                <a:cubicBezTo>
                  <a:pt x="203727" y="603283"/>
                  <a:pt x="208735" y="604208"/>
                  <a:pt x="213202" y="606441"/>
                </a:cubicBezTo>
                <a:cubicBezTo>
                  <a:pt x="249944" y="624812"/>
                  <a:pt x="205898" y="608745"/>
                  <a:pt x="241629" y="620655"/>
                </a:cubicBezTo>
                <a:cubicBezTo>
                  <a:pt x="246367" y="623814"/>
                  <a:pt x="252824" y="625302"/>
                  <a:pt x="255842" y="630131"/>
                </a:cubicBezTo>
                <a:cubicBezTo>
                  <a:pt x="261136" y="638601"/>
                  <a:pt x="262159" y="649082"/>
                  <a:pt x="265318" y="658557"/>
                </a:cubicBezTo>
                <a:cubicBezTo>
                  <a:pt x="266897" y="663295"/>
                  <a:pt x="267286" y="668616"/>
                  <a:pt x="270056" y="672771"/>
                </a:cubicBezTo>
                <a:lnTo>
                  <a:pt x="279532" y="686984"/>
                </a:lnTo>
                <a:cubicBezTo>
                  <a:pt x="281111" y="694881"/>
                  <a:pt x="281442" y="703134"/>
                  <a:pt x="284269" y="710674"/>
                </a:cubicBezTo>
                <a:cubicBezTo>
                  <a:pt x="291640" y="730331"/>
                  <a:pt x="292619" y="721956"/>
                  <a:pt x="307958" y="729625"/>
                </a:cubicBezTo>
                <a:cubicBezTo>
                  <a:pt x="313051" y="732171"/>
                  <a:pt x="316969" y="736787"/>
                  <a:pt x="322172" y="739100"/>
                </a:cubicBezTo>
                <a:cubicBezTo>
                  <a:pt x="331299" y="743157"/>
                  <a:pt x="350599" y="748576"/>
                  <a:pt x="350599" y="748576"/>
                </a:cubicBezTo>
                <a:cubicBezTo>
                  <a:pt x="398186" y="736679"/>
                  <a:pt x="376150" y="743217"/>
                  <a:pt x="416928" y="729625"/>
                </a:cubicBezTo>
                <a:lnTo>
                  <a:pt x="431142" y="724887"/>
                </a:lnTo>
                <a:cubicBezTo>
                  <a:pt x="460464" y="705338"/>
                  <a:pt x="439484" y="724614"/>
                  <a:pt x="450093" y="668033"/>
                </a:cubicBezTo>
                <a:cubicBezTo>
                  <a:pt x="456677" y="632919"/>
                  <a:pt x="455867" y="646891"/>
                  <a:pt x="473782" y="625393"/>
                </a:cubicBezTo>
                <a:cubicBezTo>
                  <a:pt x="477427" y="621018"/>
                  <a:pt x="479231" y="615206"/>
                  <a:pt x="483258" y="611179"/>
                </a:cubicBezTo>
                <a:cubicBezTo>
                  <a:pt x="492442" y="601995"/>
                  <a:pt x="500126" y="600819"/>
                  <a:pt x="511685" y="596966"/>
                </a:cubicBezTo>
                <a:cubicBezTo>
                  <a:pt x="518872" y="592174"/>
                  <a:pt x="530303" y="582752"/>
                  <a:pt x="540112" y="582752"/>
                </a:cubicBezTo>
                <a:cubicBezTo>
                  <a:pt x="547082" y="582752"/>
                  <a:pt x="569578" y="595117"/>
                  <a:pt x="573277" y="596966"/>
                </a:cubicBezTo>
                <a:cubicBezTo>
                  <a:pt x="574856" y="601704"/>
                  <a:pt x="574483" y="607648"/>
                  <a:pt x="578014" y="611179"/>
                </a:cubicBezTo>
                <a:cubicBezTo>
                  <a:pt x="581545" y="614710"/>
                  <a:pt x="587761" y="613683"/>
                  <a:pt x="592228" y="615917"/>
                </a:cubicBezTo>
                <a:cubicBezTo>
                  <a:pt x="597321" y="618464"/>
                  <a:pt x="601703" y="622234"/>
                  <a:pt x="606441" y="625393"/>
                </a:cubicBezTo>
                <a:cubicBezTo>
                  <a:pt x="614220" y="602057"/>
                  <a:pt x="605610" y="618190"/>
                  <a:pt x="625393" y="601704"/>
                </a:cubicBezTo>
                <a:cubicBezTo>
                  <a:pt x="630540" y="597415"/>
                  <a:pt x="634031" y="591207"/>
                  <a:pt x="639606" y="587490"/>
                </a:cubicBezTo>
                <a:cubicBezTo>
                  <a:pt x="643761" y="584720"/>
                  <a:pt x="649353" y="584985"/>
                  <a:pt x="653820" y="582752"/>
                </a:cubicBezTo>
                <a:cubicBezTo>
                  <a:pt x="658913" y="580206"/>
                  <a:pt x="662682" y="575223"/>
                  <a:pt x="668033" y="573277"/>
                </a:cubicBezTo>
                <a:cubicBezTo>
                  <a:pt x="680272" y="568826"/>
                  <a:pt x="705936" y="563801"/>
                  <a:pt x="705936" y="563801"/>
                </a:cubicBezTo>
                <a:cubicBezTo>
                  <a:pt x="710674" y="560642"/>
                  <a:pt x="716123" y="558351"/>
                  <a:pt x="720149" y="554325"/>
                </a:cubicBezTo>
                <a:cubicBezTo>
                  <a:pt x="724175" y="550299"/>
                  <a:pt x="724796" y="543130"/>
                  <a:pt x="729625" y="540112"/>
                </a:cubicBezTo>
                <a:cubicBezTo>
                  <a:pt x="738095" y="534818"/>
                  <a:pt x="748362" y="533058"/>
                  <a:pt x="758052" y="530636"/>
                </a:cubicBezTo>
                <a:lnTo>
                  <a:pt x="795954" y="521161"/>
                </a:lnTo>
                <a:cubicBezTo>
                  <a:pt x="797533" y="514844"/>
                  <a:pt x="798127" y="508194"/>
                  <a:pt x="800692" y="502209"/>
                </a:cubicBezTo>
                <a:cubicBezTo>
                  <a:pt x="805860" y="490151"/>
                  <a:pt x="812897" y="484262"/>
                  <a:pt x="824381" y="478520"/>
                </a:cubicBezTo>
                <a:cubicBezTo>
                  <a:pt x="828848" y="476286"/>
                  <a:pt x="833857" y="475361"/>
                  <a:pt x="838595" y="473782"/>
                </a:cubicBezTo>
                <a:cubicBezTo>
                  <a:pt x="849650" y="475361"/>
                  <a:pt x="860810" y="476330"/>
                  <a:pt x="871760" y="478520"/>
                </a:cubicBezTo>
                <a:cubicBezTo>
                  <a:pt x="876657" y="479499"/>
                  <a:pt x="881909" y="486161"/>
                  <a:pt x="885973" y="483258"/>
                </a:cubicBezTo>
                <a:cubicBezTo>
                  <a:pt x="895240" y="476639"/>
                  <a:pt x="898607" y="464307"/>
                  <a:pt x="904924" y="454831"/>
                </a:cubicBezTo>
                <a:cubicBezTo>
                  <a:pt x="917557" y="435881"/>
                  <a:pt x="909664" y="443776"/>
                  <a:pt x="928613" y="431142"/>
                </a:cubicBezTo>
                <a:cubicBezTo>
                  <a:pt x="955772" y="390403"/>
                  <a:pt x="919608" y="438347"/>
                  <a:pt x="952303" y="412191"/>
                </a:cubicBezTo>
                <a:cubicBezTo>
                  <a:pt x="956749" y="408634"/>
                  <a:pt x="957332" y="401534"/>
                  <a:pt x="961778" y="397977"/>
                </a:cubicBezTo>
                <a:cubicBezTo>
                  <a:pt x="965678" y="394857"/>
                  <a:pt x="971525" y="395472"/>
                  <a:pt x="975992" y="393239"/>
                </a:cubicBezTo>
                <a:cubicBezTo>
                  <a:pt x="981085" y="390693"/>
                  <a:pt x="985002" y="386077"/>
                  <a:pt x="990205" y="383764"/>
                </a:cubicBezTo>
                <a:cubicBezTo>
                  <a:pt x="999332" y="379707"/>
                  <a:pt x="1010321" y="379828"/>
                  <a:pt x="1018632" y="374288"/>
                </a:cubicBezTo>
                <a:cubicBezTo>
                  <a:pt x="1037001" y="362042"/>
                  <a:pt x="1027444" y="366612"/>
                  <a:pt x="1047059" y="360075"/>
                </a:cubicBezTo>
                <a:cubicBezTo>
                  <a:pt x="1056535" y="353758"/>
                  <a:pt x="1064682" y="344724"/>
                  <a:pt x="1075486" y="341123"/>
                </a:cubicBezTo>
                <a:lnTo>
                  <a:pt x="1103913" y="331648"/>
                </a:lnTo>
                <a:cubicBezTo>
                  <a:pt x="1108651" y="328489"/>
                  <a:pt x="1113033" y="324719"/>
                  <a:pt x="1118126" y="322172"/>
                </a:cubicBezTo>
                <a:cubicBezTo>
                  <a:pt x="1124922" y="318774"/>
                  <a:pt x="1145220" y="314214"/>
                  <a:pt x="1151291" y="312696"/>
                </a:cubicBezTo>
                <a:cubicBezTo>
                  <a:pt x="1156029" y="309538"/>
                  <a:pt x="1160271" y="305464"/>
                  <a:pt x="1165505" y="303221"/>
                </a:cubicBezTo>
                <a:cubicBezTo>
                  <a:pt x="1173475" y="299805"/>
                  <a:pt x="1207983" y="294165"/>
                  <a:pt x="1212883" y="293745"/>
                </a:cubicBezTo>
                <a:cubicBezTo>
                  <a:pt x="1258623" y="289824"/>
                  <a:pt x="1350280" y="284269"/>
                  <a:pt x="1350280" y="284269"/>
                </a:cubicBezTo>
                <a:cubicBezTo>
                  <a:pt x="1361556" y="250440"/>
                  <a:pt x="1351444" y="261382"/>
                  <a:pt x="1373969" y="246367"/>
                </a:cubicBezTo>
                <a:cubicBezTo>
                  <a:pt x="1377127" y="241629"/>
                  <a:pt x="1380898" y="237246"/>
                  <a:pt x="1383444" y="232153"/>
                </a:cubicBezTo>
                <a:cubicBezTo>
                  <a:pt x="1385677" y="227686"/>
                  <a:pt x="1385062" y="221840"/>
                  <a:pt x="1388182" y="217940"/>
                </a:cubicBezTo>
                <a:cubicBezTo>
                  <a:pt x="1391739" y="213494"/>
                  <a:pt x="1397658" y="211623"/>
                  <a:pt x="1402396" y="208464"/>
                </a:cubicBezTo>
                <a:cubicBezTo>
                  <a:pt x="1407801" y="192247"/>
                  <a:pt x="1415077" y="162107"/>
                  <a:pt x="1430823" y="151610"/>
                </a:cubicBezTo>
                <a:lnTo>
                  <a:pt x="1445036" y="142135"/>
                </a:lnTo>
                <a:cubicBezTo>
                  <a:pt x="1446615" y="137397"/>
                  <a:pt x="1447540" y="132388"/>
                  <a:pt x="1449774" y="127921"/>
                </a:cubicBezTo>
                <a:cubicBezTo>
                  <a:pt x="1452321" y="122828"/>
                  <a:pt x="1458544" y="119358"/>
                  <a:pt x="1459250" y="113708"/>
                </a:cubicBezTo>
                <a:cubicBezTo>
                  <a:pt x="1460249" y="105717"/>
                  <a:pt x="1456091" y="97915"/>
                  <a:pt x="1454512" y="90019"/>
                </a:cubicBezTo>
                <a:cubicBezTo>
                  <a:pt x="1408050" y="105503"/>
                  <a:pt x="1473677" y="80400"/>
                  <a:pt x="1430823" y="108970"/>
                </a:cubicBezTo>
                <a:cubicBezTo>
                  <a:pt x="1425405" y="112582"/>
                  <a:pt x="1418108" y="111837"/>
                  <a:pt x="1411871" y="113708"/>
                </a:cubicBezTo>
                <a:cubicBezTo>
                  <a:pt x="1402304" y="116578"/>
                  <a:pt x="1383444" y="123183"/>
                  <a:pt x="1383444" y="123183"/>
                </a:cubicBezTo>
                <a:cubicBezTo>
                  <a:pt x="1374430" y="121380"/>
                  <a:pt x="1355257" y="118566"/>
                  <a:pt x="1345542" y="113708"/>
                </a:cubicBezTo>
                <a:cubicBezTo>
                  <a:pt x="1308805" y="95339"/>
                  <a:pt x="1352839" y="111403"/>
                  <a:pt x="1317115" y="99494"/>
                </a:cubicBezTo>
                <a:cubicBezTo>
                  <a:pt x="1312377" y="94756"/>
                  <a:pt x="1308048" y="89570"/>
                  <a:pt x="1302901" y="85281"/>
                </a:cubicBezTo>
                <a:cubicBezTo>
                  <a:pt x="1282577" y="68345"/>
                  <a:pt x="1293345" y="84236"/>
                  <a:pt x="1274475" y="61592"/>
                </a:cubicBezTo>
                <a:cubicBezTo>
                  <a:pt x="1270830" y="57217"/>
                  <a:pt x="1267312" y="52582"/>
                  <a:pt x="1264999" y="47378"/>
                </a:cubicBezTo>
                <a:cubicBezTo>
                  <a:pt x="1260607" y="37497"/>
                  <a:pt x="1257139" y="13610"/>
                  <a:pt x="1246048" y="4738"/>
                </a:cubicBezTo>
                <a:cubicBezTo>
                  <a:pt x="1242148" y="1618"/>
                  <a:pt x="1236572" y="1579"/>
                  <a:pt x="1231834" y="0"/>
                </a:cubicBezTo>
                <a:cubicBezTo>
                  <a:pt x="1198005" y="11277"/>
                  <a:pt x="1211718" y="3936"/>
                  <a:pt x="1189194" y="18951"/>
                </a:cubicBezTo>
                <a:cubicBezTo>
                  <a:pt x="1186035" y="23689"/>
                  <a:pt x="1182265" y="28072"/>
                  <a:pt x="1179718" y="33165"/>
                </a:cubicBezTo>
                <a:cubicBezTo>
                  <a:pt x="1177485" y="37632"/>
                  <a:pt x="1177213" y="42911"/>
                  <a:pt x="1174980" y="47378"/>
                </a:cubicBezTo>
                <a:cubicBezTo>
                  <a:pt x="1171123" y="55093"/>
                  <a:pt x="1158548" y="71773"/>
                  <a:pt x="1151291" y="75805"/>
                </a:cubicBezTo>
                <a:cubicBezTo>
                  <a:pt x="1127824" y="88842"/>
                  <a:pt x="1095249" y="87792"/>
                  <a:pt x="1070748" y="90019"/>
                </a:cubicBezTo>
                <a:cubicBezTo>
                  <a:pt x="1067589" y="94757"/>
                  <a:pt x="1063818" y="99139"/>
                  <a:pt x="1061272" y="104232"/>
                </a:cubicBezTo>
                <a:cubicBezTo>
                  <a:pt x="1052630" y="121516"/>
                  <a:pt x="1059998" y="131927"/>
                  <a:pt x="1037583" y="146872"/>
                </a:cubicBezTo>
                <a:lnTo>
                  <a:pt x="1023370" y="156348"/>
                </a:lnTo>
                <a:cubicBezTo>
                  <a:pt x="1021791" y="161086"/>
                  <a:pt x="1021402" y="166406"/>
                  <a:pt x="1018632" y="170562"/>
                </a:cubicBezTo>
                <a:cubicBezTo>
                  <a:pt x="1014916" y="176137"/>
                  <a:pt x="1009708" y="180662"/>
                  <a:pt x="1004419" y="184775"/>
                </a:cubicBezTo>
                <a:cubicBezTo>
                  <a:pt x="979982" y="203781"/>
                  <a:pt x="983223" y="201316"/>
                  <a:pt x="961778" y="208464"/>
                </a:cubicBezTo>
                <a:cubicBezTo>
                  <a:pt x="934833" y="235411"/>
                  <a:pt x="960779" y="213701"/>
                  <a:pt x="933351" y="227415"/>
                </a:cubicBezTo>
                <a:cubicBezTo>
                  <a:pt x="896605" y="245787"/>
                  <a:pt x="940659" y="229717"/>
                  <a:pt x="904924" y="241629"/>
                </a:cubicBezTo>
                <a:cubicBezTo>
                  <a:pt x="882400" y="256646"/>
                  <a:pt x="896114" y="249304"/>
                  <a:pt x="862284" y="260580"/>
                </a:cubicBezTo>
                <a:lnTo>
                  <a:pt x="848070" y="265318"/>
                </a:lnTo>
                <a:lnTo>
                  <a:pt x="833857" y="270056"/>
                </a:lnTo>
                <a:lnTo>
                  <a:pt x="805430" y="260580"/>
                </a:lnTo>
                <a:cubicBezTo>
                  <a:pt x="800692" y="259001"/>
                  <a:pt x="795372" y="258612"/>
                  <a:pt x="791217" y="255842"/>
                </a:cubicBezTo>
                <a:cubicBezTo>
                  <a:pt x="786479" y="252684"/>
                  <a:pt x="782206" y="248680"/>
                  <a:pt x="777003" y="246367"/>
                </a:cubicBezTo>
                <a:cubicBezTo>
                  <a:pt x="767876" y="242310"/>
                  <a:pt x="748576" y="236891"/>
                  <a:pt x="748576" y="236891"/>
                </a:cubicBezTo>
                <a:cubicBezTo>
                  <a:pt x="681761" y="242459"/>
                  <a:pt x="709767" y="235615"/>
                  <a:pt x="663295" y="251105"/>
                </a:cubicBezTo>
                <a:lnTo>
                  <a:pt x="649082" y="255842"/>
                </a:lnTo>
                <a:lnTo>
                  <a:pt x="634868" y="260580"/>
                </a:lnTo>
                <a:cubicBezTo>
                  <a:pt x="598128" y="285074"/>
                  <a:pt x="617247" y="275930"/>
                  <a:pt x="578014" y="289007"/>
                </a:cubicBezTo>
                <a:lnTo>
                  <a:pt x="563801" y="293745"/>
                </a:lnTo>
                <a:cubicBezTo>
                  <a:pt x="559063" y="290586"/>
                  <a:pt x="554791" y="286582"/>
                  <a:pt x="549587" y="284269"/>
                </a:cubicBezTo>
                <a:cubicBezTo>
                  <a:pt x="540460" y="280213"/>
                  <a:pt x="529471" y="280334"/>
                  <a:pt x="521161" y="274794"/>
                </a:cubicBezTo>
                <a:cubicBezTo>
                  <a:pt x="506212" y="264828"/>
                  <a:pt x="507117" y="263130"/>
                  <a:pt x="487996" y="260580"/>
                </a:cubicBezTo>
                <a:cubicBezTo>
                  <a:pt x="470705" y="258274"/>
                  <a:pt x="453252" y="257421"/>
                  <a:pt x="435880" y="255842"/>
                </a:cubicBezTo>
                <a:cubicBezTo>
                  <a:pt x="423246" y="257421"/>
                  <a:pt x="410657" y="261733"/>
                  <a:pt x="397977" y="260580"/>
                </a:cubicBezTo>
                <a:cubicBezTo>
                  <a:pt x="383211" y="259238"/>
                  <a:pt x="369075" y="226941"/>
                  <a:pt x="364812" y="222678"/>
                </a:cubicBezTo>
                <a:cubicBezTo>
                  <a:pt x="360074" y="217940"/>
                  <a:pt x="356174" y="212181"/>
                  <a:pt x="350599" y="208464"/>
                </a:cubicBezTo>
                <a:cubicBezTo>
                  <a:pt x="307858" y="179969"/>
                  <a:pt x="366905" y="231528"/>
                  <a:pt x="322172" y="194251"/>
                </a:cubicBezTo>
                <a:cubicBezTo>
                  <a:pt x="317024" y="189961"/>
                  <a:pt x="313106" y="184327"/>
                  <a:pt x="307958" y="180037"/>
                </a:cubicBezTo>
                <a:cubicBezTo>
                  <a:pt x="295713" y="169833"/>
                  <a:pt x="293776" y="170572"/>
                  <a:pt x="279532" y="165824"/>
                </a:cubicBezTo>
                <a:cubicBezTo>
                  <a:pt x="269053" y="155345"/>
                  <a:pt x="264298" y="148731"/>
                  <a:pt x="251105" y="142135"/>
                </a:cubicBezTo>
                <a:cubicBezTo>
                  <a:pt x="246638" y="139902"/>
                  <a:pt x="241629" y="138976"/>
                  <a:pt x="236891" y="137397"/>
                </a:cubicBezTo>
                <a:cubicBezTo>
                  <a:pt x="233732" y="132659"/>
                  <a:pt x="232244" y="126201"/>
                  <a:pt x="227415" y="123183"/>
                </a:cubicBezTo>
                <a:cubicBezTo>
                  <a:pt x="218945" y="117889"/>
                  <a:pt x="207299" y="119248"/>
                  <a:pt x="198989" y="113708"/>
                </a:cubicBezTo>
                <a:cubicBezTo>
                  <a:pt x="188076" y="106433"/>
                  <a:pt x="183638" y="101673"/>
                  <a:pt x="170562" y="99494"/>
                </a:cubicBezTo>
                <a:cubicBezTo>
                  <a:pt x="165888" y="98715"/>
                  <a:pt x="161086" y="99494"/>
                  <a:pt x="165824" y="90019"/>
                </a:cubicBezTo>
                <a:close/>
              </a:path>
            </a:pathLst>
          </a:custGeom>
          <a:solidFill>
            <a:srgbClr val="F4B08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kumimoji="0" lang="zh-TW" altLang="en-US"/>
          </a:p>
        </p:txBody>
      </p:sp>
      <p:sp>
        <p:nvSpPr>
          <p:cNvPr id="10" name="南投縣"/>
          <p:cNvSpPr/>
          <p:nvPr/>
        </p:nvSpPr>
        <p:spPr bwMode="auto">
          <a:xfrm>
            <a:off x="2949575" y="2951163"/>
            <a:ext cx="1289050" cy="1276350"/>
          </a:xfrm>
          <a:custGeom>
            <a:avLst/>
            <a:gdLst>
              <a:gd name="connsiteX0" fmla="*/ 401 w 1105344"/>
              <a:gd name="connsiteY0" fmla="*/ 416929 h 1280473"/>
              <a:gd name="connsiteX1" fmla="*/ 24090 w 1105344"/>
              <a:gd name="connsiteY1" fmla="*/ 426404 h 1280473"/>
              <a:gd name="connsiteX2" fmla="*/ 38303 w 1105344"/>
              <a:gd name="connsiteY2" fmla="*/ 454831 h 1280473"/>
              <a:gd name="connsiteX3" fmla="*/ 52517 w 1105344"/>
              <a:gd name="connsiteY3" fmla="*/ 483258 h 1280473"/>
              <a:gd name="connsiteX4" fmla="*/ 52517 w 1105344"/>
              <a:gd name="connsiteY4" fmla="*/ 701198 h 1280473"/>
              <a:gd name="connsiteX5" fmla="*/ 90419 w 1105344"/>
              <a:gd name="connsiteY5" fmla="*/ 734363 h 1280473"/>
              <a:gd name="connsiteX6" fmla="*/ 104633 w 1105344"/>
              <a:gd name="connsiteY6" fmla="*/ 743838 h 1280473"/>
              <a:gd name="connsiteX7" fmla="*/ 99895 w 1105344"/>
              <a:gd name="connsiteY7" fmla="*/ 777003 h 1280473"/>
              <a:gd name="connsiteX8" fmla="*/ 85682 w 1105344"/>
              <a:gd name="connsiteY8" fmla="*/ 786479 h 1280473"/>
              <a:gd name="connsiteX9" fmla="*/ 85682 w 1105344"/>
              <a:gd name="connsiteY9" fmla="*/ 829119 h 1280473"/>
              <a:gd name="connsiteX10" fmla="*/ 99895 w 1105344"/>
              <a:gd name="connsiteY10" fmla="*/ 838595 h 1280473"/>
              <a:gd name="connsiteX11" fmla="*/ 95157 w 1105344"/>
              <a:gd name="connsiteY11" fmla="*/ 871760 h 1280473"/>
              <a:gd name="connsiteX12" fmla="*/ 80944 w 1105344"/>
              <a:gd name="connsiteY12" fmla="*/ 876497 h 1280473"/>
              <a:gd name="connsiteX13" fmla="*/ 71468 w 1105344"/>
              <a:gd name="connsiteY13" fmla="*/ 890711 h 1280473"/>
              <a:gd name="connsiteX14" fmla="*/ 71468 w 1105344"/>
              <a:gd name="connsiteY14" fmla="*/ 966516 h 1280473"/>
              <a:gd name="connsiteX15" fmla="*/ 80944 w 1105344"/>
              <a:gd name="connsiteY15" fmla="*/ 994943 h 1280473"/>
              <a:gd name="connsiteX16" fmla="*/ 80944 w 1105344"/>
              <a:gd name="connsiteY16" fmla="*/ 1032846 h 1280473"/>
              <a:gd name="connsiteX17" fmla="*/ 147273 w 1105344"/>
              <a:gd name="connsiteY17" fmla="*/ 1047059 h 1280473"/>
              <a:gd name="connsiteX18" fmla="*/ 341524 w 1105344"/>
              <a:gd name="connsiteY18" fmla="*/ 1051797 h 1280473"/>
              <a:gd name="connsiteX19" fmla="*/ 369951 w 1105344"/>
              <a:gd name="connsiteY19" fmla="*/ 1070748 h 1280473"/>
              <a:gd name="connsiteX20" fmla="*/ 388902 w 1105344"/>
              <a:gd name="connsiteY20" fmla="*/ 1099175 h 1280473"/>
              <a:gd name="connsiteX21" fmla="*/ 384165 w 1105344"/>
              <a:gd name="connsiteY21" fmla="*/ 1127602 h 1280473"/>
              <a:gd name="connsiteX22" fmla="*/ 379427 w 1105344"/>
              <a:gd name="connsiteY22" fmla="*/ 1141816 h 1280473"/>
              <a:gd name="connsiteX23" fmla="*/ 374689 w 1105344"/>
              <a:gd name="connsiteY23" fmla="*/ 1165505 h 1280473"/>
              <a:gd name="connsiteX24" fmla="*/ 379427 w 1105344"/>
              <a:gd name="connsiteY24" fmla="*/ 1227096 h 1280473"/>
              <a:gd name="connsiteX25" fmla="*/ 407854 w 1105344"/>
              <a:gd name="connsiteY25" fmla="*/ 1236572 h 1280473"/>
              <a:gd name="connsiteX26" fmla="*/ 436281 w 1105344"/>
              <a:gd name="connsiteY26" fmla="*/ 1246048 h 1280473"/>
              <a:gd name="connsiteX27" fmla="*/ 483659 w 1105344"/>
              <a:gd name="connsiteY27" fmla="*/ 1250786 h 1280473"/>
              <a:gd name="connsiteX28" fmla="*/ 587891 w 1105344"/>
              <a:gd name="connsiteY28" fmla="*/ 1246048 h 1280473"/>
              <a:gd name="connsiteX29" fmla="*/ 606842 w 1105344"/>
              <a:gd name="connsiteY29" fmla="*/ 1241310 h 1280473"/>
              <a:gd name="connsiteX30" fmla="*/ 635269 w 1105344"/>
              <a:gd name="connsiteY30" fmla="*/ 1231834 h 1280473"/>
              <a:gd name="connsiteX31" fmla="*/ 663696 w 1105344"/>
              <a:gd name="connsiteY31" fmla="*/ 1236572 h 1280473"/>
              <a:gd name="connsiteX32" fmla="*/ 687385 w 1105344"/>
              <a:gd name="connsiteY32" fmla="*/ 1260261 h 1280473"/>
              <a:gd name="connsiteX33" fmla="*/ 701599 w 1105344"/>
              <a:gd name="connsiteY33" fmla="*/ 1264999 h 1280473"/>
              <a:gd name="connsiteX34" fmla="*/ 711074 w 1105344"/>
              <a:gd name="connsiteY34" fmla="*/ 1279213 h 1280473"/>
              <a:gd name="connsiteX35" fmla="*/ 701599 w 1105344"/>
              <a:gd name="connsiteY35" fmla="*/ 1250786 h 1280473"/>
              <a:gd name="connsiteX36" fmla="*/ 725288 w 1105344"/>
              <a:gd name="connsiteY36" fmla="*/ 1212883 h 1280473"/>
              <a:gd name="connsiteX37" fmla="*/ 739501 w 1105344"/>
              <a:gd name="connsiteY37" fmla="*/ 1184456 h 1280473"/>
              <a:gd name="connsiteX38" fmla="*/ 744239 w 1105344"/>
              <a:gd name="connsiteY38" fmla="*/ 1151291 h 1280473"/>
              <a:gd name="connsiteX39" fmla="*/ 748977 w 1105344"/>
              <a:gd name="connsiteY39" fmla="*/ 1137078 h 1280473"/>
              <a:gd name="connsiteX40" fmla="*/ 763190 w 1105344"/>
              <a:gd name="connsiteY40" fmla="*/ 1132340 h 1280473"/>
              <a:gd name="connsiteX41" fmla="*/ 777404 w 1105344"/>
              <a:gd name="connsiteY41" fmla="*/ 1122864 h 1280473"/>
              <a:gd name="connsiteX42" fmla="*/ 834258 w 1105344"/>
              <a:gd name="connsiteY42" fmla="*/ 1118127 h 1280473"/>
              <a:gd name="connsiteX43" fmla="*/ 843733 w 1105344"/>
              <a:gd name="connsiteY43" fmla="*/ 1070748 h 1280473"/>
              <a:gd name="connsiteX44" fmla="*/ 853209 w 1105344"/>
              <a:gd name="connsiteY44" fmla="*/ 1056535 h 1280473"/>
              <a:gd name="connsiteX45" fmla="*/ 881636 w 1105344"/>
              <a:gd name="connsiteY45" fmla="*/ 1032846 h 1280473"/>
              <a:gd name="connsiteX46" fmla="*/ 895850 w 1105344"/>
              <a:gd name="connsiteY46" fmla="*/ 1028108 h 1280473"/>
              <a:gd name="connsiteX47" fmla="*/ 910063 w 1105344"/>
              <a:gd name="connsiteY47" fmla="*/ 1018632 h 1280473"/>
              <a:gd name="connsiteX48" fmla="*/ 924276 w 1105344"/>
              <a:gd name="connsiteY48" fmla="*/ 1013894 h 1280473"/>
              <a:gd name="connsiteX49" fmla="*/ 952703 w 1105344"/>
              <a:gd name="connsiteY49" fmla="*/ 994943 h 1280473"/>
              <a:gd name="connsiteX50" fmla="*/ 966917 w 1105344"/>
              <a:gd name="connsiteY50" fmla="*/ 966516 h 1280473"/>
              <a:gd name="connsiteX51" fmla="*/ 976393 w 1105344"/>
              <a:gd name="connsiteY51" fmla="*/ 938089 h 1280473"/>
              <a:gd name="connsiteX52" fmla="*/ 981130 w 1105344"/>
              <a:gd name="connsiteY52" fmla="*/ 923876 h 1280473"/>
              <a:gd name="connsiteX53" fmla="*/ 990606 w 1105344"/>
              <a:gd name="connsiteY53" fmla="*/ 909662 h 1280473"/>
              <a:gd name="connsiteX54" fmla="*/ 985868 w 1105344"/>
              <a:gd name="connsiteY54" fmla="*/ 862284 h 1280473"/>
              <a:gd name="connsiteX55" fmla="*/ 981130 w 1105344"/>
              <a:gd name="connsiteY55" fmla="*/ 848071 h 1280473"/>
              <a:gd name="connsiteX56" fmla="*/ 976393 w 1105344"/>
              <a:gd name="connsiteY56" fmla="*/ 829119 h 1280473"/>
              <a:gd name="connsiteX57" fmla="*/ 966917 w 1105344"/>
              <a:gd name="connsiteY57" fmla="*/ 800692 h 1280473"/>
              <a:gd name="connsiteX58" fmla="*/ 957441 w 1105344"/>
              <a:gd name="connsiteY58" fmla="*/ 772265 h 1280473"/>
              <a:gd name="connsiteX59" fmla="*/ 943228 w 1105344"/>
              <a:gd name="connsiteY59" fmla="*/ 729625 h 1280473"/>
              <a:gd name="connsiteX60" fmla="*/ 938490 w 1105344"/>
              <a:gd name="connsiteY60" fmla="*/ 715411 h 1280473"/>
              <a:gd name="connsiteX61" fmla="*/ 947966 w 1105344"/>
              <a:gd name="connsiteY61" fmla="*/ 677509 h 1280473"/>
              <a:gd name="connsiteX62" fmla="*/ 957441 w 1105344"/>
              <a:gd name="connsiteY62" fmla="*/ 663295 h 1280473"/>
              <a:gd name="connsiteX63" fmla="*/ 966917 w 1105344"/>
              <a:gd name="connsiteY63" fmla="*/ 630131 h 1280473"/>
              <a:gd name="connsiteX64" fmla="*/ 971655 w 1105344"/>
              <a:gd name="connsiteY64" fmla="*/ 611179 h 1280473"/>
              <a:gd name="connsiteX65" fmla="*/ 981130 w 1105344"/>
              <a:gd name="connsiteY65" fmla="*/ 582752 h 1280473"/>
              <a:gd name="connsiteX66" fmla="*/ 985868 w 1105344"/>
              <a:gd name="connsiteY66" fmla="*/ 563801 h 1280473"/>
              <a:gd name="connsiteX67" fmla="*/ 990606 w 1105344"/>
              <a:gd name="connsiteY67" fmla="*/ 540112 h 1280473"/>
              <a:gd name="connsiteX68" fmla="*/ 995344 w 1105344"/>
              <a:gd name="connsiteY68" fmla="*/ 525899 h 1280473"/>
              <a:gd name="connsiteX69" fmla="*/ 1009557 w 1105344"/>
              <a:gd name="connsiteY69" fmla="*/ 454831 h 1280473"/>
              <a:gd name="connsiteX70" fmla="*/ 1019033 w 1105344"/>
              <a:gd name="connsiteY70" fmla="*/ 369550 h 1280473"/>
              <a:gd name="connsiteX71" fmla="*/ 1023771 w 1105344"/>
              <a:gd name="connsiteY71" fmla="*/ 355337 h 1280473"/>
              <a:gd name="connsiteX72" fmla="*/ 1033246 w 1105344"/>
              <a:gd name="connsiteY72" fmla="*/ 312696 h 1280473"/>
              <a:gd name="connsiteX73" fmla="*/ 1042722 w 1105344"/>
              <a:gd name="connsiteY73" fmla="*/ 284270 h 1280473"/>
              <a:gd name="connsiteX74" fmla="*/ 1052198 w 1105344"/>
              <a:gd name="connsiteY74" fmla="*/ 251105 h 1280473"/>
              <a:gd name="connsiteX75" fmla="*/ 1061673 w 1105344"/>
              <a:gd name="connsiteY75" fmla="*/ 180037 h 1280473"/>
              <a:gd name="connsiteX76" fmla="*/ 1071149 w 1105344"/>
              <a:gd name="connsiteY76" fmla="*/ 165824 h 1280473"/>
              <a:gd name="connsiteX77" fmla="*/ 1061673 w 1105344"/>
              <a:gd name="connsiteY77" fmla="*/ 132659 h 1280473"/>
              <a:gd name="connsiteX78" fmla="*/ 1047460 w 1105344"/>
              <a:gd name="connsiteY78" fmla="*/ 118446 h 1280473"/>
              <a:gd name="connsiteX79" fmla="*/ 1037984 w 1105344"/>
              <a:gd name="connsiteY79" fmla="*/ 104232 h 1280473"/>
              <a:gd name="connsiteX80" fmla="*/ 1028509 w 1105344"/>
              <a:gd name="connsiteY80" fmla="*/ 71067 h 1280473"/>
              <a:gd name="connsiteX81" fmla="*/ 1047460 w 1105344"/>
              <a:gd name="connsiteY81" fmla="*/ 18951 h 1280473"/>
              <a:gd name="connsiteX82" fmla="*/ 1061673 w 1105344"/>
              <a:gd name="connsiteY82" fmla="*/ 9476 h 1280473"/>
              <a:gd name="connsiteX83" fmla="*/ 1090100 w 1105344"/>
              <a:gd name="connsiteY83" fmla="*/ 0 h 1280473"/>
              <a:gd name="connsiteX84" fmla="*/ 1104314 w 1105344"/>
              <a:gd name="connsiteY84" fmla="*/ 4738 h 1280473"/>
              <a:gd name="connsiteX85" fmla="*/ 947966 w 1105344"/>
              <a:gd name="connsiteY85" fmla="*/ 9476 h 1280473"/>
              <a:gd name="connsiteX86" fmla="*/ 962179 w 1105344"/>
              <a:gd name="connsiteY86" fmla="*/ 4738 h 1280473"/>
              <a:gd name="connsiteX87" fmla="*/ 1071149 w 1105344"/>
              <a:gd name="connsiteY87" fmla="*/ 9476 h 1280473"/>
              <a:gd name="connsiteX88" fmla="*/ 1056936 w 1105344"/>
              <a:gd name="connsiteY88" fmla="*/ 4738 h 1280473"/>
              <a:gd name="connsiteX89" fmla="*/ 905325 w 1105344"/>
              <a:gd name="connsiteY89" fmla="*/ 14214 h 1280473"/>
              <a:gd name="connsiteX90" fmla="*/ 876898 w 1105344"/>
              <a:gd name="connsiteY90" fmla="*/ 28427 h 1280473"/>
              <a:gd name="connsiteX91" fmla="*/ 862685 w 1105344"/>
              <a:gd name="connsiteY91" fmla="*/ 37903 h 1280473"/>
              <a:gd name="connsiteX92" fmla="*/ 848471 w 1105344"/>
              <a:gd name="connsiteY92" fmla="*/ 42641 h 1280473"/>
              <a:gd name="connsiteX93" fmla="*/ 815307 w 1105344"/>
              <a:gd name="connsiteY93" fmla="*/ 56854 h 1280473"/>
              <a:gd name="connsiteX94" fmla="*/ 801093 w 1105344"/>
              <a:gd name="connsiteY94" fmla="*/ 71067 h 1280473"/>
              <a:gd name="connsiteX95" fmla="*/ 786880 w 1105344"/>
              <a:gd name="connsiteY95" fmla="*/ 75805 h 1280473"/>
              <a:gd name="connsiteX96" fmla="*/ 777404 w 1105344"/>
              <a:gd name="connsiteY96" fmla="*/ 90019 h 1280473"/>
              <a:gd name="connsiteX97" fmla="*/ 748977 w 1105344"/>
              <a:gd name="connsiteY97" fmla="*/ 108970 h 1280473"/>
              <a:gd name="connsiteX98" fmla="*/ 744239 w 1105344"/>
              <a:gd name="connsiteY98" fmla="*/ 123184 h 1280473"/>
              <a:gd name="connsiteX99" fmla="*/ 715812 w 1105344"/>
              <a:gd name="connsiteY99" fmla="*/ 146873 h 1280473"/>
              <a:gd name="connsiteX100" fmla="*/ 696861 w 1105344"/>
              <a:gd name="connsiteY100" fmla="*/ 175300 h 1280473"/>
              <a:gd name="connsiteX101" fmla="*/ 663696 w 1105344"/>
              <a:gd name="connsiteY101" fmla="*/ 194251 h 1280473"/>
              <a:gd name="connsiteX102" fmla="*/ 649483 w 1105344"/>
              <a:gd name="connsiteY102" fmla="*/ 198989 h 1280473"/>
              <a:gd name="connsiteX103" fmla="*/ 635269 w 1105344"/>
              <a:gd name="connsiteY103" fmla="*/ 194251 h 1280473"/>
              <a:gd name="connsiteX104" fmla="*/ 606842 w 1105344"/>
              <a:gd name="connsiteY104" fmla="*/ 198989 h 1280473"/>
              <a:gd name="connsiteX105" fmla="*/ 587891 w 1105344"/>
              <a:gd name="connsiteY105" fmla="*/ 246367 h 1280473"/>
              <a:gd name="connsiteX106" fmla="*/ 493135 w 1105344"/>
              <a:gd name="connsiteY106" fmla="*/ 255843 h 1280473"/>
              <a:gd name="connsiteX107" fmla="*/ 445756 w 1105344"/>
              <a:gd name="connsiteY107" fmla="*/ 270056 h 1280473"/>
              <a:gd name="connsiteX108" fmla="*/ 412592 w 1105344"/>
              <a:gd name="connsiteY108" fmla="*/ 307959 h 1280473"/>
              <a:gd name="connsiteX109" fmla="*/ 403116 w 1105344"/>
              <a:gd name="connsiteY109" fmla="*/ 322172 h 1280473"/>
              <a:gd name="connsiteX110" fmla="*/ 374689 w 1105344"/>
              <a:gd name="connsiteY110" fmla="*/ 341123 h 1280473"/>
              <a:gd name="connsiteX111" fmla="*/ 355738 w 1105344"/>
              <a:gd name="connsiteY111" fmla="*/ 312696 h 1280473"/>
              <a:gd name="connsiteX112" fmla="*/ 313097 w 1105344"/>
              <a:gd name="connsiteY112" fmla="*/ 289007 h 1280473"/>
              <a:gd name="connsiteX113" fmla="*/ 298884 w 1105344"/>
              <a:gd name="connsiteY113" fmla="*/ 293745 h 1280473"/>
              <a:gd name="connsiteX114" fmla="*/ 284670 w 1105344"/>
              <a:gd name="connsiteY114" fmla="*/ 345861 h 1280473"/>
              <a:gd name="connsiteX115" fmla="*/ 260981 w 1105344"/>
              <a:gd name="connsiteY115" fmla="*/ 388502 h 1280473"/>
              <a:gd name="connsiteX116" fmla="*/ 246768 w 1105344"/>
              <a:gd name="connsiteY116" fmla="*/ 397977 h 1280473"/>
              <a:gd name="connsiteX117" fmla="*/ 223079 w 1105344"/>
              <a:gd name="connsiteY117" fmla="*/ 416929 h 1280473"/>
              <a:gd name="connsiteX118" fmla="*/ 189914 w 1105344"/>
              <a:gd name="connsiteY118" fmla="*/ 435880 h 1280473"/>
              <a:gd name="connsiteX119" fmla="*/ 161487 w 1105344"/>
              <a:gd name="connsiteY119" fmla="*/ 445356 h 1280473"/>
              <a:gd name="connsiteX120" fmla="*/ 66730 w 1105344"/>
              <a:gd name="connsiteY120" fmla="*/ 435880 h 1280473"/>
              <a:gd name="connsiteX121" fmla="*/ 38303 w 1105344"/>
              <a:gd name="connsiteY121" fmla="*/ 426404 h 1280473"/>
              <a:gd name="connsiteX122" fmla="*/ 9876 w 1105344"/>
              <a:gd name="connsiteY122" fmla="*/ 412191 h 1280473"/>
              <a:gd name="connsiteX123" fmla="*/ 401 w 1105344"/>
              <a:gd name="connsiteY123" fmla="*/ 416929 h 1280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105344" h="1280473">
                <a:moveTo>
                  <a:pt x="401" y="416929"/>
                </a:moveTo>
                <a:cubicBezTo>
                  <a:pt x="2770" y="419298"/>
                  <a:pt x="17170" y="421461"/>
                  <a:pt x="24090" y="426404"/>
                </a:cubicBezTo>
                <a:cubicBezTo>
                  <a:pt x="34652" y="433948"/>
                  <a:pt x="33242" y="444709"/>
                  <a:pt x="38303" y="454831"/>
                </a:cubicBezTo>
                <a:cubicBezTo>
                  <a:pt x="56675" y="491576"/>
                  <a:pt x="40606" y="447527"/>
                  <a:pt x="52517" y="483258"/>
                </a:cubicBezTo>
                <a:cubicBezTo>
                  <a:pt x="49796" y="554012"/>
                  <a:pt x="43239" y="630073"/>
                  <a:pt x="52517" y="701198"/>
                </a:cubicBezTo>
                <a:cubicBezTo>
                  <a:pt x="54397" y="715610"/>
                  <a:pt x="85082" y="730805"/>
                  <a:pt x="90419" y="734363"/>
                </a:cubicBezTo>
                <a:lnTo>
                  <a:pt x="104633" y="743838"/>
                </a:lnTo>
                <a:cubicBezTo>
                  <a:pt x="115688" y="777003"/>
                  <a:pt x="123585" y="769106"/>
                  <a:pt x="99895" y="777003"/>
                </a:cubicBezTo>
                <a:cubicBezTo>
                  <a:pt x="95157" y="780162"/>
                  <a:pt x="88840" y="781741"/>
                  <a:pt x="85682" y="786479"/>
                </a:cubicBezTo>
                <a:cubicBezTo>
                  <a:pt x="78708" y="796941"/>
                  <a:pt x="80017" y="819205"/>
                  <a:pt x="85682" y="829119"/>
                </a:cubicBezTo>
                <a:cubicBezTo>
                  <a:pt x="88507" y="834063"/>
                  <a:pt x="95157" y="835436"/>
                  <a:pt x="99895" y="838595"/>
                </a:cubicBezTo>
                <a:cubicBezTo>
                  <a:pt x="98316" y="849650"/>
                  <a:pt x="100151" y="861772"/>
                  <a:pt x="95157" y="871760"/>
                </a:cubicBezTo>
                <a:cubicBezTo>
                  <a:pt x="92924" y="876227"/>
                  <a:pt x="84844" y="873377"/>
                  <a:pt x="80944" y="876497"/>
                </a:cubicBezTo>
                <a:cubicBezTo>
                  <a:pt x="76497" y="880054"/>
                  <a:pt x="74627" y="885973"/>
                  <a:pt x="71468" y="890711"/>
                </a:cubicBezTo>
                <a:cubicBezTo>
                  <a:pt x="66813" y="927949"/>
                  <a:pt x="63488" y="929279"/>
                  <a:pt x="71468" y="966516"/>
                </a:cubicBezTo>
                <a:cubicBezTo>
                  <a:pt x="73561" y="976283"/>
                  <a:pt x="80944" y="994943"/>
                  <a:pt x="80944" y="994943"/>
                </a:cubicBezTo>
                <a:cubicBezTo>
                  <a:pt x="80395" y="997690"/>
                  <a:pt x="70454" y="1027018"/>
                  <a:pt x="80944" y="1032846"/>
                </a:cubicBezTo>
                <a:cubicBezTo>
                  <a:pt x="86501" y="1035933"/>
                  <a:pt x="136735" y="1046611"/>
                  <a:pt x="147273" y="1047059"/>
                </a:cubicBezTo>
                <a:cubicBezTo>
                  <a:pt x="211984" y="1049813"/>
                  <a:pt x="276774" y="1050218"/>
                  <a:pt x="341524" y="1051797"/>
                </a:cubicBezTo>
                <a:cubicBezTo>
                  <a:pt x="358126" y="1057331"/>
                  <a:pt x="357530" y="1054778"/>
                  <a:pt x="369951" y="1070748"/>
                </a:cubicBezTo>
                <a:cubicBezTo>
                  <a:pt x="376943" y="1079737"/>
                  <a:pt x="388902" y="1099175"/>
                  <a:pt x="388902" y="1099175"/>
                </a:cubicBezTo>
                <a:cubicBezTo>
                  <a:pt x="387323" y="1108651"/>
                  <a:pt x="386249" y="1118224"/>
                  <a:pt x="384165" y="1127602"/>
                </a:cubicBezTo>
                <a:cubicBezTo>
                  <a:pt x="383082" y="1132477"/>
                  <a:pt x="380638" y="1136971"/>
                  <a:pt x="379427" y="1141816"/>
                </a:cubicBezTo>
                <a:cubicBezTo>
                  <a:pt x="377474" y="1149628"/>
                  <a:pt x="376268" y="1157609"/>
                  <a:pt x="374689" y="1165505"/>
                </a:cubicBezTo>
                <a:cubicBezTo>
                  <a:pt x="376268" y="1186035"/>
                  <a:pt x="370719" y="1208437"/>
                  <a:pt x="379427" y="1227096"/>
                </a:cubicBezTo>
                <a:cubicBezTo>
                  <a:pt x="383651" y="1236147"/>
                  <a:pt x="398378" y="1233413"/>
                  <a:pt x="407854" y="1236572"/>
                </a:cubicBezTo>
                <a:cubicBezTo>
                  <a:pt x="407856" y="1236573"/>
                  <a:pt x="436279" y="1246048"/>
                  <a:pt x="436281" y="1246048"/>
                </a:cubicBezTo>
                <a:lnTo>
                  <a:pt x="483659" y="1250786"/>
                </a:lnTo>
                <a:cubicBezTo>
                  <a:pt x="518403" y="1249207"/>
                  <a:pt x="553214" y="1248716"/>
                  <a:pt x="587891" y="1246048"/>
                </a:cubicBezTo>
                <a:cubicBezTo>
                  <a:pt x="594383" y="1245549"/>
                  <a:pt x="600605" y="1243181"/>
                  <a:pt x="606842" y="1241310"/>
                </a:cubicBezTo>
                <a:cubicBezTo>
                  <a:pt x="616409" y="1238440"/>
                  <a:pt x="635269" y="1231834"/>
                  <a:pt x="635269" y="1231834"/>
                </a:cubicBezTo>
                <a:cubicBezTo>
                  <a:pt x="644745" y="1233413"/>
                  <a:pt x="654583" y="1233534"/>
                  <a:pt x="663696" y="1236572"/>
                </a:cubicBezTo>
                <a:cubicBezTo>
                  <a:pt x="688065" y="1244695"/>
                  <a:pt x="669335" y="1245821"/>
                  <a:pt x="687385" y="1260261"/>
                </a:cubicBezTo>
                <a:cubicBezTo>
                  <a:pt x="691285" y="1263381"/>
                  <a:pt x="696861" y="1263420"/>
                  <a:pt x="701599" y="1264999"/>
                </a:cubicBezTo>
                <a:cubicBezTo>
                  <a:pt x="704757" y="1269737"/>
                  <a:pt x="711074" y="1284907"/>
                  <a:pt x="711074" y="1279213"/>
                </a:cubicBezTo>
                <a:cubicBezTo>
                  <a:pt x="711074" y="1269225"/>
                  <a:pt x="701599" y="1250786"/>
                  <a:pt x="701599" y="1250786"/>
                </a:cubicBezTo>
                <a:cubicBezTo>
                  <a:pt x="712875" y="1216957"/>
                  <a:pt x="702763" y="1227899"/>
                  <a:pt x="725288" y="1212883"/>
                </a:cubicBezTo>
                <a:cubicBezTo>
                  <a:pt x="733276" y="1200901"/>
                  <a:pt x="736698" y="1198470"/>
                  <a:pt x="739501" y="1184456"/>
                </a:cubicBezTo>
                <a:cubicBezTo>
                  <a:pt x="741691" y="1173506"/>
                  <a:pt x="742049" y="1162241"/>
                  <a:pt x="744239" y="1151291"/>
                </a:cubicBezTo>
                <a:cubicBezTo>
                  <a:pt x="745218" y="1146394"/>
                  <a:pt x="745446" y="1140609"/>
                  <a:pt x="748977" y="1137078"/>
                </a:cubicBezTo>
                <a:cubicBezTo>
                  <a:pt x="752508" y="1133547"/>
                  <a:pt x="758723" y="1134573"/>
                  <a:pt x="763190" y="1132340"/>
                </a:cubicBezTo>
                <a:cubicBezTo>
                  <a:pt x="768283" y="1129793"/>
                  <a:pt x="771820" y="1123981"/>
                  <a:pt x="777404" y="1122864"/>
                </a:cubicBezTo>
                <a:cubicBezTo>
                  <a:pt x="796052" y="1119135"/>
                  <a:pt x="815307" y="1119706"/>
                  <a:pt x="834258" y="1118127"/>
                </a:cubicBezTo>
                <a:cubicBezTo>
                  <a:pt x="836003" y="1105915"/>
                  <a:pt x="837120" y="1083975"/>
                  <a:pt x="843733" y="1070748"/>
                </a:cubicBezTo>
                <a:cubicBezTo>
                  <a:pt x="846279" y="1065655"/>
                  <a:pt x="849564" y="1060909"/>
                  <a:pt x="853209" y="1056535"/>
                </a:cubicBezTo>
                <a:cubicBezTo>
                  <a:pt x="860694" y="1047553"/>
                  <a:pt x="870987" y="1038170"/>
                  <a:pt x="881636" y="1032846"/>
                </a:cubicBezTo>
                <a:cubicBezTo>
                  <a:pt x="886103" y="1030613"/>
                  <a:pt x="891112" y="1029687"/>
                  <a:pt x="895850" y="1028108"/>
                </a:cubicBezTo>
                <a:cubicBezTo>
                  <a:pt x="900588" y="1024949"/>
                  <a:pt x="904970" y="1021179"/>
                  <a:pt x="910063" y="1018632"/>
                </a:cubicBezTo>
                <a:cubicBezTo>
                  <a:pt x="914530" y="1016399"/>
                  <a:pt x="919910" y="1016319"/>
                  <a:pt x="924276" y="1013894"/>
                </a:cubicBezTo>
                <a:cubicBezTo>
                  <a:pt x="934231" y="1008363"/>
                  <a:pt x="952703" y="994943"/>
                  <a:pt x="952703" y="994943"/>
                </a:cubicBezTo>
                <a:cubicBezTo>
                  <a:pt x="969983" y="943106"/>
                  <a:pt x="942423" y="1021626"/>
                  <a:pt x="966917" y="966516"/>
                </a:cubicBezTo>
                <a:cubicBezTo>
                  <a:pt x="970974" y="957389"/>
                  <a:pt x="973235" y="947565"/>
                  <a:pt x="976393" y="938089"/>
                </a:cubicBezTo>
                <a:cubicBezTo>
                  <a:pt x="977972" y="933351"/>
                  <a:pt x="978360" y="928031"/>
                  <a:pt x="981130" y="923876"/>
                </a:cubicBezTo>
                <a:lnTo>
                  <a:pt x="990606" y="909662"/>
                </a:lnTo>
                <a:cubicBezTo>
                  <a:pt x="989027" y="893869"/>
                  <a:pt x="988281" y="877971"/>
                  <a:pt x="985868" y="862284"/>
                </a:cubicBezTo>
                <a:cubicBezTo>
                  <a:pt x="985109" y="857348"/>
                  <a:pt x="982502" y="852873"/>
                  <a:pt x="981130" y="848071"/>
                </a:cubicBezTo>
                <a:cubicBezTo>
                  <a:pt x="979341" y="841810"/>
                  <a:pt x="978264" y="835356"/>
                  <a:pt x="976393" y="829119"/>
                </a:cubicBezTo>
                <a:cubicBezTo>
                  <a:pt x="973523" y="819552"/>
                  <a:pt x="970076" y="810168"/>
                  <a:pt x="966917" y="800692"/>
                </a:cubicBezTo>
                <a:lnTo>
                  <a:pt x="957441" y="772265"/>
                </a:lnTo>
                <a:lnTo>
                  <a:pt x="943228" y="729625"/>
                </a:lnTo>
                <a:lnTo>
                  <a:pt x="938490" y="715411"/>
                </a:lnTo>
                <a:cubicBezTo>
                  <a:pt x="940293" y="706398"/>
                  <a:pt x="943109" y="687223"/>
                  <a:pt x="947966" y="677509"/>
                </a:cubicBezTo>
                <a:cubicBezTo>
                  <a:pt x="950512" y="672416"/>
                  <a:pt x="954283" y="668033"/>
                  <a:pt x="957441" y="663295"/>
                </a:cubicBezTo>
                <a:cubicBezTo>
                  <a:pt x="972257" y="604036"/>
                  <a:pt x="953320" y="677720"/>
                  <a:pt x="966917" y="630131"/>
                </a:cubicBezTo>
                <a:cubicBezTo>
                  <a:pt x="968706" y="623870"/>
                  <a:pt x="969784" y="617416"/>
                  <a:pt x="971655" y="611179"/>
                </a:cubicBezTo>
                <a:cubicBezTo>
                  <a:pt x="974525" y="601612"/>
                  <a:pt x="978707" y="592442"/>
                  <a:pt x="981130" y="582752"/>
                </a:cubicBezTo>
                <a:cubicBezTo>
                  <a:pt x="982709" y="576435"/>
                  <a:pt x="984455" y="570157"/>
                  <a:pt x="985868" y="563801"/>
                </a:cubicBezTo>
                <a:cubicBezTo>
                  <a:pt x="987615" y="555940"/>
                  <a:pt x="988653" y="547924"/>
                  <a:pt x="990606" y="540112"/>
                </a:cubicBezTo>
                <a:cubicBezTo>
                  <a:pt x="991817" y="535267"/>
                  <a:pt x="993765" y="530637"/>
                  <a:pt x="995344" y="525899"/>
                </a:cubicBezTo>
                <a:cubicBezTo>
                  <a:pt x="1005640" y="464119"/>
                  <a:pt x="998743" y="487272"/>
                  <a:pt x="1009557" y="454831"/>
                </a:cubicBezTo>
                <a:cubicBezTo>
                  <a:pt x="1011554" y="432860"/>
                  <a:pt x="1014230" y="393565"/>
                  <a:pt x="1019033" y="369550"/>
                </a:cubicBezTo>
                <a:cubicBezTo>
                  <a:pt x="1020012" y="364653"/>
                  <a:pt x="1022560" y="360182"/>
                  <a:pt x="1023771" y="355337"/>
                </a:cubicBezTo>
                <a:cubicBezTo>
                  <a:pt x="1030527" y="328315"/>
                  <a:pt x="1025957" y="336992"/>
                  <a:pt x="1033246" y="312696"/>
                </a:cubicBezTo>
                <a:cubicBezTo>
                  <a:pt x="1036116" y="303129"/>
                  <a:pt x="1040300" y="293960"/>
                  <a:pt x="1042722" y="284270"/>
                </a:cubicBezTo>
                <a:cubicBezTo>
                  <a:pt x="1048671" y="260473"/>
                  <a:pt x="1045401" y="271496"/>
                  <a:pt x="1052198" y="251105"/>
                </a:cubicBezTo>
                <a:cubicBezTo>
                  <a:pt x="1053255" y="238422"/>
                  <a:pt x="1051999" y="199386"/>
                  <a:pt x="1061673" y="180037"/>
                </a:cubicBezTo>
                <a:cubicBezTo>
                  <a:pt x="1064219" y="174944"/>
                  <a:pt x="1067990" y="170562"/>
                  <a:pt x="1071149" y="165824"/>
                </a:cubicBezTo>
                <a:cubicBezTo>
                  <a:pt x="1070517" y="163297"/>
                  <a:pt x="1064392" y="136737"/>
                  <a:pt x="1061673" y="132659"/>
                </a:cubicBezTo>
                <a:cubicBezTo>
                  <a:pt x="1057957" y="127084"/>
                  <a:pt x="1051749" y="123593"/>
                  <a:pt x="1047460" y="118446"/>
                </a:cubicBezTo>
                <a:cubicBezTo>
                  <a:pt x="1043815" y="114071"/>
                  <a:pt x="1040531" y="109325"/>
                  <a:pt x="1037984" y="104232"/>
                </a:cubicBezTo>
                <a:cubicBezTo>
                  <a:pt x="1034583" y="97431"/>
                  <a:pt x="1030028" y="77145"/>
                  <a:pt x="1028509" y="71067"/>
                </a:cubicBezTo>
                <a:cubicBezTo>
                  <a:pt x="1033051" y="34724"/>
                  <a:pt x="1024783" y="37849"/>
                  <a:pt x="1047460" y="18951"/>
                </a:cubicBezTo>
                <a:cubicBezTo>
                  <a:pt x="1051834" y="15306"/>
                  <a:pt x="1056470" y="11789"/>
                  <a:pt x="1061673" y="9476"/>
                </a:cubicBezTo>
                <a:cubicBezTo>
                  <a:pt x="1070800" y="5419"/>
                  <a:pt x="1090100" y="0"/>
                  <a:pt x="1090100" y="0"/>
                </a:cubicBezTo>
                <a:cubicBezTo>
                  <a:pt x="1094838" y="1579"/>
                  <a:pt x="1109297" y="4406"/>
                  <a:pt x="1104314" y="4738"/>
                </a:cubicBezTo>
                <a:cubicBezTo>
                  <a:pt x="1052290" y="8206"/>
                  <a:pt x="898502" y="25965"/>
                  <a:pt x="947966" y="9476"/>
                </a:cubicBezTo>
                <a:lnTo>
                  <a:pt x="962179" y="4738"/>
                </a:lnTo>
                <a:cubicBezTo>
                  <a:pt x="998502" y="6317"/>
                  <a:pt x="1034791" y="9476"/>
                  <a:pt x="1071149" y="9476"/>
                </a:cubicBezTo>
                <a:cubicBezTo>
                  <a:pt x="1076143" y="9476"/>
                  <a:pt x="1061930" y="4738"/>
                  <a:pt x="1056936" y="4738"/>
                </a:cubicBezTo>
                <a:cubicBezTo>
                  <a:pt x="1022015" y="4738"/>
                  <a:pt x="945027" y="11160"/>
                  <a:pt x="905325" y="14214"/>
                </a:cubicBezTo>
                <a:cubicBezTo>
                  <a:pt x="864585" y="41373"/>
                  <a:pt x="916136" y="8807"/>
                  <a:pt x="876898" y="28427"/>
                </a:cubicBezTo>
                <a:cubicBezTo>
                  <a:pt x="871805" y="30974"/>
                  <a:pt x="867778" y="35356"/>
                  <a:pt x="862685" y="37903"/>
                </a:cubicBezTo>
                <a:cubicBezTo>
                  <a:pt x="858218" y="40137"/>
                  <a:pt x="852938" y="40408"/>
                  <a:pt x="848471" y="42641"/>
                </a:cubicBezTo>
                <a:cubicBezTo>
                  <a:pt x="815752" y="59000"/>
                  <a:pt x="854750" y="46993"/>
                  <a:pt x="815307" y="56854"/>
                </a:cubicBezTo>
                <a:cubicBezTo>
                  <a:pt x="810569" y="61592"/>
                  <a:pt x="806668" y="67350"/>
                  <a:pt x="801093" y="71067"/>
                </a:cubicBezTo>
                <a:cubicBezTo>
                  <a:pt x="796938" y="73837"/>
                  <a:pt x="790780" y="72685"/>
                  <a:pt x="786880" y="75805"/>
                </a:cubicBezTo>
                <a:cubicBezTo>
                  <a:pt x="782434" y="79362"/>
                  <a:pt x="781689" y="86269"/>
                  <a:pt x="777404" y="90019"/>
                </a:cubicBezTo>
                <a:cubicBezTo>
                  <a:pt x="768833" y="97518"/>
                  <a:pt x="748977" y="108970"/>
                  <a:pt x="748977" y="108970"/>
                </a:cubicBezTo>
                <a:cubicBezTo>
                  <a:pt x="747398" y="113708"/>
                  <a:pt x="747009" y="119028"/>
                  <a:pt x="744239" y="123184"/>
                </a:cubicBezTo>
                <a:cubicBezTo>
                  <a:pt x="736943" y="134128"/>
                  <a:pt x="726300" y="139881"/>
                  <a:pt x="715812" y="146873"/>
                </a:cubicBezTo>
                <a:cubicBezTo>
                  <a:pt x="709495" y="156349"/>
                  <a:pt x="706337" y="168983"/>
                  <a:pt x="696861" y="175300"/>
                </a:cubicBezTo>
                <a:cubicBezTo>
                  <a:pt x="682588" y="184814"/>
                  <a:pt x="680524" y="187039"/>
                  <a:pt x="663696" y="194251"/>
                </a:cubicBezTo>
                <a:cubicBezTo>
                  <a:pt x="659106" y="196218"/>
                  <a:pt x="654221" y="197410"/>
                  <a:pt x="649483" y="198989"/>
                </a:cubicBezTo>
                <a:cubicBezTo>
                  <a:pt x="644745" y="197410"/>
                  <a:pt x="640263" y="194251"/>
                  <a:pt x="635269" y="194251"/>
                </a:cubicBezTo>
                <a:cubicBezTo>
                  <a:pt x="625663" y="194251"/>
                  <a:pt x="612740" y="191406"/>
                  <a:pt x="606842" y="198989"/>
                </a:cubicBezTo>
                <a:cubicBezTo>
                  <a:pt x="566641" y="250675"/>
                  <a:pt x="628241" y="226190"/>
                  <a:pt x="587891" y="246367"/>
                </a:cubicBezTo>
                <a:cubicBezTo>
                  <a:pt x="563172" y="258727"/>
                  <a:pt x="497842" y="255566"/>
                  <a:pt x="493135" y="255843"/>
                </a:cubicBezTo>
                <a:cubicBezTo>
                  <a:pt x="458530" y="267377"/>
                  <a:pt x="474398" y="262896"/>
                  <a:pt x="445756" y="270056"/>
                </a:cubicBezTo>
                <a:cubicBezTo>
                  <a:pt x="422067" y="285850"/>
                  <a:pt x="434703" y="274793"/>
                  <a:pt x="412592" y="307959"/>
                </a:cubicBezTo>
                <a:cubicBezTo>
                  <a:pt x="409433" y="312697"/>
                  <a:pt x="407854" y="319014"/>
                  <a:pt x="403116" y="322172"/>
                </a:cubicBezTo>
                <a:lnTo>
                  <a:pt x="374689" y="341123"/>
                </a:lnTo>
                <a:cubicBezTo>
                  <a:pt x="368372" y="331647"/>
                  <a:pt x="365214" y="319013"/>
                  <a:pt x="355738" y="312696"/>
                </a:cubicBezTo>
                <a:cubicBezTo>
                  <a:pt x="323155" y="290975"/>
                  <a:pt x="338115" y="297346"/>
                  <a:pt x="313097" y="289007"/>
                </a:cubicBezTo>
                <a:cubicBezTo>
                  <a:pt x="308359" y="290586"/>
                  <a:pt x="301787" y="289681"/>
                  <a:pt x="298884" y="293745"/>
                </a:cubicBezTo>
                <a:cubicBezTo>
                  <a:pt x="290462" y="305536"/>
                  <a:pt x="288464" y="331949"/>
                  <a:pt x="284670" y="345861"/>
                </a:cubicBezTo>
                <a:cubicBezTo>
                  <a:pt x="277669" y="371531"/>
                  <a:pt x="279176" y="373339"/>
                  <a:pt x="260981" y="388502"/>
                </a:cubicBezTo>
                <a:cubicBezTo>
                  <a:pt x="256607" y="392147"/>
                  <a:pt x="251506" y="394819"/>
                  <a:pt x="246768" y="397977"/>
                </a:cubicBezTo>
                <a:cubicBezTo>
                  <a:pt x="225576" y="429764"/>
                  <a:pt x="250539" y="398623"/>
                  <a:pt x="223079" y="416929"/>
                </a:cubicBezTo>
                <a:cubicBezTo>
                  <a:pt x="183583" y="443259"/>
                  <a:pt x="235460" y="422216"/>
                  <a:pt x="189914" y="435880"/>
                </a:cubicBezTo>
                <a:cubicBezTo>
                  <a:pt x="180347" y="438750"/>
                  <a:pt x="161487" y="445356"/>
                  <a:pt x="161487" y="445356"/>
                </a:cubicBezTo>
                <a:cubicBezTo>
                  <a:pt x="131259" y="443341"/>
                  <a:pt x="97122" y="444169"/>
                  <a:pt x="66730" y="435880"/>
                </a:cubicBezTo>
                <a:cubicBezTo>
                  <a:pt x="57094" y="433252"/>
                  <a:pt x="46614" y="431944"/>
                  <a:pt x="38303" y="426404"/>
                </a:cubicBezTo>
                <a:cubicBezTo>
                  <a:pt x="26324" y="418418"/>
                  <a:pt x="23887" y="414993"/>
                  <a:pt x="9876" y="412191"/>
                </a:cubicBezTo>
                <a:cubicBezTo>
                  <a:pt x="6779" y="411572"/>
                  <a:pt x="-1968" y="414560"/>
                  <a:pt x="401" y="416929"/>
                </a:cubicBezTo>
                <a:close/>
              </a:path>
            </a:pathLst>
          </a:custGeom>
          <a:solidFill>
            <a:srgbClr val="FCE4D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kumimoji="0" lang="zh-TW" altLang="en-US"/>
          </a:p>
        </p:txBody>
      </p:sp>
      <p:sp>
        <p:nvSpPr>
          <p:cNvPr id="11" name="彰化縣"/>
          <p:cNvSpPr/>
          <p:nvPr/>
        </p:nvSpPr>
        <p:spPr bwMode="auto">
          <a:xfrm>
            <a:off x="2332038" y="3160713"/>
            <a:ext cx="744537" cy="625475"/>
          </a:xfrm>
          <a:custGeom>
            <a:avLst/>
            <a:gdLst>
              <a:gd name="connsiteX0" fmla="*/ 277640 w 561315"/>
              <a:gd name="connsiteY0" fmla="*/ 6071 h 631148"/>
              <a:gd name="connsiteX1" fmla="*/ 268586 w 561315"/>
              <a:gd name="connsiteY1" fmla="*/ 21160 h 631148"/>
              <a:gd name="connsiteX2" fmla="*/ 265568 w 561315"/>
              <a:gd name="connsiteY2" fmla="*/ 30214 h 631148"/>
              <a:gd name="connsiteX3" fmla="*/ 253497 w 561315"/>
              <a:gd name="connsiteY3" fmla="*/ 48321 h 631148"/>
              <a:gd name="connsiteX4" fmla="*/ 241426 w 561315"/>
              <a:gd name="connsiteY4" fmla="*/ 84535 h 631148"/>
              <a:gd name="connsiteX5" fmla="*/ 238408 w 561315"/>
              <a:gd name="connsiteY5" fmla="*/ 93588 h 631148"/>
              <a:gd name="connsiteX6" fmla="*/ 232372 w 561315"/>
              <a:gd name="connsiteY6" fmla="*/ 102642 h 631148"/>
              <a:gd name="connsiteX7" fmla="*/ 217283 w 561315"/>
              <a:gd name="connsiteY7" fmla="*/ 126784 h 631148"/>
              <a:gd name="connsiteX8" fmla="*/ 211248 w 561315"/>
              <a:gd name="connsiteY8" fmla="*/ 144891 h 631148"/>
              <a:gd name="connsiteX9" fmla="*/ 205212 w 561315"/>
              <a:gd name="connsiteY9" fmla="*/ 153945 h 631148"/>
              <a:gd name="connsiteX10" fmla="*/ 202194 w 561315"/>
              <a:gd name="connsiteY10" fmla="*/ 162998 h 631148"/>
              <a:gd name="connsiteX11" fmla="*/ 190123 w 561315"/>
              <a:gd name="connsiteY11" fmla="*/ 181105 h 631148"/>
              <a:gd name="connsiteX12" fmla="*/ 187105 w 561315"/>
              <a:gd name="connsiteY12" fmla="*/ 190158 h 631148"/>
              <a:gd name="connsiteX13" fmla="*/ 175034 w 561315"/>
              <a:gd name="connsiteY13" fmla="*/ 208265 h 631148"/>
              <a:gd name="connsiteX14" fmla="*/ 165980 w 561315"/>
              <a:gd name="connsiteY14" fmla="*/ 226372 h 631148"/>
              <a:gd name="connsiteX15" fmla="*/ 159945 w 561315"/>
              <a:gd name="connsiteY15" fmla="*/ 244479 h 631148"/>
              <a:gd name="connsiteX16" fmla="*/ 153909 w 561315"/>
              <a:gd name="connsiteY16" fmla="*/ 253533 h 631148"/>
              <a:gd name="connsiteX17" fmla="*/ 147873 w 561315"/>
              <a:gd name="connsiteY17" fmla="*/ 271640 h 631148"/>
              <a:gd name="connsiteX18" fmla="*/ 138820 w 561315"/>
              <a:gd name="connsiteY18" fmla="*/ 289747 h 631148"/>
              <a:gd name="connsiteX19" fmla="*/ 132784 w 561315"/>
              <a:gd name="connsiteY19" fmla="*/ 298800 h 631148"/>
              <a:gd name="connsiteX20" fmla="*/ 126749 w 561315"/>
              <a:gd name="connsiteY20" fmla="*/ 316907 h 631148"/>
              <a:gd name="connsiteX21" fmla="*/ 96570 w 561315"/>
              <a:gd name="connsiteY21" fmla="*/ 362174 h 631148"/>
              <a:gd name="connsiteX22" fmla="*/ 90535 w 561315"/>
              <a:gd name="connsiteY22" fmla="*/ 371228 h 631148"/>
              <a:gd name="connsiteX23" fmla="*/ 87517 w 561315"/>
              <a:gd name="connsiteY23" fmla="*/ 380281 h 631148"/>
              <a:gd name="connsiteX24" fmla="*/ 78463 w 561315"/>
              <a:gd name="connsiteY24" fmla="*/ 386317 h 631148"/>
              <a:gd name="connsiteX25" fmla="*/ 72428 w 561315"/>
              <a:gd name="connsiteY25" fmla="*/ 404424 h 631148"/>
              <a:gd name="connsiteX26" fmla="*/ 60356 w 561315"/>
              <a:gd name="connsiteY26" fmla="*/ 422531 h 631148"/>
              <a:gd name="connsiteX27" fmla="*/ 45267 w 561315"/>
              <a:gd name="connsiteY27" fmla="*/ 449691 h 631148"/>
              <a:gd name="connsiteX28" fmla="*/ 36214 w 561315"/>
              <a:gd name="connsiteY28" fmla="*/ 476852 h 631148"/>
              <a:gd name="connsiteX29" fmla="*/ 33196 w 561315"/>
              <a:gd name="connsiteY29" fmla="*/ 485905 h 631148"/>
              <a:gd name="connsiteX30" fmla="*/ 27160 w 561315"/>
              <a:gd name="connsiteY30" fmla="*/ 494958 h 631148"/>
              <a:gd name="connsiteX31" fmla="*/ 18107 w 561315"/>
              <a:gd name="connsiteY31" fmla="*/ 522119 h 631148"/>
              <a:gd name="connsiteX32" fmla="*/ 12071 w 561315"/>
              <a:gd name="connsiteY32" fmla="*/ 540226 h 631148"/>
              <a:gd name="connsiteX33" fmla="*/ 9053 w 561315"/>
              <a:gd name="connsiteY33" fmla="*/ 552297 h 631148"/>
              <a:gd name="connsiteX34" fmla="*/ 3018 w 561315"/>
              <a:gd name="connsiteY34" fmla="*/ 573422 h 631148"/>
              <a:gd name="connsiteX35" fmla="*/ 0 w 561315"/>
              <a:gd name="connsiteY35" fmla="*/ 591529 h 631148"/>
              <a:gd name="connsiteX36" fmla="*/ 3018 w 561315"/>
              <a:gd name="connsiteY36" fmla="*/ 612654 h 631148"/>
              <a:gd name="connsiteX37" fmla="*/ 15089 w 561315"/>
              <a:gd name="connsiteY37" fmla="*/ 615671 h 631148"/>
              <a:gd name="connsiteX38" fmla="*/ 24143 w 561315"/>
              <a:gd name="connsiteY38" fmla="*/ 618689 h 631148"/>
              <a:gd name="connsiteX39" fmla="*/ 33196 w 561315"/>
              <a:gd name="connsiteY39" fmla="*/ 624725 h 631148"/>
              <a:gd name="connsiteX40" fmla="*/ 63374 w 561315"/>
              <a:gd name="connsiteY40" fmla="*/ 630760 h 631148"/>
              <a:gd name="connsiteX41" fmla="*/ 211248 w 561315"/>
              <a:gd name="connsiteY41" fmla="*/ 627743 h 631148"/>
              <a:gd name="connsiteX42" fmla="*/ 235390 w 561315"/>
              <a:gd name="connsiteY42" fmla="*/ 621707 h 631148"/>
              <a:gd name="connsiteX43" fmla="*/ 344032 w 561315"/>
              <a:gd name="connsiteY43" fmla="*/ 615671 h 631148"/>
              <a:gd name="connsiteX44" fmla="*/ 425513 w 561315"/>
              <a:gd name="connsiteY44" fmla="*/ 612654 h 631148"/>
              <a:gd name="connsiteX45" fmla="*/ 449655 w 561315"/>
              <a:gd name="connsiteY45" fmla="*/ 618689 h 631148"/>
              <a:gd name="connsiteX46" fmla="*/ 458709 w 561315"/>
              <a:gd name="connsiteY46" fmla="*/ 621707 h 631148"/>
              <a:gd name="connsiteX47" fmla="*/ 485869 w 561315"/>
              <a:gd name="connsiteY47" fmla="*/ 624725 h 631148"/>
              <a:gd name="connsiteX48" fmla="*/ 555279 w 561315"/>
              <a:gd name="connsiteY48" fmla="*/ 624725 h 631148"/>
              <a:gd name="connsiteX49" fmla="*/ 561315 w 561315"/>
              <a:gd name="connsiteY49" fmla="*/ 615671 h 631148"/>
              <a:gd name="connsiteX50" fmla="*/ 558297 w 561315"/>
              <a:gd name="connsiteY50" fmla="*/ 606618 h 631148"/>
              <a:gd name="connsiteX51" fmla="*/ 552261 w 561315"/>
              <a:gd name="connsiteY51" fmla="*/ 582475 h 631148"/>
              <a:gd name="connsiteX52" fmla="*/ 543208 w 561315"/>
              <a:gd name="connsiteY52" fmla="*/ 564368 h 631148"/>
              <a:gd name="connsiteX53" fmla="*/ 534154 w 561315"/>
              <a:gd name="connsiteY53" fmla="*/ 558333 h 631148"/>
              <a:gd name="connsiteX54" fmla="*/ 531137 w 561315"/>
              <a:gd name="connsiteY54" fmla="*/ 549279 h 631148"/>
              <a:gd name="connsiteX55" fmla="*/ 525101 w 561315"/>
              <a:gd name="connsiteY55" fmla="*/ 540226 h 631148"/>
              <a:gd name="connsiteX56" fmla="*/ 522083 w 561315"/>
              <a:gd name="connsiteY56" fmla="*/ 528155 h 631148"/>
              <a:gd name="connsiteX57" fmla="*/ 528119 w 561315"/>
              <a:gd name="connsiteY57" fmla="*/ 494958 h 631148"/>
              <a:gd name="connsiteX58" fmla="*/ 537172 w 561315"/>
              <a:gd name="connsiteY58" fmla="*/ 467798 h 631148"/>
              <a:gd name="connsiteX59" fmla="*/ 543208 w 561315"/>
              <a:gd name="connsiteY59" fmla="*/ 449691 h 631148"/>
              <a:gd name="connsiteX60" fmla="*/ 546226 w 561315"/>
              <a:gd name="connsiteY60" fmla="*/ 440638 h 631148"/>
              <a:gd name="connsiteX61" fmla="*/ 543208 w 561315"/>
              <a:gd name="connsiteY61" fmla="*/ 356139 h 631148"/>
              <a:gd name="connsiteX62" fmla="*/ 534154 w 561315"/>
              <a:gd name="connsiteY62" fmla="*/ 322943 h 631148"/>
              <a:gd name="connsiteX63" fmla="*/ 525101 w 561315"/>
              <a:gd name="connsiteY63" fmla="*/ 295782 h 631148"/>
              <a:gd name="connsiteX64" fmla="*/ 522083 w 561315"/>
              <a:gd name="connsiteY64" fmla="*/ 286729 h 631148"/>
              <a:gd name="connsiteX65" fmla="*/ 510012 w 561315"/>
              <a:gd name="connsiteY65" fmla="*/ 268622 h 631148"/>
              <a:gd name="connsiteX66" fmla="*/ 503976 w 561315"/>
              <a:gd name="connsiteY66" fmla="*/ 259568 h 631148"/>
              <a:gd name="connsiteX67" fmla="*/ 500958 w 561315"/>
              <a:gd name="connsiteY67" fmla="*/ 250515 h 631148"/>
              <a:gd name="connsiteX68" fmla="*/ 491905 w 561315"/>
              <a:gd name="connsiteY68" fmla="*/ 241461 h 631148"/>
              <a:gd name="connsiteX69" fmla="*/ 485869 w 561315"/>
              <a:gd name="connsiteY69" fmla="*/ 232408 h 631148"/>
              <a:gd name="connsiteX70" fmla="*/ 494923 w 561315"/>
              <a:gd name="connsiteY70" fmla="*/ 211283 h 631148"/>
              <a:gd name="connsiteX71" fmla="*/ 503976 w 561315"/>
              <a:gd name="connsiteY71" fmla="*/ 205248 h 631148"/>
              <a:gd name="connsiteX72" fmla="*/ 510012 w 561315"/>
              <a:gd name="connsiteY72" fmla="*/ 196194 h 631148"/>
              <a:gd name="connsiteX73" fmla="*/ 519065 w 561315"/>
              <a:gd name="connsiteY73" fmla="*/ 193176 h 631148"/>
              <a:gd name="connsiteX74" fmla="*/ 516048 w 561315"/>
              <a:gd name="connsiteY74" fmla="*/ 181105 h 631148"/>
              <a:gd name="connsiteX75" fmla="*/ 494923 w 561315"/>
              <a:gd name="connsiteY75" fmla="*/ 162998 h 631148"/>
              <a:gd name="connsiteX76" fmla="*/ 476816 w 561315"/>
              <a:gd name="connsiteY76" fmla="*/ 156962 h 631148"/>
              <a:gd name="connsiteX77" fmla="*/ 455691 w 561315"/>
              <a:gd name="connsiteY77" fmla="*/ 150927 h 631148"/>
              <a:gd name="connsiteX78" fmla="*/ 431549 w 561315"/>
              <a:gd name="connsiteY78" fmla="*/ 144891 h 631148"/>
              <a:gd name="connsiteX79" fmla="*/ 404388 w 561315"/>
              <a:gd name="connsiteY79" fmla="*/ 141873 h 631148"/>
              <a:gd name="connsiteX80" fmla="*/ 383263 w 561315"/>
              <a:gd name="connsiteY80" fmla="*/ 132820 h 631148"/>
              <a:gd name="connsiteX81" fmla="*/ 374210 w 561315"/>
              <a:gd name="connsiteY81" fmla="*/ 114713 h 631148"/>
              <a:gd name="connsiteX82" fmla="*/ 368174 w 561315"/>
              <a:gd name="connsiteY82" fmla="*/ 102642 h 631148"/>
              <a:gd name="connsiteX83" fmla="*/ 362139 w 561315"/>
              <a:gd name="connsiteY83" fmla="*/ 84535 h 631148"/>
              <a:gd name="connsiteX84" fmla="*/ 350067 w 561315"/>
              <a:gd name="connsiteY84" fmla="*/ 60392 h 631148"/>
              <a:gd name="connsiteX85" fmla="*/ 337996 w 561315"/>
              <a:gd name="connsiteY85" fmla="*/ 33232 h 631148"/>
              <a:gd name="connsiteX86" fmla="*/ 328943 w 561315"/>
              <a:gd name="connsiteY86" fmla="*/ 15125 h 631148"/>
              <a:gd name="connsiteX87" fmla="*/ 301782 w 561315"/>
              <a:gd name="connsiteY87" fmla="*/ 36 h 631148"/>
              <a:gd name="connsiteX88" fmla="*/ 277640 w 561315"/>
              <a:gd name="connsiteY88" fmla="*/ 6071 h 631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561315" h="631148">
                <a:moveTo>
                  <a:pt x="277640" y="6071"/>
                </a:moveTo>
                <a:cubicBezTo>
                  <a:pt x="272107" y="9592"/>
                  <a:pt x="271209" y="15914"/>
                  <a:pt x="268586" y="21160"/>
                </a:cubicBezTo>
                <a:cubicBezTo>
                  <a:pt x="267163" y="24005"/>
                  <a:pt x="267113" y="27433"/>
                  <a:pt x="265568" y="30214"/>
                </a:cubicBezTo>
                <a:cubicBezTo>
                  <a:pt x="262045" y="36555"/>
                  <a:pt x="255791" y="41439"/>
                  <a:pt x="253497" y="48321"/>
                </a:cubicBezTo>
                <a:lnTo>
                  <a:pt x="241426" y="84535"/>
                </a:lnTo>
                <a:cubicBezTo>
                  <a:pt x="240420" y="87553"/>
                  <a:pt x="240172" y="90941"/>
                  <a:pt x="238408" y="93588"/>
                </a:cubicBezTo>
                <a:cubicBezTo>
                  <a:pt x="236396" y="96606"/>
                  <a:pt x="233845" y="99327"/>
                  <a:pt x="232372" y="102642"/>
                </a:cubicBezTo>
                <a:cubicBezTo>
                  <a:pt x="221788" y="126458"/>
                  <a:pt x="233571" y="115927"/>
                  <a:pt x="217283" y="126784"/>
                </a:cubicBezTo>
                <a:cubicBezTo>
                  <a:pt x="215271" y="132820"/>
                  <a:pt x="214777" y="139597"/>
                  <a:pt x="211248" y="144891"/>
                </a:cubicBezTo>
                <a:cubicBezTo>
                  <a:pt x="209236" y="147909"/>
                  <a:pt x="206834" y="150701"/>
                  <a:pt x="205212" y="153945"/>
                </a:cubicBezTo>
                <a:cubicBezTo>
                  <a:pt x="203789" y="156790"/>
                  <a:pt x="203739" y="160217"/>
                  <a:pt x="202194" y="162998"/>
                </a:cubicBezTo>
                <a:cubicBezTo>
                  <a:pt x="198671" y="169339"/>
                  <a:pt x="192417" y="174223"/>
                  <a:pt x="190123" y="181105"/>
                </a:cubicBezTo>
                <a:cubicBezTo>
                  <a:pt x="189117" y="184123"/>
                  <a:pt x="188650" y="187377"/>
                  <a:pt x="187105" y="190158"/>
                </a:cubicBezTo>
                <a:cubicBezTo>
                  <a:pt x="183582" y="196499"/>
                  <a:pt x="177328" y="201383"/>
                  <a:pt x="175034" y="208265"/>
                </a:cubicBezTo>
                <a:cubicBezTo>
                  <a:pt x="170869" y="220760"/>
                  <a:pt x="173781" y="214672"/>
                  <a:pt x="165980" y="226372"/>
                </a:cubicBezTo>
                <a:cubicBezTo>
                  <a:pt x="163968" y="232408"/>
                  <a:pt x="163474" y="239185"/>
                  <a:pt x="159945" y="244479"/>
                </a:cubicBezTo>
                <a:cubicBezTo>
                  <a:pt x="157933" y="247497"/>
                  <a:pt x="155382" y="250218"/>
                  <a:pt x="153909" y="253533"/>
                </a:cubicBezTo>
                <a:cubicBezTo>
                  <a:pt x="151325" y="259347"/>
                  <a:pt x="151402" y="266346"/>
                  <a:pt x="147873" y="271640"/>
                </a:cubicBezTo>
                <a:cubicBezTo>
                  <a:pt x="130573" y="297592"/>
                  <a:pt x="151319" y="264751"/>
                  <a:pt x="138820" y="289747"/>
                </a:cubicBezTo>
                <a:cubicBezTo>
                  <a:pt x="137198" y="292991"/>
                  <a:pt x="134796" y="295782"/>
                  <a:pt x="132784" y="298800"/>
                </a:cubicBezTo>
                <a:cubicBezTo>
                  <a:pt x="130772" y="304836"/>
                  <a:pt x="130278" y="311614"/>
                  <a:pt x="126749" y="316907"/>
                </a:cubicBezTo>
                <a:lnTo>
                  <a:pt x="96570" y="362174"/>
                </a:lnTo>
                <a:cubicBezTo>
                  <a:pt x="94558" y="365192"/>
                  <a:pt x="91682" y="367787"/>
                  <a:pt x="90535" y="371228"/>
                </a:cubicBezTo>
                <a:cubicBezTo>
                  <a:pt x="89529" y="374246"/>
                  <a:pt x="89504" y="377797"/>
                  <a:pt x="87517" y="380281"/>
                </a:cubicBezTo>
                <a:cubicBezTo>
                  <a:pt x="85251" y="383113"/>
                  <a:pt x="81481" y="384305"/>
                  <a:pt x="78463" y="386317"/>
                </a:cubicBezTo>
                <a:cubicBezTo>
                  <a:pt x="76451" y="392353"/>
                  <a:pt x="75957" y="399131"/>
                  <a:pt x="72428" y="404424"/>
                </a:cubicBezTo>
                <a:lnTo>
                  <a:pt x="60356" y="422531"/>
                </a:lnTo>
                <a:cubicBezTo>
                  <a:pt x="52972" y="444687"/>
                  <a:pt x="58820" y="436140"/>
                  <a:pt x="45267" y="449691"/>
                </a:cubicBezTo>
                <a:lnTo>
                  <a:pt x="36214" y="476852"/>
                </a:lnTo>
                <a:cubicBezTo>
                  <a:pt x="35208" y="479870"/>
                  <a:pt x="34961" y="483258"/>
                  <a:pt x="33196" y="485905"/>
                </a:cubicBezTo>
                <a:lnTo>
                  <a:pt x="27160" y="494958"/>
                </a:lnTo>
                <a:lnTo>
                  <a:pt x="18107" y="522119"/>
                </a:lnTo>
                <a:lnTo>
                  <a:pt x="12071" y="540226"/>
                </a:lnTo>
                <a:cubicBezTo>
                  <a:pt x="11065" y="544250"/>
                  <a:pt x="10192" y="548309"/>
                  <a:pt x="9053" y="552297"/>
                </a:cubicBezTo>
                <a:cubicBezTo>
                  <a:pt x="5222" y="565708"/>
                  <a:pt x="6160" y="557715"/>
                  <a:pt x="3018" y="573422"/>
                </a:cubicBezTo>
                <a:cubicBezTo>
                  <a:pt x="1818" y="579422"/>
                  <a:pt x="1006" y="585493"/>
                  <a:pt x="0" y="591529"/>
                </a:cubicBezTo>
                <a:cubicBezTo>
                  <a:pt x="1006" y="598571"/>
                  <a:pt x="-752" y="606622"/>
                  <a:pt x="3018" y="612654"/>
                </a:cubicBezTo>
                <a:cubicBezTo>
                  <a:pt x="5216" y="616171"/>
                  <a:pt x="11101" y="614532"/>
                  <a:pt x="15089" y="615671"/>
                </a:cubicBezTo>
                <a:cubicBezTo>
                  <a:pt x="18148" y="616545"/>
                  <a:pt x="21125" y="617683"/>
                  <a:pt x="24143" y="618689"/>
                </a:cubicBezTo>
                <a:cubicBezTo>
                  <a:pt x="27161" y="620701"/>
                  <a:pt x="29952" y="623103"/>
                  <a:pt x="33196" y="624725"/>
                </a:cubicBezTo>
                <a:cubicBezTo>
                  <a:pt x="41624" y="628939"/>
                  <a:pt x="55588" y="629648"/>
                  <a:pt x="63374" y="630760"/>
                </a:cubicBezTo>
                <a:lnTo>
                  <a:pt x="211248" y="627743"/>
                </a:lnTo>
                <a:cubicBezTo>
                  <a:pt x="238542" y="626732"/>
                  <a:pt x="215836" y="624716"/>
                  <a:pt x="235390" y="621707"/>
                </a:cubicBezTo>
                <a:cubicBezTo>
                  <a:pt x="265375" y="617094"/>
                  <a:pt x="323395" y="616465"/>
                  <a:pt x="344032" y="615671"/>
                </a:cubicBezTo>
                <a:cubicBezTo>
                  <a:pt x="382203" y="602949"/>
                  <a:pt x="355784" y="609333"/>
                  <a:pt x="425513" y="612654"/>
                </a:cubicBezTo>
                <a:cubicBezTo>
                  <a:pt x="433560" y="614666"/>
                  <a:pt x="441786" y="616066"/>
                  <a:pt x="449655" y="618689"/>
                </a:cubicBezTo>
                <a:cubicBezTo>
                  <a:pt x="452673" y="619695"/>
                  <a:pt x="455571" y="621184"/>
                  <a:pt x="458709" y="621707"/>
                </a:cubicBezTo>
                <a:cubicBezTo>
                  <a:pt x="467694" y="623205"/>
                  <a:pt x="476816" y="623719"/>
                  <a:pt x="485869" y="624725"/>
                </a:cubicBezTo>
                <a:cubicBezTo>
                  <a:pt x="511466" y="633257"/>
                  <a:pt x="508003" y="633321"/>
                  <a:pt x="555279" y="624725"/>
                </a:cubicBezTo>
                <a:cubicBezTo>
                  <a:pt x="558848" y="624076"/>
                  <a:pt x="559303" y="618689"/>
                  <a:pt x="561315" y="615671"/>
                </a:cubicBezTo>
                <a:cubicBezTo>
                  <a:pt x="560309" y="612653"/>
                  <a:pt x="559134" y="609687"/>
                  <a:pt x="558297" y="606618"/>
                </a:cubicBezTo>
                <a:cubicBezTo>
                  <a:pt x="556114" y="598615"/>
                  <a:pt x="554884" y="590345"/>
                  <a:pt x="552261" y="582475"/>
                </a:cubicBezTo>
                <a:cubicBezTo>
                  <a:pt x="549807" y="575111"/>
                  <a:pt x="549059" y="570218"/>
                  <a:pt x="543208" y="564368"/>
                </a:cubicBezTo>
                <a:cubicBezTo>
                  <a:pt x="540643" y="561803"/>
                  <a:pt x="537172" y="560345"/>
                  <a:pt x="534154" y="558333"/>
                </a:cubicBezTo>
                <a:cubicBezTo>
                  <a:pt x="533148" y="555315"/>
                  <a:pt x="532560" y="552124"/>
                  <a:pt x="531137" y="549279"/>
                </a:cubicBezTo>
                <a:cubicBezTo>
                  <a:pt x="529515" y="546035"/>
                  <a:pt x="526530" y="543560"/>
                  <a:pt x="525101" y="540226"/>
                </a:cubicBezTo>
                <a:cubicBezTo>
                  <a:pt x="523467" y="536414"/>
                  <a:pt x="523089" y="532179"/>
                  <a:pt x="522083" y="528155"/>
                </a:cubicBezTo>
                <a:cubicBezTo>
                  <a:pt x="523069" y="522240"/>
                  <a:pt x="526311" y="501586"/>
                  <a:pt x="528119" y="494958"/>
                </a:cubicBezTo>
                <a:cubicBezTo>
                  <a:pt x="528120" y="494954"/>
                  <a:pt x="535663" y="472326"/>
                  <a:pt x="537172" y="467798"/>
                </a:cubicBezTo>
                <a:lnTo>
                  <a:pt x="543208" y="449691"/>
                </a:lnTo>
                <a:lnTo>
                  <a:pt x="546226" y="440638"/>
                </a:lnTo>
                <a:cubicBezTo>
                  <a:pt x="545220" y="412472"/>
                  <a:pt x="544913" y="384272"/>
                  <a:pt x="543208" y="356139"/>
                </a:cubicBezTo>
                <a:cubicBezTo>
                  <a:pt x="542576" y="345711"/>
                  <a:pt x="537305" y="332396"/>
                  <a:pt x="534154" y="322943"/>
                </a:cubicBezTo>
                <a:lnTo>
                  <a:pt x="525101" y="295782"/>
                </a:lnTo>
                <a:cubicBezTo>
                  <a:pt x="524095" y="292764"/>
                  <a:pt x="523847" y="289376"/>
                  <a:pt x="522083" y="286729"/>
                </a:cubicBezTo>
                <a:lnTo>
                  <a:pt x="510012" y="268622"/>
                </a:lnTo>
                <a:cubicBezTo>
                  <a:pt x="508000" y="265604"/>
                  <a:pt x="505123" y="263009"/>
                  <a:pt x="503976" y="259568"/>
                </a:cubicBezTo>
                <a:cubicBezTo>
                  <a:pt x="502970" y="256550"/>
                  <a:pt x="502722" y="253162"/>
                  <a:pt x="500958" y="250515"/>
                </a:cubicBezTo>
                <a:cubicBezTo>
                  <a:pt x="498591" y="246964"/>
                  <a:pt x="494637" y="244740"/>
                  <a:pt x="491905" y="241461"/>
                </a:cubicBezTo>
                <a:cubicBezTo>
                  <a:pt x="489583" y="238675"/>
                  <a:pt x="487881" y="235426"/>
                  <a:pt x="485869" y="232408"/>
                </a:cubicBezTo>
                <a:cubicBezTo>
                  <a:pt x="488178" y="223173"/>
                  <a:pt x="487976" y="218230"/>
                  <a:pt x="494923" y="211283"/>
                </a:cubicBezTo>
                <a:cubicBezTo>
                  <a:pt x="497487" y="208719"/>
                  <a:pt x="500958" y="207260"/>
                  <a:pt x="503976" y="205248"/>
                </a:cubicBezTo>
                <a:cubicBezTo>
                  <a:pt x="505988" y="202230"/>
                  <a:pt x="507180" y="198460"/>
                  <a:pt x="510012" y="196194"/>
                </a:cubicBezTo>
                <a:cubicBezTo>
                  <a:pt x="512496" y="194207"/>
                  <a:pt x="517884" y="196129"/>
                  <a:pt x="519065" y="193176"/>
                </a:cubicBezTo>
                <a:cubicBezTo>
                  <a:pt x="520605" y="189325"/>
                  <a:pt x="518106" y="184706"/>
                  <a:pt x="516048" y="181105"/>
                </a:cubicBezTo>
                <a:cubicBezTo>
                  <a:pt x="513633" y="176879"/>
                  <a:pt x="498392" y="164733"/>
                  <a:pt x="494923" y="162998"/>
                </a:cubicBezTo>
                <a:cubicBezTo>
                  <a:pt x="489233" y="160153"/>
                  <a:pt x="482852" y="158974"/>
                  <a:pt x="476816" y="156962"/>
                </a:cubicBezTo>
                <a:cubicBezTo>
                  <a:pt x="455120" y="149731"/>
                  <a:pt x="482200" y="158502"/>
                  <a:pt x="455691" y="150927"/>
                </a:cubicBezTo>
                <a:cubicBezTo>
                  <a:pt x="441649" y="146915"/>
                  <a:pt x="449956" y="147521"/>
                  <a:pt x="431549" y="144891"/>
                </a:cubicBezTo>
                <a:cubicBezTo>
                  <a:pt x="422531" y="143603"/>
                  <a:pt x="413442" y="142879"/>
                  <a:pt x="404388" y="141873"/>
                </a:cubicBezTo>
                <a:cubicBezTo>
                  <a:pt x="395153" y="139565"/>
                  <a:pt x="390210" y="139767"/>
                  <a:pt x="383263" y="132820"/>
                </a:cubicBezTo>
                <a:cubicBezTo>
                  <a:pt x="376015" y="125572"/>
                  <a:pt x="377891" y="123302"/>
                  <a:pt x="374210" y="114713"/>
                </a:cubicBezTo>
                <a:cubicBezTo>
                  <a:pt x="372438" y="110578"/>
                  <a:pt x="369845" y="106819"/>
                  <a:pt x="368174" y="102642"/>
                </a:cubicBezTo>
                <a:cubicBezTo>
                  <a:pt x="365811" y="96735"/>
                  <a:pt x="364984" y="90225"/>
                  <a:pt x="362139" y="84535"/>
                </a:cubicBezTo>
                <a:cubicBezTo>
                  <a:pt x="358115" y="76487"/>
                  <a:pt x="352912" y="68928"/>
                  <a:pt x="350067" y="60392"/>
                </a:cubicBezTo>
                <a:cubicBezTo>
                  <a:pt x="342885" y="38844"/>
                  <a:pt x="347561" y="47578"/>
                  <a:pt x="337996" y="33232"/>
                </a:cubicBezTo>
                <a:cubicBezTo>
                  <a:pt x="335844" y="26775"/>
                  <a:pt x="334448" y="19942"/>
                  <a:pt x="328943" y="15125"/>
                </a:cubicBezTo>
                <a:cubicBezTo>
                  <a:pt x="321772" y="8851"/>
                  <a:pt x="311761" y="2032"/>
                  <a:pt x="301782" y="36"/>
                </a:cubicBezTo>
                <a:cubicBezTo>
                  <a:pt x="299809" y="-359"/>
                  <a:pt x="283173" y="2550"/>
                  <a:pt x="277640" y="6071"/>
                </a:cubicBezTo>
                <a:close/>
              </a:path>
            </a:pathLst>
          </a:custGeom>
          <a:solidFill>
            <a:srgbClr val="F8CBAD"/>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kumimoji="0" lang="zh-TW" altLang="en-US"/>
          </a:p>
        </p:txBody>
      </p:sp>
      <p:sp>
        <p:nvSpPr>
          <p:cNvPr id="12" name="雲林縣"/>
          <p:cNvSpPr/>
          <p:nvPr/>
        </p:nvSpPr>
        <p:spPr bwMode="auto">
          <a:xfrm>
            <a:off x="2120900" y="3757613"/>
            <a:ext cx="1071563" cy="469900"/>
          </a:xfrm>
          <a:custGeom>
            <a:avLst/>
            <a:gdLst>
              <a:gd name="connsiteX0" fmla="*/ 156927 w 887255"/>
              <a:gd name="connsiteY0" fmla="*/ 9053 h 510011"/>
              <a:gd name="connsiteX1" fmla="*/ 144856 w 887255"/>
              <a:gd name="connsiteY1" fmla="*/ 33196 h 510011"/>
              <a:gd name="connsiteX2" fmla="*/ 126749 w 887255"/>
              <a:gd name="connsiteY2" fmla="*/ 45267 h 510011"/>
              <a:gd name="connsiteX3" fmla="*/ 117695 w 887255"/>
              <a:gd name="connsiteY3" fmla="*/ 51303 h 510011"/>
              <a:gd name="connsiteX4" fmla="*/ 108642 w 887255"/>
              <a:gd name="connsiteY4" fmla="*/ 57338 h 510011"/>
              <a:gd name="connsiteX5" fmla="*/ 99588 w 887255"/>
              <a:gd name="connsiteY5" fmla="*/ 66392 h 510011"/>
              <a:gd name="connsiteX6" fmla="*/ 96571 w 887255"/>
              <a:gd name="connsiteY6" fmla="*/ 75445 h 510011"/>
              <a:gd name="connsiteX7" fmla="*/ 90535 w 887255"/>
              <a:gd name="connsiteY7" fmla="*/ 123730 h 510011"/>
              <a:gd name="connsiteX8" fmla="*/ 81482 w 887255"/>
              <a:gd name="connsiteY8" fmla="*/ 153908 h 510011"/>
              <a:gd name="connsiteX9" fmla="*/ 75446 w 887255"/>
              <a:gd name="connsiteY9" fmla="*/ 172015 h 510011"/>
              <a:gd name="connsiteX10" fmla="*/ 69410 w 887255"/>
              <a:gd name="connsiteY10" fmla="*/ 181069 h 510011"/>
              <a:gd name="connsiteX11" fmla="*/ 63375 w 887255"/>
              <a:gd name="connsiteY11" fmla="*/ 199176 h 510011"/>
              <a:gd name="connsiteX12" fmla="*/ 51303 w 887255"/>
              <a:gd name="connsiteY12" fmla="*/ 217283 h 510011"/>
              <a:gd name="connsiteX13" fmla="*/ 45268 w 887255"/>
              <a:gd name="connsiteY13" fmla="*/ 226336 h 510011"/>
              <a:gd name="connsiteX14" fmla="*/ 36214 w 887255"/>
              <a:gd name="connsiteY14" fmla="*/ 244443 h 510011"/>
              <a:gd name="connsiteX15" fmla="*/ 33196 w 887255"/>
              <a:gd name="connsiteY15" fmla="*/ 253497 h 510011"/>
              <a:gd name="connsiteX16" fmla="*/ 21125 w 887255"/>
              <a:gd name="connsiteY16" fmla="*/ 271604 h 510011"/>
              <a:gd name="connsiteX17" fmla="*/ 18107 w 887255"/>
              <a:gd name="connsiteY17" fmla="*/ 280657 h 510011"/>
              <a:gd name="connsiteX18" fmla="*/ 9054 w 887255"/>
              <a:gd name="connsiteY18" fmla="*/ 286693 h 510011"/>
              <a:gd name="connsiteX19" fmla="*/ 3018 w 887255"/>
              <a:gd name="connsiteY19" fmla="*/ 304800 h 510011"/>
              <a:gd name="connsiteX20" fmla="*/ 0 w 887255"/>
              <a:gd name="connsiteY20" fmla="*/ 313853 h 510011"/>
              <a:gd name="connsiteX21" fmla="*/ 3018 w 887255"/>
              <a:gd name="connsiteY21" fmla="*/ 362138 h 510011"/>
              <a:gd name="connsiteX22" fmla="*/ 6036 w 887255"/>
              <a:gd name="connsiteY22" fmla="*/ 371192 h 510011"/>
              <a:gd name="connsiteX23" fmla="*/ 9054 w 887255"/>
              <a:gd name="connsiteY23" fmla="*/ 386281 h 510011"/>
              <a:gd name="connsiteX24" fmla="*/ 12072 w 887255"/>
              <a:gd name="connsiteY24" fmla="*/ 413441 h 510011"/>
              <a:gd name="connsiteX25" fmla="*/ 15089 w 887255"/>
              <a:gd name="connsiteY25" fmla="*/ 437584 h 510011"/>
              <a:gd name="connsiteX26" fmla="*/ 18107 w 887255"/>
              <a:gd name="connsiteY26" fmla="*/ 458708 h 510011"/>
              <a:gd name="connsiteX27" fmla="*/ 21125 w 887255"/>
              <a:gd name="connsiteY27" fmla="*/ 476815 h 510011"/>
              <a:gd name="connsiteX28" fmla="*/ 30179 w 887255"/>
              <a:gd name="connsiteY28" fmla="*/ 482851 h 510011"/>
              <a:gd name="connsiteX29" fmla="*/ 54321 w 887255"/>
              <a:gd name="connsiteY29" fmla="*/ 485869 h 510011"/>
              <a:gd name="connsiteX30" fmla="*/ 72428 w 887255"/>
              <a:gd name="connsiteY30" fmla="*/ 488887 h 510011"/>
              <a:gd name="connsiteX31" fmla="*/ 90535 w 887255"/>
              <a:gd name="connsiteY31" fmla="*/ 494922 h 510011"/>
              <a:gd name="connsiteX32" fmla="*/ 99588 w 887255"/>
              <a:gd name="connsiteY32" fmla="*/ 497940 h 510011"/>
              <a:gd name="connsiteX33" fmla="*/ 117695 w 887255"/>
              <a:gd name="connsiteY33" fmla="*/ 510011 h 510011"/>
              <a:gd name="connsiteX34" fmla="*/ 129767 w 887255"/>
              <a:gd name="connsiteY34" fmla="*/ 491905 h 510011"/>
              <a:gd name="connsiteX35" fmla="*/ 135802 w 887255"/>
              <a:gd name="connsiteY35" fmla="*/ 482851 h 510011"/>
              <a:gd name="connsiteX36" fmla="*/ 138820 w 887255"/>
              <a:gd name="connsiteY36" fmla="*/ 443619 h 510011"/>
              <a:gd name="connsiteX37" fmla="*/ 141838 w 887255"/>
              <a:gd name="connsiteY37" fmla="*/ 434566 h 510011"/>
              <a:gd name="connsiteX38" fmla="*/ 150891 w 887255"/>
              <a:gd name="connsiteY38" fmla="*/ 431548 h 510011"/>
              <a:gd name="connsiteX39" fmla="*/ 162963 w 887255"/>
              <a:gd name="connsiteY39" fmla="*/ 425512 h 510011"/>
              <a:gd name="connsiteX40" fmla="*/ 181070 w 887255"/>
              <a:gd name="connsiteY40" fmla="*/ 419477 h 510011"/>
              <a:gd name="connsiteX41" fmla="*/ 190123 w 887255"/>
              <a:gd name="connsiteY41" fmla="*/ 413441 h 510011"/>
              <a:gd name="connsiteX42" fmla="*/ 199177 w 887255"/>
              <a:gd name="connsiteY42" fmla="*/ 410423 h 510011"/>
              <a:gd name="connsiteX43" fmla="*/ 217283 w 887255"/>
              <a:gd name="connsiteY43" fmla="*/ 398352 h 510011"/>
              <a:gd name="connsiteX44" fmla="*/ 226337 w 887255"/>
              <a:gd name="connsiteY44" fmla="*/ 395334 h 510011"/>
              <a:gd name="connsiteX45" fmla="*/ 262551 w 887255"/>
              <a:gd name="connsiteY45" fmla="*/ 377227 h 510011"/>
              <a:gd name="connsiteX46" fmla="*/ 277640 w 887255"/>
              <a:gd name="connsiteY46" fmla="*/ 374209 h 510011"/>
              <a:gd name="connsiteX47" fmla="*/ 295747 w 887255"/>
              <a:gd name="connsiteY47" fmla="*/ 368174 h 510011"/>
              <a:gd name="connsiteX48" fmla="*/ 304800 w 887255"/>
              <a:gd name="connsiteY48" fmla="*/ 362138 h 510011"/>
              <a:gd name="connsiteX49" fmla="*/ 316872 w 887255"/>
              <a:gd name="connsiteY49" fmla="*/ 344031 h 510011"/>
              <a:gd name="connsiteX50" fmla="*/ 322907 w 887255"/>
              <a:gd name="connsiteY50" fmla="*/ 334978 h 510011"/>
              <a:gd name="connsiteX51" fmla="*/ 331961 w 887255"/>
              <a:gd name="connsiteY51" fmla="*/ 325924 h 510011"/>
              <a:gd name="connsiteX52" fmla="*/ 337996 w 887255"/>
              <a:gd name="connsiteY52" fmla="*/ 316871 h 510011"/>
              <a:gd name="connsiteX53" fmla="*/ 347050 w 887255"/>
              <a:gd name="connsiteY53" fmla="*/ 310835 h 510011"/>
              <a:gd name="connsiteX54" fmla="*/ 353085 w 887255"/>
              <a:gd name="connsiteY54" fmla="*/ 301782 h 510011"/>
              <a:gd name="connsiteX55" fmla="*/ 380246 w 887255"/>
              <a:gd name="connsiteY55" fmla="*/ 292728 h 510011"/>
              <a:gd name="connsiteX56" fmla="*/ 407406 w 887255"/>
              <a:gd name="connsiteY56" fmla="*/ 283675 h 510011"/>
              <a:gd name="connsiteX57" fmla="*/ 416460 w 887255"/>
              <a:gd name="connsiteY57" fmla="*/ 280657 h 510011"/>
              <a:gd name="connsiteX58" fmla="*/ 461727 w 887255"/>
              <a:gd name="connsiteY58" fmla="*/ 274621 h 510011"/>
              <a:gd name="connsiteX59" fmla="*/ 473798 w 887255"/>
              <a:gd name="connsiteY59" fmla="*/ 271604 h 510011"/>
              <a:gd name="connsiteX60" fmla="*/ 549244 w 887255"/>
              <a:gd name="connsiteY60" fmla="*/ 265568 h 510011"/>
              <a:gd name="connsiteX61" fmla="*/ 558297 w 887255"/>
              <a:gd name="connsiteY61" fmla="*/ 259532 h 510011"/>
              <a:gd name="connsiteX62" fmla="*/ 567351 w 887255"/>
              <a:gd name="connsiteY62" fmla="*/ 256514 h 510011"/>
              <a:gd name="connsiteX63" fmla="*/ 576404 w 887255"/>
              <a:gd name="connsiteY63" fmla="*/ 247461 h 510011"/>
              <a:gd name="connsiteX64" fmla="*/ 585458 w 887255"/>
              <a:gd name="connsiteY64" fmla="*/ 241425 h 510011"/>
              <a:gd name="connsiteX65" fmla="*/ 600547 w 887255"/>
              <a:gd name="connsiteY65" fmla="*/ 244443 h 510011"/>
              <a:gd name="connsiteX66" fmla="*/ 606582 w 887255"/>
              <a:gd name="connsiteY66" fmla="*/ 253497 h 510011"/>
              <a:gd name="connsiteX67" fmla="*/ 615636 w 887255"/>
              <a:gd name="connsiteY67" fmla="*/ 256514 h 510011"/>
              <a:gd name="connsiteX68" fmla="*/ 630725 w 887255"/>
              <a:gd name="connsiteY68" fmla="*/ 274621 h 510011"/>
              <a:gd name="connsiteX69" fmla="*/ 645814 w 887255"/>
              <a:gd name="connsiteY69" fmla="*/ 289710 h 510011"/>
              <a:gd name="connsiteX70" fmla="*/ 660903 w 887255"/>
              <a:gd name="connsiteY70" fmla="*/ 301782 h 510011"/>
              <a:gd name="connsiteX71" fmla="*/ 679010 w 887255"/>
              <a:gd name="connsiteY71" fmla="*/ 313853 h 510011"/>
              <a:gd name="connsiteX72" fmla="*/ 688064 w 887255"/>
              <a:gd name="connsiteY72" fmla="*/ 316871 h 510011"/>
              <a:gd name="connsiteX73" fmla="*/ 700135 w 887255"/>
              <a:gd name="connsiteY73" fmla="*/ 322907 h 510011"/>
              <a:gd name="connsiteX74" fmla="*/ 718242 w 887255"/>
              <a:gd name="connsiteY74" fmla="*/ 328942 h 510011"/>
              <a:gd name="connsiteX75" fmla="*/ 748420 w 887255"/>
              <a:gd name="connsiteY75" fmla="*/ 325924 h 510011"/>
              <a:gd name="connsiteX76" fmla="*/ 766527 w 887255"/>
              <a:gd name="connsiteY76" fmla="*/ 319889 h 510011"/>
              <a:gd name="connsiteX77" fmla="*/ 769545 w 887255"/>
              <a:gd name="connsiteY77" fmla="*/ 310835 h 510011"/>
              <a:gd name="connsiteX78" fmla="*/ 802741 w 887255"/>
              <a:gd name="connsiteY78" fmla="*/ 313853 h 510011"/>
              <a:gd name="connsiteX79" fmla="*/ 817830 w 887255"/>
              <a:gd name="connsiteY79" fmla="*/ 316871 h 510011"/>
              <a:gd name="connsiteX80" fmla="*/ 851026 w 887255"/>
              <a:gd name="connsiteY80" fmla="*/ 322907 h 510011"/>
              <a:gd name="connsiteX81" fmla="*/ 881204 w 887255"/>
              <a:gd name="connsiteY81" fmla="*/ 319889 h 510011"/>
              <a:gd name="connsiteX82" fmla="*/ 884222 w 887255"/>
              <a:gd name="connsiteY82" fmla="*/ 301782 h 510011"/>
              <a:gd name="connsiteX83" fmla="*/ 875169 w 887255"/>
              <a:gd name="connsiteY83" fmla="*/ 298764 h 510011"/>
              <a:gd name="connsiteX84" fmla="*/ 851026 w 887255"/>
              <a:gd name="connsiteY84" fmla="*/ 292728 h 510011"/>
              <a:gd name="connsiteX85" fmla="*/ 814812 w 887255"/>
              <a:gd name="connsiteY85" fmla="*/ 280657 h 510011"/>
              <a:gd name="connsiteX86" fmla="*/ 805759 w 887255"/>
              <a:gd name="connsiteY86" fmla="*/ 277639 h 510011"/>
              <a:gd name="connsiteX87" fmla="*/ 796705 w 887255"/>
              <a:gd name="connsiteY87" fmla="*/ 274621 h 510011"/>
              <a:gd name="connsiteX88" fmla="*/ 778598 w 887255"/>
              <a:gd name="connsiteY88" fmla="*/ 265568 h 510011"/>
              <a:gd name="connsiteX89" fmla="*/ 769545 w 887255"/>
              <a:gd name="connsiteY89" fmla="*/ 247461 h 510011"/>
              <a:gd name="connsiteX90" fmla="*/ 766527 w 887255"/>
              <a:gd name="connsiteY90" fmla="*/ 138819 h 510011"/>
              <a:gd name="connsiteX91" fmla="*/ 760491 w 887255"/>
              <a:gd name="connsiteY91" fmla="*/ 129766 h 510011"/>
              <a:gd name="connsiteX92" fmla="*/ 751438 w 887255"/>
              <a:gd name="connsiteY92" fmla="*/ 123730 h 510011"/>
              <a:gd name="connsiteX93" fmla="*/ 748420 w 887255"/>
              <a:gd name="connsiteY93" fmla="*/ 114677 h 510011"/>
              <a:gd name="connsiteX94" fmla="*/ 754456 w 887255"/>
              <a:gd name="connsiteY94" fmla="*/ 90534 h 510011"/>
              <a:gd name="connsiteX95" fmla="*/ 760491 w 887255"/>
              <a:gd name="connsiteY95" fmla="*/ 81481 h 510011"/>
              <a:gd name="connsiteX96" fmla="*/ 766527 w 887255"/>
              <a:gd name="connsiteY96" fmla="*/ 63374 h 510011"/>
              <a:gd name="connsiteX97" fmla="*/ 769545 w 887255"/>
              <a:gd name="connsiteY97" fmla="*/ 54320 h 510011"/>
              <a:gd name="connsiteX98" fmla="*/ 775581 w 887255"/>
              <a:gd name="connsiteY98" fmla="*/ 45267 h 510011"/>
              <a:gd name="connsiteX99" fmla="*/ 775581 w 887255"/>
              <a:gd name="connsiteY99" fmla="*/ 12071 h 510011"/>
              <a:gd name="connsiteX100" fmla="*/ 763509 w 887255"/>
              <a:gd name="connsiteY100" fmla="*/ 6035 h 510011"/>
              <a:gd name="connsiteX101" fmla="*/ 745402 w 887255"/>
              <a:gd name="connsiteY101" fmla="*/ 0 h 510011"/>
              <a:gd name="connsiteX102" fmla="*/ 648832 w 887255"/>
              <a:gd name="connsiteY102" fmla="*/ 3017 h 510011"/>
              <a:gd name="connsiteX103" fmla="*/ 603565 w 887255"/>
              <a:gd name="connsiteY103" fmla="*/ 6035 h 510011"/>
              <a:gd name="connsiteX104" fmla="*/ 522083 w 887255"/>
              <a:gd name="connsiteY104" fmla="*/ 9053 h 510011"/>
              <a:gd name="connsiteX105" fmla="*/ 497941 w 887255"/>
              <a:gd name="connsiteY105" fmla="*/ 12071 h 510011"/>
              <a:gd name="connsiteX106" fmla="*/ 479834 w 887255"/>
              <a:gd name="connsiteY106" fmla="*/ 15089 h 510011"/>
              <a:gd name="connsiteX107" fmla="*/ 437584 w 887255"/>
              <a:gd name="connsiteY107" fmla="*/ 18107 h 510011"/>
              <a:gd name="connsiteX108" fmla="*/ 401371 w 887255"/>
              <a:gd name="connsiteY108" fmla="*/ 21124 h 510011"/>
              <a:gd name="connsiteX109" fmla="*/ 289711 w 887255"/>
              <a:gd name="connsiteY109" fmla="*/ 27160 h 510011"/>
              <a:gd name="connsiteX110" fmla="*/ 220301 w 887255"/>
              <a:gd name="connsiteY110" fmla="*/ 24142 h 510011"/>
              <a:gd name="connsiteX111" fmla="*/ 193141 w 887255"/>
              <a:gd name="connsiteY111" fmla="*/ 18107 h 510011"/>
              <a:gd name="connsiteX112" fmla="*/ 178052 w 887255"/>
              <a:gd name="connsiteY112" fmla="*/ 15089 h 510011"/>
              <a:gd name="connsiteX113" fmla="*/ 156927 w 887255"/>
              <a:gd name="connsiteY113" fmla="*/ 9053 h 510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87255" h="510011">
                <a:moveTo>
                  <a:pt x="156927" y="9053"/>
                </a:moveTo>
                <a:cubicBezTo>
                  <a:pt x="151394" y="12071"/>
                  <a:pt x="150417" y="28330"/>
                  <a:pt x="144856" y="33196"/>
                </a:cubicBezTo>
                <a:cubicBezTo>
                  <a:pt x="139397" y="37973"/>
                  <a:pt x="132785" y="41243"/>
                  <a:pt x="126749" y="45267"/>
                </a:cubicBezTo>
                <a:lnTo>
                  <a:pt x="117695" y="51303"/>
                </a:lnTo>
                <a:cubicBezTo>
                  <a:pt x="114677" y="53315"/>
                  <a:pt x="111206" y="54774"/>
                  <a:pt x="108642" y="57338"/>
                </a:cubicBezTo>
                <a:lnTo>
                  <a:pt x="99588" y="66392"/>
                </a:lnTo>
                <a:cubicBezTo>
                  <a:pt x="98582" y="69410"/>
                  <a:pt x="97195" y="72326"/>
                  <a:pt x="96571" y="75445"/>
                </a:cubicBezTo>
                <a:cubicBezTo>
                  <a:pt x="93055" y="93027"/>
                  <a:pt x="93327" y="105585"/>
                  <a:pt x="90535" y="123730"/>
                </a:cubicBezTo>
                <a:cubicBezTo>
                  <a:pt x="89232" y="132200"/>
                  <a:pt x="83832" y="146858"/>
                  <a:pt x="81482" y="153908"/>
                </a:cubicBezTo>
                <a:cubicBezTo>
                  <a:pt x="81482" y="153909"/>
                  <a:pt x="75447" y="172014"/>
                  <a:pt x="75446" y="172015"/>
                </a:cubicBezTo>
                <a:cubicBezTo>
                  <a:pt x="73434" y="175033"/>
                  <a:pt x="70883" y="177754"/>
                  <a:pt x="69410" y="181069"/>
                </a:cubicBezTo>
                <a:cubicBezTo>
                  <a:pt x="66826" y="186883"/>
                  <a:pt x="66904" y="193883"/>
                  <a:pt x="63375" y="199176"/>
                </a:cubicBezTo>
                <a:lnTo>
                  <a:pt x="51303" y="217283"/>
                </a:lnTo>
                <a:cubicBezTo>
                  <a:pt x="49291" y="220301"/>
                  <a:pt x="46415" y="222895"/>
                  <a:pt x="45268" y="226336"/>
                </a:cubicBezTo>
                <a:cubicBezTo>
                  <a:pt x="41103" y="238831"/>
                  <a:pt x="44015" y="232743"/>
                  <a:pt x="36214" y="244443"/>
                </a:cubicBezTo>
                <a:cubicBezTo>
                  <a:pt x="35208" y="247461"/>
                  <a:pt x="34741" y="250716"/>
                  <a:pt x="33196" y="253497"/>
                </a:cubicBezTo>
                <a:cubicBezTo>
                  <a:pt x="29673" y="259838"/>
                  <a:pt x="23419" y="264722"/>
                  <a:pt x="21125" y="271604"/>
                </a:cubicBezTo>
                <a:cubicBezTo>
                  <a:pt x="20119" y="274622"/>
                  <a:pt x="20094" y="278173"/>
                  <a:pt x="18107" y="280657"/>
                </a:cubicBezTo>
                <a:cubicBezTo>
                  <a:pt x="15841" y="283489"/>
                  <a:pt x="12072" y="284681"/>
                  <a:pt x="9054" y="286693"/>
                </a:cubicBezTo>
                <a:lnTo>
                  <a:pt x="3018" y="304800"/>
                </a:lnTo>
                <a:lnTo>
                  <a:pt x="0" y="313853"/>
                </a:lnTo>
                <a:cubicBezTo>
                  <a:pt x="1006" y="329948"/>
                  <a:pt x="1330" y="346100"/>
                  <a:pt x="3018" y="362138"/>
                </a:cubicBezTo>
                <a:cubicBezTo>
                  <a:pt x="3351" y="365302"/>
                  <a:pt x="5264" y="368106"/>
                  <a:pt x="6036" y="371192"/>
                </a:cubicBezTo>
                <a:cubicBezTo>
                  <a:pt x="7280" y="376168"/>
                  <a:pt x="8329" y="381203"/>
                  <a:pt x="9054" y="386281"/>
                </a:cubicBezTo>
                <a:cubicBezTo>
                  <a:pt x="10342" y="395298"/>
                  <a:pt x="11008" y="404394"/>
                  <a:pt x="12072" y="413441"/>
                </a:cubicBezTo>
                <a:cubicBezTo>
                  <a:pt x="13020" y="421496"/>
                  <a:pt x="14017" y="429545"/>
                  <a:pt x="15089" y="437584"/>
                </a:cubicBezTo>
                <a:cubicBezTo>
                  <a:pt x="16029" y="444634"/>
                  <a:pt x="17025" y="451678"/>
                  <a:pt x="18107" y="458708"/>
                </a:cubicBezTo>
                <a:cubicBezTo>
                  <a:pt x="19037" y="464756"/>
                  <a:pt x="18388" y="471342"/>
                  <a:pt x="21125" y="476815"/>
                </a:cubicBezTo>
                <a:cubicBezTo>
                  <a:pt x="22747" y="480059"/>
                  <a:pt x="26680" y="481897"/>
                  <a:pt x="30179" y="482851"/>
                </a:cubicBezTo>
                <a:cubicBezTo>
                  <a:pt x="38003" y="484985"/>
                  <a:pt x="46293" y="484722"/>
                  <a:pt x="54321" y="485869"/>
                </a:cubicBezTo>
                <a:cubicBezTo>
                  <a:pt x="60378" y="486734"/>
                  <a:pt x="66492" y="487403"/>
                  <a:pt x="72428" y="488887"/>
                </a:cubicBezTo>
                <a:cubicBezTo>
                  <a:pt x="78600" y="490430"/>
                  <a:pt x="84499" y="492910"/>
                  <a:pt x="90535" y="494922"/>
                </a:cubicBezTo>
                <a:cubicBezTo>
                  <a:pt x="93553" y="495928"/>
                  <a:pt x="96941" y="496176"/>
                  <a:pt x="99588" y="497940"/>
                </a:cubicBezTo>
                <a:lnTo>
                  <a:pt x="117695" y="510011"/>
                </a:lnTo>
                <a:lnTo>
                  <a:pt x="129767" y="491905"/>
                </a:lnTo>
                <a:lnTo>
                  <a:pt x="135802" y="482851"/>
                </a:lnTo>
                <a:cubicBezTo>
                  <a:pt x="136808" y="469774"/>
                  <a:pt x="137193" y="456634"/>
                  <a:pt x="138820" y="443619"/>
                </a:cubicBezTo>
                <a:cubicBezTo>
                  <a:pt x="139215" y="440463"/>
                  <a:pt x="139589" y="436815"/>
                  <a:pt x="141838" y="434566"/>
                </a:cubicBezTo>
                <a:cubicBezTo>
                  <a:pt x="144087" y="432317"/>
                  <a:pt x="147967" y="432801"/>
                  <a:pt x="150891" y="431548"/>
                </a:cubicBezTo>
                <a:cubicBezTo>
                  <a:pt x="155026" y="429776"/>
                  <a:pt x="158786" y="427183"/>
                  <a:pt x="162963" y="425512"/>
                </a:cubicBezTo>
                <a:cubicBezTo>
                  <a:pt x="168870" y="423149"/>
                  <a:pt x="181070" y="419477"/>
                  <a:pt x="181070" y="419477"/>
                </a:cubicBezTo>
                <a:cubicBezTo>
                  <a:pt x="184088" y="417465"/>
                  <a:pt x="186879" y="415063"/>
                  <a:pt x="190123" y="413441"/>
                </a:cubicBezTo>
                <a:cubicBezTo>
                  <a:pt x="192968" y="412018"/>
                  <a:pt x="196396" y="411968"/>
                  <a:pt x="199177" y="410423"/>
                </a:cubicBezTo>
                <a:cubicBezTo>
                  <a:pt x="205518" y="406900"/>
                  <a:pt x="210402" y="400646"/>
                  <a:pt x="217283" y="398352"/>
                </a:cubicBezTo>
                <a:cubicBezTo>
                  <a:pt x="220301" y="397346"/>
                  <a:pt x="223556" y="396879"/>
                  <a:pt x="226337" y="395334"/>
                </a:cubicBezTo>
                <a:cubicBezTo>
                  <a:pt x="246365" y="384207"/>
                  <a:pt x="240520" y="381633"/>
                  <a:pt x="262551" y="377227"/>
                </a:cubicBezTo>
                <a:cubicBezTo>
                  <a:pt x="267581" y="376221"/>
                  <a:pt x="272691" y="375559"/>
                  <a:pt x="277640" y="374209"/>
                </a:cubicBezTo>
                <a:cubicBezTo>
                  <a:pt x="283778" y="372535"/>
                  <a:pt x="295747" y="368174"/>
                  <a:pt x="295747" y="368174"/>
                </a:cubicBezTo>
                <a:cubicBezTo>
                  <a:pt x="298765" y="366162"/>
                  <a:pt x="302412" y="364868"/>
                  <a:pt x="304800" y="362138"/>
                </a:cubicBezTo>
                <a:cubicBezTo>
                  <a:pt x="309577" y="356679"/>
                  <a:pt x="312848" y="350067"/>
                  <a:pt x="316872" y="344031"/>
                </a:cubicBezTo>
                <a:cubicBezTo>
                  <a:pt x="318884" y="341013"/>
                  <a:pt x="320343" y="337542"/>
                  <a:pt x="322907" y="334978"/>
                </a:cubicBezTo>
                <a:cubicBezTo>
                  <a:pt x="325925" y="331960"/>
                  <a:pt x="329229" y="329203"/>
                  <a:pt x="331961" y="325924"/>
                </a:cubicBezTo>
                <a:cubicBezTo>
                  <a:pt x="334283" y="323138"/>
                  <a:pt x="335432" y="319435"/>
                  <a:pt x="337996" y="316871"/>
                </a:cubicBezTo>
                <a:cubicBezTo>
                  <a:pt x="340561" y="314306"/>
                  <a:pt x="344032" y="312847"/>
                  <a:pt x="347050" y="310835"/>
                </a:cubicBezTo>
                <a:cubicBezTo>
                  <a:pt x="349062" y="307817"/>
                  <a:pt x="350010" y="303704"/>
                  <a:pt x="353085" y="301782"/>
                </a:cubicBezTo>
                <a:cubicBezTo>
                  <a:pt x="353087" y="301781"/>
                  <a:pt x="375718" y="294237"/>
                  <a:pt x="380246" y="292728"/>
                </a:cubicBezTo>
                <a:lnTo>
                  <a:pt x="407406" y="283675"/>
                </a:lnTo>
                <a:cubicBezTo>
                  <a:pt x="410424" y="282669"/>
                  <a:pt x="413341" y="281281"/>
                  <a:pt x="416460" y="280657"/>
                </a:cubicBezTo>
                <a:cubicBezTo>
                  <a:pt x="441462" y="275656"/>
                  <a:pt x="426445" y="278149"/>
                  <a:pt x="461727" y="274621"/>
                </a:cubicBezTo>
                <a:cubicBezTo>
                  <a:pt x="465751" y="273615"/>
                  <a:pt x="469663" y="271922"/>
                  <a:pt x="473798" y="271604"/>
                </a:cubicBezTo>
                <a:cubicBezTo>
                  <a:pt x="551903" y="265597"/>
                  <a:pt x="517948" y="276000"/>
                  <a:pt x="549244" y="265568"/>
                </a:cubicBezTo>
                <a:cubicBezTo>
                  <a:pt x="552262" y="263556"/>
                  <a:pt x="555053" y="261154"/>
                  <a:pt x="558297" y="259532"/>
                </a:cubicBezTo>
                <a:cubicBezTo>
                  <a:pt x="561142" y="258109"/>
                  <a:pt x="564704" y="258279"/>
                  <a:pt x="567351" y="256514"/>
                </a:cubicBezTo>
                <a:cubicBezTo>
                  <a:pt x="570902" y="254147"/>
                  <a:pt x="573126" y="250193"/>
                  <a:pt x="576404" y="247461"/>
                </a:cubicBezTo>
                <a:cubicBezTo>
                  <a:pt x="579190" y="245139"/>
                  <a:pt x="582440" y="243437"/>
                  <a:pt x="585458" y="241425"/>
                </a:cubicBezTo>
                <a:cubicBezTo>
                  <a:pt x="590488" y="242431"/>
                  <a:pt x="596094" y="241898"/>
                  <a:pt x="600547" y="244443"/>
                </a:cubicBezTo>
                <a:cubicBezTo>
                  <a:pt x="603696" y="246243"/>
                  <a:pt x="603750" y="251231"/>
                  <a:pt x="606582" y="253497"/>
                </a:cubicBezTo>
                <a:cubicBezTo>
                  <a:pt x="609066" y="255484"/>
                  <a:pt x="612618" y="255508"/>
                  <a:pt x="615636" y="256514"/>
                </a:cubicBezTo>
                <a:cubicBezTo>
                  <a:pt x="630623" y="278994"/>
                  <a:pt x="611361" y="251384"/>
                  <a:pt x="630725" y="274621"/>
                </a:cubicBezTo>
                <a:cubicBezTo>
                  <a:pt x="643299" y="289710"/>
                  <a:pt x="629217" y="278646"/>
                  <a:pt x="645814" y="289710"/>
                </a:cubicBezTo>
                <a:cubicBezTo>
                  <a:pt x="656966" y="306438"/>
                  <a:pt x="645470" y="293208"/>
                  <a:pt x="660903" y="301782"/>
                </a:cubicBezTo>
                <a:cubicBezTo>
                  <a:pt x="667244" y="305305"/>
                  <a:pt x="672974" y="309829"/>
                  <a:pt x="679010" y="313853"/>
                </a:cubicBezTo>
                <a:cubicBezTo>
                  <a:pt x="681657" y="315618"/>
                  <a:pt x="685140" y="315618"/>
                  <a:pt x="688064" y="316871"/>
                </a:cubicBezTo>
                <a:cubicBezTo>
                  <a:pt x="692199" y="318643"/>
                  <a:pt x="695958" y="321236"/>
                  <a:pt x="700135" y="322907"/>
                </a:cubicBezTo>
                <a:cubicBezTo>
                  <a:pt x="706042" y="325270"/>
                  <a:pt x="718242" y="328942"/>
                  <a:pt x="718242" y="328942"/>
                </a:cubicBezTo>
                <a:cubicBezTo>
                  <a:pt x="728301" y="327936"/>
                  <a:pt x="738484" y="327787"/>
                  <a:pt x="748420" y="325924"/>
                </a:cubicBezTo>
                <a:cubicBezTo>
                  <a:pt x="754673" y="324752"/>
                  <a:pt x="766527" y="319889"/>
                  <a:pt x="766527" y="319889"/>
                </a:cubicBezTo>
                <a:cubicBezTo>
                  <a:pt x="767533" y="316871"/>
                  <a:pt x="766407" y="311358"/>
                  <a:pt x="769545" y="310835"/>
                </a:cubicBezTo>
                <a:cubicBezTo>
                  <a:pt x="780505" y="309008"/>
                  <a:pt x="791716" y="312475"/>
                  <a:pt x="802741" y="313853"/>
                </a:cubicBezTo>
                <a:cubicBezTo>
                  <a:pt x="807831" y="314489"/>
                  <a:pt x="812783" y="315953"/>
                  <a:pt x="817830" y="316871"/>
                </a:cubicBezTo>
                <a:cubicBezTo>
                  <a:pt x="860302" y="324594"/>
                  <a:pt x="813754" y="315452"/>
                  <a:pt x="851026" y="322907"/>
                </a:cubicBezTo>
                <a:cubicBezTo>
                  <a:pt x="861085" y="321901"/>
                  <a:pt x="871613" y="323086"/>
                  <a:pt x="881204" y="319889"/>
                </a:cubicBezTo>
                <a:cubicBezTo>
                  <a:pt x="888707" y="317388"/>
                  <a:pt x="888648" y="306208"/>
                  <a:pt x="884222" y="301782"/>
                </a:cubicBezTo>
                <a:cubicBezTo>
                  <a:pt x="881973" y="299533"/>
                  <a:pt x="878238" y="299601"/>
                  <a:pt x="875169" y="298764"/>
                </a:cubicBezTo>
                <a:cubicBezTo>
                  <a:pt x="867166" y="296581"/>
                  <a:pt x="858896" y="295351"/>
                  <a:pt x="851026" y="292728"/>
                </a:cubicBezTo>
                <a:lnTo>
                  <a:pt x="814812" y="280657"/>
                </a:lnTo>
                <a:lnTo>
                  <a:pt x="805759" y="277639"/>
                </a:lnTo>
                <a:cubicBezTo>
                  <a:pt x="802741" y="276633"/>
                  <a:pt x="799352" y="276386"/>
                  <a:pt x="796705" y="274621"/>
                </a:cubicBezTo>
                <a:cubicBezTo>
                  <a:pt x="785005" y="266821"/>
                  <a:pt x="791093" y="269733"/>
                  <a:pt x="778598" y="265568"/>
                </a:cubicBezTo>
                <a:cubicBezTo>
                  <a:pt x="775152" y="260399"/>
                  <a:pt x="769892" y="254227"/>
                  <a:pt x="769545" y="247461"/>
                </a:cubicBezTo>
                <a:cubicBezTo>
                  <a:pt x="767689" y="211281"/>
                  <a:pt x="769306" y="174940"/>
                  <a:pt x="766527" y="138819"/>
                </a:cubicBezTo>
                <a:cubicBezTo>
                  <a:pt x="766249" y="135203"/>
                  <a:pt x="763056" y="132331"/>
                  <a:pt x="760491" y="129766"/>
                </a:cubicBezTo>
                <a:cubicBezTo>
                  <a:pt x="757926" y="127201"/>
                  <a:pt x="754456" y="125742"/>
                  <a:pt x="751438" y="123730"/>
                </a:cubicBezTo>
                <a:cubicBezTo>
                  <a:pt x="750432" y="120712"/>
                  <a:pt x="748420" y="117858"/>
                  <a:pt x="748420" y="114677"/>
                </a:cubicBezTo>
                <a:cubicBezTo>
                  <a:pt x="748420" y="111233"/>
                  <a:pt x="752075" y="95297"/>
                  <a:pt x="754456" y="90534"/>
                </a:cubicBezTo>
                <a:cubicBezTo>
                  <a:pt x="756078" y="87290"/>
                  <a:pt x="759018" y="84795"/>
                  <a:pt x="760491" y="81481"/>
                </a:cubicBezTo>
                <a:cubicBezTo>
                  <a:pt x="763075" y="75667"/>
                  <a:pt x="764515" y="69410"/>
                  <a:pt x="766527" y="63374"/>
                </a:cubicBezTo>
                <a:cubicBezTo>
                  <a:pt x="767533" y="60356"/>
                  <a:pt x="767780" y="56967"/>
                  <a:pt x="769545" y="54320"/>
                </a:cubicBezTo>
                <a:lnTo>
                  <a:pt x="775581" y="45267"/>
                </a:lnTo>
                <a:cubicBezTo>
                  <a:pt x="779556" y="33339"/>
                  <a:pt x="783087" y="27083"/>
                  <a:pt x="775581" y="12071"/>
                </a:cubicBezTo>
                <a:cubicBezTo>
                  <a:pt x="773569" y="8047"/>
                  <a:pt x="767686" y="7706"/>
                  <a:pt x="763509" y="6035"/>
                </a:cubicBezTo>
                <a:cubicBezTo>
                  <a:pt x="757602" y="3672"/>
                  <a:pt x="745402" y="0"/>
                  <a:pt x="745402" y="0"/>
                </a:cubicBezTo>
                <a:lnTo>
                  <a:pt x="648832" y="3017"/>
                </a:lnTo>
                <a:cubicBezTo>
                  <a:pt x="633723" y="3660"/>
                  <a:pt x="618670" y="5316"/>
                  <a:pt x="603565" y="6035"/>
                </a:cubicBezTo>
                <a:cubicBezTo>
                  <a:pt x="576416" y="7328"/>
                  <a:pt x="549244" y="8047"/>
                  <a:pt x="522083" y="9053"/>
                </a:cubicBezTo>
                <a:lnTo>
                  <a:pt x="497941" y="12071"/>
                </a:lnTo>
                <a:cubicBezTo>
                  <a:pt x="491884" y="12936"/>
                  <a:pt x="485923" y="14480"/>
                  <a:pt x="479834" y="15089"/>
                </a:cubicBezTo>
                <a:cubicBezTo>
                  <a:pt x="465785" y="16494"/>
                  <a:pt x="451662" y="17024"/>
                  <a:pt x="437584" y="18107"/>
                </a:cubicBezTo>
                <a:lnTo>
                  <a:pt x="401371" y="21124"/>
                </a:lnTo>
                <a:cubicBezTo>
                  <a:pt x="360724" y="34673"/>
                  <a:pt x="386162" y="27160"/>
                  <a:pt x="289711" y="27160"/>
                </a:cubicBezTo>
                <a:cubicBezTo>
                  <a:pt x="266552" y="27160"/>
                  <a:pt x="243438" y="25148"/>
                  <a:pt x="220301" y="24142"/>
                </a:cubicBezTo>
                <a:cubicBezTo>
                  <a:pt x="204337" y="18820"/>
                  <a:pt x="216513" y="22356"/>
                  <a:pt x="193141" y="18107"/>
                </a:cubicBezTo>
                <a:cubicBezTo>
                  <a:pt x="188094" y="17190"/>
                  <a:pt x="183164" y="15515"/>
                  <a:pt x="178052" y="15089"/>
                </a:cubicBezTo>
                <a:cubicBezTo>
                  <a:pt x="171035" y="14504"/>
                  <a:pt x="162460" y="6035"/>
                  <a:pt x="156927" y="9053"/>
                </a:cubicBezTo>
                <a:close/>
              </a:path>
            </a:pathLst>
          </a:custGeom>
          <a:solidFill>
            <a:srgbClr val="F8CBAD"/>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kumimoji="0" lang="zh-TW" altLang="en-US"/>
          </a:p>
        </p:txBody>
      </p:sp>
      <p:sp>
        <p:nvSpPr>
          <p:cNvPr id="13" name="嘉義縣"/>
          <p:cNvSpPr/>
          <p:nvPr/>
        </p:nvSpPr>
        <p:spPr bwMode="auto">
          <a:xfrm>
            <a:off x="2097088" y="3941763"/>
            <a:ext cx="1373187" cy="652462"/>
          </a:xfrm>
          <a:custGeom>
            <a:avLst/>
            <a:gdLst>
              <a:gd name="connsiteX0" fmla="*/ 27160 w 1210146"/>
              <a:gd name="connsiteY0" fmla="*/ 244443 h 621671"/>
              <a:gd name="connsiteX1" fmla="*/ 30178 w 1210146"/>
              <a:gd name="connsiteY1" fmla="*/ 307817 h 621671"/>
              <a:gd name="connsiteX2" fmla="*/ 39231 w 1210146"/>
              <a:gd name="connsiteY2" fmla="*/ 325924 h 621671"/>
              <a:gd name="connsiteX3" fmla="*/ 42249 w 1210146"/>
              <a:gd name="connsiteY3" fmla="*/ 334978 h 621671"/>
              <a:gd name="connsiteX4" fmla="*/ 39231 w 1210146"/>
              <a:gd name="connsiteY4" fmla="*/ 368174 h 621671"/>
              <a:gd name="connsiteX5" fmla="*/ 36213 w 1210146"/>
              <a:gd name="connsiteY5" fmla="*/ 377227 h 621671"/>
              <a:gd name="connsiteX6" fmla="*/ 24142 w 1210146"/>
              <a:gd name="connsiteY6" fmla="*/ 386281 h 621671"/>
              <a:gd name="connsiteX7" fmla="*/ 18106 w 1210146"/>
              <a:gd name="connsiteY7" fmla="*/ 404388 h 621671"/>
              <a:gd name="connsiteX8" fmla="*/ 15089 w 1210146"/>
              <a:gd name="connsiteY8" fmla="*/ 413441 h 621671"/>
              <a:gd name="connsiteX9" fmla="*/ 9053 w 1210146"/>
              <a:gd name="connsiteY9" fmla="*/ 422495 h 621671"/>
              <a:gd name="connsiteX10" fmla="*/ 6035 w 1210146"/>
              <a:gd name="connsiteY10" fmla="*/ 443619 h 621671"/>
              <a:gd name="connsiteX11" fmla="*/ 3017 w 1210146"/>
              <a:gd name="connsiteY11" fmla="*/ 452673 h 621671"/>
              <a:gd name="connsiteX12" fmla="*/ 0 w 1210146"/>
              <a:gd name="connsiteY12" fmla="*/ 464744 h 621671"/>
              <a:gd name="connsiteX13" fmla="*/ 6035 w 1210146"/>
              <a:gd name="connsiteY13" fmla="*/ 494922 h 621671"/>
              <a:gd name="connsiteX14" fmla="*/ 30178 w 1210146"/>
              <a:gd name="connsiteY14" fmla="*/ 516047 h 621671"/>
              <a:gd name="connsiteX15" fmla="*/ 39231 w 1210146"/>
              <a:gd name="connsiteY15" fmla="*/ 522083 h 621671"/>
              <a:gd name="connsiteX16" fmla="*/ 51303 w 1210146"/>
              <a:gd name="connsiteY16" fmla="*/ 525101 h 621671"/>
              <a:gd name="connsiteX17" fmla="*/ 60356 w 1210146"/>
              <a:gd name="connsiteY17" fmla="*/ 528118 h 621671"/>
              <a:gd name="connsiteX18" fmla="*/ 87516 w 1210146"/>
              <a:gd name="connsiteY18" fmla="*/ 531136 h 621671"/>
              <a:gd name="connsiteX19" fmla="*/ 105623 w 1210146"/>
              <a:gd name="connsiteY19" fmla="*/ 534154 h 621671"/>
              <a:gd name="connsiteX20" fmla="*/ 172015 w 1210146"/>
              <a:gd name="connsiteY20" fmla="*/ 531136 h 621671"/>
              <a:gd name="connsiteX21" fmla="*/ 205211 w 1210146"/>
              <a:gd name="connsiteY21" fmla="*/ 522083 h 621671"/>
              <a:gd name="connsiteX22" fmla="*/ 214265 w 1210146"/>
              <a:gd name="connsiteY22" fmla="*/ 519065 h 621671"/>
              <a:gd name="connsiteX23" fmla="*/ 217283 w 1210146"/>
              <a:gd name="connsiteY23" fmla="*/ 510012 h 621671"/>
              <a:gd name="connsiteX24" fmla="*/ 220301 w 1210146"/>
              <a:gd name="connsiteY24" fmla="*/ 482851 h 621671"/>
              <a:gd name="connsiteX25" fmla="*/ 241425 w 1210146"/>
              <a:gd name="connsiteY25" fmla="*/ 455691 h 621671"/>
              <a:gd name="connsiteX26" fmla="*/ 250479 w 1210146"/>
              <a:gd name="connsiteY26" fmla="*/ 449655 h 621671"/>
              <a:gd name="connsiteX27" fmla="*/ 262550 w 1210146"/>
              <a:gd name="connsiteY27" fmla="*/ 434566 h 621671"/>
              <a:gd name="connsiteX28" fmla="*/ 277639 w 1210146"/>
              <a:gd name="connsiteY28" fmla="*/ 422495 h 621671"/>
              <a:gd name="connsiteX29" fmla="*/ 283675 w 1210146"/>
              <a:gd name="connsiteY29" fmla="*/ 413441 h 621671"/>
              <a:gd name="connsiteX30" fmla="*/ 310835 w 1210146"/>
              <a:gd name="connsiteY30" fmla="*/ 401370 h 621671"/>
              <a:gd name="connsiteX31" fmla="*/ 319889 w 1210146"/>
              <a:gd name="connsiteY31" fmla="*/ 398352 h 621671"/>
              <a:gd name="connsiteX32" fmla="*/ 328942 w 1210146"/>
              <a:gd name="connsiteY32" fmla="*/ 392316 h 621671"/>
              <a:gd name="connsiteX33" fmla="*/ 359120 w 1210146"/>
              <a:gd name="connsiteY33" fmla="*/ 383263 h 621671"/>
              <a:gd name="connsiteX34" fmla="*/ 380245 w 1210146"/>
              <a:gd name="connsiteY34" fmla="*/ 377227 h 621671"/>
              <a:gd name="connsiteX35" fmla="*/ 398352 w 1210146"/>
              <a:gd name="connsiteY35" fmla="*/ 368174 h 621671"/>
              <a:gd name="connsiteX36" fmla="*/ 407406 w 1210146"/>
              <a:gd name="connsiteY36" fmla="*/ 362138 h 621671"/>
              <a:gd name="connsiteX37" fmla="*/ 425512 w 1210146"/>
              <a:gd name="connsiteY37" fmla="*/ 356103 h 621671"/>
              <a:gd name="connsiteX38" fmla="*/ 434566 w 1210146"/>
              <a:gd name="connsiteY38" fmla="*/ 353085 h 621671"/>
              <a:gd name="connsiteX39" fmla="*/ 443619 w 1210146"/>
              <a:gd name="connsiteY39" fmla="*/ 350067 h 621671"/>
              <a:gd name="connsiteX40" fmla="*/ 573386 w 1210146"/>
              <a:gd name="connsiteY40" fmla="*/ 353085 h 621671"/>
              <a:gd name="connsiteX41" fmla="*/ 609600 w 1210146"/>
              <a:gd name="connsiteY41" fmla="*/ 359120 h 621671"/>
              <a:gd name="connsiteX42" fmla="*/ 627706 w 1210146"/>
              <a:gd name="connsiteY42" fmla="*/ 365156 h 621671"/>
              <a:gd name="connsiteX43" fmla="*/ 642796 w 1210146"/>
              <a:gd name="connsiteY43" fmla="*/ 380245 h 621671"/>
              <a:gd name="connsiteX44" fmla="*/ 654867 w 1210146"/>
              <a:gd name="connsiteY44" fmla="*/ 398352 h 621671"/>
              <a:gd name="connsiteX45" fmla="*/ 657885 w 1210146"/>
              <a:gd name="connsiteY45" fmla="*/ 407406 h 621671"/>
              <a:gd name="connsiteX46" fmla="*/ 669956 w 1210146"/>
              <a:gd name="connsiteY46" fmla="*/ 425513 h 621671"/>
              <a:gd name="connsiteX47" fmla="*/ 675992 w 1210146"/>
              <a:gd name="connsiteY47" fmla="*/ 434566 h 621671"/>
              <a:gd name="connsiteX48" fmla="*/ 682027 w 1210146"/>
              <a:gd name="connsiteY48" fmla="*/ 452673 h 621671"/>
              <a:gd name="connsiteX49" fmla="*/ 679009 w 1210146"/>
              <a:gd name="connsiteY49" fmla="*/ 485869 h 621671"/>
              <a:gd name="connsiteX50" fmla="*/ 675992 w 1210146"/>
              <a:gd name="connsiteY50" fmla="*/ 494922 h 621671"/>
              <a:gd name="connsiteX51" fmla="*/ 672974 w 1210146"/>
              <a:gd name="connsiteY51" fmla="*/ 513029 h 621671"/>
              <a:gd name="connsiteX52" fmla="*/ 675992 w 1210146"/>
              <a:gd name="connsiteY52" fmla="*/ 588475 h 621671"/>
              <a:gd name="connsiteX53" fmla="*/ 685045 w 1210146"/>
              <a:gd name="connsiteY53" fmla="*/ 606582 h 621671"/>
              <a:gd name="connsiteX54" fmla="*/ 703152 w 1210146"/>
              <a:gd name="connsiteY54" fmla="*/ 612617 h 621671"/>
              <a:gd name="connsiteX55" fmla="*/ 712206 w 1210146"/>
              <a:gd name="connsiteY55" fmla="*/ 615635 h 621671"/>
              <a:gd name="connsiteX56" fmla="*/ 721259 w 1210146"/>
              <a:gd name="connsiteY56" fmla="*/ 618653 h 621671"/>
              <a:gd name="connsiteX57" fmla="*/ 751437 w 1210146"/>
              <a:gd name="connsiteY57" fmla="*/ 621671 h 621671"/>
              <a:gd name="connsiteX58" fmla="*/ 814811 w 1210146"/>
              <a:gd name="connsiteY58" fmla="*/ 618653 h 621671"/>
              <a:gd name="connsiteX59" fmla="*/ 811794 w 1210146"/>
              <a:gd name="connsiteY59" fmla="*/ 606582 h 621671"/>
              <a:gd name="connsiteX60" fmla="*/ 814811 w 1210146"/>
              <a:gd name="connsiteY60" fmla="*/ 585457 h 621671"/>
              <a:gd name="connsiteX61" fmla="*/ 829901 w 1210146"/>
              <a:gd name="connsiteY61" fmla="*/ 558297 h 621671"/>
              <a:gd name="connsiteX62" fmla="*/ 838954 w 1210146"/>
              <a:gd name="connsiteY62" fmla="*/ 549243 h 621671"/>
              <a:gd name="connsiteX63" fmla="*/ 851025 w 1210146"/>
              <a:gd name="connsiteY63" fmla="*/ 534154 h 621671"/>
              <a:gd name="connsiteX64" fmla="*/ 860079 w 1210146"/>
              <a:gd name="connsiteY64" fmla="*/ 525101 h 621671"/>
              <a:gd name="connsiteX65" fmla="*/ 884221 w 1210146"/>
              <a:gd name="connsiteY65" fmla="*/ 519065 h 621671"/>
              <a:gd name="connsiteX66" fmla="*/ 911382 w 1210146"/>
              <a:gd name="connsiteY66" fmla="*/ 516047 h 621671"/>
              <a:gd name="connsiteX67" fmla="*/ 932506 w 1210146"/>
              <a:gd name="connsiteY67" fmla="*/ 513029 h 621671"/>
              <a:gd name="connsiteX68" fmla="*/ 941560 w 1210146"/>
              <a:gd name="connsiteY68" fmla="*/ 503976 h 621671"/>
              <a:gd name="connsiteX69" fmla="*/ 950613 w 1210146"/>
              <a:gd name="connsiteY69" fmla="*/ 500958 h 621671"/>
              <a:gd name="connsiteX70" fmla="*/ 965703 w 1210146"/>
              <a:gd name="connsiteY70" fmla="*/ 488887 h 621671"/>
              <a:gd name="connsiteX71" fmla="*/ 980792 w 1210146"/>
              <a:gd name="connsiteY71" fmla="*/ 473798 h 621671"/>
              <a:gd name="connsiteX72" fmla="*/ 986827 w 1210146"/>
              <a:gd name="connsiteY72" fmla="*/ 464744 h 621671"/>
              <a:gd name="connsiteX73" fmla="*/ 995881 w 1210146"/>
              <a:gd name="connsiteY73" fmla="*/ 455691 h 621671"/>
              <a:gd name="connsiteX74" fmla="*/ 1017006 w 1210146"/>
              <a:gd name="connsiteY74" fmla="*/ 431548 h 621671"/>
              <a:gd name="connsiteX75" fmla="*/ 1032095 w 1210146"/>
              <a:gd name="connsiteY75" fmla="*/ 419477 h 621671"/>
              <a:gd name="connsiteX76" fmla="*/ 1047184 w 1210146"/>
              <a:gd name="connsiteY76" fmla="*/ 407406 h 621671"/>
              <a:gd name="connsiteX77" fmla="*/ 1062273 w 1210146"/>
              <a:gd name="connsiteY77" fmla="*/ 392316 h 621671"/>
              <a:gd name="connsiteX78" fmla="*/ 1068308 w 1210146"/>
              <a:gd name="connsiteY78" fmla="*/ 383263 h 621671"/>
              <a:gd name="connsiteX79" fmla="*/ 1077362 w 1210146"/>
              <a:gd name="connsiteY79" fmla="*/ 377227 h 621671"/>
              <a:gd name="connsiteX80" fmla="*/ 1086415 w 1210146"/>
              <a:gd name="connsiteY80" fmla="*/ 368174 h 621671"/>
              <a:gd name="connsiteX81" fmla="*/ 1113576 w 1210146"/>
              <a:gd name="connsiteY81" fmla="*/ 344031 h 621671"/>
              <a:gd name="connsiteX82" fmla="*/ 1125647 w 1210146"/>
              <a:gd name="connsiteY82" fmla="*/ 325924 h 621671"/>
              <a:gd name="connsiteX83" fmla="*/ 1134701 w 1210146"/>
              <a:gd name="connsiteY83" fmla="*/ 316871 h 621671"/>
              <a:gd name="connsiteX84" fmla="*/ 1146772 w 1210146"/>
              <a:gd name="connsiteY84" fmla="*/ 298764 h 621671"/>
              <a:gd name="connsiteX85" fmla="*/ 1155825 w 1210146"/>
              <a:gd name="connsiteY85" fmla="*/ 289711 h 621671"/>
              <a:gd name="connsiteX86" fmla="*/ 1167897 w 1210146"/>
              <a:gd name="connsiteY86" fmla="*/ 271604 h 621671"/>
              <a:gd name="connsiteX87" fmla="*/ 1173932 w 1210146"/>
              <a:gd name="connsiteY87" fmla="*/ 262550 h 621671"/>
              <a:gd name="connsiteX88" fmla="*/ 1182986 w 1210146"/>
              <a:gd name="connsiteY88" fmla="*/ 253497 h 621671"/>
              <a:gd name="connsiteX89" fmla="*/ 1198075 w 1210146"/>
              <a:gd name="connsiteY89" fmla="*/ 226336 h 621671"/>
              <a:gd name="connsiteX90" fmla="*/ 1204110 w 1210146"/>
              <a:gd name="connsiteY90" fmla="*/ 217283 h 621671"/>
              <a:gd name="connsiteX91" fmla="*/ 1210146 w 1210146"/>
              <a:gd name="connsiteY91" fmla="*/ 208229 h 621671"/>
              <a:gd name="connsiteX92" fmla="*/ 1137718 w 1210146"/>
              <a:gd name="connsiteY92" fmla="*/ 202194 h 621671"/>
              <a:gd name="connsiteX93" fmla="*/ 1125647 w 1210146"/>
              <a:gd name="connsiteY93" fmla="*/ 199176 h 621671"/>
              <a:gd name="connsiteX94" fmla="*/ 1104522 w 1210146"/>
              <a:gd name="connsiteY94" fmla="*/ 184087 h 621671"/>
              <a:gd name="connsiteX95" fmla="*/ 1092451 w 1210146"/>
              <a:gd name="connsiteY95" fmla="*/ 165980 h 621671"/>
              <a:gd name="connsiteX96" fmla="*/ 1086415 w 1210146"/>
              <a:gd name="connsiteY96" fmla="*/ 156926 h 621671"/>
              <a:gd name="connsiteX97" fmla="*/ 1080380 w 1210146"/>
              <a:gd name="connsiteY97" fmla="*/ 135802 h 621671"/>
              <a:gd name="connsiteX98" fmla="*/ 1077362 w 1210146"/>
              <a:gd name="connsiteY98" fmla="*/ 126748 h 621671"/>
              <a:gd name="connsiteX99" fmla="*/ 1083398 w 1210146"/>
              <a:gd name="connsiteY99" fmla="*/ 66392 h 621671"/>
              <a:gd name="connsiteX100" fmla="*/ 1092451 w 1210146"/>
              <a:gd name="connsiteY100" fmla="*/ 39231 h 621671"/>
              <a:gd name="connsiteX101" fmla="*/ 1095469 w 1210146"/>
              <a:gd name="connsiteY101" fmla="*/ 30178 h 621671"/>
              <a:gd name="connsiteX102" fmla="*/ 1086415 w 1210146"/>
              <a:gd name="connsiteY102" fmla="*/ 21124 h 621671"/>
              <a:gd name="connsiteX103" fmla="*/ 1077362 w 1210146"/>
              <a:gd name="connsiteY103" fmla="*/ 18107 h 621671"/>
              <a:gd name="connsiteX104" fmla="*/ 1029077 w 1210146"/>
              <a:gd name="connsiteY104" fmla="*/ 9053 h 621671"/>
              <a:gd name="connsiteX105" fmla="*/ 1020023 w 1210146"/>
              <a:gd name="connsiteY105" fmla="*/ 6035 h 621671"/>
              <a:gd name="connsiteX106" fmla="*/ 971738 w 1210146"/>
              <a:gd name="connsiteY106" fmla="*/ 12071 h 621671"/>
              <a:gd name="connsiteX107" fmla="*/ 962685 w 1210146"/>
              <a:gd name="connsiteY107" fmla="*/ 30178 h 621671"/>
              <a:gd name="connsiteX108" fmla="*/ 953631 w 1210146"/>
              <a:gd name="connsiteY108" fmla="*/ 33196 h 621671"/>
              <a:gd name="connsiteX109" fmla="*/ 935524 w 1210146"/>
              <a:gd name="connsiteY109" fmla="*/ 48285 h 621671"/>
              <a:gd name="connsiteX110" fmla="*/ 926471 w 1210146"/>
              <a:gd name="connsiteY110" fmla="*/ 51303 h 621671"/>
              <a:gd name="connsiteX111" fmla="*/ 917417 w 1210146"/>
              <a:gd name="connsiteY111" fmla="*/ 57338 h 621671"/>
              <a:gd name="connsiteX112" fmla="*/ 887239 w 1210146"/>
              <a:gd name="connsiteY112" fmla="*/ 66392 h 621671"/>
              <a:gd name="connsiteX113" fmla="*/ 838954 w 1210146"/>
              <a:gd name="connsiteY113" fmla="*/ 60356 h 621671"/>
              <a:gd name="connsiteX114" fmla="*/ 826883 w 1210146"/>
              <a:gd name="connsiteY114" fmla="*/ 57338 h 621671"/>
              <a:gd name="connsiteX115" fmla="*/ 808776 w 1210146"/>
              <a:gd name="connsiteY115" fmla="*/ 51303 h 621671"/>
              <a:gd name="connsiteX116" fmla="*/ 787651 w 1210146"/>
              <a:gd name="connsiteY116" fmla="*/ 54320 h 621671"/>
              <a:gd name="connsiteX117" fmla="*/ 778598 w 1210146"/>
              <a:gd name="connsiteY117" fmla="*/ 60356 h 621671"/>
              <a:gd name="connsiteX118" fmla="*/ 760491 w 1210146"/>
              <a:gd name="connsiteY118" fmla="*/ 66392 h 621671"/>
              <a:gd name="connsiteX119" fmla="*/ 751437 w 1210146"/>
              <a:gd name="connsiteY119" fmla="*/ 69410 h 621671"/>
              <a:gd name="connsiteX120" fmla="*/ 742384 w 1210146"/>
              <a:gd name="connsiteY120" fmla="*/ 72427 h 621671"/>
              <a:gd name="connsiteX121" fmla="*/ 709188 w 1210146"/>
              <a:gd name="connsiteY121" fmla="*/ 69410 h 621671"/>
              <a:gd name="connsiteX122" fmla="*/ 691081 w 1210146"/>
              <a:gd name="connsiteY122" fmla="*/ 63374 h 621671"/>
              <a:gd name="connsiteX123" fmla="*/ 682027 w 1210146"/>
              <a:gd name="connsiteY123" fmla="*/ 60356 h 621671"/>
              <a:gd name="connsiteX124" fmla="*/ 672974 w 1210146"/>
              <a:gd name="connsiteY124" fmla="*/ 57338 h 621671"/>
              <a:gd name="connsiteX125" fmla="*/ 654867 w 1210146"/>
              <a:gd name="connsiteY125" fmla="*/ 48285 h 621671"/>
              <a:gd name="connsiteX126" fmla="*/ 633742 w 1210146"/>
              <a:gd name="connsiteY126" fmla="*/ 33196 h 621671"/>
              <a:gd name="connsiteX127" fmla="*/ 624689 w 1210146"/>
              <a:gd name="connsiteY127" fmla="*/ 24142 h 621671"/>
              <a:gd name="connsiteX128" fmla="*/ 606582 w 1210146"/>
              <a:gd name="connsiteY128" fmla="*/ 18107 h 621671"/>
              <a:gd name="connsiteX129" fmla="*/ 597528 w 1210146"/>
              <a:gd name="connsiteY129" fmla="*/ 12071 h 621671"/>
              <a:gd name="connsiteX130" fmla="*/ 585457 w 1210146"/>
              <a:gd name="connsiteY130" fmla="*/ 9053 h 621671"/>
              <a:gd name="connsiteX131" fmla="*/ 576404 w 1210146"/>
              <a:gd name="connsiteY131" fmla="*/ 6035 h 621671"/>
              <a:gd name="connsiteX132" fmla="*/ 549243 w 1210146"/>
              <a:gd name="connsiteY132" fmla="*/ 0 h 621671"/>
              <a:gd name="connsiteX133" fmla="*/ 540190 w 1210146"/>
              <a:gd name="connsiteY133" fmla="*/ 6035 h 621671"/>
              <a:gd name="connsiteX134" fmla="*/ 531136 w 1210146"/>
              <a:gd name="connsiteY134" fmla="*/ 15089 h 621671"/>
              <a:gd name="connsiteX135" fmla="*/ 513029 w 1210146"/>
              <a:gd name="connsiteY135" fmla="*/ 21124 h 621671"/>
              <a:gd name="connsiteX136" fmla="*/ 488887 w 1210146"/>
              <a:gd name="connsiteY136" fmla="*/ 27160 h 621671"/>
              <a:gd name="connsiteX137" fmla="*/ 479833 w 1210146"/>
              <a:gd name="connsiteY137" fmla="*/ 30178 h 621671"/>
              <a:gd name="connsiteX138" fmla="*/ 461726 w 1210146"/>
              <a:gd name="connsiteY138" fmla="*/ 33196 h 621671"/>
              <a:gd name="connsiteX139" fmla="*/ 440602 w 1210146"/>
              <a:gd name="connsiteY139" fmla="*/ 39231 h 621671"/>
              <a:gd name="connsiteX140" fmla="*/ 428530 w 1210146"/>
              <a:gd name="connsiteY140" fmla="*/ 42249 h 621671"/>
              <a:gd name="connsiteX141" fmla="*/ 410423 w 1210146"/>
              <a:gd name="connsiteY141" fmla="*/ 51303 h 621671"/>
              <a:gd name="connsiteX142" fmla="*/ 401370 w 1210146"/>
              <a:gd name="connsiteY142" fmla="*/ 57338 h 621671"/>
              <a:gd name="connsiteX143" fmla="*/ 389299 w 1210146"/>
              <a:gd name="connsiteY143" fmla="*/ 63374 h 621671"/>
              <a:gd name="connsiteX144" fmla="*/ 362138 w 1210146"/>
              <a:gd name="connsiteY144" fmla="*/ 78463 h 621671"/>
              <a:gd name="connsiteX145" fmla="*/ 353085 w 1210146"/>
              <a:gd name="connsiteY145" fmla="*/ 84499 h 621671"/>
              <a:gd name="connsiteX146" fmla="*/ 344031 w 1210146"/>
              <a:gd name="connsiteY146" fmla="*/ 93552 h 621671"/>
              <a:gd name="connsiteX147" fmla="*/ 334978 w 1210146"/>
              <a:gd name="connsiteY147" fmla="*/ 96570 h 621671"/>
              <a:gd name="connsiteX148" fmla="*/ 316871 w 1210146"/>
              <a:gd name="connsiteY148" fmla="*/ 108641 h 621671"/>
              <a:gd name="connsiteX149" fmla="*/ 298764 w 1210146"/>
              <a:gd name="connsiteY149" fmla="*/ 120713 h 621671"/>
              <a:gd name="connsiteX150" fmla="*/ 289710 w 1210146"/>
              <a:gd name="connsiteY150" fmla="*/ 126748 h 621671"/>
              <a:gd name="connsiteX151" fmla="*/ 268586 w 1210146"/>
              <a:gd name="connsiteY151" fmla="*/ 135802 h 621671"/>
              <a:gd name="connsiteX152" fmla="*/ 250479 w 1210146"/>
              <a:gd name="connsiteY152" fmla="*/ 147873 h 621671"/>
              <a:gd name="connsiteX153" fmla="*/ 241425 w 1210146"/>
              <a:gd name="connsiteY153" fmla="*/ 153909 h 621671"/>
              <a:gd name="connsiteX154" fmla="*/ 232372 w 1210146"/>
              <a:gd name="connsiteY154" fmla="*/ 156926 h 621671"/>
              <a:gd name="connsiteX155" fmla="*/ 202194 w 1210146"/>
              <a:gd name="connsiteY155" fmla="*/ 175033 h 621671"/>
              <a:gd name="connsiteX156" fmla="*/ 181069 w 1210146"/>
              <a:gd name="connsiteY156" fmla="*/ 190122 h 621671"/>
              <a:gd name="connsiteX157" fmla="*/ 172015 w 1210146"/>
              <a:gd name="connsiteY157" fmla="*/ 211247 h 621671"/>
              <a:gd name="connsiteX158" fmla="*/ 153908 w 1210146"/>
              <a:gd name="connsiteY158" fmla="*/ 247461 h 621671"/>
              <a:gd name="connsiteX159" fmla="*/ 144855 w 1210146"/>
              <a:gd name="connsiteY159" fmla="*/ 253497 h 621671"/>
              <a:gd name="connsiteX160" fmla="*/ 132784 w 1210146"/>
              <a:gd name="connsiteY160" fmla="*/ 256514 h 621671"/>
              <a:gd name="connsiteX161" fmla="*/ 123730 w 1210146"/>
              <a:gd name="connsiteY161" fmla="*/ 259532 h 621671"/>
              <a:gd name="connsiteX162" fmla="*/ 87516 w 1210146"/>
              <a:gd name="connsiteY162" fmla="*/ 253497 h 621671"/>
              <a:gd name="connsiteX163" fmla="*/ 57338 w 1210146"/>
              <a:gd name="connsiteY163" fmla="*/ 241425 h 621671"/>
              <a:gd name="connsiteX164" fmla="*/ 27160 w 1210146"/>
              <a:gd name="connsiteY164" fmla="*/ 244443 h 62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1210146" h="621671">
                <a:moveTo>
                  <a:pt x="27160" y="244443"/>
                </a:moveTo>
                <a:cubicBezTo>
                  <a:pt x="22633" y="255508"/>
                  <a:pt x="28422" y="286741"/>
                  <a:pt x="30178" y="307817"/>
                </a:cubicBezTo>
                <a:cubicBezTo>
                  <a:pt x="30937" y="316920"/>
                  <a:pt x="35315" y="318091"/>
                  <a:pt x="39231" y="325924"/>
                </a:cubicBezTo>
                <a:cubicBezTo>
                  <a:pt x="40654" y="328769"/>
                  <a:pt x="41243" y="331960"/>
                  <a:pt x="42249" y="334978"/>
                </a:cubicBezTo>
                <a:cubicBezTo>
                  <a:pt x="41243" y="346043"/>
                  <a:pt x="40802" y="357175"/>
                  <a:pt x="39231" y="368174"/>
                </a:cubicBezTo>
                <a:cubicBezTo>
                  <a:pt x="38781" y="371323"/>
                  <a:pt x="38249" y="374783"/>
                  <a:pt x="36213" y="377227"/>
                </a:cubicBezTo>
                <a:cubicBezTo>
                  <a:pt x="32993" y="381091"/>
                  <a:pt x="28166" y="383263"/>
                  <a:pt x="24142" y="386281"/>
                </a:cubicBezTo>
                <a:lnTo>
                  <a:pt x="18106" y="404388"/>
                </a:lnTo>
                <a:cubicBezTo>
                  <a:pt x="17100" y="407406"/>
                  <a:pt x="16853" y="410794"/>
                  <a:pt x="15089" y="413441"/>
                </a:cubicBezTo>
                <a:lnTo>
                  <a:pt x="9053" y="422495"/>
                </a:lnTo>
                <a:cubicBezTo>
                  <a:pt x="8047" y="429536"/>
                  <a:pt x="7430" y="436644"/>
                  <a:pt x="6035" y="443619"/>
                </a:cubicBezTo>
                <a:cubicBezTo>
                  <a:pt x="5411" y="446738"/>
                  <a:pt x="3891" y="449614"/>
                  <a:pt x="3017" y="452673"/>
                </a:cubicBezTo>
                <a:cubicBezTo>
                  <a:pt x="1878" y="456661"/>
                  <a:pt x="1006" y="460720"/>
                  <a:pt x="0" y="464744"/>
                </a:cubicBezTo>
                <a:cubicBezTo>
                  <a:pt x="1112" y="472533"/>
                  <a:pt x="1820" y="486493"/>
                  <a:pt x="6035" y="494922"/>
                </a:cubicBezTo>
                <a:cubicBezTo>
                  <a:pt x="12323" y="507497"/>
                  <a:pt x="16596" y="506992"/>
                  <a:pt x="30178" y="516047"/>
                </a:cubicBezTo>
                <a:cubicBezTo>
                  <a:pt x="33196" y="518059"/>
                  <a:pt x="35712" y="521203"/>
                  <a:pt x="39231" y="522083"/>
                </a:cubicBezTo>
                <a:cubicBezTo>
                  <a:pt x="43255" y="523089"/>
                  <a:pt x="47315" y="523962"/>
                  <a:pt x="51303" y="525101"/>
                </a:cubicBezTo>
                <a:cubicBezTo>
                  <a:pt x="54361" y="525975"/>
                  <a:pt x="57218" y="527595"/>
                  <a:pt x="60356" y="528118"/>
                </a:cubicBezTo>
                <a:cubicBezTo>
                  <a:pt x="69341" y="529615"/>
                  <a:pt x="78487" y="529932"/>
                  <a:pt x="87516" y="531136"/>
                </a:cubicBezTo>
                <a:cubicBezTo>
                  <a:pt x="93581" y="531945"/>
                  <a:pt x="99587" y="533148"/>
                  <a:pt x="105623" y="534154"/>
                </a:cubicBezTo>
                <a:cubicBezTo>
                  <a:pt x="127754" y="533148"/>
                  <a:pt x="149922" y="532773"/>
                  <a:pt x="172015" y="531136"/>
                </a:cubicBezTo>
                <a:cubicBezTo>
                  <a:pt x="182983" y="530324"/>
                  <a:pt x="195087" y="525457"/>
                  <a:pt x="205211" y="522083"/>
                </a:cubicBezTo>
                <a:lnTo>
                  <a:pt x="214265" y="519065"/>
                </a:lnTo>
                <a:cubicBezTo>
                  <a:pt x="215271" y="516047"/>
                  <a:pt x="216760" y="513150"/>
                  <a:pt x="217283" y="510012"/>
                </a:cubicBezTo>
                <a:cubicBezTo>
                  <a:pt x="218781" y="501027"/>
                  <a:pt x="217420" y="491493"/>
                  <a:pt x="220301" y="482851"/>
                </a:cubicBezTo>
                <a:cubicBezTo>
                  <a:pt x="222889" y="475086"/>
                  <a:pt x="234214" y="461700"/>
                  <a:pt x="241425" y="455691"/>
                </a:cubicBezTo>
                <a:cubicBezTo>
                  <a:pt x="244211" y="453369"/>
                  <a:pt x="247461" y="451667"/>
                  <a:pt x="250479" y="449655"/>
                </a:cubicBezTo>
                <a:cubicBezTo>
                  <a:pt x="256354" y="432032"/>
                  <a:pt x="248901" y="448215"/>
                  <a:pt x="262550" y="434566"/>
                </a:cubicBezTo>
                <a:cubicBezTo>
                  <a:pt x="276199" y="420917"/>
                  <a:pt x="260016" y="428370"/>
                  <a:pt x="277639" y="422495"/>
                </a:cubicBezTo>
                <a:cubicBezTo>
                  <a:pt x="279651" y="419477"/>
                  <a:pt x="281110" y="416006"/>
                  <a:pt x="283675" y="413441"/>
                </a:cubicBezTo>
                <a:cubicBezTo>
                  <a:pt x="290847" y="406269"/>
                  <a:pt x="301873" y="404357"/>
                  <a:pt x="310835" y="401370"/>
                </a:cubicBezTo>
                <a:lnTo>
                  <a:pt x="319889" y="398352"/>
                </a:lnTo>
                <a:cubicBezTo>
                  <a:pt x="322907" y="396340"/>
                  <a:pt x="325628" y="393789"/>
                  <a:pt x="328942" y="392316"/>
                </a:cubicBezTo>
                <a:cubicBezTo>
                  <a:pt x="341844" y="386582"/>
                  <a:pt x="346835" y="386773"/>
                  <a:pt x="359120" y="383263"/>
                </a:cubicBezTo>
                <a:cubicBezTo>
                  <a:pt x="389425" y="374604"/>
                  <a:pt x="342511" y="386661"/>
                  <a:pt x="380245" y="377227"/>
                </a:cubicBezTo>
                <a:cubicBezTo>
                  <a:pt x="406203" y="359925"/>
                  <a:pt x="373355" y="380673"/>
                  <a:pt x="398352" y="368174"/>
                </a:cubicBezTo>
                <a:cubicBezTo>
                  <a:pt x="401596" y="366552"/>
                  <a:pt x="404091" y="363611"/>
                  <a:pt x="407406" y="362138"/>
                </a:cubicBezTo>
                <a:cubicBezTo>
                  <a:pt x="413219" y="359554"/>
                  <a:pt x="419477" y="358115"/>
                  <a:pt x="425512" y="356103"/>
                </a:cubicBezTo>
                <a:lnTo>
                  <a:pt x="434566" y="353085"/>
                </a:lnTo>
                <a:lnTo>
                  <a:pt x="443619" y="350067"/>
                </a:lnTo>
                <a:cubicBezTo>
                  <a:pt x="486875" y="351073"/>
                  <a:pt x="530183" y="350729"/>
                  <a:pt x="573386" y="353085"/>
                </a:cubicBezTo>
                <a:cubicBezTo>
                  <a:pt x="585606" y="353751"/>
                  <a:pt x="609600" y="359120"/>
                  <a:pt x="609600" y="359120"/>
                </a:cubicBezTo>
                <a:cubicBezTo>
                  <a:pt x="615635" y="361132"/>
                  <a:pt x="624177" y="359863"/>
                  <a:pt x="627706" y="365156"/>
                </a:cubicBezTo>
                <a:cubicBezTo>
                  <a:pt x="635754" y="377228"/>
                  <a:pt x="630724" y="372198"/>
                  <a:pt x="642796" y="380245"/>
                </a:cubicBezTo>
                <a:cubicBezTo>
                  <a:pt x="646820" y="386281"/>
                  <a:pt x="652573" y="391470"/>
                  <a:pt x="654867" y="398352"/>
                </a:cubicBezTo>
                <a:cubicBezTo>
                  <a:pt x="655873" y="401370"/>
                  <a:pt x="656340" y="404625"/>
                  <a:pt x="657885" y="407406"/>
                </a:cubicBezTo>
                <a:cubicBezTo>
                  <a:pt x="661408" y="413747"/>
                  <a:pt x="665932" y="419477"/>
                  <a:pt x="669956" y="425513"/>
                </a:cubicBezTo>
                <a:lnTo>
                  <a:pt x="675992" y="434566"/>
                </a:lnTo>
                <a:cubicBezTo>
                  <a:pt x="678004" y="440602"/>
                  <a:pt x="682603" y="446337"/>
                  <a:pt x="682027" y="452673"/>
                </a:cubicBezTo>
                <a:cubicBezTo>
                  <a:pt x="681021" y="463738"/>
                  <a:pt x="680580" y="474870"/>
                  <a:pt x="679009" y="485869"/>
                </a:cubicBezTo>
                <a:cubicBezTo>
                  <a:pt x="678559" y="489018"/>
                  <a:pt x="676682" y="491817"/>
                  <a:pt x="675992" y="494922"/>
                </a:cubicBezTo>
                <a:cubicBezTo>
                  <a:pt x="674665" y="500895"/>
                  <a:pt x="673980" y="506993"/>
                  <a:pt x="672974" y="513029"/>
                </a:cubicBezTo>
                <a:cubicBezTo>
                  <a:pt x="673980" y="538178"/>
                  <a:pt x="674199" y="563370"/>
                  <a:pt x="675992" y="588475"/>
                </a:cubicBezTo>
                <a:cubicBezTo>
                  <a:pt x="676284" y="592564"/>
                  <a:pt x="681660" y="604466"/>
                  <a:pt x="685045" y="606582"/>
                </a:cubicBezTo>
                <a:cubicBezTo>
                  <a:pt x="690440" y="609954"/>
                  <a:pt x="697116" y="610605"/>
                  <a:pt x="703152" y="612617"/>
                </a:cubicBezTo>
                <a:lnTo>
                  <a:pt x="712206" y="615635"/>
                </a:lnTo>
                <a:cubicBezTo>
                  <a:pt x="715224" y="616641"/>
                  <a:pt x="718094" y="618336"/>
                  <a:pt x="721259" y="618653"/>
                </a:cubicBezTo>
                <a:lnTo>
                  <a:pt x="751437" y="621671"/>
                </a:lnTo>
                <a:lnTo>
                  <a:pt x="814811" y="618653"/>
                </a:lnTo>
                <a:cubicBezTo>
                  <a:pt x="818835" y="617647"/>
                  <a:pt x="811794" y="610729"/>
                  <a:pt x="811794" y="606582"/>
                </a:cubicBezTo>
                <a:cubicBezTo>
                  <a:pt x="811794" y="599469"/>
                  <a:pt x="813416" y="592432"/>
                  <a:pt x="814811" y="585457"/>
                </a:cubicBezTo>
                <a:cubicBezTo>
                  <a:pt x="816708" y="575970"/>
                  <a:pt x="823852" y="564346"/>
                  <a:pt x="829901" y="558297"/>
                </a:cubicBezTo>
                <a:lnTo>
                  <a:pt x="838954" y="549243"/>
                </a:lnTo>
                <a:cubicBezTo>
                  <a:pt x="843908" y="534382"/>
                  <a:pt x="838426" y="544653"/>
                  <a:pt x="851025" y="534154"/>
                </a:cubicBezTo>
                <a:cubicBezTo>
                  <a:pt x="854304" y="531422"/>
                  <a:pt x="856528" y="527468"/>
                  <a:pt x="860079" y="525101"/>
                </a:cubicBezTo>
                <a:cubicBezTo>
                  <a:pt x="863909" y="522547"/>
                  <a:pt x="882281" y="519342"/>
                  <a:pt x="884221" y="519065"/>
                </a:cubicBezTo>
                <a:cubicBezTo>
                  <a:pt x="893239" y="517777"/>
                  <a:pt x="902343" y="517177"/>
                  <a:pt x="911382" y="516047"/>
                </a:cubicBezTo>
                <a:cubicBezTo>
                  <a:pt x="918440" y="515165"/>
                  <a:pt x="925465" y="514035"/>
                  <a:pt x="932506" y="513029"/>
                </a:cubicBezTo>
                <a:cubicBezTo>
                  <a:pt x="935524" y="510011"/>
                  <a:pt x="938009" y="506343"/>
                  <a:pt x="941560" y="503976"/>
                </a:cubicBezTo>
                <a:cubicBezTo>
                  <a:pt x="944207" y="502212"/>
                  <a:pt x="948129" y="502945"/>
                  <a:pt x="950613" y="500958"/>
                </a:cubicBezTo>
                <a:cubicBezTo>
                  <a:pt x="970113" y="485358"/>
                  <a:pt x="942947" y="496472"/>
                  <a:pt x="965703" y="488887"/>
                </a:cubicBezTo>
                <a:cubicBezTo>
                  <a:pt x="981796" y="464743"/>
                  <a:pt x="960673" y="493917"/>
                  <a:pt x="980792" y="473798"/>
                </a:cubicBezTo>
                <a:cubicBezTo>
                  <a:pt x="983357" y="471233"/>
                  <a:pt x="984505" y="467530"/>
                  <a:pt x="986827" y="464744"/>
                </a:cubicBezTo>
                <a:cubicBezTo>
                  <a:pt x="989559" y="461465"/>
                  <a:pt x="993261" y="459060"/>
                  <a:pt x="995881" y="455691"/>
                </a:cubicBezTo>
                <a:cubicBezTo>
                  <a:pt x="1014841" y="431315"/>
                  <a:pt x="999478" y="443233"/>
                  <a:pt x="1017006" y="431548"/>
                </a:cubicBezTo>
                <a:cubicBezTo>
                  <a:pt x="1034302" y="405602"/>
                  <a:pt x="1011270" y="436138"/>
                  <a:pt x="1032095" y="419477"/>
                </a:cubicBezTo>
                <a:cubicBezTo>
                  <a:pt x="1051593" y="403878"/>
                  <a:pt x="1024429" y="414989"/>
                  <a:pt x="1047184" y="407406"/>
                </a:cubicBezTo>
                <a:cubicBezTo>
                  <a:pt x="1063274" y="383267"/>
                  <a:pt x="1042157" y="412432"/>
                  <a:pt x="1062273" y="392316"/>
                </a:cubicBezTo>
                <a:cubicBezTo>
                  <a:pt x="1064837" y="389752"/>
                  <a:pt x="1065744" y="385827"/>
                  <a:pt x="1068308" y="383263"/>
                </a:cubicBezTo>
                <a:cubicBezTo>
                  <a:pt x="1070873" y="380698"/>
                  <a:pt x="1074576" y="379549"/>
                  <a:pt x="1077362" y="377227"/>
                </a:cubicBezTo>
                <a:cubicBezTo>
                  <a:pt x="1080640" y="374495"/>
                  <a:pt x="1083137" y="370906"/>
                  <a:pt x="1086415" y="368174"/>
                </a:cubicBezTo>
                <a:cubicBezTo>
                  <a:pt x="1100021" y="356835"/>
                  <a:pt x="1098904" y="366039"/>
                  <a:pt x="1113576" y="344031"/>
                </a:cubicBezTo>
                <a:cubicBezTo>
                  <a:pt x="1117600" y="337995"/>
                  <a:pt x="1120517" y="331053"/>
                  <a:pt x="1125647" y="325924"/>
                </a:cubicBezTo>
                <a:cubicBezTo>
                  <a:pt x="1128665" y="322906"/>
                  <a:pt x="1132081" y="320240"/>
                  <a:pt x="1134701" y="316871"/>
                </a:cubicBezTo>
                <a:cubicBezTo>
                  <a:pt x="1139155" y="311145"/>
                  <a:pt x="1141643" y="303893"/>
                  <a:pt x="1146772" y="298764"/>
                </a:cubicBezTo>
                <a:cubicBezTo>
                  <a:pt x="1149790" y="295746"/>
                  <a:pt x="1153205" y="293080"/>
                  <a:pt x="1155825" y="289711"/>
                </a:cubicBezTo>
                <a:cubicBezTo>
                  <a:pt x="1160279" y="283985"/>
                  <a:pt x="1163873" y="277640"/>
                  <a:pt x="1167897" y="271604"/>
                </a:cubicBezTo>
                <a:cubicBezTo>
                  <a:pt x="1169909" y="268586"/>
                  <a:pt x="1171367" y="265115"/>
                  <a:pt x="1173932" y="262550"/>
                </a:cubicBezTo>
                <a:lnTo>
                  <a:pt x="1182986" y="253497"/>
                </a:lnTo>
                <a:cubicBezTo>
                  <a:pt x="1188298" y="237561"/>
                  <a:pt x="1184239" y="247090"/>
                  <a:pt x="1198075" y="226336"/>
                </a:cubicBezTo>
                <a:lnTo>
                  <a:pt x="1204110" y="217283"/>
                </a:lnTo>
                <a:lnTo>
                  <a:pt x="1210146" y="208229"/>
                </a:lnTo>
                <a:cubicBezTo>
                  <a:pt x="1175875" y="199663"/>
                  <a:pt x="1215123" y="208645"/>
                  <a:pt x="1137718" y="202194"/>
                </a:cubicBezTo>
                <a:cubicBezTo>
                  <a:pt x="1133585" y="201850"/>
                  <a:pt x="1129671" y="200182"/>
                  <a:pt x="1125647" y="199176"/>
                </a:cubicBezTo>
                <a:cubicBezTo>
                  <a:pt x="1121246" y="196242"/>
                  <a:pt x="1107240" y="187145"/>
                  <a:pt x="1104522" y="184087"/>
                </a:cubicBezTo>
                <a:cubicBezTo>
                  <a:pt x="1099703" y="178665"/>
                  <a:pt x="1096475" y="172016"/>
                  <a:pt x="1092451" y="165980"/>
                </a:cubicBezTo>
                <a:lnTo>
                  <a:pt x="1086415" y="156926"/>
                </a:lnTo>
                <a:cubicBezTo>
                  <a:pt x="1079177" y="135206"/>
                  <a:pt x="1087964" y="162345"/>
                  <a:pt x="1080380" y="135802"/>
                </a:cubicBezTo>
                <a:cubicBezTo>
                  <a:pt x="1079506" y="132743"/>
                  <a:pt x="1078368" y="129766"/>
                  <a:pt x="1077362" y="126748"/>
                </a:cubicBezTo>
                <a:cubicBezTo>
                  <a:pt x="1078646" y="107486"/>
                  <a:pt x="1078118" y="85754"/>
                  <a:pt x="1083398" y="66392"/>
                </a:cubicBezTo>
                <a:cubicBezTo>
                  <a:pt x="1083401" y="66382"/>
                  <a:pt x="1090940" y="43762"/>
                  <a:pt x="1092451" y="39231"/>
                </a:cubicBezTo>
                <a:lnTo>
                  <a:pt x="1095469" y="30178"/>
                </a:lnTo>
                <a:cubicBezTo>
                  <a:pt x="1092451" y="27160"/>
                  <a:pt x="1089966" y="23491"/>
                  <a:pt x="1086415" y="21124"/>
                </a:cubicBezTo>
                <a:cubicBezTo>
                  <a:pt x="1083768" y="19360"/>
                  <a:pt x="1080431" y="18944"/>
                  <a:pt x="1077362" y="18107"/>
                </a:cubicBezTo>
                <a:cubicBezTo>
                  <a:pt x="1050272" y="10719"/>
                  <a:pt x="1056640" y="12499"/>
                  <a:pt x="1029077" y="9053"/>
                </a:cubicBezTo>
                <a:cubicBezTo>
                  <a:pt x="1026059" y="8047"/>
                  <a:pt x="1023204" y="6035"/>
                  <a:pt x="1020023" y="6035"/>
                </a:cubicBezTo>
                <a:cubicBezTo>
                  <a:pt x="987406" y="6035"/>
                  <a:pt x="990861" y="5697"/>
                  <a:pt x="971738" y="12071"/>
                </a:cubicBezTo>
                <a:cubicBezTo>
                  <a:pt x="969750" y="18033"/>
                  <a:pt x="968002" y="25924"/>
                  <a:pt x="962685" y="30178"/>
                </a:cubicBezTo>
                <a:cubicBezTo>
                  <a:pt x="960201" y="32165"/>
                  <a:pt x="956649" y="32190"/>
                  <a:pt x="953631" y="33196"/>
                </a:cubicBezTo>
                <a:cubicBezTo>
                  <a:pt x="946956" y="39871"/>
                  <a:pt x="943928" y="44083"/>
                  <a:pt x="935524" y="48285"/>
                </a:cubicBezTo>
                <a:cubicBezTo>
                  <a:pt x="932679" y="49708"/>
                  <a:pt x="929316" y="49881"/>
                  <a:pt x="926471" y="51303"/>
                </a:cubicBezTo>
                <a:cubicBezTo>
                  <a:pt x="923227" y="52925"/>
                  <a:pt x="920731" y="55865"/>
                  <a:pt x="917417" y="57338"/>
                </a:cubicBezTo>
                <a:cubicBezTo>
                  <a:pt x="907969" y="61537"/>
                  <a:pt x="897272" y="63883"/>
                  <a:pt x="887239" y="66392"/>
                </a:cubicBezTo>
                <a:cubicBezTo>
                  <a:pt x="824619" y="61575"/>
                  <a:pt x="865353" y="67899"/>
                  <a:pt x="838954" y="60356"/>
                </a:cubicBezTo>
                <a:cubicBezTo>
                  <a:pt x="834966" y="59216"/>
                  <a:pt x="830856" y="58530"/>
                  <a:pt x="826883" y="57338"/>
                </a:cubicBezTo>
                <a:cubicBezTo>
                  <a:pt x="820789" y="55510"/>
                  <a:pt x="808776" y="51303"/>
                  <a:pt x="808776" y="51303"/>
                </a:cubicBezTo>
                <a:cubicBezTo>
                  <a:pt x="801734" y="52309"/>
                  <a:pt x="794464" y="52276"/>
                  <a:pt x="787651" y="54320"/>
                </a:cubicBezTo>
                <a:cubicBezTo>
                  <a:pt x="784177" y="55362"/>
                  <a:pt x="781912" y="58883"/>
                  <a:pt x="778598" y="60356"/>
                </a:cubicBezTo>
                <a:cubicBezTo>
                  <a:pt x="772784" y="62940"/>
                  <a:pt x="766527" y="64380"/>
                  <a:pt x="760491" y="66392"/>
                </a:cubicBezTo>
                <a:lnTo>
                  <a:pt x="751437" y="69410"/>
                </a:lnTo>
                <a:lnTo>
                  <a:pt x="742384" y="72427"/>
                </a:lnTo>
                <a:cubicBezTo>
                  <a:pt x="731319" y="71421"/>
                  <a:pt x="720130" y="71341"/>
                  <a:pt x="709188" y="69410"/>
                </a:cubicBezTo>
                <a:cubicBezTo>
                  <a:pt x="702923" y="68304"/>
                  <a:pt x="697117" y="65386"/>
                  <a:pt x="691081" y="63374"/>
                </a:cubicBezTo>
                <a:lnTo>
                  <a:pt x="682027" y="60356"/>
                </a:lnTo>
                <a:cubicBezTo>
                  <a:pt x="679009" y="59350"/>
                  <a:pt x="675621" y="59102"/>
                  <a:pt x="672974" y="57338"/>
                </a:cubicBezTo>
                <a:cubicBezTo>
                  <a:pt x="661273" y="49539"/>
                  <a:pt x="667361" y="52450"/>
                  <a:pt x="654867" y="48285"/>
                </a:cubicBezTo>
                <a:cubicBezTo>
                  <a:pt x="631322" y="24740"/>
                  <a:pt x="661551" y="53060"/>
                  <a:pt x="633742" y="33196"/>
                </a:cubicBezTo>
                <a:cubicBezTo>
                  <a:pt x="630269" y="30715"/>
                  <a:pt x="628420" y="26215"/>
                  <a:pt x="624689" y="24142"/>
                </a:cubicBezTo>
                <a:cubicBezTo>
                  <a:pt x="619128" y="21052"/>
                  <a:pt x="606582" y="18107"/>
                  <a:pt x="606582" y="18107"/>
                </a:cubicBezTo>
                <a:cubicBezTo>
                  <a:pt x="603564" y="16095"/>
                  <a:pt x="600862" y="13500"/>
                  <a:pt x="597528" y="12071"/>
                </a:cubicBezTo>
                <a:cubicBezTo>
                  <a:pt x="593716" y="10437"/>
                  <a:pt x="589445" y="10193"/>
                  <a:pt x="585457" y="9053"/>
                </a:cubicBezTo>
                <a:cubicBezTo>
                  <a:pt x="582398" y="8179"/>
                  <a:pt x="579509" y="6725"/>
                  <a:pt x="576404" y="6035"/>
                </a:cubicBezTo>
                <a:cubicBezTo>
                  <a:pt x="544523" y="-1050"/>
                  <a:pt x="569632" y="6794"/>
                  <a:pt x="549243" y="0"/>
                </a:cubicBezTo>
                <a:cubicBezTo>
                  <a:pt x="546225" y="2012"/>
                  <a:pt x="542976" y="3713"/>
                  <a:pt x="540190" y="6035"/>
                </a:cubicBezTo>
                <a:cubicBezTo>
                  <a:pt x="536911" y="8767"/>
                  <a:pt x="534867" y="13016"/>
                  <a:pt x="531136" y="15089"/>
                </a:cubicBezTo>
                <a:cubicBezTo>
                  <a:pt x="525575" y="18179"/>
                  <a:pt x="519065" y="19112"/>
                  <a:pt x="513029" y="21124"/>
                </a:cubicBezTo>
                <a:cubicBezTo>
                  <a:pt x="492325" y="28025"/>
                  <a:pt x="518036" y="19873"/>
                  <a:pt x="488887" y="27160"/>
                </a:cubicBezTo>
                <a:cubicBezTo>
                  <a:pt x="485801" y="27932"/>
                  <a:pt x="482938" y="29488"/>
                  <a:pt x="479833" y="30178"/>
                </a:cubicBezTo>
                <a:cubicBezTo>
                  <a:pt x="473860" y="31505"/>
                  <a:pt x="467726" y="31996"/>
                  <a:pt x="461726" y="33196"/>
                </a:cubicBezTo>
                <a:cubicBezTo>
                  <a:pt x="446011" y="36339"/>
                  <a:pt x="454018" y="35398"/>
                  <a:pt x="440602" y="39231"/>
                </a:cubicBezTo>
                <a:cubicBezTo>
                  <a:pt x="436614" y="40370"/>
                  <a:pt x="432554" y="41243"/>
                  <a:pt x="428530" y="42249"/>
                </a:cubicBezTo>
                <a:cubicBezTo>
                  <a:pt x="402596" y="59540"/>
                  <a:pt x="435403" y="38814"/>
                  <a:pt x="410423" y="51303"/>
                </a:cubicBezTo>
                <a:cubicBezTo>
                  <a:pt x="407179" y="52925"/>
                  <a:pt x="404519" y="55539"/>
                  <a:pt x="401370" y="57338"/>
                </a:cubicBezTo>
                <a:cubicBezTo>
                  <a:pt x="397464" y="59570"/>
                  <a:pt x="393157" y="61059"/>
                  <a:pt x="389299" y="63374"/>
                </a:cubicBezTo>
                <a:cubicBezTo>
                  <a:pt x="363359" y="78938"/>
                  <a:pt x="380348" y="72393"/>
                  <a:pt x="362138" y="78463"/>
                </a:cubicBezTo>
                <a:cubicBezTo>
                  <a:pt x="359120" y="80475"/>
                  <a:pt x="355871" y="82177"/>
                  <a:pt x="353085" y="84499"/>
                </a:cubicBezTo>
                <a:cubicBezTo>
                  <a:pt x="349806" y="87231"/>
                  <a:pt x="347582" y="91185"/>
                  <a:pt x="344031" y="93552"/>
                </a:cubicBezTo>
                <a:cubicBezTo>
                  <a:pt x="341384" y="95316"/>
                  <a:pt x="337759" y="95025"/>
                  <a:pt x="334978" y="96570"/>
                </a:cubicBezTo>
                <a:cubicBezTo>
                  <a:pt x="328637" y="100093"/>
                  <a:pt x="322907" y="104617"/>
                  <a:pt x="316871" y="108641"/>
                </a:cubicBezTo>
                <a:lnTo>
                  <a:pt x="298764" y="120713"/>
                </a:lnTo>
                <a:cubicBezTo>
                  <a:pt x="295746" y="122725"/>
                  <a:pt x="293151" y="125601"/>
                  <a:pt x="289710" y="126748"/>
                </a:cubicBezTo>
                <a:cubicBezTo>
                  <a:pt x="280343" y="129871"/>
                  <a:pt x="277910" y="130208"/>
                  <a:pt x="268586" y="135802"/>
                </a:cubicBezTo>
                <a:cubicBezTo>
                  <a:pt x="262366" y="139534"/>
                  <a:pt x="256515" y="143849"/>
                  <a:pt x="250479" y="147873"/>
                </a:cubicBezTo>
                <a:cubicBezTo>
                  <a:pt x="247461" y="149885"/>
                  <a:pt x="244866" y="152762"/>
                  <a:pt x="241425" y="153909"/>
                </a:cubicBezTo>
                <a:lnTo>
                  <a:pt x="232372" y="156926"/>
                </a:lnTo>
                <a:cubicBezTo>
                  <a:pt x="188083" y="186454"/>
                  <a:pt x="234669" y="156477"/>
                  <a:pt x="202194" y="175033"/>
                </a:cubicBezTo>
                <a:cubicBezTo>
                  <a:pt x="196017" y="178562"/>
                  <a:pt x="186249" y="186237"/>
                  <a:pt x="181069" y="190122"/>
                </a:cubicBezTo>
                <a:cubicBezTo>
                  <a:pt x="173084" y="222062"/>
                  <a:pt x="183926" y="184447"/>
                  <a:pt x="172015" y="211247"/>
                </a:cubicBezTo>
                <a:cubicBezTo>
                  <a:pt x="166940" y="222667"/>
                  <a:pt x="165800" y="239532"/>
                  <a:pt x="153908" y="247461"/>
                </a:cubicBezTo>
                <a:cubicBezTo>
                  <a:pt x="150890" y="249473"/>
                  <a:pt x="148189" y="252068"/>
                  <a:pt x="144855" y="253497"/>
                </a:cubicBezTo>
                <a:cubicBezTo>
                  <a:pt x="141043" y="255131"/>
                  <a:pt x="136772" y="255375"/>
                  <a:pt x="132784" y="256514"/>
                </a:cubicBezTo>
                <a:cubicBezTo>
                  <a:pt x="129725" y="257388"/>
                  <a:pt x="126748" y="258526"/>
                  <a:pt x="123730" y="259532"/>
                </a:cubicBezTo>
                <a:cubicBezTo>
                  <a:pt x="114677" y="258239"/>
                  <a:pt x="97214" y="256142"/>
                  <a:pt x="87516" y="253497"/>
                </a:cubicBezTo>
                <a:cubicBezTo>
                  <a:pt x="71110" y="249023"/>
                  <a:pt x="70879" y="248196"/>
                  <a:pt x="57338" y="241425"/>
                </a:cubicBezTo>
                <a:cubicBezTo>
                  <a:pt x="37012" y="244813"/>
                  <a:pt x="31687" y="233378"/>
                  <a:pt x="27160" y="244443"/>
                </a:cubicBezTo>
                <a:close/>
              </a:path>
            </a:pathLst>
          </a:custGeom>
          <a:solidFill>
            <a:srgbClr val="FCE4D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kumimoji="0" lang="zh-TW" altLang="en-US"/>
          </a:p>
        </p:txBody>
      </p:sp>
      <p:sp>
        <p:nvSpPr>
          <p:cNvPr id="14" name="臺南市"/>
          <p:cNvSpPr/>
          <p:nvPr/>
        </p:nvSpPr>
        <p:spPr bwMode="auto">
          <a:xfrm>
            <a:off x="2097088" y="4268788"/>
            <a:ext cx="936625" cy="892175"/>
          </a:xfrm>
          <a:custGeom>
            <a:avLst/>
            <a:gdLst>
              <a:gd name="connsiteX0" fmla="*/ 26763 w 883177"/>
              <a:gd name="connsiteY0" fmla="*/ 165038 h 843032"/>
              <a:gd name="connsiteX1" fmla="*/ 22302 w 883177"/>
              <a:gd name="connsiteY1" fmla="*/ 191801 h 843032"/>
              <a:gd name="connsiteX2" fmla="*/ 13381 w 883177"/>
              <a:gd name="connsiteY2" fmla="*/ 258709 h 843032"/>
              <a:gd name="connsiteX3" fmla="*/ 4460 w 883177"/>
              <a:gd name="connsiteY3" fmla="*/ 285471 h 843032"/>
              <a:gd name="connsiteX4" fmla="*/ 0 w 883177"/>
              <a:gd name="connsiteY4" fmla="*/ 303313 h 843032"/>
              <a:gd name="connsiteX5" fmla="*/ 8921 w 883177"/>
              <a:gd name="connsiteY5" fmla="*/ 508496 h 843032"/>
              <a:gd name="connsiteX6" fmla="*/ 13381 w 883177"/>
              <a:gd name="connsiteY6" fmla="*/ 615548 h 843032"/>
              <a:gd name="connsiteX7" fmla="*/ 40144 w 883177"/>
              <a:gd name="connsiteY7" fmla="*/ 669073 h 843032"/>
              <a:gd name="connsiteX8" fmla="*/ 49065 w 883177"/>
              <a:gd name="connsiteY8" fmla="*/ 682455 h 843032"/>
              <a:gd name="connsiteX9" fmla="*/ 57986 w 883177"/>
              <a:gd name="connsiteY9" fmla="*/ 695836 h 843032"/>
              <a:gd name="connsiteX10" fmla="*/ 66907 w 883177"/>
              <a:gd name="connsiteY10" fmla="*/ 709218 h 843032"/>
              <a:gd name="connsiteX11" fmla="*/ 93670 w 883177"/>
              <a:gd name="connsiteY11" fmla="*/ 727060 h 843032"/>
              <a:gd name="connsiteX12" fmla="*/ 107052 w 883177"/>
              <a:gd name="connsiteY12" fmla="*/ 735981 h 843032"/>
              <a:gd name="connsiteX13" fmla="*/ 115973 w 883177"/>
              <a:gd name="connsiteY13" fmla="*/ 749362 h 843032"/>
              <a:gd name="connsiteX14" fmla="*/ 129354 w 883177"/>
              <a:gd name="connsiteY14" fmla="*/ 753823 h 843032"/>
              <a:gd name="connsiteX15" fmla="*/ 133815 w 883177"/>
              <a:gd name="connsiteY15" fmla="*/ 767204 h 843032"/>
              <a:gd name="connsiteX16" fmla="*/ 147196 w 883177"/>
              <a:gd name="connsiteY16" fmla="*/ 776125 h 843032"/>
              <a:gd name="connsiteX17" fmla="*/ 160578 w 883177"/>
              <a:gd name="connsiteY17" fmla="*/ 802888 h 843032"/>
              <a:gd name="connsiteX18" fmla="*/ 191801 w 883177"/>
              <a:gd name="connsiteY18" fmla="*/ 834111 h 843032"/>
              <a:gd name="connsiteX19" fmla="*/ 285471 w 883177"/>
              <a:gd name="connsiteY19" fmla="*/ 838572 h 843032"/>
              <a:gd name="connsiteX20" fmla="*/ 303313 w 883177"/>
              <a:gd name="connsiteY20" fmla="*/ 843032 h 843032"/>
              <a:gd name="connsiteX21" fmla="*/ 388062 w 883177"/>
              <a:gd name="connsiteY21" fmla="*/ 834111 h 843032"/>
              <a:gd name="connsiteX22" fmla="*/ 401444 w 883177"/>
              <a:gd name="connsiteY22" fmla="*/ 829651 h 843032"/>
              <a:gd name="connsiteX23" fmla="*/ 486193 w 883177"/>
              <a:gd name="connsiteY23" fmla="*/ 820730 h 843032"/>
              <a:gd name="connsiteX24" fmla="*/ 512956 w 883177"/>
              <a:gd name="connsiteY24" fmla="*/ 811809 h 843032"/>
              <a:gd name="connsiteX25" fmla="*/ 526338 w 883177"/>
              <a:gd name="connsiteY25" fmla="*/ 807349 h 843032"/>
              <a:gd name="connsiteX26" fmla="*/ 539719 w 883177"/>
              <a:gd name="connsiteY26" fmla="*/ 798428 h 843032"/>
              <a:gd name="connsiteX27" fmla="*/ 566482 w 883177"/>
              <a:gd name="connsiteY27" fmla="*/ 793967 h 843032"/>
              <a:gd name="connsiteX28" fmla="*/ 570942 w 883177"/>
              <a:gd name="connsiteY28" fmla="*/ 780586 h 843032"/>
              <a:gd name="connsiteX29" fmla="*/ 575403 w 883177"/>
              <a:gd name="connsiteY29" fmla="*/ 753823 h 843032"/>
              <a:gd name="connsiteX30" fmla="*/ 579863 w 883177"/>
              <a:gd name="connsiteY30" fmla="*/ 740441 h 843032"/>
              <a:gd name="connsiteX31" fmla="*/ 597705 w 883177"/>
              <a:gd name="connsiteY31" fmla="*/ 735981 h 843032"/>
              <a:gd name="connsiteX32" fmla="*/ 624468 w 883177"/>
              <a:gd name="connsiteY32" fmla="*/ 727060 h 843032"/>
              <a:gd name="connsiteX33" fmla="*/ 637850 w 883177"/>
              <a:gd name="connsiteY33" fmla="*/ 722599 h 843032"/>
              <a:gd name="connsiteX34" fmla="*/ 633389 w 883177"/>
              <a:gd name="connsiteY34" fmla="*/ 682455 h 843032"/>
              <a:gd name="connsiteX35" fmla="*/ 628929 w 883177"/>
              <a:gd name="connsiteY35" fmla="*/ 669073 h 843032"/>
              <a:gd name="connsiteX36" fmla="*/ 633389 w 883177"/>
              <a:gd name="connsiteY36" fmla="*/ 642310 h 843032"/>
              <a:gd name="connsiteX37" fmla="*/ 660152 w 883177"/>
              <a:gd name="connsiteY37" fmla="*/ 628929 h 843032"/>
              <a:gd name="connsiteX38" fmla="*/ 700297 w 883177"/>
              <a:gd name="connsiteY38" fmla="*/ 606627 h 843032"/>
              <a:gd name="connsiteX39" fmla="*/ 727059 w 883177"/>
              <a:gd name="connsiteY39" fmla="*/ 584324 h 843032"/>
              <a:gd name="connsiteX40" fmla="*/ 749362 w 883177"/>
              <a:gd name="connsiteY40" fmla="*/ 553101 h 843032"/>
              <a:gd name="connsiteX41" fmla="*/ 758283 w 883177"/>
              <a:gd name="connsiteY41" fmla="*/ 539719 h 843032"/>
              <a:gd name="connsiteX42" fmla="*/ 767204 w 883177"/>
              <a:gd name="connsiteY42" fmla="*/ 512956 h 843032"/>
              <a:gd name="connsiteX43" fmla="*/ 776125 w 883177"/>
              <a:gd name="connsiteY43" fmla="*/ 459430 h 843032"/>
              <a:gd name="connsiteX44" fmla="*/ 785046 w 883177"/>
              <a:gd name="connsiteY44" fmla="*/ 446049 h 843032"/>
              <a:gd name="connsiteX45" fmla="*/ 793967 w 883177"/>
              <a:gd name="connsiteY45" fmla="*/ 419286 h 843032"/>
              <a:gd name="connsiteX46" fmla="*/ 811809 w 883177"/>
              <a:gd name="connsiteY46" fmla="*/ 392523 h 843032"/>
              <a:gd name="connsiteX47" fmla="*/ 820730 w 883177"/>
              <a:gd name="connsiteY47" fmla="*/ 379142 h 843032"/>
              <a:gd name="connsiteX48" fmla="*/ 838572 w 883177"/>
              <a:gd name="connsiteY48" fmla="*/ 347918 h 843032"/>
              <a:gd name="connsiteX49" fmla="*/ 843032 w 883177"/>
              <a:gd name="connsiteY49" fmla="*/ 334537 h 843032"/>
              <a:gd name="connsiteX50" fmla="*/ 856414 w 883177"/>
              <a:gd name="connsiteY50" fmla="*/ 330076 h 843032"/>
              <a:gd name="connsiteX51" fmla="*/ 865335 w 883177"/>
              <a:gd name="connsiteY51" fmla="*/ 303313 h 843032"/>
              <a:gd name="connsiteX52" fmla="*/ 869795 w 883177"/>
              <a:gd name="connsiteY52" fmla="*/ 289932 h 843032"/>
              <a:gd name="connsiteX53" fmla="*/ 883177 w 883177"/>
              <a:gd name="connsiteY53" fmla="*/ 281011 h 843032"/>
              <a:gd name="connsiteX54" fmla="*/ 767204 w 883177"/>
              <a:gd name="connsiteY54" fmla="*/ 267630 h 843032"/>
              <a:gd name="connsiteX55" fmla="*/ 744901 w 883177"/>
              <a:gd name="connsiteY55" fmla="*/ 263169 h 843032"/>
              <a:gd name="connsiteX56" fmla="*/ 718139 w 883177"/>
              <a:gd name="connsiteY56" fmla="*/ 254248 h 843032"/>
              <a:gd name="connsiteX57" fmla="*/ 695836 w 883177"/>
              <a:gd name="connsiteY57" fmla="*/ 227485 h 843032"/>
              <a:gd name="connsiteX58" fmla="*/ 686915 w 883177"/>
              <a:gd name="connsiteY58" fmla="*/ 182880 h 843032"/>
              <a:gd name="connsiteX59" fmla="*/ 682455 w 883177"/>
              <a:gd name="connsiteY59" fmla="*/ 156117 h 843032"/>
              <a:gd name="connsiteX60" fmla="*/ 673534 w 883177"/>
              <a:gd name="connsiteY60" fmla="*/ 107052 h 843032"/>
              <a:gd name="connsiteX61" fmla="*/ 669073 w 883177"/>
              <a:gd name="connsiteY61" fmla="*/ 66908 h 843032"/>
              <a:gd name="connsiteX62" fmla="*/ 664613 w 883177"/>
              <a:gd name="connsiteY62" fmla="*/ 53526 h 843032"/>
              <a:gd name="connsiteX63" fmla="*/ 651231 w 883177"/>
              <a:gd name="connsiteY63" fmla="*/ 17842 h 843032"/>
              <a:gd name="connsiteX64" fmla="*/ 642310 w 883177"/>
              <a:gd name="connsiteY64" fmla="*/ 4461 h 843032"/>
              <a:gd name="connsiteX65" fmla="*/ 628929 w 883177"/>
              <a:gd name="connsiteY65" fmla="*/ 0 h 843032"/>
              <a:gd name="connsiteX66" fmla="*/ 419286 w 883177"/>
              <a:gd name="connsiteY66" fmla="*/ 4461 h 843032"/>
              <a:gd name="connsiteX67" fmla="*/ 392523 w 883177"/>
              <a:gd name="connsiteY67" fmla="*/ 17842 h 843032"/>
              <a:gd name="connsiteX68" fmla="*/ 379141 w 883177"/>
              <a:gd name="connsiteY68" fmla="*/ 31224 h 843032"/>
              <a:gd name="connsiteX69" fmla="*/ 365760 w 883177"/>
              <a:gd name="connsiteY69" fmla="*/ 35684 h 843032"/>
              <a:gd name="connsiteX70" fmla="*/ 356839 w 883177"/>
              <a:gd name="connsiteY70" fmla="*/ 49066 h 843032"/>
              <a:gd name="connsiteX71" fmla="*/ 334537 w 883177"/>
              <a:gd name="connsiteY71" fmla="*/ 71368 h 843032"/>
              <a:gd name="connsiteX72" fmla="*/ 312234 w 883177"/>
              <a:gd name="connsiteY72" fmla="*/ 111512 h 843032"/>
              <a:gd name="connsiteX73" fmla="*/ 294392 w 883177"/>
              <a:gd name="connsiteY73" fmla="*/ 129354 h 843032"/>
              <a:gd name="connsiteX74" fmla="*/ 281011 w 883177"/>
              <a:gd name="connsiteY74" fmla="*/ 142736 h 843032"/>
              <a:gd name="connsiteX75" fmla="*/ 240866 w 883177"/>
              <a:gd name="connsiteY75" fmla="*/ 165038 h 843032"/>
              <a:gd name="connsiteX76" fmla="*/ 227485 w 883177"/>
              <a:gd name="connsiteY76" fmla="*/ 173959 h 843032"/>
              <a:gd name="connsiteX77" fmla="*/ 200722 w 883177"/>
              <a:gd name="connsiteY77" fmla="*/ 182880 h 843032"/>
              <a:gd name="connsiteX78" fmla="*/ 187340 w 883177"/>
              <a:gd name="connsiteY78" fmla="*/ 191801 h 843032"/>
              <a:gd name="connsiteX79" fmla="*/ 102591 w 883177"/>
              <a:gd name="connsiteY79" fmla="*/ 187341 h 843032"/>
              <a:gd name="connsiteX80" fmla="*/ 84749 w 883177"/>
              <a:gd name="connsiteY80" fmla="*/ 182880 h 843032"/>
              <a:gd name="connsiteX81" fmla="*/ 57986 w 883177"/>
              <a:gd name="connsiteY81" fmla="*/ 178420 h 843032"/>
              <a:gd name="connsiteX82" fmla="*/ 26763 w 883177"/>
              <a:gd name="connsiteY82" fmla="*/ 165038 h 843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83177" h="843032">
                <a:moveTo>
                  <a:pt x="26763" y="165038"/>
                </a:moveTo>
                <a:cubicBezTo>
                  <a:pt x="20816" y="167268"/>
                  <a:pt x="23497" y="182836"/>
                  <a:pt x="22302" y="191801"/>
                </a:cubicBezTo>
                <a:cubicBezTo>
                  <a:pt x="20179" y="207725"/>
                  <a:pt x="17815" y="240973"/>
                  <a:pt x="13381" y="258709"/>
                </a:cubicBezTo>
                <a:cubicBezTo>
                  <a:pt x="11100" y="267831"/>
                  <a:pt x="6740" y="276348"/>
                  <a:pt x="4460" y="285471"/>
                </a:cubicBezTo>
                <a:lnTo>
                  <a:pt x="0" y="303313"/>
                </a:lnTo>
                <a:cubicBezTo>
                  <a:pt x="9751" y="566613"/>
                  <a:pt x="-640" y="302933"/>
                  <a:pt x="8921" y="508496"/>
                </a:cubicBezTo>
                <a:cubicBezTo>
                  <a:pt x="10580" y="544172"/>
                  <a:pt x="9827" y="580010"/>
                  <a:pt x="13381" y="615548"/>
                </a:cubicBezTo>
                <a:cubicBezTo>
                  <a:pt x="15553" y="637273"/>
                  <a:pt x="28647" y="651827"/>
                  <a:pt x="40144" y="669073"/>
                </a:cubicBezTo>
                <a:lnTo>
                  <a:pt x="49065" y="682455"/>
                </a:lnTo>
                <a:lnTo>
                  <a:pt x="57986" y="695836"/>
                </a:lnTo>
                <a:cubicBezTo>
                  <a:pt x="60960" y="700297"/>
                  <a:pt x="62446" y="706244"/>
                  <a:pt x="66907" y="709218"/>
                </a:cubicBezTo>
                <a:lnTo>
                  <a:pt x="93670" y="727060"/>
                </a:lnTo>
                <a:lnTo>
                  <a:pt x="107052" y="735981"/>
                </a:lnTo>
                <a:cubicBezTo>
                  <a:pt x="110026" y="740441"/>
                  <a:pt x="111787" y="746013"/>
                  <a:pt x="115973" y="749362"/>
                </a:cubicBezTo>
                <a:cubicBezTo>
                  <a:pt x="119644" y="752299"/>
                  <a:pt x="126029" y="750498"/>
                  <a:pt x="129354" y="753823"/>
                </a:cubicBezTo>
                <a:cubicBezTo>
                  <a:pt x="132679" y="757148"/>
                  <a:pt x="130878" y="763533"/>
                  <a:pt x="133815" y="767204"/>
                </a:cubicBezTo>
                <a:cubicBezTo>
                  <a:pt x="137164" y="771390"/>
                  <a:pt x="142736" y="773151"/>
                  <a:pt x="147196" y="776125"/>
                </a:cubicBezTo>
                <a:cubicBezTo>
                  <a:pt x="186797" y="835529"/>
                  <a:pt x="129802" y="747490"/>
                  <a:pt x="160578" y="802888"/>
                </a:cubicBezTo>
                <a:cubicBezTo>
                  <a:pt x="169634" y="819190"/>
                  <a:pt x="173244" y="832565"/>
                  <a:pt x="191801" y="834111"/>
                </a:cubicBezTo>
                <a:cubicBezTo>
                  <a:pt x="222952" y="836707"/>
                  <a:pt x="254248" y="837085"/>
                  <a:pt x="285471" y="838572"/>
                </a:cubicBezTo>
                <a:cubicBezTo>
                  <a:pt x="291418" y="840059"/>
                  <a:pt x="297183" y="843032"/>
                  <a:pt x="303313" y="843032"/>
                </a:cubicBezTo>
                <a:cubicBezTo>
                  <a:pt x="329990" y="843032"/>
                  <a:pt x="361034" y="837973"/>
                  <a:pt x="388062" y="834111"/>
                </a:cubicBezTo>
                <a:cubicBezTo>
                  <a:pt x="392523" y="832624"/>
                  <a:pt x="396883" y="830791"/>
                  <a:pt x="401444" y="829651"/>
                </a:cubicBezTo>
                <a:cubicBezTo>
                  <a:pt x="432242" y="821951"/>
                  <a:pt x="449126" y="823377"/>
                  <a:pt x="486193" y="820730"/>
                </a:cubicBezTo>
                <a:lnTo>
                  <a:pt x="512956" y="811809"/>
                </a:lnTo>
                <a:lnTo>
                  <a:pt x="526338" y="807349"/>
                </a:lnTo>
                <a:cubicBezTo>
                  <a:pt x="530798" y="804375"/>
                  <a:pt x="534633" y="800123"/>
                  <a:pt x="539719" y="798428"/>
                </a:cubicBezTo>
                <a:cubicBezTo>
                  <a:pt x="548299" y="795568"/>
                  <a:pt x="558630" y="798454"/>
                  <a:pt x="566482" y="793967"/>
                </a:cubicBezTo>
                <a:cubicBezTo>
                  <a:pt x="570564" y="791634"/>
                  <a:pt x="569922" y="785176"/>
                  <a:pt x="570942" y="780586"/>
                </a:cubicBezTo>
                <a:cubicBezTo>
                  <a:pt x="572904" y="771757"/>
                  <a:pt x="573441" y="762652"/>
                  <a:pt x="575403" y="753823"/>
                </a:cubicBezTo>
                <a:cubicBezTo>
                  <a:pt x="576423" y="749233"/>
                  <a:pt x="576191" y="743378"/>
                  <a:pt x="579863" y="740441"/>
                </a:cubicBezTo>
                <a:cubicBezTo>
                  <a:pt x="584650" y="736611"/>
                  <a:pt x="591833" y="737742"/>
                  <a:pt x="597705" y="735981"/>
                </a:cubicBezTo>
                <a:cubicBezTo>
                  <a:pt x="606712" y="733279"/>
                  <a:pt x="615547" y="730034"/>
                  <a:pt x="624468" y="727060"/>
                </a:cubicBezTo>
                <a:lnTo>
                  <a:pt x="637850" y="722599"/>
                </a:lnTo>
                <a:cubicBezTo>
                  <a:pt x="645284" y="700297"/>
                  <a:pt x="643797" y="713679"/>
                  <a:pt x="633389" y="682455"/>
                </a:cubicBezTo>
                <a:lnTo>
                  <a:pt x="628929" y="669073"/>
                </a:lnTo>
                <a:cubicBezTo>
                  <a:pt x="630416" y="660152"/>
                  <a:pt x="629344" y="650399"/>
                  <a:pt x="633389" y="642310"/>
                </a:cubicBezTo>
                <a:cubicBezTo>
                  <a:pt x="637957" y="633174"/>
                  <a:pt x="652847" y="632988"/>
                  <a:pt x="660152" y="628929"/>
                </a:cubicBezTo>
                <a:cubicBezTo>
                  <a:pt x="706157" y="603370"/>
                  <a:pt x="670020" y="616718"/>
                  <a:pt x="700297" y="606627"/>
                </a:cubicBezTo>
                <a:cubicBezTo>
                  <a:pt x="708626" y="601074"/>
                  <a:pt x="722008" y="593416"/>
                  <a:pt x="727059" y="584324"/>
                </a:cubicBezTo>
                <a:cubicBezTo>
                  <a:pt x="745981" y="550263"/>
                  <a:pt x="722802" y="561953"/>
                  <a:pt x="749362" y="553101"/>
                </a:cubicBezTo>
                <a:cubicBezTo>
                  <a:pt x="752336" y="548640"/>
                  <a:pt x="756106" y="544618"/>
                  <a:pt x="758283" y="539719"/>
                </a:cubicBezTo>
                <a:cubicBezTo>
                  <a:pt x="762102" y="531126"/>
                  <a:pt x="767204" y="512956"/>
                  <a:pt x="767204" y="512956"/>
                </a:cubicBezTo>
                <a:cubicBezTo>
                  <a:pt x="768618" y="500231"/>
                  <a:pt x="768651" y="474377"/>
                  <a:pt x="776125" y="459430"/>
                </a:cubicBezTo>
                <a:cubicBezTo>
                  <a:pt x="778522" y="454635"/>
                  <a:pt x="782072" y="450509"/>
                  <a:pt x="785046" y="446049"/>
                </a:cubicBezTo>
                <a:cubicBezTo>
                  <a:pt x="788020" y="437128"/>
                  <a:pt x="788751" y="427110"/>
                  <a:pt x="793967" y="419286"/>
                </a:cubicBezTo>
                <a:lnTo>
                  <a:pt x="811809" y="392523"/>
                </a:lnTo>
                <a:cubicBezTo>
                  <a:pt x="814783" y="388063"/>
                  <a:pt x="818333" y="383937"/>
                  <a:pt x="820730" y="379142"/>
                </a:cubicBezTo>
                <a:cubicBezTo>
                  <a:pt x="832049" y="356505"/>
                  <a:pt x="825963" y="366833"/>
                  <a:pt x="838572" y="347918"/>
                </a:cubicBezTo>
                <a:cubicBezTo>
                  <a:pt x="840059" y="343458"/>
                  <a:pt x="839707" y="337862"/>
                  <a:pt x="843032" y="334537"/>
                </a:cubicBezTo>
                <a:cubicBezTo>
                  <a:pt x="846357" y="331212"/>
                  <a:pt x="853681" y="333902"/>
                  <a:pt x="856414" y="330076"/>
                </a:cubicBezTo>
                <a:cubicBezTo>
                  <a:pt x="861880" y="322424"/>
                  <a:pt x="862361" y="312234"/>
                  <a:pt x="865335" y="303313"/>
                </a:cubicBezTo>
                <a:cubicBezTo>
                  <a:pt x="866822" y="298853"/>
                  <a:pt x="865883" y="292540"/>
                  <a:pt x="869795" y="289932"/>
                </a:cubicBezTo>
                <a:lnTo>
                  <a:pt x="883177" y="281011"/>
                </a:lnTo>
                <a:cubicBezTo>
                  <a:pt x="840520" y="252574"/>
                  <a:pt x="880221" y="275703"/>
                  <a:pt x="767204" y="267630"/>
                </a:cubicBezTo>
                <a:cubicBezTo>
                  <a:pt x="759642" y="267090"/>
                  <a:pt x="752215" y="265164"/>
                  <a:pt x="744901" y="263169"/>
                </a:cubicBezTo>
                <a:cubicBezTo>
                  <a:pt x="735829" y="260695"/>
                  <a:pt x="718139" y="254248"/>
                  <a:pt x="718139" y="254248"/>
                </a:cubicBezTo>
                <a:cubicBezTo>
                  <a:pt x="712332" y="248441"/>
                  <a:pt x="698597" y="236457"/>
                  <a:pt x="695836" y="227485"/>
                </a:cubicBezTo>
                <a:cubicBezTo>
                  <a:pt x="691377" y="212993"/>
                  <a:pt x="689407" y="197837"/>
                  <a:pt x="686915" y="182880"/>
                </a:cubicBezTo>
                <a:cubicBezTo>
                  <a:pt x="685428" y="173959"/>
                  <a:pt x="684073" y="165015"/>
                  <a:pt x="682455" y="156117"/>
                </a:cubicBezTo>
                <a:cubicBezTo>
                  <a:pt x="678245" y="132963"/>
                  <a:pt x="676824" y="131730"/>
                  <a:pt x="673534" y="107052"/>
                </a:cubicBezTo>
                <a:cubicBezTo>
                  <a:pt x="671755" y="93706"/>
                  <a:pt x="671286" y="80189"/>
                  <a:pt x="669073" y="66908"/>
                </a:cubicBezTo>
                <a:cubicBezTo>
                  <a:pt x="668300" y="62270"/>
                  <a:pt x="665905" y="58047"/>
                  <a:pt x="664613" y="53526"/>
                </a:cubicBezTo>
                <a:cubicBezTo>
                  <a:pt x="658342" y="31576"/>
                  <a:pt x="663108" y="38626"/>
                  <a:pt x="651231" y="17842"/>
                </a:cubicBezTo>
                <a:cubicBezTo>
                  <a:pt x="648571" y="13188"/>
                  <a:pt x="646496" y="7810"/>
                  <a:pt x="642310" y="4461"/>
                </a:cubicBezTo>
                <a:cubicBezTo>
                  <a:pt x="638639" y="1524"/>
                  <a:pt x="633389" y="1487"/>
                  <a:pt x="628929" y="0"/>
                </a:cubicBezTo>
                <a:lnTo>
                  <a:pt x="419286" y="4461"/>
                </a:lnTo>
                <a:cubicBezTo>
                  <a:pt x="410832" y="4799"/>
                  <a:pt x="398400" y="12945"/>
                  <a:pt x="392523" y="17842"/>
                </a:cubicBezTo>
                <a:cubicBezTo>
                  <a:pt x="387677" y="21881"/>
                  <a:pt x="384390" y="27725"/>
                  <a:pt x="379141" y="31224"/>
                </a:cubicBezTo>
                <a:cubicBezTo>
                  <a:pt x="375229" y="33832"/>
                  <a:pt x="370220" y="34197"/>
                  <a:pt x="365760" y="35684"/>
                </a:cubicBezTo>
                <a:cubicBezTo>
                  <a:pt x="362786" y="40145"/>
                  <a:pt x="360630" y="45275"/>
                  <a:pt x="356839" y="49066"/>
                </a:cubicBezTo>
                <a:cubicBezTo>
                  <a:pt x="341377" y="64529"/>
                  <a:pt x="344052" y="49959"/>
                  <a:pt x="334537" y="71368"/>
                </a:cubicBezTo>
                <a:cubicBezTo>
                  <a:pt x="317072" y="110664"/>
                  <a:pt x="336659" y="87089"/>
                  <a:pt x="312234" y="111512"/>
                </a:cubicBezTo>
                <a:cubicBezTo>
                  <a:pt x="303738" y="137002"/>
                  <a:pt x="314784" y="115760"/>
                  <a:pt x="294392" y="129354"/>
                </a:cubicBezTo>
                <a:cubicBezTo>
                  <a:pt x="289143" y="132853"/>
                  <a:pt x="285990" y="138863"/>
                  <a:pt x="281011" y="142736"/>
                </a:cubicBezTo>
                <a:cubicBezTo>
                  <a:pt x="258005" y="160630"/>
                  <a:pt x="261056" y="158309"/>
                  <a:pt x="240866" y="165038"/>
                </a:cubicBezTo>
                <a:cubicBezTo>
                  <a:pt x="236406" y="168012"/>
                  <a:pt x="232384" y="171782"/>
                  <a:pt x="227485" y="173959"/>
                </a:cubicBezTo>
                <a:cubicBezTo>
                  <a:pt x="218892" y="177778"/>
                  <a:pt x="200722" y="182880"/>
                  <a:pt x="200722" y="182880"/>
                </a:cubicBezTo>
                <a:cubicBezTo>
                  <a:pt x="196261" y="185854"/>
                  <a:pt x="192695" y="191558"/>
                  <a:pt x="187340" y="191801"/>
                </a:cubicBezTo>
                <a:cubicBezTo>
                  <a:pt x="159080" y="193086"/>
                  <a:pt x="130773" y="189792"/>
                  <a:pt x="102591" y="187341"/>
                </a:cubicBezTo>
                <a:cubicBezTo>
                  <a:pt x="96484" y="186810"/>
                  <a:pt x="90760" y="184082"/>
                  <a:pt x="84749" y="182880"/>
                </a:cubicBezTo>
                <a:cubicBezTo>
                  <a:pt x="75881" y="181106"/>
                  <a:pt x="66907" y="179907"/>
                  <a:pt x="57986" y="178420"/>
                </a:cubicBezTo>
                <a:cubicBezTo>
                  <a:pt x="40615" y="172629"/>
                  <a:pt x="32710" y="162808"/>
                  <a:pt x="26763" y="165038"/>
                </a:cubicBezTo>
                <a:close/>
              </a:path>
            </a:pathLst>
          </a:custGeom>
          <a:solidFill>
            <a:srgbClr val="F4B08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kumimoji="0" lang="zh-TW" altLang="en-US"/>
          </a:p>
        </p:txBody>
      </p:sp>
      <p:sp>
        <p:nvSpPr>
          <p:cNvPr id="15" name="屏東縣"/>
          <p:cNvSpPr/>
          <p:nvPr/>
        </p:nvSpPr>
        <p:spPr bwMode="auto">
          <a:xfrm>
            <a:off x="2657475" y="5076825"/>
            <a:ext cx="912813" cy="1731963"/>
          </a:xfrm>
          <a:custGeom>
            <a:avLst/>
            <a:gdLst>
              <a:gd name="connsiteX0" fmla="*/ 22302 w 767204"/>
              <a:gd name="connsiteY0" fmla="*/ 187340 h 1592394"/>
              <a:gd name="connsiteX1" fmla="*/ 44605 w 767204"/>
              <a:gd name="connsiteY1" fmla="*/ 196261 h 1592394"/>
              <a:gd name="connsiteX2" fmla="*/ 57986 w 767204"/>
              <a:gd name="connsiteY2" fmla="*/ 223024 h 1592394"/>
              <a:gd name="connsiteX3" fmla="*/ 53526 w 767204"/>
              <a:gd name="connsiteY3" fmla="*/ 236406 h 1592394"/>
              <a:gd name="connsiteX4" fmla="*/ 35684 w 767204"/>
              <a:gd name="connsiteY4" fmla="*/ 263169 h 1592394"/>
              <a:gd name="connsiteX5" fmla="*/ 31223 w 767204"/>
              <a:gd name="connsiteY5" fmla="*/ 285471 h 1592394"/>
              <a:gd name="connsiteX6" fmla="*/ 26763 w 767204"/>
              <a:gd name="connsiteY6" fmla="*/ 298853 h 1592394"/>
              <a:gd name="connsiteX7" fmla="*/ 22302 w 767204"/>
              <a:gd name="connsiteY7" fmla="*/ 330076 h 1592394"/>
              <a:gd name="connsiteX8" fmla="*/ 26763 w 767204"/>
              <a:gd name="connsiteY8" fmla="*/ 405904 h 1592394"/>
              <a:gd name="connsiteX9" fmla="*/ 35684 w 767204"/>
              <a:gd name="connsiteY9" fmla="*/ 432667 h 1592394"/>
              <a:gd name="connsiteX10" fmla="*/ 44605 w 767204"/>
              <a:gd name="connsiteY10" fmla="*/ 463891 h 1592394"/>
              <a:gd name="connsiteX11" fmla="*/ 53526 w 767204"/>
              <a:gd name="connsiteY11" fmla="*/ 477272 h 1592394"/>
              <a:gd name="connsiteX12" fmla="*/ 57986 w 767204"/>
              <a:gd name="connsiteY12" fmla="*/ 499575 h 1592394"/>
              <a:gd name="connsiteX13" fmla="*/ 44605 w 767204"/>
              <a:gd name="connsiteY13" fmla="*/ 553100 h 1592394"/>
              <a:gd name="connsiteX14" fmla="*/ 35684 w 767204"/>
              <a:gd name="connsiteY14" fmla="*/ 566482 h 1592394"/>
              <a:gd name="connsiteX15" fmla="*/ 26763 w 767204"/>
              <a:gd name="connsiteY15" fmla="*/ 593245 h 1592394"/>
              <a:gd name="connsiteX16" fmla="*/ 17842 w 767204"/>
              <a:gd name="connsiteY16" fmla="*/ 606626 h 1592394"/>
              <a:gd name="connsiteX17" fmla="*/ 8921 w 767204"/>
              <a:gd name="connsiteY17" fmla="*/ 642310 h 1592394"/>
              <a:gd name="connsiteX18" fmla="*/ 0 w 767204"/>
              <a:gd name="connsiteY18" fmla="*/ 669073 h 1592394"/>
              <a:gd name="connsiteX19" fmla="*/ 4460 w 767204"/>
              <a:gd name="connsiteY19" fmla="*/ 722599 h 1592394"/>
              <a:gd name="connsiteX20" fmla="*/ 8921 w 767204"/>
              <a:gd name="connsiteY20" fmla="*/ 735980 h 1592394"/>
              <a:gd name="connsiteX21" fmla="*/ 62447 w 767204"/>
              <a:gd name="connsiteY21" fmla="*/ 762743 h 1592394"/>
              <a:gd name="connsiteX22" fmla="*/ 75828 w 767204"/>
              <a:gd name="connsiteY22" fmla="*/ 767204 h 1592394"/>
              <a:gd name="connsiteX23" fmla="*/ 102591 w 767204"/>
              <a:gd name="connsiteY23" fmla="*/ 776125 h 1592394"/>
              <a:gd name="connsiteX24" fmla="*/ 129354 w 767204"/>
              <a:gd name="connsiteY24" fmla="*/ 789506 h 1592394"/>
              <a:gd name="connsiteX25" fmla="*/ 151656 w 767204"/>
              <a:gd name="connsiteY25" fmla="*/ 807348 h 1592394"/>
              <a:gd name="connsiteX26" fmla="*/ 173959 w 767204"/>
              <a:gd name="connsiteY26" fmla="*/ 825190 h 1592394"/>
              <a:gd name="connsiteX27" fmla="*/ 182880 w 767204"/>
              <a:gd name="connsiteY27" fmla="*/ 838572 h 1592394"/>
              <a:gd name="connsiteX28" fmla="*/ 209643 w 767204"/>
              <a:gd name="connsiteY28" fmla="*/ 851953 h 1592394"/>
              <a:gd name="connsiteX29" fmla="*/ 223024 w 767204"/>
              <a:gd name="connsiteY29" fmla="*/ 860874 h 1592394"/>
              <a:gd name="connsiteX30" fmla="*/ 236406 w 767204"/>
              <a:gd name="connsiteY30" fmla="*/ 865335 h 1592394"/>
              <a:gd name="connsiteX31" fmla="*/ 263169 w 767204"/>
              <a:gd name="connsiteY31" fmla="*/ 883177 h 1592394"/>
              <a:gd name="connsiteX32" fmla="*/ 289931 w 767204"/>
              <a:gd name="connsiteY32" fmla="*/ 905479 h 1592394"/>
              <a:gd name="connsiteX33" fmla="*/ 307773 w 767204"/>
              <a:gd name="connsiteY33" fmla="*/ 932242 h 1592394"/>
              <a:gd name="connsiteX34" fmla="*/ 312234 w 767204"/>
              <a:gd name="connsiteY34" fmla="*/ 945623 h 1592394"/>
              <a:gd name="connsiteX35" fmla="*/ 330076 w 767204"/>
              <a:gd name="connsiteY35" fmla="*/ 972386 h 1592394"/>
              <a:gd name="connsiteX36" fmla="*/ 338997 w 767204"/>
              <a:gd name="connsiteY36" fmla="*/ 990228 h 1592394"/>
              <a:gd name="connsiteX37" fmla="*/ 356839 w 767204"/>
              <a:gd name="connsiteY37" fmla="*/ 1016991 h 1592394"/>
              <a:gd name="connsiteX38" fmla="*/ 370220 w 767204"/>
              <a:gd name="connsiteY38" fmla="*/ 1043754 h 1592394"/>
              <a:gd name="connsiteX39" fmla="*/ 379141 w 767204"/>
              <a:gd name="connsiteY39" fmla="*/ 1070517 h 1592394"/>
              <a:gd name="connsiteX40" fmla="*/ 383602 w 767204"/>
              <a:gd name="connsiteY40" fmla="*/ 1083898 h 1592394"/>
              <a:gd name="connsiteX41" fmla="*/ 392523 w 767204"/>
              <a:gd name="connsiteY41" fmla="*/ 1097280 h 1592394"/>
              <a:gd name="connsiteX42" fmla="*/ 405904 w 767204"/>
              <a:gd name="connsiteY42" fmla="*/ 1124043 h 1592394"/>
              <a:gd name="connsiteX43" fmla="*/ 414825 w 767204"/>
              <a:gd name="connsiteY43" fmla="*/ 1155266 h 1592394"/>
              <a:gd name="connsiteX44" fmla="*/ 419286 w 767204"/>
              <a:gd name="connsiteY44" fmla="*/ 1168648 h 1592394"/>
              <a:gd name="connsiteX45" fmla="*/ 437128 w 767204"/>
              <a:gd name="connsiteY45" fmla="*/ 1195411 h 1592394"/>
              <a:gd name="connsiteX46" fmla="*/ 450509 w 767204"/>
              <a:gd name="connsiteY46" fmla="*/ 1222174 h 1592394"/>
              <a:gd name="connsiteX47" fmla="*/ 454970 w 767204"/>
              <a:gd name="connsiteY47" fmla="*/ 1235555 h 1592394"/>
              <a:gd name="connsiteX48" fmla="*/ 472811 w 767204"/>
              <a:gd name="connsiteY48" fmla="*/ 1262318 h 1592394"/>
              <a:gd name="connsiteX49" fmla="*/ 477272 w 767204"/>
              <a:gd name="connsiteY49" fmla="*/ 1547789 h 1592394"/>
              <a:gd name="connsiteX50" fmla="*/ 486193 w 767204"/>
              <a:gd name="connsiteY50" fmla="*/ 1583473 h 1592394"/>
              <a:gd name="connsiteX51" fmla="*/ 499574 w 767204"/>
              <a:gd name="connsiteY51" fmla="*/ 1592394 h 1592394"/>
              <a:gd name="connsiteX52" fmla="*/ 512956 w 767204"/>
              <a:gd name="connsiteY52" fmla="*/ 1552250 h 1592394"/>
              <a:gd name="connsiteX53" fmla="*/ 517416 w 767204"/>
              <a:gd name="connsiteY53" fmla="*/ 1538868 h 1592394"/>
              <a:gd name="connsiteX54" fmla="*/ 530798 w 767204"/>
              <a:gd name="connsiteY54" fmla="*/ 1529947 h 1592394"/>
              <a:gd name="connsiteX55" fmla="*/ 593245 w 767204"/>
              <a:gd name="connsiteY55" fmla="*/ 1534408 h 1592394"/>
              <a:gd name="connsiteX56" fmla="*/ 620008 w 767204"/>
              <a:gd name="connsiteY56" fmla="*/ 1547789 h 1592394"/>
              <a:gd name="connsiteX57" fmla="*/ 633389 w 767204"/>
              <a:gd name="connsiteY57" fmla="*/ 1552250 h 1592394"/>
              <a:gd name="connsiteX58" fmla="*/ 660152 w 767204"/>
              <a:gd name="connsiteY58" fmla="*/ 1565631 h 1592394"/>
              <a:gd name="connsiteX59" fmla="*/ 686915 w 767204"/>
              <a:gd name="connsiteY59" fmla="*/ 1579013 h 1592394"/>
              <a:gd name="connsiteX60" fmla="*/ 713678 w 767204"/>
              <a:gd name="connsiteY60" fmla="*/ 1592394 h 1592394"/>
              <a:gd name="connsiteX61" fmla="*/ 713678 w 767204"/>
              <a:gd name="connsiteY61" fmla="*/ 1565631 h 1592394"/>
              <a:gd name="connsiteX62" fmla="*/ 727059 w 767204"/>
              <a:gd name="connsiteY62" fmla="*/ 1507645 h 1592394"/>
              <a:gd name="connsiteX63" fmla="*/ 740441 w 767204"/>
              <a:gd name="connsiteY63" fmla="*/ 1494263 h 1592394"/>
              <a:gd name="connsiteX64" fmla="*/ 744901 w 767204"/>
              <a:gd name="connsiteY64" fmla="*/ 1480882 h 1592394"/>
              <a:gd name="connsiteX65" fmla="*/ 753822 w 767204"/>
              <a:gd name="connsiteY65" fmla="*/ 1467500 h 1592394"/>
              <a:gd name="connsiteX66" fmla="*/ 762743 w 767204"/>
              <a:gd name="connsiteY66" fmla="*/ 1440737 h 1592394"/>
              <a:gd name="connsiteX67" fmla="*/ 767204 w 767204"/>
              <a:gd name="connsiteY67" fmla="*/ 1427356 h 1592394"/>
              <a:gd name="connsiteX68" fmla="*/ 753822 w 767204"/>
              <a:gd name="connsiteY68" fmla="*/ 1382751 h 1592394"/>
              <a:gd name="connsiteX69" fmla="*/ 744901 w 767204"/>
              <a:gd name="connsiteY69" fmla="*/ 1355988 h 1592394"/>
              <a:gd name="connsiteX70" fmla="*/ 740441 w 767204"/>
              <a:gd name="connsiteY70" fmla="*/ 1342607 h 1592394"/>
              <a:gd name="connsiteX71" fmla="*/ 735980 w 767204"/>
              <a:gd name="connsiteY71" fmla="*/ 1150806 h 1592394"/>
              <a:gd name="connsiteX72" fmla="*/ 718138 w 767204"/>
              <a:gd name="connsiteY72" fmla="*/ 1132964 h 1592394"/>
              <a:gd name="connsiteX73" fmla="*/ 709217 w 767204"/>
              <a:gd name="connsiteY73" fmla="*/ 1119582 h 1592394"/>
              <a:gd name="connsiteX74" fmla="*/ 646770 w 767204"/>
              <a:gd name="connsiteY74" fmla="*/ 1110661 h 1592394"/>
              <a:gd name="connsiteX75" fmla="*/ 606626 w 767204"/>
              <a:gd name="connsiteY75" fmla="*/ 1079438 h 1592394"/>
              <a:gd name="connsiteX76" fmla="*/ 588784 w 767204"/>
              <a:gd name="connsiteY76" fmla="*/ 1052675 h 1592394"/>
              <a:gd name="connsiteX77" fmla="*/ 570942 w 767204"/>
              <a:gd name="connsiteY77" fmla="*/ 1025912 h 1592394"/>
              <a:gd name="connsiteX78" fmla="*/ 566482 w 767204"/>
              <a:gd name="connsiteY78" fmla="*/ 1008070 h 1592394"/>
              <a:gd name="connsiteX79" fmla="*/ 553100 w 767204"/>
              <a:gd name="connsiteY79" fmla="*/ 981307 h 1592394"/>
              <a:gd name="connsiteX80" fmla="*/ 539719 w 767204"/>
              <a:gd name="connsiteY80" fmla="*/ 945623 h 1592394"/>
              <a:gd name="connsiteX81" fmla="*/ 526337 w 767204"/>
              <a:gd name="connsiteY81" fmla="*/ 914400 h 1592394"/>
              <a:gd name="connsiteX82" fmla="*/ 512956 w 767204"/>
              <a:gd name="connsiteY82" fmla="*/ 887637 h 1592394"/>
              <a:gd name="connsiteX83" fmla="*/ 504035 w 767204"/>
              <a:gd name="connsiteY83" fmla="*/ 860874 h 1592394"/>
              <a:gd name="connsiteX84" fmla="*/ 495114 w 767204"/>
              <a:gd name="connsiteY84" fmla="*/ 834111 h 1592394"/>
              <a:gd name="connsiteX85" fmla="*/ 490653 w 767204"/>
              <a:gd name="connsiteY85" fmla="*/ 820730 h 1592394"/>
              <a:gd name="connsiteX86" fmla="*/ 481732 w 767204"/>
              <a:gd name="connsiteY86" fmla="*/ 785046 h 1592394"/>
              <a:gd name="connsiteX87" fmla="*/ 477272 w 767204"/>
              <a:gd name="connsiteY87" fmla="*/ 767204 h 1592394"/>
              <a:gd name="connsiteX88" fmla="*/ 481732 w 767204"/>
              <a:gd name="connsiteY88" fmla="*/ 499575 h 1592394"/>
              <a:gd name="connsiteX89" fmla="*/ 490653 w 767204"/>
              <a:gd name="connsiteY89" fmla="*/ 428207 h 1592394"/>
              <a:gd name="connsiteX90" fmla="*/ 499574 w 767204"/>
              <a:gd name="connsiteY90" fmla="*/ 401444 h 1592394"/>
              <a:gd name="connsiteX91" fmla="*/ 508495 w 767204"/>
              <a:gd name="connsiteY91" fmla="*/ 370220 h 1592394"/>
              <a:gd name="connsiteX92" fmla="*/ 517416 w 767204"/>
              <a:gd name="connsiteY92" fmla="*/ 356839 h 1592394"/>
              <a:gd name="connsiteX93" fmla="*/ 526337 w 767204"/>
              <a:gd name="connsiteY93" fmla="*/ 338997 h 1592394"/>
              <a:gd name="connsiteX94" fmla="*/ 544179 w 767204"/>
              <a:gd name="connsiteY94" fmla="*/ 312234 h 1592394"/>
              <a:gd name="connsiteX95" fmla="*/ 553100 w 767204"/>
              <a:gd name="connsiteY95" fmla="*/ 285471 h 1592394"/>
              <a:gd name="connsiteX96" fmla="*/ 562021 w 767204"/>
              <a:gd name="connsiteY96" fmla="*/ 258708 h 1592394"/>
              <a:gd name="connsiteX97" fmla="*/ 566482 w 767204"/>
              <a:gd name="connsiteY97" fmla="*/ 245327 h 1592394"/>
              <a:gd name="connsiteX98" fmla="*/ 570942 w 767204"/>
              <a:gd name="connsiteY98" fmla="*/ 223024 h 1592394"/>
              <a:gd name="connsiteX99" fmla="*/ 575403 w 767204"/>
              <a:gd name="connsiteY99" fmla="*/ 205182 h 1592394"/>
              <a:gd name="connsiteX100" fmla="*/ 615547 w 767204"/>
              <a:gd name="connsiteY100" fmla="*/ 182880 h 1592394"/>
              <a:gd name="connsiteX101" fmla="*/ 664612 w 767204"/>
              <a:gd name="connsiteY101" fmla="*/ 182880 h 1592394"/>
              <a:gd name="connsiteX102" fmla="*/ 673533 w 767204"/>
              <a:gd name="connsiteY102" fmla="*/ 156117 h 1592394"/>
              <a:gd name="connsiteX103" fmla="*/ 677994 w 767204"/>
              <a:gd name="connsiteY103" fmla="*/ 142736 h 1592394"/>
              <a:gd name="connsiteX104" fmla="*/ 682454 w 767204"/>
              <a:gd name="connsiteY104" fmla="*/ 129354 h 1592394"/>
              <a:gd name="connsiteX105" fmla="*/ 686915 w 767204"/>
              <a:gd name="connsiteY105" fmla="*/ 115973 h 1592394"/>
              <a:gd name="connsiteX106" fmla="*/ 691375 w 767204"/>
              <a:gd name="connsiteY106" fmla="*/ 80289 h 1592394"/>
              <a:gd name="connsiteX107" fmla="*/ 695836 w 767204"/>
              <a:gd name="connsiteY107" fmla="*/ 66907 h 1592394"/>
              <a:gd name="connsiteX108" fmla="*/ 691375 w 767204"/>
              <a:gd name="connsiteY108" fmla="*/ 17842 h 1592394"/>
              <a:gd name="connsiteX109" fmla="*/ 437128 w 767204"/>
              <a:gd name="connsiteY109" fmla="*/ 17842 h 1592394"/>
              <a:gd name="connsiteX110" fmla="*/ 423746 w 767204"/>
              <a:gd name="connsiteY110" fmla="*/ 13381 h 1592394"/>
              <a:gd name="connsiteX111" fmla="*/ 365760 w 767204"/>
              <a:gd name="connsiteY111" fmla="*/ 4460 h 1592394"/>
              <a:gd name="connsiteX112" fmla="*/ 343457 w 767204"/>
              <a:gd name="connsiteY112" fmla="*/ 0 h 1592394"/>
              <a:gd name="connsiteX113" fmla="*/ 294392 w 767204"/>
              <a:gd name="connsiteY113" fmla="*/ 4460 h 1592394"/>
              <a:gd name="connsiteX114" fmla="*/ 285471 w 767204"/>
              <a:gd name="connsiteY114" fmla="*/ 17842 h 1592394"/>
              <a:gd name="connsiteX115" fmla="*/ 276550 w 767204"/>
              <a:gd name="connsiteY115" fmla="*/ 49065 h 1592394"/>
              <a:gd name="connsiteX116" fmla="*/ 258708 w 767204"/>
              <a:gd name="connsiteY116" fmla="*/ 93670 h 1592394"/>
              <a:gd name="connsiteX117" fmla="*/ 240866 w 767204"/>
              <a:gd name="connsiteY117" fmla="*/ 120433 h 1592394"/>
              <a:gd name="connsiteX118" fmla="*/ 227485 w 767204"/>
              <a:gd name="connsiteY118" fmla="*/ 129354 h 1592394"/>
              <a:gd name="connsiteX119" fmla="*/ 214103 w 767204"/>
              <a:gd name="connsiteY119" fmla="*/ 142736 h 1592394"/>
              <a:gd name="connsiteX120" fmla="*/ 187340 w 767204"/>
              <a:gd name="connsiteY120" fmla="*/ 151657 h 1592394"/>
              <a:gd name="connsiteX121" fmla="*/ 160577 w 767204"/>
              <a:gd name="connsiteY121" fmla="*/ 160577 h 1592394"/>
              <a:gd name="connsiteX122" fmla="*/ 147196 w 767204"/>
              <a:gd name="connsiteY122" fmla="*/ 165038 h 1592394"/>
              <a:gd name="connsiteX123" fmla="*/ 49065 w 767204"/>
              <a:gd name="connsiteY123" fmla="*/ 169498 h 1592394"/>
              <a:gd name="connsiteX124" fmla="*/ 22302 w 767204"/>
              <a:gd name="connsiteY124" fmla="*/ 187340 h 1592394"/>
              <a:gd name="connsiteX0" fmla="*/ 22302 w 767204"/>
              <a:gd name="connsiteY0" fmla="*/ 187340 h 1592394"/>
              <a:gd name="connsiteX1" fmla="*/ 44605 w 767204"/>
              <a:gd name="connsiteY1" fmla="*/ 196261 h 1592394"/>
              <a:gd name="connsiteX2" fmla="*/ 57986 w 767204"/>
              <a:gd name="connsiteY2" fmla="*/ 223024 h 1592394"/>
              <a:gd name="connsiteX3" fmla="*/ 53526 w 767204"/>
              <a:gd name="connsiteY3" fmla="*/ 236406 h 1592394"/>
              <a:gd name="connsiteX4" fmla="*/ 35684 w 767204"/>
              <a:gd name="connsiteY4" fmla="*/ 263169 h 1592394"/>
              <a:gd name="connsiteX5" fmla="*/ 31223 w 767204"/>
              <a:gd name="connsiteY5" fmla="*/ 285471 h 1592394"/>
              <a:gd name="connsiteX6" fmla="*/ 26763 w 767204"/>
              <a:gd name="connsiteY6" fmla="*/ 298853 h 1592394"/>
              <a:gd name="connsiteX7" fmla="*/ 22302 w 767204"/>
              <a:gd name="connsiteY7" fmla="*/ 330076 h 1592394"/>
              <a:gd name="connsiteX8" fmla="*/ 26763 w 767204"/>
              <a:gd name="connsiteY8" fmla="*/ 405904 h 1592394"/>
              <a:gd name="connsiteX9" fmla="*/ 35684 w 767204"/>
              <a:gd name="connsiteY9" fmla="*/ 432667 h 1592394"/>
              <a:gd name="connsiteX10" fmla="*/ 44605 w 767204"/>
              <a:gd name="connsiteY10" fmla="*/ 463891 h 1592394"/>
              <a:gd name="connsiteX11" fmla="*/ 53526 w 767204"/>
              <a:gd name="connsiteY11" fmla="*/ 477272 h 1592394"/>
              <a:gd name="connsiteX12" fmla="*/ 57986 w 767204"/>
              <a:gd name="connsiteY12" fmla="*/ 499575 h 1592394"/>
              <a:gd name="connsiteX13" fmla="*/ 44605 w 767204"/>
              <a:gd name="connsiteY13" fmla="*/ 553100 h 1592394"/>
              <a:gd name="connsiteX14" fmla="*/ 35684 w 767204"/>
              <a:gd name="connsiteY14" fmla="*/ 566482 h 1592394"/>
              <a:gd name="connsiteX15" fmla="*/ 26763 w 767204"/>
              <a:gd name="connsiteY15" fmla="*/ 593245 h 1592394"/>
              <a:gd name="connsiteX16" fmla="*/ 17842 w 767204"/>
              <a:gd name="connsiteY16" fmla="*/ 606626 h 1592394"/>
              <a:gd name="connsiteX17" fmla="*/ 8921 w 767204"/>
              <a:gd name="connsiteY17" fmla="*/ 642310 h 1592394"/>
              <a:gd name="connsiteX18" fmla="*/ 0 w 767204"/>
              <a:gd name="connsiteY18" fmla="*/ 669073 h 1592394"/>
              <a:gd name="connsiteX19" fmla="*/ 4460 w 767204"/>
              <a:gd name="connsiteY19" fmla="*/ 722599 h 1592394"/>
              <a:gd name="connsiteX20" fmla="*/ 8921 w 767204"/>
              <a:gd name="connsiteY20" fmla="*/ 735980 h 1592394"/>
              <a:gd name="connsiteX21" fmla="*/ 62447 w 767204"/>
              <a:gd name="connsiteY21" fmla="*/ 762743 h 1592394"/>
              <a:gd name="connsiteX22" fmla="*/ 75828 w 767204"/>
              <a:gd name="connsiteY22" fmla="*/ 767204 h 1592394"/>
              <a:gd name="connsiteX23" fmla="*/ 102591 w 767204"/>
              <a:gd name="connsiteY23" fmla="*/ 776125 h 1592394"/>
              <a:gd name="connsiteX24" fmla="*/ 129354 w 767204"/>
              <a:gd name="connsiteY24" fmla="*/ 789506 h 1592394"/>
              <a:gd name="connsiteX25" fmla="*/ 151656 w 767204"/>
              <a:gd name="connsiteY25" fmla="*/ 807348 h 1592394"/>
              <a:gd name="connsiteX26" fmla="*/ 173959 w 767204"/>
              <a:gd name="connsiteY26" fmla="*/ 825190 h 1592394"/>
              <a:gd name="connsiteX27" fmla="*/ 182880 w 767204"/>
              <a:gd name="connsiteY27" fmla="*/ 838572 h 1592394"/>
              <a:gd name="connsiteX28" fmla="*/ 209643 w 767204"/>
              <a:gd name="connsiteY28" fmla="*/ 851953 h 1592394"/>
              <a:gd name="connsiteX29" fmla="*/ 223024 w 767204"/>
              <a:gd name="connsiteY29" fmla="*/ 860874 h 1592394"/>
              <a:gd name="connsiteX30" fmla="*/ 236406 w 767204"/>
              <a:gd name="connsiteY30" fmla="*/ 865335 h 1592394"/>
              <a:gd name="connsiteX31" fmla="*/ 263169 w 767204"/>
              <a:gd name="connsiteY31" fmla="*/ 883177 h 1592394"/>
              <a:gd name="connsiteX32" fmla="*/ 289931 w 767204"/>
              <a:gd name="connsiteY32" fmla="*/ 905479 h 1592394"/>
              <a:gd name="connsiteX33" fmla="*/ 307773 w 767204"/>
              <a:gd name="connsiteY33" fmla="*/ 932242 h 1592394"/>
              <a:gd name="connsiteX34" fmla="*/ 312234 w 767204"/>
              <a:gd name="connsiteY34" fmla="*/ 945623 h 1592394"/>
              <a:gd name="connsiteX35" fmla="*/ 330076 w 767204"/>
              <a:gd name="connsiteY35" fmla="*/ 972386 h 1592394"/>
              <a:gd name="connsiteX36" fmla="*/ 338997 w 767204"/>
              <a:gd name="connsiteY36" fmla="*/ 990228 h 1592394"/>
              <a:gd name="connsiteX37" fmla="*/ 356839 w 767204"/>
              <a:gd name="connsiteY37" fmla="*/ 1016991 h 1592394"/>
              <a:gd name="connsiteX38" fmla="*/ 370220 w 767204"/>
              <a:gd name="connsiteY38" fmla="*/ 1043754 h 1592394"/>
              <a:gd name="connsiteX39" fmla="*/ 379141 w 767204"/>
              <a:gd name="connsiteY39" fmla="*/ 1070517 h 1592394"/>
              <a:gd name="connsiteX40" fmla="*/ 383602 w 767204"/>
              <a:gd name="connsiteY40" fmla="*/ 1083898 h 1592394"/>
              <a:gd name="connsiteX41" fmla="*/ 392523 w 767204"/>
              <a:gd name="connsiteY41" fmla="*/ 1097280 h 1592394"/>
              <a:gd name="connsiteX42" fmla="*/ 405904 w 767204"/>
              <a:gd name="connsiteY42" fmla="*/ 1124043 h 1592394"/>
              <a:gd name="connsiteX43" fmla="*/ 414825 w 767204"/>
              <a:gd name="connsiteY43" fmla="*/ 1155266 h 1592394"/>
              <a:gd name="connsiteX44" fmla="*/ 419286 w 767204"/>
              <a:gd name="connsiteY44" fmla="*/ 1168648 h 1592394"/>
              <a:gd name="connsiteX45" fmla="*/ 437128 w 767204"/>
              <a:gd name="connsiteY45" fmla="*/ 1195411 h 1592394"/>
              <a:gd name="connsiteX46" fmla="*/ 450509 w 767204"/>
              <a:gd name="connsiteY46" fmla="*/ 1222174 h 1592394"/>
              <a:gd name="connsiteX47" fmla="*/ 454970 w 767204"/>
              <a:gd name="connsiteY47" fmla="*/ 1235555 h 1592394"/>
              <a:gd name="connsiteX48" fmla="*/ 472811 w 767204"/>
              <a:gd name="connsiteY48" fmla="*/ 1262318 h 1592394"/>
              <a:gd name="connsiteX49" fmla="*/ 477272 w 767204"/>
              <a:gd name="connsiteY49" fmla="*/ 1547789 h 1592394"/>
              <a:gd name="connsiteX50" fmla="*/ 486193 w 767204"/>
              <a:gd name="connsiteY50" fmla="*/ 1583473 h 1592394"/>
              <a:gd name="connsiteX51" fmla="*/ 499574 w 767204"/>
              <a:gd name="connsiteY51" fmla="*/ 1592394 h 1592394"/>
              <a:gd name="connsiteX52" fmla="*/ 512956 w 767204"/>
              <a:gd name="connsiteY52" fmla="*/ 1552250 h 1592394"/>
              <a:gd name="connsiteX53" fmla="*/ 517416 w 767204"/>
              <a:gd name="connsiteY53" fmla="*/ 1538868 h 1592394"/>
              <a:gd name="connsiteX54" fmla="*/ 530798 w 767204"/>
              <a:gd name="connsiteY54" fmla="*/ 1529947 h 1592394"/>
              <a:gd name="connsiteX55" fmla="*/ 593245 w 767204"/>
              <a:gd name="connsiteY55" fmla="*/ 1534408 h 1592394"/>
              <a:gd name="connsiteX56" fmla="*/ 620008 w 767204"/>
              <a:gd name="connsiteY56" fmla="*/ 1547789 h 1592394"/>
              <a:gd name="connsiteX57" fmla="*/ 633389 w 767204"/>
              <a:gd name="connsiteY57" fmla="*/ 1552250 h 1592394"/>
              <a:gd name="connsiteX58" fmla="*/ 660152 w 767204"/>
              <a:gd name="connsiteY58" fmla="*/ 1565631 h 1592394"/>
              <a:gd name="connsiteX59" fmla="*/ 686915 w 767204"/>
              <a:gd name="connsiteY59" fmla="*/ 1579013 h 1592394"/>
              <a:gd name="connsiteX60" fmla="*/ 713678 w 767204"/>
              <a:gd name="connsiteY60" fmla="*/ 1592394 h 1592394"/>
              <a:gd name="connsiteX61" fmla="*/ 713678 w 767204"/>
              <a:gd name="connsiteY61" fmla="*/ 1565631 h 1592394"/>
              <a:gd name="connsiteX62" fmla="*/ 727059 w 767204"/>
              <a:gd name="connsiteY62" fmla="*/ 1507645 h 1592394"/>
              <a:gd name="connsiteX63" fmla="*/ 740441 w 767204"/>
              <a:gd name="connsiteY63" fmla="*/ 1494263 h 1592394"/>
              <a:gd name="connsiteX64" fmla="*/ 744901 w 767204"/>
              <a:gd name="connsiteY64" fmla="*/ 1480882 h 1592394"/>
              <a:gd name="connsiteX65" fmla="*/ 753822 w 767204"/>
              <a:gd name="connsiteY65" fmla="*/ 1467500 h 1592394"/>
              <a:gd name="connsiteX66" fmla="*/ 762743 w 767204"/>
              <a:gd name="connsiteY66" fmla="*/ 1440737 h 1592394"/>
              <a:gd name="connsiteX67" fmla="*/ 767204 w 767204"/>
              <a:gd name="connsiteY67" fmla="*/ 1427356 h 1592394"/>
              <a:gd name="connsiteX68" fmla="*/ 753822 w 767204"/>
              <a:gd name="connsiteY68" fmla="*/ 1382751 h 1592394"/>
              <a:gd name="connsiteX69" fmla="*/ 744901 w 767204"/>
              <a:gd name="connsiteY69" fmla="*/ 1355988 h 1592394"/>
              <a:gd name="connsiteX70" fmla="*/ 740441 w 767204"/>
              <a:gd name="connsiteY70" fmla="*/ 1342607 h 1592394"/>
              <a:gd name="connsiteX71" fmla="*/ 735980 w 767204"/>
              <a:gd name="connsiteY71" fmla="*/ 1150806 h 1592394"/>
              <a:gd name="connsiteX72" fmla="*/ 718138 w 767204"/>
              <a:gd name="connsiteY72" fmla="*/ 1132964 h 1592394"/>
              <a:gd name="connsiteX73" fmla="*/ 709217 w 767204"/>
              <a:gd name="connsiteY73" fmla="*/ 1119582 h 1592394"/>
              <a:gd name="connsiteX74" fmla="*/ 646770 w 767204"/>
              <a:gd name="connsiteY74" fmla="*/ 1110661 h 1592394"/>
              <a:gd name="connsiteX75" fmla="*/ 606626 w 767204"/>
              <a:gd name="connsiteY75" fmla="*/ 1079438 h 1592394"/>
              <a:gd name="connsiteX76" fmla="*/ 588784 w 767204"/>
              <a:gd name="connsiteY76" fmla="*/ 1052675 h 1592394"/>
              <a:gd name="connsiteX77" fmla="*/ 570942 w 767204"/>
              <a:gd name="connsiteY77" fmla="*/ 1025912 h 1592394"/>
              <a:gd name="connsiteX78" fmla="*/ 566482 w 767204"/>
              <a:gd name="connsiteY78" fmla="*/ 1008070 h 1592394"/>
              <a:gd name="connsiteX79" fmla="*/ 553100 w 767204"/>
              <a:gd name="connsiteY79" fmla="*/ 981307 h 1592394"/>
              <a:gd name="connsiteX80" fmla="*/ 539719 w 767204"/>
              <a:gd name="connsiteY80" fmla="*/ 945623 h 1592394"/>
              <a:gd name="connsiteX81" fmla="*/ 526337 w 767204"/>
              <a:gd name="connsiteY81" fmla="*/ 914400 h 1592394"/>
              <a:gd name="connsiteX82" fmla="*/ 512956 w 767204"/>
              <a:gd name="connsiteY82" fmla="*/ 887637 h 1592394"/>
              <a:gd name="connsiteX83" fmla="*/ 504035 w 767204"/>
              <a:gd name="connsiteY83" fmla="*/ 860874 h 1592394"/>
              <a:gd name="connsiteX84" fmla="*/ 495114 w 767204"/>
              <a:gd name="connsiteY84" fmla="*/ 834111 h 1592394"/>
              <a:gd name="connsiteX85" fmla="*/ 490653 w 767204"/>
              <a:gd name="connsiteY85" fmla="*/ 820730 h 1592394"/>
              <a:gd name="connsiteX86" fmla="*/ 481732 w 767204"/>
              <a:gd name="connsiteY86" fmla="*/ 785046 h 1592394"/>
              <a:gd name="connsiteX87" fmla="*/ 477272 w 767204"/>
              <a:gd name="connsiteY87" fmla="*/ 767204 h 1592394"/>
              <a:gd name="connsiteX88" fmla="*/ 502308 w 767204"/>
              <a:gd name="connsiteY88" fmla="*/ 499575 h 1592394"/>
              <a:gd name="connsiteX89" fmla="*/ 490653 w 767204"/>
              <a:gd name="connsiteY89" fmla="*/ 428207 h 1592394"/>
              <a:gd name="connsiteX90" fmla="*/ 499574 w 767204"/>
              <a:gd name="connsiteY90" fmla="*/ 401444 h 1592394"/>
              <a:gd name="connsiteX91" fmla="*/ 508495 w 767204"/>
              <a:gd name="connsiteY91" fmla="*/ 370220 h 1592394"/>
              <a:gd name="connsiteX92" fmla="*/ 517416 w 767204"/>
              <a:gd name="connsiteY92" fmla="*/ 356839 h 1592394"/>
              <a:gd name="connsiteX93" fmla="*/ 526337 w 767204"/>
              <a:gd name="connsiteY93" fmla="*/ 338997 h 1592394"/>
              <a:gd name="connsiteX94" fmla="*/ 544179 w 767204"/>
              <a:gd name="connsiteY94" fmla="*/ 312234 h 1592394"/>
              <a:gd name="connsiteX95" fmla="*/ 553100 w 767204"/>
              <a:gd name="connsiteY95" fmla="*/ 285471 h 1592394"/>
              <a:gd name="connsiteX96" fmla="*/ 562021 w 767204"/>
              <a:gd name="connsiteY96" fmla="*/ 258708 h 1592394"/>
              <a:gd name="connsiteX97" fmla="*/ 566482 w 767204"/>
              <a:gd name="connsiteY97" fmla="*/ 245327 h 1592394"/>
              <a:gd name="connsiteX98" fmla="*/ 570942 w 767204"/>
              <a:gd name="connsiteY98" fmla="*/ 223024 h 1592394"/>
              <a:gd name="connsiteX99" fmla="*/ 575403 w 767204"/>
              <a:gd name="connsiteY99" fmla="*/ 205182 h 1592394"/>
              <a:gd name="connsiteX100" fmla="*/ 615547 w 767204"/>
              <a:gd name="connsiteY100" fmla="*/ 182880 h 1592394"/>
              <a:gd name="connsiteX101" fmla="*/ 664612 w 767204"/>
              <a:gd name="connsiteY101" fmla="*/ 182880 h 1592394"/>
              <a:gd name="connsiteX102" fmla="*/ 673533 w 767204"/>
              <a:gd name="connsiteY102" fmla="*/ 156117 h 1592394"/>
              <a:gd name="connsiteX103" fmla="*/ 677994 w 767204"/>
              <a:gd name="connsiteY103" fmla="*/ 142736 h 1592394"/>
              <a:gd name="connsiteX104" fmla="*/ 682454 w 767204"/>
              <a:gd name="connsiteY104" fmla="*/ 129354 h 1592394"/>
              <a:gd name="connsiteX105" fmla="*/ 686915 w 767204"/>
              <a:gd name="connsiteY105" fmla="*/ 115973 h 1592394"/>
              <a:gd name="connsiteX106" fmla="*/ 691375 w 767204"/>
              <a:gd name="connsiteY106" fmla="*/ 80289 h 1592394"/>
              <a:gd name="connsiteX107" fmla="*/ 695836 w 767204"/>
              <a:gd name="connsiteY107" fmla="*/ 66907 h 1592394"/>
              <a:gd name="connsiteX108" fmla="*/ 691375 w 767204"/>
              <a:gd name="connsiteY108" fmla="*/ 17842 h 1592394"/>
              <a:gd name="connsiteX109" fmla="*/ 437128 w 767204"/>
              <a:gd name="connsiteY109" fmla="*/ 17842 h 1592394"/>
              <a:gd name="connsiteX110" fmla="*/ 423746 w 767204"/>
              <a:gd name="connsiteY110" fmla="*/ 13381 h 1592394"/>
              <a:gd name="connsiteX111" fmla="*/ 365760 w 767204"/>
              <a:gd name="connsiteY111" fmla="*/ 4460 h 1592394"/>
              <a:gd name="connsiteX112" fmla="*/ 343457 w 767204"/>
              <a:gd name="connsiteY112" fmla="*/ 0 h 1592394"/>
              <a:gd name="connsiteX113" fmla="*/ 294392 w 767204"/>
              <a:gd name="connsiteY113" fmla="*/ 4460 h 1592394"/>
              <a:gd name="connsiteX114" fmla="*/ 285471 w 767204"/>
              <a:gd name="connsiteY114" fmla="*/ 17842 h 1592394"/>
              <a:gd name="connsiteX115" fmla="*/ 276550 w 767204"/>
              <a:gd name="connsiteY115" fmla="*/ 49065 h 1592394"/>
              <a:gd name="connsiteX116" fmla="*/ 258708 w 767204"/>
              <a:gd name="connsiteY116" fmla="*/ 93670 h 1592394"/>
              <a:gd name="connsiteX117" fmla="*/ 240866 w 767204"/>
              <a:gd name="connsiteY117" fmla="*/ 120433 h 1592394"/>
              <a:gd name="connsiteX118" fmla="*/ 227485 w 767204"/>
              <a:gd name="connsiteY118" fmla="*/ 129354 h 1592394"/>
              <a:gd name="connsiteX119" fmla="*/ 214103 w 767204"/>
              <a:gd name="connsiteY119" fmla="*/ 142736 h 1592394"/>
              <a:gd name="connsiteX120" fmla="*/ 187340 w 767204"/>
              <a:gd name="connsiteY120" fmla="*/ 151657 h 1592394"/>
              <a:gd name="connsiteX121" fmla="*/ 160577 w 767204"/>
              <a:gd name="connsiteY121" fmla="*/ 160577 h 1592394"/>
              <a:gd name="connsiteX122" fmla="*/ 147196 w 767204"/>
              <a:gd name="connsiteY122" fmla="*/ 165038 h 1592394"/>
              <a:gd name="connsiteX123" fmla="*/ 49065 w 767204"/>
              <a:gd name="connsiteY123" fmla="*/ 169498 h 1592394"/>
              <a:gd name="connsiteX124" fmla="*/ 22302 w 767204"/>
              <a:gd name="connsiteY124" fmla="*/ 187340 h 1592394"/>
              <a:gd name="connsiteX0" fmla="*/ 22302 w 767204"/>
              <a:gd name="connsiteY0" fmla="*/ 187340 h 1592394"/>
              <a:gd name="connsiteX1" fmla="*/ 44605 w 767204"/>
              <a:gd name="connsiteY1" fmla="*/ 196261 h 1592394"/>
              <a:gd name="connsiteX2" fmla="*/ 57986 w 767204"/>
              <a:gd name="connsiteY2" fmla="*/ 223024 h 1592394"/>
              <a:gd name="connsiteX3" fmla="*/ 53526 w 767204"/>
              <a:gd name="connsiteY3" fmla="*/ 236406 h 1592394"/>
              <a:gd name="connsiteX4" fmla="*/ 35684 w 767204"/>
              <a:gd name="connsiteY4" fmla="*/ 263169 h 1592394"/>
              <a:gd name="connsiteX5" fmla="*/ 31223 w 767204"/>
              <a:gd name="connsiteY5" fmla="*/ 285471 h 1592394"/>
              <a:gd name="connsiteX6" fmla="*/ 26763 w 767204"/>
              <a:gd name="connsiteY6" fmla="*/ 298853 h 1592394"/>
              <a:gd name="connsiteX7" fmla="*/ 22302 w 767204"/>
              <a:gd name="connsiteY7" fmla="*/ 330076 h 1592394"/>
              <a:gd name="connsiteX8" fmla="*/ 26763 w 767204"/>
              <a:gd name="connsiteY8" fmla="*/ 405904 h 1592394"/>
              <a:gd name="connsiteX9" fmla="*/ 35684 w 767204"/>
              <a:gd name="connsiteY9" fmla="*/ 432667 h 1592394"/>
              <a:gd name="connsiteX10" fmla="*/ 44605 w 767204"/>
              <a:gd name="connsiteY10" fmla="*/ 463891 h 1592394"/>
              <a:gd name="connsiteX11" fmla="*/ 53526 w 767204"/>
              <a:gd name="connsiteY11" fmla="*/ 477272 h 1592394"/>
              <a:gd name="connsiteX12" fmla="*/ 57986 w 767204"/>
              <a:gd name="connsiteY12" fmla="*/ 499575 h 1592394"/>
              <a:gd name="connsiteX13" fmla="*/ 44605 w 767204"/>
              <a:gd name="connsiteY13" fmla="*/ 553100 h 1592394"/>
              <a:gd name="connsiteX14" fmla="*/ 35684 w 767204"/>
              <a:gd name="connsiteY14" fmla="*/ 566482 h 1592394"/>
              <a:gd name="connsiteX15" fmla="*/ 26763 w 767204"/>
              <a:gd name="connsiteY15" fmla="*/ 593245 h 1592394"/>
              <a:gd name="connsiteX16" fmla="*/ 17842 w 767204"/>
              <a:gd name="connsiteY16" fmla="*/ 606626 h 1592394"/>
              <a:gd name="connsiteX17" fmla="*/ 8921 w 767204"/>
              <a:gd name="connsiteY17" fmla="*/ 642310 h 1592394"/>
              <a:gd name="connsiteX18" fmla="*/ 0 w 767204"/>
              <a:gd name="connsiteY18" fmla="*/ 669073 h 1592394"/>
              <a:gd name="connsiteX19" fmla="*/ 4460 w 767204"/>
              <a:gd name="connsiteY19" fmla="*/ 722599 h 1592394"/>
              <a:gd name="connsiteX20" fmla="*/ 8921 w 767204"/>
              <a:gd name="connsiteY20" fmla="*/ 735980 h 1592394"/>
              <a:gd name="connsiteX21" fmla="*/ 62447 w 767204"/>
              <a:gd name="connsiteY21" fmla="*/ 762743 h 1592394"/>
              <a:gd name="connsiteX22" fmla="*/ 75828 w 767204"/>
              <a:gd name="connsiteY22" fmla="*/ 767204 h 1592394"/>
              <a:gd name="connsiteX23" fmla="*/ 102591 w 767204"/>
              <a:gd name="connsiteY23" fmla="*/ 776125 h 1592394"/>
              <a:gd name="connsiteX24" fmla="*/ 129354 w 767204"/>
              <a:gd name="connsiteY24" fmla="*/ 789506 h 1592394"/>
              <a:gd name="connsiteX25" fmla="*/ 151656 w 767204"/>
              <a:gd name="connsiteY25" fmla="*/ 807348 h 1592394"/>
              <a:gd name="connsiteX26" fmla="*/ 173959 w 767204"/>
              <a:gd name="connsiteY26" fmla="*/ 825190 h 1592394"/>
              <a:gd name="connsiteX27" fmla="*/ 182880 w 767204"/>
              <a:gd name="connsiteY27" fmla="*/ 838572 h 1592394"/>
              <a:gd name="connsiteX28" fmla="*/ 209643 w 767204"/>
              <a:gd name="connsiteY28" fmla="*/ 851953 h 1592394"/>
              <a:gd name="connsiteX29" fmla="*/ 223024 w 767204"/>
              <a:gd name="connsiteY29" fmla="*/ 860874 h 1592394"/>
              <a:gd name="connsiteX30" fmla="*/ 236406 w 767204"/>
              <a:gd name="connsiteY30" fmla="*/ 865335 h 1592394"/>
              <a:gd name="connsiteX31" fmla="*/ 263169 w 767204"/>
              <a:gd name="connsiteY31" fmla="*/ 883177 h 1592394"/>
              <a:gd name="connsiteX32" fmla="*/ 289931 w 767204"/>
              <a:gd name="connsiteY32" fmla="*/ 905479 h 1592394"/>
              <a:gd name="connsiteX33" fmla="*/ 307773 w 767204"/>
              <a:gd name="connsiteY33" fmla="*/ 932242 h 1592394"/>
              <a:gd name="connsiteX34" fmla="*/ 312234 w 767204"/>
              <a:gd name="connsiteY34" fmla="*/ 945623 h 1592394"/>
              <a:gd name="connsiteX35" fmla="*/ 330076 w 767204"/>
              <a:gd name="connsiteY35" fmla="*/ 972386 h 1592394"/>
              <a:gd name="connsiteX36" fmla="*/ 338997 w 767204"/>
              <a:gd name="connsiteY36" fmla="*/ 990228 h 1592394"/>
              <a:gd name="connsiteX37" fmla="*/ 356839 w 767204"/>
              <a:gd name="connsiteY37" fmla="*/ 1016991 h 1592394"/>
              <a:gd name="connsiteX38" fmla="*/ 370220 w 767204"/>
              <a:gd name="connsiteY38" fmla="*/ 1043754 h 1592394"/>
              <a:gd name="connsiteX39" fmla="*/ 379141 w 767204"/>
              <a:gd name="connsiteY39" fmla="*/ 1070517 h 1592394"/>
              <a:gd name="connsiteX40" fmla="*/ 383602 w 767204"/>
              <a:gd name="connsiteY40" fmla="*/ 1083898 h 1592394"/>
              <a:gd name="connsiteX41" fmla="*/ 392523 w 767204"/>
              <a:gd name="connsiteY41" fmla="*/ 1097280 h 1592394"/>
              <a:gd name="connsiteX42" fmla="*/ 405904 w 767204"/>
              <a:gd name="connsiteY42" fmla="*/ 1124043 h 1592394"/>
              <a:gd name="connsiteX43" fmla="*/ 414825 w 767204"/>
              <a:gd name="connsiteY43" fmla="*/ 1155266 h 1592394"/>
              <a:gd name="connsiteX44" fmla="*/ 419286 w 767204"/>
              <a:gd name="connsiteY44" fmla="*/ 1168648 h 1592394"/>
              <a:gd name="connsiteX45" fmla="*/ 437128 w 767204"/>
              <a:gd name="connsiteY45" fmla="*/ 1195411 h 1592394"/>
              <a:gd name="connsiteX46" fmla="*/ 450509 w 767204"/>
              <a:gd name="connsiteY46" fmla="*/ 1222174 h 1592394"/>
              <a:gd name="connsiteX47" fmla="*/ 454970 w 767204"/>
              <a:gd name="connsiteY47" fmla="*/ 1235555 h 1592394"/>
              <a:gd name="connsiteX48" fmla="*/ 472811 w 767204"/>
              <a:gd name="connsiteY48" fmla="*/ 1262318 h 1592394"/>
              <a:gd name="connsiteX49" fmla="*/ 477272 w 767204"/>
              <a:gd name="connsiteY49" fmla="*/ 1547789 h 1592394"/>
              <a:gd name="connsiteX50" fmla="*/ 486193 w 767204"/>
              <a:gd name="connsiteY50" fmla="*/ 1583473 h 1592394"/>
              <a:gd name="connsiteX51" fmla="*/ 499574 w 767204"/>
              <a:gd name="connsiteY51" fmla="*/ 1592394 h 1592394"/>
              <a:gd name="connsiteX52" fmla="*/ 512956 w 767204"/>
              <a:gd name="connsiteY52" fmla="*/ 1552250 h 1592394"/>
              <a:gd name="connsiteX53" fmla="*/ 517416 w 767204"/>
              <a:gd name="connsiteY53" fmla="*/ 1538868 h 1592394"/>
              <a:gd name="connsiteX54" fmla="*/ 530798 w 767204"/>
              <a:gd name="connsiteY54" fmla="*/ 1529947 h 1592394"/>
              <a:gd name="connsiteX55" fmla="*/ 593245 w 767204"/>
              <a:gd name="connsiteY55" fmla="*/ 1534408 h 1592394"/>
              <a:gd name="connsiteX56" fmla="*/ 620008 w 767204"/>
              <a:gd name="connsiteY56" fmla="*/ 1547789 h 1592394"/>
              <a:gd name="connsiteX57" fmla="*/ 633389 w 767204"/>
              <a:gd name="connsiteY57" fmla="*/ 1552250 h 1592394"/>
              <a:gd name="connsiteX58" fmla="*/ 660152 w 767204"/>
              <a:gd name="connsiteY58" fmla="*/ 1565631 h 1592394"/>
              <a:gd name="connsiteX59" fmla="*/ 686915 w 767204"/>
              <a:gd name="connsiteY59" fmla="*/ 1579013 h 1592394"/>
              <a:gd name="connsiteX60" fmla="*/ 713678 w 767204"/>
              <a:gd name="connsiteY60" fmla="*/ 1592394 h 1592394"/>
              <a:gd name="connsiteX61" fmla="*/ 713678 w 767204"/>
              <a:gd name="connsiteY61" fmla="*/ 1565631 h 1592394"/>
              <a:gd name="connsiteX62" fmla="*/ 727059 w 767204"/>
              <a:gd name="connsiteY62" fmla="*/ 1507645 h 1592394"/>
              <a:gd name="connsiteX63" fmla="*/ 740441 w 767204"/>
              <a:gd name="connsiteY63" fmla="*/ 1494263 h 1592394"/>
              <a:gd name="connsiteX64" fmla="*/ 744901 w 767204"/>
              <a:gd name="connsiteY64" fmla="*/ 1480882 h 1592394"/>
              <a:gd name="connsiteX65" fmla="*/ 753822 w 767204"/>
              <a:gd name="connsiteY65" fmla="*/ 1467500 h 1592394"/>
              <a:gd name="connsiteX66" fmla="*/ 762743 w 767204"/>
              <a:gd name="connsiteY66" fmla="*/ 1440737 h 1592394"/>
              <a:gd name="connsiteX67" fmla="*/ 767204 w 767204"/>
              <a:gd name="connsiteY67" fmla="*/ 1427356 h 1592394"/>
              <a:gd name="connsiteX68" fmla="*/ 753822 w 767204"/>
              <a:gd name="connsiteY68" fmla="*/ 1382751 h 1592394"/>
              <a:gd name="connsiteX69" fmla="*/ 744901 w 767204"/>
              <a:gd name="connsiteY69" fmla="*/ 1355988 h 1592394"/>
              <a:gd name="connsiteX70" fmla="*/ 740441 w 767204"/>
              <a:gd name="connsiteY70" fmla="*/ 1342607 h 1592394"/>
              <a:gd name="connsiteX71" fmla="*/ 735980 w 767204"/>
              <a:gd name="connsiteY71" fmla="*/ 1150806 h 1592394"/>
              <a:gd name="connsiteX72" fmla="*/ 718138 w 767204"/>
              <a:gd name="connsiteY72" fmla="*/ 1132964 h 1592394"/>
              <a:gd name="connsiteX73" fmla="*/ 709217 w 767204"/>
              <a:gd name="connsiteY73" fmla="*/ 1119582 h 1592394"/>
              <a:gd name="connsiteX74" fmla="*/ 646770 w 767204"/>
              <a:gd name="connsiteY74" fmla="*/ 1110661 h 1592394"/>
              <a:gd name="connsiteX75" fmla="*/ 606626 w 767204"/>
              <a:gd name="connsiteY75" fmla="*/ 1079438 h 1592394"/>
              <a:gd name="connsiteX76" fmla="*/ 588784 w 767204"/>
              <a:gd name="connsiteY76" fmla="*/ 1052675 h 1592394"/>
              <a:gd name="connsiteX77" fmla="*/ 570942 w 767204"/>
              <a:gd name="connsiteY77" fmla="*/ 1025912 h 1592394"/>
              <a:gd name="connsiteX78" fmla="*/ 566482 w 767204"/>
              <a:gd name="connsiteY78" fmla="*/ 1008070 h 1592394"/>
              <a:gd name="connsiteX79" fmla="*/ 553100 w 767204"/>
              <a:gd name="connsiteY79" fmla="*/ 981307 h 1592394"/>
              <a:gd name="connsiteX80" fmla="*/ 539719 w 767204"/>
              <a:gd name="connsiteY80" fmla="*/ 945623 h 1592394"/>
              <a:gd name="connsiteX81" fmla="*/ 526337 w 767204"/>
              <a:gd name="connsiteY81" fmla="*/ 914400 h 1592394"/>
              <a:gd name="connsiteX82" fmla="*/ 512956 w 767204"/>
              <a:gd name="connsiteY82" fmla="*/ 887637 h 1592394"/>
              <a:gd name="connsiteX83" fmla="*/ 504035 w 767204"/>
              <a:gd name="connsiteY83" fmla="*/ 860874 h 1592394"/>
              <a:gd name="connsiteX84" fmla="*/ 495114 w 767204"/>
              <a:gd name="connsiteY84" fmla="*/ 834111 h 1592394"/>
              <a:gd name="connsiteX85" fmla="*/ 490653 w 767204"/>
              <a:gd name="connsiteY85" fmla="*/ 820730 h 1592394"/>
              <a:gd name="connsiteX86" fmla="*/ 481732 w 767204"/>
              <a:gd name="connsiteY86" fmla="*/ 785046 h 1592394"/>
              <a:gd name="connsiteX87" fmla="*/ 477272 w 767204"/>
              <a:gd name="connsiteY87" fmla="*/ 767204 h 1592394"/>
              <a:gd name="connsiteX88" fmla="*/ 502308 w 767204"/>
              <a:gd name="connsiteY88" fmla="*/ 499575 h 1592394"/>
              <a:gd name="connsiteX89" fmla="*/ 490653 w 767204"/>
              <a:gd name="connsiteY89" fmla="*/ 428207 h 1592394"/>
              <a:gd name="connsiteX90" fmla="*/ 499574 w 767204"/>
              <a:gd name="connsiteY90" fmla="*/ 401444 h 1592394"/>
              <a:gd name="connsiteX91" fmla="*/ 508495 w 767204"/>
              <a:gd name="connsiteY91" fmla="*/ 370220 h 1592394"/>
              <a:gd name="connsiteX92" fmla="*/ 517416 w 767204"/>
              <a:gd name="connsiteY92" fmla="*/ 356839 h 1592394"/>
              <a:gd name="connsiteX93" fmla="*/ 526337 w 767204"/>
              <a:gd name="connsiteY93" fmla="*/ 338997 h 1592394"/>
              <a:gd name="connsiteX94" fmla="*/ 571614 w 767204"/>
              <a:gd name="connsiteY94" fmla="*/ 312234 h 1592394"/>
              <a:gd name="connsiteX95" fmla="*/ 553100 w 767204"/>
              <a:gd name="connsiteY95" fmla="*/ 285471 h 1592394"/>
              <a:gd name="connsiteX96" fmla="*/ 562021 w 767204"/>
              <a:gd name="connsiteY96" fmla="*/ 258708 h 1592394"/>
              <a:gd name="connsiteX97" fmla="*/ 566482 w 767204"/>
              <a:gd name="connsiteY97" fmla="*/ 245327 h 1592394"/>
              <a:gd name="connsiteX98" fmla="*/ 570942 w 767204"/>
              <a:gd name="connsiteY98" fmla="*/ 223024 h 1592394"/>
              <a:gd name="connsiteX99" fmla="*/ 575403 w 767204"/>
              <a:gd name="connsiteY99" fmla="*/ 205182 h 1592394"/>
              <a:gd name="connsiteX100" fmla="*/ 615547 w 767204"/>
              <a:gd name="connsiteY100" fmla="*/ 182880 h 1592394"/>
              <a:gd name="connsiteX101" fmla="*/ 664612 w 767204"/>
              <a:gd name="connsiteY101" fmla="*/ 182880 h 1592394"/>
              <a:gd name="connsiteX102" fmla="*/ 673533 w 767204"/>
              <a:gd name="connsiteY102" fmla="*/ 156117 h 1592394"/>
              <a:gd name="connsiteX103" fmla="*/ 677994 w 767204"/>
              <a:gd name="connsiteY103" fmla="*/ 142736 h 1592394"/>
              <a:gd name="connsiteX104" fmla="*/ 682454 w 767204"/>
              <a:gd name="connsiteY104" fmla="*/ 129354 h 1592394"/>
              <a:gd name="connsiteX105" fmla="*/ 686915 w 767204"/>
              <a:gd name="connsiteY105" fmla="*/ 115973 h 1592394"/>
              <a:gd name="connsiteX106" fmla="*/ 691375 w 767204"/>
              <a:gd name="connsiteY106" fmla="*/ 80289 h 1592394"/>
              <a:gd name="connsiteX107" fmla="*/ 695836 w 767204"/>
              <a:gd name="connsiteY107" fmla="*/ 66907 h 1592394"/>
              <a:gd name="connsiteX108" fmla="*/ 691375 w 767204"/>
              <a:gd name="connsiteY108" fmla="*/ 17842 h 1592394"/>
              <a:gd name="connsiteX109" fmla="*/ 437128 w 767204"/>
              <a:gd name="connsiteY109" fmla="*/ 17842 h 1592394"/>
              <a:gd name="connsiteX110" fmla="*/ 423746 w 767204"/>
              <a:gd name="connsiteY110" fmla="*/ 13381 h 1592394"/>
              <a:gd name="connsiteX111" fmla="*/ 365760 w 767204"/>
              <a:gd name="connsiteY111" fmla="*/ 4460 h 1592394"/>
              <a:gd name="connsiteX112" fmla="*/ 343457 w 767204"/>
              <a:gd name="connsiteY112" fmla="*/ 0 h 1592394"/>
              <a:gd name="connsiteX113" fmla="*/ 294392 w 767204"/>
              <a:gd name="connsiteY113" fmla="*/ 4460 h 1592394"/>
              <a:gd name="connsiteX114" fmla="*/ 285471 w 767204"/>
              <a:gd name="connsiteY114" fmla="*/ 17842 h 1592394"/>
              <a:gd name="connsiteX115" fmla="*/ 276550 w 767204"/>
              <a:gd name="connsiteY115" fmla="*/ 49065 h 1592394"/>
              <a:gd name="connsiteX116" fmla="*/ 258708 w 767204"/>
              <a:gd name="connsiteY116" fmla="*/ 93670 h 1592394"/>
              <a:gd name="connsiteX117" fmla="*/ 240866 w 767204"/>
              <a:gd name="connsiteY117" fmla="*/ 120433 h 1592394"/>
              <a:gd name="connsiteX118" fmla="*/ 227485 w 767204"/>
              <a:gd name="connsiteY118" fmla="*/ 129354 h 1592394"/>
              <a:gd name="connsiteX119" fmla="*/ 214103 w 767204"/>
              <a:gd name="connsiteY119" fmla="*/ 142736 h 1592394"/>
              <a:gd name="connsiteX120" fmla="*/ 187340 w 767204"/>
              <a:gd name="connsiteY120" fmla="*/ 151657 h 1592394"/>
              <a:gd name="connsiteX121" fmla="*/ 160577 w 767204"/>
              <a:gd name="connsiteY121" fmla="*/ 160577 h 1592394"/>
              <a:gd name="connsiteX122" fmla="*/ 147196 w 767204"/>
              <a:gd name="connsiteY122" fmla="*/ 165038 h 1592394"/>
              <a:gd name="connsiteX123" fmla="*/ 49065 w 767204"/>
              <a:gd name="connsiteY123" fmla="*/ 169498 h 1592394"/>
              <a:gd name="connsiteX124" fmla="*/ 22302 w 767204"/>
              <a:gd name="connsiteY124" fmla="*/ 187340 h 1592394"/>
              <a:gd name="connsiteX0" fmla="*/ 22302 w 767204"/>
              <a:gd name="connsiteY0" fmla="*/ 187340 h 1592394"/>
              <a:gd name="connsiteX1" fmla="*/ 44605 w 767204"/>
              <a:gd name="connsiteY1" fmla="*/ 196261 h 1592394"/>
              <a:gd name="connsiteX2" fmla="*/ 57986 w 767204"/>
              <a:gd name="connsiteY2" fmla="*/ 223024 h 1592394"/>
              <a:gd name="connsiteX3" fmla="*/ 53526 w 767204"/>
              <a:gd name="connsiteY3" fmla="*/ 236406 h 1592394"/>
              <a:gd name="connsiteX4" fmla="*/ 35684 w 767204"/>
              <a:gd name="connsiteY4" fmla="*/ 263169 h 1592394"/>
              <a:gd name="connsiteX5" fmla="*/ 31223 w 767204"/>
              <a:gd name="connsiteY5" fmla="*/ 285471 h 1592394"/>
              <a:gd name="connsiteX6" fmla="*/ 26763 w 767204"/>
              <a:gd name="connsiteY6" fmla="*/ 298853 h 1592394"/>
              <a:gd name="connsiteX7" fmla="*/ 22302 w 767204"/>
              <a:gd name="connsiteY7" fmla="*/ 330076 h 1592394"/>
              <a:gd name="connsiteX8" fmla="*/ 26763 w 767204"/>
              <a:gd name="connsiteY8" fmla="*/ 405904 h 1592394"/>
              <a:gd name="connsiteX9" fmla="*/ 35684 w 767204"/>
              <a:gd name="connsiteY9" fmla="*/ 432667 h 1592394"/>
              <a:gd name="connsiteX10" fmla="*/ 44605 w 767204"/>
              <a:gd name="connsiteY10" fmla="*/ 463891 h 1592394"/>
              <a:gd name="connsiteX11" fmla="*/ 53526 w 767204"/>
              <a:gd name="connsiteY11" fmla="*/ 477272 h 1592394"/>
              <a:gd name="connsiteX12" fmla="*/ 57986 w 767204"/>
              <a:gd name="connsiteY12" fmla="*/ 499575 h 1592394"/>
              <a:gd name="connsiteX13" fmla="*/ 44605 w 767204"/>
              <a:gd name="connsiteY13" fmla="*/ 553100 h 1592394"/>
              <a:gd name="connsiteX14" fmla="*/ 35684 w 767204"/>
              <a:gd name="connsiteY14" fmla="*/ 566482 h 1592394"/>
              <a:gd name="connsiteX15" fmla="*/ 26763 w 767204"/>
              <a:gd name="connsiteY15" fmla="*/ 593245 h 1592394"/>
              <a:gd name="connsiteX16" fmla="*/ 17842 w 767204"/>
              <a:gd name="connsiteY16" fmla="*/ 606626 h 1592394"/>
              <a:gd name="connsiteX17" fmla="*/ 8921 w 767204"/>
              <a:gd name="connsiteY17" fmla="*/ 642310 h 1592394"/>
              <a:gd name="connsiteX18" fmla="*/ 0 w 767204"/>
              <a:gd name="connsiteY18" fmla="*/ 669073 h 1592394"/>
              <a:gd name="connsiteX19" fmla="*/ 4460 w 767204"/>
              <a:gd name="connsiteY19" fmla="*/ 722599 h 1592394"/>
              <a:gd name="connsiteX20" fmla="*/ 8921 w 767204"/>
              <a:gd name="connsiteY20" fmla="*/ 735980 h 1592394"/>
              <a:gd name="connsiteX21" fmla="*/ 62447 w 767204"/>
              <a:gd name="connsiteY21" fmla="*/ 762743 h 1592394"/>
              <a:gd name="connsiteX22" fmla="*/ 75828 w 767204"/>
              <a:gd name="connsiteY22" fmla="*/ 767204 h 1592394"/>
              <a:gd name="connsiteX23" fmla="*/ 102591 w 767204"/>
              <a:gd name="connsiteY23" fmla="*/ 776125 h 1592394"/>
              <a:gd name="connsiteX24" fmla="*/ 129354 w 767204"/>
              <a:gd name="connsiteY24" fmla="*/ 789506 h 1592394"/>
              <a:gd name="connsiteX25" fmla="*/ 151656 w 767204"/>
              <a:gd name="connsiteY25" fmla="*/ 807348 h 1592394"/>
              <a:gd name="connsiteX26" fmla="*/ 173959 w 767204"/>
              <a:gd name="connsiteY26" fmla="*/ 825190 h 1592394"/>
              <a:gd name="connsiteX27" fmla="*/ 182880 w 767204"/>
              <a:gd name="connsiteY27" fmla="*/ 838572 h 1592394"/>
              <a:gd name="connsiteX28" fmla="*/ 209643 w 767204"/>
              <a:gd name="connsiteY28" fmla="*/ 851953 h 1592394"/>
              <a:gd name="connsiteX29" fmla="*/ 223024 w 767204"/>
              <a:gd name="connsiteY29" fmla="*/ 860874 h 1592394"/>
              <a:gd name="connsiteX30" fmla="*/ 236406 w 767204"/>
              <a:gd name="connsiteY30" fmla="*/ 865335 h 1592394"/>
              <a:gd name="connsiteX31" fmla="*/ 263169 w 767204"/>
              <a:gd name="connsiteY31" fmla="*/ 883177 h 1592394"/>
              <a:gd name="connsiteX32" fmla="*/ 289931 w 767204"/>
              <a:gd name="connsiteY32" fmla="*/ 905479 h 1592394"/>
              <a:gd name="connsiteX33" fmla="*/ 307773 w 767204"/>
              <a:gd name="connsiteY33" fmla="*/ 932242 h 1592394"/>
              <a:gd name="connsiteX34" fmla="*/ 312234 w 767204"/>
              <a:gd name="connsiteY34" fmla="*/ 945623 h 1592394"/>
              <a:gd name="connsiteX35" fmla="*/ 330076 w 767204"/>
              <a:gd name="connsiteY35" fmla="*/ 972386 h 1592394"/>
              <a:gd name="connsiteX36" fmla="*/ 338997 w 767204"/>
              <a:gd name="connsiteY36" fmla="*/ 990228 h 1592394"/>
              <a:gd name="connsiteX37" fmla="*/ 356839 w 767204"/>
              <a:gd name="connsiteY37" fmla="*/ 1016991 h 1592394"/>
              <a:gd name="connsiteX38" fmla="*/ 370220 w 767204"/>
              <a:gd name="connsiteY38" fmla="*/ 1043754 h 1592394"/>
              <a:gd name="connsiteX39" fmla="*/ 379141 w 767204"/>
              <a:gd name="connsiteY39" fmla="*/ 1070517 h 1592394"/>
              <a:gd name="connsiteX40" fmla="*/ 383602 w 767204"/>
              <a:gd name="connsiteY40" fmla="*/ 1083898 h 1592394"/>
              <a:gd name="connsiteX41" fmla="*/ 392523 w 767204"/>
              <a:gd name="connsiteY41" fmla="*/ 1097280 h 1592394"/>
              <a:gd name="connsiteX42" fmla="*/ 405904 w 767204"/>
              <a:gd name="connsiteY42" fmla="*/ 1124043 h 1592394"/>
              <a:gd name="connsiteX43" fmla="*/ 414825 w 767204"/>
              <a:gd name="connsiteY43" fmla="*/ 1155266 h 1592394"/>
              <a:gd name="connsiteX44" fmla="*/ 419286 w 767204"/>
              <a:gd name="connsiteY44" fmla="*/ 1168648 h 1592394"/>
              <a:gd name="connsiteX45" fmla="*/ 437128 w 767204"/>
              <a:gd name="connsiteY45" fmla="*/ 1195411 h 1592394"/>
              <a:gd name="connsiteX46" fmla="*/ 450509 w 767204"/>
              <a:gd name="connsiteY46" fmla="*/ 1222174 h 1592394"/>
              <a:gd name="connsiteX47" fmla="*/ 454970 w 767204"/>
              <a:gd name="connsiteY47" fmla="*/ 1235555 h 1592394"/>
              <a:gd name="connsiteX48" fmla="*/ 472811 w 767204"/>
              <a:gd name="connsiteY48" fmla="*/ 1262318 h 1592394"/>
              <a:gd name="connsiteX49" fmla="*/ 477272 w 767204"/>
              <a:gd name="connsiteY49" fmla="*/ 1547789 h 1592394"/>
              <a:gd name="connsiteX50" fmla="*/ 486193 w 767204"/>
              <a:gd name="connsiteY50" fmla="*/ 1583473 h 1592394"/>
              <a:gd name="connsiteX51" fmla="*/ 499574 w 767204"/>
              <a:gd name="connsiteY51" fmla="*/ 1592394 h 1592394"/>
              <a:gd name="connsiteX52" fmla="*/ 512956 w 767204"/>
              <a:gd name="connsiteY52" fmla="*/ 1552250 h 1592394"/>
              <a:gd name="connsiteX53" fmla="*/ 517416 w 767204"/>
              <a:gd name="connsiteY53" fmla="*/ 1538868 h 1592394"/>
              <a:gd name="connsiteX54" fmla="*/ 530798 w 767204"/>
              <a:gd name="connsiteY54" fmla="*/ 1529947 h 1592394"/>
              <a:gd name="connsiteX55" fmla="*/ 593245 w 767204"/>
              <a:gd name="connsiteY55" fmla="*/ 1534408 h 1592394"/>
              <a:gd name="connsiteX56" fmla="*/ 620008 w 767204"/>
              <a:gd name="connsiteY56" fmla="*/ 1547789 h 1592394"/>
              <a:gd name="connsiteX57" fmla="*/ 633389 w 767204"/>
              <a:gd name="connsiteY57" fmla="*/ 1552250 h 1592394"/>
              <a:gd name="connsiteX58" fmla="*/ 660152 w 767204"/>
              <a:gd name="connsiteY58" fmla="*/ 1565631 h 1592394"/>
              <a:gd name="connsiteX59" fmla="*/ 686915 w 767204"/>
              <a:gd name="connsiteY59" fmla="*/ 1579013 h 1592394"/>
              <a:gd name="connsiteX60" fmla="*/ 713678 w 767204"/>
              <a:gd name="connsiteY60" fmla="*/ 1592394 h 1592394"/>
              <a:gd name="connsiteX61" fmla="*/ 713678 w 767204"/>
              <a:gd name="connsiteY61" fmla="*/ 1565631 h 1592394"/>
              <a:gd name="connsiteX62" fmla="*/ 727059 w 767204"/>
              <a:gd name="connsiteY62" fmla="*/ 1507645 h 1592394"/>
              <a:gd name="connsiteX63" fmla="*/ 740441 w 767204"/>
              <a:gd name="connsiteY63" fmla="*/ 1494263 h 1592394"/>
              <a:gd name="connsiteX64" fmla="*/ 744901 w 767204"/>
              <a:gd name="connsiteY64" fmla="*/ 1480882 h 1592394"/>
              <a:gd name="connsiteX65" fmla="*/ 753822 w 767204"/>
              <a:gd name="connsiteY65" fmla="*/ 1467500 h 1592394"/>
              <a:gd name="connsiteX66" fmla="*/ 762743 w 767204"/>
              <a:gd name="connsiteY66" fmla="*/ 1440737 h 1592394"/>
              <a:gd name="connsiteX67" fmla="*/ 767204 w 767204"/>
              <a:gd name="connsiteY67" fmla="*/ 1427356 h 1592394"/>
              <a:gd name="connsiteX68" fmla="*/ 753822 w 767204"/>
              <a:gd name="connsiteY68" fmla="*/ 1382751 h 1592394"/>
              <a:gd name="connsiteX69" fmla="*/ 744901 w 767204"/>
              <a:gd name="connsiteY69" fmla="*/ 1355988 h 1592394"/>
              <a:gd name="connsiteX70" fmla="*/ 740441 w 767204"/>
              <a:gd name="connsiteY70" fmla="*/ 1342607 h 1592394"/>
              <a:gd name="connsiteX71" fmla="*/ 735980 w 767204"/>
              <a:gd name="connsiteY71" fmla="*/ 1150806 h 1592394"/>
              <a:gd name="connsiteX72" fmla="*/ 718138 w 767204"/>
              <a:gd name="connsiteY72" fmla="*/ 1132964 h 1592394"/>
              <a:gd name="connsiteX73" fmla="*/ 709217 w 767204"/>
              <a:gd name="connsiteY73" fmla="*/ 1119582 h 1592394"/>
              <a:gd name="connsiteX74" fmla="*/ 646770 w 767204"/>
              <a:gd name="connsiteY74" fmla="*/ 1110661 h 1592394"/>
              <a:gd name="connsiteX75" fmla="*/ 606626 w 767204"/>
              <a:gd name="connsiteY75" fmla="*/ 1079438 h 1592394"/>
              <a:gd name="connsiteX76" fmla="*/ 588784 w 767204"/>
              <a:gd name="connsiteY76" fmla="*/ 1052675 h 1592394"/>
              <a:gd name="connsiteX77" fmla="*/ 570942 w 767204"/>
              <a:gd name="connsiteY77" fmla="*/ 1025912 h 1592394"/>
              <a:gd name="connsiteX78" fmla="*/ 566482 w 767204"/>
              <a:gd name="connsiteY78" fmla="*/ 1008070 h 1592394"/>
              <a:gd name="connsiteX79" fmla="*/ 553100 w 767204"/>
              <a:gd name="connsiteY79" fmla="*/ 981307 h 1592394"/>
              <a:gd name="connsiteX80" fmla="*/ 539719 w 767204"/>
              <a:gd name="connsiteY80" fmla="*/ 945623 h 1592394"/>
              <a:gd name="connsiteX81" fmla="*/ 526337 w 767204"/>
              <a:gd name="connsiteY81" fmla="*/ 914400 h 1592394"/>
              <a:gd name="connsiteX82" fmla="*/ 512956 w 767204"/>
              <a:gd name="connsiteY82" fmla="*/ 887637 h 1592394"/>
              <a:gd name="connsiteX83" fmla="*/ 504035 w 767204"/>
              <a:gd name="connsiteY83" fmla="*/ 860874 h 1592394"/>
              <a:gd name="connsiteX84" fmla="*/ 495114 w 767204"/>
              <a:gd name="connsiteY84" fmla="*/ 834111 h 1592394"/>
              <a:gd name="connsiteX85" fmla="*/ 490653 w 767204"/>
              <a:gd name="connsiteY85" fmla="*/ 820730 h 1592394"/>
              <a:gd name="connsiteX86" fmla="*/ 481732 w 767204"/>
              <a:gd name="connsiteY86" fmla="*/ 785046 h 1592394"/>
              <a:gd name="connsiteX87" fmla="*/ 477272 w 767204"/>
              <a:gd name="connsiteY87" fmla="*/ 767204 h 1592394"/>
              <a:gd name="connsiteX88" fmla="*/ 502308 w 767204"/>
              <a:gd name="connsiteY88" fmla="*/ 499575 h 1592394"/>
              <a:gd name="connsiteX89" fmla="*/ 514658 w 767204"/>
              <a:gd name="connsiteY89" fmla="*/ 428207 h 1592394"/>
              <a:gd name="connsiteX90" fmla="*/ 499574 w 767204"/>
              <a:gd name="connsiteY90" fmla="*/ 401444 h 1592394"/>
              <a:gd name="connsiteX91" fmla="*/ 508495 w 767204"/>
              <a:gd name="connsiteY91" fmla="*/ 370220 h 1592394"/>
              <a:gd name="connsiteX92" fmla="*/ 517416 w 767204"/>
              <a:gd name="connsiteY92" fmla="*/ 356839 h 1592394"/>
              <a:gd name="connsiteX93" fmla="*/ 526337 w 767204"/>
              <a:gd name="connsiteY93" fmla="*/ 338997 h 1592394"/>
              <a:gd name="connsiteX94" fmla="*/ 571614 w 767204"/>
              <a:gd name="connsiteY94" fmla="*/ 312234 h 1592394"/>
              <a:gd name="connsiteX95" fmla="*/ 553100 w 767204"/>
              <a:gd name="connsiteY95" fmla="*/ 285471 h 1592394"/>
              <a:gd name="connsiteX96" fmla="*/ 562021 w 767204"/>
              <a:gd name="connsiteY96" fmla="*/ 258708 h 1592394"/>
              <a:gd name="connsiteX97" fmla="*/ 566482 w 767204"/>
              <a:gd name="connsiteY97" fmla="*/ 245327 h 1592394"/>
              <a:gd name="connsiteX98" fmla="*/ 570942 w 767204"/>
              <a:gd name="connsiteY98" fmla="*/ 223024 h 1592394"/>
              <a:gd name="connsiteX99" fmla="*/ 575403 w 767204"/>
              <a:gd name="connsiteY99" fmla="*/ 205182 h 1592394"/>
              <a:gd name="connsiteX100" fmla="*/ 615547 w 767204"/>
              <a:gd name="connsiteY100" fmla="*/ 182880 h 1592394"/>
              <a:gd name="connsiteX101" fmla="*/ 664612 w 767204"/>
              <a:gd name="connsiteY101" fmla="*/ 182880 h 1592394"/>
              <a:gd name="connsiteX102" fmla="*/ 673533 w 767204"/>
              <a:gd name="connsiteY102" fmla="*/ 156117 h 1592394"/>
              <a:gd name="connsiteX103" fmla="*/ 677994 w 767204"/>
              <a:gd name="connsiteY103" fmla="*/ 142736 h 1592394"/>
              <a:gd name="connsiteX104" fmla="*/ 682454 w 767204"/>
              <a:gd name="connsiteY104" fmla="*/ 129354 h 1592394"/>
              <a:gd name="connsiteX105" fmla="*/ 686915 w 767204"/>
              <a:gd name="connsiteY105" fmla="*/ 115973 h 1592394"/>
              <a:gd name="connsiteX106" fmla="*/ 691375 w 767204"/>
              <a:gd name="connsiteY106" fmla="*/ 80289 h 1592394"/>
              <a:gd name="connsiteX107" fmla="*/ 695836 w 767204"/>
              <a:gd name="connsiteY107" fmla="*/ 66907 h 1592394"/>
              <a:gd name="connsiteX108" fmla="*/ 691375 w 767204"/>
              <a:gd name="connsiteY108" fmla="*/ 17842 h 1592394"/>
              <a:gd name="connsiteX109" fmla="*/ 437128 w 767204"/>
              <a:gd name="connsiteY109" fmla="*/ 17842 h 1592394"/>
              <a:gd name="connsiteX110" fmla="*/ 423746 w 767204"/>
              <a:gd name="connsiteY110" fmla="*/ 13381 h 1592394"/>
              <a:gd name="connsiteX111" fmla="*/ 365760 w 767204"/>
              <a:gd name="connsiteY111" fmla="*/ 4460 h 1592394"/>
              <a:gd name="connsiteX112" fmla="*/ 343457 w 767204"/>
              <a:gd name="connsiteY112" fmla="*/ 0 h 1592394"/>
              <a:gd name="connsiteX113" fmla="*/ 294392 w 767204"/>
              <a:gd name="connsiteY113" fmla="*/ 4460 h 1592394"/>
              <a:gd name="connsiteX114" fmla="*/ 285471 w 767204"/>
              <a:gd name="connsiteY114" fmla="*/ 17842 h 1592394"/>
              <a:gd name="connsiteX115" fmla="*/ 276550 w 767204"/>
              <a:gd name="connsiteY115" fmla="*/ 49065 h 1592394"/>
              <a:gd name="connsiteX116" fmla="*/ 258708 w 767204"/>
              <a:gd name="connsiteY116" fmla="*/ 93670 h 1592394"/>
              <a:gd name="connsiteX117" fmla="*/ 240866 w 767204"/>
              <a:gd name="connsiteY117" fmla="*/ 120433 h 1592394"/>
              <a:gd name="connsiteX118" fmla="*/ 227485 w 767204"/>
              <a:gd name="connsiteY118" fmla="*/ 129354 h 1592394"/>
              <a:gd name="connsiteX119" fmla="*/ 214103 w 767204"/>
              <a:gd name="connsiteY119" fmla="*/ 142736 h 1592394"/>
              <a:gd name="connsiteX120" fmla="*/ 187340 w 767204"/>
              <a:gd name="connsiteY120" fmla="*/ 151657 h 1592394"/>
              <a:gd name="connsiteX121" fmla="*/ 160577 w 767204"/>
              <a:gd name="connsiteY121" fmla="*/ 160577 h 1592394"/>
              <a:gd name="connsiteX122" fmla="*/ 147196 w 767204"/>
              <a:gd name="connsiteY122" fmla="*/ 165038 h 1592394"/>
              <a:gd name="connsiteX123" fmla="*/ 49065 w 767204"/>
              <a:gd name="connsiteY123" fmla="*/ 169498 h 1592394"/>
              <a:gd name="connsiteX124" fmla="*/ 22302 w 767204"/>
              <a:gd name="connsiteY124" fmla="*/ 187340 h 159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767204" h="1592394">
                <a:moveTo>
                  <a:pt x="22302" y="187340"/>
                </a:moveTo>
                <a:cubicBezTo>
                  <a:pt x="21559" y="191800"/>
                  <a:pt x="38089" y="191607"/>
                  <a:pt x="44605" y="196261"/>
                </a:cubicBezTo>
                <a:cubicBezTo>
                  <a:pt x="52171" y="201665"/>
                  <a:pt x="55306" y="214984"/>
                  <a:pt x="57986" y="223024"/>
                </a:cubicBezTo>
                <a:cubicBezTo>
                  <a:pt x="56499" y="227485"/>
                  <a:pt x="55809" y="232296"/>
                  <a:pt x="53526" y="236406"/>
                </a:cubicBezTo>
                <a:cubicBezTo>
                  <a:pt x="48319" y="245779"/>
                  <a:pt x="35684" y="263169"/>
                  <a:pt x="35684" y="263169"/>
                </a:cubicBezTo>
                <a:cubicBezTo>
                  <a:pt x="34197" y="270603"/>
                  <a:pt x="33062" y="278116"/>
                  <a:pt x="31223" y="285471"/>
                </a:cubicBezTo>
                <a:cubicBezTo>
                  <a:pt x="30083" y="290032"/>
                  <a:pt x="27685" y="294242"/>
                  <a:pt x="26763" y="298853"/>
                </a:cubicBezTo>
                <a:cubicBezTo>
                  <a:pt x="24701" y="309162"/>
                  <a:pt x="23789" y="319668"/>
                  <a:pt x="22302" y="330076"/>
                </a:cubicBezTo>
                <a:cubicBezTo>
                  <a:pt x="23789" y="355352"/>
                  <a:pt x="23488" y="380797"/>
                  <a:pt x="26763" y="405904"/>
                </a:cubicBezTo>
                <a:cubicBezTo>
                  <a:pt x="27979" y="415229"/>
                  <a:pt x="33404" y="423544"/>
                  <a:pt x="35684" y="432667"/>
                </a:cubicBezTo>
                <a:cubicBezTo>
                  <a:pt x="37114" y="438388"/>
                  <a:pt x="41404" y="457489"/>
                  <a:pt x="44605" y="463891"/>
                </a:cubicBezTo>
                <a:cubicBezTo>
                  <a:pt x="47002" y="468686"/>
                  <a:pt x="50552" y="472812"/>
                  <a:pt x="53526" y="477272"/>
                </a:cubicBezTo>
                <a:cubicBezTo>
                  <a:pt x="55013" y="484706"/>
                  <a:pt x="57986" y="491993"/>
                  <a:pt x="57986" y="499575"/>
                </a:cubicBezTo>
                <a:cubicBezTo>
                  <a:pt x="57986" y="509609"/>
                  <a:pt x="50141" y="544796"/>
                  <a:pt x="44605" y="553100"/>
                </a:cubicBezTo>
                <a:cubicBezTo>
                  <a:pt x="41631" y="557561"/>
                  <a:pt x="37861" y="561583"/>
                  <a:pt x="35684" y="566482"/>
                </a:cubicBezTo>
                <a:cubicBezTo>
                  <a:pt x="31865" y="575075"/>
                  <a:pt x="31979" y="585421"/>
                  <a:pt x="26763" y="593245"/>
                </a:cubicBezTo>
                <a:cubicBezTo>
                  <a:pt x="23789" y="597705"/>
                  <a:pt x="20239" y="601831"/>
                  <a:pt x="17842" y="606626"/>
                </a:cubicBezTo>
                <a:cubicBezTo>
                  <a:pt x="12427" y="617456"/>
                  <a:pt x="11976" y="631108"/>
                  <a:pt x="8921" y="642310"/>
                </a:cubicBezTo>
                <a:cubicBezTo>
                  <a:pt x="6447" y="651382"/>
                  <a:pt x="0" y="669073"/>
                  <a:pt x="0" y="669073"/>
                </a:cubicBezTo>
                <a:cubicBezTo>
                  <a:pt x="1487" y="686915"/>
                  <a:pt x="2094" y="704852"/>
                  <a:pt x="4460" y="722599"/>
                </a:cubicBezTo>
                <a:cubicBezTo>
                  <a:pt x="5081" y="727259"/>
                  <a:pt x="5596" y="732655"/>
                  <a:pt x="8921" y="735980"/>
                </a:cubicBezTo>
                <a:cubicBezTo>
                  <a:pt x="26216" y="753275"/>
                  <a:pt x="40679" y="755487"/>
                  <a:pt x="62447" y="762743"/>
                </a:cubicBezTo>
                <a:lnTo>
                  <a:pt x="75828" y="767204"/>
                </a:lnTo>
                <a:cubicBezTo>
                  <a:pt x="75833" y="767206"/>
                  <a:pt x="102586" y="776121"/>
                  <a:pt x="102591" y="776125"/>
                </a:cubicBezTo>
                <a:cubicBezTo>
                  <a:pt x="119884" y="787654"/>
                  <a:pt x="110886" y="783351"/>
                  <a:pt x="129354" y="789506"/>
                </a:cubicBezTo>
                <a:cubicBezTo>
                  <a:pt x="154921" y="827859"/>
                  <a:pt x="120877" y="782725"/>
                  <a:pt x="151656" y="807348"/>
                </a:cubicBezTo>
                <a:cubicBezTo>
                  <a:pt x="180477" y="830405"/>
                  <a:pt x="140325" y="813980"/>
                  <a:pt x="173959" y="825190"/>
                </a:cubicBezTo>
                <a:cubicBezTo>
                  <a:pt x="176933" y="829651"/>
                  <a:pt x="179089" y="834781"/>
                  <a:pt x="182880" y="838572"/>
                </a:cubicBezTo>
                <a:cubicBezTo>
                  <a:pt x="191527" y="847220"/>
                  <a:pt x="198759" y="848325"/>
                  <a:pt x="209643" y="851953"/>
                </a:cubicBezTo>
                <a:cubicBezTo>
                  <a:pt x="214103" y="854927"/>
                  <a:pt x="218229" y="858477"/>
                  <a:pt x="223024" y="860874"/>
                </a:cubicBezTo>
                <a:cubicBezTo>
                  <a:pt x="227230" y="862977"/>
                  <a:pt x="232296" y="863051"/>
                  <a:pt x="236406" y="865335"/>
                </a:cubicBezTo>
                <a:cubicBezTo>
                  <a:pt x="245778" y="870542"/>
                  <a:pt x="254248" y="877230"/>
                  <a:pt x="263169" y="883177"/>
                </a:cubicBezTo>
                <a:cubicBezTo>
                  <a:pt x="275067" y="891108"/>
                  <a:pt x="280682" y="893587"/>
                  <a:pt x="289931" y="905479"/>
                </a:cubicBezTo>
                <a:cubicBezTo>
                  <a:pt x="296513" y="913942"/>
                  <a:pt x="304382" y="922071"/>
                  <a:pt x="307773" y="932242"/>
                </a:cubicBezTo>
                <a:cubicBezTo>
                  <a:pt x="309260" y="936702"/>
                  <a:pt x="309951" y="941513"/>
                  <a:pt x="312234" y="945623"/>
                </a:cubicBezTo>
                <a:cubicBezTo>
                  <a:pt x="317441" y="954995"/>
                  <a:pt x="325281" y="962796"/>
                  <a:pt x="330076" y="972386"/>
                </a:cubicBezTo>
                <a:cubicBezTo>
                  <a:pt x="333050" y="978333"/>
                  <a:pt x="335576" y="984526"/>
                  <a:pt x="338997" y="990228"/>
                </a:cubicBezTo>
                <a:cubicBezTo>
                  <a:pt x="344513" y="999422"/>
                  <a:pt x="356839" y="1016991"/>
                  <a:pt x="356839" y="1016991"/>
                </a:cubicBezTo>
                <a:cubicBezTo>
                  <a:pt x="373100" y="1065782"/>
                  <a:pt x="347168" y="991889"/>
                  <a:pt x="370220" y="1043754"/>
                </a:cubicBezTo>
                <a:cubicBezTo>
                  <a:pt x="374039" y="1052347"/>
                  <a:pt x="376167" y="1061596"/>
                  <a:pt x="379141" y="1070517"/>
                </a:cubicBezTo>
                <a:cubicBezTo>
                  <a:pt x="380628" y="1074977"/>
                  <a:pt x="380994" y="1079986"/>
                  <a:pt x="383602" y="1083898"/>
                </a:cubicBezTo>
                <a:lnTo>
                  <a:pt x="392523" y="1097280"/>
                </a:lnTo>
                <a:cubicBezTo>
                  <a:pt x="403731" y="1130906"/>
                  <a:pt x="388614" y="1089464"/>
                  <a:pt x="405904" y="1124043"/>
                </a:cubicBezTo>
                <a:cubicBezTo>
                  <a:pt x="409472" y="1131179"/>
                  <a:pt x="412917" y="1148589"/>
                  <a:pt x="414825" y="1155266"/>
                </a:cubicBezTo>
                <a:cubicBezTo>
                  <a:pt x="416117" y="1159787"/>
                  <a:pt x="417002" y="1164538"/>
                  <a:pt x="419286" y="1168648"/>
                </a:cubicBezTo>
                <a:cubicBezTo>
                  <a:pt x="424493" y="1178020"/>
                  <a:pt x="437128" y="1195411"/>
                  <a:pt x="437128" y="1195411"/>
                </a:cubicBezTo>
                <a:cubicBezTo>
                  <a:pt x="448336" y="1229037"/>
                  <a:pt x="433219" y="1187595"/>
                  <a:pt x="450509" y="1222174"/>
                </a:cubicBezTo>
                <a:cubicBezTo>
                  <a:pt x="452612" y="1226379"/>
                  <a:pt x="452687" y="1231445"/>
                  <a:pt x="454970" y="1235555"/>
                </a:cubicBezTo>
                <a:cubicBezTo>
                  <a:pt x="460177" y="1244927"/>
                  <a:pt x="472811" y="1262318"/>
                  <a:pt x="472811" y="1262318"/>
                </a:cubicBezTo>
                <a:cubicBezTo>
                  <a:pt x="474298" y="1357475"/>
                  <a:pt x="474515" y="1452660"/>
                  <a:pt x="477272" y="1547789"/>
                </a:cubicBezTo>
                <a:cubicBezTo>
                  <a:pt x="477297" y="1548656"/>
                  <a:pt x="482656" y="1579052"/>
                  <a:pt x="486193" y="1583473"/>
                </a:cubicBezTo>
                <a:cubicBezTo>
                  <a:pt x="489542" y="1587659"/>
                  <a:pt x="495114" y="1589420"/>
                  <a:pt x="499574" y="1592394"/>
                </a:cubicBezTo>
                <a:lnTo>
                  <a:pt x="512956" y="1552250"/>
                </a:lnTo>
                <a:cubicBezTo>
                  <a:pt x="514443" y="1547789"/>
                  <a:pt x="513504" y="1541476"/>
                  <a:pt x="517416" y="1538868"/>
                </a:cubicBezTo>
                <a:lnTo>
                  <a:pt x="530798" y="1529947"/>
                </a:lnTo>
                <a:cubicBezTo>
                  <a:pt x="551614" y="1531434"/>
                  <a:pt x="572519" y="1531970"/>
                  <a:pt x="593245" y="1534408"/>
                </a:cubicBezTo>
                <a:cubicBezTo>
                  <a:pt x="607906" y="1536133"/>
                  <a:pt x="607054" y="1541312"/>
                  <a:pt x="620008" y="1547789"/>
                </a:cubicBezTo>
                <a:cubicBezTo>
                  <a:pt x="624213" y="1549892"/>
                  <a:pt x="629184" y="1550147"/>
                  <a:pt x="633389" y="1552250"/>
                </a:cubicBezTo>
                <a:cubicBezTo>
                  <a:pt x="667965" y="1569539"/>
                  <a:pt x="626526" y="1554424"/>
                  <a:pt x="660152" y="1565631"/>
                </a:cubicBezTo>
                <a:cubicBezTo>
                  <a:pt x="698498" y="1591196"/>
                  <a:pt x="649981" y="1560545"/>
                  <a:pt x="686915" y="1579013"/>
                </a:cubicBezTo>
                <a:cubicBezTo>
                  <a:pt x="721495" y="1596304"/>
                  <a:pt x="680048" y="1581186"/>
                  <a:pt x="713678" y="1592394"/>
                </a:cubicBezTo>
                <a:cubicBezTo>
                  <a:pt x="725571" y="1556713"/>
                  <a:pt x="713678" y="1601314"/>
                  <a:pt x="713678" y="1565631"/>
                </a:cubicBezTo>
                <a:cubicBezTo>
                  <a:pt x="713678" y="1558270"/>
                  <a:pt x="719992" y="1514712"/>
                  <a:pt x="727059" y="1507645"/>
                </a:cubicBezTo>
                <a:lnTo>
                  <a:pt x="740441" y="1494263"/>
                </a:lnTo>
                <a:cubicBezTo>
                  <a:pt x="741928" y="1489803"/>
                  <a:pt x="742798" y="1485087"/>
                  <a:pt x="744901" y="1480882"/>
                </a:cubicBezTo>
                <a:cubicBezTo>
                  <a:pt x="747298" y="1476087"/>
                  <a:pt x="751645" y="1472399"/>
                  <a:pt x="753822" y="1467500"/>
                </a:cubicBezTo>
                <a:cubicBezTo>
                  <a:pt x="757641" y="1458907"/>
                  <a:pt x="759769" y="1449658"/>
                  <a:pt x="762743" y="1440737"/>
                </a:cubicBezTo>
                <a:lnTo>
                  <a:pt x="767204" y="1427356"/>
                </a:lnTo>
                <a:cubicBezTo>
                  <a:pt x="757416" y="1358848"/>
                  <a:pt x="770904" y="1421187"/>
                  <a:pt x="753822" y="1382751"/>
                </a:cubicBezTo>
                <a:cubicBezTo>
                  <a:pt x="750003" y="1374158"/>
                  <a:pt x="747875" y="1364909"/>
                  <a:pt x="744901" y="1355988"/>
                </a:cubicBezTo>
                <a:lnTo>
                  <a:pt x="740441" y="1342607"/>
                </a:lnTo>
                <a:cubicBezTo>
                  <a:pt x="738954" y="1278673"/>
                  <a:pt x="738758" y="1214697"/>
                  <a:pt x="735980" y="1150806"/>
                </a:cubicBezTo>
                <a:cubicBezTo>
                  <a:pt x="735280" y="1134712"/>
                  <a:pt x="730734" y="1137162"/>
                  <a:pt x="718138" y="1132964"/>
                </a:cubicBezTo>
                <a:cubicBezTo>
                  <a:pt x="715164" y="1128503"/>
                  <a:pt x="714341" y="1121159"/>
                  <a:pt x="709217" y="1119582"/>
                </a:cubicBezTo>
                <a:cubicBezTo>
                  <a:pt x="699142" y="1116482"/>
                  <a:pt x="663227" y="1119804"/>
                  <a:pt x="646770" y="1110661"/>
                </a:cubicBezTo>
                <a:cubicBezTo>
                  <a:pt x="633576" y="1103331"/>
                  <a:pt x="616518" y="1092156"/>
                  <a:pt x="606626" y="1079438"/>
                </a:cubicBezTo>
                <a:cubicBezTo>
                  <a:pt x="600043" y="1070975"/>
                  <a:pt x="588784" y="1052675"/>
                  <a:pt x="588784" y="1052675"/>
                </a:cubicBezTo>
                <a:cubicBezTo>
                  <a:pt x="574859" y="1010898"/>
                  <a:pt x="597671" y="1072689"/>
                  <a:pt x="570942" y="1025912"/>
                </a:cubicBezTo>
                <a:cubicBezTo>
                  <a:pt x="567901" y="1020589"/>
                  <a:pt x="568166" y="1013964"/>
                  <a:pt x="566482" y="1008070"/>
                </a:cubicBezTo>
                <a:cubicBezTo>
                  <a:pt x="561866" y="991914"/>
                  <a:pt x="562873" y="995966"/>
                  <a:pt x="553100" y="981307"/>
                </a:cubicBezTo>
                <a:cubicBezTo>
                  <a:pt x="541790" y="924751"/>
                  <a:pt x="556946" y="985818"/>
                  <a:pt x="539719" y="945623"/>
                </a:cubicBezTo>
                <a:cubicBezTo>
                  <a:pt x="522438" y="905301"/>
                  <a:pt x="548732" y="947991"/>
                  <a:pt x="526337" y="914400"/>
                </a:cubicBezTo>
                <a:cubicBezTo>
                  <a:pt x="510076" y="865609"/>
                  <a:pt x="536008" y="939502"/>
                  <a:pt x="512956" y="887637"/>
                </a:cubicBezTo>
                <a:cubicBezTo>
                  <a:pt x="509137" y="879044"/>
                  <a:pt x="507009" y="869795"/>
                  <a:pt x="504035" y="860874"/>
                </a:cubicBezTo>
                <a:lnTo>
                  <a:pt x="495114" y="834111"/>
                </a:lnTo>
                <a:cubicBezTo>
                  <a:pt x="493627" y="829651"/>
                  <a:pt x="491793" y="825291"/>
                  <a:pt x="490653" y="820730"/>
                </a:cubicBezTo>
                <a:lnTo>
                  <a:pt x="481732" y="785046"/>
                </a:lnTo>
                <a:cubicBezTo>
                  <a:pt x="480245" y="779099"/>
                  <a:pt x="473843" y="814782"/>
                  <a:pt x="477272" y="767204"/>
                </a:cubicBezTo>
                <a:cubicBezTo>
                  <a:pt x="480701" y="719626"/>
                  <a:pt x="496077" y="556074"/>
                  <a:pt x="502308" y="499575"/>
                </a:cubicBezTo>
                <a:cubicBezTo>
                  <a:pt x="508539" y="443076"/>
                  <a:pt x="515114" y="444562"/>
                  <a:pt x="514658" y="428207"/>
                </a:cubicBezTo>
                <a:cubicBezTo>
                  <a:pt x="514202" y="411852"/>
                  <a:pt x="500601" y="411108"/>
                  <a:pt x="499574" y="401444"/>
                </a:cubicBezTo>
                <a:cubicBezTo>
                  <a:pt x="498547" y="391780"/>
                  <a:pt x="505298" y="376615"/>
                  <a:pt x="508495" y="370220"/>
                </a:cubicBezTo>
                <a:cubicBezTo>
                  <a:pt x="510892" y="365425"/>
                  <a:pt x="514756" y="361493"/>
                  <a:pt x="517416" y="356839"/>
                </a:cubicBezTo>
                <a:cubicBezTo>
                  <a:pt x="520715" y="351066"/>
                  <a:pt x="517304" y="346431"/>
                  <a:pt x="526337" y="338997"/>
                </a:cubicBezTo>
                <a:cubicBezTo>
                  <a:pt x="535370" y="331563"/>
                  <a:pt x="568223" y="322406"/>
                  <a:pt x="571614" y="312234"/>
                </a:cubicBezTo>
                <a:cubicBezTo>
                  <a:pt x="565443" y="303313"/>
                  <a:pt x="554699" y="294392"/>
                  <a:pt x="553100" y="285471"/>
                </a:cubicBezTo>
                <a:cubicBezTo>
                  <a:pt x="551501" y="276550"/>
                  <a:pt x="559047" y="267629"/>
                  <a:pt x="562021" y="258708"/>
                </a:cubicBezTo>
                <a:cubicBezTo>
                  <a:pt x="563508" y="254248"/>
                  <a:pt x="565560" y="249937"/>
                  <a:pt x="566482" y="245327"/>
                </a:cubicBezTo>
                <a:cubicBezTo>
                  <a:pt x="567969" y="237893"/>
                  <a:pt x="569297" y="230425"/>
                  <a:pt x="570942" y="223024"/>
                </a:cubicBezTo>
                <a:cubicBezTo>
                  <a:pt x="572272" y="217040"/>
                  <a:pt x="571366" y="209796"/>
                  <a:pt x="575403" y="205182"/>
                </a:cubicBezTo>
                <a:cubicBezTo>
                  <a:pt x="588035" y="190746"/>
                  <a:pt x="599907" y="188093"/>
                  <a:pt x="615547" y="182880"/>
                </a:cubicBezTo>
                <a:cubicBezTo>
                  <a:pt x="624289" y="184337"/>
                  <a:pt x="654816" y="192676"/>
                  <a:pt x="664612" y="182880"/>
                </a:cubicBezTo>
                <a:cubicBezTo>
                  <a:pt x="671261" y="176231"/>
                  <a:pt x="670559" y="165038"/>
                  <a:pt x="673533" y="156117"/>
                </a:cubicBezTo>
                <a:lnTo>
                  <a:pt x="677994" y="142736"/>
                </a:lnTo>
                <a:lnTo>
                  <a:pt x="682454" y="129354"/>
                </a:lnTo>
                <a:lnTo>
                  <a:pt x="686915" y="115973"/>
                </a:lnTo>
                <a:cubicBezTo>
                  <a:pt x="688402" y="104078"/>
                  <a:pt x="689231" y="92083"/>
                  <a:pt x="691375" y="80289"/>
                </a:cubicBezTo>
                <a:cubicBezTo>
                  <a:pt x="692216" y="75663"/>
                  <a:pt x="695836" y="71609"/>
                  <a:pt x="695836" y="66907"/>
                </a:cubicBezTo>
                <a:cubicBezTo>
                  <a:pt x="695836" y="50485"/>
                  <a:pt x="692862" y="34197"/>
                  <a:pt x="691375" y="17842"/>
                </a:cubicBezTo>
                <a:cubicBezTo>
                  <a:pt x="572118" y="24118"/>
                  <a:pt x="591086" y="25352"/>
                  <a:pt x="437128" y="17842"/>
                </a:cubicBezTo>
                <a:cubicBezTo>
                  <a:pt x="432432" y="17613"/>
                  <a:pt x="428336" y="14401"/>
                  <a:pt x="423746" y="13381"/>
                </a:cubicBezTo>
                <a:cubicBezTo>
                  <a:pt x="408957" y="10095"/>
                  <a:pt x="379961" y="6827"/>
                  <a:pt x="365760" y="4460"/>
                </a:cubicBezTo>
                <a:cubicBezTo>
                  <a:pt x="358282" y="3214"/>
                  <a:pt x="350891" y="1487"/>
                  <a:pt x="343457" y="0"/>
                </a:cubicBezTo>
                <a:cubicBezTo>
                  <a:pt x="327102" y="1487"/>
                  <a:pt x="310088" y="-370"/>
                  <a:pt x="294392" y="4460"/>
                </a:cubicBezTo>
                <a:cubicBezTo>
                  <a:pt x="289268" y="6037"/>
                  <a:pt x="287869" y="13047"/>
                  <a:pt x="285471" y="17842"/>
                </a:cubicBezTo>
                <a:cubicBezTo>
                  <a:pt x="281720" y="25343"/>
                  <a:pt x="278696" y="41911"/>
                  <a:pt x="276550" y="49065"/>
                </a:cubicBezTo>
                <a:cubicBezTo>
                  <a:pt x="263012" y="94193"/>
                  <a:pt x="273612" y="58892"/>
                  <a:pt x="258708" y="93670"/>
                </a:cubicBezTo>
                <a:cubicBezTo>
                  <a:pt x="250767" y="112201"/>
                  <a:pt x="259567" y="104849"/>
                  <a:pt x="240866" y="120433"/>
                </a:cubicBezTo>
                <a:cubicBezTo>
                  <a:pt x="236748" y="123865"/>
                  <a:pt x="231603" y="125922"/>
                  <a:pt x="227485" y="129354"/>
                </a:cubicBezTo>
                <a:cubicBezTo>
                  <a:pt x="222639" y="133393"/>
                  <a:pt x="219617" y="139672"/>
                  <a:pt x="214103" y="142736"/>
                </a:cubicBezTo>
                <a:cubicBezTo>
                  <a:pt x="205883" y="147303"/>
                  <a:pt x="196261" y="148683"/>
                  <a:pt x="187340" y="151657"/>
                </a:cubicBezTo>
                <a:lnTo>
                  <a:pt x="160577" y="160577"/>
                </a:lnTo>
                <a:cubicBezTo>
                  <a:pt x="156117" y="162064"/>
                  <a:pt x="151893" y="164825"/>
                  <a:pt x="147196" y="165038"/>
                </a:cubicBezTo>
                <a:lnTo>
                  <a:pt x="49065" y="169498"/>
                </a:lnTo>
                <a:cubicBezTo>
                  <a:pt x="18312" y="179749"/>
                  <a:pt x="23045" y="182880"/>
                  <a:pt x="22302" y="187340"/>
                </a:cubicBezTo>
                <a:close/>
              </a:path>
            </a:pathLst>
          </a:custGeom>
          <a:solidFill>
            <a:srgbClr val="F4B08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kumimoji="0" lang="zh-TW" altLang="en-US"/>
          </a:p>
        </p:txBody>
      </p:sp>
      <p:grpSp>
        <p:nvGrpSpPr>
          <p:cNvPr id="26640" name="金門縣"/>
          <p:cNvGrpSpPr>
            <a:grpSpLocks/>
          </p:cNvGrpSpPr>
          <p:nvPr/>
        </p:nvGrpSpPr>
        <p:grpSpPr bwMode="auto">
          <a:xfrm>
            <a:off x="320675" y="2265363"/>
            <a:ext cx="1158875" cy="620712"/>
            <a:chOff x="0" y="967708"/>
            <a:chExt cx="1165555" cy="620610"/>
          </a:xfrm>
        </p:grpSpPr>
        <p:sp>
          <p:nvSpPr>
            <p:cNvPr id="26" name="手繪多邊形 25"/>
            <p:cNvSpPr/>
            <p:nvPr/>
          </p:nvSpPr>
          <p:spPr bwMode="auto">
            <a:xfrm>
              <a:off x="314541" y="967708"/>
              <a:ext cx="851014" cy="620610"/>
            </a:xfrm>
            <a:custGeom>
              <a:avLst/>
              <a:gdLst>
                <a:gd name="connsiteX0" fmla="*/ 104232 w 753314"/>
                <a:gd name="connsiteY0" fmla="*/ 180037 h 672771"/>
                <a:gd name="connsiteX1" fmla="*/ 80543 w 753314"/>
                <a:gd name="connsiteY1" fmla="*/ 198989 h 672771"/>
                <a:gd name="connsiteX2" fmla="*/ 66330 w 753314"/>
                <a:gd name="connsiteY2" fmla="*/ 213202 h 672771"/>
                <a:gd name="connsiteX3" fmla="*/ 47378 w 753314"/>
                <a:gd name="connsiteY3" fmla="*/ 217940 h 672771"/>
                <a:gd name="connsiteX4" fmla="*/ 33165 w 753314"/>
                <a:gd name="connsiteY4" fmla="*/ 227416 h 672771"/>
                <a:gd name="connsiteX5" fmla="*/ 23689 w 753314"/>
                <a:gd name="connsiteY5" fmla="*/ 255843 h 672771"/>
                <a:gd name="connsiteX6" fmla="*/ 52116 w 753314"/>
                <a:gd name="connsiteY6" fmla="*/ 265318 h 672771"/>
                <a:gd name="connsiteX7" fmla="*/ 80543 w 753314"/>
                <a:gd name="connsiteY7" fmla="*/ 279532 h 672771"/>
                <a:gd name="connsiteX8" fmla="*/ 85281 w 753314"/>
                <a:gd name="connsiteY8" fmla="*/ 341123 h 672771"/>
                <a:gd name="connsiteX9" fmla="*/ 108970 w 753314"/>
                <a:gd name="connsiteY9" fmla="*/ 383764 h 672771"/>
                <a:gd name="connsiteX10" fmla="*/ 123184 w 753314"/>
                <a:gd name="connsiteY10" fmla="*/ 412191 h 672771"/>
                <a:gd name="connsiteX11" fmla="*/ 104232 w 753314"/>
                <a:gd name="connsiteY11" fmla="*/ 459569 h 672771"/>
                <a:gd name="connsiteX12" fmla="*/ 99494 w 753314"/>
                <a:gd name="connsiteY12" fmla="*/ 473782 h 672771"/>
                <a:gd name="connsiteX13" fmla="*/ 90019 w 753314"/>
                <a:gd name="connsiteY13" fmla="*/ 511685 h 672771"/>
                <a:gd name="connsiteX14" fmla="*/ 71067 w 753314"/>
                <a:gd name="connsiteY14" fmla="*/ 540112 h 672771"/>
                <a:gd name="connsiteX15" fmla="*/ 56854 w 753314"/>
                <a:gd name="connsiteY15" fmla="*/ 544850 h 672771"/>
                <a:gd name="connsiteX16" fmla="*/ 0 w 753314"/>
                <a:gd name="connsiteY16" fmla="*/ 549588 h 672771"/>
                <a:gd name="connsiteX17" fmla="*/ 47378 w 753314"/>
                <a:gd name="connsiteY17" fmla="*/ 596966 h 672771"/>
                <a:gd name="connsiteX18" fmla="*/ 61592 w 753314"/>
                <a:gd name="connsiteY18" fmla="*/ 606442 h 672771"/>
                <a:gd name="connsiteX19" fmla="*/ 75805 w 753314"/>
                <a:gd name="connsiteY19" fmla="*/ 615917 h 672771"/>
                <a:gd name="connsiteX20" fmla="*/ 99494 w 753314"/>
                <a:gd name="connsiteY20" fmla="*/ 639606 h 672771"/>
                <a:gd name="connsiteX21" fmla="*/ 127921 w 753314"/>
                <a:gd name="connsiteY21" fmla="*/ 649082 h 672771"/>
                <a:gd name="connsiteX22" fmla="*/ 142135 w 753314"/>
                <a:gd name="connsiteY22" fmla="*/ 653820 h 672771"/>
                <a:gd name="connsiteX23" fmla="*/ 156348 w 753314"/>
                <a:gd name="connsiteY23" fmla="*/ 663295 h 672771"/>
                <a:gd name="connsiteX24" fmla="*/ 184775 w 753314"/>
                <a:gd name="connsiteY24" fmla="*/ 672771 h 672771"/>
                <a:gd name="connsiteX25" fmla="*/ 198989 w 753314"/>
                <a:gd name="connsiteY25" fmla="*/ 620655 h 672771"/>
                <a:gd name="connsiteX26" fmla="*/ 208464 w 753314"/>
                <a:gd name="connsiteY26" fmla="*/ 592228 h 672771"/>
                <a:gd name="connsiteX27" fmla="*/ 241629 w 753314"/>
                <a:gd name="connsiteY27" fmla="*/ 554325 h 672771"/>
                <a:gd name="connsiteX28" fmla="*/ 274794 w 753314"/>
                <a:gd name="connsiteY28" fmla="*/ 511685 h 672771"/>
                <a:gd name="connsiteX29" fmla="*/ 317434 w 753314"/>
                <a:gd name="connsiteY29" fmla="*/ 478520 h 672771"/>
                <a:gd name="connsiteX30" fmla="*/ 331648 w 753314"/>
                <a:gd name="connsiteY30" fmla="*/ 469045 h 672771"/>
                <a:gd name="connsiteX31" fmla="*/ 350599 w 753314"/>
                <a:gd name="connsiteY31" fmla="*/ 464307 h 672771"/>
                <a:gd name="connsiteX32" fmla="*/ 402715 w 753314"/>
                <a:gd name="connsiteY32" fmla="*/ 450093 h 672771"/>
                <a:gd name="connsiteX33" fmla="*/ 416929 w 753314"/>
                <a:gd name="connsiteY33" fmla="*/ 445356 h 672771"/>
                <a:gd name="connsiteX34" fmla="*/ 454831 w 753314"/>
                <a:gd name="connsiteY34" fmla="*/ 450093 h 672771"/>
                <a:gd name="connsiteX35" fmla="*/ 483258 w 753314"/>
                <a:gd name="connsiteY35" fmla="*/ 469045 h 672771"/>
                <a:gd name="connsiteX36" fmla="*/ 497472 w 753314"/>
                <a:gd name="connsiteY36" fmla="*/ 478520 h 672771"/>
                <a:gd name="connsiteX37" fmla="*/ 530636 w 753314"/>
                <a:gd name="connsiteY37" fmla="*/ 487996 h 672771"/>
                <a:gd name="connsiteX38" fmla="*/ 559063 w 753314"/>
                <a:gd name="connsiteY38" fmla="*/ 497472 h 672771"/>
                <a:gd name="connsiteX39" fmla="*/ 592228 w 753314"/>
                <a:gd name="connsiteY39" fmla="*/ 506947 h 672771"/>
                <a:gd name="connsiteX40" fmla="*/ 611179 w 753314"/>
                <a:gd name="connsiteY40" fmla="*/ 549588 h 672771"/>
                <a:gd name="connsiteX41" fmla="*/ 606442 w 753314"/>
                <a:gd name="connsiteY41" fmla="*/ 573277 h 672771"/>
                <a:gd name="connsiteX42" fmla="*/ 596966 w 753314"/>
                <a:gd name="connsiteY42" fmla="*/ 587490 h 672771"/>
                <a:gd name="connsiteX43" fmla="*/ 611179 w 753314"/>
                <a:gd name="connsiteY43" fmla="*/ 596966 h 672771"/>
                <a:gd name="connsiteX44" fmla="*/ 653820 w 753314"/>
                <a:gd name="connsiteY44" fmla="*/ 582752 h 672771"/>
                <a:gd name="connsiteX45" fmla="*/ 668033 w 753314"/>
                <a:gd name="connsiteY45" fmla="*/ 578015 h 672771"/>
                <a:gd name="connsiteX46" fmla="*/ 668033 w 753314"/>
                <a:gd name="connsiteY46" fmla="*/ 549588 h 672771"/>
                <a:gd name="connsiteX47" fmla="*/ 672771 w 753314"/>
                <a:gd name="connsiteY47" fmla="*/ 530636 h 672771"/>
                <a:gd name="connsiteX48" fmla="*/ 677509 w 753314"/>
                <a:gd name="connsiteY48" fmla="*/ 516423 h 672771"/>
                <a:gd name="connsiteX49" fmla="*/ 696460 w 753314"/>
                <a:gd name="connsiteY49" fmla="*/ 506947 h 672771"/>
                <a:gd name="connsiteX50" fmla="*/ 724887 w 753314"/>
                <a:gd name="connsiteY50" fmla="*/ 492734 h 672771"/>
                <a:gd name="connsiteX51" fmla="*/ 734363 w 753314"/>
                <a:gd name="connsiteY51" fmla="*/ 464307 h 672771"/>
                <a:gd name="connsiteX52" fmla="*/ 724887 w 753314"/>
                <a:gd name="connsiteY52" fmla="*/ 435880 h 672771"/>
                <a:gd name="connsiteX53" fmla="*/ 729625 w 753314"/>
                <a:gd name="connsiteY53" fmla="*/ 421666 h 672771"/>
                <a:gd name="connsiteX54" fmla="*/ 743838 w 753314"/>
                <a:gd name="connsiteY54" fmla="*/ 416929 h 672771"/>
                <a:gd name="connsiteX55" fmla="*/ 753314 w 753314"/>
                <a:gd name="connsiteY55" fmla="*/ 388502 h 672771"/>
                <a:gd name="connsiteX56" fmla="*/ 743838 w 753314"/>
                <a:gd name="connsiteY56" fmla="*/ 350599 h 672771"/>
                <a:gd name="connsiteX57" fmla="*/ 739101 w 753314"/>
                <a:gd name="connsiteY57" fmla="*/ 336386 h 672771"/>
                <a:gd name="connsiteX58" fmla="*/ 729625 w 753314"/>
                <a:gd name="connsiteY58" fmla="*/ 322172 h 672771"/>
                <a:gd name="connsiteX59" fmla="*/ 720149 w 753314"/>
                <a:gd name="connsiteY59" fmla="*/ 293745 h 672771"/>
                <a:gd name="connsiteX60" fmla="*/ 710674 w 753314"/>
                <a:gd name="connsiteY60" fmla="*/ 241629 h 672771"/>
                <a:gd name="connsiteX61" fmla="*/ 701198 w 753314"/>
                <a:gd name="connsiteY61" fmla="*/ 203727 h 672771"/>
                <a:gd name="connsiteX62" fmla="*/ 691722 w 753314"/>
                <a:gd name="connsiteY62" fmla="*/ 175300 h 672771"/>
                <a:gd name="connsiteX63" fmla="*/ 682247 w 753314"/>
                <a:gd name="connsiteY63" fmla="*/ 161086 h 672771"/>
                <a:gd name="connsiteX64" fmla="*/ 672771 w 753314"/>
                <a:gd name="connsiteY64" fmla="*/ 132659 h 672771"/>
                <a:gd name="connsiteX65" fmla="*/ 668033 w 753314"/>
                <a:gd name="connsiteY65" fmla="*/ 90019 h 672771"/>
                <a:gd name="connsiteX66" fmla="*/ 653820 w 753314"/>
                <a:gd name="connsiteY66" fmla="*/ 85281 h 672771"/>
                <a:gd name="connsiteX67" fmla="*/ 606442 w 753314"/>
                <a:gd name="connsiteY67" fmla="*/ 80543 h 672771"/>
                <a:gd name="connsiteX68" fmla="*/ 596966 w 753314"/>
                <a:gd name="connsiteY68" fmla="*/ 66330 h 672771"/>
                <a:gd name="connsiteX69" fmla="*/ 587490 w 753314"/>
                <a:gd name="connsiteY69" fmla="*/ 37903 h 672771"/>
                <a:gd name="connsiteX70" fmla="*/ 582752 w 753314"/>
                <a:gd name="connsiteY70" fmla="*/ 23689 h 672771"/>
                <a:gd name="connsiteX71" fmla="*/ 578015 w 753314"/>
                <a:gd name="connsiteY71" fmla="*/ 4738 h 672771"/>
                <a:gd name="connsiteX72" fmla="*/ 563801 w 753314"/>
                <a:gd name="connsiteY72" fmla="*/ 0 h 672771"/>
                <a:gd name="connsiteX73" fmla="*/ 535374 w 753314"/>
                <a:gd name="connsiteY73" fmla="*/ 14214 h 672771"/>
                <a:gd name="connsiteX74" fmla="*/ 530636 w 753314"/>
                <a:gd name="connsiteY74" fmla="*/ 28427 h 672771"/>
                <a:gd name="connsiteX75" fmla="*/ 516423 w 753314"/>
                <a:gd name="connsiteY75" fmla="*/ 37903 h 672771"/>
                <a:gd name="connsiteX76" fmla="*/ 483258 w 753314"/>
                <a:gd name="connsiteY76" fmla="*/ 47378 h 672771"/>
                <a:gd name="connsiteX77" fmla="*/ 469045 w 753314"/>
                <a:gd name="connsiteY77" fmla="*/ 61592 h 672771"/>
                <a:gd name="connsiteX78" fmla="*/ 464307 w 753314"/>
                <a:gd name="connsiteY78" fmla="*/ 137397 h 672771"/>
                <a:gd name="connsiteX79" fmla="*/ 459569 w 753314"/>
                <a:gd name="connsiteY79" fmla="*/ 161086 h 672771"/>
                <a:gd name="connsiteX80" fmla="*/ 450093 w 753314"/>
                <a:gd name="connsiteY80" fmla="*/ 175300 h 672771"/>
                <a:gd name="connsiteX81" fmla="*/ 421666 w 753314"/>
                <a:gd name="connsiteY81" fmla="*/ 184775 h 672771"/>
                <a:gd name="connsiteX82" fmla="*/ 402715 w 753314"/>
                <a:gd name="connsiteY82" fmla="*/ 213202 h 672771"/>
                <a:gd name="connsiteX83" fmla="*/ 407453 w 753314"/>
                <a:gd name="connsiteY83" fmla="*/ 232153 h 672771"/>
                <a:gd name="connsiteX84" fmla="*/ 416929 w 753314"/>
                <a:gd name="connsiteY84" fmla="*/ 260580 h 672771"/>
                <a:gd name="connsiteX85" fmla="*/ 412191 w 753314"/>
                <a:gd name="connsiteY85" fmla="*/ 289007 h 672771"/>
                <a:gd name="connsiteX86" fmla="*/ 393239 w 753314"/>
                <a:gd name="connsiteY86" fmla="*/ 303221 h 672771"/>
                <a:gd name="connsiteX87" fmla="*/ 369550 w 753314"/>
                <a:gd name="connsiteY87" fmla="*/ 322172 h 672771"/>
                <a:gd name="connsiteX88" fmla="*/ 317434 w 753314"/>
                <a:gd name="connsiteY88" fmla="*/ 317434 h 672771"/>
                <a:gd name="connsiteX89" fmla="*/ 303221 w 753314"/>
                <a:gd name="connsiteY89" fmla="*/ 312696 h 672771"/>
                <a:gd name="connsiteX90" fmla="*/ 274794 w 753314"/>
                <a:gd name="connsiteY90" fmla="*/ 293745 h 672771"/>
                <a:gd name="connsiteX91" fmla="*/ 260580 w 753314"/>
                <a:gd name="connsiteY91" fmla="*/ 284270 h 672771"/>
                <a:gd name="connsiteX92" fmla="*/ 232153 w 753314"/>
                <a:gd name="connsiteY92" fmla="*/ 270056 h 672771"/>
                <a:gd name="connsiteX93" fmla="*/ 203727 w 753314"/>
                <a:gd name="connsiteY93" fmla="*/ 241629 h 672771"/>
                <a:gd name="connsiteX94" fmla="*/ 180037 w 753314"/>
                <a:gd name="connsiteY94" fmla="*/ 213202 h 672771"/>
                <a:gd name="connsiteX95" fmla="*/ 165824 w 753314"/>
                <a:gd name="connsiteY95" fmla="*/ 203727 h 672771"/>
                <a:gd name="connsiteX96" fmla="*/ 156348 w 753314"/>
                <a:gd name="connsiteY96" fmla="*/ 189513 h 672771"/>
                <a:gd name="connsiteX97" fmla="*/ 104232 w 753314"/>
                <a:gd name="connsiteY97" fmla="*/ 180037 h 672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753314" h="672771">
                  <a:moveTo>
                    <a:pt x="104232" y="180037"/>
                  </a:moveTo>
                  <a:cubicBezTo>
                    <a:pt x="91598" y="181616"/>
                    <a:pt x="88153" y="192330"/>
                    <a:pt x="80543" y="198989"/>
                  </a:cubicBezTo>
                  <a:cubicBezTo>
                    <a:pt x="75501" y="203401"/>
                    <a:pt x="72147" y="209878"/>
                    <a:pt x="66330" y="213202"/>
                  </a:cubicBezTo>
                  <a:cubicBezTo>
                    <a:pt x="60676" y="216433"/>
                    <a:pt x="53695" y="216361"/>
                    <a:pt x="47378" y="217940"/>
                  </a:cubicBezTo>
                  <a:cubicBezTo>
                    <a:pt x="42640" y="221099"/>
                    <a:pt x="36183" y="222587"/>
                    <a:pt x="33165" y="227416"/>
                  </a:cubicBezTo>
                  <a:cubicBezTo>
                    <a:pt x="27871" y="235886"/>
                    <a:pt x="23689" y="255843"/>
                    <a:pt x="23689" y="255843"/>
                  </a:cubicBezTo>
                  <a:cubicBezTo>
                    <a:pt x="33165" y="259001"/>
                    <a:pt x="43805" y="259778"/>
                    <a:pt x="52116" y="265318"/>
                  </a:cubicBezTo>
                  <a:cubicBezTo>
                    <a:pt x="70485" y="277564"/>
                    <a:pt x="60928" y="272993"/>
                    <a:pt x="80543" y="279532"/>
                  </a:cubicBezTo>
                  <a:cubicBezTo>
                    <a:pt x="82122" y="300062"/>
                    <a:pt x="82727" y="320691"/>
                    <a:pt x="85281" y="341123"/>
                  </a:cubicBezTo>
                  <a:cubicBezTo>
                    <a:pt x="88139" y="363984"/>
                    <a:pt x="99748" y="356100"/>
                    <a:pt x="108970" y="383764"/>
                  </a:cubicBezTo>
                  <a:cubicBezTo>
                    <a:pt x="115509" y="403379"/>
                    <a:pt x="110938" y="393822"/>
                    <a:pt x="123184" y="412191"/>
                  </a:cubicBezTo>
                  <a:cubicBezTo>
                    <a:pt x="112946" y="494089"/>
                    <a:pt x="131184" y="425881"/>
                    <a:pt x="104232" y="459569"/>
                  </a:cubicBezTo>
                  <a:cubicBezTo>
                    <a:pt x="101112" y="463469"/>
                    <a:pt x="100808" y="468964"/>
                    <a:pt x="99494" y="473782"/>
                  </a:cubicBezTo>
                  <a:cubicBezTo>
                    <a:pt x="96067" y="486346"/>
                    <a:pt x="93177" y="499051"/>
                    <a:pt x="90019" y="511685"/>
                  </a:cubicBezTo>
                  <a:cubicBezTo>
                    <a:pt x="84969" y="531885"/>
                    <a:pt x="89764" y="530763"/>
                    <a:pt x="71067" y="540112"/>
                  </a:cubicBezTo>
                  <a:cubicBezTo>
                    <a:pt x="66600" y="542345"/>
                    <a:pt x="61804" y="544190"/>
                    <a:pt x="56854" y="544850"/>
                  </a:cubicBezTo>
                  <a:cubicBezTo>
                    <a:pt x="38004" y="547363"/>
                    <a:pt x="18951" y="548009"/>
                    <a:pt x="0" y="549588"/>
                  </a:cubicBezTo>
                  <a:cubicBezTo>
                    <a:pt x="25268" y="587491"/>
                    <a:pt x="9475" y="571698"/>
                    <a:pt x="47378" y="596966"/>
                  </a:cubicBezTo>
                  <a:lnTo>
                    <a:pt x="61592" y="606442"/>
                  </a:lnTo>
                  <a:lnTo>
                    <a:pt x="75805" y="615917"/>
                  </a:lnTo>
                  <a:cubicBezTo>
                    <a:pt x="84450" y="628884"/>
                    <a:pt x="84532" y="632956"/>
                    <a:pt x="99494" y="639606"/>
                  </a:cubicBezTo>
                  <a:cubicBezTo>
                    <a:pt x="108621" y="643663"/>
                    <a:pt x="118445" y="645923"/>
                    <a:pt x="127921" y="649082"/>
                  </a:cubicBezTo>
                  <a:cubicBezTo>
                    <a:pt x="132659" y="650661"/>
                    <a:pt x="137979" y="651050"/>
                    <a:pt x="142135" y="653820"/>
                  </a:cubicBezTo>
                  <a:cubicBezTo>
                    <a:pt x="146873" y="656978"/>
                    <a:pt x="151145" y="660982"/>
                    <a:pt x="156348" y="663295"/>
                  </a:cubicBezTo>
                  <a:cubicBezTo>
                    <a:pt x="165475" y="667352"/>
                    <a:pt x="184775" y="672771"/>
                    <a:pt x="184775" y="672771"/>
                  </a:cubicBezTo>
                  <a:cubicBezTo>
                    <a:pt x="195044" y="590620"/>
                    <a:pt x="180292" y="662723"/>
                    <a:pt x="198989" y="620655"/>
                  </a:cubicBezTo>
                  <a:cubicBezTo>
                    <a:pt x="203046" y="611528"/>
                    <a:pt x="202923" y="600539"/>
                    <a:pt x="208464" y="592228"/>
                  </a:cubicBezTo>
                  <a:cubicBezTo>
                    <a:pt x="230575" y="559063"/>
                    <a:pt x="217940" y="570118"/>
                    <a:pt x="241629" y="554325"/>
                  </a:cubicBezTo>
                  <a:cubicBezTo>
                    <a:pt x="250605" y="527399"/>
                    <a:pt x="242836" y="543643"/>
                    <a:pt x="274794" y="511685"/>
                  </a:cubicBezTo>
                  <a:cubicBezTo>
                    <a:pt x="297058" y="489421"/>
                    <a:pt x="283435" y="501185"/>
                    <a:pt x="317434" y="478520"/>
                  </a:cubicBezTo>
                  <a:cubicBezTo>
                    <a:pt x="322172" y="475361"/>
                    <a:pt x="326124" y="470426"/>
                    <a:pt x="331648" y="469045"/>
                  </a:cubicBezTo>
                  <a:cubicBezTo>
                    <a:pt x="337965" y="467466"/>
                    <a:pt x="344243" y="465720"/>
                    <a:pt x="350599" y="464307"/>
                  </a:cubicBezTo>
                  <a:cubicBezTo>
                    <a:pt x="390788" y="455376"/>
                    <a:pt x="358331" y="464887"/>
                    <a:pt x="402715" y="450093"/>
                  </a:cubicBezTo>
                  <a:lnTo>
                    <a:pt x="416929" y="445356"/>
                  </a:lnTo>
                  <a:cubicBezTo>
                    <a:pt x="429563" y="446935"/>
                    <a:pt x="442840" y="445811"/>
                    <a:pt x="454831" y="450093"/>
                  </a:cubicBezTo>
                  <a:cubicBezTo>
                    <a:pt x="465556" y="453923"/>
                    <a:pt x="473782" y="462728"/>
                    <a:pt x="483258" y="469045"/>
                  </a:cubicBezTo>
                  <a:cubicBezTo>
                    <a:pt x="487996" y="472204"/>
                    <a:pt x="492070" y="476719"/>
                    <a:pt x="497472" y="478520"/>
                  </a:cubicBezTo>
                  <a:cubicBezTo>
                    <a:pt x="545229" y="494440"/>
                    <a:pt x="471158" y="470152"/>
                    <a:pt x="530636" y="487996"/>
                  </a:cubicBezTo>
                  <a:cubicBezTo>
                    <a:pt x="540203" y="490866"/>
                    <a:pt x="549373" y="495050"/>
                    <a:pt x="559063" y="497472"/>
                  </a:cubicBezTo>
                  <a:cubicBezTo>
                    <a:pt x="582860" y="503420"/>
                    <a:pt x="571838" y="500150"/>
                    <a:pt x="592228" y="506947"/>
                  </a:cubicBezTo>
                  <a:cubicBezTo>
                    <a:pt x="603505" y="540776"/>
                    <a:pt x="596164" y="527063"/>
                    <a:pt x="611179" y="549588"/>
                  </a:cubicBezTo>
                  <a:cubicBezTo>
                    <a:pt x="609600" y="557484"/>
                    <a:pt x="609269" y="565737"/>
                    <a:pt x="606442" y="573277"/>
                  </a:cubicBezTo>
                  <a:cubicBezTo>
                    <a:pt x="604443" y="578609"/>
                    <a:pt x="595849" y="581906"/>
                    <a:pt x="596966" y="587490"/>
                  </a:cubicBezTo>
                  <a:cubicBezTo>
                    <a:pt x="598083" y="593074"/>
                    <a:pt x="606441" y="593807"/>
                    <a:pt x="611179" y="596966"/>
                  </a:cubicBezTo>
                  <a:lnTo>
                    <a:pt x="653820" y="582752"/>
                  </a:lnTo>
                  <a:lnTo>
                    <a:pt x="668033" y="578015"/>
                  </a:lnTo>
                  <a:cubicBezTo>
                    <a:pt x="688843" y="546799"/>
                    <a:pt x="672492" y="580802"/>
                    <a:pt x="668033" y="549588"/>
                  </a:cubicBezTo>
                  <a:cubicBezTo>
                    <a:pt x="667112" y="543142"/>
                    <a:pt x="670982" y="536897"/>
                    <a:pt x="672771" y="530636"/>
                  </a:cubicBezTo>
                  <a:cubicBezTo>
                    <a:pt x="674143" y="525834"/>
                    <a:pt x="673978" y="519954"/>
                    <a:pt x="677509" y="516423"/>
                  </a:cubicBezTo>
                  <a:cubicBezTo>
                    <a:pt x="682503" y="511429"/>
                    <a:pt x="690328" y="510451"/>
                    <a:pt x="696460" y="506947"/>
                  </a:cubicBezTo>
                  <a:cubicBezTo>
                    <a:pt x="722174" y="492254"/>
                    <a:pt x="698831" y="501420"/>
                    <a:pt x="724887" y="492734"/>
                  </a:cubicBezTo>
                  <a:cubicBezTo>
                    <a:pt x="728046" y="483258"/>
                    <a:pt x="737522" y="473783"/>
                    <a:pt x="734363" y="464307"/>
                  </a:cubicBezTo>
                  <a:lnTo>
                    <a:pt x="724887" y="435880"/>
                  </a:lnTo>
                  <a:cubicBezTo>
                    <a:pt x="726466" y="431142"/>
                    <a:pt x="726094" y="425197"/>
                    <a:pt x="729625" y="421666"/>
                  </a:cubicBezTo>
                  <a:cubicBezTo>
                    <a:pt x="733156" y="418135"/>
                    <a:pt x="740935" y="420993"/>
                    <a:pt x="743838" y="416929"/>
                  </a:cubicBezTo>
                  <a:cubicBezTo>
                    <a:pt x="749644" y="408801"/>
                    <a:pt x="753314" y="388502"/>
                    <a:pt x="753314" y="388502"/>
                  </a:cubicBezTo>
                  <a:cubicBezTo>
                    <a:pt x="750155" y="375868"/>
                    <a:pt x="747956" y="362954"/>
                    <a:pt x="743838" y="350599"/>
                  </a:cubicBezTo>
                  <a:cubicBezTo>
                    <a:pt x="742259" y="345861"/>
                    <a:pt x="741334" y="340853"/>
                    <a:pt x="739101" y="336386"/>
                  </a:cubicBezTo>
                  <a:cubicBezTo>
                    <a:pt x="736554" y="331293"/>
                    <a:pt x="731938" y="327376"/>
                    <a:pt x="729625" y="322172"/>
                  </a:cubicBezTo>
                  <a:cubicBezTo>
                    <a:pt x="725568" y="313045"/>
                    <a:pt x="720149" y="293745"/>
                    <a:pt x="720149" y="293745"/>
                  </a:cubicBezTo>
                  <a:cubicBezTo>
                    <a:pt x="717246" y="276323"/>
                    <a:pt x="714649" y="258854"/>
                    <a:pt x="710674" y="241629"/>
                  </a:cubicBezTo>
                  <a:cubicBezTo>
                    <a:pt x="707746" y="228940"/>
                    <a:pt x="705316" y="216082"/>
                    <a:pt x="701198" y="203727"/>
                  </a:cubicBezTo>
                  <a:cubicBezTo>
                    <a:pt x="698039" y="194251"/>
                    <a:pt x="697262" y="183611"/>
                    <a:pt x="691722" y="175300"/>
                  </a:cubicBezTo>
                  <a:cubicBezTo>
                    <a:pt x="688564" y="170562"/>
                    <a:pt x="684560" y="166289"/>
                    <a:pt x="682247" y="161086"/>
                  </a:cubicBezTo>
                  <a:cubicBezTo>
                    <a:pt x="678190" y="151959"/>
                    <a:pt x="672771" y="132659"/>
                    <a:pt x="672771" y="132659"/>
                  </a:cubicBezTo>
                  <a:cubicBezTo>
                    <a:pt x="671192" y="118446"/>
                    <a:pt x="673344" y="103297"/>
                    <a:pt x="668033" y="90019"/>
                  </a:cubicBezTo>
                  <a:cubicBezTo>
                    <a:pt x="666178" y="85382"/>
                    <a:pt x="658756" y="86040"/>
                    <a:pt x="653820" y="85281"/>
                  </a:cubicBezTo>
                  <a:cubicBezTo>
                    <a:pt x="638133" y="82868"/>
                    <a:pt x="622235" y="82122"/>
                    <a:pt x="606442" y="80543"/>
                  </a:cubicBezTo>
                  <a:cubicBezTo>
                    <a:pt x="603283" y="75805"/>
                    <a:pt x="599279" y="71533"/>
                    <a:pt x="596966" y="66330"/>
                  </a:cubicBezTo>
                  <a:cubicBezTo>
                    <a:pt x="592909" y="57203"/>
                    <a:pt x="590649" y="47379"/>
                    <a:pt x="587490" y="37903"/>
                  </a:cubicBezTo>
                  <a:cubicBezTo>
                    <a:pt x="585911" y="33165"/>
                    <a:pt x="583963" y="28534"/>
                    <a:pt x="582752" y="23689"/>
                  </a:cubicBezTo>
                  <a:cubicBezTo>
                    <a:pt x="581173" y="17372"/>
                    <a:pt x="582083" y="9823"/>
                    <a:pt x="578015" y="4738"/>
                  </a:cubicBezTo>
                  <a:cubicBezTo>
                    <a:pt x="574895" y="838"/>
                    <a:pt x="568539" y="1579"/>
                    <a:pt x="563801" y="0"/>
                  </a:cubicBezTo>
                  <a:cubicBezTo>
                    <a:pt x="554438" y="3121"/>
                    <a:pt x="542054" y="5865"/>
                    <a:pt x="535374" y="14214"/>
                  </a:cubicBezTo>
                  <a:cubicBezTo>
                    <a:pt x="532254" y="18114"/>
                    <a:pt x="533756" y="24527"/>
                    <a:pt x="530636" y="28427"/>
                  </a:cubicBezTo>
                  <a:cubicBezTo>
                    <a:pt x="527079" y="32873"/>
                    <a:pt x="521516" y="35356"/>
                    <a:pt x="516423" y="37903"/>
                  </a:cubicBezTo>
                  <a:cubicBezTo>
                    <a:pt x="509624" y="41302"/>
                    <a:pt x="489333" y="45860"/>
                    <a:pt x="483258" y="47378"/>
                  </a:cubicBezTo>
                  <a:cubicBezTo>
                    <a:pt x="478520" y="52116"/>
                    <a:pt x="470425" y="55035"/>
                    <a:pt x="469045" y="61592"/>
                  </a:cubicBezTo>
                  <a:cubicBezTo>
                    <a:pt x="463829" y="86367"/>
                    <a:pt x="466707" y="112193"/>
                    <a:pt x="464307" y="137397"/>
                  </a:cubicBezTo>
                  <a:cubicBezTo>
                    <a:pt x="463543" y="145413"/>
                    <a:pt x="462397" y="153546"/>
                    <a:pt x="459569" y="161086"/>
                  </a:cubicBezTo>
                  <a:cubicBezTo>
                    <a:pt x="457570" y="166418"/>
                    <a:pt x="454922" y="172282"/>
                    <a:pt x="450093" y="175300"/>
                  </a:cubicBezTo>
                  <a:cubicBezTo>
                    <a:pt x="441623" y="180594"/>
                    <a:pt x="421666" y="184775"/>
                    <a:pt x="421666" y="184775"/>
                  </a:cubicBezTo>
                  <a:cubicBezTo>
                    <a:pt x="413122" y="193320"/>
                    <a:pt x="402715" y="199490"/>
                    <a:pt x="402715" y="213202"/>
                  </a:cubicBezTo>
                  <a:cubicBezTo>
                    <a:pt x="402715" y="219713"/>
                    <a:pt x="405582" y="225916"/>
                    <a:pt x="407453" y="232153"/>
                  </a:cubicBezTo>
                  <a:cubicBezTo>
                    <a:pt x="410323" y="241720"/>
                    <a:pt x="416929" y="260580"/>
                    <a:pt x="416929" y="260580"/>
                  </a:cubicBezTo>
                  <a:cubicBezTo>
                    <a:pt x="415350" y="270056"/>
                    <a:pt x="416856" y="280610"/>
                    <a:pt x="412191" y="289007"/>
                  </a:cubicBezTo>
                  <a:cubicBezTo>
                    <a:pt x="408356" y="295910"/>
                    <a:pt x="398823" y="297637"/>
                    <a:pt x="393239" y="303221"/>
                  </a:cubicBezTo>
                  <a:cubicBezTo>
                    <a:pt x="371809" y="324651"/>
                    <a:pt x="397222" y="312948"/>
                    <a:pt x="369550" y="322172"/>
                  </a:cubicBezTo>
                  <a:cubicBezTo>
                    <a:pt x="352178" y="320593"/>
                    <a:pt x="334702" y="319901"/>
                    <a:pt x="317434" y="317434"/>
                  </a:cubicBezTo>
                  <a:cubicBezTo>
                    <a:pt x="312490" y="316728"/>
                    <a:pt x="307121" y="315816"/>
                    <a:pt x="303221" y="312696"/>
                  </a:cubicBezTo>
                  <a:cubicBezTo>
                    <a:pt x="273477" y="288901"/>
                    <a:pt x="318316" y="304626"/>
                    <a:pt x="274794" y="293745"/>
                  </a:cubicBezTo>
                  <a:cubicBezTo>
                    <a:pt x="270056" y="290587"/>
                    <a:pt x="265673" y="286816"/>
                    <a:pt x="260580" y="284270"/>
                  </a:cubicBezTo>
                  <a:cubicBezTo>
                    <a:pt x="241767" y="274864"/>
                    <a:pt x="249608" y="285572"/>
                    <a:pt x="232153" y="270056"/>
                  </a:cubicBezTo>
                  <a:cubicBezTo>
                    <a:pt x="222138" y="261153"/>
                    <a:pt x="211161" y="252779"/>
                    <a:pt x="203727" y="241629"/>
                  </a:cubicBezTo>
                  <a:cubicBezTo>
                    <a:pt x="194410" y="227654"/>
                    <a:pt x="193716" y="224601"/>
                    <a:pt x="180037" y="213202"/>
                  </a:cubicBezTo>
                  <a:cubicBezTo>
                    <a:pt x="175663" y="209557"/>
                    <a:pt x="170562" y="206885"/>
                    <a:pt x="165824" y="203727"/>
                  </a:cubicBezTo>
                  <a:cubicBezTo>
                    <a:pt x="162665" y="198989"/>
                    <a:pt x="161177" y="192531"/>
                    <a:pt x="156348" y="189513"/>
                  </a:cubicBezTo>
                  <a:cubicBezTo>
                    <a:pt x="139589" y="179038"/>
                    <a:pt x="116866" y="178458"/>
                    <a:pt x="104232" y="180037"/>
                  </a:cubicBezTo>
                  <a:close/>
                </a:path>
              </a:pathLst>
            </a:custGeom>
            <a:solidFill>
              <a:srgbClr val="E7E6E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kumimoji="0" lang="zh-TW" altLang="en-US"/>
            </a:p>
          </p:txBody>
        </p:sp>
        <p:sp>
          <p:nvSpPr>
            <p:cNvPr id="27" name="手繪多邊形 26"/>
            <p:cNvSpPr/>
            <p:nvPr/>
          </p:nvSpPr>
          <p:spPr bwMode="auto">
            <a:xfrm>
              <a:off x="0" y="1278807"/>
              <a:ext cx="239498" cy="212690"/>
            </a:xfrm>
            <a:custGeom>
              <a:avLst/>
              <a:gdLst>
                <a:gd name="connsiteX0" fmla="*/ 94756 w 208464"/>
                <a:gd name="connsiteY0" fmla="*/ 18951 h 236891"/>
                <a:gd name="connsiteX1" fmla="*/ 75805 w 208464"/>
                <a:gd name="connsiteY1" fmla="*/ 61591 h 236891"/>
                <a:gd name="connsiteX2" fmla="*/ 61591 w 208464"/>
                <a:gd name="connsiteY2" fmla="*/ 123183 h 236891"/>
                <a:gd name="connsiteX3" fmla="*/ 42640 w 208464"/>
                <a:gd name="connsiteY3" fmla="*/ 127921 h 236891"/>
                <a:gd name="connsiteX4" fmla="*/ 28426 w 208464"/>
                <a:gd name="connsiteY4" fmla="*/ 137397 h 236891"/>
                <a:gd name="connsiteX5" fmla="*/ 28426 w 208464"/>
                <a:gd name="connsiteY5" fmla="*/ 189513 h 236891"/>
                <a:gd name="connsiteX6" fmla="*/ 0 w 208464"/>
                <a:gd name="connsiteY6" fmla="*/ 194251 h 236891"/>
                <a:gd name="connsiteX7" fmla="*/ 14213 w 208464"/>
                <a:gd name="connsiteY7" fmla="*/ 208464 h 236891"/>
                <a:gd name="connsiteX8" fmla="*/ 23689 w 208464"/>
                <a:gd name="connsiteY8" fmla="*/ 222677 h 236891"/>
                <a:gd name="connsiteX9" fmla="*/ 37902 w 208464"/>
                <a:gd name="connsiteY9" fmla="*/ 227415 h 236891"/>
                <a:gd name="connsiteX10" fmla="*/ 52116 w 208464"/>
                <a:gd name="connsiteY10" fmla="*/ 236891 h 236891"/>
                <a:gd name="connsiteX11" fmla="*/ 66329 w 208464"/>
                <a:gd name="connsiteY11" fmla="*/ 208464 h 236891"/>
                <a:gd name="connsiteX12" fmla="*/ 94756 w 208464"/>
                <a:gd name="connsiteY12" fmla="*/ 189513 h 236891"/>
                <a:gd name="connsiteX13" fmla="*/ 132659 w 208464"/>
                <a:gd name="connsiteY13" fmla="*/ 194251 h 236891"/>
                <a:gd name="connsiteX14" fmla="*/ 146872 w 208464"/>
                <a:gd name="connsiteY14" fmla="*/ 189513 h 236891"/>
                <a:gd name="connsiteX15" fmla="*/ 156348 w 208464"/>
                <a:gd name="connsiteY15" fmla="*/ 161086 h 236891"/>
                <a:gd name="connsiteX16" fmla="*/ 208464 w 208464"/>
                <a:gd name="connsiteY16" fmla="*/ 146872 h 236891"/>
                <a:gd name="connsiteX17" fmla="*/ 198988 w 208464"/>
                <a:gd name="connsiteY17" fmla="*/ 118445 h 236891"/>
                <a:gd name="connsiteX18" fmla="*/ 194250 w 208464"/>
                <a:gd name="connsiteY18" fmla="*/ 104232 h 236891"/>
                <a:gd name="connsiteX19" fmla="*/ 198988 w 208464"/>
                <a:gd name="connsiteY19" fmla="*/ 75805 h 236891"/>
                <a:gd name="connsiteX20" fmla="*/ 203726 w 208464"/>
                <a:gd name="connsiteY20" fmla="*/ 61591 h 236891"/>
                <a:gd name="connsiteX21" fmla="*/ 189512 w 208464"/>
                <a:gd name="connsiteY21" fmla="*/ 33165 h 236891"/>
                <a:gd name="connsiteX22" fmla="*/ 142134 w 208464"/>
                <a:gd name="connsiteY22" fmla="*/ 0 h 236891"/>
                <a:gd name="connsiteX23" fmla="*/ 137396 w 208464"/>
                <a:gd name="connsiteY23" fmla="*/ 14213 h 236891"/>
                <a:gd name="connsiteX24" fmla="*/ 123183 w 208464"/>
                <a:gd name="connsiteY24" fmla="*/ 18951 h 236891"/>
                <a:gd name="connsiteX25" fmla="*/ 94756 w 208464"/>
                <a:gd name="connsiteY25" fmla="*/ 18951 h 236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8464" h="236891">
                  <a:moveTo>
                    <a:pt x="94756" y="18951"/>
                  </a:moveTo>
                  <a:cubicBezTo>
                    <a:pt x="86860" y="26058"/>
                    <a:pt x="77602" y="49911"/>
                    <a:pt x="75805" y="61591"/>
                  </a:cubicBezTo>
                  <a:cubicBezTo>
                    <a:pt x="74596" y="69447"/>
                    <a:pt x="78402" y="111976"/>
                    <a:pt x="61591" y="123183"/>
                  </a:cubicBezTo>
                  <a:cubicBezTo>
                    <a:pt x="56173" y="126795"/>
                    <a:pt x="48957" y="126342"/>
                    <a:pt x="42640" y="127921"/>
                  </a:cubicBezTo>
                  <a:cubicBezTo>
                    <a:pt x="37902" y="131080"/>
                    <a:pt x="30227" y="131995"/>
                    <a:pt x="28426" y="137397"/>
                  </a:cubicBezTo>
                  <a:cubicBezTo>
                    <a:pt x="18211" y="168042"/>
                    <a:pt x="64376" y="148426"/>
                    <a:pt x="28426" y="189513"/>
                  </a:cubicBezTo>
                  <a:cubicBezTo>
                    <a:pt x="22100" y="196742"/>
                    <a:pt x="9475" y="192672"/>
                    <a:pt x="0" y="194251"/>
                  </a:cubicBezTo>
                  <a:cubicBezTo>
                    <a:pt x="4738" y="198989"/>
                    <a:pt x="9924" y="203317"/>
                    <a:pt x="14213" y="208464"/>
                  </a:cubicBezTo>
                  <a:cubicBezTo>
                    <a:pt x="17858" y="212838"/>
                    <a:pt x="19243" y="219120"/>
                    <a:pt x="23689" y="222677"/>
                  </a:cubicBezTo>
                  <a:cubicBezTo>
                    <a:pt x="27589" y="225797"/>
                    <a:pt x="33435" y="225182"/>
                    <a:pt x="37902" y="227415"/>
                  </a:cubicBezTo>
                  <a:cubicBezTo>
                    <a:pt x="42995" y="229962"/>
                    <a:pt x="47378" y="233732"/>
                    <a:pt x="52116" y="236891"/>
                  </a:cubicBezTo>
                  <a:cubicBezTo>
                    <a:pt x="55496" y="226750"/>
                    <a:pt x="57683" y="216029"/>
                    <a:pt x="66329" y="208464"/>
                  </a:cubicBezTo>
                  <a:cubicBezTo>
                    <a:pt x="74900" y="200965"/>
                    <a:pt x="94756" y="189513"/>
                    <a:pt x="94756" y="189513"/>
                  </a:cubicBezTo>
                  <a:cubicBezTo>
                    <a:pt x="107390" y="191092"/>
                    <a:pt x="119926" y="194251"/>
                    <a:pt x="132659" y="194251"/>
                  </a:cubicBezTo>
                  <a:cubicBezTo>
                    <a:pt x="137653" y="194251"/>
                    <a:pt x="143969" y="193577"/>
                    <a:pt x="146872" y="189513"/>
                  </a:cubicBezTo>
                  <a:cubicBezTo>
                    <a:pt x="152678" y="181385"/>
                    <a:pt x="146872" y="164245"/>
                    <a:pt x="156348" y="161086"/>
                  </a:cubicBezTo>
                  <a:cubicBezTo>
                    <a:pt x="192414" y="149063"/>
                    <a:pt x="174981" y="153569"/>
                    <a:pt x="208464" y="146872"/>
                  </a:cubicBezTo>
                  <a:lnTo>
                    <a:pt x="198988" y="118445"/>
                  </a:lnTo>
                  <a:lnTo>
                    <a:pt x="194250" y="104232"/>
                  </a:lnTo>
                  <a:cubicBezTo>
                    <a:pt x="195829" y="94756"/>
                    <a:pt x="196904" y="85183"/>
                    <a:pt x="198988" y="75805"/>
                  </a:cubicBezTo>
                  <a:cubicBezTo>
                    <a:pt x="200071" y="70930"/>
                    <a:pt x="203726" y="66585"/>
                    <a:pt x="203726" y="61591"/>
                  </a:cubicBezTo>
                  <a:cubicBezTo>
                    <a:pt x="203726" y="51784"/>
                    <a:pt x="194303" y="40351"/>
                    <a:pt x="189512" y="33165"/>
                  </a:cubicBezTo>
                  <a:cubicBezTo>
                    <a:pt x="176011" y="-7341"/>
                    <a:pt x="189948" y="5977"/>
                    <a:pt x="142134" y="0"/>
                  </a:cubicBezTo>
                  <a:cubicBezTo>
                    <a:pt x="140555" y="4738"/>
                    <a:pt x="140927" y="10682"/>
                    <a:pt x="137396" y="14213"/>
                  </a:cubicBezTo>
                  <a:cubicBezTo>
                    <a:pt x="133865" y="17744"/>
                    <a:pt x="127650" y="16718"/>
                    <a:pt x="123183" y="18951"/>
                  </a:cubicBezTo>
                  <a:cubicBezTo>
                    <a:pt x="121185" y="19950"/>
                    <a:pt x="102652" y="11844"/>
                    <a:pt x="94756" y="18951"/>
                  </a:cubicBezTo>
                  <a:close/>
                </a:path>
              </a:pathLst>
            </a:custGeom>
            <a:solidFill>
              <a:srgbClr val="E7E6E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kumimoji="0" lang="zh-TW" altLang="en-US"/>
            </a:p>
          </p:txBody>
        </p:sp>
      </p:grpSp>
      <p:grpSp>
        <p:nvGrpSpPr>
          <p:cNvPr id="26641" name="澎湖縣"/>
          <p:cNvGrpSpPr>
            <a:grpSpLocks/>
          </p:cNvGrpSpPr>
          <p:nvPr/>
        </p:nvGrpSpPr>
        <p:grpSpPr bwMode="auto">
          <a:xfrm>
            <a:off x="463550" y="3727450"/>
            <a:ext cx="749300" cy="581025"/>
            <a:chOff x="142875" y="2429515"/>
            <a:chExt cx="748391" cy="577473"/>
          </a:xfrm>
        </p:grpSpPr>
        <p:sp>
          <p:nvSpPr>
            <p:cNvPr id="23" name="手繪多邊形 22"/>
            <p:cNvSpPr/>
            <p:nvPr/>
          </p:nvSpPr>
          <p:spPr bwMode="auto">
            <a:xfrm>
              <a:off x="142875" y="2497361"/>
              <a:ext cx="283818" cy="317136"/>
            </a:xfrm>
            <a:custGeom>
              <a:avLst/>
              <a:gdLst>
                <a:gd name="connsiteX0" fmla="*/ 137397 w 251646"/>
                <a:gd name="connsiteY0" fmla="*/ 0 h 350654"/>
                <a:gd name="connsiteX1" fmla="*/ 132659 w 251646"/>
                <a:gd name="connsiteY1" fmla="*/ 33165 h 350654"/>
                <a:gd name="connsiteX2" fmla="*/ 99494 w 251646"/>
                <a:gd name="connsiteY2" fmla="*/ 71068 h 350654"/>
                <a:gd name="connsiteX3" fmla="*/ 90018 w 251646"/>
                <a:gd name="connsiteY3" fmla="*/ 99495 h 350654"/>
                <a:gd name="connsiteX4" fmla="*/ 94756 w 251646"/>
                <a:gd name="connsiteY4" fmla="*/ 137397 h 350654"/>
                <a:gd name="connsiteX5" fmla="*/ 104232 w 251646"/>
                <a:gd name="connsiteY5" fmla="*/ 165824 h 350654"/>
                <a:gd name="connsiteX6" fmla="*/ 108970 w 251646"/>
                <a:gd name="connsiteY6" fmla="*/ 184775 h 350654"/>
                <a:gd name="connsiteX7" fmla="*/ 104232 w 251646"/>
                <a:gd name="connsiteY7" fmla="*/ 203727 h 350654"/>
                <a:gd name="connsiteX8" fmla="*/ 71067 w 251646"/>
                <a:gd name="connsiteY8" fmla="*/ 222678 h 350654"/>
                <a:gd name="connsiteX9" fmla="*/ 85281 w 251646"/>
                <a:gd name="connsiteY9" fmla="*/ 236891 h 350654"/>
                <a:gd name="connsiteX10" fmla="*/ 113708 w 251646"/>
                <a:gd name="connsiteY10" fmla="*/ 255843 h 350654"/>
                <a:gd name="connsiteX11" fmla="*/ 118445 w 251646"/>
                <a:gd name="connsiteY11" fmla="*/ 270056 h 350654"/>
                <a:gd name="connsiteX12" fmla="*/ 113708 w 251646"/>
                <a:gd name="connsiteY12" fmla="*/ 293745 h 350654"/>
                <a:gd name="connsiteX13" fmla="*/ 99494 w 251646"/>
                <a:gd name="connsiteY13" fmla="*/ 303221 h 350654"/>
                <a:gd name="connsiteX14" fmla="*/ 33165 w 251646"/>
                <a:gd name="connsiteY14" fmla="*/ 307959 h 350654"/>
                <a:gd name="connsiteX15" fmla="*/ 18951 w 251646"/>
                <a:gd name="connsiteY15" fmla="*/ 317434 h 350654"/>
                <a:gd name="connsiteX16" fmla="*/ 0 w 251646"/>
                <a:gd name="connsiteY16" fmla="*/ 345861 h 350654"/>
                <a:gd name="connsiteX17" fmla="*/ 14213 w 251646"/>
                <a:gd name="connsiteY17" fmla="*/ 350599 h 350654"/>
                <a:gd name="connsiteX18" fmla="*/ 56854 w 251646"/>
                <a:gd name="connsiteY18" fmla="*/ 336386 h 350654"/>
                <a:gd name="connsiteX19" fmla="*/ 108970 w 251646"/>
                <a:gd name="connsiteY19" fmla="*/ 326910 h 350654"/>
                <a:gd name="connsiteX20" fmla="*/ 142134 w 251646"/>
                <a:gd name="connsiteY20" fmla="*/ 317434 h 350654"/>
                <a:gd name="connsiteX21" fmla="*/ 142134 w 251646"/>
                <a:gd name="connsiteY21" fmla="*/ 270056 h 350654"/>
                <a:gd name="connsiteX22" fmla="*/ 156348 w 251646"/>
                <a:gd name="connsiteY22" fmla="*/ 265318 h 350654"/>
                <a:gd name="connsiteX23" fmla="*/ 151610 w 251646"/>
                <a:gd name="connsiteY23" fmla="*/ 236891 h 350654"/>
                <a:gd name="connsiteX24" fmla="*/ 161086 w 251646"/>
                <a:gd name="connsiteY24" fmla="*/ 132659 h 350654"/>
                <a:gd name="connsiteX25" fmla="*/ 175299 w 251646"/>
                <a:gd name="connsiteY25" fmla="*/ 94757 h 350654"/>
                <a:gd name="connsiteX26" fmla="*/ 189513 w 251646"/>
                <a:gd name="connsiteY26" fmla="*/ 90019 h 350654"/>
                <a:gd name="connsiteX27" fmla="*/ 241629 w 251646"/>
                <a:gd name="connsiteY27" fmla="*/ 85281 h 350654"/>
                <a:gd name="connsiteX28" fmla="*/ 251104 w 251646"/>
                <a:gd name="connsiteY28" fmla="*/ 71068 h 350654"/>
                <a:gd name="connsiteX29" fmla="*/ 222677 w 251646"/>
                <a:gd name="connsiteY29" fmla="*/ 47378 h 350654"/>
                <a:gd name="connsiteX30" fmla="*/ 203726 w 251646"/>
                <a:gd name="connsiteY30" fmla="*/ 42641 h 350654"/>
                <a:gd name="connsiteX31" fmla="*/ 170561 w 251646"/>
                <a:gd name="connsiteY31" fmla="*/ 0 h 350654"/>
                <a:gd name="connsiteX32" fmla="*/ 137397 w 251646"/>
                <a:gd name="connsiteY32" fmla="*/ 0 h 35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1646" h="350654">
                  <a:moveTo>
                    <a:pt x="137397" y="0"/>
                  </a:moveTo>
                  <a:cubicBezTo>
                    <a:pt x="135818" y="11055"/>
                    <a:pt x="136668" y="22742"/>
                    <a:pt x="132659" y="33165"/>
                  </a:cubicBezTo>
                  <a:cubicBezTo>
                    <a:pt x="123129" y="57944"/>
                    <a:pt x="116894" y="59468"/>
                    <a:pt x="99494" y="71068"/>
                  </a:cubicBezTo>
                  <a:cubicBezTo>
                    <a:pt x="96335" y="80544"/>
                    <a:pt x="88779" y="89584"/>
                    <a:pt x="90018" y="99495"/>
                  </a:cubicBezTo>
                  <a:cubicBezTo>
                    <a:pt x="91597" y="112129"/>
                    <a:pt x="92088" y="124947"/>
                    <a:pt x="94756" y="137397"/>
                  </a:cubicBezTo>
                  <a:cubicBezTo>
                    <a:pt x="96849" y="147164"/>
                    <a:pt x="101809" y="156134"/>
                    <a:pt x="104232" y="165824"/>
                  </a:cubicBezTo>
                  <a:lnTo>
                    <a:pt x="108970" y="184775"/>
                  </a:lnTo>
                  <a:cubicBezTo>
                    <a:pt x="107391" y="191092"/>
                    <a:pt x="109531" y="199942"/>
                    <a:pt x="104232" y="203727"/>
                  </a:cubicBezTo>
                  <a:cubicBezTo>
                    <a:pt x="62887" y="233260"/>
                    <a:pt x="82998" y="186889"/>
                    <a:pt x="71067" y="222678"/>
                  </a:cubicBezTo>
                  <a:cubicBezTo>
                    <a:pt x="75805" y="227416"/>
                    <a:pt x="79992" y="232777"/>
                    <a:pt x="85281" y="236891"/>
                  </a:cubicBezTo>
                  <a:cubicBezTo>
                    <a:pt x="94271" y="243883"/>
                    <a:pt x="113708" y="255843"/>
                    <a:pt x="113708" y="255843"/>
                  </a:cubicBezTo>
                  <a:cubicBezTo>
                    <a:pt x="115287" y="260581"/>
                    <a:pt x="118445" y="265062"/>
                    <a:pt x="118445" y="270056"/>
                  </a:cubicBezTo>
                  <a:cubicBezTo>
                    <a:pt x="118445" y="278109"/>
                    <a:pt x="117703" y="286753"/>
                    <a:pt x="113708" y="293745"/>
                  </a:cubicBezTo>
                  <a:cubicBezTo>
                    <a:pt x="110883" y="298689"/>
                    <a:pt x="105102" y="302231"/>
                    <a:pt x="99494" y="303221"/>
                  </a:cubicBezTo>
                  <a:cubicBezTo>
                    <a:pt x="77665" y="307073"/>
                    <a:pt x="55275" y="306380"/>
                    <a:pt x="33165" y="307959"/>
                  </a:cubicBezTo>
                  <a:cubicBezTo>
                    <a:pt x="28427" y="311117"/>
                    <a:pt x="22701" y="313149"/>
                    <a:pt x="18951" y="317434"/>
                  </a:cubicBezTo>
                  <a:cubicBezTo>
                    <a:pt x="11452" y="326004"/>
                    <a:pt x="0" y="345861"/>
                    <a:pt x="0" y="345861"/>
                  </a:cubicBezTo>
                  <a:cubicBezTo>
                    <a:pt x="4738" y="347440"/>
                    <a:pt x="9250" y="351150"/>
                    <a:pt x="14213" y="350599"/>
                  </a:cubicBezTo>
                  <a:cubicBezTo>
                    <a:pt x="22743" y="349651"/>
                    <a:pt x="45483" y="339229"/>
                    <a:pt x="56854" y="336386"/>
                  </a:cubicBezTo>
                  <a:cubicBezTo>
                    <a:pt x="99836" y="325640"/>
                    <a:pt x="46725" y="338228"/>
                    <a:pt x="108970" y="326910"/>
                  </a:cubicBezTo>
                  <a:cubicBezTo>
                    <a:pt x="122058" y="324530"/>
                    <a:pt x="129956" y="321494"/>
                    <a:pt x="142134" y="317434"/>
                  </a:cubicBezTo>
                  <a:cubicBezTo>
                    <a:pt x="136301" y="299931"/>
                    <a:pt x="131247" y="291831"/>
                    <a:pt x="142134" y="270056"/>
                  </a:cubicBezTo>
                  <a:cubicBezTo>
                    <a:pt x="144367" y="265589"/>
                    <a:pt x="151610" y="266897"/>
                    <a:pt x="156348" y="265318"/>
                  </a:cubicBezTo>
                  <a:cubicBezTo>
                    <a:pt x="171210" y="220734"/>
                    <a:pt x="154365" y="283731"/>
                    <a:pt x="151610" y="236891"/>
                  </a:cubicBezTo>
                  <a:cubicBezTo>
                    <a:pt x="150640" y="220409"/>
                    <a:pt x="157398" y="156628"/>
                    <a:pt x="161086" y="132659"/>
                  </a:cubicBezTo>
                  <a:cubicBezTo>
                    <a:pt x="162978" y="120360"/>
                    <a:pt x="164159" y="103669"/>
                    <a:pt x="175299" y="94757"/>
                  </a:cubicBezTo>
                  <a:cubicBezTo>
                    <a:pt x="179199" y="91637"/>
                    <a:pt x="184569" y="90725"/>
                    <a:pt x="189513" y="90019"/>
                  </a:cubicBezTo>
                  <a:cubicBezTo>
                    <a:pt x="206781" y="87552"/>
                    <a:pt x="224257" y="86860"/>
                    <a:pt x="241629" y="85281"/>
                  </a:cubicBezTo>
                  <a:cubicBezTo>
                    <a:pt x="244787" y="80543"/>
                    <a:pt x="250299" y="76705"/>
                    <a:pt x="251104" y="71068"/>
                  </a:cubicBezTo>
                  <a:cubicBezTo>
                    <a:pt x="254679" y="46044"/>
                    <a:pt x="240058" y="51240"/>
                    <a:pt x="222677" y="47378"/>
                  </a:cubicBezTo>
                  <a:cubicBezTo>
                    <a:pt x="216321" y="45966"/>
                    <a:pt x="210043" y="44220"/>
                    <a:pt x="203726" y="42641"/>
                  </a:cubicBezTo>
                  <a:cubicBezTo>
                    <a:pt x="194797" y="33712"/>
                    <a:pt x="170561" y="11332"/>
                    <a:pt x="170561" y="0"/>
                  </a:cubicBezTo>
                  <a:lnTo>
                    <a:pt x="137397" y="0"/>
                  </a:lnTo>
                  <a:close/>
                </a:path>
              </a:pathLst>
            </a:custGeom>
            <a:solidFill>
              <a:srgbClr val="E7E6E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kumimoji="0" lang="zh-TW" altLang="en-US"/>
            </a:p>
          </p:txBody>
        </p:sp>
        <p:sp>
          <p:nvSpPr>
            <p:cNvPr id="24" name="手繪多邊形 23"/>
            <p:cNvSpPr/>
            <p:nvPr/>
          </p:nvSpPr>
          <p:spPr bwMode="auto">
            <a:xfrm>
              <a:off x="426693" y="2429515"/>
              <a:ext cx="199782" cy="220891"/>
            </a:xfrm>
            <a:custGeom>
              <a:avLst/>
              <a:gdLst>
                <a:gd name="connsiteX0" fmla="*/ 82549 w 182044"/>
                <a:gd name="connsiteY0" fmla="*/ 24 h 242252"/>
                <a:gd name="connsiteX1" fmla="*/ 58860 w 182044"/>
                <a:gd name="connsiteY1" fmla="*/ 14237 h 242252"/>
                <a:gd name="connsiteX2" fmla="*/ 39909 w 182044"/>
                <a:gd name="connsiteY2" fmla="*/ 18975 h 242252"/>
                <a:gd name="connsiteX3" fmla="*/ 11482 w 182044"/>
                <a:gd name="connsiteY3" fmla="*/ 37926 h 242252"/>
                <a:gd name="connsiteX4" fmla="*/ 6744 w 182044"/>
                <a:gd name="connsiteY4" fmla="*/ 80567 h 242252"/>
                <a:gd name="connsiteX5" fmla="*/ 20958 w 182044"/>
                <a:gd name="connsiteY5" fmla="*/ 90043 h 242252"/>
                <a:gd name="connsiteX6" fmla="*/ 35171 w 182044"/>
                <a:gd name="connsiteY6" fmla="*/ 80567 h 242252"/>
                <a:gd name="connsiteX7" fmla="*/ 63598 w 182044"/>
                <a:gd name="connsiteY7" fmla="*/ 71091 h 242252"/>
                <a:gd name="connsiteX8" fmla="*/ 92025 w 182044"/>
                <a:gd name="connsiteY8" fmla="*/ 75829 h 242252"/>
                <a:gd name="connsiteX9" fmla="*/ 106239 w 182044"/>
                <a:gd name="connsiteY9" fmla="*/ 80567 h 242252"/>
                <a:gd name="connsiteX10" fmla="*/ 129928 w 182044"/>
                <a:gd name="connsiteY10" fmla="*/ 123207 h 242252"/>
                <a:gd name="connsiteX11" fmla="*/ 125190 w 182044"/>
                <a:gd name="connsiteY11" fmla="*/ 146896 h 242252"/>
                <a:gd name="connsiteX12" fmla="*/ 125190 w 182044"/>
                <a:gd name="connsiteY12" fmla="*/ 208488 h 242252"/>
                <a:gd name="connsiteX13" fmla="*/ 139403 w 182044"/>
                <a:gd name="connsiteY13" fmla="*/ 213226 h 242252"/>
                <a:gd name="connsiteX14" fmla="*/ 167830 w 182044"/>
                <a:gd name="connsiteY14" fmla="*/ 227439 h 242252"/>
                <a:gd name="connsiteX15" fmla="*/ 172568 w 182044"/>
                <a:gd name="connsiteY15" fmla="*/ 241653 h 242252"/>
                <a:gd name="connsiteX16" fmla="*/ 182044 w 182044"/>
                <a:gd name="connsiteY16" fmla="*/ 213226 h 242252"/>
                <a:gd name="connsiteX17" fmla="*/ 167830 w 182044"/>
                <a:gd name="connsiteY17" fmla="*/ 151634 h 242252"/>
                <a:gd name="connsiteX18" fmla="*/ 172568 w 182044"/>
                <a:gd name="connsiteY18" fmla="*/ 137421 h 242252"/>
                <a:gd name="connsiteX19" fmla="*/ 167830 w 182044"/>
                <a:gd name="connsiteY19" fmla="*/ 99518 h 242252"/>
                <a:gd name="connsiteX20" fmla="*/ 158355 w 182044"/>
                <a:gd name="connsiteY20" fmla="*/ 85305 h 242252"/>
                <a:gd name="connsiteX21" fmla="*/ 153617 w 182044"/>
                <a:gd name="connsiteY21" fmla="*/ 71091 h 242252"/>
                <a:gd name="connsiteX22" fmla="*/ 158355 w 182044"/>
                <a:gd name="connsiteY22" fmla="*/ 23713 h 242252"/>
                <a:gd name="connsiteX23" fmla="*/ 144141 w 182044"/>
                <a:gd name="connsiteY23" fmla="*/ 14237 h 242252"/>
                <a:gd name="connsiteX24" fmla="*/ 129928 w 182044"/>
                <a:gd name="connsiteY24" fmla="*/ 9500 h 242252"/>
                <a:gd name="connsiteX25" fmla="*/ 82549 w 182044"/>
                <a:gd name="connsiteY25" fmla="*/ 24 h 242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2044" h="242252">
                  <a:moveTo>
                    <a:pt x="82549" y="24"/>
                  </a:moveTo>
                  <a:cubicBezTo>
                    <a:pt x="70704" y="813"/>
                    <a:pt x="67275" y="10497"/>
                    <a:pt x="58860" y="14237"/>
                  </a:cubicBezTo>
                  <a:cubicBezTo>
                    <a:pt x="52910" y="16882"/>
                    <a:pt x="45733" y="16063"/>
                    <a:pt x="39909" y="18975"/>
                  </a:cubicBezTo>
                  <a:cubicBezTo>
                    <a:pt x="29723" y="24068"/>
                    <a:pt x="11482" y="37926"/>
                    <a:pt x="11482" y="37926"/>
                  </a:cubicBezTo>
                  <a:cubicBezTo>
                    <a:pt x="521" y="54367"/>
                    <a:pt x="-5415" y="56250"/>
                    <a:pt x="6744" y="80567"/>
                  </a:cubicBezTo>
                  <a:cubicBezTo>
                    <a:pt x="9291" y="85660"/>
                    <a:pt x="16220" y="86884"/>
                    <a:pt x="20958" y="90043"/>
                  </a:cubicBezTo>
                  <a:cubicBezTo>
                    <a:pt x="25696" y="86884"/>
                    <a:pt x="29968" y="82880"/>
                    <a:pt x="35171" y="80567"/>
                  </a:cubicBezTo>
                  <a:cubicBezTo>
                    <a:pt x="44298" y="76510"/>
                    <a:pt x="63598" y="71091"/>
                    <a:pt x="63598" y="71091"/>
                  </a:cubicBezTo>
                  <a:cubicBezTo>
                    <a:pt x="73074" y="72670"/>
                    <a:pt x="82647" y="73745"/>
                    <a:pt x="92025" y="75829"/>
                  </a:cubicBezTo>
                  <a:cubicBezTo>
                    <a:pt x="96900" y="76912"/>
                    <a:pt x="102708" y="77036"/>
                    <a:pt x="106239" y="80567"/>
                  </a:cubicBezTo>
                  <a:cubicBezTo>
                    <a:pt x="122529" y="96857"/>
                    <a:pt x="123970" y="105335"/>
                    <a:pt x="129928" y="123207"/>
                  </a:cubicBezTo>
                  <a:cubicBezTo>
                    <a:pt x="128349" y="131103"/>
                    <a:pt x="127143" y="139084"/>
                    <a:pt x="125190" y="146896"/>
                  </a:cubicBezTo>
                  <a:cubicBezTo>
                    <a:pt x="118648" y="173065"/>
                    <a:pt x="109739" y="165998"/>
                    <a:pt x="125190" y="208488"/>
                  </a:cubicBezTo>
                  <a:cubicBezTo>
                    <a:pt x="126897" y="213181"/>
                    <a:pt x="134936" y="210993"/>
                    <a:pt x="139403" y="213226"/>
                  </a:cubicBezTo>
                  <a:cubicBezTo>
                    <a:pt x="176132" y="231591"/>
                    <a:pt x="132113" y="215535"/>
                    <a:pt x="167830" y="227439"/>
                  </a:cubicBezTo>
                  <a:cubicBezTo>
                    <a:pt x="169409" y="232177"/>
                    <a:pt x="169036" y="245184"/>
                    <a:pt x="172568" y="241653"/>
                  </a:cubicBezTo>
                  <a:cubicBezTo>
                    <a:pt x="179631" y="234590"/>
                    <a:pt x="182044" y="213226"/>
                    <a:pt x="182044" y="213226"/>
                  </a:cubicBezTo>
                  <a:cubicBezTo>
                    <a:pt x="158890" y="178496"/>
                    <a:pt x="159528" y="193143"/>
                    <a:pt x="167830" y="151634"/>
                  </a:cubicBezTo>
                  <a:cubicBezTo>
                    <a:pt x="168809" y="146737"/>
                    <a:pt x="170989" y="142159"/>
                    <a:pt x="172568" y="137421"/>
                  </a:cubicBezTo>
                  <a:cubicBezTo>
                    <a:pt x="170989" y="124787"/>
                    <a:pt x="171180" y="111802"/>
                    <a:pt x="167830" y="99518"/>
                  </a:cubicBezTo>
                  <a:cubicBezTo>
                    <a:pt x="166332" y="94025"/>
                    <a:pt x="160901" y="90398"/>
                    <a:pt x="158355" y="85305"/>
                  </a:cubicBezTo>
                  <a:cubicBezTo>
                    <a:pt x="156122" y="80838"/>
                    <a:pt x="155196" y="75829"/>
                    <a:pt x="153617" y="71091"/>
                  </a:cubicBezTo>
                  <a:cubicBezTo>
                    <a:pt x="159049" y="54795"/>
                    <a:pt x="169492" y="40419"/>
                    <a:pt x="158355" y="23713"/>
                  </a:cubicBezTo>
                  <a:cubicBezTo>
                    <a:pt x="155196" y="18975"/>
                    <a:pt x="149234" y="16784"/>
                    <a:pt x="144141" y="14237"/>
                  </a:cubicBezTo>
                  <a:cubicBezTo>
                    <a:pt x="139674" y="12004"/>
                    <a:pt x="134666" y="11079"/>
                    <a:pt x="129928" y="9500"/>
                  </a:cubicBezTo>
                  <a:cubicBezTo>
                    <a:pt x="105226" y="17732"/>
                    <a:pt x="94394" y="-765"/>
                    <a:pt x="82549" y="24"/>
                  </a:cubicBezTo>
                  <a:close/>
                </a:path>
              </a:pathLst>
            </a:custGeom>
            <a:solidFill>
              <a:srgbClr val="E7E6E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kumimoji="0" lang="zh-TW" altLang="en-US"/>
            </a:p>
          </p:txBody>
        </p:sp>
        <p:sp>
          <p:nvSpPr>
            <p:cNvPr id="25" name="手繪多邊形 24"/>
            <p:cNvSpPr/>
            <p:nvPr/>
          </p:nvSpPr>
          <p:spPr bwMode="auto">
            <a:xfrm>
              <a:off x="398153" y="2640940"/>
              <a:ext cx="493113" cy="366048"/>
            </a:xfrm>
            <a:custGeom>
              <a:avLst/>
              <a:gdLst>
                <a:gd name="connsiteX0" fmla="*/ 99617 w 436009"/>
                <a:gd name="connsiteY0" fmla="*/ 99495 h 394748"/>
                <a:gd name="connsiteX1" fmla="*/ 61714 w 436009"/>
                <a:gd name="connsiteY1" fmla="*/ 99495 h 394748"/>
                <a:gd name="connsiteX2" fmla="*/ 52238 w 436009"/>
                <a:gd name="connsiteY2" fmla="*/ 127922 h 394748"/>
                <a:gd name="connsiteX3" fmla="*/ 66452 w 436009"/>
                <a:gd name="connsiteY3" fmla="*/ 156348 h 394748"/>
                <a:gd name="connsiteX4" fmla="*/ 38025 w 436009"/>
                <a:gd name="connsiteY4" fmla="*/ 165824 h 394748"/>
                <a:gd name="connsiteX5" fmla="*/ 23811 w 436009"/>
                <a:gd name="connsiteY5" fmla="*/ 175300 h 394748"/>
                <a:gd name="connsiteX6" fmla="*/ 28549 w 436009"/>
                <a:gd name="connsiteY6" fmla="*/ 189513 h 394748"/>
                <a:gd name="connsiteX7" fmla="*/ 56976 w 436009"/>
                <a:gd name="connsiteY7" fmla="*/ 198989 h 394748"/>
                <a:gd name="connsiteX8" fmla="*/ 85403 w 436009"/>
                <a:gd name="connsiteY8" fmla="*/ 194251 h 394748"/>
                <a:gd name="connsiteX9" fmla="*/ 99617 w 436009"/>
                <a:gd name="connsiteY9" fmla="*/ 198989 h 394748"/>
                <a:gd name="connsiteX10" fmla="*/ 94879 w 436009"/>
                <a:gd name="connsiteY10" fmla="*/ 213202 h 394748"/>
                <a:gd name="connsiteX11" fmla="*/ 80665 w 436009"/>
                <a:gd name="connsiteY11" fmla="*/ 227416 h 394748"/>
                <a:gd name="connsiteX12" fmla="*/ 151733 w 436009"/>
                <a:gd name="connsiteY12" fmla="*/ 236891 h 394748"/>
                <a:gd name="connsiteX13" fmla="*/ 165946 w 436009"/>
                <a:gd name="connsiteY13" fmla="*/ 241629 h 394748"/>
                <a:gd name="connsiteX14" fmla="*/ 161208 w 436009"/>
                <a:gd name="connsiteY14" fmla="*/ 279532 h 394748"/>
                <a:gd name="connsiteX15" fmla="*/ 146995 w 436009"/>
                <a:gd name="connsiteY15" fmla="*/ 289008 h 394748"/>
                <a:gd name="connsiteX16" fmla="*/ 118568 w 436009"/>
                <a:gd name="connsiteY16" fmla="*/ 298483 h 394748"/>
                <a:gd name="connsiteX17" fmla="*/ 104354 w 436009"/>
                <a:gd name="connsiteY17" fmla="*/ 326910 h 394748"/>
                <a:gd name="connsiteX18" fmla="*/ 85403 w 436009"/>
                <a:gd name="connsiteY18" fmla="*/ 331648 h 394748"/>
                <a:gd name="connsiteX19" fmla="*/ 71190 w 436009"/>
                <a:gd name="connsiteY19" fmla="*/ 336386 h 394748"/>
                <a:gd name="connsiteX20" fmla="*/ 52238 w 436009"/>
                <a:gd name="connsiteY20" fmla="*/ 331648 h 394748"/>
                <a:gd name="connsiteX21" fmla="*/ 33287 w 436009"/>
                <a:gd name="connsiteY21" fmla="*/ 289008 h 394748"/>
                <a:gd name="connsiteX22" fmla="*/ 28549 w 436009"/>
                <a:gd name="connsiteY22" fmla="*/ 274794 h 394748"/>
                <a:gd name="connsiteX23" fmla="*/ 19074 w 436009"/>
                <a:gd name="connsiteY23" fmla="*/ 241629 h 394748"/>
                <a:gd name="connsiteX24" fmla="*/ 9598 w 436009"/>
                <a:gd name="connsiteY24" fmla="*/ 227416 h 394748"/>
                <a:gd name="connsiteX25" fmla="*/ 122 w 436009"/>
                <a:gd name="connsiteY25" fmla="*/ 246367 h 394748"/>
                <a:gd name="connsiteX26" fmla="*/ 4860 w 436009"/>
                <a:gd name="connsiteY26" fmla="*/ 270056 h 394748"/>
                <a:gd name="connsiteX27" fmla="*/ 9598 w 436009"/>
                <a:gd name="connsiteY27" fmla="*/ 298483 h 394748"/>
                <a:gd name="connsiteX28" fmla="*/ 14336 w 436009"/>
                <a:gd name="connsiteY28" fmla="*/ 331648 h 394748"/>
                <a:gd name="connsiteX29" fmla="*/ 19074 w 436009"/>
                <a:gd name="connsiteY29" fmla="*/ 345861 h 394748"/>
                <a:gd name="connsiteX30" fmla="*/ 66452 w 436009"/>
                <a:gd name="connsiteY30" fmla="*/ 369551 h 394748"/>
                <a:gd name="connsiteX31" fmla="*/ 80665 w 436009"/>
                <a:gd name="connsiteY31" fmla="*/ 379026 h 394748"/>
                <a:gd name="connsiteX32" fmla="*/ 85403 w 436009"/>
                <a:gd name="connsiteY32" fmla="*/ 393240 h 394748"/>
                <a:gd name="connsiteX33" fmla="*/ 104354 w 436009"/>
                <a:gd name="connsiteY33" fmla="*/ 374288 h 394748"/>
                <a:gd name="connsiteX34" fmla="*/ 180160 w 436009"/>
                <a:gd name="connsiteY34" fmla="*/ 379026 h 394748"/>
                <a:gd name="connsiteX35" fmla="*/ 194373 w 436009"/>
                <a:gd name="connsiteY35" fmla="*/ 383764 h 394748"/>
                <a:gd name="connsiteX36" fmla="*/ 199111 w 436009"/>
                <a:gd name="connsiteY36" fmla="*/ 364813 h 394748"/>
                <a:gd name="connsiteX37" fmla="*/ 199111 w 436009"/>
                <a:gd name="connsiteY37" fmla="*/ 303221 h 394748"/>
                <a:gd name="connsiteX38" fmla="*/ 227538 w 436009"/>
                <a:gd name="connsiteY38" fmla="*/ 284270 h 394748"/>
                <a:gd name="connsiteX39" fmla="*/ 246489 w 436009"/>
                <a:gd name="connsiteY39" fmla="*/ 241629 h 394748"/>
                <a:gd name="connsiteX40" fmla="*/ 251227 w 436009"/>
                <a:gd name="connsiteY40" fmla="*/ 227416 h 394748"/>
                <a:gd name="connsiteX41" fmla="*/ 265440 w 436009"/>
                <a:gd name="connsiteY41" fmla="*/ 217940 h 394748"/>
                <a:gd name="connsiteX42" fmla="*/ 274916 w 436009"/>
                <a:gd name="connsiteY42" fmla="*/ 203727 h 394748"/>
                <a:gd name="connsiteX43" fmla="*/ 303343 w 436009"/>
                <a:gd name="connsiteY43" fmla="*/ 184775 h 394748"/>
                <a:gd name="connsiteX44" fmla="*/ 383886 w 436009"/>
                <a:gd name="connsiteY44" fmla="*/ 189513 h 394748"/>
                <a:gd name="connsiteX45" fmla="*/ 398099 w 436009"/>
                <a:gd name="connsiteY45" fmla="*/ 194251 h 394748"/>
                <a:gd name="connsiteX46" fmla="*/ 412313 w 436009"/>
                <a:gd name="connsiteY46" fmla="*/ 222678 h 394748"/>
                <a:gd name="connsiteX47" fmla="*/ 426526 w 436009"/>
                <a:gd name="connsiteY47" fmla="*/ 227416 h 394748"/>
                <a:gd name="connsiteX48" fmla="*/ 436002 w 436009"/>
                <a:gd name="connsiteY48" fmla="*/ 213202 h 394748"/>
                <a:gd name="connsiteX49" fmla="*/ 426526 w 436009"/>
                <a:gd name="connsiteY49" fmla="*/ 175300 h 394748"/>
                <a:gd name="connsiteX50" fmla="*/ 412313 w 436009"/>
                <a:gd name="connsiteY50" fmla="*/ 161086 h 394748"/>
                <a:gd name="connsiteX51" fmla="*/ 402837 w 436009"/>
                <a:gd name="connsiteY51" fmla="*/ 104232 h 394748"/>
                <a:gd name="connsiteX52" fmla="*/ 398099 w 436009"/>
                <a:gd name="connsiteY52" fmla="*/ 75805 h 394748"/>
                <a:gd name="connsiteX53" fmla="*/ 393362 w 436009"/>
                <a:gd name="connsiteY53" fmla="*/ 61592 h 394748"/>
                <a:gd name="connsiteX54" fmla="*/ 379148 w 436009"/>
                <a:gd name="connsiteY54" fmla="*/ 56854 h 394748"/>
                <a:gd name="connsiteX55" fmla="*/ 360197 w 436009"/>
                <a:gd name="connsiteY55" fmla="*/ 61592 h 394748"/>
                <a:gd name="connsiteX56" fmla="*/ 350721 w 436009"/>
                <a:gd name="connsiteY56" fmla="*/ 90019 h 394748"/>
                <a:gd name="connsiteX57" fmla="*/ 341246 w 436009"/>
                <a:gd name="connsiteY57" fmla="*/ 75805 h 394748"/>
                <a:gd name="connsiteX58" fmla="*/ 322294 w 436009"/>
                <a:gd name="connsiteY58" fmla="*/ 0 h 394748"/>
                <a:gd name="connsiteX59" fmla="*/ 303343 w 436009"/>
                <a:gd name="connsiteY59" fmla="*/ 28427 h 394748"/>
                <a:gd name="connsiteX60" fmla="*/ 284392 w 436009"/>
                <a:gd name="connsiteY60" fmla="*/ 56854 h 394748"/>
                <a:gd name="connsiteX61" fmla="*/ 274916 w 436009"/>
                <a:gd name="connsiteY61" fmla="*/ 71068 h 394748"/>
                <a:gd name="connsiteX62" fmla="*/ 255965 w 436009"/>
                <a:gd name="connsiteY62" fmla="*/ 113708 h 394748"/>
                <a:gd name="connsiteX63" fmla="*/ 241751 w 436009"/>
                <a:gd name="connsiteY63" fmla="*/ 99495 h 394748"/>
                <a:gd name="connsiteX64" fmla="*/ 237013 w 436009"/>
                <a:gd name="connsiteY64" fmla="*/ 85281 h 394748"/>
                <a:gd name="connsiteX65" fmla="*/ 232276 w 436009"/>
                <a:gd name="connsiteY65" fmla="*/ 28427 h 394748"/>
                <a:gd name="connsiteX66" fmla="*/ 203849 w 436009"/>
                <a:gd name="connsiteY66" fmla="*/ 37903 h 394748"/>
                <a:gd name="connsiteX67" fmla="*/ 189635 w 436009"/>
                <a:gd name="connsiteY67" fmla="*/ 42641 h 394748"/>
                <a:gd name="connsiteX68" fmla="*/ 175422 w 436009"/>
                <a:gd name="connsiteY68" fmla="*/ 71068 h 394748"/>
                <a:gd name="connsiteX69" fmla="*/ 156470 w 436009"/>
                <a:gd name="connsiteY69" fmla="*/ 142135 h 394748"/>
                <a:gd name="connsiteX70" fmla="*/ 142257 w 436009"/>
                <a:gd name="connsiteY70" fmla="*/ 137397 h 394748"/>
                <a:gd name="connsiteX71" fmla="*/ 128044 w 436009"/>
                <a:gd name="connsiteY71" fmla="*/ 142135 h 394748"/>
                <a:gd name="connsiteX72" fmla="*/ 113830 w 436009"/>
                <a:gd name="connsiteY72" fmla="*/ 132659 h 394748"/>
                <a:gd name="connsiteX73" fmla="*/ 99617 w 436009"/>
                <a:gd name="connsiteY73" fmla="*/ 99495 h 394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436009" h="394748">
                  <a:moveTo>
                    <a:pt x="99617" y="99495"/>
                  </a:moveTo>
                  <a:cubicBezTo>
                    <a:pt x="90931" y="93968"/>
                    <a:pt x="68998" y="89297"/>
                    <a:pt x="61714" y="99495"/>
                  </a:cubicBezTo>
                  <a:cubicBezTo>
                    <a:pt x="55908" y="107623"/>
                    <a:pt x="52238" y="127922"/>
                    <a:pt x="52238" y="127922"/>
                  </a:cubicBezTo>
                  <a:cubicBezTo>
                    <a:pt x="52556" y="128399"/>
                    <a:pt x="70375" y="152425"/>
                    <a:pt x="66452" y="156348"/>
                  </a:cubicBezTo>
                  <a:cubicBezTo>
                    <a:pt x="59389" y="163411"/>
                    <a:pt x="46336" y="160284"/>
                    <a:pt x="38025" y="165824"/>
                  </a:cubicBezTo>
                  <a:lnTo>
                    <a:pt x="23811" y="175300"/>
                  </a:lnTo>
                  <a:cubicBezTo>
                    <a:pt x="25390" y="180038"/>
                    <a:pt x="24485" y="186610"/>
                    <a:pt x="28549" y="189513"/>
                  </a:cubicBezTo>
                  <a:cubicBezTo>
                    <a:pt x="36677" y="195319"/>
                    <a:pt x="56976" y="198989"/>
                    <a:pt x="56976" y="198989"/>
                  </a:cubicBezTo>
                  <a:cubicBezTo>
                    <a:pt x="66452" y="197410"/>
                    <a:pt x="75797" y="194251"/>
                    <a:pt x="85403" y="194251"/>
                  </a:cubicBezTo>
                  <a:cubicBezTo>
                    <a:pt x="90397" y="194251"/>
                    <a:pt x="97383" y="194522"/>
                    <a:pt x="99617" y="198989"/>
                  </a:cubicBezTo>
                  <a:cubicBezTo>
                    <a:pt x="101850" y="203456"/>
                    <a:pt x="97649" y="209047"/>
                    <a:pt x="94879" y="213202"/>
                  </a:cubicBezTo>
                  <a:cubicBezTo>
                    <a:pt x="91162" y="218777"/>
                    <a:pt x="85403" y="222678"/>
                    <a:pt x="80665" y="227416"/>
                  </a:cubicBezTo>
                  <a:cubicBezTo>
                    <a:pt x="67588" y="266644"/>
                    <a:pt x="72626" y="236891"/>
                    <a:pt x="151733" y="236891"/>
                  </a:cubicBezTo>
                  <a:cubicBezTo>
                    <a:pt x="156727" y="236891"/>
                    <a:pt x="161208" y="240050"/>
                    <a:pt x="165946" y="241629"/>
                  </a:cubicBezTo>
                  <a:cubicBezTo>
                    <a:pt x="164367" y="254263"/>
                    <a:pt x="165937" y="267710"/>
                    <a:pt x="161208" y="279532"/>
                  </a:cubicBezTo>
                  <a:cubicBezTo>
                    <a:pt x="159093" y="284819"/>
                    <a:pt x="152198" y="286695"/>
                    <a:pt x="146995" y="289008"/>
                  </a:cubicBezTo>
                  <a:cubicBezTo>
                    <a:pt x="137868" y="293065"/>
                    <a:pt x="118568" y="298483"/>
                    <a:pt x="118568" y="298483"/>
                  </a:cubicBezTo>
                  <a:cubicBezTo>
                    <a:pt x="115865" y="306592"/>
                    <a:pt x="112227" y="321661"/>
                    <a:pt x="104354" y="326910"/>
                  </a:cubicBezTo>
                  <a:cubicBezTo>
                    <a:pt x="98936" y="330522"/>
                    <a:pt x="91664" y="329859"/>
                    <a:pt x="85403" y="331648"/>
                  </a:cubicBezTo>
                  <a:cubicBezTo>
                    <a:pt x="80601" y="333020"/>
                    <a:pt x="75928" y="334807"/>
                    <a:pt x="71190" y="336386"/>
                  </a:cubicBezTo>
                  <a:cubicBezTo>
                    <a:pt x="64873" y="334807"/>
                    <a:pt x="57656" y="335260"/>
                    <a:pt x="52238" y="331648"/>
                  </a:cubicBezTo>
                  <a:cubicBezTo>
                    <a:pt x="42587" y="325214"/>
                    <a:pt x="35155" y="294612"/>
                    <a:pt x="33287" y="289008"/>
                  </a:cubicBezTo>
                  <a:cubicBezTo>
                    <a:pt x="31708" y="284270"/>
                    <a:pt x="29760" y="279639"/>
                    <a:pt x="28549" y="274794"/>
                  </a:cubicBezTo>
                  <a:cubicBezTo>
                    <a:pt x="27033" y="268730"/>
                    <a:pt x="22469" y="248420"/>
                    <a:pt x="19074" y="241629"/>
                  </a:cubicBezTo>
                  <a:cubicBezTo>
                    <a:pt x="16528" y="236536"/>
                    <a:pt x="12757" y="232154"/>
                    <a:pt x="9598" y="227416"/>
                  </a:cubicBezTo>
                  <a:cubicBezTo>
                    <a:pt x="6439" y="233733"/>
                    <a:pt x="902" y="239348"/>
                    <a:pt x="122" y="246367"/>
                  </a:cubicBezTo>
                  <a:cubicBezTo>
                    <a:pt x="-767" y="254370"/>
                    <a:pt x="3419" y="262133"/>
                    <a:pt x="4860" y="270056"/>
                  </a:cubicBezTo>
                  <a:cubicBezTo>
                    <a:pt x="6579" y="279507"/>
                    <a:pt x="8137" y="288988"/>
                    <a:pt x="9598" y="298483"/>
                  </a:cubicBezTo>
                  <a:cubicBezTo>
                    <a:pt x="11296" y="309520"/>
                    <a:pt x="12146" y="320698"/>
                    <a:pt x="14336" y="331648"/>
                  </a:cubicBezTo>
                  <a:cubicBezTo>
                    <a:pt x="15315" y="336545"/>
                    <a:pt x="15877" y="342025"/>
                    <a:pt x="19074" y="345861"/>
                  </a:cubicBezTo>
                  <a:cubicBezTo>
                    <a:pt x="41031" y="372210"/>
                    <a:pt x="36839" y="349810"/>
                    <a:pt x="66452" y="369551"/>
                  </a:cubicBezTo>
                  <a:lnTo>
                    <a:pt x="80665" y="379026"/>
                  </a:lnTo>
                  <a:cubicBezTo>
                    <a:pt x="82244" y="383764"/>
                    <a:pt x="80936" y="391006"/>
                    <a:pt x="85403" y="393240"/>
                  </a:cubicBezTo>
                  <a:cubicBezTo>
                    <a:pt x="99843" y="400460"/>
                    <a:pt x="102549" y="379703"/>
                    <a:pt x="104354" y="374288"/>
                  </a:cubicBezTo>
                  <a:cubicBezTo>
                    <a:pt x="129623" y="375867"/>
                    <a:pt x="154981" y="376376"/>
                    <a:pt x="180160" y="379026"/>
                  </a:cubicBezTo>
                  <a:cubicBezTo>
                    <a:pt x="185127" y="379549"/>
                    <a:pt x="190378" y="386760"/>
                    <a:pt x="194373" y="383764"/>
                  </a:cubicBezTo>
                  <a:cubicBezTo>
                    <a:pt x="199582" y="379857"/>
                    <a:pt x="197532" y="371130"/>
                    <a:pt x="199111" y="364813"/>
                  </a:cubicBezTo>
                  <a:cubicBezTo>
                    <a:pt x="196297" y="347931"/>
                    <a:pt x="188643" y="319670"/>
                    <a:pt x="199111" y="303221"/>
                  </a:cubicBezTo>
                  <a:cubicBezTo>
                    <a:pt x="205225" y="293613"/>
                    <a:pt x="227538" y="284270"/>
                    <a:pt x="227538" y="284270"/>
                  </a:cubicBezTo>
                  <a:cubicBezTo>
                    <a:pt x="242553" y="261745"/>
                    <a:pt x="235212" y="275458"/>
                    <a:pt x="246489" y="241629"/>
                  </a:cubicBezTo>
                  <a:cubicBezTo>
                    <a:pt x="248068" y="236891"/>
                    <a:pt x="247072" y="230186"/>
                    <a:pt x="251227" y="227416"/>
                  </a:cubicBezTo>
                  <a:lnTo>
                    <a:pt x="265440" y="217940"/>
                  </a:lnTo>
                  <a:cubicBezTo>
                    <a:pt x="268599" y="213202"/>
                    <a:pt x="270631" y="207477"/>
                    <a:pt x="274916" y="203727"/>
                  </a:cubicBezTo>
                  <a:cubicBezTo>
                    <a:pt x="283487" y="196228"/>
                    <a:pt x="303343" y="184775"/>
                    <a:pt x="303343" y="184775"/>
                  </a:cubicBezTo>
                  <a:cubicBezTo>
                    <a:pt x="330191" y="186354"/>
                    <a:pt x="357125" y="186837"/>
                    <a:pt x="383886" y="189513"/>
                  </a:cubicBezTo>
                  <a:cubicBezTo>
                    <a:pt x="388855" y="190010"/>
                    <a:pt x="394199" y="191131"/>
                    <a:pt x="398099" y="194251"/>
                  </a:cubicBezTo>
                  <a:cubicBezTo>
                    <a:pt x="442042" y="229407"/>
                    <a:pt x="377976" y="188341"/>
                    <a:pt x="412313" y="222678"/>
                  </a:cubicBezTo>
                  <a:cubicBezTo>
                    <a:pt x="415844" y="226209"/>
                    <a:pt x="421788" y="225837"/>
                    <a:pt x="426526" y="227416"/>
                  </a:cubicBezTo>
                  <a:cubicBezTo>
                    <a:pt x="429685" y="222678"/>
                    <a:pt x="435296" y="218852"/>
                    <a:pt x="436002" y="213202"/>
                  </a:cubicBezTo>
                  <a:cubicBezTo>
                    <a:pt x="436254" y="211187"/>
                    <a:pt x="430109" y="180674"/>
                    <a:pt x="426526" y="175300"/>
                  </a:cubicBezTo>
                  <a:cubicBezTo>
                    <a:pt x="422809" y="169725"/>
                    <a:pt x="417051" y="165824"/>
                    <a:pt x="412313" y="161086"/>
                  </a:cubicBezTo>
                  <a:cubicBezTo>
                    <a:pt x="402437" y="131459"/>
                    <a:pt x="409890" y="157126"/>
                    <a:pt x="402837" y="104232"/>
                  </a:cubicBezTo>
                  <a:cubicBezTo>
                    <a:pt x="401567" y="94710"/>
                    <a:pt x="400183" y="85183"/>
                    <a:pt x="398099" y="75805"/>
                  </a:cubicBezTo>
                  <a:cubicBezTo>
                    <a:pt x="397016" y="70930"/>
                    <a:pt x="396893" y="65123"/>
                    <a:pt x="393362" y="61592"/>
                  </a:cubicBezTo>
                  <a:cubicBezTo>
                    <a:pt x="389831" y="58061"/>
                    <a:pt x="383886" y="58433"/>
                    <a:pt x="379148" y="56854"/>
                  </a:cubicBezTo>
                  <a:cubicBezTo>
                    <a:pt x="372831" y="58433"/>
                    <a:pt x="364435" y="56648"/>
                    <a:pt x="360197" y="61592"/>
                  </a:cubicBezTo>
                  <a:cubicBezTo>
                    <a:pt x="353697" y="69176"/>
                    <a:pt x="350721" y="90019"/>
                    <a:pt x="350721" y="90019"/>
                  </a:cubicBezTo>
                  <a:cubicBezTo>
                    <a:pt x="347563" y="85281"/>
                    <a:pt x="343559" y="81008"/>
                    <a:pt x="341246" y="75805"/>
                  </a:cubicBezTo>
                  <a:cubicBezTo>
                    <a:pt x="330649" y="51962"/>
                    <a:pt x="327323" y="25145"/>
                    <a:pt x="322294" y="0"/>
                  </a:cubicBezTo>
                  <a:cubicBezTo>
                    <a:pt x="290751" y="31545"/>
                    <a:pt x="320485" y="-2428"/>
                    <a:pt x="303343" y="28427"/>
                  </a:cubicBezTo>
                  <a:cubicBezTo>
                    <a:pt x="297812" y="38382"/>
                    <a:pt x="290709" y="47378"/>
                    <a:pt x="284392" y="56854"/>
                  </a:cubicBezTo>
                  <a:cubicBezTo>
                    <a:pt x="281233" y="61592"/>
                    <a:pt x="276717" y="65666"/>
                    <a:pt x="274916" y="71068"/>
                  </a:cubicBezTo>
                  <a:cubicBezTo>
                    <a:pt x="263639" y="104897"/>
                    <a:pt x="270980" y="91184"/>
                    <a:pt x="255965" y="113708"/>
                  </a:cubicBezTo>
                  <a:cubicBezTo>
                    <a:pt x="251227" y="108970"/>
                    <a:pt x="245468" y="105070"/>
                    <a:pt x="241751" y="99495"/>
                  </a:cubicBezTo>
                  <a:cubicBezTo>
                    <a:pt x="238981" y="95340"/>
                    <a:pt x="237673" y="90231"/>
                    <a:pt x="237013" y="85281"/>
                  </a:cubicBezTo>
                  <a:cubicBezTo>
                    <a:pt x="234500" y="66431"/>
                    <a:pt x="233855" y="47378"/>
                    <a:pt x="232276" y="28427"/>
                  </a:cubicBezTo>
                  <a:lnTo>
                    <a:pt x="203849" y="37903"/>
                  </a:lnTo>
                  <a:lnTo>
                    <a:pt x="189635" y="42641"/>
                  </a:lnTo>
                  <a:cubicBezTo>
                    <a:pt x="183124" y="52408"/>
                    <a:pt x="176931" y="58997"/>
                    <a:pt x="175422" y="71068"/>
                  </a:cubicBezTo>
                  <a:cubicBezTo>
                    <a:pt x="166719" y="140689"/>
                    <a:pt x="188792" y="120587"/>
                    <a:pt x="156470" y="142135"/>
                  </a:cubicBezTo>
                  <a:cubicBezTo>
                    <a:pt x="151732" y="140556"/>
                    <a:pt x="147251" y="137397"/>
                    <a:pt x="142257" y="137397"/>
                  </a:cubicBezTo>
                  <a:cubicBezTo>
                    <a:pt x="137263" y="137397"/>
                    <a:pt x="132970" y="142956"/>
                    <a:pt x="128044" y="142135"/>
                  </a:cubicBezTo>
                  <a:cubicBezTo>
                    <a:pt x="122427" y="141199"/>
                    <a:pt x="118568" y="135818"/>
                    <a:pt x="113830" y="132659"/>
                  </a:cubicBezTo>
                  <a:cubicBezTo>
                    <a:pt x="108593" y="116948"/>
                    <a:pt x="108303" y="105022"/>
                    <a:pt x="99617" y="99495"/>
                  </a:cubicBezTo>
                  <a:close/>
                </a:path>
              </a:pathLst>
            </a:custGeom>
            <a:solidFill>
              <a:srgbClr val="E7E6E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kumimoji="0" lang="zh-TW" altLang="en-US"/>
            </a:p>
          </p:txBody>
        </p:sp>
      </p:grpSp>
      <p:sp>
        <p:nvSpPr>
          <p:cNvPr id="18" name="連江縣"/>
          <p:cNvSpPr/>
          <p:nvPr/>
        </p:nvSpPr>
        <p:spPr bwMode="auto">
          <a:xfrm>
            <a:off x="1152525" y="1401763"/>
            <a:ext cx="765175" cy="550862"/>
          </a:xfrm>
          <a:custGeom>
            <a:avLst/>
            <a:gdLst>
              <a:gd name="connsiteX0" fmla="*/ 85281 w 677509"/>
              <a:gd name="connsiteY0" fmla="*/ 5669 h 584412"/>
              <a:gd name="connsiteX1" fmla="*/ 90019 w 677509"/>
              <a:gd name="connsiteY1" fmla="*/ 95688 h 584412"/>
              <a:gd name="connsiteX2" fmla="*/ 104232 w 677509"/>
              <a:gd name="connsiteY2" fmla="*/ 124115 h 584412"/>
              <a:gd name="connsiteX3" fmla="*/ 108970 w 677509"/>
              <a:gd name="connsiteY3" fmla="*/ 138328 h 584412"/>
              <a:gd name="connsiteX4" fmla="*/ 104232 w 677509"/>
              <a:gd name="connsiteY4" fmla="*/ 162017 h 584412"/>
              <a:gd name="connsiteX5" fmla="*/ 99494 w 677509"/>
              <a:gd name="connsiteY5" fmla="*/ 190444 h 584412"/>
              <a:gd name="connsiteX6" fmla="*/ 85281 w 677509"/>
              <a:gd name="connsiteY6" fmla="*/ 195182 h 584412"/>
              <a:gd name="connsiteX7" fmla="*/ 66330 w 677509"/>
              <a:gd name="connsiteY7" fmla="*/ 199920 h 584412"/>
              <a:gd name="connsiteX8" fmla="*/ 47378 w 677509"/>
              <a:gd name="connsiteY8" fmla="*/ 228347 h 584412"/>
              <a:gd name="connsiteX9" fmla="*/ 61592 w 677509"/>
              <a:gd name="connsiteY9" fmla="*/ 233085 h 584412"/>
              <a:gd name="connsiteX10" fmla="*/ 90019 w 677509"/>
              <a:gd name="connsiteY10" fmla="*/ 247298 h 584412"/>
              <a:gd name="connsiteX11" fmla="*/ 71067 w 677509"/>
              <a:gd name="connsiteY11" fmla="*/ 308890 h 584412"/>
              <a:gd name="connsiteX12" fmla="*/ 47378 w 677509"/>
              <a:gd name="connsiteY12" fmla="*/ 313628 h 584412"/>
              <a:gd name="connsiteX13" fmla="*/ 37903 w 677509"/>
              <a:gd name="connsiteY13" fmla="*/ 327841 h 584412"/>
              <a:gd name="connsiteX14" fmla="*/ 47378 w 677509"/>
              <a:gd name="connsiteY14" fmla="*/ 342055 h 584412"/>
              <a:gd name="connsiteX15" fmla="*/ 52116 w 677509"/>
              <a:gd name="connsiteY15" fmla="*/ 356268 h 584412"/>
              <a:gd name="connsiteX16" fmla="*/ 33165 w 677509"/>
              <a:gd name="connsiteY16" fmla="*/ 379957 h 584412"/>
              <a:gd name="connsiteX17" fmla="*/ 14213 w 677509"/>
              <a:gd name="connsiteY17" fmla="*/ 408384 h 584412"/>
              <a:gd name="connsiteX18" fmla="*/ 0 w 677509"/>
              <a:gd name="connsiteY18" fmla="*/ 436811 h 584412"/>
              <a:gd name="connsiteX19" fmla="*/ 9476 w 677509"/>
              <a:gd name="connsiteY19" fmla="*/ 474714 h 584412"/>
              <a:gd name="connsiteX20" fmla="*/ 18951 w 677509"/>
              <a:gd name="connsiteY20" fmla="*/ 503141 h 584412"/>
              <a:gd name="connsiteX21" fmla="*/ 175300 w 677509"/>
              <a:gd name="connsiteY21" fmla="*/ 517354 h 584412"/>
              <a:gd name="connsiteX22" fmla="*/ 184775 w 677509"/>
              <a:gd name="connsiteY22" fmla="*/ 559994 h 584412"/>
              <a:gd name="connsiteX23" fmla="*/ 189513 w 677509"/>
              <a:gd name="connsiteY23" fmla="*/ 578946 h 584412"/>
              <a:gd name="connsiteX24" fmla="*/ 203726 w 677509"/>
              <a:gd name="connsiteY24" fmla="*/ 583684 h 584412"/>
              <a:gd name="connsiteX25" fmla="*/ 251105 w 677509"/>
              <a:gd name="connsiteY25" fmla="*/ 578946 h 584412"/>
              <a:gd name="connsiteX26" fmla="*/ 246367 w 677509"/>
              <a:gd name="connsiteY26" fmla="*/ 550519 h 584412"/>
              <a:gd name="connsiteX27" fmla="*/ 236891 w 677509"/>
              <a:gd name="connsiteY27" fmla="*/ 517354 h 584412"/>
              <a:gd name="connsiteX28" fmla="*/ 260580 w 677509"/>
              <a:gd name="connsiteY28" fmla="*/ 498403 h 584412"/>
              <a:gd name="connsiteX29" fmla="*/ 274794 w 677509"/>
              <a:gd name="connsiteY29" fmla="*/ 484189 h 584412"/>
              <a:gd name="connsiteX30" fmla="*/ 303221 w 677509"/>
              <a:gd name="connsiteY30" fmla="*/ 474714 h 584412"/>
              <a:gd name="connsiteX31" fmla="*/ 331648 w 677509"/>
              <a:gd name="connsiteY31" fmla="*/ 460500 h 584412"/>
              <a:gd name="connsiteX32" fmla="*/ 350599 w 677509"/>
              <a:gd name="connsiteY32" fmla="*/ 465238 h 584412"/>
              <a:gd name="connsiteX33" fmla="*/ 355337 w 677509"/>
              <a:gd name="connsiteY33" fmla="*/ 479451 h 584412"/>
              <a:gd name="connsiteX34" fmla="*/ 369550 w 677509"/>
              <a:gd name="connsiteY34" fmla="*/ 484189 h 584412"/>
              <a:gd name="connsiteX35" fmla="*/ 393239 w 677509"/>
              <a:gd name="connsiteY35" fmla="*/ 488927 h 584412"/>
              <a:gd name="connsiteX36" fmla="*/ 412191 w 677509"/>
              <a:gd name="connsiteY36" fmla="*/ 484189 h 584412"/>
              <a:gd name="connsiteX37" fmla="*/ 416929 w 677509"/>
              <a:gd name="connsiteY37" fmla="*/ 469976 h 584412"/>
              <a:gd name="connsiteX38" fmla="*/ 421666 w 677509"/>
              <a:gd name="connsiteY38" fmla="*/ 451025 h 584412"/>
              <a:gd name="connsiteX39" fmla="*/ 440618 w 677509"/>
              <a:gd name="connsiteY39" fmla="*/ 408384 h 584412"/>
              <a:gd name="connsiteX40" fmla="*/ 445355 w 677509"/>
              <a:gd name="connsiteY40" fmla="*/ 394171 h 584412"/>
              <a:gd name="connsiteX41" fmla="*/ 469045 w 677509"/>
              <a:gd name="connsiteY41" fmla="*/ 365744 h 584412"/>
              <a:gd name="connsiteX42" fmla="*/ 483258 w 677509"/>
              <a:gd name="connsiteY42" fmla="*/ 337317 h 584412"/>
              <a:gd name="connsiteX43" fmla="*/ 497472 w 677509"/>
              <a:gd name="connsiteY43" fmla="*/ 327841 h 584412"/>
              <a:gd name="connsiteX44" fmla="*/ 516423 w 677509"/>
              <a:gd name="connsiteY44" fmla="*/ 304152 h 584412"/>
              <a:gd name="connsiteX45" fmla="*/ 530636 w 677509"/>
              <a:gd name="connsiteY45" fmla="*/ 313628 h 584412"/>
              <a:gd name="connsiteX46" fmla="*/ 549588 w 677509"/>
              <a:gd name="connsiteY46" fmla="*/ 342055 h 584412"/>
              <a:gd name="connsiteX47" fmla="*/ 578015 w 677509"/>
              <a:gd name="connsiteY47" fmla="*/ 351530 h 584412"/>
              <a:gd name="connsiteX48" fmla="*/ 592228 w 677509"/>
              <a:gd name="connsiteY48" fmla="*/ 346792 h 584412"/>
              <a:gd name="connsiteX49" fmla="*/ 596966 w 677509"/>
              <a:gd name="connsiteY49" fmla="*/ 332579 h 584412"/>
              <a:gd name="connsiteX50" fmla="*/ 601704 w 677509"/>
              <a:gd name="connsiteY50" fmla="*/ 289939 h 584412"/>
              <a:gd name="connsiteX51" fmla="*/ 625393 w 677509"/>
              <a:gd name="connsiteY51" fmla="*/ 266249 h 584412"/>
              <a:gd name="connsiteX52" fmla="*/ 639606 w 677509"/>
              <a:gd name="connsiteY52" fmla="*/ 218871 h 584412"/>
              <a:gd name="connsiteX53" fmla="*/ 658558 w 677509"/>
              <a:gd name="connsiteY53" fmla="*/ 190444 h 584412"/>
              <a:gd name="connsiteX54" fmla="*/ 668033 w 677509"/>
              <a:gd name="connsiteY54" fmla="*/ 176231 h 584412"/>
              <a:gd name="connsiteX55" fmla="*/ 677509 w 677509"/>
              <a:gd name="connsiteY55" fmla="*/ 147804 h 584412"/>
              <a:gd name="connsiteX56" fmla="*/ 672771 w 677509"/>
              <a:gd name="connsiteY56" fmla="*/ 119377 h 584412"/>
              <a:gd name="connsiteX57" fmla="*/ 639606 w 677509"/>
              <a:gd name="connsiteY57" fmla="*/ 114639 h 584412"/>
              <a:gd name="connsiteX58" fmla="*/ 611179 w 677509"/>
              <a:gd name="connsiteY58" fmla="*/ 105163 h 584412"/>
              <a:gd name="connsiteX59" fmla="*/ 582752 w 677509"/>
              <a:gd name="connsiteY59" fmla="*/ 109901 h 584412"/>
              <a:gd name="connsiteX60" fmla="*/ 563801 w 677509"/>
              <a:gd name="connsiteY60" fmla="*/ 143066 h 584412"/>
              <a:gd name="connsiteX61" fmla="*/ 535374 w 677509"/>
              <a:gd name="connsiteY61" fmla="*/ 152542 h 584412"/>
              <a:gd name="connsiteX62" fmla="*/ 511685 w 677509"/>
              <a:gd name="connsiteY62" fmla="*/ 147804 h 584412"/>
              <a:gd name="connsiteX63" fmla="*/ 497472 w 677509"/>
              <a:gd name="connsiteY63" fmla="*/ 119377 h 584412"/>
              <a:gd name="connsiteX64" fmla="*/ 483258 w 677509"/>
              <a:gd name="connsiteY64" fmla="*/ 109901 h 584412"/>
              <a:gd name="connsiteX65" fmla="*/ 450093 w 677509"/>
              <a:gd name="connsiteY65" fmla="*/ 147804 h 584412"/>
              <a:gd name="connsiteX66" fmla="*/ 426404 w 677509"/>
              <a:gd name="connsiteY66" fmla="*/ 176231 h 584412"/>
              <a:gd name="connsiteX67" fmla="*/ 416929 w 677509"/>
              <a:gd name="connsiteY67" fmla="*/ 204658 h 584412"/>
              <a:gd name="connsiteX68" fmla="*/ 412191 w 677509"/>
              <a:gd name="connsiteY68" fmla="*/ 223609 h 584412"/>
              <a:gd name="connsiteX69" fmla="*/ 397977 w 677509"/>
              <a:gd name="connsiteY69" fmla="*/ 237822 h 584412"/>
              <a:gd name="connsiteX70" fmla="*/ 379026 w 677509"/>
              <a:gd name="connsiteY70" fmla="*/ 242560 h 584412"/>
              <a:gd name="connsiteX71" fmla="*/ 364812 w 677509"/>
              <a:gd name="connsiteY71" fmla="*/ 252036 h 584412"/>
              <a:gd name="connsiteX72" fmla="*/ 355337 w 677509"/>
              <a:gd name="connsiteY72" fmla="*/ 280463 h 584412"/>
              <a:gd name="connsiteX73" fmla="*/ 345861 w 677509"/>
              <a:gd name="connsiteY73" fmla="*/ 294676 h 584412"/>
              <a:gd name="connsiteX74" fmla="*/ 326910 w 677509"/>
              <a:gd name="connsiteY74" fmla="*/ 318365 h 584412"/>
              <a:gd name="connsiteX75" fmla="*/ 307959 w 677509"/>
              <a:gd name="connsiteY75" fmla="*/ 337317 h 584412"/>
              <a:gd name="connsiteX76" fmla="*/ 293745 w 677509"/>
              <a:gd name="connsiteY76" fmla="*/ 323103 h 584412"/>
              <a:gd name="connsiteX77" fmla="*/ 279532 w 677509"/>
              <a:gd name="connsiteY77" fmla="*/ 270987 h 584412"/>
              <a:gd name="connsiteX78" fmla="*/ 274794 w 677509"/>
              <a:gd name="connsiteY78" fmla="*/ 237822 h 584412"/>
              <a:gd name="connsiteX79" fmla="*/ 255843 w 677509"/>
              <a:gd name="connsiteY79" fmla="*/ 233085 h 584412"/>
              <a:gd name="connsiteX80" fmla="*/ 251105 w 677509"/>
              <a:gd name="connsiteY80" fmla="*/ 218871 h 584412"/>
              <a:gd name="connsiteX81" fmla="*/ 222678 w 677509"/>
              <a:gd name="connsiteY81" fmla="*/ 218871 h 584412"/>
              <a:gd name="connsiteX82" fmla="*/ 194251 w 677509"/>
              <a:gd name="connsiteY82" fmla="*/ 214133 h 584412"/>
              <a:gd name="connsiteX83" fmla="*/ 156348 w 677509"/>
              <a:gd name="connsiteY83" fmla="*/ 204658 h 584412"/>
              <a:gd name="connsiteX84" fmla="*/ 146873 w 677509"/>
              <a:gd name="connsiteY84" fmla="*/ 180969 h 584412"/>
              <a:gd name="connsiteX85" fmla="*/ 151610 w 677509"/>
              <a:gd name="connsiteY85" fmla="*/ 166755 h 584412"/>
              <a:gd name="connsiteX86" fmla="*/ 180037 w 677509"/>
              <a:gd name="connsiteY86" fmla="*/ 143066 h 584412"/>
              <a:gd name="connsiteX87" fmla="*/ 198989 w 677509"/>
              <a:gd name="connsiteY87" fmla="*/ 114639 h 584412"/>
              <a:gd name="connsiteX88" fmla="*/ 194251 w 677509"/>
              <a:gd name="connsiteY88" fmla="*/ 90950 h 584412"/>
              <a:gd name="connsiteX89" fmla="*/ 189513 w 677509"/>
              <a:gd name="connsiteY89" fmla="*/ 76736 h 584412"/>
              <a:gd name="connsiteX90" fmla="*/ 222678 w 677509"/>
              <a:gd name="connsiteY90" fmla="*/ 81474 h 584412"/>
              <a:gd name="connsiteX91" fmla="*/ 232153 w 677509"/>
              <a:gd name="connsiteY91" fmla="*/ 67261 h 584412"/>
              <a:gd name="connsiteX92" fmla="*/ 217940 w 677509"/>
              <a:gd name="connsiteY92" fmla="*/ 53047 h 584412"/>
              <a:gd name="connsiteX93" fmla="*/ 146873 w 677509"/>
              <a:gd name="connsiteY93" fmla="*/ 38834 h 584412"/>
              <a:gd name="connsiteX94" fmla="*/ 137397 w 677509"/>
              <a:gd name="connsiteY94" fmla="*/ 24620 h 584412"/>
              <a:gd name="connsiteX95" fmla="*/ 132659 w 677509"/>
              <a:gd name="connsiteY95" fmla="*/ 10407 h 584412"/>
              <a:gd name="connsiteX96" fmla="*/ 85281 w 677509"/>
              <a:gd name="connsiteY96" fmla="*/ 5669 h 58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7509" h="584412">
                <a:moveTo>
                  <a:pt x="85281" y="5669"/>
                </a:moveTo>
                <a:cubicBezTo>
                  <a:pt x="78174" y="19882"/>
                  <a:pt x="87299" y="65764"/>
                  <a:pt x="90019" y="95688"/>
                </a:cubicBezTo>
                <a:cubicBezTo>
                  <a:pt x="91342" y="110244"/>
                  <a:pt x="97932" y="111515"/>
                  <a:pt x="104232" y="124115"/>
                </a:cubicBezTo>
                <a:cubicBezTo>
                  <a:pt x="106465" y="128582"/>
                  <a:pt x="107391" y="133590"/>
                  <a:pt x="108970" y="138328"/>
                </a:cubicBezTo>
                <a:cubicBezTo>
                  <a:pt x="107391" y="146224"/>
                  <a:pt x="105673" y="154094"/>
                  <a:pt x="104232" y="162017"/>
                </a:cubicBezTo>
                <a:cubicBezTo>
                  <a:pt x="102513" y="171468"/>
                  <a:pt x="104260" y="182103"/>
                  <a:pt x="99494" y="190444"/>
                </a:cubicBezTo>
                <a:cubicBezTo>
                  <a:pt x="97016" y="194780"/>
                  <a:pt x="90083" y="193810"/>
                  <a:pt x="85281" y="195182"/>
                </a:cubicBezTo>
                <a:cubicBezTo>
                  <a:pt x="79020" y="196971"/>
                  <a:pt x="72647" y="198341"/>
                  <a:pt x="66330" y="199920"/>
                </a:cubicBezTo>
                <a:cubicBezTo>
                  <a:pt x="63917" y="202333"/>
                  <a:pt x="42807" y="219204"/>
                  <a:pt x="47378" y="228347"/>
                </a:cubicBezTo>
                <a:cubicBezTo>
                  <a:pt x="49612" y="232814"/>
                  <a:pt x="57125" y="230852"/>
                  <a:pt x="61592" y="233085"/>
                </a:cubicBezTo>
                <a:cubicBezTo>
                  <a:pt x="98330" y="251454"/>
                  <a:pt x="54291" y="235389"/>
                  <a:pt x="90019" y="247298"/>
                </a:cubicBezTo>
                <a:cubicBezTo>
                  <a:pt x="87181" y="278512"/>
                  <a:pt x="99006" y="298412"/>
                  <a:pt x="71067" y="308890"/>
                </a:cubicBezTo>
                <a:cubicBezTo>
                  <a:pt x="63527" y="311718"/>
                  <a:pt x="55274" y="312049"/>
                  <a:pt x="47378" y="313628"/>
                </a:cubicBezTo>
                <a:cubicBezTo>
                  <a:pt x="44220" y="318366"/>
                  <a:pt x="37903" y="322147"/>
                  <a:pt x="37903" y="327841"/>
                </a:cubicBezTo>
                <a:cubicBezTo>
                  <a:pt x="37903" y="333535"/>
                  <a:pt x="44832" y="336962"/>
                  <a:pt x="47378" y="342055"/>
                </a:cubicBezTo>
                <a:cubicBezTo>
                  <a:pt x="49611" y="346522"/>
                  <a:pt x="50537" y="351530"/>
                  <a:pt x="52116" y="356268"/>
                </a:cubicBezTo>
                <a:cubicBezTo>
                  <a:pt x="41446" y="388277"/>
                  <a:pt x="56243" y="353582"/>
                  <a:pt x="33165" y="379957"/>
                </a:cubicBezTo>
                <a:cubicBezTo>
                  <a:pt x="25666" y="388528"/>
                  <a:pt x="20530" y="398908"/>
                  <a:pt x="14213" y="408384"/>
                </a:cubicBezTo>
                <a:cubicBezTo>
                  <a:pt x="1969" y="426750"/>
                  <a:pt x="6538" y="417199"/>
                  <a:pt x="0" y="436811"/>
                </a:cubicBezTo>
                <a:cubicBezTo>
                  <a:pt x="3159" y="449445"/>
                  <a:pt x="5898" y="462192"/>
                  <a:pt x="9476" y="474714"/>
                </a:cubicBezTo>
                <a:cubicBezTo>
                  <a:pt x="12220" y="484318"/>
                  <a:pt x="9475" y="499983"/>
                  <a:pt x="18951" y="503141"/>
                </a:cubicBezTo>
                <a:cubicBezTo>
                  <a:pt x="87859" y="526109"/>
                  <a:pt x="37397" y="512246"/>
                  <a:pt x="175300" y="517354"/>
                </a:cubicBezTo>
                <a:cubicBezTo>
                  <a:pt x="186860" y="563600"/>
                  <a:pt x="172737" y="505826"/>
                  <a:pt x="184775" y="559994"/>
                </a:cubicBezTo>
                <a:cubicBezTo>
                  <a:pt x="186188" y="566351"/>
                  <a:pt x="185445" y="573861"/>
                  <a:pt x="189513" y="578946"/>
                </a:cubicBezTo>
                <a:cubicBezTo>
                  <a:pt x="192633" y="582846"/>
                  <a:pt x="198988" y="582105"/>
                  <a:pt x="203726" y="583684"/>
                </a:cubicBezTo>
                <a:cubicBezTo>
                  <a:pt x="219519" y="582105"/>
                  <a:pt x="238577" y="588690"/>
                  <a:pt x="251105" y="578946"/>
                </a:cubicBezTo>
                <a:cubicBezTo>
                  <a:pt x="258688" y="573048"/>
                  <a:pt x="248251" y="559939"/>
                  <a:pt x="246367" y="550519"/>
                </a:cubicBezTo>
                <a:cubicBezTo>
                  <a:pt x="243393" y="535648"/>
                  <a:pt x="241406" y="530900"/>
                  <a:pt x="236891" y="517354"/>
                </a:cubicBezTo>
                <a:cubicBezTo>
                  <a:pt x="258085" y="485566"/>
                  <a:pt x="233118" y="516712"/>
                  <a:pt x="260580" y="498403"/>
                </a:cubicBezTo>
                <a:cubicBezTo>
                  <a:pt x="266155" y="494686"/>
                  <a:pt x="268937" y="487443"/>
                  <a:pt x="274794" y="484189"/>
                </a:cubicBezTo>
                <a:cubicBezTo>
                  <a:pt x="283525" y="479338"/>
                  <a:pt x="303221" y="474714"/>
                  <a:pt x="303221" y="474714"/>
                </a:cubicBezTo>
                <a:cubicBezTo>
                  <a:pt x="310408" y="469922"/>
                  <a:pt x="321839" y="460500"/>
                  <a:pt x="331648" y="460500"/>
                </a:cubicBezTo>
                <a:cubicBezTo>
                  <a:pt x="338159" y="460500"/>
                  <a:pt x="344282" y="463659"/>
                  <a:pt x="350599" y="465238"/>
                </a:cubicBezTo>
                <a:cubicBezTo>
                  <a:pt x="352178" y="469976"/>
                  <a:pt x="351806" y="475920"/>
                  <a:pt x="355337" y="479451"/>
                </a:cubicBezTo>
                <a:cubicBezTo>
                  <a:pt x="358868" y="482982"/>
                  <a:pt x="364705" y="482978"/>
                  <a:pt x="369550" y="484189"/>
                </a:cubicBezTo>
                <a:cubicBezTo>
                  <a:pt x="377362" y="486142"/>
                  <a:pt x="385343" y="487348"/>
                  <a:pt x="393239" y="488927"/>
                </a:cubicBezTo>
                <a:cubicBezTo>
                  <a:pt x="399556" y="487348"/>
                  <a:pt x="407106" y="488257"/>
                  <a:pt x="412191" y="484189"/>
                </a:cubicBezTo>
                <a:cubicBezTo>
                  <a:pt x="416091" y="481069"/>
                  <a:pt x="415557" y="474778"/>
                  <a:pt x="416929" y="469976"/>
                </a:cubicBezTo>
                <a:cubicBezTo>
                  <a:pt x="418718" y="463715"/>
                  <a:pt x="419795" y="457262"/>
                  <a:pt x="421666" y="451025"/>
                </a:cubicBezTo>
                <a:cubicBezTo>
                  <a:pt x="430891" y="420273"/>
                  <a:pt x="426771" y="429154"/>
                  <a:pt x="440618" y="408384"/>
                </a:cubicBezTo>
                <a:cubicBezTo>
                  <a:pt x="442197" y="403646"/>
                  <a:pt x="443122" y="398638"/>
                  <a:pt x="445355" y="394171"/>
                </a:cubicBezTo>
                <a:cubicBezTo>
                  <a:pt x="451951" y="380978"/>
                  <a:pt x="458566" y="376222"/>
                  <a:pt x="469045" y="365744"/>
                </a:cubicBezTo>
                <a:cubicBezTo>
                  <a:pt x="472898" y="354182"/>
                  <a:pt x="474072" y="346503"/>
                  <a:pt x="483258" y="337317"/>
                </a:cubicBezTo>
                <a:cubicBezTo>
                  <a:pt x="487285" y="333291"/>
                  <a:pt x="492734" y="331000"/>
                  <a:pt x="497472" y="327841"/>
                </a:cubicBezTo>
                <a:cubicBezTo>
                  <a:pt x="500430" y="318965"/>
                  <a:pt x="502135" y="304152"/>
                  <a:pt x="516423" y="304152"/>
                </a:cubicBezTo>
                <a:cubicBezTo>
                  <a:pt x="522117" y="304152"/>
                  <a:pt x="525898" y="310469"/>
                  <a:pt x="530636" y="313628"/>
                </a:cubicBezTo>
                <a:cubicBezTo>
                  <a:pt x="536953" y="323104"/>
                  <a:pt x="538784" y="338454"/>
                  <a:pt x="549588" y="342055"/>
                </a:cubicBezTo>
                <a:lnTo>
                  <a:pt x="578015" y="351530"/>
                </a:lnTo>
                <a:cubicBezTo>
                  <a:pt x="582753" y="349951"/>
                  <a:pt x="588697" y="350323"/>
                  <a:pt x="592228" y="346792"/>
                </a:cubicBezTo>
                <a:cubicBezTo>
                  <a:pt x="595759" y="343261"/>
                  <a:pt x="596145" y="337505"/>
                  <a:pt x="596966" y="332579"/>
                </a:cubicBezTo>
                <a:cubicBezTo>
                  <a:pt x="599317" y="318473"/>
                  <a:pt x="598236" y="303813"/>
                  <a:pt x="601704" y="289939"/>
                </a:cubicBezTo>
                <a:cubicBezTo>
                  <a:pt x="604863" y="277303"/>
                  <a:pt x="615916" y="272567"/>
                  <a:pt x="625393" y="266249"/>
                </a:cubicBezTo>
                <a:cubicBezTo>
                  <a:pt x="628041" y="255657"/>
                  <a:pt x="634994" y="225789"/>
                  <a:pt x="639606" y="218871"/>
                </a:cubicBezTo>
                <a:lnTo>
                  <a:pt x="658558" y="190444"/>
                </a:lnTo>
                <a:cubicBezTo>
                  <a:pt x="661716" y="185706"/>
                  <a:pt x="666232" y="181633"/>
                  <a:pt x="668033" y="176231"/>
                </a:cubicBezTo>
                <a:lnTo>
                  <a:pt x="677509" y="147804"/>
                </a:lnTo>
                <a:cubicBezTo>
                  <a:pt x="675930" y="138328"/>
                  <a:pt x="680001" y="125703"/>
                  <a:pt x="672771" y="119377"/>
                </a:cubicBezTo>
                <a:cubicBezTo>
                  <a:pt x="664367" y="112023"/>
                  <a:pt x="650487" y="117150"/>
                  <a:pt x="639606" y="114639"/>
                </a:cubicBezTo>
                <a:cubicBezTo>
                  <a:pt x="629874" y="112393"/>
                  <a:pt x="611179" y="105163"/>
                  <a:pt x="611179" y="105163"/>
                </a:cubicBezTo>
                <a:cubicBezTo>
                  <a:pt x="601703" y="106742"/>
                  <a:pt x="591344" y="105605"/>
                  <a:pt x="582752" y="109901"/>
                </a:cubicBezTo>
                <a:cubicBezTo>
                  <a:pt x="574476" y="114039"/>
                  <a:pt x="569478" y="138808"/>
                  <a:pt x="563801" y="143066"/>
                </a:cubicBezTo>
                <a:cubicBezTo>
                  <a:pt x="555810" y="149059"/>
                  <a:pt x="535374" y="152542"/>
                  <a:pt x="535374" y="152542"/>
                </a:cubicBezTo>
                <a:cubicBezTo>
                  <a:pt x="527478" y="150963"/>
                  <a:pt x="518677" y="151799"/>
                  <a:pt x="511685" y="147804"/>
                </a:cubicBezTo>
                <a:cubicBezTo>
                  <a:pt x="496967" y="139394"/>
                  <a:pt x="506177" y="130259"/>
                  <a:pt x="497472" y="119377"/>
                </a:cubicBezTo>
                <a:cubicBezTo>
                  <a:pt x="493915" y="114930"/>
                  <a:pt x="487996" y="113060"/>
                  <a:pt x="483258" y="109901"/>
                </a:cubicBezTo>
                <a:cubicBezTo>
                  <a:pt x="442986" y="136751"/>
                  <a:pt x="505371" y="92526"/>
                  <a:pt x="450093" y="147804"/>
                </a:cubicBezTo>
                <a:cubicBezTo>
                  <a:pt x="441167" y="156730"/>
                  <a:pt x="431681" y="164358"/>
                  <a:pt x="426404" y="176231"/>
                </a:cubicBezTo>
                <a:cubicBezTo>
                  <a:pt x="422348" y="185358"/>
                  <a:pt x="419352" y="194968"/>
                  <a:pt x="416929" y="204658"/>
                </a:cubicBezTo>
                <a:cubicBezTo>
                  <a:pt x="415350" y="210975"/>
                  <a:pt x="415422" y="217956"/>
                  <a:pt x="412191" y="223609"/>
                </a:cubicBezTo>
                <a:cubicBezTo>
                  <a:pt x="408867" y="229426"/>
                  <a:pt x="403795" y="234498"/>
                  <a:pt x="397977" y="237822"/>
                </a:cubicBezTo>
                <a:cubicBezTo>
                  <a:pt x="392323" y="241053"/>
                  <a:pt x="385343" y="240981"/>
                  <a:pt x="379026" y="242560"/>
                </a:cubicBezTo>
                <a:cubicBezTo>
                  <a:pt x="374288" y="245719"/>
                  <a:pt x="367830" y="247207"/>
                  <a:pt x="364812" y="252036"/>
                </a:cubicBezTo>
                <a:cubicBezTo>
                  <a:pt x="359518" y="260506"/>
                  <a:pt x="360878" y="272153"/>
                  <a:pt x="355337" y="280463"/>
                </a:cubicBezTo>
                <a:lnTo>
                  <a:pt x="345861" y="294676"/>
                </a:lnTo>
                <a:cubicBezTo>
                  <a:pt x="333952" y="330404"/>
                  <a:pt x="351402" y="287750"/>
                  <a:pt x="326910" y="318365"/>
                </a:cubicBezTo>
                <a:cubicBezTo>
                  <a:pt x="308533" y="341337"/>
                  <a:pt x="338969" y="326979"/>
                  <a:pt x="307959" y="337317"/>
                </a:cubicBezTo>
                <a:cubicBezTo>
                  <a:pt x="303221" y="332579"/>
                  <a:pt x="296999" y="328960"/>
                  <a:pt x="293745" y="323103"/>
                </a:cubicBezTo>
                <a:cubicBezTo>
                  <a:pt x="287133" y="311202"/>
                  <a:pt x="281865" y="284988"/>
                  <a:pt x="279532" y="270987"/>
                </a:cubicBezTo>
                <a:cubicBezTo>
                  <a:pt x="277696" y="259972"/>
                  <a:pt x="280713" y="247292"/>
                  <a:pt x="274794" y="237822"/>
                </a:cubicBezTo>
                <a:cubicBezTo>
                  <a:pt x="271343" y="232300"/>
                  <a:pt x="262160" y="234664"/>
                  <a:pt x="255843" y="233085"/>
                </a:cubicBezTo>
                <a:cubicBezTo>
                  <a:pt x="254264" y="228347"/>
                  <a:pt x="254636" y="222402"/>
                  <a:pt x="251105" y="218871"/>
                </a:cubicBezTo>
                <a:cubicBezTo>
                  <a:pt x="241629" y="209395"/>
                  <a:pt x="232154" y="215712"/>
                  <a:pt x="222678" y="218871"/>
                </a:cubicBezTo>
                <a:cubicBezTo>
                  <a:pt x="213202" y="217292"/>
                  <a:pt x="203644" y="216146"/>
                  <a:pt x="194251" y="214133"/>
                </a:cubicBezTo>
                <a:cubicBezTo>
                  <a:pt x="181517" y="211404"/>
                  <a:pt x="156348" y="204658"/>
                  <a:pt x="156348" y="204658"/>
                </a:cubicBezTo>
                <a:cubicBezTo>
                  <a:pt x="134147" y="219458"/>
                  <a:pt x="138772" y="221474"/>
                  <a:pt x="146873" y="180969"/>
                </a:cubicBezTo>
                <a:cubicBezTo>
                  <a:pt x="147852" y="176072"/>
                  <a:pt x="148840" y="170910"/>
                  <a:pt x="151610" y="166755"/>
                </a:cubicBezTo>
                <a:cubicBezTo>
                  <a:pt x="158904" y="155814"/>
                  <a:pt x="169552" y="150057"/>
                  <a:pt x="180037" y="143066"/>
                </a:cubicBezTo>
                <a:cubicBezTo>
                  <a:pt x="186354" y="133590"/>
                  <a:pt x="201223" y="125806"/>
                  <a:pt x="198989" y="114639"/>
                </a:cubicBezTo>
                <a:cubicBezTo>
                  <a:pt x="197410" y="106743"/>
                  <a:pt x="196204" y="98762"/>
                  <a:pt x="194251" y="90950"/>
                </a:cubicBezTo>
                <a:cubicBezTo>
                  <a:pt x="193040" y="86105"/>
                  <a:pt x="184775" y="78315"/>
                  <a:pt x="189513" y="76736"/>
                </a:cubicBezTo>
                <a:cubicBezTo>
                  <a:pt x="200107" y="73204"/>
                  <a:pt x="211623" y="79895"/>
                  <a:pt x="222678" y="81474"/>
                </a:cubicBezTo>
                <a:cubicBezTo>
                  <a:pt x="225836" y="76736"/>
                  <a:pt x="233089" y="72877"/>
                  <a:pt x="232153" y="67261"/>
                </a:cubicBezTo>
                <a:cubicBezTo>
                  <a:pt x="231051" y="60652"/>
                  <a:pt x="223797" y="56301"/>
                  <a:pt x="217940" y="53047"/>
                </a:cubicBezTo>
                <a:cubicBezTo>
                  <a:pt x="196946" y="41383"/>
                  <a:pt x="169373" y="41334"/>
                  <a:pt x="146873" y="38834"/>
                </a:cubicBezTo>
                <a:cubicBezTo>
                  <a:pt x="143714" y="34096"/>
                  <a:pt x="139944" y="29713"/>
                  <a:pt x="137397" y="24620"/>
                </a:cubicBezTo>
                <a:cubicBezTo>
                  <a:pt x="135164" y="20153"/>
                  <a:pt x="136190" y="13938"/>
                  <a:pt x="132659" y="10407"/>
                </a:cubicBezTo>
                <a:cubicBezTo>
                  <a:pt x="130425" y="8174"/>
                  <a:pt x="92388" y="-8544"/>
                  <a:pt x="85281" y="5669"/>
                </a:cubicBezTo>
                <a:close/>
              </a:path>
            </a:pathLst>
          </a:custGeom>
          <a:solidFill>
            <a:srgbClr val="E7E6E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kumimoji="0" lang="zh-TW" altLang="en-US"/>
          </a:p>
        </p:txBody>
      </p:sp>
      <p:sp>
        <p:nvSpPr>
          <p:cNvPr id="19" name="臺北市"/>
          <p:cNvSpPr/>
          <p:nvPr/>
        </p:nvSpPr>
        <p:spPr bwMode="auto">
          <a:xfrm>
            <a:off x="4302125" y="1454150"/>
            <a:ext cx="293688" cy="409575"/>
          </a:xfrm>
          <a:custGeom>
            <a:avLst/>
            <a:gdLst>
              <a:gd name="connsiteX0" fmla="*/ 119432 w 280281"/>
              <a:gd name="connsiteY0" fmla="*/ 7465 h 429208"/>
              <a:gd name="connsiteX1" fmla="*/ 100771 w 280281"/>
              <a:gd name="connsiteY1" fmla="*/ 22394 h 429208"/>
              <a:gd name="connsiteX2" fmla="*/ 89574 w 280281"/>
              <a:gd name="connsiteY2" fmla="*/ 26126 h 429208"/>
              <a:gd name="connsiteX3" fmla="*/ 74645 w 280281"/>
              <a:gd name="connsiteY3" fmla="*/ 44787 h 429208"/>
              <a:gd name="connsiteX4" fmla="*/ 63449 w 280281"/>
              <a:gd name="connsiteY4" fmla="*/ 48519 h 429208"/>
              <a:gd name="connsiteX5" fmla="*/ 55984 w 280281"/>
              <a:gd name="connsiteY5" fmla="*/ 55984 h 429208"/>
              <a:gd name="connsiteX6" fmla="*/ 26126 w 280281"/>
              <a:gd name="connsiteY6" fmla="*/ 82109 h 429208"/>
              <a:gd name="connsiteX7" fmla="*/ 18662 w 280281"/>
              <a:gd name="connsiteY7" fmla="*/ 93306 h 429208"/>
              <a:gd name="connsiteX8" fmla="*/ 11197 w 280281"/>
              <a:gd name="connsiteY8" fmla="*/ 115700 h 429208"/>
              <a:gd name="connsiteX9" fmla="*/ 3733 w 280281"/>
              <a:gd name="connsiteY9" fmla="*/ 126896 h 429208"/>
              <a:gd name="connsiteX10" fmla="*/ 0 w 280281"/>
              <a:gd name="connsiteY10" fmla="*/ 141825 h 429208"/>
              <a:gd name="connsiteX11" fmla="*/ 11197 w 280281"/>
              <a:gd name="connsiteY11" fmla="*/ 160487 h 429208"/>
              <a:gd name="connsiteX12" fmla="*/ 22394 w 280281"/>
              <a:gd name="connsiteY12" fmla="*/ 164219 h 429208"/>
              <a:gd name="connsiteX13" fmla="*/ 41055 w 280281"/>
              <a:gd name="connsiteY13" fmla="*/ 179148 h 429208"/>
              <a:gd name="connsiteX14" fmla="*/ 48520 w 280281"/>
              <a:gd name="connsiteY14" fmla="*/ 205274 h 429208"/>
              <a:gd name="connsiteX15" fmla="*/ 52252 w 280281"/>
              <a:gd name="connsiteY15" fmla="*/ 246328 h 429208"/>
              <a:gd name="connsiteX16" fmla="*/ 48520 w 280281"/>
              <a:gd name="connsiteY16" fmla="*/ 276186 h 429208"/>
              <a:gd name="connsiteX17" fmla="*/ 41055 w 280281"/>
              <a:gd name="connsiteY17" fmla="*/ 283651 h 429208"/>
              <a:gd name="connsiteX18" fmla="*/ 37323 w 280281"/>
              <a:gd name="connsiteY18" fmla="*/ 294847 h 429208"/>
              <a:gd name="connsiteX19" fmla="*/ 41055 w 280281"/>
              <a:gd name="connsiteY19" fmla="*/ 317241 h 429208"/>
              <a:gd name="connsiteX20" fmla="*/ 44787 w 280281"/>
              <a:gd name="connsiteY20" fmla="*/ 328438 h 429208"/>
              <a:gd name="connsiteX21" fmla="*/ 55984 w 280281"/>
              <a:gd name="connsiteY21" fmla="*/ 332170 h 429208"/>
              <a:gd name="connsiteX22" fmla="*/ 63449 w 280281"/>
              <a:gd name="connsiteY22" fmla="*/ 339634 h 429208"/>
              <a:gd name="connsiteX23" fmla="*/ 82110 w 280281"/>
              <a:gd name="connsiteY23" fmla="*/ 350831 h 429208"/>
              <a:gd name="connsiteX24" fmla="*/ 89574 w 280281"/>
              <a:gd name="connsiteY24" fmla="*/ 373225 h 429208"/>
              <a:gd name="connsiteX25" fmla="*/ 93306 w 280281"/>
              <a:gd name="connsiteY25" fmla="*/ 388154 h 429208"/>
              <a:gd name="connsiteX26" fmla="*/ 100771 w 280281"/>
              <a:gd name="connsiteY26" fmla="*/ 395618 h 429208"/>
              <a:gd name="connsiteX27" fmla="*/ 111968 w 280281"/>
              <a:gd name="connsiteY27" fmla="*/ 403082 h 429208"/>
              <a:gd name="connsiteX28" fmla="*/ 138093 w 280281"/>
              <a:gd name="connsiteY28" fmla="*/ 410547 h 429208"/>
              <a:gd name="connsiteX29" fmla="*/ 171684 w 280281"/>
              <a:gd name="connsiteY29" fmla="*/ 421744 h 429208"/>
              <a:gd name="connsiteX30" fmla="*/ 182880 w 280281"/>
              <a:gd name="connsiteY30" fmla="*/ 425476 h 429208"/>
              <a:gd name="connsiteX31" fmla="*/ 205274 w 280281"/>
              <a:gd name="connsiteY31" fmla="*/ 429208 h 429208"/>
              <a:gd name="connsiteX32" fmla="*/ 235132 w 280281"/>
              <a:gd name="connsiteY32" fmla="*/ 425476 h 429208"/>
              <a:gd name="connsiteX33" fmla="*/ 227667 w 280281"/>
              <a:gd name="connsiteY33" fmla="*/ 418011 h 429208"/>
              <a:gd name="connsiteX34" fmla="*/ 212738 w 280281"/>
              <a:gd name="connsiteY34" fmla="*/ 410547 h 429208"/>
              <a:gd name="connsiteX35" fmla="*/ 220203 w 280281"/>
              <a:gd name="connsiteY35" fmla="*/ 354563 h 429208"/>
              <a:gd name="connsiteX36" fmla="*/ 227667 w 280281"/>
              <a:gd name="connsiteY36" fmla="*/ 343367 h 429208"/>
              <a:gd name="connsiteX37" fmla="*/ 231400 w 280281"/>
              <a:gd name="connsiteY37" fmla="*/ 332170 h 429208"/>
              <a:gd name="connsiteX38" fmla="*/ 242596 w 280281"/>
              <a:gd name="connsiteY38" fmla="*/ 324705 h 429208"/>
              <a:gd name="connsiteX39" fmla="*/ 272454 w 280281"/>
              <a:gd name="connsiteY39" fmla="*/ 317241 h 429208"/>
              <a:gd name="connsiteX40" fmla="*/ 279919 w 280281"/>
              <a:gd name="connsiteY40" fmla="*/ 309776 h 429208"/>
              <a:gd name="connsiteX41" fmla="*/ 276186 w 280281"/>
              <a:gd name="connsiteY41" fmla="*/ 279918 h 429208"/>
              <a:gd name="connsiteX42" fmla="*/ 264990 w 280281"/>
              <a:gd name="connsiteY42" fmla="*/ 272454 h 429208"/>
              <a:gd name="connsiteX43" fmla="*/ 246329 w 280281"/>
              <a:gd name="connsiteY43" fmla="*/ 261257 h 429208"/>
              <a:gd name="connsiteX44" fmla="*/ 235132 w 280281"/>
              <a:gd name="connsiteY44" fmla="*/ 182880 h 429208"/>
              <a:gd name="connsiteX45" fmla="*/ 220203 w 280281"/>
              <a:gd name="connsiteY45" fmla="*/ 175416 h 429208"/>
              <a:gd name="connsiteX46" fmla="*/ 209006 w 280281"/>
              <a:gd name="connsiteY46" fmla="*/ 171683 h 429208"/>
              <a:gd name="connsiteX47" fmla="*/ 205274 w 280281"/>
              <a:gd name="connsiteY47" fmla="*/ 123164 h 429208"/>
              <a:gd name="connsiteX48" fmla="*/ 201542 w 280281"/>
              <a:gd name="connsiteY48" fmla="*/ 52251 h 429208"/>
              <a:gd name="connsiteX49" fmla="*/ 186613 w 280281"/>
              <a:gd name="connsiteY49" fmla="*/ 26126 h 429208"/>
              <a:gd name="connsiteX50" fmla="*/ 179148 w 280281"/>
              <a:gd name="connsiteY50" fmla="*/ 18661 h 429208"/>
              <a:gd name="connsiteX51" fmla="*/ 156755 w 280281"/>
              <a:gd name="connsiteY51" fmla="*/ 11197 h 429208"/>
              <a:gd name="connsiteX52" fmla="*/ 134361 w 280281"/>
              <a:gd name="connsiteY52" fmla="*/ 3732 h 429208"/>
              <a:gd name="connsiteX53" fmla="*/ 123164 w 280281"/>
              <a:gd name="connsiteY53" fmla="*/ 0 h 429208"/>
              <a:gd name="connsiteX54" fmla="*/ 115700 w 280281"/>
              <a:gd name="connsiteY54" fmla="*/ 7465 h 429208"/>
              <a:gd name="connsiteX55" fmla="*/ 100771 w 280281"/>
              <a:gd name="connsiteY55" fmla="*/ 14929 h 429208"/>
              <a:gd name="connsiteX56" fmla="*/ 119432 w 280281"/>
              <a:gd name="connsiteY56" fmla="*/ 7465 h 42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80281" h="429208">
                <a:moveTo>
                  <a:pt x="119432" y="7465"/>
                </a:moveTo>
                <a:cubicBezTo>
                  <a:pt x="119432" y="8709"/>
                  <a:pt x="107526" y="18172"/>
                  <a:pt x="100771" y="22394"/>
                </a:cubicBezTo>
                <a:cubicBezTo>
                  <a:pt x="97435" y="24479"/>
                  <a:pt x="92646" y="23668"/>
                  <a:pt x="89574" y="26126"/>
                </a:cubicBezTo>
                <a:cubicBezTo>
                  <a:pt x="74311" y="38336"/>
                  <a:pt x="89869" y="35652"/>
                  <a:pt x="74645" y="44787"/>
                </a:cubicBezTo>
                <a:cubicBezTo>
                  <a:pt x="71272" y="46811"/>
                  <a:pt x="67181" y="47275"/>
                  <a:pt x="63449" y="48519"/>
                </a:cubicBezTo>
                <a:cubicBezTo>
                  <a:pt x="60961" y="51007"/>
                  <a:pt x="58687" y="53731"/>
                  <a:pt x="55984" y="55984"/>
                </a:cubicBezTo>
                <a:cubicBezTo>
                  <a:pt x="45667" y="64581"/>
                  <a:pt x="33865" y="70499"/>
                  <a:pt x="26126" y="82109"/>
                </a:cubicBezTo>
                <a:cubicBezTo>
                  <a:pt x="23638" y="85841"/>
                  <a:pt x="20484" y="89207"/>
                  <a:pt x="18662" y="93306"/>
                </a:cubicBezTo>
                <a:cubicBezTo>
                  <a:pt x="15466" y="100496"/>
                  <a:pt x="15562" y="109153"/>
                  <a:pt x="11197" y="115700"/>
                </a:cubicBezTo>
                <a:lnTo>
                  <a:pt x="3733" y="126896"/>
                </a:lnTo>
                <a:cubicBezTo>
                  <a:pt x="2489" y="131872"/>
                  <a:pt x="0" y="136695"/>
                  <a:pt x="0" y="141825"/>
                </a:cubicBezTo>
                <a:cubicBezTo>
                  <a:pt x="0" y="148869"/>
                  <a:pt x="5285" y="156940"/>
                  <a:pt x="11197" y="160487"/>
                </a:cubicBezTo>
                <a:cubicBezTo>
                  <a:pt x="14571" y="162511"/>
                  <a:pt x="18875" y="162460"/>
                  <a:pt x="22394" y="164219"/>
                </a:cubicBezTo>
                <a:cubicBezTo>
                  <a:pt x="31813" y="168928"/>
                  <a:pt x="34111" y="172203"/>
                  <a:pt x="41055" y="179148"/>
                </a:cubicBezTo>
                <a:cubicBezTo>
                  <a:pt x="43612" y="186820"/>
                  <a:pt x="47479" y="197469"/>
                  <a:pt x="48520" y="205274"/>
                </a:cubicBezTo>
                <a:cubicBezTo>
                  <a:pt x="50336" y="218895"/>
                  <a:pt x="51008" y="232643"/>
                  <a:pt x="52252" y="246328"/>
                </a:cubicBezTo>
                <a:cubicBezTo>
                  <a:pt x="51008" y="256281"/>
                  <a:pt x="51402" y="266579"/>
                  <a:pt x="48520" y="276186"/>
                </a:cubicBezTo>
                <a:cubicBezTo>
                  <a:pt x="47509" y="279557"/>
                  <a:pt x="42866" y="280633"/>
                  <a:pt x="41055" y="283651"/>
                </a:cubicBezTo>
                <a:cubicBezTo>
                  <a:pt x="39031" y="287024"/>
                  <a:pt x="38567" y="291115"/>
                  <a:pt x="37323" y="294847"/>
                </a:cubicBezTo>
                <a:cubicBezTo>
                  <a:pt x="38567" y="302312"/>
                  <a:pt x="39413" y="309854"/>
                  <a:pt x="41055" y="317241"/>
                </a:cubicBezTo>
                <a:cubicBezTo>
                  <a:pt x="41908" y="321082"/>
                  <a:pt x="42005" y="325656"/>
                  <a:pt x="44787" y="328438"/>
                </a:cubicBezTo>
                <a:cubicBezTo>
                  <a:pt x="47569" y="331220"/>
                  <a:pt x="52252" y="330926"/>
                  <a:pt x="55984" y="332170"/>
                </a:cubicBezTo>
                <a:cubicBezTo>
                  <a:pt x="58472" y="334658"/>
                  <a:pt x="60432" y="337824"/>
                  <a:pt x="63449" y="339634"/>
                </a:cubicBezTo>
                <a:cubicBezTo>
                  <a:pt x="87674" y="354169"/>
                  <a:pt x="63195" y="331919"/>
                  <a:pt x="82110" y="350831"/>
                </a:cubicBezTo>
                <a:cubicBezTo>
                  <a:pt x="84598" y="358296"/>
                  <a:pt x="87666" y="365592"/>
                  <a:pt x="89574" y="373225"/>
                </a:cubicBezTo>
                <a:cubicBezTo>
                  <a:pt x="90818" y="378201"/>
                  <a:pt x="91012" y="383566"/>
                  <a:pt x="93306" y="388154"/>
                </a:cubicBezTo>
                <a:cubicBezTo>
                  <a:pt x="94880" y="391301"/>
                  <a:pt x="98023" y="393420"/>
                  <a:pt x="100771" y="395618"/>
                </a:cubicBezTo>
                <a:cubicBezTo>
                  <a:pt x="104274" y="398420"/>
                  <a:pt x="107956" y="401076"/>
                  <a:pt x="111968" y="403082"/>
                </a:cubicBezTo>
                <a:cubicBezTo>
                  <a:pt x="118246" y="406221"/>
                  <a:pt x="132104" y="408751"/>
                  <a:pt x="138093" y="410547"/>
                </a:cubicBezTo>
                <a:cubicBezTo>
                  <a:pt x="138173" y="410571"/>
                  <a:pt x="166046" y="419865"/>
                  <a:pt x="171684" y="421744"/>
                </a:cubicBezTo>
                <a:cubicBezTo>
                  <a:pt x="175416" y="422988"/>
                  <a:pt x="179000" y="424829"/>
                  <a:pt x="182880" y="425476"/>
                </a:cubicBezTo>
                <a:lnTo>
                  <a:pt x="205274" y="429208"/>
                </a:lnTo>
                <a:cubicBezTo>
                  <a:pt x="215227" y="427964"/>
                  <a:pt x="226161" y="429962"/>
                  <a:pt x="235132" y="425476"/>
                </a:cubicBezTo>
                <a:cubicBezTo>
                  <a:pt x="238279" y="423902"/>
                  <a:pt x="230595" y="419963"/>
                  <a:pt x="227667" y="418011"/>
                </a:cubicBezTo>
                <a:cubicBezTo>
                  <a:pt x="223038" y="414925"/>
                  <a:pt x="217714" y="413035"/>
                  <a:pt x="212738" y="410547"/>
                </a:cubicBezTo>
                <a:cubicBezTo>
                  <a:pt x="213572" y="400546"/>
                  <a:pt x="212581" y="369807"/>
                  <a:pt x="220203" y="354563"/>
                </a:cubicBezTo>
                <a:cubicBezTo>
                  <a:pt x="222209" y="350551"/>
                  <a:pt x="225661" y="347379"/>
                  <a:pt x="227667" y="343367"/>
                </a:cubicBezTo>
                <a:cubicBezTo>
                  <a:pt x="229427" y="339848"/>
                  <a:pt x="228942" y="335242"/>
                  <a:pt x="231400" y="332170"/>
                </a:cubicBezTo>
                <a:cubicBezTo>
                  <a:pt x="234202" y="328667"/>
                  <a:pt x="238584" y="326711"/>
                  <a:pt x="242596" y="324705"/>
                </a:cubicBezTo>
                <a:cubicBezTo>
                  <a:pt x="250245" y="320880"/>
                  <a:pt x="265359" y="318660"/>
                  <a:pt x="272454" y="317241"/>
                </a:cubicBezTo>
                <a:cubicBezTo>
                  <a:pt x="274942" y="314753"/>
                  <a:pt x="279569" y="313278"/>
                  <a:pt x="279919" y="309776"/>
                </a:cubicBezTo>
                <a:cubicBezTo>
                  <a:pt x="280917" y="299796"/>
                  <a:pt x="279911" y="289231"/>
                  <a:pt x="276186" y="279918"/>
                </a:cubicBezTo>
                <a:cubicBezTo>
                  <a:pt x="274520" y="275754"/>
                  <a:pt x="268492" y="275256"/>
                  <a:pt x="264990" y="272454"/>
                </a:cubicBezTo>
                <a:cubicBezTo>
                  <a:pt x="250352" y="260744"/>
                  <a:pt x="265772" y="267738"/>
                  <a:pt x="246329" y="261257"/>
                </a:cubicBezTo>
                <a:cubicBezTo>
                  <a:pt x="245373" y="243088"/>
                  <a:pt x="258892" y="198720"/>
                  <a:pt x="235132" y="182880"/>
                </a:cubicBezTo>
                <a:cubicBezTo>
                  <a:pt x="230503" y="179794"/>
                  <a:pt x="225317" y="177608"/>
                  <a:pt x="220203" y="175416"/>
                </a:cubicBezTo>
                <a:cubicBezTo>
                  <a:pt x="216587" y="173866"/>
                  <a:pt x="212738" y="172927"/>
                  <a:pt x="209006" y="171683"/>
                </a:cubicBezTo>
                <a:cubicBezTo>
                  <a:pt x="193108" y="147835"/>
                  <a:pt x="205274" y="171217"/>
                  <a:pt x="205274" y="123164"/>
                </a:cubicBezTo>
                <a:cubicBezTo>
                  <a:pt x="205274" y="99494"/>
                  <a:pt x="204604" y="75723"/>
                  <a:pt x="201542" y="52251"/>
                </a:cubicBezTo>
                <a:cubicBezTo>
                  <a:pt x="200945" y="47675"/>
                  <a:pt x="190009" y="30371"/>
                  <a:pt x="186613" y="26126"/>
                </a:cubicBezTo>
                <a:cubicBezTo>
                  <a:pt x="184415" y="23378"/>
                  <a:pt x="182296" y="20235"/>
                  <a:pt x="179148" y="18661"/>
                </a:cubicBezTo>
                <a:cubicBezTo>
                  <a:pt x="172111" y="15142"/>
                  <a:pt x="164219" y="13685"/>
                  <a:pt x="156755" y="11197"/>
                </a:cubicBezTo>
                <a:lnTo>
                  <a:pt x="134361" y="3732"/>
                </a:lnTo>
                <a:lnTo>
                  <a:pt x="123164" y="0"/>
                </a:lnTo>
                <a:cubicBezTo>
                  <a:pt x="120676" y="2488"/>
                  <a:pt x="118628" y="5513"/>
                  <a:pt x="115700" y="7465"/>
                </a:cubicBezTo>
                <a:cubicBezTo>
                  <a:pt x="111071" y="10551"/>
                  <a:pt x="104705" y="10995"/>
                  <a:pt x="100771" y="14929"/>
                </a:cubicBezTo>
                <a:cubicBezTo>
                  <a:pt x="77713" y="37987"/>
                  <a:pt x="119432" y="6221"/>
                  <a:pt x="119432" y="7465"/>
                </a:cubicBezTo>
                <a:close/>
              </a:path>
            </a:pathLst>
          </a:custGeom>
          <a:solidFill>
            <a:srgbClr val="C6591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kumimoji="0" lang="zh-TW" altLang="en-US"/>
          </a:p>
        </p:txBody>
      </p:sp>
      <p:sp>
        <p:nvSpPr>
          <p:cNvPr id="20" name="基隆市"/>
          <p:cNvSpPr/>
          <p:nvPr/>
        </p:nvSpPr>
        <p:spPr bwMode="auto">
          <a:xfrm rot="155413">
            <a:off x="4598988" y="1476375"/>
            <a:ext cx="254000" cy="168275"/>
          </a:xfrm>
          <a:custGeom>
            <a:avLst/>
            <a:gdLst>
              <a:gd name="connsiteX0" fmla="*/ 97039 w 261622"/>
              <a:gd name="connsiteY0" fmla="*/ 862 h 198671"/>
              <a:gd name="connsiteX1" fmla="*/ 59716 w 261622"/>
              <a:gd name="connsiteY1" fmla="*/ 4595 h 198671"/>
              <a:gd name="connsiteX2" fmla="*/ 48519 w 261622"/>
              <a:gd name="connsiteY2" fmla="*/ 12059 h 198671"/>
              <a:gd name="connsiteX3" fmla="*/ 37323 w 261622"/>
              <a:gd name="connsiteY3" fmla="*/ 15791 h 198671"/>
              <a:gd name="connsiteX4" fmla="*/ 33590 w 261622"/>
              <a:gd name="connsiteY4" fmla="*/ 26988 h 198671"/>
              <a:gd name="connsiteX5" fmla="*/ 22394 w 261622"/>
              <a:gd name="connsiteY5" fmla="*/ 30720 h 198671"/>
              <a:gd name="connsiteX6" fmla="*/ 0 w 261622"/>
              <a:gd name="connsiteY6" fmla="*/ 41917 h 198671"/>
              <a:gd name="connsiteX7" fmla="*/ 3732 w 261622"/>
              <a:gd name="connsiteY7" fmla="*/ 68043 h 198671"/>
              <a:gd name="connsiteX8" fmla="*/ 14929 w 261622"/>
              <a:gd name="connsiteY8" fmla="*/ 71775 h 198671"/>
              <a:gd name="connsiteX9" fmla="*/ 22394 w 261622"/>
              <a:gd name="connsiteY9" fmla="*/ 79240 h 198671"/>
              <a:gd name="connsiteX10" fmla="*/ 26126 w 261622"/>
              <a:gd name="connsiteY10" fmla="*/ 97901 h 198671"/>
              <a:gd name="connsiteX11" fmla="*/ 33590 w 261622"/>
              <a:gd name="connsiteY11" fmla="*/ 135223 h 198671"/>
              <a:gd name="connsiteX12" fmla="*/ 41055 w 261622"/>
              <a:gd name="connsiteY12" fmla="*/ 142688 h 198671"/>
              <a:gd name="connsiteX13" fmla="*/ 48519 w 261622"/>
              <a:gd name="connsiteY13" fmla="*/ 153885 h 198671"/>
              <a:gd name="connsiteX14" fmla="*/ 70913 w 261622"/>
              <a:gd name="connsiteY14" fmla="*/ 161349 h 198671"/>
              <a:gd name="connsiteX15" fmla="*/ 89574 w 261622"/>
              <a:gd name="connsiteY15" fmla="*/ 172546 h 198671"/>
              <a:gd name="connsiteX16" fmla="*/ 119432 w 261622"/>
              <a:gd name="connsiteY16" fmla="*/ 183742 h 198671"/>
              <a:gd name="connsiteX17" fmla="*/ 138093 w 261622"/>
              <a:gd name="connsiteY17" fmla="*/ 187475 h 198671"/>
              <a:gd name="connsiteX18" fmla="*/ 160487 w 261622"/>
              <a:gd name="connsiteY18" fmla="*/ 194939 h 198671"/>
              <a:gd name="connsiteX19" fmla="*/ 171683 w 261622"/>
              <a:gd name="connsiteY19" fmla="*/ 198671 h 198671"/>
              <a:gd name="connsiteX20" fmla="*/ 194077 w 261622"/>
              <a:gd name="connsiteY20" fmla="*/ 194939 h 198671"/>
              <a:gd name="connsiteX21" fmla="*/ 197809 w 261622"/>
              <a:gd name="connsiteY21" fmla="*/ 183742 h 198671"/>
              <a:gd name="connsiteX22" fmla="*/ 186612 w 261622"/>
              <a:gd name="connsiteY22" fmla="*/ 165081 h 198671"/>
              <a:gd name="connsiteX23" fmla="*/ 186612 w 261622"/>
              <a:gd name="connsiteY23" fmla="*/ 120294 h 198671"/>
              <a:gd name="connsiteX24" fmla="*/ 194077 w 261622"/>
              <a:gd name="connsiteY24" fmla="*/ 112830 h 198671"/>
              <a:gd name="connsiteX25" fmla="*/ 209006 w 261622"/>
              <a:gd name="connsiteY25" fmla="*/ 94169 h 198671"/>
              <a:gd name="connsiteX26" fmla="*/ 235132 w 261622"/>
              <a:gd name="connsiteY26" fmla="*/ 90436 h 198671"/>
              <a:gd name="connsiteX27" fmla="*/ 257525 w 261622"/>
              <a:gd name="connsiteY27" fmla="*/ 86704 h 198671"/>
              <a:gd name="connsiteX28" fmla="*/ 257525 w 261622"/>
              <a:gd name="connsiteY28" fmla="*/ 53114 h 198671"/>
              <a:gd name="connsiteX29" fmla="*/ 253793 w 261622"/>
              <a:gd name="connsiteY29" fmla="*/ 41917 h 198671"/>
              <a:gd name="connsiteX30" fmla="*/ 238864 w 261622"/>
              <a:gd name="connsiteY30" fmla="*/ 38185 h 198671"/>
              <a:gd name="connsiteX31" fmla="*/ 201541 w 261622"/>
              <a:gd name="connsiteY31" fmla="*/ 41917 h 198671"/>
              <a:gd name="connsiteX32" fmla="*/ 190345 w 261622"/>
              <a:gd name="connsiteY32" fmla="*/ 45649 h 198671"/>
              <a:gd name="connsiteX33" fmla="*/ 164219 w 261622"/>
              <a:gd name="connsiteY33" fmla="*/ 38185 h 198671"/>
              <a:gd name="connsiteX34" fmla="*/ 130629 w 261622"/>
              <a:gd name="connsiteY34" fmla="*/ 23256 h 198671"/>
              <a:gd name="connsiteX35" fmla="*/ 119432 w 261622"/>
              <a:gd name="connsiteY35" fmla="*/ 19524 h 198671"/>
              <a:gd name="connsiteX36" fmla="*/ 97039 w 261622"/>
              <a:gd name="connsiteY36" fmla="*/ 862 h 19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61622" h="198671">
                <a:moveTo>
                  <a:pt x="97039" y="862"/>
                </a:moveTo>
                <a:cubicBezTo>
                  <a:pt x="87086" y="-1626"/>
                  <a:pt x="71899" y="1784"/>
                  <a:pt x="59716" y="4595"/>
                </a:cubicBezTo>
                <a:cubicBezTo>
                  <a:pt x="55345" y="5604"/>
                  <a:pt x="52531" y="10053"/>
                  <a:pt x="48519" y="12059"/>
                </a:cubicBezTo>
                <a:cubicBezTo>
                  <a:pt x="45000" y="13818"/>
                  <a:pt x="41055" y="14547"/>
                  <a:pt x="37323" y="15791"/>
                </a:cubicBezTo>
                <a:cubicBezTo>
                  <a:pt x="36079" y="19523"/>
                  <a:pt x="36372" y="24206"/>
                  <a:pt x="33590" y="26988"/>
                </a:cubicBezTo>
                <a:cubicBezTo>
                  <a:pt x="30808" y="29770"/>
                  <a:pt x="25913" y="28961"/>
                  <a:pt x="22394" y="30720"/>
                </a:cubicBezTo>
                <a:cubicBezTo>
                  <a:pt x="-6543" y="45189"/>
                  <a:pt x="28140" y="32538"/>
                  <a:pt x="0" y="41917"/>
                </a:cubicBezTo>
                <a:cubicBezTo>
                  <a:pt x="1244" y="50626"/>
                  <a:pt x="-202" y="60175"/>
                  <a:pt x="3732" y="68043"/>
                </a:cubicBezTo>
                <a:cubicBezTo>
                  <a:pt x="5491" y="71562"/>
                  <a:pt x="11555" y="69751"/>
                  <a:pt x="14929" y="71775"/>
                </a:cubicBezTo>
                <a:cubicBezTo>
                  <a:pt x="17947" y="73586"/>
                  <a:pt x="19906" y="76752"/>
                  <a:pt x="22394" y="79240"/>
                </a:cubicBezTo>
                <a:cubicBezTo>
                  <a:pt x="23638" y="85460"/>
                  <a:pt x="25083" y="91644"/>
                  <a:pt x="26126" y="97901"/>
                </a:cubicBezTo>
                <a:cubicBezTo>
                  <a:pt x="26922" y="102678"/>
                  <a:pt x="28638" y="126970"/>
                  <a:pt x="33590" y="135223"/>
                </a:cubicBezTo>
                <a:cubicBezTo>
                  <a:pt x="35401" y="138241"/>
                  <a:pt x="38857" y="139940"/>
                  <a:pt x="41055" y="142688"/>
                </a:cubicBezTo>
                <a:cubicBezTo>
                  <a:pt x="43857" y="146191"/>
                  <a:pt x="44715" y="151508"/>
                  <a:pt x="48519" y="153885"/>
                </a:cubicBezTo>
                <a:cubicBezTo>
                  <a:pt x="55191" y="158055"/>
                  <a:pt x="70913" y="161349"/>
                  <a:pt x="70913" y="161349"/>
                </a:cubicBezTo>
                <a:cubicBezTo>
                  <a:pt x="82025" y="172463"/>
                  <a:pt x="74070" y="166732"/>
                  <a:pt x="89574" y="172546"/>
                </a:cubicBezTo>
                <a:cubicBezTo>
                  <a:pt x="96430" y="175117"/>
                  <a:pt x="110957" y="181623"/>
                  <a:pt x="119432" y="183742"/>
                </a:cubicBezTo>
                <a:cubicBezTo>
                  <a:pt x="125586" y="185281"/>
                  <a:pt x="131973" y="185806"/>
                  <a:pt x="138093" y="187475"/>
                </a:cubicBezTo>
                <a:cubicBezTo>
                  <a:pt x="145684" y="189545"/>
                  <a:pt x="153022" y="192451"/>
                  <a:pt x="160487" y="194939"/>
                </a:cubicBezTo>
                <a:lnTo>
                  <a:pt x="171683" y="198671"/>
                </a:lnTo>
                <a:cubicBezTo>
                  <a:pt x="179148" y="197427"/>
                  <a:pt x="187506" y="198694"/>
                  <a:pt x="194077" y="194939"/>
                </a:cubicBezTo>
                <a:cubicBezTo>
                  <a:pt x="197493" y="192987"/>
                  <a:pt x="197809" y="187676"/>
                  <a:pt x="197809" y="183742"/>
                </a:cubicBezTo>
                <a:cubicBezTo>
                  <a:pt x="197809" y="174052"/>
                  <a:pt x="192525" y="170994"/>
                  <a:pt x="186612" y="165081"/>
                </a:cubicBezTo>
                <a:cubicBezTo>
                  <a:pt x="180481" y="146689"/>
                  <a:pt x="179112" y="147794"/>
                  <a:pt x="186612" y="120294"/>
                </a:cubicBezTo>
                <a:cubicBezTo>
                  <a:pt x="187538" y="116899"/>
                  <a:pt x="191879" y="115578"/>
                  <a:pt x="194077" y="112830"/>
                </a:cubicBezTo>
                <a:cubicBezTo>
                  <a:pt x="196203" y="110173"/>
                  <a:pt x="204088" y="95808"/>
                  <a:pt x="209006" y="94169"/>
                </a:cubicBezTo>
                <a:cubicBezTo>
                  <a:pt x="217352" y="91387"/>
                  <a:pt x="226437" y="91774"/>
                  <a:pt x="235132" y="90436"/>
                </a:cubicBezTo>
                <a:cubicBezTo>
                  <a:pt x="242611" y="89285"/>
                  <a:pt x="250061" y="87948"/>
                  <a:pt x="257525" y="86704"/>
                </a:cubicBezTo>
                <a:cubicBezTo>
                  <a:pt x="263195" y="69694"/>
                  <a:pt x="262779" y="76760"/>
                  <a:pt x="257525" y="53114"/>
                </a:cubicBezTo>
                <a:cubicBezTo>
                  <a:pt x="256672" y="49273"/>
                  <a:pt x="256865" y="44375"/>
                  <a:pt x="253793" y="41917"/>
                </a:cubicBezTo>
                <a:cubicBezTo>
                  <a:pt x="249788" y="38713"/>
                  <a:pt x="243840" y="39429"/>
                  <a:pt x="238864" y="38185"/>
                </a:cubicBezTo>
                <a:cubicBezTo>
                  <a:pt x="226423" y="39429"/>
                  <a:pt x="213899" y="40016"/>
                  <a:pt x="201541" y="41917"/>
                </a:cubicBezTo>
                <a:cubicBezTo>
                  <a:pt x="197653" y="42515"/>
                  <a:pt x="194279" y="45649"/>
                  <a:pt x="190345" y="45649"/>
                </a:cubicBezTo>
                <a:cubicBezTo>
                  <a:pt x="185659" y="45649"/>
                  <a:pt x="169499" y="39945"/>
                  <a:pt x="164219" y="38185"/>
                </a:cubicBezTo>
                <a:cubicBezTo>
                  <a:pt x="146476" y="26356"/>
                  <a:pt x="157277" y="32138"/>
                  <a:pt x="130629" y="23256"/>
                </a:cubicBezTo>
                <a:cubicBezTo>
                  <a:pt x="126897" y="22012"/>
                  <a:pt x="123290" y="20296"/>
                  <a:pt x="119432" y="19524"/>
                </a:cubicBezTo>
                <a:cubicBezTo>
                  <a:pt x="98043" y="15245"/>
                  <a:pt x="106992" y="3350"/>
                  <a:pt x="97039" y="862"/>
                </a:cubicBezTo>
                <a:close/>
              </a:path>
            </a:pathLst>
          </a:custGeom>
          <a:solidFill>
            <a:srgbClr val="F8CBAD"/>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kumimoji="0" lang="zh-TW" altLang="en-US"/>
          </a:p>
        </p:txBody>
      </p:sp>
      <p:sp>
        <p:nvSpPr>
          <p:cNvPr id="21" name="新竹市"/>
          <p:cNvSpPr/>
          <p:nvPr/>
        </p:nvSpPr>
        <p:spPr bwMode="auto">
          <a:xfrm>
            <a:off x="3341688" y="2041525"/>
            <a:ext cx="163512" cy="174625"/>
          </a:xfrm>
          <a:custGeom>
            <a:avLst/>
            <a:gdLst>
              <a:gd name="connsiteX0" fmla="*/ 33590 w 168155"/>
              <a:gd name="connsiteY0" fmla="*/ 1271 h 206544"/>
              <a:gd name="connsiteX1" fmla="*/ 11197 w 168155"/>
              <a:gd name="connsiteY1" fmla="*/ 5003 h 206544"/>
              <a:gd name="connsiteX2" fmla="*/ 7464 w 168155"/>
              <a:gd name="connsiteY2" fmla="*/ 16200 h 206544"/>
              <a:gd name="connsiteX3" fmla="*/ 14929 w 168155"/>
              <a:gd name="connsiteY3" fmla="*/ 38593 h 206544"/>
              <a:gd name="connsiteX4" fmla="*/ 7464 w 168155"/>
              <a:gd name="connsiteY4" fmla="*/ 46058 h 206544"/>
              <a:gd name="connsiteX5" fmla="*/ 14929 w 168155"/>
              <a:gd name="connsiteY5" fmla="*/ 53522 h 206544"/>
              <a:gd name="connsiteX6" fmla="*/ 18661 w 168155"/>
              <a:gd name="connsiteY6" fmla="*/ 64719 h 206544"/>
              <a:gd name="connsiteX7" fmla="*/ 11197 w 168155"/>
              <a:gd name="connsiteY7" fmla="*/ 87112 h 206544"/>
              <a:gd name="connsiteX8" fmla="*/ 7464 w 168155"/>
              <a:gd name="connsiteY8" fmla="*/ 98309 h 206544"/>
              <a:gd name="connsiteX9" fmla="*/ 3732 w 168155"/>
              <a:gd name="connsiteY9" fmla="*/ 124435 h 206544"/>
              <a:gd name="connsiteX10" fmla="*/ 0 w 168155"/>
              <a:gd name="connsiteY10" fmla="*/ 135631 h 206544"/>
              <a:gd name="connsiteX11" fmla="*/ 3732 w 168155"/>
              <a:gd name="connsiteY11" fmla="*/ 169222 h 206544"/>
              <a:gd name="connsiteX12" fmla="*/ 11197 w 168155"/>
              <a:gd name="connsiteY12" fmla="*/ 199080 h 206544"/>
              <a:gd name="connsiteX13" fmla="*/ 22393 w 168155"/>
              <a:gd name="connsiteY13" fmla="*/ 206544 h 206544"/>
              <a:gd name="connsiteX14" fmla="*/ 37322 w 168155"/>
              <a:gd name="connsiteY14" fmla="*/ 202812 h 206544"/>
              <a:gd name="connsiteX15" fmla="*/ 48519 w 168155"/>
              <a:gd name="connsiteY15" fmla="*/ 165489 h 206544"/>
              <a:gd name="connsiteX16" fmla="*/ 55984 w 168155"/>
              <a:gd name="connsiteY16" fmla="*/ 158025 h 206544"/>
              <a:gd name="connsiteX17" fmla="*/ 70913 w 168155"/>
              <a:gd name="connsiteY17" fmla="*/ 139364 h 206544"/>
              <a:gd name="connsiteX18" fmla="*/ 82109 w 168155"/>
              <a:gd name="connsiteY18" fmla="*/ 135631 h 206544"/>
              <a:gd name="connsiteX19" fmla="*/ 89574 w 168155"/>
              <a:gd name="connsiteY19" fmla="*/ 128167 h 206544"/>
              <a:gd name="connsiteX20" fmla="*/ 104503 w 168155"/>
              <a:gd name="connsiteY20" fmla="*/ 124435 h 206544"/>
              <a:gd name="connsiteX21" fmla="*/ 115700 w 168155"/>
              <a:gd name="connsiteY21" fmla="*/ 120702 h 206544"/>
              <a:gd name="connsiteX22" fmla="*/ 130629 w 168155"/>
              <a:gd name="connsiteY22" fmla="*/ 135631 h 206544"/>
              <a:gd name="connsiteX23" fmla="*/ 134361 w 168155"/>
              <a:gd name="connsiteY23" fmla="*/ 146828 h 206544"/>
              <a:gd name="connsiteX24" fmla="*/ 156754 w 168155"/>
              <a:gd name="connsiteY24" fmla="*/ 158025 h 206544"/>
              <a:gd name="connsiteX25" fmla="*/ 167951 w 168155"/>
              <a:gd name="connsiteY25" fmla="*/ 139364 h 206544"/>
              <a:gd name="connsiteX26" fmla="*/ 160487 w 168155"/>
              <a:gd name="connsiteY26" fmla="*/ 131899 h 206544"/>
              <a:gd name="connsiteX27" fmla="*/ 153022 w 168155"/>
              <a:gd name="connsiteY27" fmla="*/ 109506 h 206544"/>
              <a:gd name="connsiteX28" fmla="*/ 149290 w 168155"/>
              <a:gd name="connsiteY28" fmla="*/ 98309 h 206544"/>
              <a:gd name="connsiteX29" fmla="*/ 145558 w 168155"/>
              <a:gd name="connsiteY29" fmla="*/ 64719 h 206544"/>
              <a:gd name="connsiteX30" fmla="*/ 134361 w 168155"/>
              <a:gd name="connsiteY30" fmla="*/ 60987 h 206544"/>
              <a:gd name="connsiteX31" fmla="*/ 111967 w 168155"/>
              <a:gd name="connsiteY31" fmla="*/ 34861 h 206544"/>
              <a:gd name="connsiteX32" fmla="*/ 100771 w 168155"/>
              <a:gd name="connsiteY32" fmla="*/ 31129 h 206544"/>
              <a:gd name="connsiteX33" fmla="*/ 78377 w 168155"/>
              <a:gd name="connsiteY33" fmla="*/ 34861 h 206544"/>
              <a:gd name="connsiteX34" fmla="*/ 70913 w 168155"/>
              <a:gd name="connsiteY34" fmla="*/ 27396 h 206544"/>
              <a:gd name="connsiteX35" fmla="*/ 63448 w 168155"/>
              <a:gd name="connsiteY35" fmla="*/ 5003 h 206544"/>
              <a:gd name="connsiteX36" fmla="*/ 33590 w 168155"/>
              <a:gd name="connsiteY36" fmla="*/ 1271 h 20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68155" h="206544">
                <a:moveTo>
                  <a:pt x="33590" y="1271"/>
                </a:moveTo>
                <a:cubicBezTo>
                  <a:pt x="24882" y="1271"/>
                  <a:pt x="17767" y="1249"/>
                  <a:pt x="11197" y="5003"/>
                </a:cubicBezTo>
                <a:cubicBezTo>
                  <a:pt x="7781" y="6955"/>
                  <a:pt x="7030" y="12290"/>
                  <a:pt x="7464" y="16200"/>
                </a:cubicBezTo>
                <a:cubicBezTo>
                  <a:pt x="8333" y="24020"/>
                  <a:pt x="14929" y="38593"/>
                  <a:pt x="14929" y="38593"/>
                </a:cubicBezTo>
                <a:cubicBezTo>
                  <a:pt x="12441" y="41081"/>
                  <a:pt x="7464" y="42539"/>
                  <a:pt x="7464" y="46058"/>
                </a:cubicBezTo>
                <a:cubicBezTo>
                  <a:pt x="7464" y="49577"/>
                  <a:pt x="13119" y="50505"/>
                  <a:pt x="14929" y="53522"/>
                </a:cubicBezTo>
                <a:cubicBezTo>
                  <a:pt x="16953" y="56896"/>
                  <a:pt x="17417" y="60987"/>
                  <a:pt x="18661" y="64719"/>
                </a:cubicBezTo>
                <a:lnTo>
                  <a:pt x="11197" y="87112"/>
                </a:lnTo>
                <a:lnTo>
                  <a:pt x="7464" y="98309"/>
                </a:lnTo>
                <a:cubicBezTo>
                  <a:pt x="6220" y="107018"/>
                  <a:pt x="5457" y="115809"/>
                  <a:pt x="3732" y="124435"/>
                </a:cubicBezTo>
                <a:cubicBezTo>
                  <a:pt x="2961" y="128292"/>
                  <a:pt x="0" y="131697"/>
                  <a:pt x="0" y="135631"/>
                </a:cubicBezTo>
                <a:cubicBezTo>
                  <a:pt x="0" y="146897"/>
                  <a:pt x="2139" y="158069"/>
                  <a:pt x="3732" y="169222"/>
                </a:cubicBezTo>
                <a:cubicBezTo>
                  <a:pt x="3854" y="170074"/>
                  <a:pt x="8175" y="195303"/>
                  <a:pt x="11197" y="199080"/>
                </a:cubicBezTo>
                <a:cubicBezTo>
                  <a:pt x="13999" y="202582"/>
                  <a:pt x="18661" y="204056"/>
                  <a:pt x="22393" y="206544"/>
                </a:cubicBezTo>
                <a:cubicBezTo>
                  <a:pt x="27369" y="205300"/>
                  <a:pt x="32734" y="205106"/>
                  <a:pt x="37322" y="202812"/>
                </a:cubicBezTo>
                <a:cubicBezTo>
                  <a:pt x="51720" y="195613"/>
                  <a:pt x="44806" y="177865"/>
                  <a:pt x="48519" y="165489"/>
                </a:cubicBezTo>
                <a:cubicBezTo>
                  <a:pt x="49530" y="162119"/>
                  <a:pt x="53786" y="160773"/>
                  <a:pt x="55984" y="158025"/>
                </a:cubicBezTo>
                <a:cubicBezTo>
                  <a:pt x="60682" y="152153"/>
                  <a:pt x="63977" y="143526"/>
                  <a:pt x="70913" y="139364"/>
                </a:cubicBezTo>
                <a:cubicBezTo>
                  <a:pt x="74286" y="137340"/>
                  <a:pt x="78377" y="136875"/>
                  <a:pt x="82109" y="135631"/>
                </a:cubicBezTo>
                <a:cubicBezTo>
                  <a:pt x="84597" y="133143"/>
                  <a:pt x="86427" y="129741"/>
                  <a:pt x="89574" y="128167"/>
                </a:cubicBezTo>
                <a:cubicBezTo>
                  <a:pt x="94162" y="125873"/>
                  <a:pt x="99571" y="125844"/>
                  <a:pt x="104503" y="124435"/>
                </a:cubicBezTo>
                <a:cubicBezTo>
                  <a:pt x="108286" y="123354"/>
                  <a:pt x="111968" y="121946"/>
                  <a:pt x="115700" y="120702"/>
                </a:cubicBezTo>
                <a:cubicBezTo>
                  <a:pt x="120676" y="125678"/>
                  <a:pt x="128404" y="128954"/>
                  <a:pt x="130629" y="135631"/>
                </a:cubicBezTo>
                <a:cubicBezTo>
                  <a:pt x="131873" y="139363"/>
                  <a:pt x="131903" y="143756"/>
                  <a:pt x="134361" y="146828"/>
                </a:cubicBezTo>
                <a:cubicBezTo>
                  <a:pt x="139623" y="153406"/>
                  <a:pt x="149378" y="155566"/>
                  <a:pt x="156754" y="158025"/>
                </a:cubicBezTo>
                <a:cubicBezTo>
                  <a:pt x="161222" y="153557"/>
                  <a:pt x="169566" y="147439"/>
                  <a:pt x="167951" y="139364"/>
                </a:cubicBezTo>
                <a:cubicBezTo>
                  <a:pt x="167261" y="135914"/>
                  <a:pt x="162975" y="134387"/>
                  <a:pt x="160487" y="131899"/>
                </a:cubicBezTo>
                <a:lnTo>
                  <a:pt x="153022" y="109506"/>
                </a:lnTo>
                <a:lnTo>
                  <a:pt x="149290" y="98309"/>
                </a:lnTo>
                <a:cubicBezTo>
                  <a:pt x="148046" y="87112"/>
                  <a:pt x="149742" y="75179"/>
                  <a:pt x="145558" y="64719"/>
                </a:cubicBezTo>
                <a:cubicBezTo>
                  <a:pt x="144097" y="61066"/>
                  <a:pt x="137735" y="63011"/>
                  <a:pt x="134361" y="60987"/>
                </a:cubicBezTo>
                <a:cubicBezTo>
                  <a:pt x="124259" y="54926"/>
                  <a:pt x="122070" y="40922"/>
                  <a:pt x="111967" y="34861"/>
                </a:cubicBezTo>
                <a:cubicBezTo>
                  <a:pt x="108594" y="32837"/>
                  <a:pt x="104503" y="32373"/>
                  <a:pt x="100771" y="31129"/>
                </a:cubicBezTo>
                <a:cubicBezTo>
                  <a:pt x="93306" y="32373"/>
                  <a:pt x="85886" y="35800"/>
                  <a:pt x="78377" y="34861"/>
                </a:cubicBezTo>
                <a:cubicBezTo>
                  <a:pt x="74885" y="34424"/>
                  <a:pt x="72487" y="30543"/>
                  <a:pt x="70913" y="27396"/>
                </a:cubicBezTo>
                <a:cubicBezTo>
                  <a:pt x="67394" y="20358"/>
                  <a:pt x="70912" y="7491"/>
                  <a:pt x="63448" y="5003"/>
                </a:cubicBezTo>
                <a:cubicBezTo>
                  <a:pt x="38416" y="-3342"/>
                  <a:pt x="42298" y="1271"/>
                  <a:pt x="33590" y="1271"/>
                </a:cubicBezTo>
                <a:close/>
              </a:path>
            </a:pathLst>
          </a:custGeom>
          <a:solidFill>
            <a:srgbClr val="FCE4D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kumimoji="0" lang="zh-TW" altLang="en-US"/>
          </a:p>
        </p:txBody>
      </p:sp>
      <p:sp>
        <p:nvSpPr>
          <p:cNvPr id="22" name="嘉義市"/>
          <p:cNvSpPr/>
          <p:nvPr/>
        </p:nvSpPr>
        <p:spPr bwMode="auto">
          <a:xfrm>
            <a:off x="2624138" y="4133850"/>
            <a:ext cx="176212" cy="114300"/>
          </a:xfrm>
          <a:custGeom>
            <a:avLst/>
            <a:gdLst>
              <a:gd name="connsiteX0" fmla="*/ 82781 w 181933"/>
              <a:gd name="connsiteY0" fmla="*/ 0 h 137711"/>
              <a:gd name="connsiteX1" fmla="*/ 69010 w 181933"/>
              <a:gd name="connsiteY1" fmla="*/ 8263 h 137711"/>
              <a:gd name="connsiteX2" fmla="*/ 63502 w 181933"/>
              <a:gd name="connsiteY2" fmla="*/ 16525 h 137711"/>
              <a:gd name="connsiteX3" fmla="*/ 49731 w 181933"/>
              <a:gd name="connsiteY3" fmla="*/ 27542 h 137711"/>
              <a:gd name="connsiteX4" fmla="*/ 35960 w 181933"/>
              <a:gd name="connsiteY4" fmla="*/ 30296 h 137711"/>
              <a:gd name="connsiteX5" fmla="*/ 27697 w 181933"/>
              <a:gd name="connsiteY5" fmla="*/ 33051 h 137711"/>
              <a:gd name="connsiteX6" fmla="*/ 2909 w 181933"/>
              <a:gd name="connsiteY6" fmla="*/ 38559 h 137711"/>
              <a:gd name="connsiteX7" fmla="*/ 2909 w 181933"/>
              <a:gd name="connsiteY7" fmla="*/ 55084 h 137711"/>
              <a:gd name="connsiteX8" fmla="*/ 11172 w 181933"/>
              <a:gd name="connsiteY8" fmla="*/ 57838 h 137711"/>
              <a:gd name="connsiteX9" fmla="*/ 27697 w 181933"/>
              <a:gd name="connsiteY9" fmla="*/ 85381 h 137711"/>
              <a:gd name="connsiteX10" fmla="*/ 44222 w 181933"/>
              <a:gd name="connsiteY10" fmla="*/ 96397 h 137711"/>
              <a:gd name="connsiteX11" fmla="*/ 52485 w 181933"/>
              <a:gd name="connsiteY11" fmla="*/ 101906 h 137711"/>
              <a:gd name="connsiteX12" fmla="*/ 55239 w 181933"/>
              <a:gd name="connsiteY12" fmla="*/ 110169 h 137711"/>
              <a:gd name="connsiteX13" fmla="*/ 60748 w 181933"/>
              <a:gd name="connsiteY13" fmla="*/ 115677 h 137711"/>
              <a:gd name="connsiteX14" fmla="*/ 66256 w 181933"/>
              <a:gd name="connsiteY14" fmla="*/ 132202 h 137711"/>
              <a:gd name="connsiteX15" fmla="*/ 82781 w 181933"/>
              <a:gd name="connsiteY15" fmla="*/ 137711 h 137711"/>
              <a:gd name="connsiteX16" fmla="*/ 113078 w 181933"/>
              <a:gd name="connsiteY16" fmla="*/ 134957 h 137711"/>
              <a:gd name="connsiteX17" fmla="*/ 118586 w 181933"/>
              <a:gd name="connsiteY17" fmla="*/ 118431 h 137711"/>
              <a:gd name="connsiteX18" fmla="*/ 124095 w 181933"/>
              <a:gd name="connsiteY18" fmla="*/ 112923 h 137711"/>
              <a:gd name="connsiteX19" fmla="*/ 170916 w 181933"/>
              <a:gd name="connsiteY19" fmla="*/ 110169 h 137711"/>
              <a:gd name="connsiteX20" fmla="*/ 179179 w 181933"/>
              <a:gd name="connsiteY20" fmla="*/ 107414 h 137711"/>
              <a:gd name="connsiteX21" fmla="*/ 176425 w 181933"/>
              <a:gd name="connsiteY21" fmla="*/ 96397 h 137711"/>
              <a:gd name="connsiteX22" fmla="*/ 181933 w 181933"/>
              <a:gd name="connsiteY22" fmla="*/ 74364 h 137711"/>
              <a:gd name="connsiteX23" fmla="*/ 179179 w 181933"/>
              <a:gd name="connsiteY23" fmla="*/ 46822 h 137711"/>
              <a:gd name="connsiteX24" fmla="*/ 176425 w 181933"/>
              <a:gd name="connsiteY24" fmla="*/ 38559 h 137711"/>
              <a:gd name="connsiteX25" fmla="*/ 157145 w 181933"/>
              <a:gd name="connsiteY25" fmla="*/ 24788 h 137711"/>
              <a:gd name="connsiteX26" fmla="*/ 146128 w 181933"/>
              <a:gd name="connsiteY26" fmla="*/ 22034 h 137711"/>
              <a:gd name="connsiteX27" fmla="*/ 115832 w 181933"/>
              <a:gd name="connsiteY27" fmla="*/ 19279 h 137711"/>
              <a:gd name="connsiteX28" fmla="*/ 99307 w 181933"/>
              <a:gd name="connsiteY28" fmla="*/ 11017 h 137711"/>
              <a:gd name="connsiteX29" fmla="*/ 93798 w 181933"/>
              <a:gd name="connsiteY29" fmla="*/ 5508 h 137711"/>
              <a:gd name="connsiteX30" fmla="*/ 85536 w 181933"/>
              <a:gd name="connsiteY30" fmla="*/ 2754 h 137711"/>
              <a:gd name="connsiteX31" fmla="*/ 82781 w 181933"/>
              <a:gd name="connsiteY31" fmla="*/ 0 h 13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1933" h="137711">
                <a:moveTo>
                  <a:pt x="82781" y="0"/>
                </a:moveTo>
                <a:cubicBezTo>
                  <a:pt x="78191" y="2754"/>
                  <a:pt x="73074" y="4779"/>
                  <a:pt x="69010" y="8263"/>
                </a:cubicBezTo>
                <a:cubicBezTo>
                  <a:pt x="66497" y="10417"/>
                  <a:pt x="65570" y="13940"/>
                  <a:pt x="63502" y="16525"/>
                </a:cubicBezTo>
                <a:cubicBezTo>
                  <a:pt x="60621" y="20126"/>
                  <a:pt x="53821" y="26008"/>
                  <a:pt x="49731" y="27542"/>
                </a:cubicBezTo>
                <a:cubicBezTo>
                  <a:pt x="45348" y="29186"/>
                  <a:pt x="40501" y="29161"/>
                  <a:pt x="35960" y="30296"/>
                </a:cubicBezTo>
                <a:cubicBezTo>
                  <a:pt x="33143" y="31000"/>
                  <a:pt x="30531" y="32421"/>
                  <a:pt x="27697" y="33051"/>
                </a:cubicBezTo>
                <a:cubicBezTo>
                  <a:pt x="-1397" y="39517"/>
                  <a:pt x="21516" y="32358"/>
                  <a:pt x="2909" y="38559"/>
                </a:cubicBezTo>
                <a:cubicBezTo>
                  <a:pt x="1073" y="44067"/>
                  <a:pt x="-2599" y="49576"/>
                  <a:pt x="2909" y="55084"/>
                </a:cubicBezTo>
                <a:cubicBezTo>
                  <a:pt x="4962" y="57137"/>
                  <a:pt x="8418" y="56920"/>
                  <a:pt x="11172" y="57838"/>
                </a:cubicBezTo>
                <a:cubicBezTo>
                  <a:pt x="15907" y="72044"/>
                  <a:pt x="14734" y="76740"/>
                  <a:pt x="27697" y="85381"/>
                </a:cubicBezTo>
                <a:lnTo>
                  <a:pt x="44222" y="96397"/>
                </a:lnTo>
                <a:lnTo>
                  <a:pt x="52485" y="101906"/>
                </a:lnTo>
                <a:cubicBezTo>
                  <a:pt x="53403" y="104660"/>
                  <a:pt x="53745" y="107679"/>
                  <a:pt x="55239" y="110169"/>
                </a:cubicBezTo>
                <a:cubicBezTo>
                  <a:pt x="56575" y="112396"/>
                  <a:pt x="59587" y="113354"/>
                  <a:pt x="60748" y="115677"/>
                </a:cubicBezTo>
                <a:cubicBezTo>
                  <a:pt x="63345" y="120870"/>
                  <a:pt x="60748" y="130366"/>
                  <a:pt x="66256" y="132202"/>
                </a:cubicBezTo>
                <a:lnTo>
                  <a:pt x="82781" y="137711"/>
                </a:lnTo>
                <a:lnTo>
                  <a:pt x="113078" y="134957"/>
                </a:lnTo>
                <a:cubicBezTo>
                  <a:pt x="118190" y="132204"/>
                  <a:pt x="114480" y="122536"/>
                  <a:pt x="118586" y="118431"/>
                </a:cubicBezTo>
                <a:cubicBezTo>
                  <a:pt x="120422" y="116595"/>
                  <a:pt x="121530" y="113328"/>
                  <a:pt x="124095" y="112923"/>
                </a:cubicBezTo>
                <a:cubicBezTo>
                  <a:pt x="139538" y="110485"/>
                  <a:pt x="155309" y="111087"/>
                  <a:pt x="170916" y="110169"/>
                </a:cubicBezTo>
                <a:cubicBezTo>
                  <a:pt x="173670" y="109251"/>
                  <a:pt x="178101" y="110110"/>
                  <a:pt x="179179" y="107414"/>
                </a:cubicBezTo>
                <a:cubicBezTo>
                  <a:pt x="180585" y="103899"/>
                  <a:pt x="176425" y="100182"/>
                  <a:pt x="176425" y="96397"/>
                </a:cubicBezTo>
                <a:cubicBezTo>
                  <a:pt x="176425" y="89749"/>
                  <a:pt x="179760" y="80884"/>
                  <a:pt x="181933" y="74364"/>
                </a:cubicBezTo>
                <a:cubicBezTo>
                  <a:pt x="181015" y="65183"/>
                  <a:pt x="180582" y="55941"/>
                  <a:pt x="179179" y="46822"/>
                </a:cubicBezTo>
                <a:cubicBezTo>
                  <a:pt x="178738" y="43952"/>
                  <a:pt x="178112" y="40922"/>
                  <a:pt x="176425" y="38559"/>
                </a:cubicBezTo>
                <a:cubicBezTo>
                  <a:pt x="169055" y="28241"/>
                  <a:pt x="167149" y="27646"/>
                  <a:pt x="157145" y="24788"/>
                </a:cubicBezTo>
                <a:cubicBezTo>
                  <a:pt x="153505" y="23748"/>
                  <a:pt x="149880" y="22534"/>
                  <a:pt x="146128" y="22034"/>
                </a:cubicBezTo>
                <a:cubicBezTo>
                  <a:pt x="136077" y="20694"/>
                  <a:pt x="125931" y="20197"/>
                  <a:pt x="115832" y="19279"/>
                </a:cubicBezTo>
                <a:cubicBezTo>
                  <a:pt x="107105" y="16370"/>
                  <a:pt x="106934" y="17119"/>
                  <a:pt x="99307" y="11017"/>
                </a:cubicBezTo>
                <a:cubicBezTo>
                  <a:pt x="97279" y="9395"/>
                  <a:pt x="96025" y="6844"/>
                  <a:pt x="93798" y="5508"/>
                </a:cubicBezTo>
                <a:cubicBezTo>
                  <a:pt x="91309" y="4014"/>
                  <a:pt x="88290" y="3672"/>
                  <a:pt x="85536" y="2754"/>
                </a:cubicBezTo>
                <a:lnTo>
                  <a:pt x="82781" y="0"/>
                </a:lnTo>
                <a:close/>
              </a:path>
            </a:pathLst>
          </a:custGeom>
          <a:solidFill>
            <a:srgbClr val="F8CBAD"/>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kumimoji="0" lang="zh-TW" altLang="en-US"/>
          </a:p>
        </p:txBody>
      </p:sp>
      <p:grpSp>
        <p:nvGrpSpPr>
          <p:cNvPr id="30" name="群組 36"/>
          <p:cNvGrpSpPr>
            <a:grpSpLocks/>
          </p:cNvGrpSpPr>
          <p:nvPr/>
        </p:nvGrpSpPr>
        <p:grpSpPr bwMode="auto">
          <a:xfrm>
            <a:off x="4864522" y="908720"/>
            <a:ext cx="1062037" cy="633412"/>
            <a:chOff x="3487383" y="1179146"/>
            <a:chExt cx="1060804" cy="633754"/>
          </a:xfrm>
          <a:solidFill>
            <a:schemeClr val="bg1"/>
          </a:solidFill>
        </p:grpSpPr>
        <p:sp>
          <p:nvSpPr>
            <p:cNvPr id="31" name="文字方塊 30"/>
            <p:cNvSpPr txBox="1"/>
            <p:nvPr/>
          </p:nvSpPr>
          <p:spPr>
            <a:xfrm>
              <a:off x="3487383" y="1179146"/>
              <a:ext cx="1060804" cy="308141"/>
            </a:xfrm>
            <a:prstGeom prst="rect">
              <a:avLst/>
            </a:prstGeom>
            <a:grpFill/>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kumimoji="0" lang="zh-TW" altLang="en-US" sz="1400" b="1" dirty="0">
                  <a:solidFill>
                    <a:schemeClr val="tx1"/>
                  </a:solidFill>
                  <a:latin typeface="標楷體" panose="03000509000000000000" pitchFamily="65" charset="-120"/>
                  <a:ea typeface="標楷體" panose="03000509000000000000" pitchFamily="65" charset="-120"/>
                </a:rPr>
                <a:t>新北市</a:t>
              </a:r>
              <a:endParaRPr kumimoji="0" lang="en-US" altLang="zh-TW" sz="1400" b="1" dirty="0">
                <a:solidFill>
                  <a:schemeClr val="tx1"/>
                </a:solidFill>
                <a:latin typeface="標楷體" panose="03000509000000000000" pitchFamily="65" charset="-120"/>
                <a:ea typeface="標楷體" panose="03000509000000000000" pitchFamily="65" charset="-120"/>
              </a:endParaRPr>
            </a:p>
          </p:txBody>
        </p:sp>
        <p:cxnSp>
          <p:nvCxnSpPr>
            <p:cNvPr id="32" name="直線單箭頭接點 31"/>
            <p:cNvCxnSpPr/>
            <p:nvPr/>
          </p:nvCxnSpPr>
          <p:spPr>
            <a:xfrm flipV="1">
              <a:off x="3723645" y="1501582"/>
              <a:ext cx="290176" cy="311318"/>
            </a:xfrm>
            <a:prstGeom prst="straightConnector1">
              <a:avLst/>
            </a:prstGeom>
            <a:grpFill/>
            <a:ln>
              <a:tailEnd type="triangle"/>
            </a:ln>
          </p:spPr>
          <p:style>
            <a:lnRef idx="1">
              <a:schemeClr val="dk1"/>
            </a:lnRef>
            <a:fillRef idx="0">
              <a:schemeClr val="dk1"/>
            </a:fillRef>
            <a:effectRef idx="0">
              <a:schemeClr val="dk1"/>
            </a:effectRef>
            <a:fontRef idx="minor">
              <a:schemeClr val="tx1"/>
            </a:fontRef>
          </p:style>
        </p:cxnSp>
      </p:grpSp>
      <p:grpSp>
        <p:nvGrpSpPr>
          <p:cNvPr id="33" name="群組 41"/>
          <p:cNvGrpSpPr>
            <a:grpSpLocks/>
          </p:cNvGrpSpPr>
          <p:nvPr/>
        </p:nvGrpSpPr>
        <p:grpSpPr bwMode="auto">
          <a:xfrm>
            <a:off x="3326234" y="1057945"/>
            <a:ext cx="1135063" cy="566737"/>
            <a:chOff x="3487383" y="1179146"/>
            <a:chExt cx="1135418" cy="565961"/>
          </a:xfrm>
          <a:solidFill>
            <a:schemeClr val="bg1"/>
          </a:solidFill>
        </p:grpSpPr>
        <p:sp>
          <p:nvSpPr>
            <p:cNvPr id="34" name="文字方塊 33"/>
            <p:cNvSpPr txBox="1"/>
            <p:nvPr/>
          </p:nvSpPr>
          <p:spPr>
            <a:xfrm>
              <a:off x="3487383" y="1179146"/>
              <a:ext cx="1060782" cy="307553"/>
            </a:xfrm>
            <a:prstGeom prst="rect">
              <a:avLst/>
            </a:prstGeom>
            <a:grpFill/>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kumimoji="0" lang="zh-TW" altLang="en-US" sz="1400" b="1" dirty="0">
                  <a:solidFill>
                    <a:schemeClr val="tx1"/>
                  </a:solidFill>
                  <a:latin typeface="標楷體" panose="03000509000000000000" pitchFamily="65" charset="-120"/>
                  <a:ea typeface="標楷體" panose="03000509000000000000" pitchFamily="65" charset="-120"/>
                </a:rPr>
                <a:t>臺北市</a:t>
              </a:r>
              <a:endParaRPr kumimoji="0" lang="en-US" altLang="zh-TW" sz="1400" b="1" dirty="0">
                <a:solidFill>
                  <a:schemeClr val="tx1"/>
                </a:solidFill>
                <a:latin typeface="標楷體" panose="03000509000000000000" pitchFamily="65" charset="-120"/>
                <a:ea typeface="標楷體" panose="03000509000000000000" pitchFamily="65" charset="-120"/>
              </a:endParaRPr>
            </a:p>
          </p:txBody>
        </p:sp>
        <p:cxnSp>
          <p:nvCxnSpPr>
            <p:cNvPr id="35" name="直線單箭頭接點 34"/>
            <p:cNvCxnSpPr/>
            <p:nvPr/>
          </p:nvCxnSpPr>
          <p:spPr>
            <a:xfrm flipH="1" flipV="1">
              <a:off x="4013010" y="1500967"/>
              <a:ext cx="609791" cy="244140"/>
            </a:xfrm>
            <a:prstGeom prst="straightConnector1">
              <a:avLst/>
            </a:prstGeom>
            <a:grpFill/>
            <a:ln>
              <a:tailEnd type="triangle"/>
            </a:ln>
          </p:spPr>
          <p:style>
            <a:lnRef idx="1">
              <a:schemeClr val="dk1"/>
            </a:lnRef>
            <a:fillRef idx="0">
              <a:schemeClr val="dk1"/>
            </a:fillRef>
            <a:effectRef idx="0">
              <a:schemeClr val="dk1"/>
            </a:effectRef>
            <a:fontRef idx="minor">
              <a:schemeClr val="tx1"/>
            </a:fontRef>
          </p:style>
        </p:cxnSp>
      </p:grpSp>
      <p:grpSp>
        <p:nvGrpSpPr>
          <p:cNvPr id="36" name="群組 39"/>
          <p:cNvGrpSpPr>
            <a:grpSpLocks/>
          </p:cNvGrpSpPr>
          <p:nvPr/>
        </p:nvGrpSpPr>
        <p:grpSpPr bwMode="auto">
          <a:xfrm>
            <a:off x="2332503" y="1426863"/>
            <a:ext cx="1465031" cy="401366"/>
            <a:chOff x="2930105" y="1303433"/>
            <a:chExt cx="1465519" cy="401407"/>
          </a:xfrm>
          <a:solidFill>
            <a:schemeClr val="bg1"/>
          </a:solidFill>
        </p:grpSpPr>
        <p:sp>
          <p:nvSpPr>
            <p:cNvPr id="37" name="文字方塊 36"/>
            <p:cNvSpPr txBox="1"/>
            <p:nvPr/>
          </p:nvSpPr>
          <p:spPr>
            <a:xfrm>
              <a:off x="2930105" y="1303433"/>
              <a:ext cx="1060804" cy="308007"/>
            </a:xfrm>
            <a:prstGeom prst="rect">
              <a:avLst/>
            </a:prstGeom>
            <a:grpFill/>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kumimoji="0" lang="zh-TW" altLang="en-US" sz="1400" b="1" dirty="0">
                  <a:solidFill>
                    <a:schemeClr val="tx1"/>
                  </a:solidFill>
                  <a:latin typeface="標楷體" panose="03000509000000000000" pitchFamily="65" charset="-120"/>
                  <a:ea typeface="標楷體" panose="03000509000000000000" pitchFamily="65" charset="-120"/>
                </a:rPr>
                <a:t>桃園市</a:t>
              </a:r>
              <a:endParaRPr kumimoji="0" lang="en-US" altLang="zh-TW" sz="1400" b="1" dirty="0">
                <a:solidFill>
                  <a:schemeClr val="tx1"/>
                </a:solidFill>
                <a:latin typeface="標楷體" panose="03000509000000000000" pitchFamily="65" charset="-120"/>
                <a:ea typeface="標楷體" panose="03000509000000000000" pitchFamily="65" charset="-120"/>
              </a:endParaRPr>
            </a:p>
          </p:txBody>
        </p:sp>
        <p:cxnSp>
          <p:nvCxnSpPr>
            <p:cNvPr id="38" name="直線單箭頭接點 37"/>
            <p:cNvCxnSpPr/>
            <p:nvPr/>
          </p:nvCxnSpPr>
          <p:spPr>
            <a:xfrm flipH="1" flipV="1">
              <a:off x="3761503" y="1584116"/>
              <a:ext cx="634121" cy="120724"/>
            </a:xfrm>
            <a:prstGeom prst="straightConnector1">
              <a:avLst/>
            </a:prstGeom>
            <a:grpFill/>
            <a:ln>
              <a:tailEnd type="triangle"/>
            </a:ln>
          </p:spPr>
          <p:style>
            <a:lnRef idx="1">
              <a:schemeClr val="dk1"/>
            </a:lnRef>
            <a:fillRef idx="0">
              <a:schemeClr val="dk1"/>
            </a:fillRef>
            <a:effectRef idx="0">
              <a:schemeClr val="dk1"/>
            </a:effectRef>
            <a:fontRef idx="minor">
              <a:schemeClr val="tx1"/>
            </a:fontRef>
          </p:style>
        </p:cxnSp>
      </p:grpSp>
      <p:grpSp>
        <p:nvGrpSpPr>
          <p:cNvPr id="40" name="群組 44"/>
          <p:cNvGrpSpPr>
            <a:grpSpLocks/>
          </p:cNvGrpSpPr>
          <p:nvPr/>
        </p:nvGrpSpPr>
        <p:grpSpPr bwMode="auto">
          <a:xfrm>
            <a:off x="1756784" y="2435889"/>
            <a:ext cx="1135063" cy="566738"/>
            <a:chOff x="3487383" y="1179146"/>
            <a:chExt cx="1135418" cy="565961"/>
          </a:xfrm>
          <a:solidFill>
            <a:schemeClr val="bg1"/>
          </a:solidFill>
        </p:grpSpPr>
        <p:sp>
          <p:nvSpPr>
            <p:cNvPr id="41" name="文字方塊 40"/>
            <p:cNvSpPr txBox="1"/>
            <p:nvPr/>
          </p:nvSpPr>
          <p:spPr>
            <a:xfrm>
              <a:off x="3487383" y="1179146"/>
              <a:ext cx="1060782" cy="307553"/>
            </a:xfrm>
            <a:prstGeom prst="rect">
              <a:avLst/>
            </a:prstGeom>
            <a:grpFill/>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kumimoji="0" lang="zh-TW" altLang="en-US" sz="1400" b="1" dirty="0">
                  <a:solidFill>
                    <a:schemeClr val="tx1"/>
                  </a:solidFill>
                  <a:latin typeface="標楷體" panose="03000509000000000000" pitchFamily="65" charset="-120"/>
                  <a:ea typeface="標楷體" panose="03000509000000000000" pitchFamily="65" charset="-120"/>
                </a:rPr>
                <a:t>臺中市</a:t>
              </a:r>
              <a:endParaRPr kumimoji="0" lang="en-US" altLang="zh-TW" sz="1400" b="1" dirty="0">
                <a:solidFill>
                  <a:schemeClr val="tx1"/>
                </a:solidFill>
                <a:latin typeface="標楷體" panose="03000509000000000000" pitchFamily="65" charset="-120"/>
                <a:ea typeface="標楷體" panose="03000509000000000000" pitchFamily="65" charset="-120"/>
              </a:endParaRPr>
            </a:p>
          </p:txBody>
        </p:sp>
        <p:cxnSp>
          <p:nvCxnSpPr>
            <p:cNvPr id="42" name="直線單箭頭接點 41"/>
            <p:cNvCxnSpPr/>
            <p:nvPr/>
          </p:nvCxnSpPr>
          <p:spPr>
            <a:xfrm flipH="1" flipV="1">
              <a:off x="4013010" y="1500967"/>
              <a:ext cx="609791" cy="244140"/>
            </a:xfrm>
            <a:prstGeom prst="straightConnector1">
              <a:avLst/>
            </a:prstGeom>
            <a:grpFill/>
            <a:ln>
              <a:tailEnd type="triangle"/>
            </a:ln>
          </p:spPr>
          <p:style>
            <a:lnRef idx="1">
              <a:schemeClr val="dk1"/>
            </a:lnRef>
            <a:fillRef idx="0">
              <a:schemeClr val="dk1"/>
            </a:fillRef>
            <a:effectRef idx="0">
              <a:schemeClr val="dk1"/>
            </a:effectRef>
            <a:fontRef idx="minor">
              <a:schemeClr val="tx1"/>
            </a:fontRef>
          </p:style>
        </p:cxnSp>
      </p:grpSp>
      <p:grpSp>
        <p:nvGrpSpPr>
          <p:cNvPr id="43" name="群組 47"/>
          <p:cNvGrpSpPr>
            <a:grpSpLocks/>
          </p:cNvGrpSpPr>
          <p:nvPr/>
        </p:nvGrpSpPr>
        <p:grpSpPr bwMode="auto">
          <a:xfrm>
            <a:off x="1183901" y="5341933"/>
            <a:ext cx="1079500" cy="608012"/>
            <a:chOff x="3487383" y="879648"/>
            <a:chExt cx="1078672" cy="607275"/>
          </a:xfrm>
          <a:solidFill>
            <a:schemeClr val="bg1"/>
          </a:solidFill>
        </p:grpSpPr>
        <p:sp>
          <p:nvSpPr>
            <p:cNvPr id="44" name="文字方塊 43"/>
            <p:cNvSpPr txBox="1"/>
            <p:nvPr/>
          </p:nvSpPr>
          <p:spPr>
            <a:xfrm>
              <a:off x="3487383" y="1179321"/>
              <a:ext cx="1061222" cy="307602"/>
            </a:xfrm>
            <a:prstGeom prst="rect">
              <a:avLst/>
            </a:prstGeom>
            <a:grpFill/>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kumimoji="0" lang="zh-TW" altLang="en-US" sz="1400" b="1" dirty="0">
                  <a:solidFill>
                    <a:schemeClr val="tx1"/>
                  </a:solidFill>
                  <a:latin typeface="標楷體" panose="03000509000000000000" pitchFamily="65" charset="-120"/>
                  <a:ea typeface="標楷體" panose="03000509000000000000" pitchFamily="65" charset="-120"/>
                </a:rPr>
                <a:t>高雄市</a:t>
              </a:r>
              <a:endParaRPr kumimoji="0" lang="en-US" altLang="zh-TW" sz="1400" b="1" dirty="0">
                <a:solidFill>
                  <a:schemeClr val="tx1"/>
                </a:solidFill>
                <a:latin typeface="標楷體" panose="03000509000000000000" pitchFamily="65" charset="-120"/>
                <a:ea typeface="標楷體" panose="03000509000000000000" pitchFamily="65" charset="-120"/>
              </a:endParaRPr>
            </a:p>
          </p:txBody>
        </p:sp>
        <p:cxnSp>
          <p:nvCxnSpPr>
            <p:cNvPr id="45" name="直線單箭頭接點 44"/>
            <p:cNvCxnSpPr>
              <a:endCxn id="44" idx="0"/>
            </p:cNvCxnSpPr>
            <p:nvPr/>
          </p:nvCxnSpPr>
          <p:spPr>
            <a:xfrm flipH="1">
              <a:off x="4017201" y="879648"/>
              <a:ext cx="548854" cy="299673"/>
            </a:xfrm>
            <a:prstGeom prst="straightConnector1">
              <a:avLst/>
            </a:prstGeom>
            <a:grpFill/>
            <a:ln>
              <a:tailEnd type="triangle"/>
            </a:ln>
          </p:spPr>
          <p:style>
            <a:lnRef idx="1">
              <a:schemeClr val="dk1"/>
            </a:lnRef>
            <a:fillRef idx="0">
              <a:schemeClr val="dk1"/>
            </a:fillRef>
            <a:effectRef idx="0">
              <a:schemeClr val="dk1"/>
            </a:effectRef>
            <a:fontRef idx="minor">
              <a:schemeClr val="tx1"/>
            </a:fontRef>
          </p:style>
        </p:cxnSp>
      </p:grpSp>
      <p:grpSp>
        <p:nvGrpSpPr>
          <p:cNvPr id="47" name="群組 47"/>
          <p:cNvGrpSpPr>
            <a:grpSpLocks/>
          </p:cNvGrpSpPr>
          <p:nvPr/>
        </p:nvGrpSpPr>
        <p:grpSpPr bwMode="auto">
          <a:xfrm>
            <a:off x="1816185" y="5906082"/>
            <a:ext cx="1079500" cy="608012"/>
            <a:chOff x="3487383" y="879648"/>
            <a:chExt cx="1078672" cy="607275"/>
          </a:xfrm>
          <a:solidFill>
            <a:schemeClr val="bg1"/>
          </a:solidFill>
        </p:grpSpPr>
        <p:sp>
          <p:nvSpPr>
            <p:cNvPr id="48" name="文字方塊 47"/>
            <p:cNvSpPr txBox="1"/>
            <p:nvPr/>
          </p:nvSpPr>
          <p:spPr>
            <a:xfrm>
              <a:off x="3487383" y="1179321"/>
              <a:ext cx="1061222" cy="307602"/>
            </a:xfrm>
            <a:prstGeom prst="rect">
              <a:avLst/>
            </a:prstGeom>
            <a:grpFill/>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kumimoji="0" lang="zh-TW" altLang="en-US" sz="1400" b="1" dirty="0">
                  <a:solidFill>
                    <a:schemeClr val="tx1"/>
                  </a:solidFill>
                  <a:latin typeface="標楷體" panose="03000509000000000000" pitchFamily="65" charset="-120"/>
                  <a:ea typeface="標楷體" panose="03000509000000000000" pitchFamily="65" charset="-120"/>
                </a:rPr>
                <a:t>屏東縣</a:t>
              </a:r>
              <a:endParaRPr kumimoji="0" lang="en-US" altLang="zh-TW" sz="1400" b="1" dirty="0">
                <a:solidFill>
                  <a:schemeClr val="tx1"/>
                </a:solidFill>
                <a:latin typeface="標楷體" panose="03000509000000000000" pitchFamily="65" charset="-120"/>
                <a:ea typeface="標楷體" panose="03000509000000000000" pitchFamily="65" charset="-120"/>
              </a:endParaRPr>
            </a:p>
          </p:txBody>
        </p:sp>
        <p:cxnSp>
          <p:nvCxnSpPr>
            <p:cNvPr id="49" name="直線單箭頭接點 48"/>
            <p:cNvCxnSpPr>
              <a:endCxn id="48" idx="0"/>
            </p:cNvCxnSpPr>
            <p:nvPr/>
          </p:nvCxnSpPr>
          <p:spPr>
            <a:xfrm flipH="1">
              <a:off x="4017201" y="879648"/>
              <a:ext cx="548854" cy="299673"/>
            </a:xfrm>
            <a:prstGeom prst="straightConnector1">
              <a:avLst/>
            </a:prstGeom>
            <a:grpFill/>
            <a:ln>
              <a:tailEnd type="triangle"/>
            </a:ln>
          </p:spPr>
          <p:style>
            <a:lnRef idx="1">
              <a:schemeClr val="dk1"/>
            </a:lnRef>
            <a:fillRef idx="0">
              <a:schemeClr val="dk1"/>
            </a:fillRef>
            <a:effectRef idx="0">
              <a:schemeClr val="dk1"/>
            </a:effectRef>
            <a:fontRef idx="minor">
              <a:schemeClr val="tx1"/>
            </a:fontRef>
          </p:style>
        </p:cxnSp>
      </p:grpSp>
      <p:grpSp>
        <p:nvGrpSpPr>
          <p:cNvPr id="50" name="群組 47"/>
          <p:cNvGrpSpPr>
            <a:grpSpLocks/>
          </p:cNvGrpSpPr>
          <p:nvPr/>
        </p:nvGrpSpPr>
        <p:grpSpPr bwMode="auto">
          <a:xfrm>
            <a:off x="939225" y="4733155"/>
            <a:ext cx="1272961" cy="427191"/>
            <a:chOff x="3487383" y="1060250"/>
            <a:chExt cx="1271985" cy="426673"/>
          </a:xfrm>
          <a:solidFill>
            <a:schemeClr val="bg1"/>
          </a:solidFill>
        </p:grpSpPr>
        <p:sp>
          <p:nvSpPr>
            <p:cNvPr id="51" name="文字方塊 50"/>
            <p:cNvSpPr txBox="1"/>
            <p:nvPr/>
          </p:nvSpPr>
          <p:spPr>
            <a:xfrm>
              <a:off x="3487383" y="1179321"/>
              <a:ext cx="1061222" cy="307602"/>
            </a:xfrm>
            <a:prstGeom prst="rect">
              <a:avLst/>
            </a:prstGeom>
            <a:grpFill/>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kumimoji="0" lang="zh-TW" altLang="en-US" sz="1400" b="1" dirty="0">
                  <a:solidFill>
                    <a:schemeClr val="tx1"/>
                  </a:solidFill>
                  <a:latin typeface="標楷體" panose="03000509000000000000" pitchFamily="65" charset="-120"/>
                  <a:ea typeface="標楷體" panose="03000509000000000000" pitchFamily="65" charset="-120"/>
                </a:rPr>
                <a:t>臺南市</a:t>
              </a:r>
              <a:endParaRPr kumimoji="0" lang="en-US" altLang="zh-TW" sz="1400" b="1" dirty="0">
                <a:solidFill>
                  <a:schemeClr val="tx1"/>
                </a:solidFill>
                <a:latin typeface="標楷體" panose="03000509000000000000" pitchFamily="65" charset="-120"/>
                <a:ea typeface="標楷體" panose="03000509000000000000" pitchFamily="65" charset="-120"/>
              </a:endParaRPr>
            </a:p>
          </p:txBody>
        </p:sp>
        <p:cxnSp>
          <p:nvCxnSpPr>
            <p:cNvPr id="52" name="直線單箭頭接點 51"/>
            <p:cNvCxnSpPr/>
            <p:nvPr/>
          </p:nvCxnSpPr>
          <p:spPr>
            <a:xfrm flipH="1">
              <a:off x="4363314" y="1060250"/>
              <a:ext cx="396054" cy="116880"/>
            </a:xfrm>
            <a:prstGeom prst="straightConnector1">
              <a:avLst/>
            </a:prstGeom>
            <a:grpFill/>
            <a:ln>
              <a:tailEnd type="triangle"/>
            </a:ln>
          </p:spPr>
          <p:style>
            <a:lnRef idx="1">
              <a:schemeClr val="dk1"/>
            </a:lnRef>
            <a:fillRef idx="0">
              <a:schemeClr val="dk1"/>
            </a:fillRef>
            <a:effectRef idx="0">
              <a:schemeClr val="dk1"/>
            </a:effectRef>
            <a:fontRef idx="minor">
              <a:schemeClr val="tx1"/>
            </a:fontRef>
          </p:style>
        </p:cxnSp>
      </p:grpSp>
      <p:grpSp>
        <p:nvGrpSpPr>
          <p:cNvPr id="54" name="群組 47"/>
          <p:cNvGrpSpPr>
            <a:grpSpLocks/>
          </p:cNvGrpSpPr>
          <p:nvPr/>
        </p:nvGrpSpPr>
        <p:grpSpPr bwMode="auto">
          <a:xfrm>
            <a:off x="1056482" y="3487132"/>
            <a:ext cx="1694427" cy="307975"/>
            <a:chOff x="2872929" y="716844"/>
            <a:chExt cx="1693127" cy="307602"/>
          </a:xfrm>
          <a:solidFill>
            <a:schemeClr val="bg1"/>
          </a:solidFill>
        </p:grpSpPr>
        <p:sp>
          <p:nvSpPr>
            <p:cNvPr id="55" name="文字方塊 54"/>
            <p:cNvSpPr txBox="1"/>
            <p:nvPr/>
          </p:nvSpPr>
          <p:spPr>
            <a:xfrm>
              <a:off x="2872929" y="716844"/>
              <a:ext cx="1061222" cy="307602"/>
            </a:xfrm>
            <a:prstGeom prst="rect">
              <a:avLst/>
            </a:prstGeom>
            <a:grpFill/>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kumimoji="0" lang="zh-TW" altLang="en-US" sz="1400" b="1" dirty="0">
                  <a:solidFill>
                    <a:schemeClr val="tx1"/>
                  </a:solidFill>
                  <a:latin typeface="標楷體" panose="03000509000000000000" pitchFamily="65" charset="-120"/>
                  <a:ea typeface="標楷體" panose="03000509000000000000" pitchFamily="65" charset="-120"/>
                </a:rPr>
                <a:t>彰化縣</a:t>
              </a:r>
              <a:endParaRPr kumimoji="0" lang="en-US" altLang="zh-TW" sz="1400" b="1" dirty="0">
                <a:solidFill>
                  <a:schemeClr val="tx1"/>
                </a:solidFill>
                <a:latin typeface="標楷體" panose="03000509000000000000" pitchFamily="65" charset="-120"/>
                <a:ea typeface="標楷體" panose="03000509000000000000" pitchFamily="65" charset="-120"/>
              </a:endParaRPr>
            </a:p>
          </p:txBody>
        </p:sp>
        <p:cxnSp>
          <p:nvCxnSpPr>
            <p:cNvPr id="56" name="直線單箭頭接點 55"/>
            <p:cNvCxnSpPr/>
            <p:nvPr/>
          </p:nvCxnSpPr>
          <p:spPr>
            <a:xfrm flipH="1" flipV="1">
              <a:off x="3921349" y="870721"/>
              <a:ext cx="644707" cy="8927"/>
            </a:xfrm>
            <a:prstGeom prst="straightConnector1">
              <a:avLst/>
            </a:prstGeom>
            <a:grpFill/>
            <a:ln>
              <a:tailEnd type="triangle"/>
            </a:ln>
          </p:spPr>
          <p:style>
            <a:lnRef idx="1">
              <a:schemeClr val="dk1"/>
            </a:lnRef>
            <a:fillRef idx="0">
              <a:schemeClr val="dk1"/>
            </a:fillRef>
            <a:effectRef idx="0">
              <a:schemeClr val="dk1"/>
            </a:effectRef>
            <a:fontRef idx="minor">
              <a:schemeClr val="tx1"/>
            </a:fontRef>
          </p:style>
        </p:cxnSp>
      </p:grpSp>
      <p:sp>
        <p:nvSpPr>
          <p:cNvPr id="26655" name="標題 38"/>
          <p:cNvSpPr>
            <a:spLocks noGrp="1"/>
          </p:cNvSpPr>
          <p:nvPr>
            <p:ph type="title"/>
          </p:nvPr>
        </p:nvSpPr>
        <p:spPr>
          <a:xfrm>
            <a:off x="179388" y="152400"/>
            <a:ext cx="8713787" cy="563563"/>
          </a:xfrm>
        </p:spPr>
        <p:txBody>
          <a:bodyPr/>
          <a:lstStyle/>
          <a:p>
            <a:r>
              <a:rPr lang="en-US" altLang="zh-TW" smtClean="0">
                <a:solidFill>
                  <a:srgbClr val="FFFF00"/>
                </a:solidFill>
                <a:latin typeface="Arial" charset="0"/>
                <a:ea typeface="華康華綜體W5"/>
              </a:rPr>
              <a:t>105</a:t>
            </a:r>
            <a:r>
              <a:rPr lang="zh-TW" altLang="en-US" smtClean="0">
                <a:solidFill>
                  <a:srgbClr val="FFFF00"/>
                </a:solidFill>
                <a:latin typeface="Arial" charset="0"/>
                <a:ea typeface="華康華綜體W5"/>
              </a:rPr>
              <a:t>年警察機關查獲毒品施用人數分布</a:t>
            </a:r>
          </a:p>
        </p:txBody>
      </p:sp>
      <p:sp>
        <p:nvSpPr>
          <p:cNvPr id="26656" name="投影片編號版面配置區 16"/>
          <p:cNvSpPr>
            <a:spLocks noGrp="1"/>
          </p:cNvSpPr>
          <p:nvPr>
            <p:ph type="sldNum" sz="quarter" idx="12"/>
          </p:nvPr>
        </p:nvSpPr>
        <p:spPr>
          <a:noFill/>
          <a:ln>
            <a:miter lim="800000"/>
            <a:headEnd/>
            <a:tailEnd/>
          </a:ln>
        </p:spPr>
        <p:txBody>
          <a:bodyPr/>
          <a:lstStyle/>
          <a:p>
            <a:pPr fontAlgn="base">
              <a:spcBef>
                <a:spcPct val="0"/>
              </a:spcBef>
              <a:spcAft>
                <a:spcPct val="0"/>
              </a:spcAft>
            </a:pPr>
            <a:fld id="{7A764A25-1AE7-415C-A1B6-A49ECA16BC98}" type="slidenum">
              <a:rPr lang="zh-TW" altLang="en-US" smtClean="0"/>
              <a:pPr fontAlgn="base">
                <a:spcBef>
                  <a:spcPct val="0"/>
                </a:spcBef>
                <a:spcAft>
                  <a:spcPct val="0"/>
                </a:spcAft>
              </a:pPr>
              <a:t>9</a:t>
            </a:fld>
            <a:endParaRPr lang="en-US" altLang="zh-TW" smtClean="0"/>
          </a:p>
        </p:txBody>
      </p:sp>
      <p:pic>
        <p:nvPicPr>
          <p:cNvPr id="26657" name="Picture 2"/>
          <p:cNvPicPr>
            <a:picLocks noChangeAspect="1" noChangeArrowheads="1"/>
          </p:cNvPicPr>
          <p:nvPr/>
        </p:nvPicPr>
        <p:blipFill>
          <a:blip r:embed="rId3"/>
          <a:srcRect/>
          <a:stretch>
            <a:fillRect/>
          </a:stretch>
        </p:blipFill>
        <p:spPr bwMode="auto">
          <a:xfrm>
            <a:off x="5691188" y="2879725"/>
            <a:ext cx="3444875" cy="2335213"/>
          </a:xfrm>
          <a:prstGeom prst="rect">
            <a:avLst/>
          </a:prstGeom>
          <a:noFill/>
          <a:ln w="9525">
            <a:noFill/>
            <a:miter lim="800000"/>
            <a:headEnd/>
            <a:tailEnd/>
          </a:ln>
        </p:spPr>
      </p:pic>
    </p:spTree>
  </p:cSld>
  <p:clrMapOvr>
    <a:masterClrMapping/>
  </p:clrMapOvr>
  <p:transition spd="slow"/>
</p:sld>
</file>

<file path=ppt/theme/theme1.xml><?xml version="1.0" encoding="utf-8"?>
<a:theme xmlns:a="http://schemas.openxmlformats.org/drawingml/2006/main" name="123TGp_biz_diagram_v2">
  <a:themeElements>
    <a:clrScheme name="地鐵">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samp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zh-TW"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zh-TW" sz="1800" b="0" i="0" u="none" strike="noStrike" cap="none" normalizeH="0" baseline="0" smtClean="0">
            <a:ln>
              <a:noFill/>
            </a:ln>
            <a:solidFill>
              <a:schemeClr val="tx1"/>
            </a:solidFill>
            <a:effectLst/>
            <a:latin typeface="Arial" charset="0"/>
          </a:defRPr>
        </a:defPPr>
      </a:lstStyle>
    </a:lnDef>
  </a:objectDefaults>
  <a:extraClrSchemeLst>
    <a:extraClrScheme>
      <a:clrScheme name="sample 1">
        <a:dk1>
          <a:srgbClr val="000000"/>
        </a:dk1>
        <a:lt1>
          <a:srgbClr val="FFFFFF"/>
        </a:lt1>
        <a:dk2>
          <a:srgbClr val="1640B6"/>
        </a:dk2>
        <a:lt2>
          <a:srgbClr val="B2B2B2"/>
        </a:lt2>
        <a:accent1>
          <a:srgbClr val="48BDEC"/>
        </a:accent1>
        <a:accent2>
          <a:srgbClr val="E68402"/>
        </a:accent2>
        <a:accent3>
          <a:srgbClr val="FFFFFF"/>
        </a:accent3>
        <a:accent4>
          <a:srgbClr val="000000"/>
        </a:accent4>
        <a:accent5>
          <a:srgbClr val="B1DBF4"/>
        </a:accent5>
        <a:accent6>
          <a:srgbClr val="D07702"/>
        </a:accent6>
        <a:hlink>
          <a:srgbClr val="339966"/>
        </a:hlink>
        <a:folHlink>
          <a:srgbClr val="7E88E4"/>
        </a:folHlink>
      </a:clrScheme>
      <a:clrMap bg1="lt1" tx1="dk1" bg2="lt2" tx2="dk2" accent1="accent1" accent2="accent2" accent3="accent3" accent4="accent4" accent5="accent5" accent6="accent6" hlink="hlink" folHlink="folHlink"/>
    </a:extraClrScheme>
    <a:extraClrScheme>
      <a:clrScheme name="sample 2">
        <a:dk1>
          <a:srgbClr val="19426B"/>
        </a:dk1>
        <a:lt1>
          <a:srgbClr val="FFFFFF"/>
        </a:lt1>
        <a:dk2>
          <a:srgbClr val="008080"/>
        </a:dk2>
        <a:lt2>
          <a:srgbClr val="B2B2B2"/>
        </a:lt2>
        <a:accent1>
          <a:srgbClr val="35C9C2"/>
        </a:accent1>
        <a:accent2>
          <a:srgbClr val="398AC7"/>
        </a:accent2>
        <a:accent3>
          <a:srgbClr val="FFFFFF"/>
        </a:accent3>
        <a:accent4>
          <a:srgbClr val="14375A"/>
        </a:accent4>
        <a:accent5>
          <a:srgbClr val="AEE1DD"/>
        </a:accent5>
        <a:accent6>
          <a:srgbClr val="337DB4"/>
        </a:accent6>
        <a:hlink>
          <a:srgbClr val="8BBC00"/>
        </a:hlink>
        <a:folHlink>
          <a:srgbClr val="6D50CA"/>
        </a:folHlink>
      </a:clrScheme>
      <a:clrMap bg1="lt1" tx1="dk1" bg2="lt2" tx2="dk2" accent1="accent1" accent2="accent2" accent3="accent3" accent4="accent4" accent5="accent5" accent6="accent6" hlink="hlink" folHlink="folHlink"/>
    </a:extraClrScheme>
    <a:extraClrScheme>
      <a:clrScheme name="sample 3">
        <a:dk1>
          <a:srgbClr val="25095D"/>
        </a:dk1>
        <a:lt1>
          <a:srgbClr val="FFFFFF"/>
        </a:lt1>
        <a:dk2>
          <a:srgbClr val="235752"/>
        </a:dk2>
        <a:lt2>
          <a:srgbClr val="B2B2B2"/>
        </a:lt2>
        <a:accent1>
          <a:srgbClr val="DAAF34"/>
        </a:accent1>
        <a:accent2>
          <a:srgbClr val="6F9A3C"/>
        </a:accent2>
        <a:accent3>
          <a:srgbClr val="FFFFFF"/>
        </a:accent3>
        <a:accent4>
          <a:srgbClr val="1E064E"/>
        </a:accent4>
        <a:accent5>
          <a:srgbClr val="EAD4AE"/>
        </a:accent5>
        <a:accent6>
          <a:srgbClr val="648B35"/>
        </a:accent6>
        <a:hlink>
          <a:srgbClr val="8DAED9"/>
        </a:hlink>
        <a:folHlink>
          <a:srgbClr val="A8CB7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11447</TotalTime>
  <Words>8238</Words>
  <Application>Microsoft Office PowerPoint</Application>
  <PresentationFormat>如螢幕大小 (4:3)</PresentationFormat>
  <Paragraphs>896</Paragraphs>
  <Slides>79</Slides>
  <Notes>12</Notes>
  <HiddenSlides>0</HiddenSlides>
  <MMClips>0</MMClips>
  <ScaleCrop>false</ScaleCrop>
  <HeadingPairs>
    <vt:vector size="8" baseType="variant">
      <vt:variant>
        <vt:lpstr>使用字型</vt:lpstr>
      </vt:variant>
      <vt:variant>
        <vt:i4>17</vt:i4>
      </vt:variant>
      <vt:variant>
        <vt:lpstr>簡報設計範本</vt:lpstr>
      </vt:variant>
      <vt:variant>
        <vt:i4>14</vt:i4>
      </vt:variant>
      <vt:variant>
        <vt:lpstr>內嵌 OLE 伺服程式</vt:lpstr>
      </vt:variant>
      <vt:variant>
        <vt:i4>1</vt:i4>
      </vt:variant>
      <vt:variant>
        <vt:lpstr>投影片標題</vt:lpstr>
      </vt:variant>
      <vt:variant>
        <vt:i4>79</vt:i4>
      </vt:variant>
    </vt:vector>
  </HeadingPairs>
  <TitlesOfParts>
    <vt:vector size="111" baseType="lpstr">
      <vt:lpstr>Verdana</vt:lpstr>
      <vt:lpstr>新細明體</vt:lpstr>
      <vt:lpstr>Arial</vt:lpstr>
      <vt:lpstr>華康華綜體W5</vt:lpstr>
      <vt:lpstr>微軟正黑體</vt:lpstr>
      <vt:lpstr>Wingdings</vt:lpstr>
      <vt:lpstr>Calibri</vt:lpstr>
      <vt:lpstr>Segoe UI Light</vt:lpstr>
      <vt:lpstr>SimSun</vt:lpstr>
      <vt:lpstr>標楷體</vt:lpstr>
      <vt:lpstr>Times New Roman</vt:lpstr>
      <vt:lpstr>HY견고딕</vt:lpstr>
      <vt:lpstr>微软雅黑</vt:lpstr>
      <vt:lpstr>Wingdings 3</vt:lpstr>
      <vt:lpstr>Arial Black</vt:lpstr>
      <vt:lpstr>Cooper Black</vt:lpstr>
      <vt:lpstr>+mn-lt</vt:lpstr>
      <vt:lpstr>123TGp_biz_diagram_v2</vt:lpstr>
      <vt:lpstr>123TGp_biz_diagram_v2</vt:lpstr>
      <vt:lpstr>123TGp_biz_diagram_v2</vt:lpstr>
      <vt:lpstr>123TGp_biz_diagram_v2</vt:lpstr>
      <vt:lpstr>123TGp_biz_diagram_v2</vt:lpstr>
      <vt:lpstr>123TGp_biz_diagram_v2</vt:lpstr>
      <vt:lpstr>123TGp_biz_diagram_v2</vt:lpstr>
      <vt:lpstr>123TGp_biz_diagram_v2</vt:lpstr>
      <vt:lpstr>123TGp_biz_diagram_v2</vt:lpstr>
      <vt:lpstr>123TGp_biz_diagram_v2</vt:lpstr>
      <vt:lpstr>123TGp_biz_diagram_v2</vt:lpstr>
      <vt:lpstr>123TGp_biz_diagram_v2</vt:lpstr>
      <vt:lpstr>123TGp_biz_diagram_v2</vt:lpstr>
      <vt:lpstr>123TGp_biz_diagram_v2</vt:lpstr>
      <vt:lpstr>Microsoft Excel Chart</vt:lpstr>
      <vt:lpstr>投影片 1</vt:lpstr>
      <vt:lpstr>簡報大綱</vt:lpstr>
      <vt:lpstr>報告人：法務部</vt:lpstr>
      <vt:lpstr>毒品盛行率：全球 vs.臺灣</vt:lpstr>
      <vt:lpstr>現況</vt:lpstr>
      <vt:lpstr>105年製賣運輸轉讓毒品檢方偵查人數</vt:lpstr>
      <vt:lpstr>105年施用毒品案件人數</vt:lpstr>
      <vt:lpstr>102年底迄今在監毒品受刑人人數統計</vt:lpstr>
      <vt:lpstr>105年警察機關查獲毒品施用人數分布</vt:lpstr>
      <vt:lpstr>教育部校安通報藥物濫用人數分析</vt:lpstr>
      <vt:lpstr>國內毒品來源地區</vt:lpstr>
      <vt:lpstr>三、四級毒品行政裁罰分析</vt:lpstr>
      <vt:lpstr>反毒政策</vt:lpstr>
      <vt:lpstr>反毒架構</vt:lpstr>
      <vt:lpstr>以人為中心的毒品防制新思維</vt:lpstr>
      <vt:lpstr>以人為中心的毒品防制新思維</vt:lpstr>
      <vt:lpstr>報告人：衛福部（食藥署） 主協辦機關：衞福部、財政部、經濟部、 海巡署、內政部、法務部</vt:lpstr>
      <vt:lpstr>新興毒品檢驗及防制措施</vt:lpstr>
      <vt:lpstr>現行原料藥進入毒品工廠之可能來源</vt:lpstr>
      <vt:lpstr>三道防線、高風險原料藥柵欄式管控</vt:lpstr>
      <vt:lpstr>防線三的二大措施</vt:lpstr>
      <vt:lpstr>新興毒品檢驗量能擴大方案之新措施</vt:lpstr>
      <vt:lpstr>報告人：教育部 主協辦機關：教育部、內政部、各地方政府</vt:lpstr>
      <vt:lpstr>現況分析</vt:lpstr>
      <vt:lpstr>現況分析</vt:lpstr>
      <vt:lpstr>投影片 26</vt:lpstr>
      <vt:lpstr>策略一、綿密毒品防制通報網絡</vt:lpstr>
      <vt:lpstr>策略二、加重校長、學校防毒責任</vt:lpstr>
      <vt:lpstr>策略三、強化防制新興毒品進入校園</vt:lpstr>
      <vt:lpstr>策略四、個案追蹤輔導及資料庫之建立</vt:lpstr>
      <vt:lpstr>未來校園藥物濫用防制網絡新架構</vt:lpstr>
      <vt:lpstr>投影片 32</vt:lpstr>
      <vt:lpstr>報告人：法務部 主協辦機關：內政部、法務部、財政部、國防部、海巡署</vt:lpstr>
      <vt:lpstr>有感行動</vt:lpstr>
      <vt:lpstr>策略一、建構全國毒品資料庫　1/2</vt:lpstr>
      <vt:lpstr>策略一、科技化緝毒策進作為　2/2</vt:lpstr>
      <vt:lpstr>策略二、強化掃毒能量－販毒零容忍</vt:lpstr>
      <vt:lpstr>策略三、區域聯防與督導機制</vt:lpstr>
      <vt:lpstr>策略四、建立偏鄉毒品問題通報網及 　　　　　　　　強化毒品藥頭查緝</vt:lpstr>
      <vt:lpstr>策略五、       強化青少年、校園販毒藥頭之查緝</vt:lpstr>
      <vt:lpstr>策略六、強化軍中毒品及擴散源之查緝</vt:lpstr>
      <vt:lpstr>策略七、溯源斷根配套</vt:lpstr>
      <vt:lpstr>執行方式1.拔根斷源、阻斷供給</vt:lpstr>
      <vt:lpstr>執行方式2.整建高科技裝備</vt:lpstr>
      <vt:lpstr>執行方式3.提升境外緝毒能量</vt:lpstr>
      <vt:lpstr>執行方式4.強化關務查緝作為</vt:lpstr>
      <vt:lpstr>報告人：衛福部 主協辦機關：衞福部、法務部、各地方政府</vt:lpstr>
      <vt:lpstr>吸毒一旦成癮，將使腦部功能失調</vt:lpstr>
      <vt:lpstr>藥（毒）癮治療目標族群： 　　　　　　　Drug Use Disorder</vt:lpstr>
      <vt:lpstr>現行毒品施用者處遇或服務機構</vt:lpstr>
      <vt:lpstr>戒毒策略總目標</vt:lpstr>
      <vt:lpstr>毒品戒治策略</vt:lpstr>
      <vt:lpstr>策略一</vt:lpstr>
      <vt:lpstr>策略二</vt:lpstr>
      <vt:lpstr>策略三</vt:lpstr>
      <vt:lpstr>策略四</vt:lpstr>
      <vt:lpstr>策略五</vt:lpstr>
      <vt:lpstr>策略六</vt:lpstr>
      <vt:lpstr>策略七</vt:lpstr>
      <vt:lpstr>策略八</vt:lpstr>
      <vt:lpstr>戒毒預期效益（107-109）</vt:lpstr>
      <vt:lpstr>報告人：法務部</vt:lpstr>
      <vt:lpstr>① 提高製造、運輸、販賣毒品之                                     刑度及罰金刑 </vt:lpstr>
      <vt:lpstr>② 特定行為加重其刑</vt:lpstr>
      <vt:lpstr>③ 持有第一、二級毒品加重要件之       「純質淨重」修正為「淨重」</vt:lpstr>
      <vt:lpstr>④ 降低持有三、四級毒品入刑標準</vt:lpstr>
      <vt:lpstr>⑤ 對於多次持有或施用三、四級毒品者          採「先行政後司法」</vt:lpstr>
      <vt:lpstr>⑥ 引進擴大沒收制度</vt:lpstr>
      <vt:lpstr>⑦ 研議類似物質一次列管之修法</vt:lpstr>
      <vt:lpstr>⑧ 研議毒品扣案物分享機制之修法</vt:lpstr>
      <vt:lpstr>⑨ 修正防制毒品危害獎懲辦法</vt:lpstr>
      <vt:lpstr>⑩ 研議修正特定人員尿液採驗辦法</vt:lpstr>
      <vt:lpstr>⑪ 建立國軍涉毒案件通報溯源機制</vt:lpstr>
      <vt:lpstr>⑫ 推動特定營業場所毒品防制責任之立法             </vt:lpstr>
      <vt:lpstr>院際合作與建議</vt:lpstr>
      <vt:lpstr>7.預期目標：安全有感，犯罪下降</vt:lpstr>
      <vt:lpstr>反毒新策略預期效益</vt:lpstr>
      <vt:lpstr>反毒策略經費</vt:lpstr>
      <vt:lpstr>投影片 79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10000299</cp:lastModifiedBy>
  <cp:revision>2012</cp:revision>
  <cp:lastPrinted>2017-05-09T11:47:44Z</cp:lastPrinted>
  <dcterms:created xsi:type="dcterms:W3CDTF">2017-01-15T01:05:14Z</dcterms:created>
  <dcterms:modified xsi:type="dcterms:W3CDTF">2017-08-28T06:24:45Z</dcterms:modified>
</cp:coreProperties>
</file>