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3" r:id="rId2"/>
  </p:sldMasterIdLst>
  <p:notesMasterIdLst>
    <p:notesMasterId r:id="rId33"/>
  </p:notesMasterIdLst>
  <p:sldIdLst>
    <p:sldId id="297" r:id="rId3"/>
    <p:sldId id="424" r:id="rId4"/>
    <p:sldId id="423" r:id="rId5"/>
    <p:sldId id="298" r:id="rId6"/>
    <p:sldId id="303" r:id="rId7"/>
    <p:sldId id="430" r:id="rId8"/>
    <p:sldId id="260" r:id="rId9"/>
    <p:sldId id="304" r:id="rId10"/>
    <p:sldId id="305" r:id="rId11"/>
    <p:sldId id="330" r:id="rId12"/>
    <p:sldId id="306" r:id="rId13"/>
    <p:sldId id="416" r:id="rId14"/>
    <p:sldId id="417" r:id="rId15"/>
    <p:sldId id="415" r:id="rId16"/>
    <p:sldId id="308" r:id="rId17"/>
    <p:sldId id="426" r:id="rId18"/>
    <p:sldId id="309" r:id="rId19"/>
    <p:sldId id="400" r:id="rId20"/>
    <p:sldId id="401" r:id="rId21"/>
    <p:sldId id="429" r:id="rId22"/>
    <p:sldId id="427" r:id="rId23"/>
    <p:sldId id="402" r:id="rId24"/>
    <p:sldId id="311" r:id="rId25"/>
    <p:sldId id="319" r:id="rId26"/>
    <p:sldId id="403" r:id="rId27"/>
    <p:sldId id="419" r:id="rId28"/>
    <p:sldId id="418" r:id="rId29"/>
    <p:sldId id="422" r:id="rId30"/>
    <p:sldId id="425" r:id="rId31"/>
    <p:sldId id="299" r:id="rId32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4" autoAdjust="0"/>
    <p:restoredTop sz="75899" autoAdjust="0"/>
  </p:normalViewPr>
  <p:slideViewPr>
    <p:cSldViewPr snapToGrid="0">
      <p:cViewPr varScale="1">
        <p:scale>
          <a:sx n="56" d="100"/>
          <a:sy n="56" d="100"/>
        </p:scale>
        <p:origin x="126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7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30FEE68-BFFF-4638-9957-6A7E7CB05FBB}" type="datetimeFigureOut">
              <a:rPr lang="zh-TW" altLang="en-US"/>
              <a:pPr>
                <a:defRPr/>
              </a:pPr>
              <a:t>2019/7/18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298F45-ECA9-4046-8735-310263C8D1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113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7713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317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9FA1CFE-8757-4FBF-BCC5-221939221DB1}" type="slidenum">
              <a:rPr kumimoji="0" lang="zh-TW" altLang="en-US" smtClean="0">
                <a:latin typeface="Calibri" panose="020F0502020204030204" pitchFamily="34" charset="0"/>
              </a:rPr>
              <a:pPr/>
              <a:t>17</a:t>
            </a:fld>
            <a:endParaRPr kumimoji="0" lang="zh-TW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14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名言：「在我棺材上挖兩個洞，把我手伸出告訴世人</a:t>
            </a:r>
            <a:r>
              <a:rPr lang="en-US" altLang="zh-TW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</a:t>
            </a:r>
            <a:r>
              <a:rPr lang="zh-TW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「在我死後，請在我棺材上挖兩個洞，將我手伸出，讓世人知道我什麼也沒帶走。」 </a:t>
            </a:r>
            <a:b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請問這句話是誰說的，是否有第一手文獻？ </a:t>
            </a:r>
            <a:b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 </a:t>
            </a:r>
            <a:b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馬其頓國王亞歷山大英武有名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......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便囑咐家人道：「死後要將我的棺材兩邊，鑽開兩個圓洞，將我兩臂兩手放在棺材外，兩手空空張開遊行市街，為要喚醒世人，叫他們看見我是空手來到世界，仍舊空手離世，一切榮華、富有、皇宮、美女、金銀、財寶、盛譽、美名，一點也帶不去！」 </a:t>
            </a:r>
            <a:b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凱撒曾說：「我死了以後，請在我的棺材上面開兩個洞，將我的雙手手心向上，讓人都看到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我什麼也沒有帶走。」 </a:t>
            </a:r>
            <a:b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體悟人生無常的石崇說：「只希望死後收屍時，棺材旁能挖兩個洞，將我的手伸出棺材外，讓大家看一看，雖然我生前擁有無數金銀財寶，富貴榮華彌天蓋地，一旦撒手西歸，卻是雙手空空，什麼也沒有帶走。」 </a:t>
            </a:r>
            <a:b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TW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0639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962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631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D3C6945-1C07-4811-B0E2-3D18E519D946}" type="slidenum">
              <a:rPr lang="zh-TW" altLang="en-US" smtClean="0"/>
              <a:pPr>
                <a:spcBef>
                  <a:spcPct val="0"/>
                </a:spcBef>
              </a:pPr>
              <a:t>30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65606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62B0EC7-D94C-425B-9598-8A5B73B071D5}" type="slidenum">
              <a:rPr lang="zh-TW" altLang="en-US" smtClean="0"/>
              <a:pPr>
                <a:spcBef>
                  <a:spcPct val="0"/>
                </a:spcBef>
              </a:pPr>
              <a:t>4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517668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懺悔</a:t>
            </a:r>
            <a:r>
              <a:rPr lang="en-US" altLang="zh-TW" smtClean="0"/>
              <a:t>(</a:t>
            </a:r>
            <a:r>
              <a:rPr lang="zh-TW" altLang="en-US" smtClean="0"/>
              <a:t>大石頭與小石頭</a:t>
            </a:r>
            <a:r>
              <a:rPr lang="en-US" altLang="zh-TW" smtClean="0"/>
              <a:t>)</a:t>
            </a:r>
            <a:endParaRPr lang="zh-TW" altLang="en-US" smtClean="0"/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1B870E0-1109-4AFA-B568-58B68FF1E3E8}" type="slidenum">
              <a:rPr kumimoji="0" lang="zh-TW" altLang="en-US" smtClean="0">
                <a:latin typeface="Calibri" panose="020F0502020204030204" pitchFamily="34" charset="0"/>
              </a:rPr>
              <a:pPr/>
              <a:t>5</a:t>
            </a:fld>
            <a:endParaRPr kumimoji="0" lang="zh-TW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93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2009</a:t>
            </a:r>
            <a:r>
              <a:rPr lang="zh-TW" altLang="en-US" dirty="0" smtClean="0"/>
              <a:t>年莫拉克</a:t>
            </a:r>
            <a:endParaRPr lang="en-US" altLang="zh-TW" dirty="0" smtClean="0"/>
          </a:p>
          <a:p>
            <a:r>
              <a:rPr lang="en-US" altLang="zh-TW" dirty="0" smtClean="0"/>
              <a:t>2003</a:t>
            </a:r>
            <a:r>
              <a:rPr lang="zh-TW" altLang="en-US" dirty="0" smtClean="0"/>
              <a:t>年</a:t>
            </a:r>
            <a:r>
              <a:rPr lang="en-US" altLang="zh-TW" dirty="0" smtClean="0"/>
              <a:t>SARS</a:t>
            </a:r>
          </a:p>
          <a:p>
            <a:r>
              <a:rPr lang="en-US" altLang="zh-TW" dirty="0" smtClean="0"/>
              <a:t>1999</a:t>
            </a:r>
            <a:r>
              <a:rPr lang="zh-TW" altLang="en-US" dirty="0" smtClean="0"/>
              <a:t>年</a:t>
            </a:r>
            <a:r>
              <a:rPr lang="en-US" altLang="zh-TW" dirty="0" smtClean="0"/>
              <a:t>921</a:t>
            </a:r>
          </a:p>
          <a:p>
            <a:r>
              <a:rPr lang="en-US" altLang="zh-TW" dirty="0" smtClean="0"/>
              <a:t>5</a:t>
            </a:r>
            <a:r>
              <a:rPr lang="zh-TW" altLang="en-US" dirty="0" smtClean="0"/>
              <a:t>年平安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542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水懺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從形成以後，對後代中國佛徒影響非常大，成為現代佛教最普及的懺法。水懺是懺悔心念，化解累世業障最迅速的法門之一，當下領會、現世即可得利益。凡求身體健康、事業順利、家庭和諧、消災解厄、增長智慧等願，皆可參加「慈悲三昧水懺法會」，至誠禮懺，必可獲得不可思議之感應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48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276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279DEE1-CD99-4ABB-9D6D-76F7468C9C39}" type="slidenum">
              <a:rPr kumimoji="0" lang="zh-TW" altLang="en-US" smtClean="0">
                <a:latin typeface="Calibri" panose="020F0502020204030204" pitchFamily="34" charset="0"/>
              </a:rPr>
              <a:pPr/>
              <a:t>11</a:t>
            </a:fld>
            <a:endParaRPr kumimoji="0" lang="zh-TW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56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3112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關公金墨畫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7310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394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B58F5649-3122-4ED8-AC94-A1166E89D5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616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07936A37-DB93-424F-B514-109266D1F6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227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54017" y="549276"/>
            <a:ext cx="2743200" cy="56054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4417" y="549276"/>
            <a:ext cx="8026400" cy="56054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3480C065-B6BF-4819-819B-B7F6B7BAB1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6497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42637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43195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00910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65707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637486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43863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240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2202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572B985B-D5A6-4E85-A7C4-4708FC96C3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947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13706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42760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17173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AB10F137-122A-453D-A844-D7FA38C50E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40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4417" y="1484314"/>
            <a:ext cx="5384800" cy="467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12417" y="1484314"/>
            <a:ext cx="5384800" cy="467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CF8F7F92-E683-4AB7-B6B4-27ED31839A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637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E40C1C7D-8ABF-4358-BF62-277A21680D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712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DE79869F-3231-4590-A336-37F748DDC3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932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3BED4172-C82D-45F8-A024-CF8E953339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1365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6A8E6774-D012-4B03-86D9-E15433E707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632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CD87C8BC-FB7E-4E12-A269-2F818568E6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503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 userDrawn="1"/>
        </p:nvSpPr>
        <p:spPr bwMode="auto">
          <a:xfrm>
            <a:off x="239713" y="260350"/>
            <a:ext cx="11712575" cy="6264275"/>
          </a:xfrm>
          <a:prstGeom prst="roundRect">
            <a:avLst>
              <a:gd name="adj" fmla="val 3093"/>
            </a:avLst>
          </a:prstGeom>
          <a:gradFill rotWithShape="1">
            <a:gsLst>
              <a:gs pos="0">
                <a:srgbClr val="C0C0C0"/>
              </a:gs>
              <a:gs pos="100000">
                <a:srgbClr val="FBFBFB"/>
              </a:gs>
            </a:gsLst>
            <a:lin ang="5400000" scaled="1"/>
          </a:gradFill>
          <a:ln w="1270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76413" y="549275"/>
            <a:ext cx="98202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1484313"/>
            <a:ext cx="109728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3315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31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31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B928CD1-9EB1-4222-BE83-4AFDEAF113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精舍底圖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 kern="1200">
          <a:solidFill>
            <a:srgbClr val="CC9900"/>
          </a:solidFill>
          <a:latin typeface="+mj-lt"/>
          <a:ea typeface="+mj-ea"/>
          <a:cs typeface="文鼎中隸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04&#29033;&#24817;&#24847;&#26989;&#29983;.mp4" TargetMode="Externa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27801;&#30059;&#29677;%20&#21892;&#24565;&#24291;&#20659;.mp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&#38626;&#38283;&#20301;&#23376;&#65292;&#20320;&#26159;&#35504;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&#24904;&#28639;&#21151;&#24503;&#26371;&#27468;%20.mp4" TargetMode="Externa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&#28779;&#23429;&#21947;.mp4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&#26126;&#28023;&#27861;&#24107;%20%20&#25082;&#24724;&#27468;.mp4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&#40643;&#29790;&#33459;&#20154;&#29983;&#30340;&#36681;&#35722;.mp4.mp4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201303-&#26126;&#22240;&#26524;-&#20013;&#23416;&#38748;&#24605;&#35486;&#25945;&#23416;-&#36870;&#23376;-&#38468;&#20214;&#19977;%20&#24433;&#29255;.wmv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12298;&#25082;&#24724;&#25991;&#12299;&#21932;&#23433;&#33310;.mp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03%20&#38283;&#32147;&#20552;-&#20315;&#20687;&#29256;(1'48'').wm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5363" name="Picture 2" descr="C:\Users\R30A\Desktop\佛像\103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-239713"/>
            <a:ext cx="8445500" cy="709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947" r="-613"/>
          <a:stretch>
            <a:fillRect/>
          </a:stretch>
        </p:blipFill>
        <p:spPr bwMode="auto">
          <a:xfrm>
            <a:off x="0" y="-103188"/>
            <a:ext cx="12266613" cy="717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508000" y="695325"/>
            <a:ext cx="10972800" cy="1143000"/>
          </a:xfrm>
        </p:spPr>
        <p:txBody>
          <a:bodyPr/>
          <a:lstStyle/>
          <a:p>
            <a:r>
              <a:rPr lang="zh-TW" altLang="en-US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心如工筆繪畫師 能畫各種諸顏色</a:t>
            </a:r>
            <a:br>
              <a:rPr lang="zh-TW" altLang="en-US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一切境界心所現 心境又隨意念轉</a:t>
            </a:r>
            <a:br>
              <a:rPr lang="zh-TW" altLang="en-US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mtClean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18" y="2656568"/>
            <a:ext cx="3309825" cy="3279775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35" y="1646299"/>
            <a:ext cx="5470651" cy="44271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041670" y="326137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相由心生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40842" y="833968"/>
            <a:ext cx="3570208" cy="584142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endParaRPr lang="zh-TW" altLang="en-US" sz="4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以前在</a:t>
            </a:r>
            <a:r>
              <a:rPr lang="zh-TW" altLang="en-US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中國山東有一個手藝高超的雕塑家，他非常喜歡雕塑夜叉及各種妖魔鬼怪</a:t>
            </a:r>
            <a:r>
              <a:rPr lang="zh-TW" altLang="en-US" sz="4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4400" dirty="0" smtClean="0">
                <a:solidFill>
                  <a:srgbClr val="002060"/>
                </a:solidFill>
                <a:latin typeface="新細明體" panose="02020500000000000000" pitchFamily="18" charset="-120"/>
              </a:rPr>
              <a:t>…</a:t>
            </a:r>
            <a:endParaRPr lang="zh-TW" alt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688" y="2401559"/>
            <a:ext cx="8005312" cy="4081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矩形 3"/>
          <p:cNvSpPr/>
          <p:nvPr/>
        </p:nvSpPr>
        <p:spPr>
          <a:xfrm>
            <a:off x="384709" y="380364"/>
            <a:ext cx="1095684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阿珽說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入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監，讓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學會人生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中最重要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兩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字，就是</a:t>
            </a:r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「態度」</a:t>
            </a:r>
            <a:endParaRPr lang="zh-TW" altLang="en-US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380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64F1ABB-6C54-43C9-8EF6-1939EA1E4746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  <p:pic>
        <p:nvPicPr>
          <p:cNvPr id="6" name="內容版面配置區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60" y="1005247"/>
            <a:ext cx="8432800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93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6D2E416-2479-4A63-98AB-B722E198BC80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82" y="1557667"/>
            <a:ext cx="7781026" cy="4925683"/>
          </a:xfrm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609600" y="421078"/>
            <a:ext cx="10972800" cy="106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400" smtClean="0">
                <a:latin typeface="標楷體" panose="03000509000000000000" pitchFamily="65" charset="-120"/>
                <a:ea typeface="標楷體" panose="03000509000000000000" pitchFamily="65" charset="-120"/>
              </a:rPr>
              <a:t>為甚麼阿珽可以畫出這樣的畫呢</a:t>
            </a:r>
            <a:r>
              <a:rPr lang="en-US" altLang="zh-TW" sz="540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證嚴法師說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人性、性格，要如何讓他不衝動，開啟他慈悲利他的腦細胞，身心時常把它啟動，這都是行菩薩道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r>
              <a:rPr lang="en-US" altLang="zh-TW" sz="24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20190704</a:t>
            </a:r>
            <a:r>
              <a:rPr lang="zh-TW" altLang="en-US" sz="24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人間菩提</a:t>
            </a:r>
            <a:endParaRPr lang="zh-TW" altLang="en-US" sz="2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925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951D01D-792D-4405-B92D-53B41C99C1EF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900113" y="588963"/>
            <a:ext cx="108854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80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人若不懂做人的方法，就會非常辛苦；</a:t>
            </a:r>
            <a:endParaRPr lang="en-US" altLang="zh-TW" sz="480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80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不只辛苦，還有可能會做錯。</a:t>
            </a:r>
            <a:endParaRPr lang="en-US" altLang="zh-TW" sz="480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TW" sz="480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80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就如同剛學一門技巧，還沒了解竅門時，很容易把東西弄壞</a:t>
            </a:r>
            <a:r>
              <a:rPr lang="zh-TW" altLang="en-US" sz="4800">
                <a:solidFill>
                  <a:srgbClr val="002060"/>
                </a:solidFill>
                <a:latin typeface="新細明體" panose="02020500000000000000" pitchFamily="18" charset="-120"/>
              </a:rPr>
              <a:t>、</a:t>
            </a:r>
            <a:r>
              <a:rPr lang="zh-TW" altLang="en-US" sz="480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報銷掉。</a:t>
            </a:r>
            <a:endParaRPr lang="en-US" altLang="zh-TW" sz="480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480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724" name="矩形 5"/>
          <p:cNvSpPr>
            <a:spLocks noChangeArrowheads="1"/>
          </p:cNvSpPr>
          <p:nvPr/>
        </p:nvSpPr>
        <p:spPr bwMode="auto">
          <a:xfrm>
            <a:off x="6743700" y="5697538"/>
            <a:ext cx="341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/>
              <a:t>證嚴法師於父母恩重難報經講述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11956" y="601663"/>
            <a:ext cx="9820275" cy="792163"/>
          </a:xfrm>
        </p:spPr>
        <p:txBody>
          <a:bodyPr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知道何者為真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何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者為假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888" y="1741714"/>
            <a:ext cx="10972800" cy="4413024"/>
          </a:xfrm>
        </p:spPr>
        <p:txBody>
          <a:bodyPr/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有一精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</a:t>
            </a:r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科的醫師</a:t>
            </a:r>
            <a:r>
              <a:rPr lang="en-US" altLang="zh-TW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………………..</a:t>
            </a:r>
            <a:endParaRPr lang="zh-TW" altLang="en-US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175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6413" y="549275"/>
            <a:ext cx="8609791" cy="792163"/>
          </a:xfrm>
        </p:spPr>
        <p:txBody>
          <a:bodyPr/>
          <a:lstStyle/>
          <a:p>
            <a:r>
              <a:rPr lang="zh-TW" altLang="en-US" sz="60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離開位置  你是誰</a:t>
            </a:r>
            <a:endParaRPr lang="zh-TW" altLang="en-US" sz="6000" i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hlinkClick r:id="rId3" action="ppaction://hlinkfile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306" t="10701" r="4156" b="15419"/>
          <a:stretch/>
        </p:blipFill>
        <p:spPr>
          <a:xfrm>
            <a:off x="1776413" y="1725283"/>
            <a:ext cx="7867290" cy="4519942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10386204" y="945356"/>
            <a:ext cx="1015663" cy="390106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甚麼是</a:t>
            </a:r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真的</a:t>
            </a:r>
            <a:r>
              <a:rPr lang="en-US" altLang="zh-TW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5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879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濟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功德會會歌</a:t>
            </a:r>
          </a:p>
        </p:txBody>
      </p:sp>
      <p:pic>
        <p:nvPicPr>
          <p:cNvPr id="3" name="圖片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19202" t="10161" r="18242" b="16107"/>
          <a:stretch/>
        </p:blipFill>
        <p:spPr>
          <a:xfrm>
            <a:off x="4226943" y="1621767"/>
            <a:ext cx="3830129" cy="270869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660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內容版面配置區 2"/>
          <p:cNvSpPr>
            <a:spLocks noGrp="1"/>
          </p:cNvSpPr>
          <p:nvPr>
            <p:ph idx="1"/>
          </p:nvPr>
        </p:nvSpPr>
        <p:spPr>
          <a:xfrm>
            <a:off x="609600" y="448693"/>
            <a:ext cx="10972800" cy="46704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「萬般帶不去，唯有業隨身」，我們的將來，由不得自己，都是由自己的靈魂、業識，牽著去輪迴。</a:t>
            </a:r>
          </a:p>
        </p:txBody>
      </p:sp>
      <p:sp>
        <p:nvSpPr>
          <p:cNvPr id="35843" name="投影片編號版面配置區 3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56235BC-60A4-4469-B2A5-84EB1385B65E}" type="slidenum">
              <a:rPr kumimoji="0" lang="en-US" altLang="zh-TW">
                <a:solidFill>
                  <a:srgbClr val="000000"/>
                </a:solidFill>
              </a:rPr>
              <a:pPr eaLnBrk="1" hangingPunct="1"/>
              <a:t>20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62345" y="514770"/>
            <a:ext cx="9820275" cy="792163"/>
          </a:xfrm>
        </p:spPr>
        <p:txBody>
          <a:bodyPr/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電影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艋舺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裡「灰狼」曾感慨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62344" y="1850276"/>
            <a:ext cx="9820275" cy="4394949"/>
          </a:xfrm>
        </p:spPr>
        <p:txBody>
          <a:bodyPr/>
          <a:lstStyle/>
          <a:p>
            <a:r>
              <a:rPr lang="zh-TW" altLang="en-US" sz="4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風往哪個方向吹，草就要往哪個方向倒，年輕的時候我也以為自己是風，可是最後遍體鱗傷，我才知道原來我們都是草。</a:t>
            </a:r>
            <a:endParaRPr lang="zh-TW" altLang="en-US" sz="4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10" y="4330282"/>
            <a:ext cx="3479890" cy="21530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307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誰在玩火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>
            <a:hlinkClick r:id="rId3" action="ppaction://hlinkfile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678" t="1484" r="13197" b="7954"/>
          <a:stretch/>
        </p:blipFill>
        <p:spPr>
          <a:xfrm>
            <a:off x="4453970" y="945356"/>
            <a:ext cx="6647542" cy="519906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11026"/>
            <a:ext cx="4453970" cy="3744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4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00113" y="976313"/>
            <a:ext cx="10972800" cy="4670425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zh-TW" altLang="en-US" sz="6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一遍過失  就是一個種子</a:t>
            </a:r>
            <a:endParaRPr lang="en-US" altLang="zh-TW" sz="6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dirty="0"/>
          </a:p>
        </p:txBody>
      </p:sp>
      <p:sp>
        <p:nvSpPr>
          <p:cNvPr id="32771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7509126-A93A-46F5-ADD0-C2B666414FB0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40" b="12818"/>
          <a:stretch/>
        </p:blipFill>
        <p:spPr bwMode="auto">
          <a:xfrm>
            <a:off x="4006245" y="2951865"/>
            <a:ext cx="3976914" cy="2694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>
          <a:xfrm>
            <a:off x="1760538" y="692150"/>
            <a:ext cx="9821862" cy="792163"/>
          </a:xfrm>
        </p:spPr>
        <p:txBody>
          <a:bodyPr/>
          <a:lstStyle/>
          <a:p>
            <a:r>
              <a:rPr lang="zh-TW" altLang="en-US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一遍過失  就是一個種子</a:t>
            </a:r>
            <a:r>
              <a:rPr lang="en-US" altLang="zh-TW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mtClean="0">
              <a:solidFill>
                <a:srgbClr val="002060"/>
              </a:solidFill>
            </a:endParaRPr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>
          <a:xfrm>
            <a:off x="1495425" y="1800225"/>
            <a:ext cx="9637713" cy="3584575"/>
          </a:xfrm>
        </p:spPr>
        <p:txBody>
          <a:bodyPr/>
          <a:lstStyle/>
          <a:p>
            <a:r>
              <a:rPr lang="zh-TW" altLang="en-US" sz="4000" smtClean="0">
                <a:latin typeface="標楷體" panose="03000509000000000000" pitchFamily="65" charset="-120"/>
                <a:ea typeface="標楷體" panose="03000509000000000000" pitchFamily="65" charset="-120"/>
              </a:rPr>
              <a:t>一遍過失就是一粒種子，端看一輩子到底有幾次、幾遍錯誤，就有幾粒種子埋伏在我們內心裡</a:t>
            </a:r>
            <a:r>
              <a:rPr lang="en-US" altLang="zh-TW" sz="400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400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1E04941-1D41-4747-9988-2ABB102AD1BD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62630" y="348343"/>
            <a:ext cx="7823200" cy="993095"/>
          </a:xfrm>
        </p:spPr>
        <p:txBody>
          <a:bodyPr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我們一起來懺悔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005" b="11146"/>
          <a:stretch/>
        </p:blipFill>
        <p:spPr>
          <a:xfrm>
            <a:off x="2772266" y="1631724"/>
            <a:ext cx="7111962" cy="386919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71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2125" y="1025525"/>
            <a:ext cx="9820275" cy="792163"/>
          </a:xfrm>
        </p:spPr>
        <p:txBody>
          <a:bodyPr/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懺悔即清淨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黃瑞芳師兄</a:t>
            </a:r>
            <a:r>
              <a:rPr lang="en-US" altLang="zh-TW" sz="540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858" t="3196" r="9871" b="8701"/>
          <a:stretch/>
        </p:blipFill>
        <p:spPr>
          <a:xfrm>
            <a:off x="2362200" y="1958974"/>
            <a:ext cx="8229600" cy="447992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250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逆子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媽媽的眼淚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8267" y="1484313"/>
            <a:ext cx="8487833" cy="467042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136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08585" y="549275"/>
            <a:ext cx="8243887" cy="792163"/>
          </a:xfrm>
        </p:spPr>
        <p:txBody>
          <a:bodyPr/>
          <a:lstStyle/>
          <a:p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我想說的話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10" y="2327222"/>
            <a:ext cx="4193036" cy="2932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641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pic>
        <p:nvPicPr>
          <p:cNvPr id="5" name="圖片 4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l="7594" t="7135" r="3962" b="20459"/>
          <a:stretch/>
        </p:blipFill>
        <p:spPr>
          <a:xfrm>
            <a:off x="1449238" y="948906"/>
            <a:ext cx="9092241" cy="47787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39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8004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ea"/>
                <a:ea typeface="+mn-ea"/>
              </a:rPr>
              <a:t>慈濟十</a:t>
            </a:r>
            <a:r>
              <a:rPr lang="zh-TW" alt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+mn-ea"/>
                <a:ea typeface="+mn-ea"/>
              </a:rPr>
              <a:t>戒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3266"/>
            <a:ext cx="12192000" cy="73152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88333" y="3244334"/>
            <a:ext cx="461665" cy="101566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TW" altLang="en-US" dirty="0"/>
              <a:t>慈濟十戒</a:t>
            </a:r>
          </a:p>
        </p:txBody>
      </p:sp>
      <p:sp>
        <p:nvSpPr>
          <p:cNvPr id="5" name="矩形 4"/>
          <p:cNvSpPr/>
          <p:nvPr/>
        </p:nvSpPr>
        <p:spPr>
          <a:xfrm>
            <a:off x="11203820" y="0"/>
            <a:ext cx="923330" cy="534978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48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恭讀 慈</a:t>
            </a:r>
            <a:r>
              <a:rPr lang="zh-TW" altLang="en-US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濟十戒</a:t>
            </a:r>
          </a:p>
        </p:txBody>
      </p:sp>
    </p:spTree>
    <p:extLst>
      <p:ext uri="{BB962C8B-B14F-4D97-AF65-F5344CB8AC3E}">
        <p14:creationId xmlns:p14="http://schemas.microsoft.com/office/powerpoint/2010/main" val="29904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088DDE2-39FE-451B-BAAF-16793667802C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-85725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7306" y="781035"/>
            <a:ext cx="5190975" cy="5124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181" name="矩形 4"/>
          <p:cNvSpPr>
            <a:spLocks noChangeArrowheads="1"/>
          </p:cNvSpPr>
          <p:nvPr/>
        </p:nvSpPr>
        <p:spPr bwMode="auto">
          <a:xfrm>
            <a:off x="433388" y="1609725"/>
            <a:ext cx="631507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願消三障諸煩惱</a:t>
            </a:r>
            <a:endParaRPr kumimoji="0" lang="en-US" altLang="zh-TW" sz="6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願得智慧真明了</a:t>
            </a:r>
            <a:endParaRPr kumimoji="0" lang="en-US" altLang="zh-TW" sz="6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普</a:t>
            </a:r>
            <a:r>
              <a:rPr kumimoji="0" lang="zh-TW" altLang="en-US" sz="660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</a:t>
            </a:r>
            <a:r>
              <a:rPr kumimoji="0" lang="zh-TW" altLang="en-US" sz="66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業</a:t>
            </a:r>
            <a:r>
              <a:rPr kumimoji="0" lang="zh-TW" altLang="en-US" sz="660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障</a:t>
            </a: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悉消除</a:t>
            </a:r>
            <a:endParaRPr kumimoji="0" lang="en-US" altLang="zh-TW" sz="6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</a:t>
            </a:r>
            <a:r>
              <a:rPr kumimoji="0"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</a:t>
            </a: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</a:t>
            </a:r>
            <a:r>
              <a:rPr kumimoji="0"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</a:t>
            </a: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菩薩道</a:t>
            </a:r>
          </a:p>
        </p:txBody>
      </p:sp>
      <p:sp>
        <p:nvSpPr>
          <p:cNvPr id="50182" name="矩形 5"/>
          <p:cNvSpPr>
            <a:spLocks noChangeArrowheads="1"/>
          </p:cNvSpPr>
          <p:nvPr/>
        </p:nvSpPr>
        <p:spPr bwMode="auto">
          <a:xfrm>
            <a:off x="5772150" y="3244850"/>
            <a:ext cx="647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800"/>
              <a:t>回向</a:t>
            </a:r>
          </a:p>
        </p:txBody>
      </p:sp>
      <p:sp>
        <p:nvSpPr>
          <p:cNvPr id="50183" name="矩形 6"/>
          <p:cNvSpPr>
            <a:spLocks noChangeArrowheads="1"/>
          </p:cNvSpPr>
          <p:nvPr/>
        </p:nvSpPr>
        <p:spPr bwMode="auto">
          <a:xfrm>
            <a:off x="2105025" y="501650"/>
            <a:ext cx="2300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回向</a:t>
            </a:r>
          </a:p>
        </p:txBody>
      </p:sp>
      <p:pic>
        <p:nvPicPr>
          <p:cNvPr id="2" name="慈濟花蓮靜思精舍「迴向文」 (台語)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0925" y="6162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241300"/>
            <a:ext cx="12192000" cy="70993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843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401638"/>
            <a:ext cx="7154862" cy="598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546225" y="854075"/>
            <a:ext cx="1539875" cy="4070350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8800" dirty="0">
                <a:solidFill>
                  <a:srgbClr val="FFFF00"/>
                </a:solidFill>
                <a:latin typeface="+mn-ea"/>
                <a:ea typeface="+mn-ea"/>
              </a:rPr>
              <a:t>開經偈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7783" t="744" r="4622"/>
          <a:stretch/>
        </p:blipFill>
        <p:spPr>
          <a:xfrm>
            <a:off x="0" y="-187205"/>
            <a:ext cx="12192000" cy="72608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1142" y="1735067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往昔所造諸惡業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皆由</a:t>
            </a:r>
            <a:r>
              <a:rPr lang="zh-TW" altLang="en-US" sz="5400" dirty="0" smtClean="0">
                <a:solidFill>
                  <a:srgbClr val="FFFF00"/>
                </a:solidFill>
                <a:latin typeface="+mn-ea"/>
                <a:ea typeface="+mn-ea"/>
              </a:rPr>
              <a:t>無</a:t>
            </a:r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始</a:t>
            </a:r>
            <a:r>
              <a:rPr lang="zh-TW" altLang="en-US" sz="5400" dirty="0" smtClean="0">
                <a:solidFill>
                  <a:srgbClr val="FFFF00"/>
                </a:solidFill>
                <a:latin typeface="+mn-ea"/>
                <a:ea typeface="+mn-ea"/>
              </a:rPr>
              <a:t>貪</a:t>
            </a:r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瞋癡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從身語意之所生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一切我今皆</a:t>
            </a:r>
            <a:r>
              <a:rPr lang="zh-TW" altLang="en-US" sz="5400" dirty="0" smtClean="0">
                <a:solidFill>
                  <a:srgbClr val="FFFF00"/>
                </a:solidFill>
                <a:latin typeface="+mn-ea"/>
                <a:ea typeface="+mn-ea"/>
              </a:rPr>
              <a:t>懺悔</a:t>
            </a:r>
            <a:endParaRPr lang="zh-TW" altLang="en-US" sz="5400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57946" y="478842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6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懺悔文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4953" t="15153" r="6320" b="6074"/>
          <a:stretch/>
        </p:blipFill>
        <p:spPr>
          <a:xfrm>
            <a:off x="0" y="-120770"/>
            <a:ext cx="12007970" cy="697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2"/>
          <p:cNvSpPr>
            <a:spLocks noChangeArrowheads="1"/>
          </p:cNvSpPr>
          <p:nvPr/>
        </p:nvSpPr>
        <p:spPr bwMode="auto">
          <a:xfrm>
            <a:off x="8801100" y="0"/>
            <a:ext cx="1016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5400">
              <a:solidFill>
                <a:srgbClr val="FFFF00"/>
              </a:solidFill>
              <a:latin typeface="標楷體" panose="03000509000000000000" pitchFamily="65" charset="-120"/>
            </a:endParaRPr>
          </a:p>
        </p:txBody>
      </p:sp>
      <p:sp>
        <p:nvSpPr>
          <p:cNvPr id="22531" name="矩形 3"/>
          <p:cNvSpPr>
            <a:spLocks noChangeArrowheads="1"/>
          </p:cNvSpPr>
          <p:nvPr/>
        </p:nvSpPr>
        <p:spPr bwMode="auto">
          <a:xfrm>
            <a:off x="9859963" y="3998913"/>
            <a:ext cx="1841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4400">
              <a:solidFill>
                <a:schemeClr val="tx1"/>
              </a:solidFill>
            </a:endParaRPr>
          </a:p>
        </p:txBody>
      </p:sp>
      <p:sp>
        <p:nvSpPr>
          <p:cNvPr id="22532" name="矩形 2"/>
          <p:cNvSpPr>
            <a:spLocks noChangeArrowheads="1"/>
          </p:cNvSpPr>
          <p:nvPr/>
        </p:nvSpPr>
        <p:spPr bwMode="auto">
          <a:xfrm>
            <a:off x="1558925" y="188913"/>
            <a:ext cx="9297988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rgbClr val="FFFF00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FFFF00"/>
                </a:solidFill>
                <a:latin typeface="標楷體" panose="03000509000000000000" pitchFamily="65" charset="-120"/>
              </a:rPr>
              <a:t>ㄧ</a:t>
            </a:r>
            <a:r>
              <a:rPr lang="en-US" altLang="zh-TW" sz="4400" b="1" dirty="0">
                <a:solidFill>
                  <a:srgbClr val="FFFF00"/>
                </a:solidFill>
                <a:latin typeface="標楷體" panose="03000509000000000000" pitchFamily="65" charset="-120"/>
              </a:rPr>
              <a:t>) </a:t>
            </a:r>
            <a:r>
              <a:rPr lang="zh-TW" altLang="en-US" sz="4400" b="1" dirty="0">
                <a:solidFill>
                  <a:srgbClr val="FFFF00"/>
                </a:solidFill>
                <a:latin typeface="標楷體" panose="03000509000000000000" pitchFamily="65" charset="-120"/>
              </a:rPr>
              <a:t>煩惱意業生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4400" dirty="0" smtClean="0">
              <a:solidFill>
                <a:srgbClr val="FFFF00"/>
              </a:solidFill>
              <a:latin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 smtClean="0">
                <a:solidFill>
                  <a:srgbClr val="FFFF00"/>
                </a:solidFill>
                <a:latin typeface="標楷體" panose="03000509000000000000" pitchFamily="65" charset="-120"/>
              </a:rPr>
              <a:t>心</a:t>
            </a:r>
            <a:r>
              <a:rPr lang="zh-TW" altLang="en-US" sz="4400" b="1" dirty="0">
                <a:solidFill>
                  <a:srgbClr val="FFFF00"/>
                </a:solidFill>
                <a:latin typeface="標楷體" panose="03000509000000000000" pitchFamily="65" charset="-120"/>
              </a:rPr>
              <a:t>如工筆繪畫師 能畫各種諸顏色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FFFF00"/>
                </a:solidFill>
                <a:latin typeface="標楷體" panose="03000509000000000000" pitchFamily="65" charset="-120"/>
              </a:rPr>
              <a:t>一切境界心所現 心境又隨意念轉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一心能現十法界 十法界由一心顯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心存善念境是善 惡念存心惡無邊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善惡本空因緣有 善惡造作繫一念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無始以來人世間 罪相無邊亦無量</a:t>
            </a:r>
          </a:p>
        </p:txBody>
      </p:sp>
      <p:pic>
        <p:nvPicPr>
          <p:cNvPr id="1026" name="Picture 2" descr="ãæ°´æº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890" y="340347"/>
            <a:ext cx="200025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>
            <a:spLocks noChangeArrowheads="1"/>
          </p:cNvSpPr>
          <p:nvPr/>
        </p:nvSpPr>
        <p:spPr bwMode="auto">
          <a:xfrm>
            <a:off x="1814334" y="-330949"/>
            <a:ext cx="1053782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3600" dirty="0">
              <a:solidFill>
                <a:srgbClr val="FFFF00"/>
              </a:solidFill>
              <a:latin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煩惱不分愚與賢 苦報不論貴與賤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或因三業獲眾罪 或因六根起過非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或以妄心生邪思 或因外境染諸著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如是輾轉十惡生 增長萬千諸勞塵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所作罪相雖無量 罪苦根源計有三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一是煩惱二是業 三是果報受輪迴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三者均能障聖道 又障人天諸勝妙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1"/>
          <p:cNvSpPr>
            <a:spLocks noChangeArrowheads="1"/>
          </p:cNvSpPr>
          <p:nvPr/>
        </p:nvSpPr>
        <p:spPr bwMode="auto">
          <a:xfrm>
            <a:off x="1495425" y="101600"/>
            <a:ext cx="99123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FFFF00"/>
                </a:solidFill>
                <a:latin typeface="標楷體" panose="03000509000000000000" pitchFamily="65" charset="-120"/>
              </a:rPr>
              <a:t>佛陀視此為三障 三障不除苦難了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FFFF00"/>
                </a:solidFill>
                <a:latin typeface="標楷體" panose="03000509000000000000" pitchFamily="65" charset="-120"/>
              </a:rPr>
              <a:t>消除三障有妙方 慚愧知罪與懺悔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FFFF00"/>
                </a:solidFill>
                <a:latin typeface="標楷體" panose="03000509000000000000" pitchFamily="65" charset="-120"/>
              </a:rPr>
              <a:t>懺悔法門如淨水 能洗一切眾生罪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FFFF00"/>
                </a:solidFill>
                <a:latin typeface="標楷體" panose="03000509000000000000" pitchFamily="65" charset="-120"/>
              </a:rPr>
              <a:t>今以誠懇懺悔心 運此慈悲三昧水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FFFF00"/>
                </a:solidFill>
                <a:latin typeface="標楷體" panose="03000509000000000000" pitchFamily="65" charset="-120"/>
              </a:rPr>
              <a:t>洗淨諸惡眾垢穢 發露過愆懺前非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預設簡報設計">
  <a:themeElements>
    <a:clrScheme name="7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7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Arial"/>
        <a:ea typeface="文鼎中隸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6672</TotalTime>
  <Words>828</Words>
  <Application>Microsoft Office PowerPoint</Application>
  <PresentationFormat>寬螢幕</PresentationFormat>
  <Paragraphs>109</Paragraphs>
  <Slides>30</Slides>
  <Notes>14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30</vt:i4>
      </vt:variant>
    </vt:vector>
  </HeadingPairs>
  <TitlesOfParts>
    <vt:vector size="37" baseType="lpstr">
      <vt:lpstr>文鼎中隸</vt:lpstr>
      <vt:lpstr>新細明體</vt:lpstr>
      <vt:lpstr>標楷體</vt:lpstr>
      <vt:lpstr>Arial</vt:lpstr>
      <vt:lpstr>Calibri</vt:lpstr>
      <vt:lpstr>7_預設簡報設計</vt:lpstr>
      <vt:lpstr>1_自訂設計</vt:lpstr>
      <vt:lpstr>PowerPoint 簡報</vt:lpstr>
      <vt:lpstr>慈濟功德會會歌</vt:lpstr>
      <vt:lpstr>慈濟十戒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心如工筆繪畫師 能畫各種諸顏色 一切境界心所現 心境又隨意念轉 </vt:lpstr>
      <vt:lpstr>PowerPoint 簡報</vt:lpstr>
      <vt:lpstr>PowerPoint 簡報</vt:lpstr>
      <vt:lpstr>PowerPoint 簡報</vt:lpstr>
      <vt:lpstr>PowerPoint 簡報</vt:lpstr>
      <vt:lpstr>證嚴法師說:</vt:lpstr>
      <vt:lpstr>PowerPoint 簡報</vt:lpstr>
      <vt:lpstr>知道何者為真?何者為假?</vt:lpstr>
      <vt:lpstr>離開位置  你是誰</vt:lpstr>
      <vt:lpstr>PowerPoint 簡報</vt:lpstr>
      <vt:lpstr>電影《艋舺》裡「灰狼」曾感慨</vt:lpstr>
      <vt:lpstr>誰在玩火?</vt:lpstr>
      <vt:lpstr>PowerPoint 簡報</vt:lpstr>
      <vt:lpstr>一遍過失  就是一個種子 </vt:lpstr>
      <vt:lpstr>我們一起來懺悔</vt:lpstr>
      <vt:lpstr>懺悔即清淨(黃瑞芳師兄) </vt:lpstr>
      <vt:lpstr>逆子~媽媽的眼淚</vt:lpstr>
      <vt:lpstr>我想說的話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釋德宣</dc:creator>
  <cp:lastModifiedBy>R30A</cp:lastModifiedBy>
  <cp:revision>1026</cp:revision>
  <dcterms:created xsi:type="dcterms:W3CDTF">2016-07-09T02:44:13Z</dcterms:created>
  <dcterms:modified xsi:type="dcterms:W3CDTF">2019-07-18T10:10:48Z</dcterms:modified>
</cp:coreProperties>
</file>