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299" r:id="rId46"/>
    <p:sldId id="302" r:id="rId47"/>
    <p:sldId id="303" r:id="rId48"/>
    <p:sldId id="304" r:id="rId49"/>
    <p:sldId id="305" r:id="rId50"/>
    <p:sldId id="283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A4EAC-8362-4E93-A768-D6EF1587E263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DAA6C-4857-4680-BB58-AA8B116FFC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61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守五戒，走在正確道路，不受偏邪的道路誘引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修行者，若能心正、行正，就可以通至涅槃；心地時刻寧靜，就能得到光明，是修行者所要追求的目標。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AA6C-4857-4680-BB58-AA8B116FFC6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51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一切人與事，都要從心調伏，不要受環境影響，一念心若能定，一切道路就不難行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見是見解觀念，錯在哪裡，怨在哪裡，一切只是觀念而已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阿</a:t>
            </a:r>
            <a:r>
              <a:rPr lang="en-US" altLang="zh-TW" dirty="0"/>
              <a:t>(</a:t>
            </a:r>
            <a:r>
              <a:rPr lang="zh-TW" altLang="en-US" dirty="0"/>
              <a:t>無</a:t>
            </a:r>
            <a:r>
              <a:rPr lang="en-US" altLang="zh-TW" dirty="0"/>
              <a:t>)</a:t>
            </a:r>
            <a:r>
              <a:rPr lang="zh-TW" altLang="en-US" dirty="0"/>
              <a:t>優</a:t>
            </a:r>
            <a:r>
              <a:rPr lang="en-US" altLang="zh-TW" dirty="0"/>
              <a:t>(</a:t>
            </a:r>
            <a:r>
              <a:rPr lang="zh-TW" altLang="en-US" dirty="0"/>
              <a:t>有</a:t>
            </a:r>
            <a:r>
              <a:rPr lang="en-US" altLang="zh-TW" dirty="0"/>
              <a:t>)</a:t>
            </a:r>
            <a:r>
              <a:rPr lang="zh-TW" altLang="en-US" dirty="0"/>
              <a:t>：執斷、執常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高老師：看得長遠、看得清楚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AA6C-4857-4680-BB58-AA8B116FFC6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22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覺悟生命無常，世間幻像，視富貴如浮雲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AA6C-4857-4680-BB58-AA8B116FFC6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90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AA6C-4857-4680-BB58-AA8B116FFC6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88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一個人外在的行為，就是表現內在的修養。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AA6C-4857-4680-BB58-AA8B116FFC69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90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觀為反省觀照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AA6C-4857-4680-BB58-AA8B116FFC6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36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883B0F-6B3D-4D6B-8F72-6684135B3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9CCC790-5178-48F6-83F6-DB5A2D5BC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4D50A4-117C-4241-B936-64373D57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7D506DE-5689-4A88-BEC3-87581CB9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9F9BDD-503D-4E9D-9278-5D7FC3E5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149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520CFE-CB94-4EBC-89DB-EF3069BE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7BD744D-D883-4BFE-9691-F0EE257FB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057740-7ADA-4BCF-BF84-0E9B80E4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5CD7F9-3396-4C20-B0FA-C37A040A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00BA84-FBF3-46BD-A471-5EE72FC5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31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2FB86DA-4478-43B6-A74F-7A443073C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D5707A6-F687-4E4D-BD46-0BD89ED4E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8FF1E0-7AD5-498A-B8C9-9EDF5C4F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B628DC-8617-49DE-A4D8-985B43CC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1CF3E1-7C4D-4461-9231-2A40E194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12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62464-363D-4167-B55D-0ED308877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F4414C-B359-412A-B749-D3694AF13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0915A2-6A42-4478-BB18-5DD8E009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3AB90D-BC81-426A-877B-41E816B1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362713-E325-44E2-97B3-1368683F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27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AF5B39-87C7-4F22-9830-CA54293EC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ED48DD9-C817-456F-91B4-FE9DB5609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8DC8D5-97AE-474A-A1FB-BDB1D027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3EB65D2-E7E4-481A-A994-F7404464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EE3A77-C7E2-4594-9623-5CCEBBE9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45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AA5838-3CB7-40A0-878F-173C94B8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D868AA-1F70-4C7B-8E2C-5988E93D8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18C63BC-0E36-4280-8ED1-68BAD33A7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01AF1B-ABE0-4FD4-8F04-A7945AF29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FCB17A1-D8DF-462B-BE02-7AD1F131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8E0A51-EC5E-4A0B-A4BB-A40450D4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43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B44295-A6A0-4022-9A5B-182D24B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15EDA2-E9C6-4503-9612-22D591ED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70C6C9-6F2D-416A-AC15-4879DD0A0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4342177-446A-4D4B-974C-9974A5C08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3CF7897-CCB2-44B1-9FD3-50295ABD0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9B9F464-3180-4394-8557-0C9BD153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858EEBD-DF50-41BC-B228-EE0AA513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890AB54-3CD7-4ACF-A6EC-96BE474A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39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06FE90-324C-41C8-9CAB-B1C90B30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DA9D8E7-C86A-4D00-888E-C7D855F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E7D5C9A-7B71-4E0E-8F1F-590D6F1B0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73420B-2366-4182-B37B-E861127E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0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6065259-3B69-4807-804F-CE9C3F69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C10A377-ABE8-4290-ACCD-8F5CBB6D0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9FD9F3F-B3D5-43D9-8371-5D19D75F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02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8478D0-7FDC-4C0B-B0D9-03B655A0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667D93-0281-4462-8EE1-BF895C1ED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87CE618-4EA9-4369-B305-7BD7B1B11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24F3490-F852-475F-9FF8-F0FCBD1D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D6EC51-ADF0-48C1-B353-8159E0D0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2D6362-BEE8-4DF7-9908-4A830B9E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19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57248C-EED1-422F-BFED-D36C8032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C495B42-8240-4DD0-857A-6C55BB6D5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34A7B5-ED01-414C-AC87-8EDD567A2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7A98A18-544F-46A7-AC8B-04B2584B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7B12F27-44D8-4E8F-A5C1-27C5C99F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6FA1E7-A4E8-4EF0-B0D9-D2DE4E7A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86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0E7E261-0E34-47CB-B9D7-CAC6E372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BC8C104-5A5D-4AFA-9A41-8A334B102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E38856-FDAE-477E-BB9B-F0ABDD1FF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E31B6-9E07-4489-B7DA-F61D63B89EC4}" type="datetimeFigureOut">
              <a:rPr lang="zh-TW" altLang="en-US" smtClean="0"/>
              <a:t>2018/9/16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EC35B8-4332-4B71-8127-E2826678F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2450F8-BA42-4E0D-8F91-462B009CC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2F9-C21C-4E64-A8B2-7A82243B4A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 descr="一張含有 樹, 室外, 草, 植物 的圖片&#10;&#10;描述是以非常高的可信度產生">
            <a:extLst>
              <a:ext uri="{FF2B5EF4-FFF2-40B4-BE49-F238E27FC236}">
                <a16:creationId xmlns:a16="http://schemas.microsoft.com/office/drawing/2014/main" id="{66454AA1-59FD-4729-AA3E-AE84ADB1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 b="12727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03AFFB-D9DF-4640-A996-FDD241A01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0" y="441426"/>
            <a:ext cx="9144000" cy="290051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八正道與探索教育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0912BFC-B7C8-46D8-8483-6E44FB2F2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618826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摘自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證嚴上人三十七助道品講述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整理者：慮津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7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BAAE63-E009-4DAA-BCCC-6EA729CF1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3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457358-3254-44B7-8231-2CF04922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正思惟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187305-0E31-41DB-8F7B-A6130A6DF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謂人見四諦時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正念思惟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觀察籌量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令觀增長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是為正思惟</a:t>
            </a:r>
          </a:p>
        </p:txBody>
      </p:sp>
    </p:spTree>
    <p:extLst>
      <p:ext uri="{BB962C8B-B14F-4D97-AF65-F5344CB8AC3E}">
        <p14:creationId xmlns:p14="http://schemas.microsoft.com/office/powerpoint/2010/main" val="2683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內, 桌, 牆, 物件 的圖片&#10;&#10;描述是以非常高的可信度產生">
            <a:extLst>
              <a:ext uri="{FF2B5EF4-FFF2-40B4-BE49-F238E27FC236}">
                <a16:creationId xmlns:a16="http://schemas.microsoft.com/office/drawing/2014/main" id="{EBAA4F9E-AACA-4EA4-B455-685AE3CB4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3" b="3"/>
          <a:stretch/>
        </p:blipFill>
        <p:spPr>
          <a:xfrm>
            <a:off x="7916006" y="3820438"/>
            <a:ext cx="3437793" cy="23565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A7E95C-FADA-48FE-933D-11331743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把握當下 恆持剎那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0BB75B-A989-4DCF-967F-C791C724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7625" cy="435133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一時的見解，不會長久。</a:t>
            </a:r>
            <a:endParaRPr lang="en-US" altLang="zh-TW" sz="4000" dirty="0"/>
          </a:p>
          <a:p>
            <a:r>
              <a:rPr lang="zh-TW" altLang="en-US" sz="4000" dirty="0"/>
              <a:t>把握當下很正確，恆持剎那更重要。</a:t>
            </a:r>
            <a:endParaRPr lang="en-US" altLang="zh-TW" sz="4000" dirty="0"/>
          </a:p>
          <a:p>
            <a:r>
              <a:rPr lang="zh-TW" altLang="en-US" sz="4000" dirty="0"/>
              <a:t>經過縝密的思惟，事情正確沒有錯誤，要在平時練習正確的思惟，才能把握在當下。</a:t>
            </a:r>
          </a:p>
        </p:txBody>
      </p:sp>
    </p:spTree>
    <p:extLst>
      <p:ext uri="{BB962C8B-B14F-4D97-AF65-F5344CB8AC3E}">
        <p14:creationId xmlns:p14="http://schemas.microsoft.com/office/powerpoint/2010/main" val="39500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草, 個人, 室外, 年輕 的圖片&#10;&#10;描述是以非常高的可信度產生">
            <a:extLst>
              <a:ext uri="{FF2B5EF4-FFF2-40B4-BE49-F238E27FC236}">
                <a16:creationId xmlns:a16="http://schemas.microsoft.com/office/drawing/2014/main" id="{F7701CA8-4E57-4EB5-B63F-E140B5F8D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r="1615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B984A7A-2DA9-436A-A05F-E41EED1B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聞思修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07D70B-9372-4276-A5FE-7520C905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745479" cy="4187713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聞：學而知之</a:t>
            </a:r>
            <a:endParaRPr lang="en-US" altLang="zh-TW" sz="4400" dirty="0"/>
          </a:p>
          <a:p>
            <a:r>
              <a:rPr lang="zh-TW" altLang="en-US" sz="4400" dirty="0"/>
              <a:t>思：用心體會所聽的道理</a:t>
            </a:r>
            <a:endParaRPr lang="en-US" altLang="zh-TW" sz="4400" dirty="0"/>
          </a:p>
          <a:p>
            <a:r>
              <a:rPr lang="zh-TW" altLang="en-US" sz="4400" dirty="0"/>
              <a:t>修：用於日常生活中</a:t>
            </a:r>
            <a:endParaRPr lang="en-US" altLang="zh-TW" sz="4400" dirty="0"/>
          </a:p>
          <a:p>
            <a:r>
              <a:rPr lang="zh-TW" altLang="en-US" sz="4400" dirty="0"/>
              <a:t>聞思修平行，就可得戒定慧</a:t>
            </a:r>
          </a:p>
        </p:txBody>
      </p:sp>
    </p:spTree>
    <p:extLst>
      <p:ext uri="{BB962C8B-B14F-4D97-AF65-F5344CB8AC3E}">
        <p14:creationId xmlns:p14="http://schemas.microsoft.com/office/powerpoint/2010/main" val="26999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015837-192D-424F-B25B-FC35B8231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見四諦時 正念思惟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C2D4ED-CFB4-405D-A911-D17965BC5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看透、了解四諦的方法，開口動舌無不是業。</a:t>
            </a:r>
            <a:endParaRPr lang="en-US" altLang="zh-TW" dirty="0"/>
          </a:p>
          <a:p>
            <a:r>
              <a:rPr lang="zh-TW" altLang="en-US" dirty="0"/>
              <a:t>要恆順眾生，不讓眾生起障礙道法的罪業。</a:t>
            </a:r>
            <a:endParaRPr lang="en-US" altLang="zh-TW" dirty="0"/>
          </a:p>
          <a:p>
            <a:r>
              <a:rPr lang="zh-TW" altLang="en-US" dirty="0"/>
              <a:t>理直氣和，得了理，又有柔和的態度。</a:t>
            </a:r>
          </a:p>
        </p:txBody>
      </p:sp>
    </p:spTree>
    <p:extLst>
      <p:ext uri="{BB962C8B-B14F-4D97-AF65-F5344CB8AC3E}">
        <p14:creationId xmlns:p14="http://schemas.microsoft.com/office/powerpoint/2010/main" val="39379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草, 樹, 室外, 小孩 的圖片&#10;&#10;描述是以非常高的可信度產生">
            <a:extLst>
              <a:ext uri="{FF2B5EF4-FFF2-40B4-BE49-F238E27FC236}">
                <a16:creationId xmlns:a16="http://schemas.microsoft.com/office/drawing/2014/main" id="{40048B81-6FE6-49ED-841F-0E0D47190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9" r="2364"/>
          <a:stretch/>
        </p:blipFill>
        <p:spPr>
          <a:xfrm>
            <a:off x="7574168" y="1841641"/>
            <a:ext cx="4617832" cy="5016359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BEF5F17-96AD-4AC4-8B89-159507FC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7211025" cy="1692794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觀察籌量 令觀增長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085E9C-D088-4D1B-B065-D68106C48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6918847" cy="3917835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依次第修行是智慧，福慧不斷累積，才能成就。</a:t>
            </a:r>
            <a:endParaRPr lang="en-US" altLang="zh-TW" sz="4400" dirty="0"/>
          </a:p>
          <a:p>
            <a:r>
              <a:rPr lang="zh-TW" altLang="en-US" sz="4400" dirty="0"/>
              <a:t>一念無明，轉十二因緣。</a:t>
            </a:r>
            <a:endParaRPr lang="en-US" altLang="zh-TW" sz="4400" dirty="0"/>
          </a:p>
          <a:p>
            <a:r>
              <a:rPr lang="zh-TW" altLang="en-US" sz="4400" dirty="0"/>
              <a:t>累積過去的福與慧，才能統領眾生、成就道業。</a:t>
            </a:r>
            <a:endParaRPr lang="en-US" altLang="zh-TW" sz="4400" dirty="0"/>
          </a:p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5960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地面, 室內 的圖片&#10;&#10;描述是以高可信度產生">
            <a:extLst>
              <a:ext uri="{FF2B5EF4-FFF2-40B4-BE49-F238E27FC236}">
                <a16:creationId xmlns:a16="http://schemas.microsoft.com/office/drawing/2014/main" id="{A5740EA5-E1DE-46FA-9B9A-C96978D9F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2F2BF0A-9FFC-454A-98B9-8C247CF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CAEC62-38A4-4466-9071-986352525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縝密思惟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觀察籌量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恆順眾生</a:t>
            </a:r>
            <a:endParaRPr lang="en-US" altLang="zh-TW" dirty="0">
              <a:solidFill>
                <a:srgbClr val="FFFFFF"/>
              </a:solidFill>
            </a:endParaRPr>
          </a:p>
          <a:p>
            <a:endParaRPr lang="en-US" altLang="zh-TW" dirty="0">
              <a:solidFill>
                <a:srgbClr val="FFFFFF"/>
              </a:solidFill>
            </a:endParaRPr>
          </a:p>
          <a:p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72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BC3419E6-18E1-44F3-AD64-05C7A5BCF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2992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65128A9-BE69-4386-8C59-6B557DF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5780FB-4F54-4022-B531-5B48C827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lnSpcReduction="10000"/>
          </a:bodyPr>
          <a:lstStyle/>
          <a:p>
            <a:r>
              <a:rPr lang="zh-TW" altLang="en-US" sz="4400" dirty="0"/>
              <a:t>溝通拼圖</a:t>
            </a:r>
            <a:endParaRPr lang="en-US" altLang="zh-TW" sz="4400" dirty="0"/>
          </a:p>
          <a:p>
            <a:r>
              <a:rPr lang="zh-TW" altLang="en-US" sz="4400" dirty="0"/>
              <a:t>海狸修水壩</a:t>
            </a:r>
            <a:endParaRPr lang="en-US" altLang="zh-TW" sz="4400" dirty="0"/>
          </a:p>
          <a:p>
            <a:r>
              <a:rPr lang="zh-TW" altLang="en-US" sz="4400" dirty="0"/>
              <a:t>心靈捕手</a:t>
            </a:r>
            <a:endParaRPr lang="en-US" altLang="zh-TW" sz="4400" dirty="0"/>
          </a:p>
          <a:p>
            <a:r>
              <a:rPr lang="zh-TW" altLang="en-US" sz="4400" dirty="0"/>
              <a:t>生命之河</a:t>
            </a:r>
            <a:r>
              <a:rPr lang="en-US" altLang="zh-TW" sz="4400" dirty="0"/>
              <a:t/>
            </a:r>
            <a:br>
              <a:rPr lang="en-US" altLang="zh-TW" sz="4400" dirty="0"/>
            </a:b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81396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樹, 地面, 鸚鵡, 鳥 的圖片&#10;&#10;描述是以非常高的可信度產生">
            <a:extLst>
              <a:ext uri="{FF2B5EF4-FFF2-40B4-BE49-F238E27FC236}">
                <a16:creationId xmlns:a16="http://schemas.microsoft.com/office/drawing/2014/main" id="{0F106400-B353-4618-A849-FDD78CE50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 b="1203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C79191-1FC1-4F8E-9CC3-BABD622F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</a:rPr>
              <a:t>正語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A4860F-1873-49A3-AFE4-DEFE67611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rgbClr val="FFFFFF"/>
                </a:solidFill>
              </a:rPr>
              <a:t>謂人以無漏智慧</a:t>
            </a:r>
            <a:endParaRPr lang="en-US" altLang="zh-TW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FFFF"/>
                </a:solidFill>
              </a:rPr>
              <a:t>常攝口業</a:t>
            </a:r>
            <a:endParaRPr lang="en-US" altLang="zh-TW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FFFF"/>
                </a:solidFill>
              </a:rPr>
              <a:t>遠離一切虛妄不實之語</a:t>
            </a:r>
            <a:endParaRPr lang="en-US" altLang="zh-TW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FFFF"/>
                </a:solidFill>
              </a:rPr>
              <a:t>是為正語</a:t>
            </a:r>
          </a:p>
        </p:txBody>
      </p:sp>
    </p:spTree>
    <p:extLst>
      <p:ext uri="{BB962C8B-B14F-4D97-AF65-F5344CB8AC3E}">
        <p14:creationId xmlns:p14="http://schemas.microsoft.com/office/powerpoint/2010/main" val="636433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美工圖案, 布偶 的圖片&#10;&#10;描述是以高可信度產生">
            <a:extLst>
              <a:ext uri="{FF2B5EF4-FFF2-40B4-BE49-F238E27FC236}">
                <a16:creationId xmlns:a16="http://schemas.microsoft.com/office/drawing/2014/main" id="{EB63D0E9-BD22-4182-A249-C31394632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r="2" b="2"/>
          <a:stretch/>
        </p:blipFill>
        <p:spPr>
          <a:xfrm>
            <a:off x="7765248" y="3870542"/>
            <a:ext cx="4426751" cy="30344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E2D329-0F4E-43E8-9FF9-005C39BE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/>
              <a:t>口說好話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2A70EC-E44E-48E8-B813-2157C641E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573"/>
            <a:ext cx="66523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正語就是所說的就是好話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能解除人心的煩惱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解開人心的糾結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循循善誘令其就於正道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所說的話句句真實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所說之事句句負責任</a:t>
            </a: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27833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天空, 室內 的圖片&#10;&#10;描述是以高可信度產生">
            <a:extLst>
              <a:ext uri="{FF2B5EF4-FFF2-40B4-BE49-F238E27FC236}">
                <a16:creationId xmlns:a16="http://schemas.microsoft.com/office/drawing/2014/main" id="{6B3182CB-7AD6-4CA6-9A22-237E7D2F2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3" b="3"/>
          <a:stretch/>
        </p:blipFill>
        <p:spPr>
          <a:xfrm>
            <a:off x="7737696" y="2305869"/>
            <a:ext cx="4454303" cy="4548999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0A3ECBD-154A-4359-9CEF-165EA34D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8169394" cy="1676603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語言是度眾的工具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E8A26D-08A3-4ED7-99D4-D635D0880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7088766" cy="3785419"/>
          </a:xfrm>
        </p:spPr>
        <p:txBody>
          <a:bodyPr>
            <a:normAutofit/>
          </a:bodyPr>
          <a:lstStyle/>
          <a:p>
            <a:r>
              <a:rPr lang="zh-TW" altLang="en-US" sz="4100" dirty="0"/>
              <a:t>能勸誘人就要用語言，能與之互動溝通，才有辦法轉變他。</a:t>
            </a:r>
            <a:endParaRPr lang="en-US" altLang="zh-TW" sz="4100" dirty="0"/>
          </a:p>
          <a:p>
            <a:r>
              <a:rPr lang="zh-TW" altLang="en-US" sz="4100" dirty="0"/>
              <a:t>說話能讓人心開意解，讓人歡喜，自己也能輕安。</a:t>
            </a:r>
          </a:p>
        </p:txBody>
      </p:sp>
    </p:spTree>
    <p:extLst>
      <p:ext uri="{BB962C8B-B14F-4D97-AF65-F5344CB8AC3E}">
        <p14:creationId xmlns:p14="http://schemas.microsoft.com/office/powerpoint/2010/main" val="9009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圖片 4" descr="一張含有 木製的, 長椅, 圍欄, 室外 的圖片&#10;&#10;描述是以非常高的可信度產生">
            <a:extLst>
              <a:ext uri="{FF2B5EF4-FFF2-40B4-BE49-F238E27FC236}">
                <a16:creationId xmlns:a16="http://schemas.microsoft.com/office/drawing/2014/main" id="{6E0C410C-1E64-4323-9F74-38DF6313C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r="21554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85C235-D901-48F1-9124-E324DEEF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八正道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925286-AA70-42A2-846E-1F87B532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sz="4400" dirty="0">
                <a:solidFill>
                  <a:schemeClr val="bg1"/>
                </a:solidFill>
                <a:cs typeface="+mj-cs"/>
              </a:rPr>
              <a:t>謂此八法</a:t>
            </a:r>
            <a:endParaRPr lang="en-US" altLang="zh-TW" sz="4400" dirty="0">
              <a:solidFill>
                <a:schemeClr val="bg1"/>
              </a:solidFill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sz="4400" dirty="0">
                <a:solidFill>
                  <a:schemeClr val="bg1"/>
                </a:solidFill>
                <a:cs typeface="+mj-cs"/>
              </a:rPr>
              <a:t>不依偏邪而行</a:t>
            </a:r>
            <a:endParaRPr lang="en-US" altLang="zh-TW" sz="4400" dirty="0">
              <a:solidFill>
                <a:schemeClr val="bg1"/>
              </a:solidFill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sz="4400" dirty="0">
                <a:solidFill>
                  <a:schemeClr val="bg1"/>
                </a:solidFill>
                <a:cs typeface="+mj-cs"/>
              </a:rPr>
              <a:t>故名為正</a:t>
            </a:r>
            <a:endParaRPr lang="en-US" altLang="zh-TW" sz="4400" dirty="0">
              <a:solidFill>
                <a:schemeClr val="bg1"/>
              </a:solidFill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sz="4400" dirty="0">
                <a:solidFill>
                  <a:schemeClr val="bg1"/>
                </a:solidFill>
                <a:cs typeface="+mj-cs"/>
              </a:rPr>
              <a:t>復能通至涅槃</a:t>
            </a:r>
            <a:endParaRPr lang="en-US" altLang="zh-TW" sz="4400" dirty="0">
              <a:solidFill>
                <a:schemeClr val="bg1"/>
              </a:solidFill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sz="4400" dirty="0">
                <a:solidFill>
                  <a:schemeClr val="bg1"/>
                </a:solidFill>
                <a:cs typeface="+mj-cs"/>
              </a:rPr>
              <a:t>故名為道</a:t>
            </a:r>
          </a:p>
        </p:txBody>
      </p:sp>
    </p:spTree>
    <p:extLst>
      <p:ext uri="{BB962C8B-B14F-4D97-AF65-F5344CB8AC3E}">
        <p14:creationId xmlns:p14="http://schemas.microsoft.com/office/powerpoint/2010/main" val="3723110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個人, 服飾, 坐, 泳裝 的圖片&#10;&#10;描述是以高可信度產生">
            <a:extLst>
              <a:ext uri="{FF2B5EF4-FFF2-40B4-BE49-F238E27FC236}">
                <a16:creationId xmlns:a16="http://schemas.microsoft.com/office/drawing/2014/main" id="{3837ADFC-4232-43BD-A01C-59D20C7E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2781D62-A401-4F2F-8EBD-24E0A416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藉人事練心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712393-7430-4A51-B3D5-33B77E57F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利用人我是非作為修行的工具。</a:t>
            </a:r>
            <a:endParaRPr lang="en-US" altLang="zh-TW">
              <a:solidFill>
                <a:srgbClr val="FFFFFF"/>
              </a:solidFill>
            </a:endParaRPr>
          </a:p>
          <a:p>
            <a:r>
              <a:rPr lang="zh-TW" altLang="en-US">
                <a:solidFill>
                  <a:srgbClr val="FFFFFF"/>
                </a:solidFill>
              </a:rPr>
              <a:t>放棄昨天的雜念，謹慎在今天的道念。</a:t>
            </a:r>
            <a:endParaRPr lang="en-US" altLang="zh-TW">
              <a:solidFill>
                <a:srgbClr val="FFFFFF"/>
              </a:solidFill>
            </a:endParaRPr>
          </a:p>
          <a:p>
            <a:r>
              <a:rPr lang="zh-TW" altLang="en-US">
                <a:solidFill>
                  <a:srgbClr val="FFFFFF"/>
                </a:solidFill>
              </a:rPr>
              <a:t>時時把心放在舉止動作中，才是道心。</a:t>
            </a:r>
            <a:endParaRPr lang="en-US" altLang="zh-TW">
              <a:solidFill>
                <a:srgbClr val="FFFFFF"/>
              </a:solidFill>
            </a:endParaRPr>
          </a:p>
          <a:p>
            <a:r>
              <a:rPr lang="zh-TW" altLang="en-US">
                <a:solidFill>
                  <a:srgbClr val="FFFFFF"/>
                </a:solidFill>
              </a:rPr>
              <a:t>無漏與智慧，若懂得運用，當下即開悟。</a:t>
            </a:r>
          </a:p>
        </p:txBody>
      </p:sp>
    </p:spTree>
    <p:extLst>
      <p:ext uri="{BB962C8B-B14F-4D97-AF65-F5344CB8AC3E}">
        <p14:creationId xmlns:p14="http://schemas.microsoft.com/office/powerpoint/2010/main" val="663895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盒子, 容器 的圖片&#10;&#10;描述是以高可信度產生">
            <a:extLst>
              <a:ext uri="{FF2B5EF4-FFF2-40B4-BE49-F238E27FC236}">
                <a16:creationId xmlns:a16="http://schemas.microsoft.com/office/drawing/2014/main" id="{2F1D60C5-9C9C-43A1-B011-B6D2015DA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3" b="3"/>
          <a:stretch/>
        </p:blipFill>
        <p:spPr>
          <a:xfrm>
            <a:off x="6730276" y="1280163"/>
            <a:ext cx="5461724" cy="5577837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CC82165-8118-46A0-8B8E-6F53D30B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8BE859-0FB9-48FA-B805-26DF016C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4419600"/>
          </a:xfrm>
        </p:spPr>
        <p:txBody>
          <a:bodyPr>
            <a:normAutofit/>
          </a:bodyPr>
          <a:lstStyle/>
          <a:p>
            <a:r>
              <a:rPr lang="zh-TW" altLang="en-US" dirty="0"/>
              <a:t>撈法寶</a:t>
            </a:r>
            <a:endParaRPr lang="en-US" altLang="zh-TW" dirty="0"/>
          </a:p>
          <a:p>
            <a:r>
              <a:rPr lang="zh-TW" altLang="en-US" dirty="0"/>
              <a:t>丟魚</a:t>
            </a:r>
            <a:endParaRPr lang="en-US" altLang="zh-TW" dirty="0"/>
          </a:p>
          <a:p>
            <a:r>
              <a:rPr lang="zh-TW" altLang="en-US" dirty="0"/>
              <a:t>愛的</a:t>
            </a:r>
            <a:r>
              <a:rPr lang="en-US" altLang="zh-TW" dirty="0"/>
              <a:t>MEMO</a:t>
            </a:r>
          </a:p>
          <a:p>
            <a:r>
              <a:rPr lang="zh-TW" altLang="en-US" dirty="0"/>
              <a:t>野雁一</a:t>
            </a:r>
            <a:r>
              <a:rPr lang="zh-TW" altLang="en-US" dirty="0" smtClean="0"/>
              <a:t>起飛</a:t>
            </a:r>
            <a:endParaRPr lang="en-US" altLang="zh-TW" dirty="0" smtClean="0"/>
          </a:p>
          <a:p>
            <a:r>
              <a:rPr lang="zh-TW" altLang="en-US" dirty="0" smtClean="0"/>
              <a:t>讚賞與競爭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0034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擺姿勢, 滑雪, 雪, 天空 的圖片&#10;&#10;描述是以非常高的可信度產生">
            <a:extLst>
              <a:ext uri="{FF2B5EF4-FFF2-40B4-BE49-F238E27FC236}">
                <a16:creationId xmlns:a16="http://schemas.microsoft.com/office/drawing/2014/main" id="{3526674E-603E-479A-BBC3-A9C291FA4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11348" b="-2"/>
          <a:stretch/>
        </p:blipFill>
        <p:spPr>
          <a:xfrm>
            <a:off x="8154444" y="4074695"/>
            <a:ext cx="4037556" cy="276764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5F83B1A-46D7-4992-A9B1-8BD46BA1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正業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8F6CE3-DFBF-4915-AF17-5FA5F2446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49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/>
              <a:t>謂人以無漏智慧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修攝其心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住於清淨正業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斷除一切邪妄之行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是為正業</a:t>
            </a:r>
          </a:p>
        </p:txBody>
      </p:sp>
    </p:spTree>
    <p:extLst>
      <p:ext uri="{BB962C8B-B14F-4D97-AF65-F5344CB8AC3E}">
        <p14:creationId xmlns:p14="http://schemas.microsoft.com/office/powerpoint/2010/main" val="17934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地面, 天空, 運動 的圖片&#10;&#10;描述是以非常高的可信度產生">
            <a:extLst>
              <a:ext uri="{FF2B5EF4-FFF2-40B4-BE49-F238E27FC236}">
                <a16:creationId xmlns:a16="http://schemas.microsoft.com/office/drawing/2014/main" id="{C8513AC6-FC35-48C3-843E-B31FCC24F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r="2568" b="2"/>
          <a:stretch/>
        </p:blipFill>
        <p:spPr>
          <a:xfrm>
            <a:off x="7555995" y="3680131"/>
            <a:ext cx="4636005" cy="317787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9D8FE87-05F8-41C0-9CD3-BA75B771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業即造作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B4A63C-5C77-4D33-93B7-54E5F3E68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2704" cy="4351338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對人有利益的造成就是福。</a:t>
            </a:r>
            <a:endParaRPr lang="en-US" altLang="zh-TW" sz="4400" dirty="0"/>
          </a:p>
          <a:p>
            <a:r>
              <a:rPr lang="zh-TW" altLang="en-US" sz="4400" dirty="0"/>
              <a:t>一切造作無不在業中。</a:t>
            </a:r>
            <a:endParaRPr lang="en-US" altLang="zh-TW" sz="4400" dirty="0"/>
          </a:p>
          <a:p>
            <a:r>
              <a:rPr lang="zh-TW" altLang="en-US" sz="4400" dirty="0"/>
              <a:t>選擇為人群謀福利，幫助有需要人的行業。</a:t>
            </a:r>
          </a:p>
        </p:txBody>
      </p:sp>
    </p:spTree>
    <p:extLst>
      <p:ext uri="{BB962C8B-B14F-4D97-AF65-F5344CB8AC3E}">
        <p14:creationId xmlns:p14="http://schemas.microsoft.com/office/powerpoint/2010/main" val="31200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描述是以高可信度產生">
            <a:extLst>
              <a:ext uri="{FF2B5EF4-FFF2-40B4-BE49-F238E27FC236}">
                <a16:creationId xmlns:a16="http://schemas.microsoft.com/office/drawing/2014/main" id="{63E32F83-5E47-46AA-849D-D69C4F15B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" b="3"/>
          <a:stretch/>
        </p:blipFill>
        <p:spPr>
          <a:xfrm>
            <a:off x="7525062" y="2091847"/>
            <a:ext cx="4666937" cy="4766153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3D0B88-5D6D-4689-920E-5154C858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7380255" cy="1676603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修心養性 向下扎根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49CFD0-A387-45D4-B079-5E9E82C41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91847"/>
            <a:ext cx="6876132" cy="3785419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過去用無明來延續業因，造成現在凡夫的果報。</a:t>
            </a:r>
            <a:endParaRPr lang="en-US" altLang="zh-TW" sz="4000" dirty="0"/>
          </a:p>
          <a:p>
            <a:r>
              <a:rPr lang="zh-TW" altLang="en-US" sz="4000" dirty="0"/>
              <a:t>此刻要修心，回歸清淨的本性。</a:t>
            </a:r>
            <a:endParaRPr lang="en-US" altLang="zh-TW" sz="4000" dirty="0"/>
          </a:p>
          <a:p>
            <a:r>
              <a:rPr lang="zh-TW" altLang="en-US" sz="4000" dirty="0"/>
              <a:t>要成就道業，就是要修心養性，讓一切動作都可以歸於正業。</a:t>
            </a:r>
          </a:p>
        </p:txBody>
      </p:sp>
    </p:spTree>
    <p:extLst>
      <p:ext uri="{BB962C8B-B14F-4D97-AF65-F5344CB8AC3E}">
        <p14:creationId xmlns:p14="http://schemas.microsoft.com/office/powerpoint/2010/main" val="9440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室外, 天空, 男人, 日落 的圖片&#10;&#10;描述是以非常高的可信度產生">
            <a:extLst>
              <a:ext uri="{FF2B5EF4-FFF2-40B4-BE49-F238E27FC236}">
                <a16:creationId xmlns:a16="http://schemas.microsoft.com/office/drawing/2014/main" id="{3A70BAC5-D7FF-4759-ACA3-4B1730F17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0" b="107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9B21416-71A1-4A82-9E31-D2C2FC4E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</a:rPr>
              <a:t>修攝其心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540431-0A81-43A4-B368-2899EBFD1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修：不亂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攝：專注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修攝其心意即心不放蕩，不做無謂、無用的事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用無漏智慧修攝自心，日常生活動作，都在菩薩清淨正業中。</a:t>
            </a:r>
          </a:p>
        </p:txBody>
      </p:sp>
    </p:spTree>
    <p:extLst>
      <p:ext uri="{BB962C8B-B14F-4D97-AF65-F5344CB8AC3E}">
        <p14:creationId xmlns:p14="http://schemas.microsoft.com/office/powerpoint/2010/main" val="3395098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室內, 牆, 坐, 桌 的圖片&#10;&#10;描述是以非常高的可信度產生">
            <a:extLst>
              <a:ext uri="{FF2B5EF4-FFF2-40B4-BE49-F238E27FC236}">
                <a16:creationId xmlns:a16="http://schemas.microsoft.com/office/drawing/2014/main" id="{4CC352C7-66A2-4C94-A25A-4A7829BB3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r="2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CE2748-6FF1-48F4-88C6-7329A547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8E02C0-6888-4352-B64F-B5048EA76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利益眾生</a:t>
            </a:r>
            <a:endParaRPr lang="en-US" altLang="zh-TW" sz="4400" dirty="0"/>
          </a:p>
          <a:p>
            <a:r>
              <a:rPr lang="zh-TW" altLang="en-US" sz="4400" dirty="0"/>
              <a:t>修攝自心</a:t>
            </a:r>
            <a:endParaRPr lang="en-US" altLang="zh-TW" sz="4400" dirty="0"/>
          </a:p>
          <a:p>
            <a:r>
              <a:rPr lang="zh-TW" altLang="en-US" sz="4400" dirty="0"/>
              <a:t>心不散亂</a:t>
            </a:r>
          </a:p>
        </p:txBody>
      </p:sp>
    </p:spTree>
    <p:extLst>
      <p:ext uri="{BB962C8B-B14F-4D97-AF65-F5344CB8AC3E}">
        <p14:creationId xmlns:p14="http://schemas.microsoft.com/office/powerpoint/2010/main" val="12159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物件, 拼圖 的圖片&#10;&#10;描述是以非常高的可信度產生">
            <a:extLst>
              <a:ext uri="{FF2B5EF4-FFF2-40B4-BE49-F238E27FC236}">
                <a16:creationId xmlns:a16="http://schemas.microsoft.com/office/drawing/2014/main" id="{87DD7A8E-4081-414A-B4CC-27C53AE39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r="13822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A96A892-360A-4404-9B78-4524CC97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DE739B-6AE2-4294-9605-4A0C42966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4282966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拱橋傳溫暖</a:t>
            </a:r>
            <a:endParaRPr lang="en-US" altLang="zh-TW" sz="4400" dirty="0"/>
          </a:p>
          <a:p>
            <a:r>
              <a:rPr lang="zh-TW" altLang="en-US" sz="4400" dirty="0"/>
              <a:t>合作拼圖</a:t>
            </a:r>
            <a:endParaRPr lang="en-US" altLang="zh-TW" sz="4400" dirty="0"/>
          </a:p>
          <a:p>
            <a:r>
              <a:rPr lang="zh-TW" altLang="en-US" sz="4400" dirty="0"/>
              <a:t>松鼠運</a:t>
            </a:r>
            <a:r>
              <a:rPr lang="zh-TW" altLang="en-US" sz="4400" dirty="0" smtClean="0"/>
              <a:t>松果</a:t>
            </a:r>
            <a:endParaRPr lang="en-US" altLang="zh-TW" sz="4400" dirty="0" smtClean="0"/>
          </a:p>
          <a:p>
            <a:r>
              <a:rPr lang="zh-TW" altLang="en-US" sz="4400" dirty="0" smtClean="0"/>
              <a:t>大愛屋</a:t>
            </a:r>
            <a:endParaRPr lang="en-US" altLang="zh-TW" sz="4400" dirty="0" smtClean="0"/>
          </a:p>
          <a:p>
            <a:r>
              <a:rPr lang="zh-TW" altLang="en-US" sz="4400" dirty="0" smtClean="0"/>
              <a:t>工作接龍</a:t>
            </a:r>
            <a:r>
              <a:rPr lang="en-US" altLang="zh-TW" sz="4400" dirty="0"/>
              <a:t/>
            </a:r>
            <a:br>
              <a:rPr lang="en-US" altLang="zh-TW" sz="4400" dirty="0"/>
            </a:b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35938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一張含有 草, 室外, 天空, 曠野 的圖片&#10;&#10;描述是以非常高的可信度產生">
            <a:extLst>
              <a:ext uri="{FF2B5EF4-FFF2-40B4-BE49-F238E27FC236}">
                <a16:creationId xmlns:a16="http://schemas.microsoft.com/office/drawing/2014/main" id="{031E4927-3D1A-451C-BBF9-6136DB876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24069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E86B16-7444-40F8-9FC0-94E25B32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正命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EFBF53-5890-48F2-8100-3AF0CD183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謂出家之人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當離五種邪命利養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常以乞食自活其命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是為正命</a:t>
            </a:r>
            <a:endParaRPr lang="en-US" altLang="zh-TW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498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室外, 路面, 天空, 地面 的圖片&#10;&#10;描述是以非常高的可信度產生">
            <a:extLst>
              <a:ext uri="{FF2B5EF4-FFF2-40B4-BE49-F238E27FC236}">
                <a16:creationId xmlns:a16="http://schemas.microsoft.com/office/drawing/2014/main" id="{287F008B-9F1E-4FD1-890A-61CE3FC55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r="16753" b="1"/>
          <a:stretch/>
        </p:blipFill>
        <p:spPr>
          <a:xfrm>
            <a:off x="7620812" y="0"/>
            <a:ext cx="4571188" cy="496569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1BC34EA-61CA-4621-BF55-D4235C0B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人身難得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8F3832-FF87-44AB-9FE7-812BB2017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332979" cy="3462228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正確運用生命，就可積福。</a:t>
            </a:r>
            <a:endParaRPr lang="en-US" altLang="zh-TW" sz="4000" dirty="0"/>
          </a:p>
          <a:p>
            <a:r>
              <a:rPr lang="zh-TW" altLang="en-US" sz="4000" dirty="0"/>
              <a:t>身是載道，身體因為生命才有用</a:t>
            </a:r>
            <a:endParaRPr lang="en-US" altLang="zh-TW" sz="4000" dirty="0"/>
          </a:p>
          <a:p>
            <a:r>
              <a:rPr lang="zh-TW" altLang="en-US" sz="4000" dirty="0"/>
              <a:t>好好運用生命修福修慧。</a:t>
            </a:r>
            <a:endParaRPr lang="en-US" altLang="zh-TW" sz="4000" dirty="0"/>
          </a:p>
          <a:p>
            <a:r>
              <a:rPr lang="zh-TW" altLang="en-US" sz="4000" dirty="0"/>
              <a:t>好好規畫生命的價值觀</a:t>
            </a:r>
            <a:endParaRPr lang="en-US" altLang="zh-TW" sz="4000" dirty="0"/>
          </a:p>
          <a:p>
            <a:r>
              <a:rPr lang="zh-TW" altLang="en-US" sz="4000" dirty="0"/>
              <a:t>發揮生命的良能</a:t>
            </a:r>
          </a:p>
        </p:txBody>
      </p:sp>
    </p:spTree>
    <p:extLst>
      <p:ext uri="{BB962C8B-B14F-4D97-AF65-F5344CB8AC3E}">
        <p14:creationId xmlns:p14="http://schemas.microsoft.com/office/powerpoint/2010/main" val="6467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建築物, 石頭, 牆, 坐 的圖片&#10;&#10;描述是以非常高的可信度產生">
            <a:extLst>
              <a:ext uri="{FF2B5EF4-FFF2-40B4-BE49-F238E27FC236}">
                <a16:creationId xmlns:a16="http://schemas.microsoft.com/office/drawing/2014/main" id="{54FA1388-6636-4981-9B65-7697212CF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r="2011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DF77000-0D8A-429D-BA77-99E45472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正見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16E090-75B3-4D8E-A003-BEAF51B53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/>
              <a:t>謂人修無漏道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見四諦分明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破外道有無等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種種邪見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是為正見</a:t>
            </a:r>
          </a:p>
        </p:txBody>
      </p:sp>
    </p:spTree>
    <p:extLst>
      <p:ext uri="{BB962C8B-B14F-4D97-AF65-F5344CB8AC3E}">
        <p14:creationId xmlns:p14="http://schemas.microsoft.com/office/powerpoint/2010/main" val="22762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草, 室外, 坐, 地面 的圖片&#10;&#10;描述是以非常高的可信度產生">
            <a:extLst>
              <a:ext uri="{FF2B5EF4-FFF2-40B4-BE49-F238E27FC236}">
                <a16:creationId xmlns:a16="http://schemas.microsoft.com/office/drawing/2014/main" id="{6141CE5A-734C-4BFA-87AE-E71110C04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44091"/>
          <a:stretch/>
        </p:blipFill>
        <p:spPr>
          <a:xfrm>
            <a:off x="8177824" y="2497394"/>
            <a:ext cx="4014175" cy="4360606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DCB4065-3549-45ED-AB6A-3D9F4A8F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乞食自活其命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FD5FBC-E55A-4691-9530-58B322034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7318640" cy="3992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/>
              <a:t>捨利養心思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zh-TW" altLang="en-US" sz="4000" dirty="0"/>
              <a:t>平等待遇，乞食為求生存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制伏驕慢心，提升自尊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警愓我們要滿足，不可有無限量的貪心</a:t>
            </a:r>
            <a:endParaRPr lang="en-US" altLang="zh-TW" sz="4000" dirty="0"/>
          </a:p>
          <a:p>
            <a:pPr marL="0" indent="0">
              <a:buNone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79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草, 樹, 室外, 路徑 的圖片&#10;&#10;描述是以非常高的可信度產生">
            <a:extLst>
              <a:ext uri="{FF2B5EF4-FFF2-40B4-BE49-F238E27FC236}">
                <a16:creationId xmlns:a16="http://schemas.microsoft.com/office/drawing/2014/main" id="{CE9166AB-561D-4046-8247-EBD0636CB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"/>
          <a:stretch/>
        </p:blipFill>
        <p:spPr>
          <a:xfrm>
            <a:off x="20" y="2115116"/>
            <a:ext cx="3205891" cy="4742883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6C8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CF9DDA1-EE34-4423-9052-D57E8A9D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zh-TW" altLang="en-US" sz="6000" dirty="0"/>
              <a:t>當離五種邪命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92DCF6-E2E5-4A1F-85EA-52C14065D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1" y="2438400"/>
            <a:ext cx="8305800" cy="3785419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詐現異相</a:t>
            </a:r>
            <a:r>
              <a:rPr lang="en-US" altLang="zh-TW" sz="4000" dirty="0"/>
              <a:t>—</a:t>
            </a:r>
            <a:r>
              <a:rPr lang="zh-TW" altLang="en-US" sz="4000" dirty="0"/>
              <a:t>回歸本性，徹見實相</a:t>
            </a:r>
            <a:endParaRPr lang="en-US" altLang="zh-TW" sz="4000" dirty="0"/>
          </a:p>
          <a:p>
            <a:r>
              <a:rPr lang="zh-TW" altLang="en-US" sz="4000" dirty="0"/>
              <a:t>自說功能</a:t>
            </a:r>
            <a:r>
              <a:rPr lang="en-US" altLang="zh-TW" sz="4000" dirty="0"/>
              <a:t>—</a:t>
            </a:r>
            <a:r>
              <a:rPr lang="zh-TW" altLang="en-US" sz="4000" dirty="0"/>
              <a:t>謙虛禮讓，擴大心胸</a:t>
            </a:r>
            <a:endParaRPr lang="en-US" altLang="zh-TW" sz="4000" dirty="0"/>
          </a:p>
          <a:p>
            <a:r>
              <a:rPr lang="zh-TW" altLang="en-US" sz="4000" dirty="0"/>
              <a:t>占相吉凶</a:t>
            </a:r>
            <a:r>
              <a:rPr lang="en-US" altLang="zh-TW" sz="4000" dirty="0"/>
              <a:t>—</a:t>
            </a:r>
            <a:r>
              <a:rPr lang="zh-TW" altLang="en-US" sz="4000" dirty="0"/>
              <a:t>歡喜吉祥，命隨業轉</a:t>
            </a:r>
            <a:endParaRPr lang="en-US" altLang="zh-TW" sz="4000" dirty="0"/>
          </a:p>
          <a:p>
            <a:r>
              <a:rPr lang="zh-TW" altLang="en-US" sz="4000" dirty="0"/>
              <a:t>高聲現威</a:t>
            </a:r>
            <a:r>
              <a:rPr lang="en-US" altLang="zh-TW" sz="4000" dirty="0"/>
              <a:t>—</a:t>
            </a:r>
            <a:r>
              <a:rPr lang="zh-TW" altLang="en-US" sz="4000" dirty="0"/>
              <a:t>柔和善順，六和敬法</a:t>
            </a:r>
            <a:endParaRPr lang="en-US" altLang="zh-TW" sz="4000" dirty="0"/>
          </a:p>
          <a:p>
            <a:r>
              <a:rPr lang="zh-TW" altLang="en-US" sz="4000" dirty="0"/>
              <a:t>說所得利</a:t>
            </a:r>
            <a:r>
              <a:rPr lang="en-US" altLang="zh-TW" sz="4000" dirty="0"/>
              <a:t>—</a:t>
            </a:r>
            <a:r>
              <a:rPr lang="zh-TW" altLang="en-US" sz="4000" dirty="0"/>
              <a:t>護法利生，是為本分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1327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一張含有 地面, 室外 的圖片&#10;&#10;描述是以非常高的可信度產生">
            <a:extLst>
              <a:ext uri="{FF2B5EF4-FFF2-40B4-BE49-F238E27FC236}">
                <a16:creationId xmlns:a16="http://schemas.microsoft.com/office/drawing/2014/main" id="{F85930C1-6B27-4514-9C22-9EA549460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1932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0B6929E-1499-40B5-8350-2395433AF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B00B0D-C7CB-4627-B41D-C6C3B5AEA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618479" cy="3462228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有價值、意義的生活</a:t>
            </a:r>
            <a:endParaRPr lang="en-US" altLang="zh-TW" sz="4400" dirty="0"/>
          </a:p>
          <a:p>
            <a:r>
              <a:rPr lang="zh-TW" altLang="en-US" sz="4400" dirty="0"/>
              <a:t>利益眾生</a:t>
            </a:r>
          </a:p>
        </p:txBody>
      </p:sp>
    </p:spTree>
    <p:extLst>
      <p:ext uri="{BB962C8B-B14F-4D97-AF65-F5344CB8AC3E}">
        <p14:creationId xmlns:p14="http://schemas.microsoft.com/office/powerpoint/2010/main" val="4996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植物 的圖片&#10;&#10;描述是以高可信度產生">
            <a:extLst>
              <a:ext uri="{FF2B5EF4-FFF2-40B4-BE49-F238E27FC236}">
                <a16:creationId xmlns:a16="http://schemas.microsoft.com/office/drawing/2014/main" id="{9E8750FA-C1B4-428D-B97B-207D90072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5" b="646"/>
          <a:stretch/>
        </p:blipFill>
        <p:spPr>
          <a:xfrm>
            <a:off x="-2576053" y="-91856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71B4DE11-6A65-4623-B58E-5141D48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85737B-4DD0-4581-9FB1-8C6D78D47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337139"/>
            <a:ext cx="4593021" cy="3428996"/>
          </a:xfrm>
        </p:spPr>
        <p:txBody>
          <a:bodyPr anchor="ctr">
            <a:normAutofit lnSpcReduction="10000"/>
          </a:bodyPr>
          <a:lstStyle/>
          <a:p>
            <a:r>
              <a:rPr lang="zh-TW" altLang="en-US" sz="4400" dirty="0"/>
              <a:t>生命之河</a:t>
            </a:r>
            <a:endParaRPr lang="en-US" altLang="zh-TW" sz="4400" dirty="0"/>
          </a:p>
          <a:p>
            <a:r>
              <a:rPr lang="zh-TW" altLang="en-US" sz="4400" dirty="0"/>
              <a:t>工作接龍</a:t>
            </a:r>
            <a:endParaRPr lang="en-US" altLang="zh-TW" sz="4400" dirty="0"/>
          </a:p>
          <a:p>
            <a:r>
              <a:rPr lang="zh-TW" altLang="en-US" sz="4400" dirty="0"/>
              <a:t>水</a:t>
            </a:r>
            <a:r>
              <a:rPr lang="zh-TW" altLang="en-US" sz="4400" dirty="0" smtClean="0"/>
              <a:t>果盤</a:t>
            </a:r>
            <a:endParaRPr lang="en-US" altLang="zh-TW" sz="4400" dirty="0" smtClean="0"/>
          </a:p>
          <a:p>
            <a:r>
              <a:rPr lang="zh-TW" altLang="en-US" sz="4400" dirty="0" smtClean="0"/>
              <a:t>拱橋傳溫暖</a:t>
            </a:r>
            <a:endParaRPr lang="en-US" altLang="zh-TW" sz="4400" dirty="0" smtClean="0"/>
          </a:p>
          <a:p>
            <a:r>
              <a:rPr lang="zh-TW" altLang="en-US" sz="4400" dirty="0" smtClean="0"/>
              <a:t>松鼠運松果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5627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天空, 室外, 個人, 地面 的圖片&#10;&#10;描述是以非常高的可信度產生">
            <a:extLst>
              <a:ext uri="{FF2B5EF4-FFF2-40B4-BE49-F238E27FC236}">
                <a16:creationId xmlns:a16="http://schemas.microsoft.com/office/drawing/2014/main" id="{B5C4E041-2FB2-4980-B7D6-A976D9ECE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r="34817" b="-1"/>
          <a:stretch/>
        </p:blipFill>
        <p:spPr>
          <a:xfrm>
            <a:off x="9035421" y="3429000"/>
            <a:ext cx="3156578" cy="34289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65BA416-15C8-45ED-9D6C-9A4DB477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正精進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E2C0A-0B76-45D4-9176-17DBED185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421879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/>
              <a:t>不雜名精</a:t>
            </a:r>
            <a:r>
              <a:rPr lang="en-US" altLang="zh-TW" sz="4000" dirty="0"/>
              <a:t> </a:t>
            </a:r>
            <a:r>
              <a:rPr lang="zh-TW" altLang="en-US" sz="4000" dirty="0"/>
              <a:t>無間名進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謂人勤修戒定慧之道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一心專精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無有間歇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是名正精進</a:t>
            </a:r>
          </a:p>
        </p:txBody>
      </p:sp>
    </p:spTree>
    <p:extLst>
      <p:ext uri="{BB962C8B-B14F-4D97-AF65-F5344CB8AC3E}">
        <p14:creationId xmlns:p14="http://schemas.microsoft.com/office/powerpoint/2010/main" val="42460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 descr="一張含有 桌 的圖片&#10;&#10;描述是以高可信度產生">
            <a:extLst>
              <a:ext uri="{FF2B5EF4-FFF2-40B4-BE49-F238E27FC236}">
                <a16:creationId xmlns:a16="http://schemas.microsoft.com/office/drawing/2014/main" id="{7B5CF926-692D-4601-9F9D-B700A61C7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r="15838" b="-1"/>
          <a:stretch/>
        </p:blipFill>
        <p:spPr>
          <a:xfrm>
            <a:off x="8013700" y="2285868"/>
            <a:ext cx="4178299" cy="453889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2F71DDD-2304-4CAE-A51E-3100587C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凡人可成佛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E254EB-54F4-4A22-9CF2-D5302D492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786879" cy="346222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專而不雜，行菩薩道，才會到達佛的境界</a:t>
            </a:r>
            <a:endParaRPr lang="en-US" altLang="zh-TW" sz="4000" dirty="0"/>
          </a:p>
          <a:p>
            <a:r>
              <a:rPr lang="zh-TW" altLang="en-US" sz="4000" dirty="0"/>
              <a:t>心念正確，動向無偏差</a:t>
            </a:r>
            <a:endParaRPr lang="en-US" altLang="zh-TW" sz="4000" dirty="0"/>
          </a:p>
          <a:p>
            <a:r>
              <a:rPr lang="zh-TW" altLang="en-US" sz="4000" dirty="0"/>
              <a:t>把握時間，分秒必爭，累積道業，不懈怠</a:t>
            </a:r>
            <a:endParaRPr lang="en-US" altLang="zh-TW" sz="40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8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室內, 地板, 牆, 小 的圖片&#10;&#10;描述是以非常高的可信度產生">
            <a:extLst>
              <a:ext uri="{FF2B5EF4-FFF2-40B4-BE49-F238E27FC236}">
                <a16:creationId xmlns:a16="http://schemas.microsoft.com/office/drawing/2014/main" id="{821C5000-83BF-4FDC-8094-C59CE5EBA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r="18900" b="-1"/>
          <a:stretch/>
        </p:blipFill>
        <p:spPr>
          <a:xfrm>
            <a:off x="8191499" y="2512247"/>
            <a:ext cx="4000499" cy="434575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65B4695-7084-4AA1-8CF0-2FA99BD8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單純的心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B4346-98F1-4DF5-8552-D64F9304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383779" cy="3462228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天然純樸的心學佛</a:t>
            </a:r>
            <a:endParaRPr lang="en-US" altLang="zh-TW" sz="4000" dirty="0"/>
          </a:p>
          <a:p>
            <a:r>
              <a:rPr lang="zh-TW" altLang="en-US" sz="4000" dirty="0"/>
              <a:t>知之為知之，不知為不知</a:t>
            </a:r>
            <a:endParaRPr lang="en-US" altLang="zh-TW" sz="4000" dirty="0"/>
          </a:p>
          <a:p>
            <a:r>
              <a:rPr lang="zh-TW" altLang="en-US" sz="4000" dirty="0"/>
              <a:t>真正的禪就在生活日用間，能專精一意便是</a:t>
            </a:r>
          </a:p>
        </p:txBody>
      </p:sp>
    </p:spTree>
    <p:extLst>
      <p:ext uri="{BB962C8B-B14F-4D97-AF65-F5344CB8AC3E}">
        <p14:creationId xmlns:p14="http://schemas.microsoft.com/office/powerpoint/2010/main" val="22964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物件, 牆, 沙漏, 室內 的圖片&#10;&#10;描述是以非常高的可信度產生">
            <a:extLst>
              <a:ext uri="{FF2B5EF4-FFF2-40B4-BE49-F238E27FC236}">
                <a16:creationId xmlns:a16="http://schemas.microsoft.com/office/drawing/2014/main" id="{7C9315A9-A189-4697-AB30-F800E74B8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3" b="3"/>
          <a:stretch/>
        </p:blipFill>
        <p:spPr>
          <a:xfrm>
            <a:off x="7781612" y="3530600"/>
            <a:ext cx="4321487" cy="29622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737499A-4D4C-40B4-A782-77EFB09B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一心專精 勤修不懈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AED191-1962-4C6D-A0DD-E06CD908F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43412" cy="435133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道若間斷就不通，間斷就懈怠</a:t>
            </a:r>
            <a:endParaRPr lang="en-US" altLang="zh-TW" sz="4000" dirty="0"/>
          </a:p>
          <a:p>
            <a:r>
              <a:rPr lang="zh-TW" altLang="en-US" sz="4000" dirty="0"/>
              <a:t>要面對境界，由心轉境</a:t>
            </a:r>
            <a:endParaRPr lang="en-US" altLang="zh-TW" sz="4000" dirty="0"/>
          </a:p>
          <a:p>
            <a:r>
              <a:rPr lang="zh-TW" altLang="en-US" sz="4000" dirty="0"/>
              <a:t>要勤修戒定慧不懈怠</a:t>
            </a:r>
            <a:endParaRPr lang="en-US" altLang="zh-TW" sz="4000" dirty="0"/>
          </a:p>
          <a:p>
            <a:r>
              <a:rPr lang="zh-TW" altLang="en-US" sz="4000" dirty="0"/>
              <a:t>戒中修定，定中成慧</a:t>
            </a:r>
            <a:endParaRPr lang="en-US" altLang="zh-TW" sz="4000" dirty="0"/>
          </a:p>
          <a:p>
            <a:r>
              <a:rPr lang="zh-TW" altLang="en-US" sz="4000" dirty="0"/>
              <a:t>一心專精，無有間歇</a:t>
            </a:r>
            <a:endParaRPr lang="en-US" altLang="zh-TW" sz="4000" dirty="0"/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561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, 桌 的圖片&#10;&#10;描述是以高可信度產生">
            <a:extLst>
              <a:ext uri="{FF2B5EF4-FFF2-40B4-BE49-F238E27FC236}">
                <a16:creationId xmlns:a16="http://schemas.microsoft.com/office/drawing/2014/main" id="{FAC1469C-DE5D-497F-A5F8-2FA8A7243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30BDDC4-9941-492F-B970-B03B561B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5AE6C9-53E0-462B-8CDC-F6EC5A859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919284" cy="2754086"/>
          </a:xfrm>
        </p:spPr>
        <p:txBody>
          <a:bodyPr anchor="t">
            <a:normAutofit/>
          </a:bodyPr>
          <a:lstStyle/>
          <a:p>
            <a:r>
              <a:rPr lang="zh-TW" altLang="en-US" sz="4000" dirty="0"/>
              <a:t>專心無雜念</a:t>
            </a:r>
            <a:endParaRPr lang="en-US" altLang="zh-TW" sz="4000" dirty="0"/>
          </a:p>
          <a:p>
            <a:r>
              <a:rPr lang="zh-TW" altLang="en-US" sz="4000" dirty="0"/>
              <a:t>只能前進不能後退</a:t>
            </a:r>
            <a:endParaRPr lang="en-US" altLang="zh-TW" sz="40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207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343489E-8B01-4707-AEE4-C42B36D3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1143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98DAE59D-B8B1-49CE-A70C-31DCB99E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576DA3-0095-4C20-A3B2-9E4D867AC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691893"/>
            <a:ext cx="4593021" cy="3635162"/>
          </a:xfrm>
        </p:spPr>
        <p:txBody>
          <a:bodyPr anchor="ctr">
            <a:normAutofit/>
          </a:bodyPr>
          <a:lstStyle/>
          <a:p>
            <a:r>
              <a:rPr lang="zh-TW" altLang="en-US" sz="4400" dirty="0"/>
              <a:t>對調</a:t>
            </a:r>
            <a:r>
              <a:rPr lang="zh-TW" altLang="en-US" sz="4400" dirty="0" smtClean="0"/>
              <a:t>棋</a:t>
            </a:r>
            <a:endParaRPr lang="en-US" altLang="zh-TW" sz="4400" dirty="0" smtClean="0"/>
          </a:p>
          <a:p>
            <a:r>
              <a:rPr lang="zh-TW" altLang="en-US" sz="4400" dirty="0" smtClean="0"/>
              <a:t>黑羊白羊</a:t>
            </a:r>
            <a:endParaRPr lang="en-US" altLang="zh-TW" sz="4400" dirty="0"/>
          </a:p>
          <a:p>
            <a:r>
              <a:rPr lang="zh-TW" altLang="en-US" sz="4400" dirty="0"/>
              <a:t>骨牌</a:t>
            </a:r>
            <a:endParaRPr lang="en-US" altLang="zh-TW" sz="4400" dirty="0"/>
          </a:p>
          <a:p>
            <a:r>
              <a:rPr lang="zh-TW" altLang="en-US" sz="4400" dirty="0"/>
              <a:t>賑災之</a:t>
            </a:r>
            <a:r>
              <a:rPr lang="zh-TW" altLang="en-US" sz="4400" dirty="0" smtClean="0"/>
              <a:t>路</a:t>
            </a:r>
            <a:endParaRPr lang="en-US" altLang="zh-TW" sz="4400" dirty="0" smtClean="0"/>
          </a:p>
          <a:p>
            <a:r>
              <a:rPr lang="zh-TW" altLang="en-US" sz="4400" dirty="0" smtClean="0"/>
              <a:t>同心協力</a:t>
            </a:r>
            <a:endParaRPr lang="en-US" altLang="zh-TW" sz="4400" dirty="0" smtClean="0"/>
          </a:p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556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1A6CBA-0A36-4793-9C4F-D140C94DD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r="270" b="1"/>
          <a:stretch/>
        </p:blipFill>
        <p:spPr>
          <a:xfrm>
            <a:off x="8857663" y="4361820"/>
            <a:ext cx="3108869" cy="21310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3D71CCA-8071-4DB2-84F4-94C9B0C7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E7A202-B419-4CEA-8D28-05761EE4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42337" cy="4351338"/>
          </a:xfrm>
        </p:spPr>
        <p:txBody>
          <a:bodyPr>
            <a:noAutofit/>
          </a:bodyPr>
          <a:lstStyle/>
          <a:p>
            <a:r>
              <a:rPr lang="zh-TW" altLang="en-US" sz="4400" dirty="0"/>
              <a:t>漏是煩惱，將我們的善念漏掉，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取而代之是惡念。</a:t>
            </a:r>
            <a:endParaRPr lang="en-US" altLang="zh-TW" sz="4400" dirty="0"/>
          </a:p>
          <a:p>
            <a:r>
              <a:rPr lang="zh-TW" altLang="en-US" sz="4400" dirty="0"/>
              <a:t>煩惱就是障礙，貢高我慢心，加上貪、瞋、癡、慢、疑，就是有漏。</a:t>
            </a:r>
          </a:p>
        </p:txBody>
      </p:sp>
    </p:spTree>
    <p:extLst>
      <p:ext uri="{BB962C8B-B14F-4D97-AF65-F5344CB8AC3E}">
        <p14:creationId xmlns:p14="http://schemas.microsoft.com/office/powerpoint/2010/main" val="14374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牆, 桌, 室內, 電腦 的圖片&#10;&#10;描述是以非常高的可信度產生">
            <a:extLst>
              <a:ext uri="{FF2B5EF4-FFF2-40B4-BE49-F238E27FC236}">
                <a16:creationId xmlns:a16="http://schemas.microsoft.com/office/drawing/2014/main" id="{F38848E4-8E9C-4386-BC6D-2A2CE96F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r="9225" b="2"/>
          <a:stretch/>
        </p:blipFill>
        <p:spPr>
          <a:xfrm>
            <a:off x="7734630" y="2305869"/>
            <a:ext cx="4457370" cy="4552131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CEDC85-6626-4B8E-A5D7-69A92CEB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正念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839566-98B3-43B9-AE3E-2C3E20BBC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828070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謂人思念戒定慧正道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及五停心助道之法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堪能進至涅槃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是名正念</a:t>
            </a:r>
          </a:p>
        </p:txBody>
      </p:sp>
    </p:spTree>
    <p:extLst>
      <p:ext uri="{BB962C8B-B14F-4D97-AF65-F5344CB8AC3E}">
        <p14:creationId xmlns:p14="http://schemas.microsoft.com/office/powerpoint/2010/main" val="4789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室內, 桌, 牆 的圖片&#10;&#10;描述是以非常高的可信度產生">
            <a:extLst>
              <a:ext uri="{FF2B5EF4-FFF2-40B4-BE49-F238E27FC236}">
                <a16:creationId xmlns:a16="http://schemas.microsoft.com/office/drawing/2014/main" id="{CF990C3F-9EDE-41F0-877F-A1BB6475F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7" r="1" b="1"/>
          <a:stretch/>
        </p:blipFill>
        <p:spPr>
          <a:xfrm>
            <a:off x="8672999" y="3035300"/>
            <a:ext cx="3519000" cy="38226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9508E31-31DD-420B-A3DF-0CFB3724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德潤身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1EF5A4-7C80-427E-B4C0-F51E8914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7908576" cy="4130567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念念正確，觀念、意念要始終一貫、堅定如一。</a:t>
            </a:r>
            <a:endParaRPr lang="en-US" altLang="zh-TW" sz="4000" dirty="0"/>
          </a:p>
          <a:p>
            <a:r>
              <a:rPr lang="zh-TW" altLang="en-US" sz="4000" dirty="0"/>
              <a:t>熟能為師，就是得；將所學再創造、再傳給別人，所得的功能就是德。</a:t>
            </a:r>
            <a:endParaRPr lang="en-US" altLang="zh-TW" sz="4000" dirty="0"/>
          </a:p>
          <a:p>
            <a:r>
              <a:rPr lang="zh-TW" altLang="en-US" sz="4000" dirty="0"/>
              <a:t>德者得也，是對外的修養，由得而成德。</a:t>
            </a:r>
          </a:p>
        </p:txBody>
      </p:sp>
    </p:spTree>
    <p:extLst>
      <p:ext uri="{BB962C8B-B14F-4D97-AF65-F5344CB8AC3E}">
        <p14:creationId xmlns:p14="http://schemas.microsoft.com/office/powerpoint/2010/main" val="38071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9CC5D7-F5BA-42EE-8006-6B133B8F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19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五停心助道法</a:t>
            </a:r>
            <a:r>
              <a:rPr lang="en-US" altLang="zh-TW" sz="5400" dirty="0"/>
              <a:t>-</a:t>
            </a:r>
            <a:r>
              <a:rPr lang="zh-TW" altLang="en-US" sz="5400" dirty="0"/>
              <a:t>達戒定慧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7705B4-BCA8-4595-A00A-21325692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550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多散眾生數息觀</a:t>
            </a:r>
            <a:r>
              <a:rPr lang="en-US" altLang="zh-TW" dirty="0"/>
              <a:t>—</a:t>
            </a:r>
            <a:r>
              <a:rPr lang="zh-TW" altLang="en-US" dirty="0"/>
              <a:t>治心，控制心念</a:t>
            </a:r>
            <a:endParaRPr lang="en-US" altLang="zh-TW" dirty="0"/>
          </a:p>
          <a:p>
            <a:r>
              <a:rPr lang="zh-TW" altLang="en-US" dirty="0"/>
              <a:t>多貪眾生不淨觀</a:t>
            </a:r>
            <a:r>
              <a:rPr lang="en-US" altLang="zh-TW" dirty="0"/>
              <a:t>—</a:t>
            </a:r>
            <a:r>
              <a:rPr lang="zh-TW" altLang="en-US" dirty="0"/>
              <a:t>觀身不淨</a:t>
            </a:r>
            <a:endParaRPr lang="en-US" altLang="zh-TW" dirty="0"/>
          </a:p>
          <a:p>
            <a:r>
              <a:rPr lang="zh-TW" altLang="en-US" dirty="0"/>
              <a:t>多瞋眾生慈悲觀</a:t>
            </a:r>
            <a:r>
              <a:rPr lang="en-US" altLang="zh-TW" dirty="0"/>
              <a:t>—</a:t>
            </a:r>
            <a:r>
              <a:rPr lang="zh-TW" altLang="en-US" dirty="0"/>
              <a:t>觸境發慈悲心</a:t>
            </a:r>
            <a:endParaRPr lang="en-US" altLang="zh-TW" dirty="0"/>
          </a:p>
          <a:p>
            <a:r>
              <a:rPr lang="zh-TW" altLang="en-US" dirty="0"/>
              <a:t>愚癡眾生因緣觀</a:t>
            </a:r>
            <a:r>
              <a:rPr lang="en-US" altLang="zh-TW" dirty="0"/>
              <a:t>—</a:t>
            </a:r>
            <a:r>
              <a:rPr lang="zh-TW" altLang="en-US" dirty="0"/>
              <a:t>看開因緣，解開得失發揮良能</a:t>
            </a:r>
            <a:endParaRPr lang="en-US" altLang="zh-TW" dirty="0"/>
          </a:p>
          <a:p>
            <a:r>
              <a:rPr lang="zh-TW" altLang="en-US" dirty="0"/>
              <a:t>多障眾生念佛觀</a:t>
            </a:r>
            <a:r>
              <a:rPr lang="en-US" altLang="zh-TW" dirty="0"/>
              <a:t>—</a:t>
            </a:r>
            <a:r>
              <a:rPr lang="zh-TW" altLang="en-US" dirty="0"/>
              <a:t>念佛心為己心，轉障為道念。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 descr="一張含有 個人, 室外, 樹, 坐 的圖片&#10;&#10;描述是以非常高的可信度產生">
            <a:extLst>
              <a:ext uri="{FF2B5EF4-FFF2-40B4-BE49-F238E27FC236}">
                <a16:creationId xmlns:a16="http://schemas.microsoft.com/office/drawing/2014/main" id="{C2413645-3FE7-494E-B893-4AFDD8B14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43" y="-1"/>
            <a:ext cx="2242457" cy="33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嬰兒床, 傢俱 的圖片&#10;&#10;描述是以非常高的可信度產生">
            <a:extLst>
              <a:ext uri="{FF2B5EF4-FFF2-40B4-BE49-F238E27FC236}">
                <a16:creationId xmlns:a16="http://schemas.microsoft.com/office/drawing/2014/main" id="{CE766709-DD3F-494D-9332-29139311E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r="2013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C4CAD7-FA2A-41C4-8726-3AD03C90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F943CE-823F-4FC3-8D50-C6BA78F41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德潤身，反省自己，關照他人</a:t>
            </a:r>
            <a:endParaRPr lang="en-US" altLang="zh-TW" sz="4000" dirty="0"/>
          </a:p>
          <a:p>
            <a:r>
              <a:rPr lang="zh-TW" altLang="en-US" sz="4000" dirty="0"/>
              <a:t>五停心，治心於當下，慈悲心起人人都圓滿達成</a:t>
            </a:r>
            <a:endParaRPr lang="en-US" altLang="zh-TW" sz="40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14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岩石, 室外, 樹, 崎嶇 的圖片&#10;&#10;描述是以非常高的可信度產生">
            <a:extLst>
              <a:ext uri="{FF2B5EF4-FFF2-40B4-BE49-F238E27FC236}">
                <a16:creationId xmlns:a16="http://schemas.microsoft.com/office/drawing/2014/main" id="{DAEC72D4-C2FF-42D2-9DD3-86B8D53A2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58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ADBB5FB-8AFD-46E1-A9A6-8A4CDEE3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21285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60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A12C26-205A-4D4E-A667-F5051C26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35" y="2904582"/>
            <a:ext cx="4806184" cy="3831497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人生撲克牌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希望之</a:t>
            </a:r>
            <a:r>
              <a:rPr lang="zh-TW" altLang="en-US" sz="4400" dirty="0" smtClean="0"/>
              <a:t>路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 smtClean="0"/>
              <a:t>信任衝刺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生命之河</a:t>
            </a:r>
            <a:endParaRPr lang="en-US" altLang="zh-TW" sz="4400" dirty="0" err="1" smtClean="0"/>
          </a:p>
        </p:txBody>
      </p:sp>
    </p:spTree>
    <p:extLst>
      <p:ext uri="{BB962C8B-B14F-4D97-AF65-F5344CB8AC3E}">
        <p14:creationId xmlns:p14="http://schemas.microsoft.com/office/powerpoint/2010/main" val="42586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50149-CDEC-4217-B684-4FB65F2A6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正定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2FBAFB-BA84-4361-BCC8-94CD000A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謂人攝諸散亂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身心寂靜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正住真空之理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決定不移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是名正定</a:t>
            </a:r>
          </a:p>
        </p:txBody>
      </p:sp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70E62A99-92F7-4954-AF43-73D722BA0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1329268"/>
            <a:ext cx="5842000" cy="58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牆, 坐, 室內, 桌 的圖片&#10;&#10;描述是以高可信度產生">
            <a:extLst>
              <a:ext uri="{FF2B5EF4-FFF2-40B4-BE49-F238E27FC236}">
                <a16:creationId xmlns:a16="http://schemas.microsoft.com/office/drawing/2014/main" id="{A00C9D3A-F4DF-4402-9C5D-B96381B36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326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C6CA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44627A6E-AE86-42BE-AAF2-E4330628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Autofit/>
          </a:bodyPr>
          <a:lstStyle/>
          <a:p>
            <a:r>
              <a:rPr lang="zh-TW" altLang="en-US" sz="6000" dirty="0"/>
              <a:t>心開神通 道道皆通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130AA9-F96B-407A-B77E-9BA96EE1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心念收攝，把握綱領</a:t>
            </a:r>
            <a:endParaRPr lang="en-US" altLang="zh-TW" sz="4000" dirty="0"/>
          </a:p>
          <a:p>
            <a:r>
              <a:rPr lang="zh-TW" altLang="en-US" sz="4000" dirty="0"/>
              <a:t>時時培養歡喜心，心專、意專、神專以佛心為己心，一定你愛他，他敬你</a:t>
            </a:r>
            <a:endParaRPr lang="en-US" altLang="zh-TW" sz="4000" dirty="0"/>
          </a:p>
          <a:p>
            <a:r>
              <a:rPr lang="zh-TW" altLang="en-US" sz="4000" dirty="0"/>
              <a:t>修身自在、心寂靜，得賢相</a:t>
            </a:r>
          </a:p>
        </p:txBody>
      </p:sp>
    </p:spTree>
    <p:extLst>
      <p:ext uri="{BB962C8B-B14F-4D97-AF65-F5344CB8AC3E}">
        <p14:creationId xmlns:p14="http://schemas.microsoft.com/office/powerpoint/2010/main" val="4682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11ED3CA7-F7F2-449D-8682-A4284695F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3" b="3"/>
          <a:stretch/>
        </p:blipFill>
        <p:spPr>
          <a:xfrm>
            <a:off x="8280401" y="2933291"/>
            <a:ext cx="3706618" cy="3785419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D45CA8F-CFD5-40C2-BDA2-63DD9B03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55397"/>
            <a:ext cx="7631471" cy="1676603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正住真空 萬法無相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7E6265-1E72-4565-91B8-7080DC73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32000"/>
            <a:ext cx="7034570" cy="4191819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看透三理四相，物無實相，無名相，這就是「空」的道理。</a:t>
            </a:r>
            <a:endParaRPr lang="en-US" altLang="zh-TW" sz="4000" dirty="0"/>
          </a:p>
          <a:p>
            <a:r>
              <a:rPr lang="zh-TW" altLang="en-US" sz="4000" dirty="0"/>
              <a:t>透徹真空的道理，對物質、名利不起貪戀，對生死無惶恐，安然自在。</a:t>
            </a:r>
            <a:endParaRPr lang="en-US" altLang="zh-TW" sz="4000" dirty="0"/>
          </a:p>
          <a:p>
            <a:r>
              <a:rPr lang="zh-TW" altLang="en-US" sz="4000" dirty="0"/>
              <a:t>決定不移，心不移動，心正定道則通。</a:t>
            </a:r>
            <a:endParaRPr lang="en-US" altLang="zh-TW" sz="4000" dirty="0"/>
          </a:p>
          <a:p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009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個人, 室外, 圍欄, 年輕 的圖片&#10;&#10;描述是以非常高的可信度產生">
            <a:extLst>
              <a:ext uri="{FF2B5EF4-FFF2-40B4-BE49-F238E27FC236}">
                <a16:creationId xmlns:a16="http://schemas.microsoft.com/office/drawing/2014/main" id="{082D1882-9F28-429A-95E6-1AF4E47C2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r="7025" b="2"/>
          <a:stretch/>
        </p:blipFill>
        <p:spPr>
          <a:xfrm>
            <a:off x="8249308" y="2575034"/>
            <a:ext cx="3942691" cy="4282953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7A6D03-869A-49EA-BA22-438CB9E6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4410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804744-4918-4DF2-809F-75337142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悟真空，啟妙有</a:t>
            </a:r>
            <a:endParaRPr lang="en-US" altLang="zh-TW" sz="4400" dirty="0"/>
          </a:p>
          <a:p>
            <a:r>
              <a:rPr lang="zh-TW" altLang="en-US" sz="4400" dirty="0"/>
              <a:t>放下我執</a:t>
            </a:r>
            <a:endParaRPr lang="en-US" altLang="zh-TW" sz="4400" dirty="0"/>
          </a:p>
          <a:p>
            <a:r>
              <a:rPr lang="zh-TW" altLang="en-US" sz="4400" dirty="0"/>
              <a:t>專心意專神專</a:t>
            </a:r>
            <a:endParaRPr lang="en-US" altLang="zh-TW" sz="4400" dirty="0"/>
          </a:p>
          <a:p>
            <a:endParaRPr lang="en-US" altLang="zh-TW" sz="1800" dirty="0"/>
          </a:p>
          <a:p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930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C6A319-17F5-4808-A924-85EA28EE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7A72A9-53B3-4383-85AB-003167E39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賑災之路</a:t>
            </a:r>
            <a:endParaRPr lang="en-US" altLang="zh-TW" dirty="0"/>
          </a:p>
          <a:p>
            <a:r>
              <a:rPr lang="zh-TW" altLang="en-US" dirty="0"/>
              <a:t>骨牌</a:t>
            </a:r>
            <a:endParaRPr lang="en-US" altLang="zh-TW" dirty="0"/>
          </a:p>
          <a:p>
            <a:r>
              <a:rPr lang="zh-TW" altLang="en-US" dirty="0"/>
              <a:t>蘋果</a:t>
            </a:r>
            <a:r>
              <a:rPr lang="zh-TW" altLang="en-US" dirty="0" smtClean="0"/>
              <a:t>鳳梨</a:t>
            </a:r>
            <a:endParaRPr lang="en-US" altLang="zh-TW" dirty="0" smtClean="0"/>
          </a:p>
          <a:p>
            <a:r>
              <a:rPr lang="zh-TW" altLang="en-US" dirty="0" smtClean="0"/>
              <a:t>快捷免</a:t>
            </a:r>
            <a:endParaRPr lang="en-US" altLang="zh-TW" dirty="0" smtClean="0"/>
          </a:p>
          <a:p>
            <a:r>
              <a:rPr lang="zh-TW" altLang="en-US" dirty="0" smtClean="0"/>
              <a:t>傳密碼</a:t>
            </a:r>
            <a:endParaRPr lang="en-US" altLang="zh-TW" dirty="0" smtClean="0"/>
          </a:p>
          <a:p>
            <a:r>
              <a:rPr lang="zh-TW" altLang="en-US" dirty="0" smtClean="0"/>
              <a:t>同心協力</a:t>
            </a:r>
            <a:endParaRPr lang="zh-TW" altLang="en-US" dirty="0"/>
          </a:p>
        </p:txBody>
      </p:sp>
      <p:pic>
        <p:nvPicPr>
          <p:cNvPr id="5" name="圖片 4" descr="一張含有 室外, 天空, 草, 日落 的圖片&#10;&#10;描述是以非常高的可信度產生">
            <a:extLst>
              <a:ext uri="{FF2B5EF4-FFF2-40B4-BE49-F238E27FC236}">
                <a16:creationId xmlns:a16="http://schemas.microsoft.com/office/drawing/2014/main" id="{DDA292D7-2395-4950-B5CC-877A886F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03" y="2387600"/>
            <a:ext cx="6671072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個人, 地面, 室外, 綠色 的圖片&#10;&#10;描述是以非常高的可信度產生">
            <a:extLst>
              <a:ext uri="{FF2B5EF4-FFF2-40B4-BE49-F238E27FC236}">
                <a16:creationId xmlns:a16="http://schemas.microsoft.com/office/drawing/2014/main" id="{2D8B81D3-2214-4BFA-A22D-D748F60E6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1" r="4422" b="-1"/>
          <a:stretch/>
        </p:blipFill>
        <p:spPr>
          <a:xfrm>
            <a:off x="7071883" y="10"/>
            <a:ext cx="5120115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3D71CCA-8071-4DB2-84F4-94C9B0C7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無漏道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E7A202-B419-4CEA-8D28-05761EE4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572197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將善法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保留在自己的心裡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拳拳用在我們的心頭</a:t>
            </a:r>
            <a:r>
              <a:rPr lang="en-US" altLang="zh-TW" sz="4400" dirty="0"/>
              <a:t/>
            </a:r>
            <a:br>
              <a:rPr lang="en-US" altLang="zh-TW" sz="4400" dirty="0"/>
            </a:br>
            <a:r>
              <a:rPr lang="zh-TW" altLang="en-US" sz="4400" dirty="0"/>
              <a:t>善法就沒有散漏掉</a:t>
            </a: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4753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C3DF24-7755-4C18-BE56-EEB8EA67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敬請指正與感恩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E57822-2EE9-4EDD-B2A2-BDFD73854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0" y="1825625"/>
            <a:ext cx="6517899" cy="4351338"/>
          </a:xfrm>
        </p:spPr>
      </p:pic>
    </p:spTree>
    <p:extLst>
      <p:ext uri="{BB962C8B-B14F-4D97-AF65-F5344CB8AC3E}">
        <p14:creationId xmlns:p14="http://schemas.microsoft.com/office/powerpoint/2010/main" val="29491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 descr="一張含有 食物, 水果, 坐 的圖片&#10;&#10;描述是以高可信度產生">
            <a:extLst>
              <a:ext uri="{FF2B5EF4-FFF2-40B4-BE49-F238E27FC236}">
                <a16:creationId xmlns:a16="http://schemas.microsoft.com/office/drawing/2014/main" id="{CDC676E9-BB84-476B-84C9-46FBF34C8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4" b="35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B99E660-2A87-434A-BE83-F7180119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</a:rPr>
              <a:t>凡夫受業轉 聖人能轉業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9EBB4E-A5FE-4F8A-9336-65CD217CA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心力業力造成彼此間緣的見解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「種如是因，得如是果」。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學佛，就是要學得能轉業，能用心力控制一切行動。所做的都是福業。</a:t>
            </a:r>
            <a:endParaRPr lang="en-US" altLang="zh-TW" dirty="0">
              <a:solidFill>
                <a:srgbClr val="FFFFFF"/>
              </a:solidFill>
            </a:endParaRPr>
          </a:p>
          <a:p>
            <a:r>
              <a:rPr lang="zh-TW" altLang="en-US" dirty="0">
                <a:solidFill>
                  <a:srgbClr val="FFFFFF"/>
                </a:solidFill>
              </a:rPr>
              <a:t>觀念正確，就解脫了。</a:t>
            </a:r>
          </a:p>
        </p:txBody>
      </p:sp>
    </p:spTree>
    <p:extLst>
      <p:ext uri="{BB962C8B-B14F-4D97-AF65-F5344CB8AC3E}">
        <p14:creationId xmlns:p14="http://schemas.microsoft.com/office/powerpoint/2010/main" val="289568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5638B43D-D754-4286-A133-45BB80F1F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20173"/>
          <a:stretch/>
        </p:blipFill>
        <p:spPr>
          <a:xfrm>
            <a:off x="7290147" y="10"/>
            <a:ext cx="4901851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611750-6F27-4D7E-9F9A-4C53DF55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一念遍十法界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6E5E81-34F2-4181-B8F0-D0C732E8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634826" cy="3462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/>
              <a:t>體悟水上泡、幻野馬的道理。</a:t>
            </a:r>
            <a:endParaRPr lang="en-US" altLang="zh-TW" sz="4000" dirty="0"/>
          </a:p>
          <a:p>
            <a:pPr marL="0" indent="0">
              <a:buNone/>
            </a:pP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一切有為法，如夢幻泡影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如露亦如電，應作如是觀</a:t>
            </a:r>
            <a:endParaRPr lang="en-US" altLang="zh-TW" sz="4000" dirty="0"/>
          </a:p>
          <a:p>
            <a:pPr marL="0" indent="0">
              <a:buNone/>
            </a:pPr>
            <a:r>
              <a:rPr lang="en-US" altLang="zh-TW" sz="4000" dirty="0"/>
              <a:t>《</a:t>
            </a:r>
            <a:r>
              <a:rPr lang="zh-TW" altLang="en-US" sz="4000" dirty="0"/>
              <a:t>金剛經</a:t>
            </a:r>
            <a:r>
              <a:rPr lang="en-US" altLang="zh-TW" sz="4000" dirty="0"/>
              <a:t>》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923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1120CA44-CEC8-48EB-9397-5E97204E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r="9021" b="1"/>
          <a:stretch/>
        </p:blipFill>
        <p:spPr>
          <a:xfrm>
            <a:off x="8610540" y="3200400"/>
            <a:ext cx="3581460" cy="3657600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74D525C-0B8E-4AC8-A488-AC58B0DD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遊戲發想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5D3BE4-02BA-4252-9C8A-CC3C8350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7504470" cy="3785419"/>
          </a:xfrm>
        </p:spPr>
        <p:txBody>
          <a:bodyPr>
            <a:normAutofit/>
          </a:bodyPr>
          <a:lstStyle/>
          <a:p>
            <a:r>
              <a:rPr lang="zh-TW" altLang="en-US" sz="4400"/>
              <a:t>守住一念心→持戒</a:t>
            </a:r>
            <a:endParaRPr lang="en-US" altLang="zh-TW" sz="4400"/>
          </a:p>
          <a:p>
            <a:r>
              <a:rPr lang="zh-TW" altLang="en-US" sz="4400"/>
              <a:t>了解真空妙有→見解不執著</a:t>
            </a:r>
            <a:endParaRPr lang="en-US" altLang="zh-TW" sz="4400"/>
          </a:p>
          <a:p>
            <a:r>
              <a:rPr lang="zh-TW" altLang="en-US" sz="4400"/>
              <a:t>悟水上泡、幻野馬→</a:t>
            </a:r>
            <a:endParaRPr lang="en-US" altLang="zh-TW" sz="4400"/>
          </a:p>
          <a:p>
            <a:pPr marL="0" indent="0">
              <a:buNone/>
            </a:pPr>
            <a:r>
              <a:rPr lang="zh-TW" altLang="en-US" sz="4400"/>
              <a:t>  觀念轉，行正道</a:t>
            </a:r>
            <a:r>
              <a:rPr lang="en-US" altLang="zh-TW" sz="4100"/>
              <a:t/>
            </a:r>
            <a:br>
              <a:rPr lang="en-US" altLang="zh-TW" sz="4100"/>
            </a:br>
            <a:endParaRPr lang="en-US" altLang="zh-TW" sz="4100" dirty="0"/>
          </a:p>
        </p:txBody>
      </p:sp>
    </p:spTree>
    <p:extLst>
      <p:ext uri="{BB962C8B-B14F-4D97-AF65-F5344CB8AC3E}">
        <p14:creationId xmlns:p14="http://schemas.microsoft.com/office/powerpoint/2010/main" val="36779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跑道, 室外, 火車, 地面 的圖片&#10;&#10;描述是以非常高的可信度產生">
            <a:extLst>
              <a:ext uri="{FF2B5EF4-FFF2-40B4-BE49-F238E27FC236}">
                <a16:creationId xmlns:a16="http://schemas.microsoft.com/office/drawing/2014/main" id="{A0D2D550-C5AF-43F3-B3D4-EB8234E54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r="3535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C2E85A9-8743-42ED-A14F-05286E89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參考遊戲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44D498-6F9F-4CED-B7CF-C08F4D75B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545454" cy="4282966"/>
          </a:xfrm>
        </p:spPr>
        <p:txBody>
          <a:bodyPr>
            <a:normAutofit/>
          </a:bodyPr>
          <a:lstStyle/>
          <a:p>
            <a:pPr marL="432000" indent="-432000"/>
            <a:r>
              <a:rPr lang="zh-TW" altLang="en-US" sz="4400" dirty="0"/>
              <a:t>希望之路</a:t>
            </a:r>
            <a:endParaRPr lang="en-US" altLang="zh-TW" sz="4400" dirty="0"/>
          </a:p>
          <a:p>
            <a:pPr marL="432000" indent="-432000"/>
            <a:r>
              <a:rPr lang="zh-TW" altLang="en-US" sz="4400" dirty="0"/>
              <a:t>建造大愛</a:t>
            </a:r>
            <a:r>
              <a:rPr lang="zh-TW" altLang="en-US" sz="4400" dirty="0" smtClean="0"/>
              <a:t>屋</a:t>
            </a:r>
            <a:endParaRPr lang="en-US" altLang="zh-TW" sz="4400" dirty="0" smtClean="0"/>
          </a:p>
          <a:p>
            <a:pPr marL="432000" indent="-432000"/>
            <a:r>
              <a:rPr lang="zh-TW" altLang="en-US" sz="4400" dirty="0" smtClean="0"/>
              <a:t>星際之</a:t>
            </a:r>
            <a:r>
              <a:rPr lang="zh-TW" altLang="en-US" sz="4400" dirty="0"/>
              <a:t>門</a:t>
            </a:r>
            <a:endParaRPr lang="en-US" altLang="zh-TW" sz="4400" dirty="0"/>
          </a:p>
          <a:p>
            <a:endParaRPr lang="en-US" altLang="zh-TW" sz="4400" dirty="0"/>
          </a:p>
          <a:p>
            <a:pPr marL="0" indent="0">
              <a:buNone/>
            </a:pPr>
            <a:r>
              <a:rPr lang="en-US" altLang="zh-TW" sz="1800" dirty="0"/>
              <a:t/>
            </a:r>
            <a:br>
              <a:rPr lang="en-US" altLang="zh-TW" sz="1800" dirty="0"/>
            </a:b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129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1608</Words>
  <Application>Microsoft Office PowerPoint</Application>
  <PresentationFormat>寬螢幕</PresentationFormat>
  <Paragraphs>254</Paragraphs>
  <Slides>50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6" baseType="lpstr">
      <vt:lpstr>新細明體</vt:lpstr>
      <vt:lpstr>標楷體</vt:lpstr>
      <vt:lpstr>Arial</vt:lpstr>
      <vt:lpstr>Calibri</vt:lpstr>
      <vt:lpstr>Calibri Light</vt:lpstr>
      <vt:lpstr>Office 佈景主題</vt:lpstr>
      <vt:lpstr>八正道與探索教育</vt:lpstr>
      <vt:lpstr>八正道</vt:lpstr>
      <vt:lpstr>正見</vt:lpstr>
      <vt:lpstr>漏</vt:lpstr>
      <vt:lpstr>無漏道</vt:lpstr>
      <vt:lpstr>凡夫受業轉 聖人能轉業</vt:lpstr>
      <vt:lpstr>一念遍十法界</vt:lpstr>
      <vt:lpstr>遊戲發想</vt:lpstr>
      <vt:lpstr>參考遊戲</vt:lpstr>
      <vt:lpstr>正思惟</vt:lpstr>
      <vt:lpstr>把握當下 恆持剎那</vt:lpstr>
      <vt:lpstr>聞思修</vt:lpstr>
      <vt:lpstr>見四諦時 正念思惟</vt:lpstr>
      <vt:lpstr>觀察籌量 令觀增長</vt:lpstr>
      <vt:lpstr>遊戲發想</vt:lpstr>
      <vt:lpstr>參考遊戲</vt:lpstr>
      <vt:lpstr>正語</vt:lpstr>
      <vt:lpstr>口說好話</vt:lpstr>
      <vt:lpstr>語言是度眾的工具</vt:lpstr>
      <vt:lpstr>藉人事練心</vt:lpstr>
      <vt:lpstr>參考遊戲</vt:lpstr>
      <vt:lpstr>正業</vt:lpstr>
      <vt:lpstr>業即造作</vt:lpstr>
      <vt:lpstr>修心養性 向下扎根</vt:lpstr>
      <vt:lpstr>修攝其心</vt:lpstr>
      <vt:lpstr>遊戲發想</vt:lpstr>
      <vt:lpstr>參考遊戲</vt:lpstr>
      <vt:lpstr>正命</vt:lpstr>
      <vt:lpstr>人身難得</vt:lpstr>
      <vt:lpstr>乞食自活其命</vt:lpstr>
      <vt:lpstr>當離五種邪命</vt:lpstr>
      <vt:lpstr>遊戲發想</vt:lpstr>
      <vt:lpstr>參考遊戲</vt:lpstr>
      <vt:lpstr>正精進</vt:lpstr>
      <vt:lpstr>凡人可成佛</vt:lpstr>
      <vt:lpstr>單純的心</vt:lpstr>
      <vt:lpstr>一心專精 勤修不懈</vt:lpstr>
      <vt:lpstr>遊戲發想</vt:lpstr>
      <vt:lpstr>參考遊戲</vt:lpstr>
      <vt:lpstr>正念</vt:lpstr>
      <vt:lpstr>德潤身</vt:lpstr>
      <vt:lpstr>五停心助道法-達戒定慧</vt:lpstr>
      <vt:lpstr>遊戲發想</vt:lpstr>
      <vt:lpstr>參考遊戲</vt:lpstr>
      <vt:lpstr>正定</vt:lpstr>
      <vt:lpstr>心開神通 道道皆通</vt:lpstr>
      <vt:lpstr>正住真空 萬法無相</vt:lpstr>
      <vt:lpstr>遊戲發想</vt:lpstr>
      <vt:lpstr>參考遊戲</vt:lpstr>
      <vt:lpstr>敬請指正與感恩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Moon</dc:creator>
  <cp:lastModifiedBy>Windows 使用者</cp:lastModifiedBy>
  <cp:revision>66</cp:revision>
  <dcterms:created xsi:type="dcterms:W3CDTF">2018-06-07T14:00:53Z</dcterms:created>
  <dcterms:modified xsi:type="dcterms:W3CDTF">2018-09-16T02:32:33Z</dcterms:modified>
</cp:coreProperties>
</file>