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5" r:id="rId2"/>
    <p:sldId id="299" r:id="rId3"/>
    <p:sldId id="306" r:id="rId4"/>
    <p:sldId id="321" r:id="rId5"/>
    <p:sldId id="311" r:id="rId6"/>
    <p:sldId id="307" r:id="rId7"/>
    <p:sldId id="309" r:id="rId8"/>
    <p:sldId id="271" r:id="rId9"/>
    <p:sldId id="300" r:id="rId10"/>
    <p:sldId id="301" r:id="rId11"/>
    <p:sldId id="308" r:id="rId12"/>
    <p:sldId id="312" r:id="rId13"/>
    <p:sldId id="313" r:id="rId14"/>
    <p:sldId id="314" r:id="rId15"/>
    <p:sldId id="315" r:id="rId16"/>
    <p:sldId id="316" r:id="rId17"/>
    <p:sldId id="317" r:id="rId18"/>
    <p:sldId id="318" r:id="rId19"/>
    <p:sldId id="319" r:id="rId20"/>
    <p:sldId id="276" r:id="rId21"/>
    <p:sldId id="286" r:id="rId22"/>
    <p:sldId id="287" r:id="rId23"/>
    <p:sldId id="290" r:id="rId24"/>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595" autoAdjust="0"/>
  </p:normalViewPr>
  <p:slideViewPr>
    <p:cSldViewPr>
      <p:cViewPr varScale="1">
        <p:scale>
          <a:sx n="67" d="100"/>
          <a:sy n="67" d="100"/>
        </p:scale>
        <p:origin x="-1476" y="-108"/>
      </p:cViewPr>
      <p:guideLst>
        <p:guide orient="horz" pos="2160"/>
        <p:guide pos="2880"/>
      </p:guideLst>
    </p:cSldViewPr>
  </p:slideViewPr>
  <p:outlineViewPr>
    <p:cViewPr>
      <p:scale>
        <a:sx n="33" d="100"/>
        <a:sy n="33" d="100"/>
      </p:scale>
      <p:origin x="0" y="39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47FDB92-33D7-4530-9D2A-A9431182FF3F}" type="datetimeFigureOut">
              <a:rPr lang="zh-TW" altLang="en-US" smtClean="0"/>
              <a:pPr/>
              <a:t>2018/2/6</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7BBE4C-DE90-45E5-AD59-695E11B53D1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97BBE4C-DE90-45E5-AD59-695E11B53D1E}" type="slidenum">
              <a:rPr lang="zh-TW" altLang="en-US" smtClean="0"/>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97BBE4C-DE90-45E5-AD59-695E11B53D1E}" type="slidenum">
              <a:rPr lang="zh-TW" altLang="en-US" smtClean="0"/>
              <a:pPr/>
              <a:t>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97BBE4C-DE90-45E5-AD59-695E11B53D1E}" type="slidenum">
              <a:rPr lang="zh-TW" altLang="en-US" smtClean="0"/>
              <a:pPr/>
              <a:t>8</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小王子的故事</a:t>
            </a:r>
            <a:endParaRPr lang="zh-TW" altLang="en-US" dirty="0"/>
          </a:p>
        </p:txBody>
      </p:sp>
      <p:sp>
        <p:nvSpPr>
          <p:cNvPr id="4" name="投影片編號版面配置區 3"/>
          <p:cNvSpPr>
            <a:spLocks noGrp="1"/>
          </p:cNvSpPr>
          <p:nvPr>
            <p:ph type="sldNum" sz="quarter" idx="10"/>
          </p:nvPr>
        </p:nvSpPr>
        <p:spPr/>
        <p:txBody>
          <a:bodyPr/>
          <a:lstStyle/>
          <a:p>
            <a:fld id="{597BBE4C-DE90-45E5-AD59-695E11B53D1E}" type="slidenum">
              <a:rPr lang="zh-TW" altLang="en-US" smtClean="0"/>
              <a:pPr/>
              <a:t>9</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97BBE4C-DE90-45E5-AD59-695E11B53D1E}" type="slidenum">
              <a:rPr lang="zh-TW" altLang="en-US" smtClean="0"/>
              <a:pPr/>
              <a:t>10</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直接重點遵眾更啟發助人的心</a:t>
            </a:r>
          </a:p>
        </p:txBody>
      </p:sp>
      <p:sp>
        <p:nvSpPr>
          <p:cNvPr id="4" name="投影片編號版面配置區 3"/>
          <p:cNvSpPr>
            <a:spLocks noGrp="1"/>
          </p:cNvSpPr>
          <p:nvPr>
            <p:ph type="sldNum" sz="quarter" idx="10"/>
          </p:nvPr>
        </p:nvSpPr>
        <p:spPr/>
        <p:txBody>
          <a:bodyPr/>
          <a:lstStyle/>
          <a:p>
            <a:fld id="{597BBE4C-DE90-45E5-AD59-695E11B53D1E}" type="slidenum">
              <a:rPr lang="zh-TW" altLang="en-US" smtClean="0"/>
              <a:pPr/>
              <a:t>18</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97BBE4C-DE90-45E5-AD59-695E11B53D1E}" type="slidenum">
              <a:rPr lang="zh-TW" altLang="en-US" smtClean="0"/>
              <a:pPr/>
              <a:t>21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97BBE4C-DE90-45E5-AD59-695E11B53D1E}" type="slidenum">
              <a:rPr lang="zh-TW" altLang="en-US" smtClean="0"/>
              <a:pPr/>
              <a:t>22</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latin typeface="Arial" pitchFamily="34" charset="0"/>
            </a:endParaRPr>
          </a:p>
        </p:txBody>
      </p:sp>
      <p:sp>
        <p:nvSpPr>
          <p:cNvPr id="6042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AD4BDD-5A25-4C1E-92D8-C80F4DA403B1}" type="slidenum">
              <a:rPr lang="zh-TW" altLang="en-US" smtClean="0">
                <a:latin typeface="Arial" pitchFamily="34" charset="0"/>
                <a:sym typeface="Arial" pitchFamily="34" charset="0"/>
              </a:rPr>
              <a:pPr fontAlgn="base">
                <a:spcBef>
                  <a:spcPct val="0"/>
                </a:spcBef>
                <a:spcAft>
                  <a:spcPct val="0"/>
                </a:spcAft>
                <a:defRPr/>
              </a:pPr>
              <a:t>23</a:t>
            </a:fld>
            <a:endParaRPr lang="en-US" altLang="zh-TW">
              <a:latin typeface="Arial" pitchFamily="34" charset="0"/>
              <a:sym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411E727-6A7D-4791-B1C8-0708EB709D6C}" type="datetimeFigureOut">
              <a:rPr lang="zh-TW" altLang="en-US" smtClean="0"/>
              <a:pPr/>
              <a:t>2018/2/6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B4E5F07-9FFC-438E-8C19-D50D805D1217}"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411E727-6A7D-4791-B1C8-0708EB709D6C}" type="datetimeFigureOut">
              <a:rPr lang="zh-TW" altLang="en-US" smtClean="0"/>
              <a:pPr/>
              <a:t>2018/2/6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B4E5F07-9FFC-438E-8C19-D50D805D121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411E727-6A7D-4791-B1C8-0708EB709D6C}" type="datetimeFigureOut">
              <a:rPr lang="zh-TW" altLang="en-US" smtClean="0"/>
              <a:pPr/>
              <a:t>2018/2/6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B4E5F07-9FFC-438E-8C19-D50D805D1217}"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411E727-6A7D-4791-B1C8-0708EB709D6C}" type="datetimeFigureOut">
              <a:rPr lang="zh-TW" altLang="en-US" smtClean="0"/>
              <a:pPr/>
              <a:t>2018/2/6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B4E5F07-9FFC-438E-8C19-D50D805D1217}"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4411E727-6A7D-4791-B1C8-0708EB709D6C}" type="datetimeFigureOut">
              <a:rPr lang="zh-TW" altLang="en-US" smtClean="0"/>
              <a:pPr/>
              <a:t>2018/2/6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B4E5F07-9FFC-438E-8C19-D50D805D1217}"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411E727-6A7D-4791-B1C8-0708EB709D6C}" type="datetimeFigureOut">
              <a:rPr lang="zh-TW" altLang="en-US" smtClean="0"/>
              <a:pPr/>
              <a:t>2018/2/6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B4E5F07-9FFC-438E-8C19-D50D805D121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411E727-6A7D-4791-B1C8-0708EB709D6C}" type="datetimeFigureOut">
              <a:rPr lang="zh-TW" altLang="en-US" smtClean="0"/>
              <a:pPr/>
              <a:t>2018/2/6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B4E5F07-9FFC-438E-8C19-D50D805D1217}"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411E727-6A7D-4791-B1C8-0708EB709D6C}" type="datetimeFigureOut">
              <a:rPr lang="zh-TW" altLang="en-US" smtClean="0"/>
              <a:pPr/>
              <a:t>2018/2/6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B4E5F07-9FFC-438E-8C19-D50D805D121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411E727-6A7D-4791-B1C8-0708EB709D6C}" type="datetimeFigureOut">
              <a:rPr lang="zh-TW" altLang="en-US" smtClean="0"/>
              <a:pPr/>
              <a:t>2018/2/6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B4E5F07-9FFC-438E-8C19-D50D805D1217}"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411E727-6A7D-4791-B1C8-0708EB709D6C}" type="datetimeFigureOut">
              <a:rPr lang="zh-TW" altLang="en-US" smtClean="0"/>
              <a:pPr/>
              <a:t>2018/2/6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B4E5F07-9FFC-438E-8C19-D50D805D1217}"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411E727-6A7D-4791-B1C8-0708EB709D6C}" type="datetimeFigureOut">
              <a:rPr lang="zh-TW" altLang="en-US" smtClean="0"/>
              <a:pPr/>
              <a:t>2018/2/6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B4E5F07-9FFC-438E-8C19-D50D805D1217}"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1E727-6A7D-4791-B1C8-0708EB709D6C}" type="datetimeFigureOut">
              <a:rPr lang="zh-TW" altLang="en-US" smtClean="0"/>
              <a:pPr/>
              <a:t>2018/2/6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E5F07-9FFC-438E-8C19-D50D805D121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375185.t.mp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20160122%202&#24859;&#28753;&#20154;&#38291;MV%20&#22303;&#32819;&#20854;_WMV%20V8.wmv"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ctionaid.org.uk/?gclid=CjwKEAiAndSzBRDp5P232v-qtHkSJABw-VdtgH6AhqX287OgD9Extp8BxBkPUVgTJCuBqrB9VsBNgRoCT5nw_wcB"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3" Type="http://schemas.openxmlformats.org/officeDocument/2006/relationships/hyperlink" Target="&#36899;&#32080;1121&#25944;&#21033;&#20126;&#20786;&#33988;&#24184;&#31119;&#34892;&#21205;&#21855;&#21205;.mp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LINE_MOVIE_1423403361809.mp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38627;&#27665;&#22294;&#29255;.ppt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21098;&#36655;1&#12304;&#35211;&#35657;&#21488;&#28771;&#29983;&#21629;&#21147;&#12305;20150726%20-%20&#26143;&#26376;&#19979;&#30340;&#24859;%20-%20&#28961;&#22283;&#30028;.wm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21098;&#36655;2&#12304;&#35211;&#35657;&#21488;&#28771;&#29983;&#21629;&#21147;&#12305;20150726%20-%20&#26143;&#26376;&#19979;&#30340;&#24859;%20-%20&#28961;&#22283;&#30028;.wmv"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332657"/>
            <a:ext cx="7772400" cy="1800200"/>
          </a:xfrm>
        </p:spPr>
        <p:txBody>
          <a:bodyPr>
            <a:normAutofit/>
          </a:bodyPr>
          <a:lstStyle/>
          <a:p>
            <a:r>
              <a:rPr lang="zh-TW" altLang="en-US" sz="6000" dirty="0">
                <a:latin typeface="標楷體" pitchFamily="65" charset="-120"/>
                <a:ea typeface="標楷體" pitchFamily="65" charset="-120"/>
              </a:rPr>
              <a:t>慈悲</a:t>
            </a:r>
            <a:r>
              <a:rPr lang="zh-TW" altLang="en-US" sz="6000" dirty="0" smtClean="0">
                <a:latin typeface="標楷體" pitchFamily="65" charset="-120"/>
                <a:ea typeface="標楷體" pitchFamily="65" charset="-120"/>
              </a:rPr>
              <a:t>心</a:t>
            </a:r>
            <a:r>
              <a:rPr lang="en-US" altLang="zh-TW" sz="6000" dirty="0" smtClean="0">
                <a:latin typeface="標楷體" pitchFamily="65" charset="-120"/>
                <a:ea typeface="標楷體" pitchFamily="65" charset="-120"/>
              </a:rPr>
              <a:t>(</a:t>
            </a:r>
            <a:r>
              <a:rPr lang="zh-TW" altLang="en-US" sz="6000" dirty="0" smtClean="0">
                <a:latin typeface="標楷體" pitchFamily="65" charset="-120"/>
                <a:ea typeface="標楷體" pitchFamily="65" charset="-120"/>
              </a:rPr>
              <a:t>二</a:t>
            </a:r>
            <a:r>
              <a:rPr lang="en-US" altLang="zh-TW" sz="6000" dirty="0" smtClean="0">
                <a:latin typeface="標楷體" pitchFamily="65" charset="-120"/>
                <a:ea typeface="標楷體" pitchFamily="65" charset="-120"/>
              </a:rPr>
              <a:t>)</a:t>
            </a:r>
            <a:endParaRPr lang="zh-TW" altLang="en-US" sz="6000" dirty="0">
              <a:latin typeface="標楷體" pitchFamily="65" charset="-120"/>
              <a:ea typeface="標楷體" pitchFamily="65" charset="-120"/>
            </a:endParaRPr>
          </a:p>
        </p:txBody>
      </p:sp>
      <p:sp>
        <p:nvSpPr>
          <p:cNvPr id="3" name="副標題 2"/>
          <p:cNvSpPr>
            <a:spLocks noGrp="1"/>
          </p:cNvSpPr>
          <p:nvPr>
            <p:ph type="subTitle" idx="1"/>
          </p:nvPr>
        </p:nvSpPr>
        <p:spPr>
          <a:xfrm>
            <a:off x="1371600" y="2204864"/>
            <a:ext cx="6400800" cy="3744416"/>
          </a:xfrm>
        </p:spPr>
        <p:txBody>
          <a:bodyPr>
            <a:normAutofit/>
          </a:bodyPr>
          <a:lstStyle/>
          <a:p>
            <a:r>
              <a:rPr lang="zh-TW" altLang="zh-TW" sz="4800" b="1" dirty="0" smtClean="0">
                <a:solidFill>
                  <a:srgbClr val="003399"/>
                </a:solidFill>
                <a:latin typeface="標楷體" pitchFamily="65" charset="-120"/>
                <a:ea typeface="標楷體" pitchFamily="65" charset="-120"/>
              </a:rPr>
              <a:t>尊重生命 行善助人</a:t>
            </a:r>
            <a:endParaRPr lang="zh-TW" altLang="en-US" sz="4800" b="1" dirty="0" smtClean="0">
              <a:solidFill>
                <a:srgbClr val="003399"/>
              </a:solidFill>
              <a:latin typeface="標楷體" pitchFamily="65" charset="-120"/>
              <a:ea typeface="標楷體" pitchFamily="65" charset="-120"/>
            </a:endParaRPr>
          </a:p>
          <a:p>
            <a:endParaRPr lang="zh-TW" altLang="en-US" sz="4800" dirty="0">
              <a:latin typeface="標楷體" pitchFamily="65" charset="-120"/>
              <a:ea typeface="標楷體" pitchFamily="65" charset="-120"/>
            </a:endParaRPr>
          </a:p>
        </p:txBody>
      </p:sp>
      <p:pic>
        <p:nvPicPr>
          <p:cNvPr id="4" name="Picture 2" descr="C:\Users\clair\Pictures\thCAPRX9V7.jpg"/>
          <p:cNvPicPr>
            <a:picLocks noChangeAspect="1" noChangeArrowheads="1"/>
          </p:cNvPicPr>
          <p:nvPr/>
        </p:nvPicPr>
        <p:blipFill>
          <a:blip r:embed="rId2" cstate="print"/>
          <a:stretch>
            <a:fillRect/>
          </a:stretch>
        </p:blipFill>
        <p:spPr bwMode="auto">
          <a:xfrm>
            <a:off x="6156176" y="3212976"/>
            <a:ext cx="2492854" cy="3140967"/>
          </a:xfrm>
          <a:prstGeom prst="rect">
            <a:avLst/>
          </a:prstGeom>
          <a:noFill/>
          <a:ln>
            <a:noFill/>
          </a:ln>
          <a:effectLst>
            <a:softEdge rad="635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889248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zh-TW" altLang="en-US" dirty="0"/>
          </a:p>
        </p:txBody>
      </p:sp>
      <p:pic>
        <p:nvPicPr>
          <p:cNvPr id="29698" name="Picture 2">
            <a:hlinkClick r:id="rId3" action="ppaction://hlinkfile"/>
          </p:cNvPr>
          <p:cNvPicPr>
            <a:picLocks noChangeAspect="1" noChangeArrowheads="1"/>
          </p:cNvPicPr>
          <p:nvPr/>
        </p:nvPicPr>
        <p:blipFill>
          <a:blip r:embed="rId4" cstate="print"/>
          <a:srcRect/>
          <a:stretch>
            <a:fillRect/>
          </a:stretch>
        </p:blipFill>
        <p:spPr bwMode="auto">
          <a:xfrm>
            <a:off x="755576" y="980728"/>
            <a:ext cx="7260299" cy="4869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hlinkClick r:id="rId2" action="ppaction://hlinkfile"/>
          </p:cNvPr>
          <p:cNvPicPr>
            <a:picLocks noChangeAspect="1" noChangeArrowheads="1"/>
          </p:cNvPicPr>
          <p:nvPr/>
        </p:nvPicPr>
        <p:blipFill>
          <a:blip r:embed="rId3" cstate="print"/>
          <a:srcRect l="8855" t="4922" r="10897" b="1534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260648"/>
            <a:ext cx="8229600" cy="1512168"/>
          </a:xfrm>
        </p:spPr>
        <p:txBody>
          <a:bodyPr/>
          <a:lstStyle/>
          <a:p>
            <a:pPr algn="ctr">
              <a:buNone/>
            </a:pPr>
            <a:r>
              <a:rPr lang="zh-TW" altLang="en-US" b="1" dirty="0" smtClean="0">
                <a:latin typeface="標楷體" pitchFamily="65" charset="-120"/>
                <a:ea typeface="標楷體" pitchFamily="65" charset="-120"/>
              </a:rPr>
              <a:t>一個</a:t>
            </a:r>
            <a:r>
              <a:rPr lang="en-US" altLang="zh-TW" b="1" dirty="0" smtClean="0">
                <a:latin typeface="標楷體" pitchFamily="65" charset="-120"/>
                <a:ea typeface="標楷體" pitchFamily="65" charset="-120"/>
              </a:rPr>
              <a:t>5</a:t>
            </a:r>
            <a:r>
              <a:rPr lang="zh-TW" altLang="en-US" b="1" dirty="0" smtClean="0">
                <a:latin typeface="標楷體" pitchFamily="65" charset="-120"/>
                <a:ea typeface="標楷體" pitchFamily="65" charset="-120"/>
              </a:rPr>
              <a:t>歲孩子的雪中送炭 </a:t>
            </a:r>
            <a:endParaRPr lang="en-US" altLang="zh-TW" b="1" dirty="0" smtClean="0">
              <a:latin typeface="標楷體" pitchFamily="65" charset="-120"/>
              <a:ea typeface="標楷體" pitchFamily="65" charset="-120"/>
            </a:endParaRPr>
          </a:p>
          <a:p>
            <a:pPr algn="ctr">
              <a:buNone/>
            </a:pPr>
            <a:r>
              <a:rPr lang="zh-TW" altLang="en-US" b="1" dirty="0" smtClean="0">
                <a:latin typeface="標楷體" pitchFamily="65" charset="-120"/>
                <a:ea typeface="標楷體" pitchFamily="65" charset="-120"/>
              </a:rPr>
              <a:t>英國男童將所有聖誕禮物捐給敘利亞難民 </a:t>
            </a:r>
            <a:endParaRPr lang="zh-TW" altLang="en-US" dirty="0">
              <a:latin typeface="標楷體" pitchFamily="65" charset="-120"/>
              <a:ea typeface="標楷體" pitchFamily="65" charset="-120"/>
            </a:endParaRPr>
          </a:p>
        </p:txBody>
      </p:sp>
      <p:pic>
        <p:nvPicPr>
          <p:cNvPr id="4" name="Picture 2"/>
          <p:cNvPicPr>
            <a:picLocks noChangeAspect="1" noChangeArrowheads="1"/>
          </p:cNvPicPr>
          <p:nvPr/>
        </p:nvPicPr>
        <p:blipFill>
          <a:blip r:embed="rId2" cstate="print"/>
          <a:srcRect/>
          <a:stretch>
            <a:fillRect/>
          </a:stretch>
        </p:blipFill>
        <p:spPr bwMode="auto">
          <a:xfrm>
            <a:off x="2339752" y="1916832"/>
            <a:ext cx="4464496" cy="4248472"/>
          </a:xfrm>
          <a:prstGeom prst="rect">
            <a:avLst/>
          </a:prstGeom>
          <a:noFill/>
          <a:ln w="9525">
            <a:noFill/>
            <a:miter lim="800000"/>
            <a:headEnd/>
            <a:tailEnd/>
          </a:ln>
        </p:spPr>
      </p:pic>
      <p:sp>
        <p:nvSpPr>
          <p:cNvPr id="5" name="矩形 4"/>
          <p:cNvSpPr/>
          <p:nvPr/>
        </p:nvSpPr>
        <p:spPr>
          <a:xfrm>
            <a:off x="1331640" y="6334780"/>
            <a:ext cx="7367086" cy="523220"/>
          </a:xfrm>
          <a:prstGeom prst="rect">
            <a:avLst/>
          </a:prstGeom>
        </p:spPr>
        <p:txBody>
          <a:bodyPr wrap="square">
            <a:spAutoFit/>
          </a:bodyPr>
          <a:lstStyle/>
          <a:p>
            <a:r>
              <a:rPr lang="zh-TW" altLang="en-US" sz="2800" dirty="0" smtClean="0">
                <a:latin typeface="標楷體" pitchFamily="65" charset="-120"/>
                <a:ea typeface="標楷體" pitchFamily="65" charset="-120"/>
              </a:rPr>
              <a:t>尼曼德拿著他與父母看了新聞後所寫的信</a:t>
            </a:r>
            <a:r>
              <a:rPr lang="zh-TW" altLang="en-US" sz="2800" dirty="0" smtClean="0"/>
              <a:t>。</a:t>
            </a:r>
            <a:endParaRPr lang="zh-TW" alt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6525344"/>
          </a:xfrm>
        </p:spPr>
        <p:txBody>
          <a:bodyPr>
            <a:normAutofit fontScale="85000" lnSpcReduction="20000"/>
          </a:bodyPr>
          <a:lstStyle/>
          <a:p>
            <a:r>
              <a:rPr lang="zh-TW" altLang="en-US" sz="3300" dirty="0" smtClean="0">
                <a:latin typeface="標楷體" pitchFamily="65" charset="-120"/>
                <a:ea typeface="標楷體" pitchFamily="65" charset="-120"/>
              </a:rPr>
              <a:t>「</a:t>
            </a:r>
            <a:r>
              <a:rPr lang="zh-TW" altLang="en-US" sz="3800" dirty="0" smtClean="0">
                <a:latin typeface="標楷體" pitchFamily="65" charset="-120"/>
                <a:ea typeface="標楷體" pitchFamily="65" charset="-120"/>
              </a:rPr>
              <a:t>聖誕老公公，麻煩把所有的禮物都送給一無所有的敘利亞小朋友。」英國媒體</a:t>
            </a:r>
            <a:r>
              <a:rPr lang="en-US" altLang="zh-TW" sz="3800" dirty="0" smtClean="0">
                <a:latin typeface="標楷體" pitchFamily="65" charset="-120"/>
                <a:ea typeface="標楷體" pitchFamily="65" charset="-120"/>
              </a:rPr>
              <a:t>18</a:t>
            </a:r>
            <a:r>
              <a:rPr lang="zh-TW" altLang="en-US" sz="3800" dirty="0" smtClean="0">
                <a:latin typeface="標楷體" pitchFamily="65" charset="-120"/>
                <a:ea typeface="標楷體" pitchFamily="65" charset="-120"/>
              </a:rPr>
              <a:t>日報導，有一位</a:t>
            </a:r>
            <a:r>
              <a:rPr lang="en-US" altLang="zh-TW" sz="3800" dirty="0" smtClean="0">
                <a:latin typeface="標楷體" pitchFamily="65" charset="-120"/>
                <a:ea typeface="標楷體" pitchFamily="65" charset="-120"/>
              </a:rPr>
              <a:t>5</a:t>
            </a:r>
            <a:r>
              <a:rPr lang="zh-TW" altLang="en-US" sz="3800" dirty="0" smtClean="0">
                <a:latin typeface="標楷體" pitchFamily="65" charset="-120"/>
                <a:ea typeface="標楷體" pitchFamily="65" charset="-120"/>
              </a:rPr>
              <a:t>歲的小男孩尼曼德（</a:t>
            </a:r>
            <a:r>
              <a:rPr lang="en-US" altLang="zh-TW" sz="3800" dirty="0" smtClean="0">
                <a:latin typeface="標楷體" pitchFamily="65" charset="-120"/>
                <a:ea typeface="標楷體" pitchFamily="65" charset="-120"/>
              </a:rPr>
              <a:t>Finlay </a:t>
            </a:r>
            <a:r>
              <a:rPr lang="en-US" altLang="zh-TW" sz="3800" dirty="0" err="1" smtClean="0">
                <a:latin typeface="標楷體" pitchFamily="65" charset="-120"/>
                <a:ea typeface="標楷體" pitchFamily="65" charset="-120"/>
              </a:rPr>
              <a:t>Niemand</a:t>
            </a:r>
            <a:r>
              <a:rPr lang="zh-TW" altLang="en-US" sz="3800" dirty="0" smtClean="0">
                <a:latin typeface="標楷體" pitchFamily="65" charset="-120"/>
                <a:ea typeface="標楷體" pitchFamily="65" charset="-120"/>
              </a:rPr>
              <a:t>）寫了這樣一封許願信給聖誕老人，並且決定將他的聖誕禮物全部捐給敘利亞的難民孩童。他的父母在確定孩子的心願之後，將他的禮物全數捐贈給英國最大的人道援助機構</a:t>
            </a:r>
            <a:r>
              <a:rPr lang="zh-TW" altLang="en-US" sz="3800" dirty="0" smtClean="0">
                <a:latin typeface="標楷體" pitchFamily="65" charset="-120"/>
                <a:ea typeface="標楷體" pitchFamily="65" charset="-120"/>
                <a:hlinkClick r:id="rId2"/>
              </a:rPr>
              <a:t>「行動援助」</a:t>
            </a:r>
            <a:r>
              <a:rPr lang="zh-TW" altLang="en-US" sz="3800" dirty="0" smtClean="0">
                <a:latin typeface="標楷體" pitchFamily="65" charset="-120"/>
                <a:ea typeface="標楷體" pitchFamily="65" charset="-120"/>
              </a:rPr>
              <a:t>（</a:t>
            </a:r>
            <a:r>
              <a:rPr lang="en-US" altLang="zh-TW" sz="3800" dirty="0" err="1" smtClean="0">
                <a:latin typeface="標楷體" pitchFamily="65" charset="-120"/>
                <a:ea typeface="標楷體" pitchFamily="65" charset="-120"/>
              </a:rPr>
              <a:t>ActionAid</a:t>
            </a:r>
            <a:r>
              <a:rPr lang="zh-TW" altLang="en-US" sz="3800" dirty="0" smtClean="0">
                <a:latin typeface="標楷體" pitchFamily="65" charset="-120"/>
                <a:ea typeface="標楷體" pitchFamily="65" charset="-120"/>
              </a:rPr>
              <a:t>）。</a:t>
            </a:r>
          </a:p>
          <a:p>
            <a:r>
              <a:rPr lang="zh-TW" altLang="en-US" sz="3800" dirty="0" smtClean="0">
                <a:latin typeface="標楷體" pitchFamily="65" charset="-120"/>
                <a:ea typeface="標楷體" pitchFamily="65" charset="-120"/>
              </a:rPr>
              <a:t>這一封信無疑地在寒冬中帶給了不少人溫暖也使人反思。尼曼德的母親說，一開始不相信自己看到的信件內容，還要求尼曼德把信唸出來。年僅</a:t>
            </a:r>
            <a:r>
              <a:rPr lang="en-US" altLang="zh-TW" sz="3800" dirty="0" smtClean="0">
                <a:latin typeface="標楷體" pitchFamily="65" charset="-120"/>
                <a:ea typeface="標楷體" pitchFamily="65" charset="-120"/>
              </a:rPr>
              <a:t>5</a:t>
            </a:r>
            <a:r>
              <a:rPr lang="zh-TW" altLang="en-US" sz="3800" dirty="0" smtClean="0">
                <a:latin typeface="標楷體" pitchFamily="65" charset="-120"/>
                <a:ea typeface="標楷體" pitchFamily="65" charset="-120"/>
              </a:rPr>
              <a:t>歲的尼曼德直接向母親表明，他想要把禮物全部送給敘利亞的孩童。尼曼德夫婦都不敢相信，一個</a:t>
            </a:r>
            <a:r>
              <a:rPr lang="en-US" altLang="zh-TW" sz="3800" dirty="0" smtClean="0">
                <a:latin typeface="標楷體" pitchFamily="65" charset="-120"/>
                <a:ea typeface="標楷體" pitchFamily="65" charset="-120"/>
              </a:rPr>
              <a:t>5</a:t>
            </a:r>
            <a:r>
              <a:rPr lang="zh-TW" altLang="en-US" sz="3800" dirty="0" smtClean="0">
                <a:latin typeface="標楷體" pitchFamily="65" charset="-120"/>
                <a:ea typeface="標楷體" pitchFamily="65" charset="-120"/>
              </a:rPr>
              <a:t>歲的孩子竟會放棄自己的禮物。</a:t>
            </a:r>
          </a:p>
          <a:p>
            <a:endParaRPr lang="zh-TW" altLang="en-US" sz="3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5433699"/>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600" b="0" i="0" u="none" strike="noStrike" cap="none" normalizeH="0" baseline="0" dirty="0" smtClean="0">
                <a:ln>
                  <a:noFill/>
                </a:ln>
                <a:solidFill>
                  <a:srgbClr val="313131"/>
                </a:solidFill>
                <a:effectLst/>
                <a:latin typeface="標楷體" pitchFamily="65" charset="-120"/>
                <a:ea typeface="標楷體" pitchFamily="65" charset="-120"/>
                <a:cs typeface="Times New Roman" pitchFamily="18" charset="0"/>
              </a:rPr>
              <a:t>尼曼德寫給聖誕老人的信，信上述說將禮物全數捐贈給敘利亞孩童。</a:t>
            </a:r>
            <a:endParaRPr kumimoji="1" lang="zh-TW" sz="36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pic>
        <p:nvPicPr>
          <p:cNvPr id="2050" name="Picture 2"/>
          <p:cNvPicPr>
            <a:picLocks noChangeAspect="1" noChangeArrowheads="1"/>
          </p:cNvPicPr>
          <p:nvPr/>
        </p:nvPicPr>
        <p:blipFill>
          <a:blip r:embed="rId2" cstate="print"/>
          <a:srcRect/>
          <a:stretch>
            <a:fillRect/>
          </a:stretch>
        </p:blipFill>
        <p:spPr bwMode="auto">
          <a:xfrm>
            <a:off x="2051720" y="260648"/>
            <a:ext cx="4824536"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457508"/>
            <a:ext cx="860444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600" b="0" i="0" u="none" strike="noStrike" cap="none" normalizeH="0" baseline="0" dirty="0" smtClean="0">
                <a:ln>
                  <a:noFill/>
                </a:ln>
                <a:solidFill>
                  <a:srgbClr val="313131"/>
                </a:solidFill>
                <a:effectLst/>
                <a:latin typeface="標楷體" pitchFamily="65" charset="-120"/>
                <a:ea typeface="標楷體" pitchFamily="65" charset="-120"/>
                <a:cs typeface="新細明體" pitchFamily="18" charset="-120"/>
              </a:rPr>
              <a:t>尼曼德夫婦表示，平時尼曼德就常常和姊姊一起看新聞，也會詢問有關敘利亞難民的事。但是由於他們認為孩子的年紀還小，所以只是委婉地說明，這些難民必須換到像英國一樣穩定的國家才能正常生活。而尼曼德夫婦也提到，尼曼德常常提起學校的同學都在討論難民。尼曼德的老師表示，他有一次詢問班上的學生是否願意讓一位敘利亞小朋友到班上一起唸書，幾乎每一位孩子都舉手表示願意。</a:t>
            </a:r>
            <a:endParaRPr kumimoji="1" lang="zh-TW" sz="36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尼曼德與他的媽媽。"/>
          <p:cNvPicPr/>
          <p:nvPr/>
        </p:nvPicPr>
        <p:blipFill>
          <a:blip r:embed="rId2" cstate="print"/>
          <a:srcRect/>
          <a:stretch>
            <a:fillRect/>
          </a:stretch>
        </p:blipFill>
        <p:spPr bwMode="auto">
          <a:xfrm>
            <a:off x="1835696" y="332656"/>
            <a:ext cx="5328592" cy="5760640"/>
          </a:xfrm>
          <a:prstGeom prst="rect">
            <a:avLst/>
          </a:prstGeom>
          <a:noFill/>
          <a:ln w="9525">
            <a:noFill/>
            <a:miter lim="800000"/>
            <a:headEnd/>
            <a:tailEnd/>
          </a:ln>
        </p:spPr>
      </p:pic>
      <p:sp>
        <p:nvSpPr>
          <p:cNvPr id="36865" name="Rectangle 1"/>
          <p:cNvSpPr>
            <a:spLocks noChangeArrowheads="1"/>
          </p:cNvSpPr>
          <p:nvPr/>
        </p:nvSpPr>
        <p:spPr bwMode="auto">
          <a:xfrm>
            <a:off x="2699792" y="6273225"/>
            <a:ext cx="387798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0" i="0" u="none" strike="noStrike" cap="none" normalizeH="0" baseline="0" dirty="0" smtClean="0">
                <a:ln>
                  <a:noFill/>
                </a:ln>
                <a:solidFill>
                  <a:srgbClr val="313131"/>
                </a:solidFill>
                <a:effectLst/>
                <a:latin typeface="標楷體" pitchFamily="65" charset="-120"/>
                <a:ea typeface="標楷體" pitchFamily="65" charset="-120"/>
                <a:cs typeface="Times New Roman" pitchFamily="18" charset="0"/>
              </a:rPr>
              <a:t>尼曼德與他的媽媽。</a:t>
            </a:r>
            <a:endParaRPr kumimoji="1" lang="zh-TW" sz="32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889248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3200" b="0" i="0" u="none" strike="noStrike" cap="none" normalizeH="0" baseline="0" dirty="0" smtClean="0">
                <a:ln>
                  <a:noFill/>
                </a:ln>
                <a:solidFill>
                  <a:srgbClr val="313131"/>
                </a:solidFill>
                <a:effectLst/>
                <a:latin typeface="標楷體" pitchFamily="65" charset="-120"/>
                <a:ea typeface="標楷體" pitchFamily="65" charset="-120"/>
                <a:cs typeface="新細明體" pitchFamily="18" charset="-120"/>
              </a:rPr>
              <a:t>尼曼德一家希望這一封信可以在聖誕的季節裡喚醒給予的精神。尼曼德的母親又補充說明，如果一位</a:t>
            </a:r>
            <a:r>
              <a:rPr kumimoji="1" lang="en-US" altLang="zh-TW" sz="3200" b="0" i="0" u="none" strike="noStrike" cap="none" normalizeH="0" baseline="0" dirty="0" smtClean="0">
                <a:ln>
                  <a:noFill/>
                </a:ln>
                <a:solidFill>
                  <a:srgbClr val="313131"/>
                </a:solidFill>
                <a:effectLst/>
                <a:latin typeface="標楷體" pitchFamily="65" charset="-120"/>
                <a:ea typeface="標楷體" pitchFamily="65" charset="-120"/>
                <a:cs typeface="新細明體" pitchFamily="18" charset="-120"/>
              </a:rPr>
              <a:t>5</a:t>
            </a:r>
            <a:r>
              <a:rPr kumimoji="1" lang="zh-TW" altLang="en-US" sz="3200" b="0" i="0" u="none" strike="noStrike" cap="none" normalizeH="0" baseline="0" dirty="0" smtClean="0">
                <a:ln>
                  <a:noFill/>
                </a:ln>
                <a:solidFill>
                  <a:srgbClr val="313131"/>
                </a:solidFill>
                <a:effectLst/>
                <a:latin typeface="標楷體" pitchFamily="65" charset="-120"/>
                <a:ea typeface="標楷體" pitchFamily="65" charset="-120"/>
                <a:cs typeface="新細明體" pitchFamily="18" charset="-120"/>
              </a:rPr>
              <a:t>歲的孩童都能有一顆願意幫助敘利亞難民的新，那麼社會上的成人都應該好好反思。尼曼德夫婦認為，如果他們</a:t>
            </a:r>
            <a:r>
              <a:rPr kumimoji="1" lang="en-US" altLang="zh-TW" sz="3200" b="0" i="0" u="none" strike="noStrike" cap="none" normalizeH="0" baseline="0" dirty="0" smtClean="0">
                <a:ln>
                  <a:noFill/>
                </a:ln>
                <a:solidFill>
                  <a:srgbClr val="313131"/>
                </a:solidFill>
                <a:effectLst/>
                <a:latin typeface="標楷體" pitchFamily="65" charset="-120"/>
                <a:ea typeface="標楷體" pitchFamily="65" charset="-120"/>
                <a:cs typeface="新細明體" pitchFamily="18" charset="-120"/>
              </a:rPr>
              <a:t>5</a:t>
            </a:r>
            <a:r>
              <a:rPr kumimoji="1" lang="zh-TW" altLang="en-US" sz="3200" b="0" i="0" u="none" strike="noStrike" cap="none" normalizeH="0" baseline="0" dirty="0" smtClean="0">
                <a:ln>
                  <a:noFill/>
                </a:ln>
                <a:solidFill>
                  <a:srgbClr val="313131"/>
                </a:solidFill>
                <a:effectLst/>
                <a:latin typeface="標楷體" pitchFamily="65" charset="-120"/>
                <a:ea typeface="標楷體" pitchFamily="65" charset="-120"/>
                <a:cs typeface="新細明體" pitchFamily="18" charset="-120"/>
              </a:rPr>
              <a:t>歲的孩子都可以將自己的禮物全數捐出，那麼他們也該盡一份心力，所以他們也捐贈了一筆款項至「行動援助」（</a:t>
            </a:r>
            <a:r>
              <a:rPr kumimoji="1" lang="en-US" altLang="zh-TW" sz="3200" b="0" i="0" u="none" strike="noStrike" cap="none" normalizeH="0" baseline="0" dirty="0" err="1" smtClean="0">
                <a:ln>
                  <a:noFill/>
                </a:ln>
                <a:solidFill>
                  <a:srgbClr val="313131"/>
                </a:solidFill>
                <a:effectLst/>
                <a:latin typeface="標楷體" pitchFamily="65" charset="-120"/>
                <a:ea typeface="標楷體" pitchFamily="65" charset="-120"/>
                <a:cs typeface="新細明體" pitchFamily="18" charset="-120"/>
              </a:rPr>
              <a:t>ActionAid</a:t>
            </a:r>
            <a:r>
              <a:rPr kumimoji="1" lang="en-US" altLang="zh-TW" sz="3200" b="0" i="0" u="none" strike="noStrike" cap="none" normalizeH="0" baseline="0" dirty="0" smtClean="0">
                <a:ln>
                  <a:noFill/>
                </a:ln>
                <a:solidFill>
                  <a:srgbClr val="313131"/>
                </a:solidFill>
                <a:effectLst/>
                <a:latin typeface="標楷體" pitchFamily="65" charset="-120"/>
                <a:ea typeface="標楷體" pitchFamily="65" charset="-120"/>
                <a:cs typeface="新細明體" pitchFamily="18" charset="-120"/>
              </a:rPr>
              <a:t> Rescue Center</a:t>
            </a:r>
            <a:r>
              <a:rPr kumimoji="1" lang="zh-TW" altLang="en-US" sz="3200" b="0" i="0" u="none" strike="noStrike" cap="none" normalizeH="0" baseline="0" dirty="0" smtClean="0">
                <a:ln>
                  <a:noFill/>
                </a:ln>
                <a:solidFill>
                  <a:srgbClr val="313131"/>
                </a:solidFill>
                <a:effectLst/>
                <a:latin typeface="標楷體" pitchFamily="65" charset="-120"/>
                <a:ea typeface="標楷體" pitchFamily="65" charset="-120"/>
                <a:cs typeface="新細明體" pitchFamily="18" charset="-120"/>
              </a:rPr>
              <a:t>）。</a:t>
            </a:r>
            <a:endParaRPr kumimoji="1" lang="zh-TW" altLang="en-US" sz="32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dirty="0" smtClean="0">
                <a:ln>
                  <a:noFill/>
                </a:ln>
                <a:solidFill>
                  <a:srgbClr val="313131"/>
                </a:solidFill>
                <a:effectLst/>
                <a:latin typeface="標楷體" pitchFamily="65" charset="-120"/>
                <a:ea typeface="標楷體" pitchFamily="65" charset="-120"/>
                <a:cs typeface="新細明體" pitchFamily="18" charset="-120"/>
              </a:rPr>
              <a:t>「行動援助」的人道救援部負責人諾伊斯（</a:t>
            </a:r>
            <a:r>
              <a:rPr kumimoji="1" lang="en-US" altLang="zh-TW" sz="3200" b="0" i="0" u="none" strike="noStrike" cap="none" normalizeH="0" baseline="0" dirty="0" smtClean="0">
                <a:ln>
                  <a:noFill/>
                </a:ln>
                <a:solidFill>
                  <a:srgbClr val="313131"/>
                </a:solidFill>
                <a:effectLst/>
                <a:latin typeface="標楷體" pitchFamily="65" charset="-120"/>
                <a:ea typeface="標楷體" pitchFamily="65" charset="-120"/>
                <a:cs typeface="新細明體" pitchFamily="18" charset="-120"/>
              </a:rPr>
              <a:t>Mike Noyes</a:t>
            </a:r>
            <a:r>
              <a:rPr kumimoji="1" lang="zh-TW" altLang="en-US" sz="3200" b="0" i="0" u="none" strike="noStrike" cap="none" normalizeH="0" baseline="0" dirty="0" smtClean="0">
                <a:ln>
                  <a:noFill/>
                </a:ln>
                <a:solidFill>
                  <a:srgbClr val="313131"/>
                </a:solidFill>
                <a:effectLst/>
                <a:latin typeface="標楷體" pitchFamily="65" charset="-120"/>
                <a:ea typeface="標楷體" pitchFamily="65" charset="-120"/>
                <a:cs typeface="新細明體" pitchFamily="18" charset="-120"/>
              </a:rPr>
              <a:t>）表示，這封信非常窩心。他也提到，敘利亞難民是今年最大的議題之一，也帶給許多人不少的反思，而這封小男孩寫給聖誕老人的信中的同理心是目前最需要的。</a:t>
            </a:r>
            <a:endParaRPr kumimoji="1" lang="zh-TW" altLang="en-US" sz="32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764704"/>
            <a:ext cx="8229600" cy="5472608"/>
          </a:xfrm>
        </p:spPr>
        <p:txBody>
          <a:bodyPr/>
          <a:lstStyle/>
          <a:p>
            <a:r>
              <a:rPr lang="zh-TW" altLang="en-US" dirty="0">
                <a:latin typeface="標楷體" pitchFamily="65" charset="-120"/>
                <a:ea typeface="標楷體" pitchFamily="65" charset="-120"/>
              </a:rPr>
              <a:t>結語</a:t>
            </a:r>
            <a:r>
              <a:rPr lang="en-US" altLang="zh-TW" dirty="0">
                <a:latin typeface="標楷體" pitchFamily="65" charset="-120"/>
                <a:ea typeface="標楷體" pitchFamily="65" charset="-120"/>
              </a:rPr>
              <a:t>:</a:t>
            </a:r>
          </a:p>
          <a:p>
            <a:pPr>
              <a:buNone/>
            </a:pPr>
            <a:r>
              <a:rPr lang="zh-TW" altLang="en-US" dirty="0">
                <a:latin typeface="標楷體" pitchFamily="65" charset="-120"/>
                <a:ea typeface="標楷體" pitchFamily="65" charset="-120"/>
              </a:rPr>
              <a:t>    </a:t>
            </a:r>
            <a:r>
              <a:rPr lang="zh-TW" altLang="zh-TW" dirty="0">
                <a:latin typeface="標楷體" pitchFamily="65" charset="-120"/>
                <a:ea typeface="標楷體" pitchFamily="65" charset="-120"/>
              </a:rPr>
              <a:t>一天黃昏，在澳洲的海灘上，有一位老先生拄著拐杖散步，遇到一個小女孩。他看到這個小女孩不斷地撿起沙灘上的東西往海裡扔</a:t>
            </a:r>
            <a:r>
              <a:rPr lang="en-US" altLang="zh-TW" dirty="0">
                <a:latin typeface="標楷體" pitchFamily="65" charset="-120"/>
                <a:ea typeface="標楷體" pitchFamily="65" charset="-120"/>
              </a:rPr>
              <a:t>…………..</a:t>
            </a:r>
          </a:p>
          <a:p>
            <a:pPr>
              <a:buNone/>
            </a:pPr>
            <a:endParaRPr lang="zh-TW" altLang="en-US" dirty="0"/>
          </a:p>
        </p:txBody>
      </p:sp>
      <p:pic>
        <p:nvPicPr>
          <p:cNvPr id="4" name="Picture 4" descr="0004DEC"/>
          <p:cNvPicPr>
            <a:picLocks noChangeAspect="1" noChangeArrowheads="1"/>
          </p:cNvPicPr>
          <p:nvPr/>
        </p:nvPicPr>
        <p:blipFill>
          <a:blip r:embed="rId3" cstate="print"/>
          <a:srcRect/>
          <a:stretch>
            <a:fillRect/>
          </a:stretch>
        </p:blipFill>
        <p:spPr bwMode="auto">
          <a:xfrm flipH="1">
            <a:off x="6228184" y="3861048"/>
            <a:ext cx="2362200" cy="25922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bdullah Kurdi, father of three-year-old Aylan Kurdi (also know as Aylan Shenu) who drowned off Turkey, Abdullah Kurdi stands in Aylan's room on September 6, 2015 in Kobane. Aylan Kurdi was buried with his four-year-old brother and mother on September 4 in Kobane. They had been living in Damascus but were forced to flee the war's instability which has left more than 240,000 people dead, more than four million have sought refuge in nearby countries, and millions more have been internally displaced."/>
          <p:cNvPicPr>
            <a:picLocks noChangeAspect="1" noChangeArrowheads="1"/>
          </p:cNvPicPr>
          <p:nvPr/>
        </p:nvPicPr>
        <p:blipFill>
          <a:blip r:embed="rId2" cstate="print"/>
          <a:srcRect/>
          <a:stretch>
            <a:fillRect/>
          </a:stretch>
        </p:blipFill>
        <p:spPr bwMode="auto">
          <a:xfrm>
            <a:off x="2123728" y="0"/>
            <a:ext cx="4427984" cy="2636912"/>
          </a:xfrm>
          <a:prstGeom prst="rect">
            <a:avLst/>
          </a:prstGeom>
          <a:noFill/>
        </p:spPr>
      </p:pic>
      <p:sp>
        <p:nvSpPr>
          <p:cNvPr id="3" name="矩形 2"/>
          <p:cNvSpPr/>
          <p:nvPr/>
        </p:nvSpPr>
        <p:spPr>
          <a:xfrm>
            <a:off x="0" y="2636912"/>
            <a:ext cx="8964488" cy="3416320"/>
          </a:xfrm>
          <a:prstGeom prst="rect">
            <a:avLst/>
          </a:prstGeom>
        </p:spPr>
        <p:txBody>
          <a:bodyPr wrap="square">
            <a:spAutoFit/>
          </a:bodyPr>
          <a:lstStyle/>
          <a:p>
            <a:r>
              <a:rPr lang="zh-TW" altLang="en-US" sz="2400" dirty="0" smtClean="0">
                <a:latin typeface="標楷體" pitchFamily="65" charset="-120"/>
                <a:ea typeface="標楷體" pitchFamily="65" charset="-120"/>
              </a:rPr>
              <a:t>庫迪於這場悲劇的週年前夕如此說著。他去年在地中海不僅失去了</a:t>
            </a: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歲兒子，連</a:t>
            </a:r>
            <a:r>
              <a:rPr lang="en-US" altLang="zh-TW" sz="2400" dirty="0" smtClean="0">
                <a:latin typeface="標楷體" pitchFamily="65" charset="-120"/>
                <a:ea typeface="標楷體" pitchFamily="65" charset="-120"/>
              </a:rPr>
              <a:t>35</a:t>
            </a:r>
            <a:r>
              <a:rPr lang="zh-TW" altLang="en-US" sz="2400" dirty="0" smtClean="0">
                <a:latin typeface="標楷體" pitchFamily="65" charset="-120"/>
                <a:ea typeface="標楷體" pitchFamily="65" charset="-120"/>
              </a:rPr>
              <a:t>歲的妻子蕾漢（</a:t>
            </a:r>
            <a:r>
              <a:rPr lang="en-US" altLang="zh-TW" sz="2400" dirty="0" err="1" smtClean="0">
                <a:latin typeface="標楷體" pitchFamily="65" charset="-120"/>
                <a:ea typeface="標楷體" pitchFamily="65" charset="-120"/>
              </a:rPr>
              <a:t>Rehan</a:t>
            </a:r>
            <a:r>
              <a:rPr lang="en-US" altLang="zh-TW" sz="2400" dirty="0" smtClean="0">
                <a:latin typeface="標楷體" pitchFamily="65" charset="-120"/>
                <a:ea typeface="標楷體" pitchFamily="65" charset="-120"/>
              </a:rPr>
              <a:t> </a:t>
            </a:r>
            <a:r>
              <a:rPr lang="en-US" altLang="zh-TW" sz="2400" dirty="0" err="1" smtClean="0">
                <a:latin typeface="標楷體" pitchFamily="65" charset="-120"/>
                <a:ea typeface="標楷體" pitchFamily="65" charset="-120"/>
              </a:rPr>
              <a:t>Kurdi</a:t>
            </a:r>
            <a:r>
              <a:rPr lang="zh-TW" altLang="en-US" sz="2400" dirty="0" smtClean="0">
                <a:latin typeface="標楷體" pitchFamily="65" charset="-120"/>
                <a:ea typeface="標楷體" pitchFamily="65" charset="-120"/>
              </a:rPr>
              <a:t>）及</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歲兒子賈立普（</a:t>
            </a:r>
            <a:r>
              <a:rPr lang="en-US" altLang="zh-TW" sz="2400" dirty="0" err="1" smtClean="0">
                <a:latin typeface="標楷體" pitchFamily="65" charset="-120"/>
                <a:ea typeface="標楷體" pitchFamily="65" charset="-120"/>
              </a:rPr>
              <a:t>Galip</a:t>
            </a:r>
            <a:r>
              <a:rPr lang="en-US" altLang="zh-TW" sz="2400" dirty="0" smtClean="0">
                <a:latin typeface="標楷體" pitchFamily="65" charset="-120"/>
                <a:ea typeface="標楷體" pitchFamily="65" charset="-120"/>
              </a:rPr>
              <a:t> </a:t>
            </a:r>
            <a:r>
              <a:rPr lang="en-US" altLang="zh-TW" sz="2400" dirty="0" err="1" smtClean="0">
                <a:latin typeface="標楷體" pitchFamily="65" charset="-120"/>
                <a:ea typeface="標楷體" pitchFamily="65" charset="-120"/>
              </a:rPr>
              <a:t>Kurdi</a:t>
            </a:r>
            <a:r>
              <a:rPr lang="zh-TW" altLang="en-US" sz="2400" dirty="0" smtClean="0">
                <a:latin typeface="標楷體" pitchFamily="65" charset="-120"/>
                <a:ea typeface="標楷體" pitchFamily="65" charset="-120"/>
              </a:rPr>
              <a:t>）也命喪於此。</a:t>
            </a:r>
            <a:br>
              <a:rPr lang="zh-TW" altLang="en-US" sz="2400"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
            </a:r>
            <a:br>
              <a:rPr lang="zh-TW" altLang="en-US" sz="2400"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來自敘利亞庫德族地區的庫迪告訴「畫報」，將兒子照片公開給全世界是對的事情。</a:t>
            </a:r>
            <a:br>
              <a:rPr lang="zh-TW" altLang="en-US" sz="2400"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庫迪說：「這些事情一定要公開，讓人們清楚知道現在發生了什麼」，「可是到頭來，這張照片沒有改變多少事，敘利亞的恐怖最終必須停止才行。」</a:t>
            </a:r>
            <a:endParaRPr lang="zh-TW" altLang="en-US" sz="2400" dirty="0">
              <a:latin typeface="標楷體" pitchFamily="65" charset="-120"/>
              <a:ea typeface="標楷體" pitchFamily="65" charset="-120"/>
            </a:endParaRPr>
          </a:p>
        </p:txBody>
      </p:sp>
      <p:pic>
        <p:nvPicPr>
          <p:cNvPr id="4" name="Picture 2" descr="C:\Users\R30A\Desktop\420_799c65559258c30f0dedb6b2ed1514a0.jpg"/>
          <p:cNvPicPr>
            <a:picLocks noChangeAspect="1" noChangeArrowheads="1"/>
          </p:cNvPicPr>
          <p:nvPr/>
        </p:nvPicPr>
        <p:blipFill>
          <a:blip r:embed="rId3" cstate="print"/>
          <a:srcRect l="54762" t="11538" b="18039"/>
          <a:stretch>
            <a:fillRect/>
          </a:stretch>
        </p:blipFill>
        <p:spPr bwMode="auto">
          <a:xfrm>
            <a:off x="7723449" y="5805264"/>
            <a:ext cx="1420551" cy="10527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7650" name="Picture 2"/>
          <p:cNvPicPr>
            <a:picLocks noGrp="1" noChangeAspect="1" noChangeArrowheads="1"/>
          </p:cNvPicPr>
          <p:nvPr>
            <p:ph idx="1"/>
          </p:nvPr>
        </p:nvPicPr>
        <p:blipFill>
          <a:blip r:embed="rId3" cstate="print"/>
          <a:srcRect l="4472" t="7781" r="6078" b="15817"/>
          <a:stretch>
            <a:fillRect/>
          </a:stretch>
        </p:blipFill>
        <p:spPr bwMode="auto">
          <a:xfrm>
            <a:off x="0" y="0"/>
            <a:ext cx="9144000" cy="6858000"/>
          </a:xfrm>
          <a:prstGeom prst="rect">
            <a:avLst/>
          </a:prstGeom>
          <a:noFill/>
          <a:ln w="9525">
            <a:noFill/>
            <a:miter lim="800000"/>
            <a:headEnd/>
            <a:tailEnd/>
          </a:ln>
        </p:spPr>
      </p:pic>
      <p:sp>
        <p:nvSpPr>
          <p:cNvPr id="5" name="矩形 4"/>
          <p:cNvSpPr/>
          <p:nvPr/>
        </p:nvSpPr>
        <p:spPr>
          <a:xfrm>
            <a:off x="3779912" y="5805264"/>
            <a:ext cx="1569660" cy="646331"/>
          </a:xfrm>
          <a:prstGeom prst="rect">
            <a:avLst/>
          </a:prstGeom>
        </p:spPr>
        <p:txBody>
          <a:bodyPr wrap="none">
            <a:spAutoFit/>
          </a:bodyPr>
          <a:lstStyle/>
          <a:p>
            <a:r>
              <a:rPr lang="zh-TW" altLang="en-US" sz="3600" dirty="0" smtClean="0">
                <a:solidFill>
                  <a:schemeClr val="bg1"/>
                </a:solidFill>
                <a:latin typeface="標楷體" pitchFamily="65" charset="-120"/>
                <a:ea typeface="標楷體" pitchFamily="65" charset="-120"/>
              </a:rPr>
              <a:t>敘利亞</a:t>
            </a:r>
            <a:endParaRPr lang="zh-TW" altLang="en-US" sz="36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1" i="1" dirty="0">
                <a:solidFill>
                  <a:srgbClr val="002060"/>
                </a:solidFill>
                <a:latin typeface="標楷體" pitchFamily="65" charset="-120"/>
                <a:ea typeface="標楷體" pitchFamily="65" charset="-120"/>
              </a:rPr>
              <a:t>靜思語</a:t>
            </a:r>
          </a:p>
        </p:txBody>
      </p:sp>
      <p:sp>
        <p:nvSpPr>
          <p:cNvPr id="3" name="內容版面配置區 2"/>
          <p:cNvSpPr>
            <a:spLocks noGrp="1"/>
          </p:cNvSpPr>
          <p:nvPr>
            <p:ph idx="1"/>
          </p:nvPr>
        </p:nvSpPr>
        <p:spPr>
          <a:xfrm>
            <a:off x="457200" y="1916832"/>
            <a:ext cx="8229600" cy="4209331"/>
          </a:xfrm>
        </p:spPr>
        <p:txBody>
          <a:bodyPr>
            <a:normAutofit/>
          </a:bodyPr>
          <a:lstStyle/>
          <a:p>
            <a:pPr>
              <a:buNone/>
            </a:pPr>
            <a:r>
              <a:rPr lang="zh-TW" altLang="en-US" sz="4800" b="1" i="1" dirty="0">
                <a:solidFill>
                  <a:srgbClr val="002060"/>
                </a:solidFill>
                <a:latin typeface="標楷體" pitchFamily="65" charset="-120"/>
                <a:ea typeface="標楷體" pitchFamily="65" charset="-120"/>
              </a:rPr>
              <a:t>有心要付出</a:t>
            </a:r>
            <a:endParaRPr lang="en-US" altLang="zh-TW" sz="4800" b="1" i="1" dirty="0">
              <a:solidFill>
                <a:srgbClr val="002060"/>
              </a:solidFill>
              <a:latin typeface="標楷體" pitchFamily="65" charset="-120"/>
              <a:ea typeface="標楷體" pitchFamily="65" charset="-120"/>
            </a:endParaRPr>
          </a:p>
          <a:p>
            <a:pPr>
              <a:buNone/>
            </a:pPr>
            <a:r>
              <a:rPr lang="zh-TW" altLang="en-US" sz="4800" b="1" i="1" dirty="0">
                <a:solidFill>
                  <a:srgbClr val="002060"/>
                </a:solidFill>
                <a:latin typeface="標楷體" pitchFamily="65" charset="-120"/>
                <a:ea typeface="標楷體" pitchFamily="65" charset="-120"/>
              </a:rPr>
              <a:t>      就會有無限的能力</a:t>
            </a:r>
          </a:p>
        </p:txBody>
      </p:sp>
      <p:graphicFrame>
        <p:nvGraphicFramePr>
          <p:cNvPr id="6145" name="Object 1"/>
          <p:cNvGraphicFramePr>
            <a:graphicFrameLocks noChangeAspect="1"/>
          </p:cNvGraphicFramePr>
          <p:nvPr/>
        </p:nvGraphicFramePr>
        <p:xfrm>
          <a:off x="7092280" y="4005064"/>
          <a:ext cx="1656184" cy="2087364"/>
        </p:xfrm>
        <a:graphic>
          <a:graphicData uri="http://schemas.openxmlformats.org/presentationml/2006/ole">
            <p:oleObj spid="_x0000_s6146" name="多媒體項目" r:id="rId3" imgW="3467160" imgH="5018040"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404664"/>
            <a:ext cx="2262158" cy="646331"/>
          </a:xfrm>
          <a:prstGeom prst="rect">
            <a:avLst/>
          </a:prstGeom>
        </p:spPr>
        <p:txBody>
          <a:bodyPr wrap="none">
            <a:spAutoFit/>
          </a:bodyPr>
          <a:lstStyle/>
          <a:p>
            <a:r>
              <a:rPr lang="zh-TW" altLang="en-US" sz="3600" dirty="0">
                <a:latin typeface="標楷體" pitchFamily="65" charset="-120"/>
                <a:ea typeface="標楷體" pitchFamily="65" charset="-120"/>
              </a:rPr>
              <a:t>生活實踐</a:t>
            </a:r>
            <a:r>
              <a:rPr lang="en-US" altLang="zh-TW" sz="3600" dirty="0">
                <a:latin typeface="標楷體" pitchFamily="65" charset="-120"/>
                <a:ea typeface="標楷體" pitchFamily="65" charset="-120"/>
              </a:rPr>
              <a:t>:</a:t>
            </a:r>
            <a:endParaRPr lang="zh-TW" altLang="en-US" sz="3600" dirty="0">
              <a:latin typeface="標楷體" pitchFamily="65" charset="-120"/>
              <a:ea typeface="標楷體" pitchFamily="65" charset="-120"/>
            </a:endParaRPr>
          </a:p>
        </p:txBody>
      </p:sp>
      <p:sp>
        <p:nvSpPr>
          <p:cNvPr id="3" name="矩形 2"/>
          <p:cNvSpPr/>
          <p:nvPr/>
        </p:nvSpPr>
        <p:spPr>
          <a:xfrm>
            <a:off x="251520" y="1628800"/>
            <a:ext cx="8496944" cy="2554545"/>
          </a:xfrm>
          <a:prstGeom prst="rect">
            <a:avLst/>
          </a:prstGeom>
        </p:spPr>
        <p:txBody>
          <a:bodyPr wrap="square">
            <a:spAutoFit/>
          </a:bodyPr>
          <a:lstStyle/>
          <a:p>
            <a:r>
              <a:rPr lang="en-US" altLang="zh-TW" sz="3200" dirty="0">
                <a:latin typeface="標楷體" pitchFamily="65" charset="-120"/>
                <a:ea typeface="標楷體" pitchFamily="65" charset="-120"/>
              </a:rPr>
              <a:t>1.</a:t>
            </a:r>
            <a:r>
              <a:rPr lang="zh-TW" altLang="en-US" sz="3200" dirty="0">
                <a:latin typeface="標楷體" pitchFamily="65" charset="-120"/>
                <a:ea typeface="標楷體" pitchFamily="65" charset="-120"/>
              </a:rPr>
              <a:t>每天用感恩心面對人</a:t>
            </a:r>
            <a:r>
              <a:rPr lang="zh-TW" altLang="en-US" sz="3200" dirty="0">
                <a:latin typeface="新細明體"/>
                <a:ea typeface="新細明體"/>
              </a:rPr>
              <a:t>、</a:t>
            </a:r>
            <a:r>
              <a:rPr lang="zh-TW" altLang="en-US" sz="3200" dirty="0">
                <a:latin typeface="標楷體" pitchFamily="65" charset="-120"/>
                <a:ea typeface="標楷體" pitchFamily="65" charset="-120"/>
              </a:rPr>
              <a:t>事</a:t>
            </a:r>
            <a:r>
              <a:rPr lang="zh-TW" altLang="en-US" sz="3200" dirty="0">
                <a:latin typeface="新細明體"/>
                <a:ea typeface="新細明體"/>
              </a:rPr>
              <a:t>、</a:t>
            </a:r>
            <a:r>
              <a:rPr lang="zh-TW" altLang="en-US" sz="3200" dirty="0">
                <a:latin typeface="標楷體" pitchFamily="65" charset="-120"/>
                <a:ea typeface="標楷體" pitchFamily="65" charset="-120"/>
              </a:rPr>
              <a:t>物</a:t>
            </a:r>
            <a:r>
              <a:rPr lang="zh-TW" altLang="en-US" sz="3200" dirty="0">
                <a:latin typeface="新細明體"/>
                <a:ea typeface="新細明體"/>
              </a:rPr>
              <a:t>。</a:t>
            </a:r>
            <a:endParaRPr lang="en-US" altLang="zh-TW" sz="3200" dirty="0">
              <a:latin typeface="標楷體" pitchFamily="65" charset="-120"/>
              <a:ea typeface="標楷體" pitchFamily="65" charset="-120"/>
            </a:endParaRPr>
          </a:p>
          <a:p>
            <a:endParaRPr lang="en-US" altLang="zh-TW" sz="3200" dirty="0">
              <a:latin typeface="標楷體" pitchFamily="65" charset="-120"/>
              <a:ea typeface="標楷體" pitchFamily="65" charset="-120"/>
            </a:endParaRPr>
          </a:p>
          <a:p>
            <a:r>
              <a:rPr lang="en-US" altLang="zh-TW" sz="3200" dirty="0">
                <a:latin typeface="標楷體" pitchFamily="65" charset="-120"/>
                <a:ea typeface="標楷體" pitchFamily="65" charset="-120"/>
              </a:rPr>
              <a:t>2.</a:t>
            </a:r>
            <a:r>
              <a:rPr lang="zh-TW" altLang="en-US" sz="3200" dirty="0">
                <a:latin typeface="標楷體" pitchFamily="65" charset="-120"/>
                <a:ea typeface="標楷體" pitchFamily="65" charset="-120"/>
              </a:rPr>
              <a:t>少欲知足</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天天發好願</a:t>
            </a:r>
            <a:r>
              <a:rPr lang="zh-TW" altLang="en-US" sz="3200" dirty="0">
                <a:latin typeface="新細明體"/>
                <a:ea typeface="新細明體"/>
              </a:rPr>
              <a:t>、</a:t>
            </a:r>
            <a:r>
              <a:rPr lang="zh-TW" altLang="en-US" sz="3200" dirty="0">
                <a:latin typeface="標楷體" pitchFamily="65" charset="-120"/>
                <a:ea typeface="標楷體" pitchFamily="65" charset="-120"/>
              </a:rPr>
              <a:t>身體力行做好事</a:t>
            </a:r>
            <a:r>
              <a:rPr lang="zh-TW" altLang="en-US" sz="3200" dirty="0">
                <a:latin typeface="標楷體"/>
                <a:ea typeface="標楷體"/>
              </a:rPr>
              <a:t>，同時也鼓勵孩子一起做，</a:t>
            </a:r>
            <a:r>
              <a:rPr lang="zh-TW" altLang="en-US" sz="3200" dirty="0">
                <a:latin typeface="標楷體" pitchFamily="65" charset="-120"/>
                <a:ea typeface="標楷體" pitchFamily="65" charset="-120"/>
              </a:rPr>
              <a:t>日存善款幫助需要幫助的人</a:t>
            </a:r>
          </a:p>
        </p:txBody>
      </p:sp>
      <p:pic>
        <p:nvPicPr>
          <p:cNvPr id="38915" name="Picture 3">
            <a:hlinkClick r:id="rId3" action="ppaction://hlinkfile"/>
          </p:cNvPr>
          <p:cNvPicPr>
            <a:picLocks noChangeAspect="1" noChangeArrowheads="1"/>
          </p:cNvPicPr>
          <p:nvPr/>
        </p:nvPicPr>
        <p:blipFill>
          <a:blip r:embed="rId4" cstate="print"/>
          <a:srcRect l="8708" t="7137" b="10785"/>
          <a:stretch>
            <a:fillRect/>
          </a:stretch>
        </p:blipFill>
        <p:spPr bwMode="auto">
          <a:xfrm>
            <a:off x="4283968" y="3789040"/>
            <a:ext cx="4264224" cy="28753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3" action="ppaction://hlinkfile"/>
          </p:cNvPr>
          <p:cNvPicPr>
            <a:picLocks noChangeAspect="1" noChangeArrowheads="1"/>
          </p:cNvPicPr>
          <p:nvPr/>
        </p:nvPicPr>
        <p:blipFill>
          <a:blip r:embed="rId4" cstate="print"/>
          <a:srcRect l="19574" t="30448" r="17354" b="12106"/>
          <a:stretch>
            <a:fillRect/>
          </a:stretch>
        </p:blipFill>
        <p:spPr bwMode="auto">
          <a:xfrm>
            <a:off x="1403648" y="1484784"/>
            <a:ext cx="6192688" cy="5040560"/>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1835696" y="404664"/>
            <a:ext cx="5262979" cy="769441"/>
          </a:xfrm>
          <a:prstGeom prst="rect">
            <a:avLst/>
          </a:prstGeom>
        </p:spPr>
        <p:txBody>
          <a:bodyPr wrap="none">
            <a:spAutoFit/>
          </a:bodyPr>
          <a:lstStyle/>
          <a:p>
            <a:r>
              <a:rPr lang="zh-TW" altLang="en-US" sz="4400" dirty="0">
                <a:latin typeface="標楷體" pitchFamily="65" charset="-120"/>
                <a:ea typeface="標楷體" pitchFamily="65" charset="-120"/>
              </a:rPr>
              <a:t>我們的心念具有力量</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467544" y="548680"/>
            <a:ext cx="8229600" cy="2405062"/>
          </a:xfrm>
        </p:spPr>
        <p:txBody>
          <a:bodyPr rtlCol="0">
            <a:normAutofit/>
          </a:bodyPr>
          <a:lstStyle/>
          <a:p>
            <a:pPr algn="ctr" eaLnBrk="1" fontAlgn="auto" hangingPunct="1">
              <a:spcAft>
                <a:spcPts val="0"/>
              </a:spcAft>
              <a:buClr>
                <a:schemeClr val="tx1">
                  <a:lumMod val="75000"/>
                  <a:lumOff val="25000"/>
                </a:schemeClr>
              </a:buClr>
              <a:buFont typeface="Arial" charset="0"/>
              <a:buNone/>
              <a:defRPr/>
            </a:pPr>
            <a:r>
              <a:rPr lang="zh-TW" altLang="en-US" sz="8800" b="1" dirty="0">
                <a:solidFill>
                  <a:schemeClr val="accent4">
                    <a:lumMod val="75000"/>
                  </a:schemeClr>
                </a:solidFill>
                <a:latin typeface="標楷體" pitchFamily="65" charset="-120"/>
                <a:ea typeface="標楷體" pitchFamily="65" charset="-120"/>
                <a:cs typeface="+mj-cs"/>
              </a:rPr>
              <a:t>感恩您</a:t>
            </a:r>
          </a:p>
        </p:txBody>
      </p:sp>
      <p:pic>
        <p:nvPicPr>
          <p:cNvPr id="23555" name="Picture 2" descr="E:\04他人提供資料\美編圖案\新素食儀\01.gif"/>
          <p:cNvPicPr>
            <a:picLocks noChangeAspect="1" noChangeArrowheads="1"/>
          </p:cNvPicPr>
          <p:nvPr/>
        </p:nvPicPr>
        <p:blipFill>
          <a:blip r:embed="rId3" cstate="print"/>
          <a:srcRect/>
          <a:stretch>
            <a:fillRect/>
          </a:stretch>
        </p:blipFill>
        <p:spPr bwMode="auto">
          <a:xfrm>
            <a:off x="2915816" y="2492896"/>
            <a:ext cx="2879725" cy="30686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Picture 2" descr="C:\Users\R30A\Desktop\269740.jpg"/>
          <p:cNvPicPr>
            <a:picLocks noChangeAspect="1" noChangeArrowheads="1"/>
          </p:cNvPicPr>
          <p:nvPr/>
        </p:nvPicPr>
        <p:blipFill>
          <a:blip r:embed="rId2" cstate="print"/>
          <a:srcRect l="14563" t="3819" b="9416"/>
          <a:stretch>
            <a:fillRect/>
          </a:stretch>
        </p:blipFill>
        <p:spPr bwMode="auto">
          <a:xfrm>
            <a:off x="0" y="0"/>
            <a:ext cx="7632848" cy="4464496"/>
          </a:xfrm>
          <a:prstGeom prst="rect">
            <a:avLst/>
          </a:prstGeom>
          <a:noFill/>
        </p:spPr>
      </p:pic>
      <p:pic>
        <p:nvPicPr>
          <p:cNvPr id="31747" name="Picture 3" descr="C:\Users\R30A\Desktop\269741.jpg"/>
          <p:cNvPicPr>
            <a:picLocks noChangeAspect="1" noChangeArrowheads="1"/>
          </p:cNvPicPr>
          <p:nvPr/>
        </p:nvPicPr>
        <p:blipFill>
          <a:blip r:embed="rId3" cstate="print"/>
          <a:srcRect l="11812" t="19592" r="15739"/>
          <a:stretch>
            <a:fillRect/>
          </a:stretch>
        </p:blipFill>
        <p:spPr bwMode="auto">
          <a:xfrm>
            <a:off x="1619672" y="2564904"/>
            <a:ext cx="7524328" cy="41373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2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l="10788" t="6516" r="13945" b="14735"/>
          <a:stretch>
            <a:fillRect/>
          </a:stretch>
        </p:blipFill>
        <p:spPr bwMode="auto">
          <a:xfrm>
            <a:off x="0" y="0"/>
            <a:ext cx="9324528"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99592" y="17863"/>
            <a:ext cx="7772400" cy="1470025"/>
          </a:xfrm>
        </p:spPr>
        <p:txBody>
          <a:bodyPr>
            <a:normAutofit/>
          </a:bodyPr>
          <a:lstStyle/>
          <a:p>
            <a:r>
              <a:rPr lang="zh-TW" altLang="en-US" sz="5400" dirty="0">
                <a:latin typeface="標楷體" pitchFamily="65" charset="-120"/>
                <a:ea typeface="標楷體" pitchFamily="65" charset="-120"/>
                <a:hlinkClick r:id="rId2" action="ppaction://hlinkpres?slideindex=1&amp;slidetitle="/>
              </a:rPr>
              <a:t>難民悲歌</a:t>
            </a:r>
            <a:endParaRPr lang="zh-TW" altLang="en-US" sz="5400" dirty="0">
              <a:latin typeface="標楷體" pitchFamily="65" charset="-120"/>
              <a:ea typeface="標楷體" pitchFamily="65" charset="-120"/>
            </a:endParaRPr>
          </a:p>
        </p:txBody>
      </p:sp>
      <p:sp>
        <p:nvSpPr>
          <p:cNvPr id="3" name="副標題 2"/>
          <p:cNvSpPr>
            <a:spLocks noGrp="1"/>
          </p:cNvSpPr>
          <p:nvPr>
            <p:ph type="subTitle" idx="1"/>
          </p:nvPr>
        </p:nvSpPr>
        <p:spPr>
          <a:xfrm>
            <a:off x="1357290" y="2786058"/>
            <a:ext cx="6400800" cy="3143272"/>
          </a:xfrm>
        </p:spPr>
        <p:txBody>
          <a:bodyPr/>
          <a:lstStyle/>
          <a:p>
            <a:endParaRPr lang="zh-TW" altLang="en-US" dirty="0"/>
          </a:p>
        </p:txBody>
      </p:sp>
      <p:pic>
        <p:nvPicPr>
          <p:cNvPr id="1026" name="Picture 2" descr="C:\Users\R30A\Desktop\420_799c65559258c30f0dedb6b2ed1514a0.jpg"/>
          <p:cNvPicPr>
            <a:picLocks noChangeAspect="1" noChangeArrowheads="1"/>
          </p:cNvPicPr>
          <p:nvPr/>
        </p:nvPicPr>
        <p:blipFill>
          <a:blip r:embed="rId3" cstate="print"/>
          <a:srcRect l="54762"/>
          <a:stretch>
            <a:fillRect/>
          </a:stretch>
        </p:blipFill>
        <p:spPr bwMode="auto">
          <a:xfrm>
            <a:off x="1115616" y="0"/>
            <a:ext cx="6311054" cy="5589240"/>
          </a:xfrm>
          <a:prstGeom prst="rect">
            <a:avLst/>
          </a:prstGeom>
          <a:noFill/>
        </p:spPr>
      </p:pic>
      <p:sp>
        <p:nvSpPr>
          <p:cNvPr id="5" name="矩形 4"/>
          <p:cNvSpPr/>
          <p:nvPr/>
        </p:nvSpPr>
        <p:spPr>
          <a:xfrm>
            <a:off x="683568" y="4941168"/>
            <a:ext cx="7776864" cy="1815882"/>
          </a:xfrm>
          <a:prstGeom prst="rect">
            <a:avLst/>
          </a:prstGeom>
        </p:spPr>
        <p:txBody>
          <a:bodyPr wrap="square">
            <a:spAutoFit/>
          </a:bodyPr>
          <a:lstStyle/>
          <a:p>
            <a:r>
              <a:rPr lang="zh-TW" altLang="en-US" sz="2800" dirty="0" smtClean="0">
                <a:latin typeface="標楷體" pitchFamily="65" charset="-120"/>
                <a:ea typeface="標楷體" pitchFamily="65" charset="-120"/>
              </a:rPr>
              <a:t>敘利亞三歲男童亞藍小小身軀伏臥土耳其海灘的遇難照片震撼全球。他的父親阿布杜拉．庫迪四日回到一家人逃離的故鄉敘利亞科巴尼，埋葬落海溺斃的妻子與兩名幼子</a:t>
            </a:r>
            <a:endParaRPr lang="zh-TW" altLang="en-US" sz="28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l="5696" r="2462" b="10091"/>
          <a:stretch>
            <a:fillRect/>
          </a:stretch>
        </p:blipFill>
        <p:spPr bwMode="auto">
          <a:xfrm>
            <a:off x="0" y="0"/>
            <a:ext cx="928903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zh-TW" altLang="en-US" dirty="0"/>
          </a:p>
        </p:txBody>
      </p:sp>
      <p:pic>
        <p:nvPicPr>
          <p:cNvPr id="34818" name="Picture 2"/>
          <p:cNvPicPr>
            <a:picLocks noChangeAspect="1" noChangeArrowheads="1"/>
          </p:cNvPicPr>
          <p:nvPr/>
        </p:nvPicPr>
        <p:blipFill>
          <a:blip r:embed="rId3" cstate="print"/>
          <a:srcRect/>
          <a:stretch>
            <a:fillRect/>
          </a:stretch>
        </p:blipFill>
        <p:spPr bwMode="auto">
          <a:xfrm>
            <a:off x="1115616" y="1844824"/>
            <a:ext cx="6840760" cy="4320480"/>
          </a:xfrm>
          <a:prstGeom prst="rect">
            <a:avLst/>
          </a:prstGeom>
          <a:noFill/>
          <a:ln w="9525">
            <a:noFill/>
            <a:miter lim="800000"/>
            <a:headEnd/>
            <a:tailEnd/>
          </a:ln>
        </p:spPr>
      </p:pic>
      <p:sp>
        <p:nvSpPr>
          <p:cNvPr id="4" name="矩形 3"/>
          <p:cNvSpPr/>
          <p:nvPr/>
        </p:nvSpPr>
        <p:spPr>
          <a:xfrm>
            <a:off x="2195736" y="404664"/>
            <a:ext cx="4698722" cy="769441"/>
          </a:xfrm>
          <a:prstGeom prst="rect">
            <a:avLst/>
          </a:prstGeom>
        </p:spPr>
        <p:txBody>
          <a:bodyPr wrap="none">
            <a:spAutoFit/>
          </a:bodyPr>
          <a:lstStyle/>
          <a:p>
            <a:r>
              <a:rPr lang="zh-TW" altLang="en-US" sz="4400" dirty="0" smtClean="0">
                <a:solidFill>
                  <a:schemeClr val="bg2"/>
                </a:solidFill>
                <a:latin typeface="標楷體" pitchFamily="65" charset="-120"/>
                <a:ea typeface="標楷體" pitchFamily="65" charset="-120"/>
              </a:rPr>
              <a:t>敘利亞孩童的願望</a:t>
            </a:r>
            <a:endParaRPr lang="zh-TW" altLang="en-US" sz="4400" dirty="0">
              <a:solidFill>
                <a:schemeClr val="bg2"/>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action="ppaction://hlinkfile"/>
          </p:cNvPr>
          <p:cNvPicPr>
            <a:picLocks noChangeAspect="1" noChangeArrowheads="1"/>
          </p:cNvPicPr>
          <p:nvPr/>
        </p:nvPicPr>
        <p:blipFill>
          <a:blip r:embed="rId4" cstate="print"/>
          <a:srcRect l="7747" t="16360" r="9567" b="17688"/>
          <a:stretch>
            <a:fillRect/>
          </a:stretch>
        </p:blipFill>
        <p:spPr bwMode="auto">
          <a:xfrm>
            <a:off x="611560" y="1412776"/>
            <a:ext cx="4392488" cy="4896544"/>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1691680" y="332656"/>
            <a:ext cx="5724644" cy="830997"/>
          </a:xfrm>
          <a:prstGeom prst="rect">
            <a:avLst/>
          </a:prstGeom>
        </p:spPr>
        <p:txBody>
          <a:bodyPr wrap="none">
            <a:spAutoFit/>
          </a:bodyPr>
          <a:lstStyle/>
          <a:p>
            <a:r>
              <a:rPr lang="zh-TW" altLang="en-US" sz="4800" dirty="0">
                <a:latin typeface="標楷體" pitchFamily="65" charset="-120"/>
                <a:ea typeface="標楷體" pitchFamily="65" charset="-120"/>
              </a:rPr>
              <a:t>敘利亞難民在土耳其</a:t>
            </a:r>
          </a:p>
        </p:txBody>
      </p:sp>
      <p:pic>
        <p:nvPicPr>
          <p:cNvPr id="2052" name="Picture 4">
            <a:hlinkClick r:id="rId5" action="ppaction://hlinkfile"/>
          </p:cNvPr>
          <p:cNvPicPr>
            <a:picLocks noChangeAspect="1" noChangeArrowheads="1"/>
          </p:cNvPicPr>
          <p:nvPr/>
        </p:nvPicPr>
        <p:blipFill>
          <a:blip r:embed="rId6" cstate="print"/>
          <a:srcRect l="12702" t="16705" r="7273" b="16476"/>
          <a:stretch>
            <a:fillRect/>
          </a:stretch>
        </p:blipFill>
        <p:spPr bwMode="auto">
          <a:xfrm>
            <a:off x="5148064" y="1412776"/>
            <a:ext cx="3995936" cy="48965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l="10515" t="12797" r="17266" b="13751"/>
          <a:stretch>
            <a:fillRect/>
          </a:stretch>
        </p:blipFill>
        <p:spPr bwMode="auto">
          <a:xfrm>
            <a:off x="0" y="0"/>
            <a:ext cx="939653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1038</TotalTime>
  <Words>782</Words>
  <Application>Microsoft Office PowerPoint</Application>
  <PresentationFormat>如螢幕大小 (4:3)</PresentationFormat>
  <Paragraphs>40</Paragraphs>
  <Slides>23</Slides>
  <Notes>9</Notes>
  <HiddenSlides>3</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23</vt:i4>
      </vt:variant>
    </vt:vector>
  </HeadingPairs>
  <TitlesOfParts>
    <vt:vector size="25" baseType="lpstr">
      <vt:lpstr>Office 佈景主題</vt:lpstr>
      <vt:lpstr>多媒體項目</vt:lpstr>
      <vt:lpstr>慈悲心(二)</vt:lpstr>
      <vt:lpstr>投影片 2</vt:lpstr>
      <vt:lpstr>投影片 3</vt:lpstr>
      <vt:lpstr>投影片 4</vt:lpstr>
      <vt:lpstr>難民悲歌</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靜思語</vt:lpstr>
      <vt:lpstr>投影片 21</vt:lpstr>
      <vt:lpstr>投影片 22</vt:lpstr>
      <vt:lpstr>投影片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布施</dc:title>
  <dc:creator>ASUS</dc:creator>
  <cp:lastModifiedBy>R30A</cp:lastModifiedBy>
  <cp:revision>192</cp:revision>
  <dcterms:created xsi:type="dcterms:W3CDTF">2016-08-22T06:26:39Z</dcterms:created>
  <dcterms:modified xsi:type="dcterms:W3CDTF">2018-02-06T12:29:56Z</dcterms:modified>
</cp:coreProperties>
</file>