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3" r:id="rId2"/>
  </p:sldMasterIdLst>
  <p:notesMasterIdLst>
    <p:notesMasterId r:id="rId54"/>
  </p:notesMasterIdLst>
  <p:sldIdLst>
    <p:sldId id="297" r:id="rId3"/>
    <p:sldId id="428" r:id="rId4"/>
    <p:sldId id="429" r:id="rId5"/>
    <p:sldId id="298" r:id="rId6"/>
    <p:sldId id="303" r:id="rId7"/>
    <p:sldId id="441" r:id="rId8"/>
    <p:sldId id="260" r:id="rId9"/>
    <p:sldId id="304" r:id="rId10"/>
    <p:sldId id="305" r:id="rId11"/>
    <p:sldId id="330" r:id="rId12"/>
    <p:sldId id="440" r:id="rId13"/>
    <p:sldId id="439" r:id="rId14"/>
    <p:sldId id="414" r:id="rId15"/>
    <p:sldId id="337" r:id="rId16"/>
    <p:sldId id="37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5" r:id="rId30"/>
    <p:sldId id="370" r:id="rId31"/>
    <p:sldId id="379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455" r:id="rId41"/>
    <p:sldId id="456" r:id="rId42"/>
    <p:sldId id="457" r:id="rId43"/>
    <p:sldId id="445" r:id="rId44"/>
    <p:sldId id="446" r:id="rId45"/>
    <p:sldId id="447" r:id="rId46"/>
    <p:sldId id="448" r:id="rId47"/>
    <p:sldId id="450" r:id="rId48"/>
    <p:sldId id="451" r:id="rId49"/>
    <p:sldId id="452" r:id="rId50"/>
    <p:sldId id="453" r:id="rId51"/>
    <p:sldId id="427" r:id="rId52"/>
    <p:sldId id="299" r:id="rId53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62F25C7-7C62-4825-9D6B-4D377DF8E2F8}">
          <p14:sldIdLst>
            <p14:sldId id="297"/>
            <p14:sldId id="428"/>
            <p14:sldId id="429"/>
            <p14:sldId id="298"/>
            <p14:sldId id="303"/>
            <p14:sldId id="441"/>
            <p14:sldId id="260"/>
            <p14:sldId id="304"/>
            <p14:sldId id="305"/>
            <p14:sldId id="330"/>
            <p14:sldId id="440"/>
            <p14:sldId id="439"/>
            <p14:sldId id="414"/>
            <p14:sldId id="337"/>
            <p14:sldId id="37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5"/>
            <p14:sldId id="370"/>
            <p14:sldId id="379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55"/>
            <p14:sldId id="456"/>
            <p14:sldId id="457"/>
            <p14:sldId id="445"/>
            <p14:sldId id="446"/>
            <p14:sldId id="447"/>
            <p14:sldId id="448"/>
            <p14:sldId id="450"/>
            <p14:sldId id="451"/>
            <p14:sldId id="452"/>
            <p14:sldId id="453"/>
            <p14:sldId id="427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8" autoAdjust="0"/>
    <p:restoredTop sz="75899" autoAdjust="0"/>
  </p:normalViewPr>
  <p:slideViewPr>
    <p:cSldViewPr snapToGrid="0">
      <p:cViewPr varScale="1">
        <p:scale>
          <a:sx n="56" d="100"/>
          <a:sy n="56" d="100"/>
        </p:scale>
        <p:origin x="124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30FEE68-BFFF-4638-9957-6A7E7CB05FBB}" type="datetimeFigureOut">
              <a:rPr lang="zh-TW" altLang="en-US"/>
              <a:pPr>
                <a:defRPr/>
              </a:pPr>
              <a:t>2019/8/7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298F45-ECA9-4046-8735-310263C8D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113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28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25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66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27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2202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96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D3C6945-1C07-4811-B0E2-3D18E519D946}" type="slidenum">
              <a:rPr lang="zh-TW" altLang="en-US" smtClean="0"/>
              <a:pPr>
                <a:spcBef>
                  <a:spcPct val="0"/>
                </a:spcBef>
              </a:pPr>
              <a:t>51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65606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2B0EC7-D94C-425B-9598-8A5B73B071D5}" type="slidenum">
              <a:rPr lang="zh-TW" altLang="en-US" smtClean="0"/>
              <a:pPr>
                <a:spcBef>
                  <a:spcPct val="0"/>
                </a:spcBef>
              </a:pPr>
              <a:t>4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51766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懺悔</a:t>
            </a:r>
            <a:r>
              <a:rPr lang="en-US" altLang="zh-TW" smtClean="0"/>
              <a:t>(</a:t>
            </a:r>
            <a:r>
              <a:rPr lang="zh-TW" altLang="en-US" smtClean="0"/>
              <a:t>大石頭與小石頭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B870E0-1109-4AFA-B568-58B68FF1E3E8}" type="slidenum">
              <a:rPr kumimoji="0" lang="zh-TW" altLang="en-US" smtClean="0">
                <a:latin typeface="Calibri" panose="020F0502020204030204" pitchFamily="34" charset="0"/>
              </a:rPr>
              <a:pPr/>
              <a:t>5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3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48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煩惱障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3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3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懺悔</a:t>
            </a:r>
            <a:r>
              <a:rPr lang="en-US" altLang="zh-TW" smtClean="0"/>
              <a:t>(</a:t>
            </a:r>
            <a:r>
              <a:rPr lang="zh-TW" altLang="en-US" smtClean="0"/>
              <a:t>大石頭與小石頭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B870E0-1109-4AFA-B568-58B68FF1E3E8}" type="slidenum">
              <a:rPr kumimoji="0" lang="zh-TW" altLang="en-US" smtClean="0">
                <a:latin typeface="Calibri" panose="020F0502020204030204" pitchFamily="34" charset="0"/>
              </a:rPr>
              <a:pPr/>
              <a:t>13</a:t>
            </a:fld>
            <a:endParaRPr kumimoji="0" lang="zh-TW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9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98F45-ECA9-4046-8735-310263C8D142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3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25A4-7C5C-4009-85D5-171B1F95143D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49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B58F5649-3122-4ED8-AC94-A1166E89D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616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07936A37-DB93-424F-B514-109266D1F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227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54017" y="549276"/>
            <a:ext cx="2743200" cy="5605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549276"/>
            <a:ext cx="8026400" cy="5605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480C065-B6BF-4819-819B-B7F6B7BAB1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649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37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4319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00910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65707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37486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3863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24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2202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572B985B-D5A6-4E85-A7C4-4708FC96C3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9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13706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42760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7173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AB10F137-122A-453D-A844-D7FA38C50E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0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12417" y="1484314"/>
            <a:ext cx="5384800" cy="467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F8F7F92-E683-4AB7-B6B4-27ED31839A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63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E40C1C7D-8ABF-4358-BF62-277A21680D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1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DE79869F-3231-4590-A336-37F748DDC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32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3BED4172-C82D-45F8-A024-CF8E953339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136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6A8E6774-D012-4B03-86D9-E15433E707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632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D87C8BC-FB7E-4E12-A269-2F818568E6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03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 userDrawn="1"/>
        </p:nvSpPr>
        <p:spPr bwMode="auto">
          <a:xfrm>
            <a:off x="239713" y="260350"/>
            <a:ext cx="11712575" cy="6264275"/>
          </a:xfrm>
          <a:prstGeom prst="roundRect">
            <a:avLst>
              <a:gd name="adj" fmla="val 3093"/>
            </a:avLst>
          </a:prstGeom>
          <a:gradFill rotWithShape="1">
            <a:gsLst>
              <a:gs pos="0">
                <a:srgbClr val="C0C0C0"/>
              </a:gs>
              <a:gs pos="100000">
                <a:srgbClr val="FBFBFB"/>
              </a:gs>
            </a:gsLst>
            <a:lin ang="5400000" scaled="1"/>
          </a:gradFill>
          <a:ln w="1270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76413" y="549275"/>
            <a:ext cx="98202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484313"/>
            <a:ext cx="109728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33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B928CD1-9EB1-4222-BE83-4AFDEAF113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精舍底圖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rgbClr val="CC9900"/>
          </a:solidFill>
          <a:latin typeface="+mj-lt"/>
          <a:ea typeface="+mj-ea"/>
          <a:cs typeface="文鼎中隸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  <a:cs typeface="文鼎中隸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rgbClr val="CC9900"/>
          </a:solidFill>
          <a:latin typeface="Arial" panose="020B0604020202020204" pitchFamily="34" charset="0"/>
          <a:ea typeface="文鼎中隸" panose="020B0609010101010101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4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04&#29033;&#24817;&#24847;&#26989;&#29983;.mp4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&#24904;&#28639;&#21151;&#24503;&#26371;&#27468;%20.mp4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&#21892;&#35722;&#30340;&#22823;&#35937;(&#21098;&#36655;).mp4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03%20&#38283;&#32147;&#20552;-&#20315;&#20687;&#29256;(1'48'').wm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&#12304;&#35211;&#35657;&#21488;&#28771;&#29983;&#21629;&#21147;&#12305;20150201%20-%20&#32763;&#36234;&#39640;&#29254;&#30340;&#24859;%20-%20&#24535;&#28858;&#20154;&#25991;%20_cut-1+2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37941;&#31383;&#22806;&#35488;&#33287;&#24773;.mp4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&#24863;&#20154;_&#29238;&#27597;&#24681;&#37325;&#38627;&#22577;&#32147;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&#29238;&#35242;.MP4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&#29238;&#24681;.mp4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&#24863;&#20154;_&#29238;&#27597;&#24681;&#37325;&#38627;&#22577;&#32147;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&#12298;&#25082;&#24724;&#25991;&#12299;&#21932;&#23433;&#33310;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5363" name="Picture 2" descr="C:\Users\R30A\Desktop\佛像\103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-239713"/>
            <a:ext cx="8445500" cy="709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947" r="-613"/>
          <a:stretch>
            <a:fillRect/>
          </a:stretch>
        </p:blipFill>
        <p:spPr bwMode="auto">
          <a:xfrm>
            <a:off x="0" y="-103188"/>
            <a:ext cx="12266613" cy="71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罪苦根源計有三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哪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三障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2537624" y="2391490"/>
            <a:ext cx="780213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一是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煩惱</a:t>
            </a:r>
            <a:endParaRPr lang="en-US" altLang="zh-TW" sz="5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是業 </a:t>
            </a:r>
            <a:endParaRPr lang="en-US" altLang="zh-TW" sz="5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是果報受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輪迴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果報障</a:t>
            </a:r>
            <a:r>
              <a:rPr lang="en-US" altLang="zh-TW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6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5358" y="909493"/>
            <a:ext cx="9820275" cy="792163"/>
          </a:xfrm>
        </p:spPr>
        <p:txBody>
          <a:bodyPr/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障如何消除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3777682" y="2710934"/>
            <a:ext cx="537839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消除三障有妙方 </a:t>
            </a:r>
            <a:endParaRPr lang="en-US" altLang="zh-TW" sz="54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5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慚愧 知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罪與懺悔</a:t>
            </a:r>
          </a:p>
        </p:txBody>
      </p:sp>
    </p:spTree>
    <p:extLst>
      <p:ext uri="{BB962C8B-B14F-4D97-AF65-F5344CB8AC3E}">
        <p14:creationId xmlns:p14="http://schemas.microsoft.com/office/powerpoint/2010/main" val="27426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7783" t="744" r="4622"/>
          <a:stretch/>
        </p:blipFill>
        <p:spPr>
          <a:xfrm>
            <a:off x="0" y="-169952"/>
            <a:ext cx="12192000" cy="7260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142" y="17350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往昔所造諸惡業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皆由無使貪瞋癡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從身語意之所生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一切我今皆懺會</a:t>
            </a:r>
          </a:p>
        </p:txBody>
      </p:sp>
      <p:sp>
        <p:nvSpPr>
          <p:cNvPr id="4" name="矩形 3"/>
          <p:cNvSpPr/>
          <p:nvPr/>
        </p:nvSpPr>
        <p:spPr>
          <a:xfrm>
            <a:off x="1257946" y="478842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懺悔文</a:t>
            </a:r>
          </a:p>
        </p:txBody>
      </p:sp>
      <p:pic>
        <p:nvPicPr>
          <p:cNvPr id="5" name="感動心靈的梵唄音聲 -  懺悔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879" y="581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347" y="0"/>
            <a:ext cx="10972800" cy="1143000"/>
          </a:xfrm>
        </p:spPr>
        <p:txBody>
          <a:bodyPr/>
          <a:lstStyle/>
          <a:p>
            <a:r>
              <a:rPr lang="zh-TW" altLang="en-US" sz="6000" dirty="0" smtClean="0">
                <a:solidFill>
                  <a:schemeClr val="bg1"/>
                </a:solidFill>
                <a:latin typeface="+mn-ea"/>
                <a:ea typeface="+mn-ea"/>
              </a:rPr>
              <a:t>偈誦</a:t>
            </a:r>
            <a:r>
              <a:rPr lang="en-US" altLang="zh-TW" sz="60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zh-TW" altLang="en-US" sz="6000" dirty="0" smtClean="0">
                <a:solidFill>
                  <a:schemeClr val="bg1"/>
                </a:solidFill>
                <a:latin typeface="+mn-ea"/>
                <a:ea typeface="+mn-ea"/>
              </a:rPr>
              <a:t>二</a:t>
            </a:r>
            <a:r>
              <a:rPr lang="en-US" altLang="zh-TW" sz="60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zh-TW" altLang="en-US" sz="6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20528" y="153535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心存善念境是善 </a:t>
            </a:r>
            <a:r>
              <a:rPr lang="en-US" altLang="zh-TW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惡念存心惡無邊</a:t>
            </a:r>
            <a:b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佛典故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1026" name="Picture 2" descr="https://www.ctworld.org.tw/sutra_stories/images/story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49" y="1341438"/>
            <a:ext cx="7650791" cy="4977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\Pictures\thCA2BQZ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56792"/>
            <a:ext cx="9144000" cy="530120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薩哈拉沙漠</a:t>
            </a:r>
            <a:r>
              <a:rPr lang="en-US" altLang="zh-TW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死亡之海</a:t>
            </a:r>
            <a:r>
              <a:rPr lang="en-US" altLang="zh-TW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6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6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lair\Pictures\thCA1K83O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72124" y="2348880"/>
            <a:ext cx="4916364" cy="424847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186808" cy="286633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到處都可</a:t>
            </a:r>
            <a:r>
              <a:rPr lang="en-US" altLang="zh-TW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見骨骸</a:t>
            </a:r>
          </a:p>
        </p:txBody>
      </p:sp>
    </p:spTree>
    <p:extLst>
      <p:ext uri="{BB962C8B-B14F-4D97-AF65-F5344CB8AC3E}">
        <p14:creationId xmlns:p14="http://schemas.microsoft.com/office/powerpoint/2010/main" val="23431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9536" y="260649"/>
            <a:ext cx="8136904" cy="540060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zh-TW" altLang="en-US" sz="4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隊長</a:t>
            </a:r>
            <a:r>
              <a:rPr lang="en-US" altLang="zh-TW" sz="48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CN" altLang="en-US" sz="4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每一堆白骨，都曾是我們的同行，怎能忍心讓他們陳屍荒野呢？</a:t>
            </a:r>
            <a:br>
              <a:rPr lang="zh-TW" altLang="en-US" sz="4800" b="1" dirty="0">
                <a:latin typeface="標楷體" pitchFamily="65" charset="-120"/>
                <a:ea typeface="標楷體" pitchFamily="65" charset="-120"/>
              </a:rPr>
            </a:br>
            <a:endParaRPr lang="en-US" altLang="zh-TW" sz="4800" b="1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 選擇高地挖坑，把骸骨掩埋起來，還用樹枝或石塊為他們樹個簡易的墓碑。</a:t>
            </a:r>
            <a:endParaRPr lang="zh-TW" altLang="zh-TW" sz="4800" b="1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sz="4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36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620689"/>
            <a:ext cx="8229600" cy="5505475"/>
          </a:xfrm>
        </p:spPr>
        <p:txBody>
          <a:bodyPr>
            <a:normAutofit/>
          </a:bodyPr>
          <a:lstStyle/>
          <a:p>
            <a:pPr latinLnBrk="1">
              <a:buNone/>
            </a:pPr>
            <a:r>
              <a:rPr lang="zh-TW" altLang="en-US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隊員</a:t>
            </a:r>
            <a:r>
              <a:rPr lang="en-US" altLang="zh-TW" sz="4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latinLnBrk="1">
              <a:buNone/>
            </a:pPr>
            <a:r>
              <a:rPr lang="en-US" altLang="zh-TW" sz="4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沙漠中骸骨實在太多</a:t>
            </a: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 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，掩埋工作佔用了大量時間。</a:t>
            </a:r>
            <a:endParaRPr lang="zh-TW" altLang="zh-TW" sz="4400" b="1" dirty="0">
              <a:latin typeface="標楷體" pitchFamily="65" charset="-120"/>
              <a:ea typeface="標楷體" pitchFamily="65" charset="-120"/>
            </a:endParaRPr>
          </a:p>
          <a:p>
            <a:pPr latinLnBrk="1">
              <a:buNone/>
            </a:pP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zh-TW" sz="4400" b="1" dirty="0">
              <a:latin typeface="標楷體" pitchFamily="65" charset="-120"/>
              <a:ea typeface="標楷體" pitchFamily="65" charset="-120"/>
            </a:endParaRPr>
          </a:p>
          <a:p>
            <a:pPr latinLnBrk="1">
              <a:buNone/>
            </a:pPr>
            <a:r>
              <a:rPr lang="en-US" altLang="zh-TW" sz="44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隊員們抱怨：我們是來考古的，不是來替死人收屍的。</a:t>
            </a:r>
            <a:endParaRPr lang="zh-TW" altLang="zh-TW" sz="4400" b="1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4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31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功德會會歌</a:t>
            </a:r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9202" t="10161" r="18242" b="16107"/>
          <a:stretch/>
        </p:blipFill>
        <p:spPr>
          <a:xfrm>
            <a:off x="4226943" y="1621767"/>
            <a:ext cx="3830129" cy="27086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5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59896" y="3212976"/>
            <a:ext cx="1872208" cy="18002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反對</a:t>
            </a:r>
            <a:endParaRPr lang="en-US" altLang="zh-TW" sz="6000" dirty="0">
              <a:latin typeface="標楷體" pitchFamily="65" charset="-120"/>
              <a:ea typeface="標楷體" pitchFamily="65" charset="-120"/>
            </a:endParaRPr>
          </a:p>
          <a:p>
            <a:pPr algn="ctr">
              <a:buNone/>
            </a:pP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堅持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8229600" cy="149817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隊員的抱怨</a:t>
            </a:r>
            <a:r>
              <a:rPr lang="en-US" altLang="zh-TW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隊長的堅持</a:t>
            </a:r>
          </a:p>
        </p:txBody>
      </p:sp>
    </p:spTree>
    <p:extLst>
      <p:ext uri="{BB962C8B-B14F-4D97-AF65-F5344CB8AC3E}">
        <p14:creationId xmlns:p14="http://schemas.microsoft.com/office/powerpoint/2010/main" val="27433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lair\Pictures\thCAAL1Y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59696" y="1700808"/>
            <a:ext cx="5940152" cy="5157192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524001" y="-387044"/>
            <a:ext cx="62889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altLang="zh-TW" sz="1600" dirty="0">
              <a:solidFill>
                <a:srgbClr val="00008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eaLnBrk="1" hangingPunct="1"/>
            <a:endParaRPr lang="en-US" altLang="zh-TW" sz="1600" dirty="0">
              <a:solidFill>
                <a:srgbClr val="00008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eaLnBrk="1" hangingPunct="1"/>
            <a:endParaRPr lang="en-US" altLang="zh-TW" sz="1600" dirty="0">
              <a:solidFill>
                <a:srgbClr val="00008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eaLnBrk="1" hangingPunct="1"/>
            <a:r>
              <a:rPr lang="zh-TW" altLang="en-US" sz="1600" dirty="0">
                <a:solidFill>
                  <a:srgbClr val="00008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                      </a:t>
            </a:r>
            <a:r>
              <a:rPr lang="zh-TW" altLang="en-US" sz="6000" dirty="0">
                <a:solidFill>
                  <a:srgbClr val="00008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簡易的墓碑</a:t>
            </a:r>
            <a:endParaRPr lang="zh-TW" altLang="en-US" sz="6000" dirty="0"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119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35560" y="1360993"/>
            <a:ext cx="77048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zh-TW" altLang="en-US" sz="4400" b="1" dirty="0">
                <a:solidFill>
                  <a:srgbClr val="00008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約一個星期後，考古隊在沙漠</a:t>
            </a:r>
            <a:endParaRPr lang="en-US" altLang="zh-TW" sz="4400" b="1" dirty="0">
              <a:solidFill>
                <a:srgbClr val="00008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eaLnBrk="1" hangingPunct="1"/>
            <a:r>
              <a:rPr lang="zh-TW" altLang="en-US" sz="4400" b="1" dirty="0">
                <a:solidFill>
                  <a:srgbClr val="00008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中心發現了許多古人遺跡和足</a:t>
            </a:r>
            <a:endParaRPr lang="en-US" altLang="zh-TW" sz="4400" b="1" dirty="0">
              <a:solidFill>
                <a:srgbClr val="000080"/>
              </a:solidFill>
              <a:latin typeface="標楷體" pitchFamily="65" charset="-120"/>
              <a:ea typeface="標楷體" pitchFamily="65" charset="-120"/>
              <a:cs typeface="Arial" pitchFamily="34" charset="0"/>
            </a:endParaRPr>
          </a:p>
          <a:p>
            <a:pPr eaLnBrk="1" hangingPunct="1"/>
            <a:r>
              <a:rPr lang="zh-TW" altLang="en-US" sz="4400" b="1" dirty="0">
                <a:solidFill>
                  <a:srgbClr val="00008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以震驚世界的文物。</a:t>
            </a:r>
            <a:endParaRPr lang="zh-TW" altLang="en-US" sz="4400" b="1" dirty="0"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6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lair\Pictures\thCA18QI6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780" y="-675456"/>
            <a:ext cx="9865096" cy="7101408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35560" y="1844824"/>
            <a:ext cx="8229600" cy="281348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zh-TW" altLang="en-US" sz="6000" dirty="0"/>
              <a:t>  </a:t>
            </a:r>
            <a:endParaRPr lang="en-US" altLang="zh-TW" sz="6000" dirty="0"/>
          </a:p>
          <a:p>
            <a:pPr>
              <a:buNone/>
            </a:pPr>
            <a:r>
              <a:rPr lang="zh-TW" altLang="en-US" sz="6000" dirty="0">
                <a:solidFill>
                  <a:srgbClr val="002060"/>
                </a:solidFill>
              </a:rPr>
              <a:t> </a:t>
            </a:r>
            <a:r>
              <a:rPr lang="zh-TW" altLang="en-US" sz="6000" b="1" dirty="0">
                <a:solidFill>
                  <a:schemeClr val="tx2">
                    <a:lumMod val="50000"/>
                  </a:schemeClr>
                </a:solidFill>
              </a:rPr>
              <a:t>但當他們離開時，突然刮起風暴， 幾天幾夜不見天日。</a:t>
            </a:r>
            <a:endParaRPr lang="zh-TW" altLang="zh-TW" sz="6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zh-TW" altLang="en-US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clair\Pictures\thCAW2FB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51784" y="1556792"/>
            <a:ext cx="3733006" cy="373300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指南針都失靈了</a:t>
            </a:r>
            <a:endParaRPr lang="zh-TW" altLang="en-US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00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lair\Pictures\thCAZQRMS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636912"/>
            <a:ext cx="2857500" cy="2857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食物和水都快没了</a:t>
            </a:r>
            <a:endParaRPr lang="zh-TW" altLang="en-US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8131" name="Picture 3" descr="C:\Users\clair\Pictures\thCA4MJVN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5" y="2492896"/>
            <a:ext cx="2143125" cy="28575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7" name="矩形 6"/>
          <p:cNvSpPr/>
          <p:nvPr/>
        </p:nvSpPr>
        <p:spPr>
          <a:xfrm>
            <a:off x="4007768" y="2132857"/>
            <a:ext cx="6479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2060"/>
                </a:solidFill>
              </a:rPr>
              <a:t>×</a:t>
            </a:r>
            <a:endParaRPr lang="zh-TW" altLang="en-US" sz="7200" b="1" dirty="0">
              <a:solidFill>
                <a:srgbClr val="00206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64152" y="1844825"/>
            <a:ext cx="1296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b="1" dirty="0">
                <a:solidFill>
                  <a:srgbClr val="002060"/>
                </a:solidFill>
              </a:rPr>
              <a:t>×</a:t>
            </a:r>
            <a:endParaRPr lang="zh-TW" alt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6159" y="416652"/>
            <a:ext cx="10558732" cy="5433467"/>
          </a:xfrm>
        </p:spPr>
        <p:txBody>
          <a:bodyPr/>
          <a:lstStyle/>
          <a:p>
            <a:pPr>
              <a:lnSpc>
                <a:spcPts val="4900"/>
              </a:lnSpc>
              <a:buNone/>
            </a:pPr>
            <a:r>
              <a:rPr lang="zh-CN" altLang="en-US" sz="4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危難之時，隊長突然說：</a:t>
            </a:r>
            <a:endParaRPr lang="en-US" altLang="zh-CN" sz="4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900"/>
              </a:lnSpc>
              <a:buNone/>
            </a:pPr>
            <a:r>
              <a:rPr lang="zh-TW" altLang="en-US" sz="4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不要絕望，我們來時在路上留下了路標！</a:t>
            </a:r>
            <a:endParaRPr lang="en-US" altLang="zh-TW" sz="4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zh-TW" dirty="0" smtClean="0"/>
          </a:p>
          <a:p>
            <a:endParaRPr lang="zh-TW" altLang="en-US" dirty="0"/>
          </a:p>
        </p:txBody>
      </p:sp>
      <p:pic>
        <p:nvPicPr>
          <p:cNvPr id="4" name="Picture 2" descr="C:\Users\clair\Pictures\thCAAL1Y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4860" y="2518914"/>
            <a:ext cx="7835849" cy="4632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4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2204" y="1910753"/>
            <a:ext cx="10610490" cy="19008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6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考古</a:t>
            </a:r>
            <a:r>
              <a:rPr lang="zh-TW" altLang="en-US" sz="6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隊員困在茫茫荒漠中</a:t>
            </a:r>
            <a:r>
              <a:rPr lang="zh-TW" altLang="en-US" sz="6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6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6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6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甚麼最後可以脫困</a:t>
            </a:r>
            <a:r>
              <a:rPr lang="en-US" altLang="zh-TW" sz="6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87163" y="565934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en-US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】1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47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6416" y="2187575"/>
            <a:ext cx="10972800" cy="4670425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60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6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en-US" sz="6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覺得是誰幫助了他們</a:t>
            </a:r>
            <a:r>
              <a:rPr lang="en-US" altLang="zh-TW" sz="6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6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6000" dirty="0">
              <a:solidFill>
                <a:srgbClr val="00206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5" name="矩形 4"/>
          <p:cNvSpPr/>
          <p:nvPr/>
        </p:nvSpPr>
        <p:spPr>
          <a:xfrm>
            <a:off x="3149213" y="828937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】2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74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lair\Pictures\thCAPRX9V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67250" y="1700809"/>
            <a:ext cx="4093046" cy="515719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自己</a:t>
            </a:r>
            <a:r>
              <a:rPr lang="zh-CN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找一個路標</a:t>
            </a:r>
            <a:endParaRPr lang="zh-TW" altLang="en-US" sz="5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63553" y="1844825"/>
            <a:ext cx="3096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800" b="1" dirty="0">
                <a:solidFill>
                  <a:srgbClr val="C00000"/>
                </a:solidFill>
              </a:rPr>
              <a:t>啟發善念</a:t>
            </a:r>
          </a:p>
        </p:txBody>
      </p:sp>
    </p:spTree>
    <p:extLst>
      <p:ext uri="{BB962C8B-B14F-4D97-AF65-F5344CB8AC3E}">
        <p14:creationId xmlns:p14="http://schemas.microsoft.com/office/powerpoint/2010/main" val="41809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8004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慈濟十</a:t>
            </a:r>
            <a:r>
              <a:rPr lang="zh-TW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+mn-ea"/>
                <a:ea typeface="+mn-ea"/>
              </a:rPr>
              <a:t>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3266"/>
            <a:ext cx="12192000" cy="7315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88333" y="3244334"/>
            <a:ext cx="461665" cy="10156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dirty="0"/>
              <a:t>慈濟十戒</a:t>
            </a:r>
          </a:p>
        </p:txBody>
      </p:sp>
      <p:sp>
        <p:nvSpPr>
          <p:cNvPr id="5" name="矩形 4"/>
          <p:cNvSpPr/>
          <p:nvPr/>
        </p:nvSpPr>
        <p:spPr>
          <a:xfrm>
            <a:off x="11203820" y="0"/>
            <a:ext cx="923330" cy="534978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恭讀 慈</a:t>
            </a: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濟十戒</a:t>
            </a:r>
          </a:p>
        </p:txBody>
      </p:sp>
    </p:spTree>
    <p:extLst>
      <p:ext uri="{BB962C8B-B14F-4D97-AF65-F5344CB8AC3E}">
        <p14:creationId xmlns:p14="http://schemas.microsoft.com/office/powerpoint/2010/main" val="19467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5094" y="530525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一</a:t>
            </a: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念慈悲即是天堂</a:t>
            </a: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66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一</a:t>
            </a: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念惡心即陷</a:t>
            </a: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地獄</a:t>
            </a: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「天堂」、「地獄</a:t>
            </a: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66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在一念間。 </a:t>
            </a:r>
            <a:br>
              <a:rPr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8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+mn-ea"/>
                <a:ea typeface="+mn-ea"/>
              </a:rPr>
              <a:t>偈</a:t>
            </a:r>
            <a:r>
              <a:rPr lang="zh-TW" altLang="en-US" dirty="0" smtClean="0">
                <a:solidFill>
                  <a:schemeClr val="bg1"/>
                </a:solidFill>
                <a:latin typeface="+mn-ea"/>
                <a:ea typeface="+mn-ea"/>
              </a:rPr>
              <a:t>誦</a:t>
            </a:r>
            <a:r>
              <a:rPr lang="en-US" altLang="zh-TW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zh-TW" altLang="en-US" dirty="0" smtClean="0">
                <a:solidFill>
                  <a:schemeClr val="bg1"/>
                </a:solidFill>
                <a:latin typeface="+mn-ea"/>
                <a:ea typeface="+mn-ea"/>
              </a:rPr>
              <a:t>三</a:t>
            </a:r>
            <a:r>
              <a:rPr lang="en-US" altLang="zh-TW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zh-TW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en-US" sz="5400" dirty="0" smtClean="0">
                <a:solidFill>
                  <a:srgbClr val="FFFF00"/>
                </a:solidFill>
                <a:latin typeface="+mn-ea"/>
              </a:rPr>
              <a:t>善惡本空因緣有  善惡造作繫一念</a:t>
            </a:r>
            <a:endParaRPr lang="en-US" altLang="zh-TW" sz="5400" dirty="0" smtClean="0">
              <a:solidFill>
                <a:srgbClr val="FFFF00"/>
              </a:solidFill>
              <a:latin typeface="+mn-ea"/>
            </a:endParaRPr>
          </a:p>
          <a:p>
            <a:pPr marL="0" indent="0" algn="ctr">
              <a:buNone/>
            </a:pPr>
            <a:r>
              <a:rPr lang="zh-TW" altLang="en-US" sz="5400" dirty="0" smtClean="0">
                <a:solidFill>
                  <a:srgbClr val="FFFF00"/>
                </a:solidFill>
                <a:latin typeface="+mn-ea"/>
              </a:rPr>
              <a:t>無</a:t>
            </a:r>
            <a:r>
              <a:rPr lang="zh-TW" altLang="en-US" sz="5400" dirty="0">
                <a:solidFill>
                  <a:srgbClr val="FFFF00"/>
                </a:solidFill>
                <a:latin typeface="+mn-ea"/>
              </a:rPr>
              <a:t>始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</a:rPr>
              <a:t>以來人世間  罪相無邊亦無量</a:t>
            </a:r>
            <a:endParaRPr lang="zh-TW" altLang="en-US" sz="5400" dirty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67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972" t="18219" r="20472" b="7489"/>
          <a:stretch/>
        </p:blipFill>
        <p:spPr>
          <a:xfrm>
            <a:off x="0" y="189781"/>
            <a:ext cx="12192000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68" t="19196" r="19893" b="6922"/>
          <a:stretch/>
        </p:blipFill>
        <p:spPr>
          <a:xfrm>
            <a:off x="258793" y="232913"/>
            <a:ext cx="11596688" cy="66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0" t="18089" r="21000" b="6552"/>
          <a:stretch/>
        </p:blipFill>
        <p:spPr>
          <a:xfrm>
            <a:off x="155275" y="0"/>
            <a:ext cx="1203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3" t="20675" r="22995" b="7291"/>
          <a:stretch/>
        </p:blipFill>
        <p:spPr>
          <a:xfrm>
            <a:off x="0" y="120770"/>
            <a:ext cx="12192000" cy="673723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60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14" t="19936" r="27427" b="11355"/>
          <a:stretch/>
        </p:blipFill>
        <p:spPr>
          <a:xfrm>
            <a:off x="0" y="258792"/>
            <a:ext cx="11904453" cy="659920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66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273" t="22465" r="22437" b="7968"/>
          <a:stretch/>
        </p:blipFill>
        <p:spPr>
          <a:xfrm>
            <a:off x="-75642" y="155275"/>
            <a:ext cx="12267642" cy="67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t="5025" r="2669" b="4901"/>
          <a:stretch/>
        </p:blipFill>
        <p:spPr>
          <a:xfrm>
            <a:off x="2392233" y="1207698"/>
            <a:ext cx="7767767" cy="4313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44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dirty="0">
                <a:solidFill>
                  <a:schemeClr val="bg1"/>
                </a:solidFill>
                <a:latin typeface="+mn-ea"/>
                <a:ea typeface="+mn-ea"/>
              </a:rPr>
              <a:t>偈</a:t>
            </a:r>
            <a:r>
              <a:rPr lang="zh-TW" altLang="en-US" sz="7200" dirty="0" smtClean="0">
                <a:solidFill>
                  <a:schemeClr val="bg1"/>
                </a:solidFill>
                <a:latin typeface="+mn-ea"/>
                <a:ea typeface="+mn-ea"/>
              </a:rPr>
              <a:t>誦</a:t>
            </a:r>
            <a:r>
              <a:rPr lang="en-US" altLang="zh-TW" sz="72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zh-TW" altLang="en-US" sz="7200" dirty="0" smtClean="0">
                <a:solidFill>
                  <a:schemeClr val="bg1"/>
                </a:solidFill>
                <a:latin typeface="+mn-ea"/>
                <a:ea typeface="+mn-ea"/>
              </a:rPr>
              <a:t>三</a:t>
            </a:r>
            <a:r>
              <a:rPr lang="en-US" altLang="zh-TW" sz="72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zh-TW" altLang="en-US" sz="72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858993"/>
            <a:ext cx="10972800" cy="45259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</a:rPr>
              <a:t>善惡本空因緣有 善惡造作繫一念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</a:rPr>
              <a:t>無始以來人世間 罪相無邊亦無量</a:t>
            </a:r>
          </a:p>
          <a:p>
            <a:pPr algn="ctr"/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1443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41300"/>
            <a:ext cx="12192000" cy="70993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843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01638"/>
            <a:ext cx="7154862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546225" y="854075"/>
            <a:ext cx="1539875" cy="4070350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>
                <a:solidFill>
                  <a:srgbClr val="FFFF00"/>
                </a:solidFill>
                <a:latin typeface="+mn-ea"/>
                <a:ea typeface="+mn-ea"/>
              </a:rPr>
              <a:t>開經偈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05588"/>
          </a:xfrm>
        </p:spPr>
        <p:txBody>
          <a:bodyPr/>
          <a:lstStyle/>
          <a:p>
            <a:r>
              <a:rPr lang="zh-TW" altLang="en-US" sz="6600" dirty="0">
                <a:solidFill>
                  <a:schemeClr val="bg1"/>
                </a:solidFill>
                <a:latin typeface="+mn-ea"/>
                <a:ea typeface="+mn-ea"/>
              </a:rPr>
              <a:t>偈</a:t>
            </a:r>
            <a:r>
              <a:rPr lang="zh-TW" altLang="en-US" sz="6600" dirty="0" smtClean="0">
                <a:solidFill>
                  <a:schemeClr val="bg1"/>
                </a:solidFill>
                <a:latin typeface="+mn-ea"/>
                <a:ea typeface="+mn-ea"/>
              </a:rPr>
              <a:t>誦</a:t>
            </a:r>
            <a:r>
              <a:rPr lang="en-US" altLang="zh-TW" sz="66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zh-TW" altLang="en-US" sz="6600" dirty="0" smtClean="0">
                <a:solidFill>
                  <a:schemeClr val="bg1"/>
                </a:solidFill>
                <a:latin typeface="+mn-ea"/>
                <a:ea typeface="+mn-ea"/>
              </a:rPr>
              <a:t>四</a:t>
            </a:r>
            <a:r>
              <a:rPr lang="en-US" altLang="zh-TW" sz="66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zh-TW" altLang="en-US" sz="6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煩惱不分愚</a:t>
            </a: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</a:rPr>
              <a:t>與賢 苦報不論貴與賤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或因</a:t>
            </a: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</a:rPr>
              <a:t>三業獲眾罪 </a:t>
            </a:r>
            <a:r>
              <a:rPr lang="zh-TW" altLang="en-US" sz="5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或</a:t>
            </a:r>
            <a:r>
              <a:rPr lang="zh-TW" altLang="en-US" sz="5400" dirty="0">
                <a:solidFill>
                  <a:srgbClr val="FFFF00"/>
                </a:solidFill>
                <a:latin typeface="標楷體" panose="03000509000000000000" pitchFamily="65" charset="-120"/>
              </a:rPr>
              <a:t>因六根起過非</a:t>
            </a:r>
          </a:p>
          <a:p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845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6853" y="0"/>
            <a:ext cx="10972800" cy="1143000"/>
          </a:xfrm>
        </p:spPr>
        <p:txBody>
          <a:bodyPr/>
          <a:lstStyle/>
          <a:p>
            <a:r>
              <a:rPr lang="zh-TW" altLang="en-US" sz="6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何謂三業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04845" y="1380226"/>
            <a:ext cx="7453223" cy="4107582"/>
          </a:xfrm>
        </p:spPr>
        <p:txBody>
          <a:bodyPr/>
          <a:lstStyle/>
          <a:p>
            <a:pPr algn="ctr"/>
            <a:r>
              <a:rPr lang="zh-TW" altLang="en-US" sz="7200" dirty="0" smtClean="0">
                <a:solidFill>
                  <a:srgbClr val="FFFF00"/>
                </a:solidFill>
              </a:rPr>
              <a:t>身業</a:t>
            </a:r>
            <a:endParaRPr lang="en-US" altLang="zh-TW" sz="7200" dirty="0" smtClean="0">
              <a:solidFill>
                <a:srgbClr val="FFFF00"/>
              </a:solidFill>
            </a:endParaRPr>
          </a:p>
          <a:p>
            <a:pPr algn="ctr"/>
            <a:r>
              <a:rPr lang="zh-TW" altLang="en-US" sz="7200" dirty="0" smtClean="0">
                <a:solidFill>
                  <a:srgbClr val="FFFF00"/>
                </a:solidFill>
              </a:rPr>
              <a:t>口業</a:t>
            </a:r>
            <a:endParaRPr lang="en-US" altLang="zh-TW" sz="7200" dirty="0" smtClean="0">
              <a:solidFill>
                <a:srgbClr val="FFFF00"/>
              </a:solidFill>
            </a:endParaRPr>
          </a:p>
          <a:p>
            <a:pPr algn="ctr"/>
            <a:r>
              <a:rPr lang="zh-TW" altLang="en-US" sz="7200" dirty="0" smtClean="0">
                <a:solidFill>
                  <a:srgbClr val="FFFF00"/>
                </a:solidFill>
              </a:rPr>
              <a:t>意</a:t>
            </a:r>
            <a:r>
              <a:rPr lang="zh-TW" altLang="en-US" sz="7200" dirty="0">
                <a:solidFill>
                  <a:srgbClr val="FFFF00"/>
                </a:solidFill>
              </a:rPr>
              <a:t>業</a:t>
            </a:r>
          </a:p>
        </p:txBody>
      </p:sp>
    </p:spTree>
    <p:extLst>
      <p:ext uri="{BB962C8B-B14F-4D97-AF65-F5344CB8AC3E}">
        <p14:creationId xmlns:p14="http://schemas.microsoft.com/office/powerpoint/2010/main" val="3772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FEE1-754D-48C6-B521-B889131FF626}" type="slidenum">
              <a:rPr lang="en-US" altLang="zh-TW" smtClean="0">
                <a:solidFill>
                  <a:srgbClr val="000000"/>
                </a:solidFill>
              </a:rPr>
              <a:pPr/>
              <a:t>42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37600" y="606135"/>
            <a:ext cx="2400657" cy="597087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既然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發願修行來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報父母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恩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，當然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要修好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</a:t>
            </a:r>
            <a:r>
              <a:rPr lang="zh-TW" altLang="en-US" sz="4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口</a:t>
            </a:r>
            <a:r>
              <a:rPr lang="zh-TW" altLang="en-US" sz="48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意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97" y="461673"/>
            <a:ext cx="6023429" cy="625980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0227" y="620768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父母恩重難報經講述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P709-3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73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5862" y="601034"/>
            <a:ext cx="9820275" cy="792163"/>
          </a:xfrm>
        </p:spPr>
        <p:txBody>
          <a:bodyPr/>
          <a:lstStyle/>
          <a:p>
            <a:r>
              <a:rPr lang="zh-TW" altLang="en-US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在世界盡頭的角落</a:t>
            </a:r>
            <a:r>
              <a:rPr lang="en-US" altLang="zh-TW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翻越高</a:t>
            </a:r>
            <a:r>
              <a:rPr lang="zh-TW" altLang="en-US" sz="6000" b="1" i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牆</a:t>
            </a:r>
            <a:r>
              <a:rPr lang="zh-TW" altLang="en-US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的愛</a:t>
            </a:r>
            <a:r>
              <a:rPr lang="en-US" altLang="zh-TW" sz="6000" b="1" i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000" b="1" i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  <p:sp>
        <p:nvSpPr>
          <p:cNvPr id="5" name="矩形 4"/>
          <p:cNvSpPr/>
          <p:nvPr/>
        </p:nvSpPr>
        <p:spPr>
          <a:xfrm>
            <a:off x="285615" y="6060559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慈濟志工高惟碤</a:t>
            </a:r>
          </a:p>
        </p:txBody>
      </p:sp>
    </p:spTree>
    <p:extLst>
      <p:ext uri="{BB962C8B-B14F-4D97-AF65-F5344CB8AC3E}">
        <p14:creationId xmlns:p14="http://schemas.microsoft.com/office/powerpoint/2010/main" val="339581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  <p:pic>
        <p:nvPicPr>
          <p:cNvPr id="3" name="圖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13" y="927903"/>
            <a:ext cx="8862204" cy="53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165" y="0"/>
            <a:ext cx="10972800" cy="6721475"/>
          </a:xfrm>
        </p:spPr>
        <p:txBody>
          <a:bodyPr vert="eaVert"/>
          <a:lstStyle/>
          <a:p>
            <a:pPr>
              <a:buNone/>
            </a:pP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 父母心猶如針包，面對孩子情緒不好，表達言行如同針一樣刺進父母心，僅管刺得滿是針孔，依然默默包容</a:t>
            </a:r>
            <a:r>
              <a:rPr lang="zh-TW" altLang="en-US" sz="5400" dirty="0" smtClean="0"/>
              <a:t>。</a:t>
            </a:r>
            <a:endParaRPr lang="zh-TW" altLang="en-US" sz="5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45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pic>
        <p:nvPicPr>
          <p:cNvPr id="5" name="圖片 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2405" t="4776" r="1794" b="17402"/>
          <a:stretch/>
        </p:blipFill>
        <p:spPr>
          <a:xfrm>
            <a:off x="446730" y="724619"/>
            <a:ext cx="5143187" cy="50378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24262" y="624522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阿斌的故事</a:t>
            </a:r>
          </a:p>
        </p:txBody>
      </p:sp>
    </p:spTree>
    <p:extLst>
      <p:ext uri="{BB962C8B-B14F-4D97-AF65-F5344CB8AC3E}">
        <p14:creationId xmlns:p14="http://schemas.microsoft.com/office/powerpoint/2010/main" val="33558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致</a:t>
            </a:r>
            <a:r>
              <a:rPr lang="zh-TW" altLang="en-US" sz="48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偉大的父親</a:t>
            </a:r>
            <a:endParaRPr lang="zh-TW" altLang="en-US" sz="4800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7889" t="4143" r="8733" b="10757"/>
          <a:stretch/>
        </p:blipFill>
        <p:spPr>
          <a:xfrm>
            <a:off x="2637766" y="1876843"/>
            <a:ext cx="7522234" cy="46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6414" y="549275"/>
            <a:ext cx="8506274" cy="79216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父恩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9869F-3231-4590-A336-37F748DDC3C7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  <p:pic>
        <p:nvPicPr>
          <p:cNvPr id="4" name="圖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713" y="1776778"/>
            <a:ext cx="7844287" cy="47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54442" y="625642"/>
            <a:ext cx="8356712" cy="3588002"/>
          </a:xfrm>
        </p:spPr>
        <p:txBody>
          <a:bodyPr/>
          <a:lstStyle/>
          <a:p>
            <a:pPr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靜思語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世上有兩件事不能等</a:t>
            </a:r>
            <a:r>
              <a:rPr lang="en-US" altLang="zh-TW" sz="48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>
              <a:buNone/>
            </a:pPr>
            <a:r>
              <a:rPr lang="zh-TW" altLang="en-US" sz="4800" dirty="0" smtClean="0">
                <a:latin typeface="標楷體" pitchFamily="65" charset="-120"/>
                <a:ea typeface="標楷體" pitchFamily="65" charset="-120"/>
              </a:rPr>
              <a:t>一是行孝、二是行善</a:t>
            </a:r>
            <a:endParaRPr lang="zh-TW" altLang="en-US" sz="4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DC8B6-87CA-4697-8B16-31488D83E8E9}" type="slidenum">
              <a:rPr lang="en-US" altLang="zh-TW" smtClean="0">
                <a:solidFill>
                  <a:srgbClr val="000000"/>
                </a:solidFill>
              </a:rPr>
              <a:pPr/>
              <a:t>48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8599" y="4126649"/>
            <a:ext cx="731642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i="1" dirty="0" smtClean="0">
                <a:latin typeface="標楷體" pitchFamily="65" charset="-120"/>
                <a:ea typeface="標楷體" pitchFamily="65" charset="-120"/>
              </a:rPr>
              <a:t>古云</a:t>
            </a:r>
            <a:r>
              <a:rPr lang="en-US" altLang="zh-TW" sz="7200" i="1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7200" i="1" dirty="0" smtClean="0">
                <a:latin typeface="標楷體" pitchFamily="65" charset="-120"/>
                <a:ea typeface="標楷體" pitchFamily="65" charset="-120"/>
              </a:rPr>
              <a:t>百善</a:t>
            </a:r>
            <a:r>
              <a:rPr lang="zh-TW" altLang="en-US" sz="8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itchFamily="65" charset="-120"/>
                <a:ea typeface="標楷體" pitchFamily="65" charset="-120"/>
              </a:rPr>
              <a:t>孝</a:t>
            </a:r>
            <a:r>
              <a:rPr lang="zh-TW" altLang="en-US" sz="7200" i="1" dirty="0" smtClean="0">
                <a:latin typeface="標楷體" pitchFamily="65" charset="-120"/>
                <a:ea typeface="標楷體" pitchFamily="65" charset="-120"/>
              </a:rPr>
              <a:t>為先</a:t>
            </a:r>
            <a:endParaRPr lang="zh-TW" altLang="en-US" sz="7200" i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ãå­é åçãçåçæå°çµæ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6649" y="810043"/>
            <a:ext cx="2514600" cy="2533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88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327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0431617" y="138022"/>
            <a:ext cx="1538883" cy="594489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zh-TW" altLang="en-US" sz="8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父親節</a:t>
            </a:r>
            <a:r>
              <a:rPr lang="zh-TW" altLang="en-US" sz="8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快樂</a:t>
            </a:r>
          </a:p>
        </p:txBody>
      </p:sp>
    </p:spTree>
    <p:extLst>
      <p:ext uri="{BB962C8B-B14F-4D97-AF65-F5344CB8AC3E}">
        <p14:creationId xmlns:p14="http://schemas.microsoft.com/office/powerpoint/2010/main" val="31217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783" t="744" r="4622"/>
          <a:stretch/>
        </p:blipFill>
        <p:spPr>
          <a:xfrm>
            <a:off x="0" y="-187205"/>
            <a:ext cx="12192000" cy="72608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142" y="17350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往昔所造諸惡業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皆</a:t>
            </a:r>
            <a:r>
              <a:rPr lang="zh-TW" altLang="en-US" sz="5400">
                <a:solidFill>
                  <a:srgbClr val="FFFF00"/>
                </a:solidFill>
                <a:latin typeface="+mn-ea"/>
                <a:ea typeface="+mn-ea"/>
              </a:rPr>
              <a:t>由</a:t>
            </a:r>
            <a:r>
              <a:rPr lang="zh-TW" altLang="en-US" sz="5400" smtClean="0">
                <a:solidFill>
                  <a:srgbClr val="FFFF00"/>
                </a:solidFill>
                <a:latin typeface="+mn-ea"/>
                <a:ea typeface="+mn-ea"/>
              </a:rPr>
              <a:t>無</a:t>
            </a:r>
            <a:r>
              <a:rPr lang="zh-TW" altLang="en-US" sz="5400">
                <a:solidFill>
                  <a:srgbClr val="FFFF00"/>
                </a:solidFill>
                <a:latin typeface="+mn-ea"/>
                <a:ea typeface="+mn-ea"/>
              </a:rPr>
              <a:t>始</a:t>
            </a:r>
            <a:r>
              <a:rPr lang="zh-TW" altLang="en-US" sz="5400" smtClean="0">
                <a:solidFill>
                  <a:srgbClr val="FFFF00"/>
                </a:solidFill>
                <a:latin typeface="+mn-ea"/>
                <a:ea typeface="+mn-ea"/>
              </a:rPr>
              <a:t>貪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瞋癡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從身語意之所生</a:t>
            </a:r>
            <a:endParaRPr lang="en-US" altLang="zh-TW" sz="5400" dirty="0">
              <a:solidFill>
                <a:srgbClr val="FFFF00"/>
              </a:solidFill>
              <a:latin typeface="+mn-ea"/>
              <a:ea typeface="+mn-ea"/>
            </a:endParaRPr>
          </a:p>
          <a:p>
            <a:pPr eaLnBrk="1" hangingPunct="1"/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一切我今皆</a:t>
            </a:r>
            <a:r>
              <a:rPr lang="zh-TW" altLang="en-US" sz="5400" dirty="0" smtClean="0">
                <a:solidFill>
                  <a:srgbClr val="FFFF00"/>
                </a:solidFill>
                <a:latin typeface="+mn-ea"/>
                <a:ea typeface="+mn-ea"/>
              </a:rPr>
              <a:t>懺</a:t>
            </a:r>
            <a:r>
              <a:rPr lang="zh-TW" altLang="en-US" sz="5400" dirty="0">
                <a:solidFill>
                  <a:srgbClr val="FFFF00"/>
                </a:solidFill>
                <a:latin typeface="+mn-ea"/>
                <a:ea typeface="+mn-ea"/>
              </a:rPr>
              <a:t>悔</a:t>
            </a:r>
          </a:p>
        </p:txBody>
      </p:sp>
      <p:sp>
        <p:nvSpPr>
          <p:cNvPr id="4" name="矩形 3"/>
          <p:cNvSpPr/>
          <p:nvPr/>
        </p:nvSpPr>
        <p:spPr>
          <a:xfrm>
            <a:off x="1257946" y="478842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懺悔文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D4172-C82D-45F8-A024-CF8E953339E4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  <p:pic>
        <p:nvPicPr>
          <p:cNvPr id="5" name="圖片 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7594" t="7135" r="3962" b="20459"/>
          <a:stretch/>
        </p:blipFill>
        <p:spPr>
          <a:xfrm>
            <a:off x="1449238" y="948906"/>
            <a:ext cx="9092241" cy="4778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6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088DDE2-39FE-451B-BAAF-16793667802C}" type="slidenum">
              <a:rPr kumimoji="0" lang="en-US" altLang="zh-TW" sz="1400" smtClean="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kumimoji="0" lang="en-US" altLang="zh-TW" sz="1400" smtClean="0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-85725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1063" y="349250"/>
            <a:ext cx="4646612" cy="543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81" name="矩形 4"/>
          <p:cNvSpPr>
            <a:spLocks noChangeArrowheads="1"/>
          </p:cNvSpPr>
          <p:nvPr/>
        </p:nvSpPr>
        <p:spPr bwMode="auto">
          <a:xfrm>
            <a:off x="433388" y="1609725"/>
            <a:ext cx="63150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願消三障諸煩惱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願得智慧真明了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障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悉消除</a:t>
            </a:r>
            <a:endParaRPr kumimoji="0" lang="en-US" altLang="zh-TW" sz="6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</a:t>
            </a:r>
            <a:r>
              <a:rPr kumimoji="0" lang="zh-TW" altLang="en-US" sz="6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菩薩道</a:t>
            </a:r>
          </a:p>
        </p:txBody>
      </p:sp>
      <p:sp>
        <p:nvSpPr>
          <p:cNvPr id="50183" name="矩形 6"/>
          <p:cNvSpPr>
            <a:spLocks noChangeArrowheads="1"/>
          </p:cNvSpPr>
          <p:nvPr/>
        </p:nvSpPr>
        <p:spPr bwMode="auto">
          <a:xfrm>
            <a:off x="2105025" y="501650"/>
            <a:ext cx="2300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6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回向</a:t>
            </a:r>
          </a:p>
        </p:txBody>
      </p:sp>
      <p:pic>
        <p:nvPicPr>
          <p:cNvPr id="2" name="慈濟花蓮靜思精舍「迴向文」 (台語)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8446" y="5873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90675" y="944563"/>
            <a:ext cx="9820275" cy="792163"/>
          </a:xfrm>
        </p:spPr>
        <p:txBody>
          <a:bodyPr/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這段期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你做菩薩了沒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90675" y="2199481"/>
            <a:ext cx="3338512" cy="358298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幫助別人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說好話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鼓勵人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給人信心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給人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微笑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B985B-D5A6-4E85-A7C4-4708FC96C37E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6229350" y="2199481"/>
            <a:ext cx="55245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反省自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己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從團體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吃素食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沒傷害小生命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護生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lnSpc>
                <a:spcPts val="4500"/>
              </a:lnSpc>
            </a:pP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心中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4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</a:t>
            </a: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</a:t>
            </a: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500"/>
              </a:lnSpc>
              <a:buNone/>
            </a:pPr>
            <a:endParaRPr lang="en-US" altLang="zh-TW" sz="4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4500"/>
              </a:lnSpc>
              <a:buFontTx/>
              <a:buNone/>
            </a:pPr>
            <a:endParaRPr lang="zh-TW" altLang="en-US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2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>
            <a:spLocks noChangeArrowheads="1"/>
          </p:cNvSpPr>
          <p:nvPr/>
        </p:nvSpPr>
        <p:spPr bwMode="auto">
          <a:xfrm>
            <a:off x="8801100" y="0"/>
            <a:ext cx="1016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5400">
              <a:solidFill>
                <a:srgbClr val="FFFF00"/>
              </a:solidFill>
              <a:latin typeface="標楷體" panose="03000509000000000000" pitchFamily="65" charset="-120"/>
            </a:endParaRPr>
          </a:p>
        </p:txBody>
      </p:sp>
      <p:sp>
        <p:nvSpPr>
          <p:cNvPr id="22531" name="矩形 3"/>
          <p:cNvSpPr>
            <a:spLocks noChangeArrowheads="1"/>
          </p:cNvSpPr>
          <p:nvPr/>
        </p:nvSpPr>
        <p:spPr bwMode="auto">
          <a:xfrm>
            <a:off x="9859963" y="3998913"/>
            <a:ext cx="1841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4400">
              <a:solidFill>
                <a:schemeClr val="tx1"/>
              </a:solidFill>
            </a:endParaRPr>
          </a:p>
        </p:txBody>
      </p:sp>
      <p:sp>
        <p:nvSpPr>
          <p:cNvPr id="22532" name="矩形 2"/>
          <p:cNvSpPr>
            <a:spLocks noChangeArrowheads="1"/>
          </p:cNvSpPr>
          <p:nvPr/>
        </p:nvSpPr>
        <p:spPr bwMode="auto">
          <a:xfrm>
            <a:off x="1558925" y="188913"/>
            <a:ext cx="929798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ㄧ</a:t>
            </a:r>
            <a:r>
              <a:rPr lang="en-US" altLang="zh-TW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) 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煩惱意業生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4400" dirty="0" smtClean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標楷體" panose="03000509000000000000" pitchFamily="65" charset="-120"/>
              </a:rPr>
              <a:t>心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如工筆繪畫師 能畫各種諸顏色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一切境界心所現 心境又隨意念轉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一心能現十法界 十法界由一心顯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</a:rPr>
              <a:t>心存善念境是善 惡念存心惡無邊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善惡本空因緣有 善惡造作繫一念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無始以來人世間 罪相無邊亦無量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1814334" y="-673849"/>
            <a:ext cx="1053782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3600" dirty="0">
              <a:solidFill>
                <a:srgbClr val="FFFF00"/>
              </a:solidFill>
              <a:latin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煩惱不分愚與賢 苦報不論貴與賤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或因三業獲眾罪 或因六根起過非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或以妄心生邪思 或因外境染諸著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如是輾轉十惡生 增長萬千諸勞塵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所作罪相雖無量 罪苦根源計有三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一是煩惱二是業 三是果報受輪迴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</a:rPr>
              <a:t>三者均能障聖道 又障人天諸勝妙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1495425" y="101600"/>
            <a:ext cx="99123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800">
                <a:solidFill>
                  <a:schemeClr val="bg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佛陀視此為三障 三障不除苦難了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消除三障有妙方 慚愧知罪與懺悔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懺悔法門如淨水 能洗一切眾生罪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今以誠懇懺悔心 運此慈悲三昧水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</a:rPr>
              <a:t>洗淨諸惡眾垢穢 發露過愆懺前非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預設簡報設計">
  <a:themeElements>
    <a:clrScheme name="7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Arial"/>
        <a:ea typeface="文鼎中隸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844</Words>
  <Application>Microsoft Office PowerPoint</Application>
  <PresentationFormat>寬螢幕</PresentationFormat>
  <Paragraphs>169</Paragraphs>
  <Slides>51</Slides>
  <Notes>15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51</vt:i4>
      </vt:variant>
    </vt:vector>
  </HeadingPairs>
  <TitlesOfParts>
    <vt:vector size="58" baseType="lpstr">
      <vt:lpstr>文鼎中隸</vt:lpstr>
      <vt:lpstr>新細明體</vt:lpstr>
      <vt:lpstr>標楷體</vt:lpstr>
      <vt:lpstr>Arial</vt:lpstr>
      <vt:lpstr>Calibri</vt:lpstr>
      <vt:lpstr>7_預設簡報設計</vt:lpstr>
      <vt:lpstr>1_自訂設計</vt:lpstr>
      <vt:lpstr>PowerPoint 簡報</vt:lpstr>
      <vt:lpstr>功德會會歌</vt:lpstr>
      <vt:lpstr>慈濟十戒</vt:lpstr>
      <vt:lpstr>PowerPoint 簡報</vt:lpstr>
      <vt:lpstr>PowerPoint 簡報</vt:lpstr>
      <vt:lpstr>這段期間你做菩薩了沒?</vt:lpstr>
      <vt:lpstr>PowerPoint 簡報</vt:lpstr>
      <vt:lpstr>PowerPoint 簡報</vt:lpstr>
      <vt:lpstr>PowerPoint 簡報</vt:lpstr>
      <vt:lpstr>PowerPoint 簡報</vt:lpstr>
      <vt:lpstr>罪苦根源計有三(哪三障)?</vt:lpstr>
      <vt:lpstr>三障如何消除?</vt:lpstr>
      <vt:lpstr>PowerPoint 簡報</vt:lpstr>
      <vt:lpstr>偈誦(二)</vt:lpstr>
      <vt:lpstr>佛典故事</vt:lpstr>
      <vt:lpstr>薩哈拉沙漠(死亡之海)</vt:lpstr>
      <vt:lpstr>到處都可 見骨骸</vt:lpstr>
      <vt:lpstr>PowerPoint 簡報</vt:lpstr>
      <vt:lpstr>PowerPoint 簡報</vt:lpstr>
      <vt:lpstr>隊員的抱怨 隊長的堅持</vt:lpstr>
      <vt:lpstr>PowerPoint 簡報</vt:lpstr>
      <vt:lpstr>PowerPoint 簡報</vt:lpstr>
      <vt:lpstr>PowerPoint 簡報</vt:lpstr>
      <vt:lpstr>指南針都失靈了</vt:lpstr>
      <vt:lpstr>食物和水都快没了</vt:lpstr>
      <vt:lpstr>PowerPoint 簡報</vt:lpstr>
      <vt:lpstr>PowerPoint 簡報</vt:lpstr>
      <vt:lpstr>PowerPoint 簡報</vt:lpstr>
      <vt:lpstr>為自己找一個路標</vt:lpstr>
      <vt:lpstr>PowerPoint 簡報</vt:lpstr>
      <vt:lpstr>偈誦(三)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偈誦(三)</vt:lpstr>
      <vt:lpstr>偈誦(四)</vt:lpstr>
      <vt:lpstr>何謂三業</vt:lpstr>
      <vt:lpstr>PowerPoint 簡報</vt:lpstr>
      <vt:lpstr>在世界盡頭的角落 (翻越高牆的愛)</vt:lpstr>
      <vt:lpstr>PowerPoint 簡報</vt:lpstr>
      <vt:lpstr>PowerPoint 簡報</vt:lpstr>
      <vt:lpstr>致  偉大的父親</vt:lpstr>
      <vt:lpstr>父恩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釋德宣</dc:creator>
  <cp:lastModifiedBy>R30A</cp:lastModifiedBy>
  <cp:revision>1035</cp:revision>
  <dcterms:created xsi:type="dcterms:W3CDTF">2016-07-09T02:44:13Z</dcterms:created>
  <dcterms:modified xsi:type="dcterms:W3CDTF">2019-08-07T09:21:27Z</dcterms:modified>
</cp:coreProperties>
</file>