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7" r:id="rId2"/>
    <p:sldMasterId id="2147484143" r:id="rId3"/>
    <p:sldMasterId id="2147484157" r:id="rId4"/>
    <p:sldMasterId id="2147484169" r:id="rId5"/>
    <p:sldMasterId id="2147484181" r:id="rId6"/>
    <p:sldMasterId id="2147484193" r:id="rId7"/>
    <p:sldMasterId id="2147484205" r:id="rId8"/>
  </p:sldMasterIdLst>
  <p:notesMasterIdLst>
    <p:notesMasterId r:id="rId64"/>
  </p:notesMasterIdLst>
  <p:handoutMasterIdLst>
    <p:handoutMasterId r:id="rId65"/>
  </p:handoutMasterIdLst>
  <p:sldIdLst>
    <p:sldId id="287" r:id="rId9"/>
    <p:sldId id="310" r:id="rId10"/>
    <p:sldId id="312" r:id="rId11"/>
    <p:sldId id="367" r:id="rId12"/>
    <p:sldId id="368" r:id="rId13"/>
    <p:sldId id="369" r:id="rId14"/>
    <p:sldId id="370" r:id="rId15"/>
    <p:sldId id="371" r:id="rId16"/>
    <p:sldId id="372" r:id="rId17"/>
    <p:sldId id="344" r:id="rId18"/>
    <p:sldId id="374" r:id="rId19"/>
    <p:sldId id="375" r:id="rId20"/>
    <p:sldId id="320" r:id="rId21"/>
    <p:sldId id="390" r:id="rId22"/>
    <p:sldId id="339" r:id="rId23"/>
    <p:sldId id="381" r:id="rId24"/>
    <p:sldId id="384" r:id="rId25"/>
    <p:sldId id="385" r:id="rId26"/>
    <p:sldId id="387" r:id="rId27"/>
    <p:sldId id="393" r:id="rId28"/>
    <p:sldId id="395" r:id="rId29"/>
    <p:sldId id="396" r:id="rId30"/>
    <p:sldId id="397" r:id="rId31"/>
    <p:sldId id="398" r:id="rId32"/>
    <p:sldId id="394" r:id="rId33"/>
    <p:sldId id="399" r:id="rId34"/>
    <p:sldId id="389" r:id="rId35"/>
    <p:sldId id="380" r:id="rId36"/>
    <p:sldId id="382" r:id="rId37"/>
    <p:sldId id="400" r:id="rId38"/>
    <p:sldId id="383" r:id="rId39"/>
    <p:sldId id="325" r:id="rId40"/>
    <p:sldId id="379" r:id="rId41"/>
    <p:sldId id="376" r:id="rId42"/>
    <p:sldId id="305" r:id="rId43"/>
    <p:sldId id="401" r:id="rId44"/>
    <p:sldId id="309" r:id="rId45"/>
    <p:sldId id="308" r:id="rId46"/>
    <p:sldId id="307" r:id="rId47"/>
    <p:sldId id="346" r:id="rId48"/>
    <p:sldId id="348" r:id="rId49"/>
    <p:sldId id="349" r:id="rId50"/>
    <p:sldId id="350" r:id="rId51"/>
    <p:sldId id="351" r:id="rId52"/>
    <p:sldId id="352" r:id="rId53"/>
    <p:sldId id="353" r:id="rId54"/>
    <p:sldId id="355" r:id="rId55"/>
    <p:sldId id="356" r:id="rId56"/>
    <p:sldId id="357" r:id="rId57"/>
    <p:sldId id="359" r:id="rId58"/>
    <p:sldId id="358" r:id="rId59"/>
    <p:sldId id="363" r:id="rId60"/>
    <p:sldId id="362" r:id="rId61"/>
    <p:sldId id="347" r:id="rId62"/>
    <p:sldId id="361" r:id="rId63"/>
  </p:sldIdLst>
  <p:sldSz cx="9144000" cy="6858000" type="screen4x3"/>
  <p:notesSz cx="6858000" cy="994727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新細明體" charset="-120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新細明體" charset="-120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新細明體" charset="-120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新細明體" charset="-120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00000"/>
    <a:srgbClr val="000099"/>
    <a:srgbClr val="993300"/>
    <a:srgbClr val="663300"/>
    <a:srgbClr val="CC00CC"/>
    <a:srgbClr val="FF00FF"/>
    <a:srgbClr val="0000FF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84826" autoAdjust="0"/>
  </p:normalViewPr>
  <p:slideViewPr>
    <p:cSldViewPr>
      <p:cViewPr>
        <p:scale>
          <a:sx n="50" d="100"/>
          <a:sy n="50" d="100"/>
        </p:scale>
        <p:origin x="-1938" y="-3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2" y="-8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F6C5D-8C39-4F83-8780-A7E59167D3C1}" type="datetimeFigureOut">
              <a:rPr lang="zh-TW" altLang="en-US" smtClean="0"/>
              <a:pPr/>
              <a:t>2018/7/30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074CA-8ABE-4219-9761-71965836FA6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68384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1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68611" name="AutoShape 2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68612" name="AutoShape 3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68613" name="AutoShape 4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68614" name="AutoShape 5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68615" name="Text Box 6"/>
          <p:cNvSpPr txBox="1">
            <a:spLocks noChangeArrowheads="1"/>
          </p:cNvSpPr>
          <p:nvPr/>
        </p:nvSpPr>
        <p:spPr bwMode="auto">
          <a:xfrm>
            <a:off x="0" y="0"/>
            <a:ext cx="2971800" cy="500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3862" cy="488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3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4563" y="746125"/>
            <a:ext cx="4960937" cy="3721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41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85801" y="4724956"/>
            <a:ext cx="5478463" cy="4467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zh-TW" noProof="0" smtClean="0"/>
          </a:p>
        </p:txBody>
      </p:sp>
      <p:sp>
        <p:nvSpPr>
          <p:cNvPr id="68619" name="Text Box 10"/>
          <p:cNvSpPr txBox="1">
            <a:spLocks noChangeArrowheads="1"/>
          </p:cNvSpPr>
          <p:nvPr/>
        </p:nvSpPr>
        <p:spPr bwMode="auto">
          <a:xfrm>
            <a:off x="0" y="9446458"/>
            <a:ext cx="2971800" cy="500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404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9448185"/>
            <a:ext cx="2963862" cy="4887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fld id="{A1C51BB1-CCA2-4097-B95F-CF4AB5637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6030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DB32EB-AFF6-4150-AE69-9B56233FE159}" type="slidenum">
              <a:rPr lang="en-US" altLang="zh-TW" smtClean="0">
                <a:solidFill>
                  <a:prstClr val="white"/>
                </a:solidFill>
              </a:rPr>
              <a:pPr/>
              <a:t>10</a:t>
            </a:fld>
            <a:endParaRPr lang="en-US" altLang="zh-TW" smtClean="0">
              <a:solidFill>
                <a:prstClr val="white"/>
              </a:solidFill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43000" y="746046"/>
            <a:ext cx="4572000" cy="373022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724956"/>
            <a:ext cx="5480050" cy="4469366"/>
          </a:xfrm>
          <a:noFill/>
          <a:ln/>
        </p:spPr>
        <p:txBody>
          <a:bodyPr wrap="none" anchor="ctr"/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DB32EB-AFF6-4150-AE69-9B56233FE159}" type="slidenum">
              <a:rPr lang="en-US" altLang="zh-TW" smtClean="0">
                <a:solidFill>
                  <a:prstClr val="white"/>
                </a:solidFill>
              </a:rPr>
              <a:pPr/>
              <a:t>33</a:t>
            </a:fld>
            <a:endParaRPr lang="en-US" altLang="zh-TW" smtClean="0">
              <a:solidFill>
                <a:prstClr val="white"/>
              </a:solidFill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43000" y="746046"/>
            <a:ext cx="4572000" cy="373022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724956"/>
            <a:ext cx="5480050" cy="4469366"/>
          </a:xfrm>
          <a:noFill/>
          <a:ln/>
        </p:spPr>
        <p:txBody>
          <a:bodyPr wrap="none" anchor="ctr"/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DB32EB-AFF6-4150-AE69-9B56233FE159}" type="slidenum">
              <a:rPr lang="en-US" altLang="zh-TW" smtClean="0">
                <a:solidFill>
                  <a:prstClr val="white"/>
                </a:solidFill>
              </a:rPr>
              <a:pPr/>
              <a:t>14</a:t>
            </a:fld>
            <a:endParaRPr lang="en-US" altLang="zh-TW" smtClean="0">
              <a:solidFill>
                <a:prstClr val="white"/>
              </a:solidFill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43000" y="746046"/>
            <a:ext cx="4572000" cy="373022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724956"/>
            <a:ext cx="5480050" cy="4469366"/>
          </a:xfrm>
          <a:noFill/>
          <a:ln/>
        </p:spPr>
        <p:txBody>
          <a:bodyPr wrap="none" anchor="ctr"/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44563" y="746125"/>
            <a:ext cx="4960937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C51BB1-CCA2-4097-B95F-CF4AB5637DE7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董事長生日宴</a:t>
            </a:r>
            <a:r>
              <a:rPr lang="en-US" altLang="zh-TW" dirty="0" smtClean="0"/>
              <a:t>,</a:t>
            </a:r>
            <a:r>
              <a:rPr lang="zh-TW" altLang="en-US" dirty="0" smtClean="0"/>
              <a:t>看很多客人沒來</a:t>
            </a:r>
            <a:r>
              <a:rPr lang="en-US" altLang="zh-TW" dirty="0" smtClean="0"/>
              <a:t>,</a:t>
            </a:r>
            <a:r>
              <a:rPr lang="zh-TW" altLang="en-US" dirty="0" smtClean="0"/>
              <a:t>就說</a:t>
            </a:r>
            <a:r>
              <a:rPr lang="en-US" altLang="zh-TW" dirty="0" smtClean="0"/>
              <a:t>:</a:t>
            </a:r>
            <a:r>
              <a:rPr lang="zh-TW" altLang="en-US" dirty="0" smtClean="0"/>
              <a:t>怎麼該來的還沒來</a:t>
            </a:r>
            <a:r>
              <a:rPr lang="en-US" altLang="zh-TW" dirty="0" smtClean="0"/>
              <a:t>,</a:t>
            </a:r>
            <a:r>
              <a:rPr lang="zh-TW" altLang="en-US" dirty="0" smtClean="0"/>
              <a:t>客人走了一半</a:t>
            </a:r>
            <a:endParaRPr lang="en-US" altLang="zh-TW" dirty="0" smtClean="0"/>
          </a:p>
          <a:p>
            <a:r>
              <a:rPr lang="zh-TW" altLang="en-US" dirty="0" smtClean="0"/>
              <a:t>他急忙說</a:t>
            </a:r>
            <a:r>
              <a:rPr lang="en-US" altLang="zh-TW" dirty="0" smtClean="0"/>
              <a:t>:</a:t>
            </a:r>
            <a:r>
              <a:rPr lang="zh-TW" altLang="en-US" dirty="0" smtClean="0"/>
              <a:t>怎麼不該走的走了</a:t>
            </a:r>
            <a:r>
              <a:rPr lang="en-US" altLang="zh-TW" dirty="0" smtClean="0"/>
              <a:t>,</a:t>
            </a:r>
            <a:r>
              <a:rPr lang="zh-TW" altLang="en-US" dirty="0" smtClean="0"/>
              <a:t>客人又走了一半</a:t>
            </a:r>
            <a:r>
              <a:rPr lang="en-US" altLang="zh-TW" dirty="0" smtClean="0"/>
              <a:t>,</a:t>
            </a:r>
            <a:r>
              <a:rPr lang="zh-TW" altLang="en-US" dirty="0" smtClean="0"/>
              <a:t>只剩一個自認和他交情最好的人</a:t>
            </a:r>
            <a:r>
              <a:rPr lang="en-US" altLang="zh-TW" dirty="0" smtClean="0"/>
              <a:t>,</a:t>
            </a:r>
            <a:r>
              <a:rPr lang="zh-TW" altLang="en-US" dirty="0" smtClean="0"/>
              <a:t>想勸勸要注意自己的用語</a:t>
            </a:r>
            <a:r>
              <a:rPr lang="en-US" altLang="zh-TW" dirty="0" smtClean="0"/>
              <a:t>,</a:t>
            </a:r>
          </a:p>
          <a:p>
            <a:r>
              <a:rPr lang="zh-TW" altLang="en-US" dirty="0" smtClean="0"/>
              <a:t>没想到董事長說</a:t>
            </a:r>
            <a:r>
              <a:rPr lang="en-US" altLang="zh-TW" dirty="0" smtClean="0"/>
              <a:t>:</a:t>
            </a:r>
            <a:r>
              <a:rPr lang="zh-TW" altLang="en-US" dirty="0" smtClean="0"/>
              <a:t>我不是說他們啊</a:t>
            </a:r>
            <a:r>
              <a:rPr lang="en-US" altLang="zh-TW" dirty="0" smtClean="0"/>
              <a:t>,</a:t>
            </a:r>
            <a:r>
              <a:rPr lang="zh-TW" altLang="en-US" dirty="0" smtClean="0"/>
              <a:t>結果最後一位客人也走了。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16811-E2C9-4610-B4DB-278935F12CF5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1660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管不好自己的嘴巴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16811-E2C9-4610-B4DB-278935F12CF5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0099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C51BB1-CCA2-4097-B95F-CF4AB5637D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C51BB1-CCA2-4097-B95F-CF4AB5637D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C51BB1-CCA2-4097-B95F-CF4AB5637DE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DB32EB-AFF6-4150-AE69-9B56233FE159}" type="slidenum">
              <a:rPr lang="en-US" altLang="zh-TW" smtClean="0">
                <a:solidFill>
                  <a:prstClr val="white"/>
                </a:solidFill>
              </a:rPr>
              <a:pPr/>
              <a:t>27</a:t>
            </a:fld>
            <a:endParaRPr lang="en-US" altLang="zh-TW" smtClean="0">
              <a:solidFill>
                <a:prstClr val="white"/>
              </a:solidFill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43000" y="746046"/>
            <a:ext cx="4572000" cy="373022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724956"/>
            <a:ext cx="5480050" cy="4469366"/>
          </a:xfrm>
          <a:noFill/>
          <a:ln/>
        </p:spPr>
        <p:txBody>
          <a:bodyPr wrap="none" anchor="ctr"/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19871-C341-498E-A946-C6B203175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1BF24-62C1-4278-ADB7-09D7D9AE4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38938" y="463550"/>
            <a:ext cx="1939925" cy="56245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463550"/>
            <a:ext cx="5672138" cy="56245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A599F-A570-48ED-8E78-93D202013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AC2A2-CD89-4B41-9B77-3756A55C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B2E94-CFE9-4A96-A2E8-2E43B4761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66B9F-6681-41AD-9C6B-CFCF4F11F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20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E85C9-D717-47AB-BFB2-68E1DE962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634FB-1C01-4B03-A7FB-0936D7735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FBD49-BE1E-414C-B7D4-F649EE3BA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48E5D-833F-493D-BAF4-B0C8A9F32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0A7D-EC11-4AB7-BF6D-B1DF98618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85C7E-D805-4E5C-9173-447741B6F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491FC-C4DD-49A9-8A0D-C1825D5AE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0A0E2-1E72-4BA2-8C54-3EAD0DE22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38938" y="463550"/>
            <a:ext cx="1939925" cy="56245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463550"/>
            <a:ext cx="5672138" cy="56245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8AC15-F548-406C-B090-E17B5B759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DB05A-64A5-4FCA-A9E1-AE1E63BDBD5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394760"/>
      </p:ext>
    </p:extLst>
  </p:cSld>
  <p:clrMapOvr>
    <a:masterClrMapping/>
  </p:clrMapOvr>
  <p:transition spd="med" advClick="0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99980-BD60-4EEB-9274-34E3E272B09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7842451"/>
      </p:ext>
    </p:extLst>
  </p:cSld>
  <p:clrMapOvr>
    <a:masterClrMapping/>
  </p:clrMapOvr>
  <p:transition spd="med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746FB-4262-43DC-B64D-280513260AC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0364903"/>
      </p:ext>
    </p:extLst>
  </p:cSld>
  <p:clrMapOvr>
    <a:masterClrMapping/>
  </p:clrMapOvr>
  <p:transition spd="med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4E989-5FD1-48A4-96A8-C14338B3DFA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4026195"/>
      </p:ext>
    </p:extLst>
  </p:cSld>
  <p:clrMapOvr>
    <a:masterClrMapping/>
  </p:clrMapOvr>
  <p:transition spd="med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10F99-2B4A-479D-BDE1-5FD0AE9DA2C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141371"/>
      </p:ext>
    </p:extLst>
  </p:cSld>
  <p:clrMapOvr>
    <a:masterClrMapping/>
  </p:clrMapOvr>
  <p:transition spd="med" advClick="0" advTm="3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62751-4EC9-4E08-93D6-B60A1BCA440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4755139"/>
      </p:ext>
    </p:extLst>
  </p:cSld>
  <p:clrMapOvr>
    <a:masterClrMapping/>
  </p:clrMapOvr>
  <p:transition spd="med" advClick="0" advTm="3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1AB5F-627B-4608-8ECC-82ACAC40714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0860158"/>
      </p:ext>
    </p:extLst>
  </p:cSld>
  <p:clrMapOvr>
    <a:masterClrMapping/>
  </p:clrMapOvr>
  <p:transition spd="med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7BE9A-FFF1-4F82-B911-20B91DDA9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CF659-D5E8-4C7C-8FED-56A22D7B79B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8850297"/>
      </p:ext>
    </p:extLst>
  </p:cSld>
  <p:clrMapOvr>
    <a:masterClrMapping/>
  </p:clrMapOvr>
  <p:transition spd="med" advClick="0" advTm="3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E55AF-B83D-43A0-8647-6F96CC0D723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519286"/>
      </p:ext>
    </p:extLst>
  </p:cSld>
  <p:clrMapOvr>
    <a:masterClrMapping/>
  </p:clrMapOvr>
  <p:transition spd="med" advClick="0" advTm="3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4272F-A4B5-43E8-AC3F-A282CC64E7D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660503"/>
      </p:ext>
    </p:extLst>
  </p:cSld>
  <p:clrMapOvr>
    <a:masterClrMapping/>
  </p:clrMapOvr>
  <p:transition spd="med" advClick="0" advTm="3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CFF7A-CCCB-4701-9C63-ECCA40CFE67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3341094"/>
      </p:ext>
    </p:extLst>
  </p:cSld>
  <p:clrMapOvr>
    <a:masterClrMapping/>
  </p:clrMapOvr>
  <p:transition spd="med" advClick="0" advTm="3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97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C593B-B330-41C9-8017-111844BAF82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658375"/>
      </p:ext>
    </p:extLst>
  </p:cSld>
  <p:clrMapOvr>
    <a:masterClrMapping/>
  </p:clrMapOvr>
  <p:transition spd="med" advClick="0" advTm="3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7D847-72C2-4698-84EC-2DAF6A06E9B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9198959"/>
      </p:ext>
    </p:extLst>
  </p:cSld>
  <p:clrMapOvr>
    <a:masterClrMapping/>
  </p:clrMapOvr>
  <p:transition spd="med" advClick="0" advTm="3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9"/>
            <a:ext cx="6400800" cy="175260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E58A5-F456-44C9-9C91-AE73840162F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829006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2B000-E721-4F51-9BD8-2E0C4AFAB6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4222242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01984-3629-43E3-90BC-17F10631D9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947895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DAEB6-E841-4F83-8FFC-D3A82BC963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55841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20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36E2E-1D69-455E-840D-647C70A20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24995-3DBC-4F45-B781-AEA2AEF9A9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563235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1B14C-9E25-4CF1-BCAD-6FBBC87916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568074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51B0B-774B-4740-9D34-BB2F0474FB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893894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6EC92-7870-4C8B-88EF-28BCEFA564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803244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6F481-C554-4F01-847B-4A59319731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9997327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9CF00-7E56-41CB-97E0-DC9B602FBB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601497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97F7C-A12C-4FB7-B6D6-DD0E95CE5D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4269207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9"/>
            <a:ext cx="6400800" cy="175260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CFFB-DEB7-4704-B98A-BFE4551059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2520424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04935-EAB0-4F77-BB3F-DE42626CE8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637125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306FB-1A9A-4ABD-B27C-3E44A29FB9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13461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B5F08-FEAC-4319-8127-33899FA63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CDB98-CE3B-4CC3-9311-12CCE3238E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3322985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4B436-4D7C-4183-8C0D-877ED6EFC0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619947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8BF69-4041-4E00-A09C-DA6A10FA7D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575751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F6142-B932-4CB7-96A7-2BA2E5FF09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47391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FFB70-1FEB-43B7-A235-DC37B9645D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2414830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2225B-9BDD-4156-8747-D99FB31539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016503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17413-4E27-4F47-A910-0DAFB4051D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631209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FE1CC-28B4-4470-8FCB-4F30086B3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146598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8"/>
            <a:ext cx="6400800" cy="175260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CFD5F-1539-4017-B308-B400AB6AA6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3188329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F4A08-9367-43BC-80F7-E9BDEE83D7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10295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B0C28-1F26-4444-9CA3-556ECBE3B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49561-9D5C-4648-B7AE-064FC68ADE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72800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05AE8-E694-4D55-AF46-E41A742FDF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332051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67054-A415-41E4-B333-EE5E7FCDDB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058721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7698D-2280-4CC0-B1C9-6D9FC111EC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5667543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E83B7-8332-44DF-AFEB-B2F0AD4D43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3022370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B4207-3F08-4CD8-88B3-DE7498253D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479107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B52AB-0831-4C3A-BDAB-EC69467A1DD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0979644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DF8F5-5929-4A9F-B234-0092F93FEC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301638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9EE17-B95D-40A9-8CA3-043F93CBF3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472620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8B630-44C8-4C3E-A793-E298BCC2DB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34974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B93D6-A8C8-4855-9314-FB748B5E1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E36CD-C0BD-4C00-B5FB-9AC0905FE4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5269838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698D4-5B96-4A05-817D-031EA26231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7640472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C9A57-D265-4118-BD86-B1A6BC75F7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3120936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D9DEE-DA0E-4891-87B5-B82172D88B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7526365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8A054-5098-4A6A-B1E1-7DD941E2DA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605409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1298A-EACD-435F-844F-53B69A2CED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3836501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49C59-5F9F-40C3-A658-54D6A9CA08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1584250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2A9B5-7F1A-4F14-AE10-3F23DB2A95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5465838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3FC4F-7335-491C-89BB-CF31BF7242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2195655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E4327-34C3-433D-8486-FDD0278C6B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55938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305BA-3E9E-4415-8499-35A63B77F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908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200" b="1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FE7944-91C8-4EFA-8ACE-B9BAAA8C3BD7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0152" y="6440122"/>
            <a:ext cx="289702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r>
              <a:rPr kumimoji="1" lang="zh-TW" altLang="en-US" dirty="0" smtClean="0">
                <a:solidFill>
                  <a:prstClr val="white"/>
                </a:solidFill>
              </a:rPr>
              <a:t>慈濟台中兒童劇團</a:t>
            </a:r>
            <a:endParaRPr kumimoji="1" lang="en-US" altLang="zh-TW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46962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E91541-1D53-4D97-8295-4A2ADF889EDE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kumimoji="1" lang="en-US" altLang="zh-TW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95248-DAC1-4A39-BCBE-87ABDB90AB6D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16996630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9D8BD0-5E9E-432B-80F0-CD9ABA2AC9D1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5936" y="6459786"/>
            <a:ext cx="2385806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r>
              <a:rPr kumimoji="1" lang="zh-TW" altLang="en-US" dirty="0" smtClean="0">
                <a:solidFill>
                  <a:prstClr val="white"/>
                </a:solidFill>
              </a:rPr>
              <a:t>慈濟台中兒童劇團</a:t>
            </a:r>
            <a:endParaRPr kumimoji="1" lang="en-US" altLang="zh-TW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0321E-FE5F-488A-BB5F-2C6BF27A4F39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89260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395720-42D5-44DB-B2C8-DFE654B7F9C4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kumimoji="1" lang="en-US" altLang="zh-TW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79888-3225-4C3C-880A-8A8052BCD89A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23912492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EF8773-452E-42B3-A35C-6CE2836F5760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kumimoji="1" lang="en-US" altLang="zh-TW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6EEE5-CF07-4D40-97E7-2F71D055FAC6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45058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79EE7-1A3B-4B26-890D-5EE794F234B7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kumimoji="1" lang="en-US" altLang="zh-TW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9908E-A09E-44DD-A195-444EE4607F20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9501776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00351F-C823-4A7C-B5E1-18DCBFB0CA04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 sz="2400" dirty="0"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DB176-CA79-49C9-B97F-5372F5F40850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31917521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99EB0F4-65A6-41B6-9059-527CBA801772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 sz="2400" dirty="0">
              <a:solidFill>
                <a:srgbClr val="696464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22DD039-F192-4690-8C09-A35DE5B40E1C}" type="slidenum">
              <a:rPr lang="zh-TW" altLang="en-US" smtClean="0">
                <a:solidFill>
                  <a:srgbClr val="696464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94060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723042-4B71-47ED-93E3-AE9C2D79D182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kumimoji="1" lang="en-US" altLang="zh-TW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E5EB8-7D1E-4367-AA30-504AFDD4F20D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7796684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A1BCB-CEC2-4263-9975-5598F382EF86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kumimoji="1" lang="en-US" altLang="zh-TW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D9F0B-3CF4-433F-8DAC-FA487CAD8365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42483175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CC0CF-7C78-44A5-9748-AC26CB1ED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7A51D9-D166-48CC-B6A5-B8122CEB626C}" type="datetimeFigureOut">
              <a:rPr lang="zh-TW" altLang="en-US" smtClean="0"/>
              <a:pPr>
                <a:defRPr/>
              </a:pPr>
              <a:t>2018/7/30</a:t>
            </a:fld>
            <a:endParaRPr lang="en-US" altLang="zh-T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kumimoji="1" lang="en-US" altLang="zh-TW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3A114E-0447-429A-A8E3-5EE52C85C01A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2894549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63550"/>
            <a:ext cx="7764463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 smtClean="0"/>
              <a:t>請按一下滑鼠，編輯標題文的格式。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77644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 smtClean="0"/>
              <a:t>請按滑鼠，編輯大綱文字格式。</a:t>
            </a:r>
          </a:p>
          <a:p>
            <a:pPr lvl="1"/>
            <a:r>
              <a:rPr lang="zh-TW" altLang="en-GB" smtClean="0"/>
              <a:t>第二個大綱層次</a:t>
            </a:r>
          </a:p>
          <a:p>
            <a:pPr lvl="2"/>
            <a:r>
              <a:rPr lang="zh-TW" altLang="en-GB" smtClean="0"/>
              <a:t>第三個大綱層次</a:t>
            </a:r>
          </a:p>
          <a:p>
            <a:pPr lvl="3"/>
            <a:r>
              <a:rPr lang="zh-TW" altLang="en-GB" smtClean="0"/>
              <a:t>第四個大綱層次</a:t>
            </a:r>
          </a:p>
          <a:p>
            <a:pPr lvl="4"/>
            <a:r>
              <a:rPr lang="zh-TW" altLang="en-GB" smtClean="0"/>
              <a:t>第五個大綱層次</a:t>
            </a:r>
          </a:p>
          <a:p>
            <a:pPr lvl="4"/>
            <a:r>
              <a:rPr lang="zh-TW" altLang="en-GB" smtClean="0"/>
              <a:t>第六個大綱層次</a:t>
            </a:r>
          </a:p>
          <a:p>
            <a:pPr lvl="4"/>
            <a:r>
              <a:rPr lang="zh-TW" altLang="en-GB" smtClean="0"/>
              <a:t>第七個大綱層次</a:t>
            </a:r>
          </a:p>
          <a:p>
            <a:pPr lvl="4"/>
            <a:r>
              <a:rPr lang="zh-TW" altLang="en-GB" smtClean="0"/>
              <a:t>第八個大綱層次</a:t>
            </a:r>
          </a:p>
          <a:p>
            <a:pPr lvl="4"/>
            <a:r>
              <a:rPr lang="zh-TW" altLang="en-GB" smtClean="0"/>
              <a:t>第九個大綱層次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48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3352800" y="624840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781800" y="6248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0D166C99-713D-4E95-988E-3C1EB0B57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63550"/>
            <a:ext cx="7764463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 smtClean="0"/>
              <a:t>請按一下滑鼠，編輯標題文的格式。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77644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 smtClean="0"/>
              <a:t>請按滑鼠，編輯大綱文字格式。</a:t>
            </a:r>
          </a:p>
          <a:p>
            <a:pPr lvl="1"/>
            <a:r>
              <a:rPr lang="zh-TW" altLang="en-GB" smtClean="0"/>
              <a:t>第二個大綱層次</a:t>
            </a:r>
          </a:p>
          <a:p>
            <a:pPr lvl="2"/>
            <a:r>
              <a:rPr lang="zh-TW" altLang="en-GB" smtClean="0"/>
              <a:t>第三個大綱層次</a:t>
            </a:r>
          </a:p>
          <a:p>
            <a:pPr lvl="3"/>
            <a:r>
              <a:rPr lang="zh-TW" altLang="en-GB" smtClean="0"/>
              <a:t>第四個大綱層次</a:t>
            </a:r>
          </a:p>
          <a:p>
            <a:pPr lvl="4"/>
            <a:r>
              <a:rPr lang="zh-TW" altLang="en-GB" smtClean="0"/>
              <a:t>第五個大綱層次</a:t>
            </a:r>
          </a:p>
          <a:p>
            <a:pPr lvl="4"/>
            <a:r>
              <a:rPr lang="zh-TW" altLang="en-GB" smtClean="0"/>
              <a:t>第六個大綱層次</a:t>
            </a:r>
          </a:p>
          <a:p>
            <a:pPr lvl="4"/>
            <a:r>
              <a:rPr lang="zh-TW" altLang="en-GB" smtClean="0"/>
              <a:t>第七個大綱層次</a:t>
            </a:r>
          </a:p>
          <a:p>
            <a:pPr lvl="4"/>
            <a:r>
              <a:rPr lang="zh-TW" altLang="en-GB" smtClean="0"/>
              <a:t>第八個大綱層次</a:t>
            </a:r>
          </a:p>
          <a:p>
            <a:pPr lvl="4"/>
            <a:r>
              <a:rPr lang="zh-TW" altLang="en-GB" smtClean="0"/>
              <a:t>第九個大綱層次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48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3352800" y="624840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781800" y="6248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F0A3FCDC-8CC2-4950-8816-33C1A8D91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62C0A1A1-3ADD-4329-9C6A-B1900B3E5483}" type="slidenum">
              <a:rPr kumimoji="1" lang="en-US" altLang="zh-TW">
                <a:solidFill>
                  <a:srgbClr val="000000"/>
                </a:solidFill>
                <a:ea typeface="新細明體" pitchFamily="18" charset="-12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756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</p:sldLayoutIdLst>
  <p:transition spd="med" advClick="0" advTm="3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5D3D564E-2560-4CFD-9CE6-789416F2FB2D}" type="slidenum">
              <a:rPr kumimoji="1" lang="en-US" altLang="zh-TW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427677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14C17A18-8A9F-4DF9-88D9-510BD811531F}" type="slidenum">
              <a:rPr kumimoji="1" lang="en-US" altLang="zh-TW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83260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6E4B00C1-EAF7-43B5-BC9A-7D3CBD12FD6D}" type="slidenum">
              <a:rPr kumimoji="1" lang="en-US" altLang="zh-TW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17357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D1FF"/>
            </a:gs>
            <a:gs pos="50000">
              <a:srgbClr val="CDFFCD"/>
            </a:gs>
            <a:gs pos="100000">
              <a:srgbClr val="FFD1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>
              <a:ea typeface="新細明體" pitchFamily="18" charset="-12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kumimoji="1" lang="en-US" altLang="zh-TW">
              <a:ea typeface="新細明體" pitchFamily="18" charset="-12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2697FA9A-0203-46E5-ADD3-22B38F5248EF}" type="slidenum">
              <a:rPr kumimoji="1" lang="en-US" altLang="zh-TW">
                <a:ea typeface="新細明體" pitchFamily="18" charset="-12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kumimoji="1" lang="en-US" altLang="zh-TW">
              <a:ea typeface="新細明體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007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160EC2CC-BEB2-462A-B947-BD4895E4C9D3}" type="datetimeFigureOut">
              <a:rPr kumimoji="1" lang="zh-TW" altLang="en-US" smtClean="0">
                <a:latin typeface="Times New Roman" pitchFamily="18" charset="0"/>
              </a:rPr>
              <a:pPr defTabSz="914400">
                <a:buClrTx/>
                <a:buSzTx/>
                <a:buFontTx/>
                <a:buNone/>
                <a:defRPr/>
              </a:pPr>
              <a:t>2018/7/30</a:t>
            </a:fld>
            <a:endParaRPr kumimoji="1" lang="en-US" altLang="zh-TW" dirty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47DB636C-132B-44EB-8960-38732C299C5B}" type="slidenum">
              <a:rPr kumimoji="1" lang="zh-TW" altLang="en-US" smtClean="0">
                <a:latin typeface="Times New Roman" pitchFamily="18" charset="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kumimoji="1" lang="en-US" altLang="zh-TW" dirty="0">
              <a:latin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868144" y="6440122"/>
            <a:ext cx="2969031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zh-TW" altLang="en-US" dirty="0" smtClean="0">
                <a:solidFill>
                  <a:prstClr val="white"/>
                </a:solidFill>
              </a:rPr>
              <a:t>慈濟台中兒童劇團</a:t>
            </a:r>
            <a:endParaRPr lang="en-US" altLang="zh-TW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265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24433;&#29255;/&#24904;&#28639;&#35657;&#22196;&#19978;&#20154;&#33769;&#25552;&#24515;&#35201;-&#22909;&#35441;&#25928;&#25033;-&#31532;1&#27573;_WMV%20V8.wmv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2&#30456;&#38364;PPT/&#28145;&#27700;&#28961;&#32882;.pptx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hyperlink" Target="PPT/&#28145;&#27700;&#28961;&#32882;.pptx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../../Desktop/&#20843;&#27491;&#36947;.ppt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1&#24433;&#29255;/&#22823;&#39764;&#22495;&#35498;&#35441;&#34269;&#34899;2.mp4" TargetMode="External"/><Relationship Id="rId2" Type="http://schemas.openxmlformats.org/officeDocument/2006/relationships/hyperlink" Target="&#22823;&#39764;&#22495;&#35498;&#35441;&#34269;&#34899;2.mp4" TargetMode="Externa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1&#24433;&#29255;/&#23567;&#30007;&#23401;&#21644;&#37336;&#23376;t.wm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24433;&#29255;/&#19968;&#21477;&#35441;&#30340;&#24433;&#38911;&#21147;.flv" TargetMode="External"/><Relationship Id="rId2" Type="http://schemas.openxmlformats.org/officeDocument/2006/relationships/hyperlink" Target="2&#30456;&#38364;PPT/&#30050;&#32769;&#24107;&#30340;&#34315;&#26524;.ppt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24433;&#29255;/&#19968;&#21477;&#35441;&#30340;&#24433;&#38911;&#21147;.flv" TargetMode="External"/><Relationship Id="rId2" Type="http://schemas.openxmlformats.org/officeDocument/2006/relationships/hyperlink" Target="1&#24433;&#29255;/&#19968;&#21477;&#35441;&#30340;&#24433;&#38911;&#21147;-&#21345;&#20839;&#22522;.fl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1&#24433;&#29255;/&#27494;&#22763;&#33287;&#33980;&#34821;.wmv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1&#24433;&#29255;/&#24904;&#28639;&#35657;&#22196;&#19978;&#20154;&#33769;&#25552;&#24515;&#35201;-&#22909;&#35441;&#25928;&#25033;-&#31532;1&#27573;_WMV%20V8.wmv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5" Type="http://schemas.openxmlformats.org/officeDocument/2006/relationships/hyperlink" Target="1&#24433;&#29255;/01&#35738;&#32654;&#30340;&#21147;&#37327;.mp4" TargetMode="External"/><Relationship Id="rId4" Type="http://schemas.openxmlformats.org/officeDocument/2006/relationships/hyperlink" Target="1&#24433;&#29255;/&#36960;&#20659;&#38651;&#20449;&#12304;&#38283;&#21475;&#35498;&#24859;%20&#35731;&#24859;&#36960;&#20659;&#12305;2015&#22909;&#22909;&#35498;&#31995;&#21015;&#8212;&#24149;&#24460;&#32000;&#23526;&#24433;&#29255;.mp4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hyperlink" Target="&#27468;&#26354;/&#40670;&#38957;&#20302;&#38957;" TargetMode="External"/><Relationship Id="rId7" Type="http://schemas.openxmlformats.org/officeDocument/2006/relationships/hyperlink" Target="&#31185;&#23416;&#23526;&#39511;-&#24515;&#24565;&#21487;&#25913;&#35722;&#19990;&#30028;4'.flv" TargetMode="External"/><Relationship Id="rId2" Type="http://schemas.openxmlformats.org/officeDocument/2006/relationships/slideLayout" Target="../slideLayouts/slideLayout69.xml"/><Relationship Id="rId1" Type="http://schemas.openxmlformats.org/officeDocument/2006/relationships/audio" Target="file:///K:\&#24515;&#36920;&#35069;&#20316;~&#24904;&#28639;&#27468;&#26354;ppt\&#38754;&#23565;&#24494;&#31505;\02&#24494;&#31505;&#30340;&#33225;.mp3" TargetMode="Externa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1&#24433;&#29255;/&#27700;&#30340;&#31185;&#23416;&#23526;&#39511;-&#24515;&#24565;&#21487;&#25913;&#35722;&#19990;&#30028;4'.flv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PPT/&#21475;&#35498;&#22909;&#35441;&#38748;&#24605;&#35486;%202-118-1.mp4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57188" y="642938"/>
            <a:ext cx="4214812" cy="1016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TW" altLang="en-US" sz="6000" b="1" kern="0" dirty="0">
                <a:solidFill>
                  <a:srgbClr val="000000"/>
                </a:solidFill>
                <a:latin typeface="+mj-lt"/>
                <a:ea typeface="標楷體" pitchFamily="65" charset="-120"/>
                <a:cs typeface="+mj-cs"/>
              </a:rPr>
              <a:t>靜思語教學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2938" y="2000250"/>
            <a:ext cx="7858125" cy="2643188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ts val="8000"/>
              </a:lnSpc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zh-TW" altLang="en-US" sz="6600" b="1" kern="0" dirty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主題</a:t>
            </a:r>
            <a:r>
              <a:rPr lang="en-US" altLang="zh-TW" sz="6600" b="1" kern="0" dirty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--</a:t>
            </a:r>
            <a:r>
              <a:rPr lang="zh-TW" altLang="en-US" sz="6600" b="1" kern="0" dirty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說愛語</a:t>
            </a:r>
            <a:endParaRPr lang="en-US" altLang="zh-TW" sz="6600" b="1" kern="0" dirty="0">
              <a:solidFill>
                <a:srgbClr val="000099"/>
              </a:solidFill>
              <a:latin typeface="Times New Roman" pitchFamily="18" charset="0"/>
              <a:ea typeface="標楷體" pitchFamily="65" charset="-120"/>
            </a:endParaRPr>
          </a:p>
          <a:p>
            <a:pPr marL="342900" indent="-342900" algn="ctr">
              <a:lnSpc>
                <a:spcPts val="8000"/>
              </a:lnSpc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zh-TW" altLang="en-US" sz="6000" b="1" kern="0" spc="-300" dirty="0">
                <a:solidFill>
                  <a:srgbClr val="000099"/>
                </a:solidFill>
                <a:latin typeface="+mn-lt"/>
                <a:ea typeface="標楷體" pitchFamily="65" charset="-120"/>
              </a:rPr>
              <a:t>口說好話  好好說話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ChangeArrowheads="1"/>
          </p:cNvSpPr>
          <p:nvPr/>
        </p:nvSpPr>
        <p:spPr bwMode="auto">
          <a:xfrm>
            <a:off x="785813" y="1837502"/>
            <a:ext cx="7632700" cy="368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ts val="7000"/>
              </a:lnSpc>
            </a:pPr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一句溫暖的話，</a:t>
            </a:r>
            <a:endParaRPr lang="en-US" altLang="zh-TW" sz="6000" b="1" dirty="0" smtClean="0">
              <a:solidFill>
                <a:srgbClr val="000099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0" hangingPunct="0">
              <a:lnSpc>
                <a:spcPts val="7000"/>
              </a:lnSpc>
            </a:pPr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就像往別人身上灑香水，自己也會沾到兩三滴。</a:t>
            </a:r>
            <a:r>
              <a:rPr lang="zh-TW" altLang="en-GB" sz="5400" dirty="0" smtClean="0">
                <a:solidFill>
                  <a:srgbClr val="000099"/>
                </a:solidFill>
                <a:ea typeface="標楷體" pitchFamily="65" charset="-120"/>
                <a:cs typeface="Times New Roman" pitchFamily="18" charset="0"/>
              </a:rPr>
              <a:t> </a:t>
            </a:r>
            <a:endParaRPr lang="zh-TW" altLang="en-GB" sz="5400" dirty="0">
              <a:solidFill>
                <a:srgbClr val="000099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橢圓 1"/>
          <p:cNvSpPr/>
          <p:nvPr/>
        </p:nvSpPr>
        <p:spPr bwMode="auto">
          <a:xfrm>
            <a:off x="323528" y="560065"/>
            <a:ext cx="3312368" cy="91316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36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靜 思 語</a:t>
            </a:r>
            <a:endParaRPr kumimoji="0" lang="zh-TW" alt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新細明體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368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61248"/>
            <a:ext cx="7191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00064" y="2636912"/>
            <a:ext cx="66242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如何</a:t>
            </a:r>
            <a:r>
              <a:rPr lang="zh-TW" altLang="en-US" sz="6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口說好話</a:t>
            </a:r>
            <a:r>
              <a:rPr lang="en-US" altLang="zh-TW" sz="6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6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橢圓 3"/>
          <p:cNvSpPr/>
          <p:nvPr/>
        </p:nvSpPr>
        <p:spPr bwMode="auto">
          <a:xfrm>
            <a:off x="323528" y="560065"/>
            <a:ext cx="3312368" cy="91316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zh-TW" altLang="en-US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新細明體" pitchFamily="18" charset="-120"/>
              </a:rPr>
              <a:t>　</a:t>
            </a:r>
            <a:r>
              <a:rPr kumimoji="0" lang="zh-TW" altLang="en-US" sz="36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ea typeface="新細明體" pitchFamily="18" charset="-120"/>
              </a:rPr>
              <a:t>想一想</a:t>
            </a:r>
          </a:p>
        </p:txBody>
      </p:sp>
    </p:spTree>
    <p:extLst>
      <p:ext uri="{BB962C8B-B14F-4D97-AF65-F5344CB8AC3E}">
        <p14:creationId xmlns="" xmlns:p14="http://schemas.microsoft.com/office/powerpoint/2010/main" val="239863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980728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6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學會欣賞別人</a:t>
            </a:r>
            <a:r>
              <a:rPr lang="zh-TW" altLang="en-US" sz="6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的優點</a:t>
            </a:r>
            <a:endParaRPr lang="en-US" altLang="zh-TW" sz="60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6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endParaRPr lang="zh-TW" altLang="zh-TW" sz="60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C:\Users\ASUS\AppData\Local\Microsoft\Windows\Temporary Internet Files\Content.Word\20131015_1242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40968"/>
            <a:ext cx="3647002" cy="3168352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 descr="C:\Users\ASUS\AppData\Local\Microsoft\Windows\Temporary Internet Files\Content.Word\20131015_1241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80"/>
            <a:ext cx="3384377" cy="2304256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1707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4869160"/>
            <a:ext cx="7560840" cy="1433513"/>
          </a:xfrm>
        </p:spPr>
        <p:txBody>
          <a:bodyPr/>
          <a:lstStyle/>
          <a:p>
            <a:r>
              <a:rPr lang="zh-TW" altLang="en-US" sz="6600" dirty="0" smtClean="0">
                <a:latin typeface="標楷體" pitchFamily="65" charset="-120"/>
                <a:ea typeface="標楷體" pitchFamily="65" charset="-120"/>
              </a:rPr>
              <a:t>深水</a:t>
            </a:r>
            <a:r>
              <a:rPr lang="zh-TW" altLang="en-US" sz="6600" dirty="0" smtClean="0">
                <a:latin typeface="標楷體" pitchFamily="65" charset="-120"/>
                <a:ea typeface="標楷體" pitchFamily="65" charset="-120"/>
                <a:hlinkClick r:id="rId3" action="ppaction://hlinkpres?slideindex=1&amp;slidetitle="/>
              </a:rPr>
              <a:t>無聲</a:t>
            </a:r>
            <a:endParaRPr lang="zh-TW" altLang="en-US" sz="6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229200"/>
            <a:ext cx="7191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ChangeArrowheads="1"/>
          </p:cNvSpPr>
          <p:nvPr/>
        </p:nvSpPr>
        <p:spPr bwMode="auto">
          <a:xfrm>
            <a:off x="785813" y="2286343"/>
            <a:ext cx="7632700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ts val="7000"/>
              </a:lnSpc>
            </a:pPr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脾氣</a:t>
            </a:r>
            <a:r>
              <a:rPr lang="zh-TW" altLang="en-US" sz="60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嘴巴不好，</a:t>
            </a:r>
            <a:endParaRPr lang="en-US" altLang="zh-TW" sz="60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0" hangingPunct="0">
              <a:lnSpc>
                <a:spcPts val="7000"/>
              </a:lnSpc>
            </a:pPr>
            <a:r>
              <a:rPr lang="zh-TW" altLang="en-US" sz="60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心地</a:t>
            </a:r>
            <a:r>
              <a:rPr lang="zh-TW" altLang="en-US" sz="60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再好，</a:t>
            </a:r>
            <a:endParaRPr lang="en-US" altLang="zh-TW" sz="60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0" hangingPunct="0">
              <a:lnSpc>
                <a:spcPts val="7000"/>
              </a:lnSpc>
            </a:pPr>
            <a:r>
              <a:rPr lang="zh-TW" altLang="en-US" sz="60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也</a:t>
            </a:r>
            <a:r>
              <a:rPr lang="zh-TW" altLang="en-US" sz="60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不能算是好人</a:t>
            </a:r>
            <a:r>
              <a:rPr lang="zh-TW" altLang="en-US" sz="54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en-GB" sz="5400" dirty="0" smtClean="0">
                <a:solidFill>
                  <a:srgbClr val="000099"/>
                </a:solidFill>
                <a:ea typeface="標楷體" pitchFamily="65" charset="-120"/>
                <a:cs typeface="Times New Roman" pitchFamily="18" charset="0"/>
              </a:rPr>
              <a:t> </a:t>
            </a:r>
            <a:endParaRPr lang="zh-TW" altLang="en-GB" sz="5400" dirty="0">
              <a:solidFill>
                <a:srgbClr val="000099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橢圓 1"/>
          <p:cNvSpPr/>
          <p:nvPr/>
        </p:nvSpPr>
        <p:spPr bwMode="auto">
          <a:xfrm>
            <a:off x="323528" y="560065"/>
            <a:ext cx="3312368" cy="91316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36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靜 思 語</a:t>
            </a:r>
            <a:endParaRPr kumimoji="0" lang="zh-TW" alt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新細明體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994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內容版面配置區 2"/>
          <p:cNvSpPr>
            <a:spLocks noGrp="1"/>
          </p:cNvSpPr>
          <p:nvPr>
            <p:ph sz="quarter" idx="1"/>
          </p:nvPr>
        </p:nvSpPr>
        <p:spPr>
          <a:xfrm>
            <a:off x="899592" y="738039"/>
            <a:ext cx="7772400" cy="6119961"/>
          </a:xfrm>
        </p:spPr>
        <p:txBody>
          <a:bodyPr/>
          <a:lstStyle/>
          <a:p>
            <a:pPr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說愛語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說讚美的話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  <a:cs typeface="方正姚体"/>
              </a:rPr>
              <a:t>把話說到心坎裡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相信的話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關懷的話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支援的話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祝福的話</a:t>
            </a:r>
            <a:endParaRPr lang="en-US" altLang="zh-TW" sz="4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方正姚体"/>
              </a:rPr>
              <a:t>即時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  <a:cs typeface="方正姚体"/>
              </a:rPr>
              <a:t>的、真心的、具體的</a:t>
            </a:r>
            <a:endParaRPr lang="zh-TW" altLang="en-US" sz="4000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81060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2938" y="2000250"/>
            <a:ext cx="7858125" cy="2643188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ts val="8000"/>
              </a:lnSpc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zh-TW" altLang="en-US" sz="6600" b="1" kern="0" dirty="0" smtClean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說</a:t>
            </a:r>
            <a:r>
              <a:rPr lang="zh-TW" altLang="en-US" sz="6600" b="1" kern="0" dirty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愛</a:t>
            </a:r>
            <a:r>
              <a:rPr lang="zh-TW" altLang="en-US" sz="6600" b="1" kern="0" dirty="0" smtClean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語</a:t>
            </a:r>
            <a:r>
              <a:rPr lang="en-US" altLang="zh-TW" sz="6600" b="1" kern="0" dirty="0" smtClean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-</a:t>
            </a:r>
            <a:endParaRPr lang="en-US" altLang="zh-TW" sz="6600" b="1" kern="0" dirty="0">
              <a:solidFill>
                <a:srgbClr val="000099"/>
              </a:solidFill>
              <a:latin typeface="Times New Roman" pitchFamily="18" charset="0"/>
              <a:ea typeface="標楷體" pitchFamily="65" charset="-120"/>
            </a:endParaRPr>
          </a:p>
          <a:p>
            <a:pPr marL="342900" indent="-342900" algn="ctr">
              <a:lnSpc>
                <a:spcPts val="8000"/>
              </a:lnSpc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zh-TW" altLang="en-US" sz="6000" b="1" kern="0" spc="-300" dirty="0">
                <a:solidFill>
                  <a:srgbClr val="000099"/>
                </a:solidFill>
                <a:latin typeface="Times New Roman"/>
                <a:ea typeface="標楷體" pitchFamily="65" charset="-120"/>
              </a:rPr>
              <a:t>口說好話  好好說話</a:t>
            </a:r>
          </a:p>
        </p:txBody>
      </p:sp>
    </p:spTree>
    <p:extLst>
      <p:ext uri="{BB962C8B-B14F-4D97-AF65-F5344CB8AC3E}">
        <p14:creationId xmlns="" xmlns:p14="http://schemas.microsoft.com/office/powerpoint/2010/main" val="3067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32688"/>
            <a:ext cx="2272060" cy="238328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462136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正語：口說好話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好好說話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323528" y="4725144"/>
            <a:ext cx="6290769" cy="1296144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zh-TW" altLang="en-US" sz="60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董事長請生日宴</a:t>
            </a:r>
            <a:endParaRPr lang="zh-TW" altLang="en-US" sz="6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8580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-1539552"/>
            <a:ext cx="7543800" cy="3566160"/>
          </a:xfrm>
        </p:spPr>
        <p:txBody>
          <a:bodyPr>
            <a:normAutofit/>
          </a:bodyPr>
          <a:lstStyle/>
          <a:p>
            <a:r>
              <a:rPr lang="zh-TW" altLang="en-US" sz="9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勇闖</a:t>
            </a:r>
            <a:r>
              <a:rPr lang="zh-TW" altLang="en-US" sz="9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大魔域</a:t>
            </a:r>
            <a:endParaRPr lang="zh-TW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492896"/>
            <a:ext cx="4838750" cy="272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168825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60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-684584" y="4653136"/>
            <a:ext cx="10873208" cy="1342196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Tx/>
              <a:buSzTx/>
              <a:buFontTx/>
              <a:buNone/>
            </a:pPr>
            <a:r>
              <a:rPr lang="zh-TW" altLang="en-US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大風</a:t>
            </a:r>
            <a:r>
              <a:rPr lang="zh-TW" altLang="en-US" sz="6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為什麼</a:t>
            </a:r>
            <a:r>
              <a:rPr lang="zh-TW" altLang="en-US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被大家排擠</a:t>
            </a:r>
            <a:r>
              <a:rPr lang="en-US" altLang="zh-TW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zh-TW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 descr="https://tse3.mm.bing.net/th?id=OIP.ZcyARAPNUzET9D0pWKiiIQEsDI&amp;pid=15.1&amp;P=0&amp;w=284&amp;h=1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0"/>
            <a:ext cx="7103772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04664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桌面\待洗照片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92696"/>
            <a:ext cx="7104923" cy="532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2619375" y="6100763"/>
            <a:ext cx="480218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我想對你說</a:t>
            </a:r>
            <a:r>
              <a:rPr lang="en-US" altLang="zh-TW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……………</a:t>
            </a:r>
            <a:endParaRPr lang="zh-TW" altLang="en-US" sz="3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矩形 1"/>
          <p:cNvSpPr>
            <a:spLocks noChangeArrowheads="1"/>
          </p:cNvSpPr>
          <p:nvPr/>
        </p:nvSpPr>
        <p:spPr bwMode="auto">
          <a:xfrm>
            <a:off x="755576" y="1484784"/>
            <a:ext cx="67691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000" b="1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6000" b="1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為什麼</a:t>
            </a:r>
            <a:r>
              <a:rPr lang="zh-TW" altLang="en-US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口說好 </a:t>
            </a:r>
            <a:endParaRPr lang="en-US" altLang="zh-TW" sz="60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6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話那麼重要呢</a:t>
            </a:r>
            <a:r>
              <a:rPr lang="en-US" altLang="zh-TW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6000" dirty="0">
              <a:solidFill>
                <a:srgbClr val="C0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172400" y="3789040"/>
            <a:ext cx="461665" cy="165618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rgbClr val="000099"/>
                </a:solidFill>
                <a:hlinkClick r:id="rId3" action="ppaction://hlinkfile"/>
              </a:rPr>
              <a:t>小男孩和釘子</a:t>
            </a:r>
            <a:endParaRPr lang="zh-TW" altLang="en-US" dirty="0">
              <a:solidFill>
                <a:srgbClr val="000099"/>
              </a:solidFill>
            </a:endParaRPr>
          </a:p>
        </p:txBody>
      </p:sp>
      <p:sp>
        <p:nvSpPr>
          <p:cNvPr id="4" name="橢圓 3"/>
          <p:cNvSpPr/>
          <p:nvPr/>
        </p:nvSpPr>
        <p:spPr bwMode="auto">
          <a:xfrm>
            <a:off x="323528" y="260648"/>
            <a:ext cx="3312368" cy="91316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zh-TW" altLang="en-US" sz="36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ea typeface="新細明體" pitchFamily="18" charset="-120"/>
              </a:rPr>
              <a:t>　想一想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861048"/>
            <a:ext cx="3024336" cy="237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4499992" y="4437112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亨利的改變</a:t>
            </a:r>
            <a:endParaRPr lang="zh-TW" altLang="en-US" sz="440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268744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827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923928" y="476672"/>
            <a:ext cx="20162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dirty="0" smtClean="0">
                <a:latin typeface="標楷體" pitchFamily="65" charset="-120"/>
                <a:ea typeface="標楷體" pitchFamily="65" charset="-120"/>
              </a:rPr>
              <a:t>第一天</a:t>
            </a:r>
            <a:endParaRPr lang="zh-TW" altLang="en-US" sz="80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9793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7164288" y="620688"/>
            <a:ext cx="9288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過了幾個星期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9657" r="783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16667" t="7411" r="18750"/>
          <a:stretch>
            <a:fillRect/>
          </a:stretch>
        </p:blipFill>
        <p:spPr bwMode="auto">
          <a:xfrm>
            <a:off x="683568" y="87099"/>
            <a:ext cx="7704856" cy="677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ChangeArrowheads="1"/>
          </p:cNvSpPr>
          <p:nvPr/>
        </p:nvSpPr>
        <p:spPr bwMode="auto">
          <a:xfrm>
            <a:off x="785813" y="2286343"/>
            <a:ext cx="7632700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ts val="7000"/>
              </a:lnSpc>
            </a:pPr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脾氣</a:t>
            </a:r>
            <a:r>
              <a:rPr lang="zh-TW" altLang="en-US" sz="60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嘴巴不好，</a:t>
            </a:r>
            <a:endParaRPr lang="en-US" altLang="zh-TW" sz="60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0" hangingPunct="0">
              <a:lnSpc>
                <a:spcPts val="7000"/>
              </a:lnSpc>
            </a:pPr>
            <a:r>
              <a:rPr lang="zh-TW" altLang="en-US" sz="60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心地</a:t>
            </a:r>
            <a:r>
              <a:rPr lang="zh-TW" altLang="en-US" sz="60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再好，</a:t>
            </a:r>
            <a:endParaRPr lang="en-US" altLang="zh-TW" sz="60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0" hangingPunct="0">
              <a:lnSpc>
                <a:spcPts val="7000"/>
              </a:lnSpc>
            </a:pPr>
            <a:r>
              <a:rPr lang="zh-TW" altLang="en-US" sz="60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也</a:t>
            </a:r>
            <a:r>
              <a:rPr lang="zh-TW" altLang="en-US" sz="60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不能算是好人</a:t>
            </a:r>
            <a:r>
              <a:rPr lang="zh-TW" altLang="en-US" sz="54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en-GB" sz="5400" dirty="0" smtClean="0">
                <a:solidFill>
                  <a:srgbClr val="000099"/>
                </a:solidFill>
                <a:ea typeface="標楷體" pitchFamily="65" charset="-120"/>
                <a:cs typeface="Times New Roman" pitchFamily="18" charset="0"/>
              </a:rPr>
              <a:t> </a:t>
            </a:r>
            <a:endParaRPr lang="zh-TW" altLang="en-GB" sz="5400" dirty="0">
              <a:solidFill>
                <a:srgbClr val="000099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橢圓 1"/>
          <p:cNvSpPr/>
          <p:nvPr/>
        </p:nvSpPr>
        <p:spPr bwMode="auto">
          <a:xfrm>
            <a:off x="323528" y="560065"/>
            <a:ext cx="3312368" cy="91316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36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靜 思 語</a:t>
            </a:r>
            <a:endParaRPr lang="zh-TW" altLang="en-US" sz="3600" dirty="0" smtClean="0">
              <a:solidFill>
                <a:srgbClr val="FFFFFF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259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矩形 1"/>
          <p:cNvSpPr>
            <a:spLocks noChangeArrowheads="1"/>
          </p:cNvSpPr>
          <p:nvPr/>
        </p:nvSpPr>
        <p:spPr bwMode="auto">
          <a:xfrm>
            <a:off x="755576" y="1916832"/>
            <a:ext cx="770485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6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為什麼口說好話、</a:t>
            </a:r>
            <a:endParaRPr lang="en-US" altLang="zh-TW" sz="60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6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好好說話那麼</a:t>
            </a:r>
            <a:endParaRPr lang="en-US" altLang="zh-TW" sz="60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重要呢</a:t>
            </a:r>
            <a:r>
              <a:rPr lang="en-US" altLang="zh-TW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6000" dirty="0">
              <a:solidFill>
                <a:srgbClr val="C00000"/>
              </a:solidFill>
            </a:endParaRPr>
          </a:p>
        </p:txBody>
      </p:sp>
      <p:sp>
        <p:nvSpPr>
          <p:cNvPr id="4" name="橢圓 3"/>
          <p:cNvSpPr/>
          <p:nvPr/>
        </p:nvSpPr>
        <p:spPr bwMode="auto">
          <a:xfrm>
            <a:off x="323528" y="560065"/>
            <a:ext cx="3312368" cy="91316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3600" dirty="0" smtClean="0">
                <a:solidFill>
                  <a:srgbClr val="800000"/>
                </a:solidFill>
                <a:ea typeface="新細明體" pitchFamily="18" charset="-120"/>
              </a:rPr>
              <a:t>　想一想</a:t>
            </a:r>
          </a:p>
        </p:txBody>
      </p:sp>
    </p:spTree>
    <p:extLst>
      <p:ext uri="{BB962C8B-B14F-4D97-AF65-F5344CB8AC3E}">
        <p14:creationId xmlns="" xmlns:p14="http://schemas.microsoft.com/office/powerpoint/2010/main" val="76221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26627" name="內容版面配置區 2"/>
          <p:cNvSpPr>
            <a:spLocks noGrp="1"/>
          </p:cNvSpPr>
          <p:nvPr>
            <p:ph sz="quarter" idx="1"/>
          </p:nvPr>
        </p:nvSpPr>
        <p:spPr>
          <a:xfrm>
            <a:off x="539552" y="642938"/>
            <a:ext cx="8232973" cy="53768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TW" altLang="en-US" sz="4800" dirty="0" smtClean="0"/>
              <a:t>  </a:t>
            </a:r>
            <a:r>
              <a:rPr lang="zh-CN" altLang="en-US" sz="4800" b="1" dirty="0" smtClean="0">
                <a:latin typeface="標楷體" pitchFamily="65" charset="-120"/>
                <a:ea typeface="標楷體" pitchFamily="65" charset="-120"/>
                <a:cs typeface="方正姚体"/>
              </a:rPr>
              <a:t>一句話的影響力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2" action="ppaction://hlinkpres?slideindex=1&amp;slidetitle="/>
              </a:rPr>
              <a:t>畢老師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的蘋果</a:t>
            </a:r>
          </a:p>
        </p:txBody>
      </p:sp>
      <p:pic>
        <p:nvPicPr>
          <p:cNvPr id="4" name="Picture 4" descr="C:\Users\Jack Kao\AppData\Local\Microsoft\Windows\Temporary Internet Files\Content.IE5\TDA6QPON\MP900430667[1]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428868"/>
            <a:ext cx="3865163" cy="2872340"/>
          </a:xfrm>
          <a:prstGeom prst="ellipse">
            <a:avLst/>
          </a:prstGeom>
          <a:noFill/>
        </p:spPr>
      </p:pic>
      <p:pic>
        <p:nvPicPr>
          <p:cNvPr id="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0252"/>
            <a:ext cx="7191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251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D:\桌面\待洗照片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269" y="980728"/>
            <a:ext cx="4104456" cy="504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D:\桌面\待洗照片\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4032449" cy="232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D:\桌面\待洗照片\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7" y="3860800"/>
            <a:ext cx="3888432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1014413" y="3021013"/>
            <a:ext cx="295433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十天後</a:t>
            </a:r>
            <a:r>
              <a:rPr lang="en-US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………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772" t="18654" r="19666" b="165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3836" t="2343" r="12838" b="19282"/>
          <a:stretch>
            <a:fillRect/>
          </a:stretch>
        </p:blipFill>
        <p:spPr bwMode="auto">
          <a:xfrm>
            <a:off x="0" y="0"/>
            <a:ext cx="95405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矩形 1"/>
          <p:cNvSpPr>
            <a:spLocks noChangeArrowheads="1"/>
          </p:cNvSpPr>
          <p:nvPr/>
        </p:nvSpPr>
        <p:spPr bwMode="auto">
          <a:xfrm>
            <a:off x="755576" y="1916832"/>
            <a:ext cx="770485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6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為什麼口說好話、</a:t>
            </a:r>
            <a:endParaRPr lang="en-US" altLang="zh-TW" sz="60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6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好好說話那麼</a:t>
            </a:r>
            <a:endParaRPr lang="en-US" altLang="zh-TW" sz="60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  重要呢</a:t>
            </a:r>
            <a:r>
              <a:rPr lang="en-US" altLang="zh-TW" sz="6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6000" dirty="0">
              <a:solidFill>
                <a:srgbClr val="C00000"/>
              </a:solidFill>
            </a:endParaRPr>
          </a:p>
        </p:txBody>
      </p:sp>
      <p:sp>
        <p:nvSpPr>
          <p:cNvPr id="4" name="橢圓 3"/>
          <p:cNvSpPr/>
          <p:nvPr/>
        </p:nvSpPr>
        <p:spPr bwMode="auto">
          <a:xfrm>
            <a:off x="323528" y="560065"/>
            <a:ext cx="3312368" cy="91316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3600" dirty="0" smtClean="0">
                <a:solidFill>
                  <a:srgbClr val="800000"/>
                </a:solidFill>
                <a:ea typeface="新細明體" pitchFamily="18" charset="-120"/>
              </a:rPr>
              <a:t>　想一想</a:t>
            </a:r>
          </a:p>
        </p:txBody>
      </p:sp>
    </p:spTree>
    <p:extLst>
      <p:ext uri="{BB962C8B-B14F-4D97-AF65-F5344CB8AC3E}">
        <p14:creationId xmlns="" xmlns:p14="http://schemas.microsoft.com/office/powerpoint/2010/main" val="378747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26627" name="內容版面配置區 2"/>
          <p:cNvSpPr>
            <a:spLocks noGrp="1"/>
          </p:cNvSpPr>
          <p:nvPr>
            <p:ph sz="quarter" idx="1"/>
          </p:nvPr>
        </p:nvSpPr>
        <p:spPr>
          <a:xfrm>
            <a:off x="1000125" y="642938"/>
            <a:ext cx="7772400" cy="53768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TW" altLang="en-US" sz="4800" dirty="0" smtClean="0"/>
              <a:t>  </a:t>
            </a:r>
            <a:r>
              <a:rPr lang="zh-CN" altLang="en-US" sz="4800" b="1" dirty="0" smtClean="0">
                <a:latin typeface="標楷體" pitchFamily="65" charset="-120"/>
                <a:ea typeface="標楷體" pitchFamily="65" charset="-120"/>
                <a:cs typeface="方正姚体"/>
              </a:rPr>
              <a:t>一句話的影響力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  <a:hlinkClick r:id="rId2" action="ppaction://hlinkfile"/>
              </a:rPr>
              <a:t>卡內基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4" descr="C:\Users\Jack Kao\AppData\Local\Microsoft\Windows\Temporary Internet Files\Content.IE5\TDA6QPON\MP900430667[1]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428868"/>
            <a:ext cx="3865163" cy="2872340"/>
          </a:xfrm>
          <a:prstGeom prst="ellipse">
            <a:avLst/>
          </a:prstGeom>
          <a:noFill/>
        </p:spPr>
      </p:pic>
      <p:pic>
        <p:nvPicPr>
          <p:cNvPr id="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0252"/>
            <a:ext cx="7191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ChangeArrowheads="1"/>
          </p:cNvSpPr>
          <p:nvPr/>
        </p:nvSpPr>
        <p:spPr bwMode="auto">
          <a:xfrm>
            <a:off x="785813" y="1837502"/>
            <a:ext cx="7632700" cy="368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ts val="7000"/>
              </a:lnSpc>
            </a:pPr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一句溫暖的話，</a:t>
            </a:r>
            <a:endParaRPr lang="en-US" altLang="zh-TW" sz="6000" b="1" dirty="0" smtClean="0">
              <a:solidFill>
                <a:srgbClr val="000099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0" hangingPunct="0">
              <a:lnSpc>
                <a:spcPts val="7000"/>
              </a:lnSpc>
            </a:pPr>
            <a:r>
              <a:rPr lang="zh-TW" altLang="en-US" sz="60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就像往別人身上灑香水，自己也會沾到兩三滴。</a:t>
            </a:r>
            <a:r>
              <a:rPr lang="zh-TW" altLang="en-GB" sz="5400" dirty="0" smtClean="0">
                <a:solidFill>
                  <a:srgbClr val="000099"/>
                </a:solidFill>
                <a:ea typeface="標楷體" pitchFamily="65" charset="-120"/>
                <a:cs typeface="Times New Roman" pitchFamily="18" charset="0"/>
              </a:rPr>
              <a:t> </a:t>
            </a:r>
            <a:endParaRPr lang="zh-TW" altLang="en-GB" sz="5400" dirty="0">
              <a:solidFill>
                <a:srgbClr val="000099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橢圓 1"/>
          <p:cNvSpPr/>
          <p:nvPr/>
        </p:nvSpPr>
        <p:spPr bwMode="auto">
          <a:xfrm>
            <a:off x="323528" y="560065"/>
            <a:ext cx="3312368" cy="91316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36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靜 思 語</a:t>
            </a:r>
            <a:endParaRPr lang="zh-TW" altLang="en-US" sz="3600" dirty="0" smtClean="0">
              <a:solidFill>
                <a:srgbClr val="FFFFFF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0383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980728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6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學會欣賞別人</a:t>
            </a:r>
            <a:r>
              <a:rPr lang="zh-TW" altLang="en-US" sz="6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的優點</a:t>
            </a:r>
            <a:endParaRPr lang="en-US" altLang="zh-TW" sz="60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60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endParaRPr lang="zh-TW" altLang="zh-TW" sz="60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C:\Users\ASUS\AppData\Local\Microsoft\Windows\Temporary Internet Files\Content.Word\20131015_1242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40968"/>
            <a:ext cx="3647002" cy="3168352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 descr="C:\Users\ASUS\AppData\Local\Microsoft\Windows\Temporary Internet Files\Content.Word\20131015_1241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80"/>
            <a:ext cx="3384377" cy="2304256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83864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1"/>
          <p:cNvSpPr>
            <a:spLocks noChangeArrowheads="1"/>
          </p:cNvSpPr>
          <p:nvPr/>
        </p:nvSpPr>
        <p:spPr bwMode="auto">
          <a:xfrm>
            <a:off x="684213" y="549275"/>
            <a:ext cx="81359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6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66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欣賞別人</a:t>
            </a:r>
            <a:r>
              <a:rPr lang="zh-TW" altLang="zh-TW" sz="66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的優點</a:t>
            </a:r>
          </a:p>
        </p:txBody>
      </p:sp>
      <p:sp>
        <p:nvSpPr>
          <p:cNvPr id="52227" name="矩形 2"/>
          <p:cNvSpPr>
            <a:spLocks noChangeArrowheads="1"/>
          </p:cNvSpPr>
          <p:nvPr/>
        </p:nvSpPr>
        <p:spPr bwMode="auto">
          <a:xfrm>
            <a:off x="323850" y="2205038"/>
            <a:ext cx="88201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zh-TW" sz="5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</a:t>
            </a:r>
            <a:r>
              <a:rPr lang="zh-TW" altLang="en-US" sz="5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讚美座位左右</a:t>
            </a:r>
            <a:r>
              <a:rPr lang="zh-TW" altLang="zh-TW" sz="5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同學的優點</a:t>
            </a:r>
            <a:endParaRPr lang="en-US" altLang="zh-TW" sz="5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4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至少三項</a:t>
            </a:r>
            <a:r>
              <a:rPr lang="en-US" altLang="zh-TW" sz="4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4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S__73811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404664"/>
            <a:ext cx="6088261" cy="645333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矩形 2"/>
          <p:cNvSpPr>
            <a:spLocks noChangeArrowheads="1"/>
          </p:cNvSpPr>
          <p:nvPr/>
        </p:nvSpPr>
        <p:spPr bwMode="auto">
          <a:xfrm>
            <a:off x="611188" y="764704"/>
            <a:ext cx="75612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TW" altLang="en-US" sz="48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很多時候，我們說話的</a:t>
            </a:r>
            <a:endParaRPr lang="en-US" altLang="zh-TW" sz="48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/>
            <a:r>
              <a:rPr lang="zh-TW" altLang="en-US" sz="48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習慣都是因為習氣、</a:t>
            </a:r>
            <a:endParaRPr lang="en-US" altLang="zh-TW" sz="48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/>
            <a:r>
              <a:rPr lang="zh-TW" altLang="en-US" sz="48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個性養成的，</a:t>
            </a:r>
            <a:endParaRPr lang="en-US" altLang="zh-TW" sz="48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/>
            <a:r>
              <a:rPr lang="zh-TW" altLang="en-US" sz="48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想一想自己有沒有</a:t>
            </a:r>
            <a:endParaRPr lang="en-US" altLang="zh-TW" sz="48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/>
            <a:r>
              <a:rPr lang="zh-TW" altLang="en-US" sz="48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明明沒有惡意；</a:t>
            </a:r>
            <a:endParaRPr lang="en-US" altLang="zh-TW" sz="48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/>
            <a:r>
              <a:rPr lang="zh-TW" altLang="en-US" sz="48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說出來的話卻</a:t>
            </a:r>
            <a:endParaRPr lang="en-US" altLang="zh-TW" sz="48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/>
            <a:r>
              <a:rPr lang="zh-TW" altLang="en-US" sz="48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惹對方不開心的情形呢</a:t>
            </a:r>
            <a:r>
              <a:rPr lang="en-US" altLang="zh-TW" sz="48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? </a:t>
            </a:r>
            <a:endParaRPr lang="zh-TW" altLang="en-GB" sz="48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3973" y="1052736"/>
            <a:ext cx="8964612" cy="496728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說話人人會，但未必人人會說話，好話是一句，壞話也是一句，好話使人</a:t>
            </a:r>
            <a:r>
              <a:rPr lang="zh-TW" altLang="en-US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快樂</a:t>
            </a:r>
            <a: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，壞話顯示自己修養不足，</a:t>
            </a:r>
            <a:r>
              <a:rPr lang="zh-TW" altLang="en-US" sz="48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所以平時一定要口說好話，好好說話</a:t>
            </a:r>
            <a:r>
              <a:rPr lang="en-US" altLang="zh-TW" sz="48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48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才能讓</a:t>
            </a:r>
            <a:r>
              <a:rPr lang="zh-TW" altLang="en-US" sz="48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自己得好人緣。</a:t>
            </a:r>
            <a: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8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88275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altLang="zh-TW" sz="48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800" b="1" kern="1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要常說</a:t>
            </a:r>
            <a:r>
              <a:rPr lang="zh-TW" altLang="zh-TW" sz="48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：</a:t>
            </a:r>
            <a:br>
              <a:rPr lang="zh-TW" altLang="zh-TW" sz="48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8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第一、給人歡喜的話；</a:t>
            </a:r>
            <a:b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第二、給人鼓勵的話；</a:t>
            </a:r>
            <a:b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第三、給人肯定的話；</a:t>
            </a:r>
            <a:b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第四、給人讚歎的話。</a:t>
            </a:r>
            <a:r>
              <a:rPr lang="en-US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kern="120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800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我對你說</a:t>
            </a:r>
            <a:r>
              <a:rPr lang="en-US" altLang="zh-TW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…..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8424936" cy="4032448"/>
          </a:xfrm>
        </p:spPr>
      </p:pic>
    </p:spTree>
    <p:extLst>
      <p:ext uri="{BB962C8B-B14F-4D97-AF65-F5344CB8AC3E}">
        <p14:creationId xmlns="" xmlns:p14="http://schemas.microsoft.com/office/powerpoint/2010/main" val="37431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7704" y="948026"/>
            <a:ext cx="4214812" cy="1016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TW" altLang="en-US" sz="6000" b="1" kern="0" dirty="0">
              <a:solidFill>
                <a:srgbClr val="000000"/>
              </a:solidFill>
              <a:latin typeface="Times New Roman"/>
              <a:ea typeface="標楷體" pitchFamily="65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7584" y="1628800"/>
            <a:ext cx="7858125" cy="366271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ts val="8000"/>
              </a:lnSpc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zh-TW" altLang="en-US" sz="6000" b="1" kern="0" spc="-300" dirty="0" smtClean="0">
                <a:solidFill>
                  <a:srgbClr val="000099"/>
                </a:solidFill>
                <a:latin typeface="Times New Roman"/>
                <a:ea typeface="標楷體" pitchFamily="65" charset="-120"/>
              </a:rPr>
              <a:t>口</a:t>
            </a:r>
            <a:r>
              <a:rPr lang="zh-TW" altLang="en-US" sz="6000" b="1" kern="0" spc="-300" dirty="0">
                <a:solidFill>
                  <a:srgbClr val="000099"/>
                </a:solidFill>
                <a:latin typeface="Times New Roman"/>
                <a:ea typeface="標楷體" pitchFamily="65" charset="-120"/>
              </a:rPr>
              <a:t>說好話 </a:t>
            </a:r>
            <a:endParaRPr lang="en-US" altLang="zh-TW" sz="6000" b="1" kern="0" spc="-300" dirty="0" smtClean="0">
              <a:solidFill>
                <a:srgbClr val="000099"/>
              </a:solidFill>
              <a:latin typeface="Times New Roman"/>
              <a:ea typeface="標楷體" pitchFamily="65" charset="-120"/>
            </a:endParaRPr>
          </a:p>
          <a:p>
            <a:pPr marL="342900" indent="-342900" algn="ctr">
              <a:lnSpc>
                <a:spcPts val="8000"/>
              </a:lnSpc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zh-TW" altLang="en-US" sz="6000" b="1" kern="0" spc="-300" dirty="0" smtClean="0">
                <a:solidFill>
                  <a:srgbClr val="000099"/>
                </a:solidFill>
                <a:latin typeface="Times New Roman"/>
                <a:ea typeface="標楷體" pitchFamily="65" charset="-120"/>
              </a:rPr>
              <a:t> </a:t>
            </a:r>
            <a:r>
              <a:rPr lang="zh-TW" altLang="en-US" sz="6000" b="1" kern="0" spc="-300" dirty="0">
                <a:solidFill>
                  <a:srgbClr val="000099"/>
                </a:solidFill>
                <a:latin typeface="Times New Roman"/>
                <a:ea typeface="標楷體" pitchFamily="65" charset="-120"/>
              </a:rPr>
              <a:t>好好說話</a:t>
            </a:r>
          </a:p>
        </p:txBody>
      </p:sp>
    </p:spTree>
    <p:extLst>
      <p:ext uri="{BB962C8B-B14F-4D97-AF65-F5344CB8AC3E}">
        <p14:creationId xmlns="" xmlns:p14="http://schemas.microsoft.com/office/powerpoint/2010/main" val="375560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8800" b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我是春風天使</a:t>
            </a:r>
            <a:endParaRPr lang="zh-TW" altLang="zh-TW" sz="8800" b="1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dirty="0" smtClean="0"/>
          </a:p>
        </p:txBody>
      </p:sp>
    </p:spTree>
    <p:extLst>
      <p:ext uri="{BB962C8B-B14F-4D97-AF65-F5344CB8AC3E}">
        <p14:creationId xmlns="" xmlns:p14="http://schemas.microsoft.com/office/powerpoint/2010/main" val="2293343933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7200" dirty="0" smtClean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hlinkClick r:id="rId3" action="ppaction://hlinkfile"/>
              </a:rPr>
              <a:t>武士</a:t>
            </a:r>
            <a:r>
              <a:rPr lang="zh-TW" altLang="en-US" sz="7200" dirty="0" smtClean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與蒼蠅的故事</a:t>
            </a:r>
          </a:p>
        </p:txBody>
      </p:sp>
    </p:spTree>
    <p:extLst>
      <p:ext uri="{BB962C8B-B14F-4D97-AF65-F5344CB8AC3E}">
        <p14:creationId xmlns="" xmlns:p14="http://schemas.microsoft.com/office/powerpoint/2010/main" val="2679472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小球-19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725" y="1341438"/>
            <a:ext cx="576263" cy="4635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760413" y="1124744"/>
            <a:ext cx="788511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5400" b="1" dirty="0" smtClean="0">
                <a:solidFill>
                  <a:srgbClr val="000066"/>
                </a:solidFill>
                <a:ea typeface="標楷體" pitchFamily="65" charset="-120"/>
              </a:rPr>
              <a:t>武士打坐時受到蒼蠅的打擾</a:t>
            </a:r>
            <a:r>
              <a:rPr lang="en-US" altLang="zh-TW" sz="5400" b="1" dirty="0" smtClean="0">
                <a:solidFill>
                  <a:srgbClr val="000066"/>
                </a:solidFill>
                <a:ea typeface="標楷體" pitchFamily="65" charset="-120"/>
              </a:rPr>
              <a:t>,</a:t>
            </a:r>
            <a:r>
              <a:rPr lang="zh-TW" altLang="en-US" sz="5400" b="1" dirty="0" smtClean="0">
                <a:solidFill>
                  <a:srgbClr val="000066"/>
                </a:solidFill>
                <a:ea typeface="標楷體" pitchFamily="65" charset="-120"/>
              </a:rPr>
              <a:t>他用什麼方法排除心中的憤怒？效果如何</a:t>
            </a:r>
            <a:r>
              <a:rPr lang="en-US" altLang="zh-TW" sz="5400" b="1" dirty="0" smtClean="0">
                <a:solidFill>
                  <a:srgbClr val="000066"/>
                </a:solidFill>
                <a:ea typeface="標楷體" pitchFamily="65" charset="-120"/>
              </a:rPr>
              <a:t>?</a:t>
            </a:r>
            <a:endParaRPr lang="zh-TW" altLang="en-US" sz="5400" b="1" dirty="0" smtClean="0">
              <a:solidFill>
                <a:srgbClr val="0000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9996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55600" y="1123950"/>
            <a:ext cx="8229600" cy="446405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4000" dirty="0" smtClean="0">
                <a:ea typeface="標楷體" pitchFamily="65" charset="-120"/>
              </a:rPr>
              <a:t>    </a:t>
            </a:r>
            <a:r>
              <a:rPr lang="zh-TW" altLang="en-US" sz="5400" b="1" dirty="0" smtClean="0">
                <a:solidFill>
                  <a:srgbClr val="000066"/>
                </a:solidFill>
                <a:ea typeface="標楷體" pitchFamily="65" charset="-120"/>
              </a:rPr>
              <a:t>武士最後用什麼方法解決那群惱人的蒼蠅？</a:t>
            </a:r>
          </a:p>
        </p:txBody>
      </p:sp>
      <p:pic>
        <p:nvPicPr>
          <p:cNvPr id="11267" name="Picture 7" descr="小球-09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3" y="1412080"/>
            <a:ext cx="5143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34074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981075"/>
            <a:ext cx="8229600" cy="4464050"/>
          </a:xfrm>
        </p:spPr>
        <p:txBody>
          <a:bodyPr/>
          <a:lstStyle/>
          <a:p>
            <a:pPr algn="l" eaLnBrk="1" hangingPunct="1"/>
            <a:r>
              <a:rPr lang="zh-TW" altLang="en-US" dirty="0" smtClean="0">
                <a:ea typeface="標楷體" pitchFamily="65" charset="-120"/>
              </a:rPr>
              <a:t> </a:t>
            </a:r>
            <a:r>
              <a:rPr lang="zh-TW" altLang="en-US" sz="5400" b="1" dirty="0">
                <a:solidFill>
                  <a:srgbClr val="000066"/>
                </a:solidFill>
                <a:ea typeface="標楷體" pitchFamily="65" charset="-120"/>
              </a:rPr>
              <a:t>一</a:t>
            </a:r>
            <a:r>
              <a:rPr lang="zh-TW" altLang="en-US" dirty="0" smtClean="0">
                <a:ea typeface="標楷體" pitchFamily="65" charset="-120"/>
              </a:rPr>
              <a:t>、</a:t>
            </a:r>
            <a:r>
              <a:rPr lang="zh-TW" altLang="en-US" sz="5400" b="1" dirty="0" smtClean="0">
                <a:solidFill>
                  <a:srgbClr val="000066"/>
                </a:solidFill>
                <a:ea typeface="標楷體" pitchFamily="65" charset="-120"/>
              </a:rPr>
              <a:t>你曾經因為什麼事情</a:t>
            </a:r>
            <a:r>
              <a:rPr lang="en-US" altLang="zh-TW" sz="5400" b="1" dirty="0" smtClean="0">
                <a:solidFill>
                  <a:srgbClr val="000066"/>
                </a:solidFill>
                <a:ea typeface="標楷體" pitchFamily="65" charset="-120"/>
              </a:rPr>
              <a:t/>
            </a:r>
            <a:br>
              <a:rPr lang="en-US" altLang="zh-TW" sz="5400" b="1" dirty="0" smtClean="0">
                <a:solidFill>
                  <a:srgbClr val="000066"/>
                </a:solidFill>
                <a:ea typeface="標楷體" pitchFamily="65" charset="-120"/>
              </a:rPr>
            </a:br>
            <a:r>
              <a:rPr lang="zh-TW" altLang="en-US" sz="5400" b="1" dirty="0">
                <a:solidFill>
                  <a:srgbClr val="000066"/>
                </a:solidFill>
                <a:ea typeface="標楷體" pitchFamily="65" charset="-120"/>
              </a:rPr>
              <a:t> </a:t>
            </a:r>
            <a:r>
              <a:rPr lang="zh-TW" altLang="en-US" sz="5400" b="1" dirty="0" smtClean="0">
                <a:solidFill>
                  <a:srgbClr val="000066"/>
                </a:solidFill>
                <a:ea typeface="標楷體" pitchFamily="65" charset="-120"/>
              </a:rPr>
              <a:t>      而生氣嗎</a:t>
            </a:r>
            <a:r>
              <a:rPr lang="en-US" altLang="zh-TW" sz="5400" b="1" dirty="0" smtClean="0">
                <a:solidFill>
                  <a:srgbClr val="000066"/>
                </a:solidFill>
                <a:ea typeface="標楷體" pitchFamily="65" charset="-120"/>
              </a:rPr>
              <a:t>?</a:t>
            </a:r>
            <a:br>
              <a:rPr lang="en-US" altLang="zh-TW" sz="5400" b="1" dirty="0" smtClean="0">
                <a:solidFill>
                  <a:srgbClr val="000066"/>
                </a:solidFill>
                <a:ea typeface="標楷體" pitchFamily="65" charset="-120"/>
              </a:rPr>
            </a:br>
            <a:r>
              <a:rPr lang="zh-TW" altLang="en-US" sz="5400" b="1" dirty="0">
                <a:solidFill>
                  <a:srgbClr val="000066"/>
                </a:solidFill>
                <a:ea typeface="標楷體" pitchFamily="65" charset="-120"/>
              </a:rPr>
              <a:t>二、</a:t>
            </a:r>
            <a:r>
              <a:rPr lang="zh-TW" altLang="en-US" sz="5400" b="1" dirty="0" smtClean="0">
                <a:solidFill>
                  <a:srgbClr val="000066"/>
                </a:solidFill>
                <a:ea typeface="標楷體" pitchFamily="65" charset="-120"/>
              </a:rPr>
              <a:t>你如何排解心中的怒</a:t>
            </a:r>
            <a:r>
              <a:rPr lang="en-US" altLang="zh-TW" sz="5400" b="1" dirty="0" smtClean="0">
                <a:solidFill>
                  <a:srgbClr val="000066"/>
                </a:solidFill>
                <a:ea typeface="標楷體" pitchFamily="65" charset="-120"/>
              </a:rPr>
              <a:t/>
            </a:r>
            <a:br>
              <a:rPr lang="en-US" altLang="zh-TW" sz="5400" b="1" dirty="0" smtClean="0">
                <a:solidFill>
                  <a:srgbClr val="000066"/>
                </a:solidFill>
                <a:ea typeface="標楷體" pitchFamily="65" charset="-120"/>
              </a:rPr>
            </a:br>
            <a:r>
              <a:rPr lang="zh-TW" altLang="en-US" sz="5400" b="1" dirty="0">
                <a:solidFill>
                  <a:srgbClr val="000066"/>
                </a:solidFill>
                <a:ea typeface="標楷體" pitchFamily="65" charset="-120"/>
              </a:rPr>
              <a:t> </a:t>
            </a:r>
            <a:r>
              <a:rPr lang="zh-TW" altLang="en-US" sz="5400" b="1" dirty="0" smtClean="0">
                <a:solidFill>
                  <a:srgbClr val="000066"/>
                </a:solidFill>
                <a:ea typeface="標楷體" pitchFamily="65" charset="-120"/>
              </a:rPr>
              <a:t>      氣</a:t>
            </a:r>
            <a:r>
              <a:rPr lang="en-US" altLang="zh-TW" sz="5400" b="1" dirty="0" smtClean="0">
                <a:solidFill>
                  <a:srgbClr val="000066"/>
                </a:solidFill>
                <a:ea typeface="標楷體" pitchFamily="65" charset="-120"/>
              </a:rPr>
              <a:t>?</a:t>
            </a:r>
            <a:endParaRPr lang="zh-TW" altLang="en-US" sz="5400" b="1" dirty="0" smtClean="0">
              <a:solidFill>
                <a:srgbClr val="000066"/>
              </a:solidFill>
              <a:ea typeface="標楷體" pitchFamily="65" charset="-120"/>
            </a:endParaRPr>
          </a:p>
        </p:txBody>
      </p:sp>
      <p:pic>
        <p:nvPicPr>
          <p:cNvPr id="12291" name="Picture 4" descr="小球-20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96975"/>
            <a:ext cx="476250" cy="5048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15339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8"/>
          <p:cNvSpPr>
            <a:spLocks noChangeArrowheads="1"/>
          </p:cNvSpPr>
          <p:nvPr/>
        </p:nvSpPr>
        <p:spPr bwMode="auto">
          <a:xfrm>
            <a:off x="152400" y="0"/>
            <a:ext cx="2428875" cy="12954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kumimoji="1" lang="zh-TW" altLang="en-US" smtClean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98600"/>
            <a:ext cx="8229600" cy="4749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zh-TW" altLang="zh-TW" sz="8000" b="1" smtClean="0">
                <a:solidFill>
                  <a:srgbClr val="000066"/>
                </a:solidFill>
              </a:rPr>
              <a:t>理直要氣和，</a:t>
            </a:r>
            <a:endParaRPr lang="en-US" altLang="zh-TW" sz="8000" b="1" smtClean="0">
              <a:solidFill>
                <a:srgbClr val="000066"/>
              </a:solidFill>
            </a:endParaRPr>
          </a:p>
          <a:p>
            <a:pPr marL="0" indent="0" algn="ctr">
              <a:buFontTx/>
              <a:buNone/>
            </a:pPr>
            <a:r>
              <a:rPr lang="zh-TW" altLang="zh-TW" sz="8000" b="1" smtClean="0">
                <a:solidFill>
                  <a:srgbClr val="000066"/>
                </a:solidFill>
              </a:rPr>
              <a:t>得理要饒人</a:t>
            </a:r>
            <a:r>
              <a:rPr lang="zh-TW" altLang="en-US" sz="8000" b="1" smtClean="0">
                <a:solidFill>
                  <a:srgbClr val="000066"/>
                </a:solidFill>
              </a:rPr>
              <a:t>。</a:t>
            </a:r>
            <a:endParaRPr lang="zh-TW" altLang="zh-TW" sz="8000" b="1" smtClean="0">
              <a:solidFill>
                <a:srgbClr val="000066"/>
              </a:solidFill>
            </a:endParaRP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5029200"/>
            <a:ext cx="217328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矩形 1"/>
          <p:cNvSpPr>
            <a:spLocks noChangeArrowheads="1"/>
          </p:cNvSpPr>
          <p:nvPr/>
        </p:nvSpPr>
        <p:spPr bwMode="auto">
          <a:xfrm>
            <a:off x="-457200" y="160338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 lvl="2" indent="0" defTabSz="914400">
              <a:buClrTx/>
              <a:buSzTx/>
              <a:buFontTx/>
              <a:buNone/>
            </a:pPr>
            <a:r>
              <a:rPr kumimoji="1" lang="zh-TW" altLang="en-US" sz="4000" b="1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靜思語</a:t>
            </a:r>
            <a:endParaRPr kumimoji="1" lang="en-US" altLang="zh-TW" sz="4000" b="1" dirty="0" smtClean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8885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8"/>
          <p:cNvSpPr>
            <a:spLocks noChangeArrowheads="1"/>
          </p:cNvSpPr>
          <p:nvPr/>
        </p:nvSpPr>
        <p:spPr bwMode="auto">
          <a:xfrm>
            <a:off x="152400" y="0"/>
            <a:ext cx="2428875" cy="12954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kumimoji="1" lang="zh-TW" altLang="en-US" smtClean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98600"/>
            <a:ext cx="8229600" cy="4749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zh-TW" altLang="zh-TW" sz="7200" b="1" smtClean="0">
                <a:solidFill>
                  <a:srgbClr val="000066"/>
                </a:solidFill>
              </a:rPr>
              <a:t>當他人生氣的時候，我就少說兩句，等他氣消了，再和他談理。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5029200"/>
            <a:ext cx="217328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矩形 1"/>
          <p:cNvSpPr>
            <a:spLocks noChangeArrowheads="1"/>
          </p:cNvSpPr>
          <p:nvPr/>
        </p:nvSpPr>
        <p:spPr bwMode="auto">
          <a:xfrm>
            <a:off x="-457200" y="160338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 lvl="2" indent="0" defTabSz="914400">
              <a:buClrTx/>
              <a:buSzTx/>
              <a:buFontTx/>
              <a:buNone/>
            </a:pPr>
            <a:r>
              <a:rPr kumimoji="1" lang="zh-TW" altLang="en-US" sz="4000" b="1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静思语</a:t>
            </a:r>
            <a:endParaRPr kumimoji="1" lang="en-US" altLang="zh-TW" sz="4000" b="1" smtClean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2908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8"/>
          <p:cNvSpPr>
            <a:spLocks noChangeArrowheads="1"/>
          </p:cNvSpPr>
          <p:nvPr/>
        </p:nvSpPr>
        <p:spPr bwMode="auto">
          <a:xfrm>
            <a:off x="152400" y="0"/>
            <a:ext cx="2428875" cy="12954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kumimoji="1" lang="zh-TW" altLang="en-US" smtClean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98600"/>
            <a:ext cx="8229600" cy="4749800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7200" b="1" dirty="0" smtClean="0">
                <a:solidFill>
                  <a:srgbClr val="000066"/>
                </a:solidFill>
              </a:rPr>
              <a:t>去愛一個原本怨恨的人，就是善待</a:t>
            </a:r>
            <a:endParaRPr lang="en-US" altLang="zh-TW" sz="7200" b="1" dirty="0" smtClean="0">
              <a:solidFill>
                <a:srgbClr val="000066"/>
              </a:solidFill>
            </a:endParaRPr>
          </a:p>
          <a:p>
            <a:pPr marL="0" indent="0">
              <a:buNone/>
            </a:pPr>
            <a:r>
              <a:rPr lang="zh-TW" altLang="zh-TW" sz="7200" b="1" dirty="0" smtClean="0">
                <a:solidFill>
                  <a:srgbClr val="000066"/>
                </a:solidFill>
              </a:rPr>
              <a:t>自己。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5029200"/>
            <a:ext cx="217328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矩形 1"/>
          <p:cNvSpPr>
            <a:spLocks noChangeArrowheads="1"/>
          </p:cNvSpPr>
          <p:nvPr/>
        </p:nvSpPr>
        <p:spPr bwMode="auto">
          <a:xfrm>
            <a:off x="-457200" y="160338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 lvl="2" indent="0" defTabSz="914400">
              <a:buClrTx/>
              <a:buSzTx/>
              <a:buFontTx/>
              <a:buNone/>
            </a:pPr>
            <a:r>
              <a:rPr kumimoji="1" lang="zh-TW" altLang="en-US" sz="4000" b="1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静思语</a:t>
            </a:r>
            <a:endParaRPr kumimoji="1" lang="en-US" altLang="zh-TW" sz="4000" b="1" smtClean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8969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8"/>
          <p:cNvSpPr>
            <a:spLocks noChangeArrowheads="1"/>
          </p:cNvSpPr>
          <p:nvPr/>
        </p:nvSpPr>
        <p:spPr bwMode="auto">
          <a:xfrm>
            <a:off x="152400" y="0"/>
            <a:ext cx="2428875" cy="12954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kumimoji="1" lang="zh-TW" altLang="en-US" smtClean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98600"/>
            <a:ext cx="8229600" cy="4749800"/>
          </a:xfrm>
        </p:spPr>
        <p:txBody>
          <a:bodyPr/>
          <a:lstStyle/>
          <a:p>
            <a:pPr>
              <a:defRPr/>
            </a:pPr>
            <a:r>
              <a:rPr lang="zh-TW" altLang="en-US" sz="8000" b="1" dirty="0">
                <a:solidFill>
                  <a:srgbClr val="000066"/>
                </a:solidFill>
              </a:rPr>
              <a:t>心要</a:t>
            </a:r>
            <a:r>
              <a:rPr lang="zh-TW" altLang="en-US" sz="8000" b="1" dirty="0" smtClean="0">
                <a:solidFill>
                  <a:srgbClr val="000066"/>
                </a:solidFill>
              </a:rPr>
              <a:t>淨化</a:t>
            </a:r>
            <a:r>
              <a:rPr lang="en-US" altLang="zh-TW" sz="8000" b="1" dirty="0" smtClean="0">
                <a:solidFill>
                  <a:srgbClr val="000066"/>
                </a:solidFill>
              </a:rPr>
              <a:t>,</a:t>
            </a:r>
          </a:p>
          <a:p>
            <a:pPr marL="0" indent="0">
              <a:buFontTx/>
              <a:buNone/>
              <a:defRPr/>
            </a:pPr>
            <a:r>
              <a:rPr lang="zh-TW" altLang="en-US" sz="8000" b="1" dirty="0">
                <a:solidFill>
                  <a:srgbClr val="000066"/>
                </a:solidFill>
              </a:rPr>
              <a:t> </a:t>
            </a:r>
            <a:r>
              <a:rPr lang="zh-TW" altLang="en-US" sz="8000" b="1" dirty="0" smtClean="0">
                <a:solidFill>
                  <a:srgbClr val="000066"/>
                </a:solidFill>
              </a:rPr>
              <a:t> 不要</a:t>
            </a:r>
            <a:r>
              <a:rPr lang="zh-TW" altLang="en-US" sz="8000" b="1" dirty="0">
                <a:solidFill>
                  <a:srgbClr val="000066"/>
                </a:solidFill>
              </a:rPr>
              <a:t>情緒</a:t>
            </a:r>
            <a:r>
              <a:rPr lang="zh-TW" altLang="en-US" sz="8000" b="1" dirty="0" smtClean="0">
                <a:solidFill>
                  <a:srgbClr val="000066"/>
                </a:solidFill>
              </a:rPr>
              <a:t>化。</a:t>
            </a:r>
            <a:endParaRPr lang="zh-TW" altLang="zh-TW" sz="8000" b="1" dirty="0" smtClean="0">
              <a:solidFill>
                <a:srgbClr val="000066"/>
              </a:solidFill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5029200"/>
            <a:ext cx="217328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矩形 1"/>
          <p:cNvSpPr>
            <a:spLocks noChangeArrowheads="1"/>
          </p:cNvSpPr>
          <p:nvPr/>
        </p:nvSpPr>
        <p:spPr bwMode="auto">
          <a:xfrm>
            <a:off x="-457200" y="160338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14400" lvl="2" indent="0" defTabSz="914400">
              <a:buClrTx/>
              <a:buSzTx/>
              <a:buFontTx/>
              <a:buNone/>
            </a:pPr>
            <a:r>
              <a:rPr kumimoji="1" lang="zh-TW" altLang="en-US" sz="4000" b="1" dirty="0" smtClean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静思语</a:t>
            </a:r>
            <a:endParaRPr kumimoji="1" lang="en-US" altLang="zh-TW" sz="4000" b="1" dirty="0" smtClean="0">
              <a:solidFill>
                <a:srgbClr val="CC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136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7992888" cy="5616624"/>
          </a:xfrm>
        </p:spPr>
      </p:pic>
      <p:sp>
        <p:nvSpPr>
          <p:cNvPr id="8" name="文字方塊 7"/>
          <p:cNvSpPr txBox="1"/>
          <p:nvPr/>
        </p:nvSpPr>
        <p:spPr>
          <a:xfrm>
            <a:off x="1158899" y="332656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米飯與好話</a:t>
            </a:r>
            <a:endParaRPr lang="zh-TW" altLang="en-US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72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7200" b="1" dirty="0" smtClean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hlinkClick r:id="rId3" action="ppaction://hlinkfile"/>
              </a:rPr>
              <a:t>好</a:t>
            </a:r>
            <a:r>
              <a:rPr lang="zh-TW" altLang="en-US" sz="7200" b="1" dirty="0" smtClean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話效應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918647" y="4581128"/>
            <a:ext cx="461665" cy="1368152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讓</a:t>
            </a:r>
            <a:r>
              <a:rPr lang="zh-TW" altLang="en-US" dirty="0" smtClean="0">
                <a:solidFill>
                  <a:schemeClr val="tx1"/>
                </a:solidFill>
                <a:hlinkClick r:id="rId4" action="ppaction://hlinkfile"/>
              </a:rPr>
              <a:t>愛</a:t>
            </a:r>
            <a:r>
              <a:rPr lang="zh-TW" altLang="en-US" dirty="0" smtClean="0">
                <a:solidFill>
                  <a:schemeClr val="tx1"/>
                </a:solidFill>
              </a:rPr>
              <a:t>遠傳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126559" y="4581128"/>
            <a:ext cx="461665" cy="136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  <a:hlinkClick r:id="rId5" action="ppaction://hlinkfile"/>
              </a:rPr>
              <a:t>讚美</a:t>
            </a:r>
            <a:r>
              <a:rPr lang="zh-TW" altLang="en-US" dirty="0" smtClean="0">
                <a:solidFill>
                  <a:schemeClr val="tx1"/>
                </a:solidFill>
              </a:rPr>
              <a:t>的力量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2342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" grpId="0" animBg="1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8000" b="1" u="sng" dirty="0" smtClean="0">
                <a:solidFill>
                  <a:srgbClr val="6C0024"/>
                </a:solidFill>
                <a:ea typeface="標楷體" pitchFamily="65" charset="-120"/>
                <a:hlinkClick r:id="rId3" action="ppaction://hlinkfile"/>
              </a:rPr>
              <a:t>點頭</a:t>
            </a:r>
            <a:r>
              <a:rPr lang="zh-TW" altLang="en-US" sz="8000" b="1" u="sng" dirty="0" smtClean="0">
                <a:solidFill>
                  <a:srgbClr val="6C0024"/>
                </a:solidFill>
                <a:ea typeface="標楷體" pitchFamily="65" charset="-120"/>
              </a:rPr>
              <a:t>低頭</a:t>
            </a:r>
          </a:p>
        </p:txBody>
      </p:sp>
      <p:pic>
        <p:nvPicPr>
          <p:cNvPr id="2052" name="02微笑的臉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092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寶寶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2997200"/>
            <a:ext cx="3036887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4" descr="10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973513"/>
            <a:ext cx="3348037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13">
            <a:hlinkClick r:id="rId7" action="ppaction://hlinkfile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36838"/>
            <a:ext cx="11763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38576948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397  0.033 -0.0586  0.058 -0.0586  C 0.095 -0.0586  0.125 -0.02264  0.125 0.02264  C 0.125 0.03729  0.122 0.05061  0.116 0.06259  C 0.117 0.06259  0 0.24239  0 0.24372  C 0 0.24239  -0.117 0.06259  -0.116 0.06259  C -0.122 0.05061  -0.125 0.03729  -0.125 0.02264  C -0.125 -0.02264  -0.095 -0.0586  -0.057 -0.0586  C -0.033 -0.0586  -0.012 -0.02397  0 0  Z" pathEditMode="relative" ptsTypes="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29 -0.01849 C 0.1092 -0.0111 0.13629 -0.0037 0.16597 -0.01618 C 0.19566 -0.02867 0.23385 -0.10404 0.26059 -0.09364 C 0.28733 -0.08323 0.30903 0.02613 0.32604 0.04671 C 0.34306 0.06729 0.33264 0.05596 0.36233 0.02983 C 0.39201 0.0037 0.47292 -0.06497 0.50417 -0.11052 C 0.53542 -0.15607 0.54323 -0.19375 0.54965 -0.2437 C 0.55608 -0.29364 0.52483 -0.37572 0.54236 -0.41086 C 0.5599 -0.44601 0.61649 -0.44416 0.65504 -0.4541 C 0.69358 -0.46427 0.74844 -0.4682 0.77326 -0.47144 C 0.79809 -0.47468 0.79879 -0.47306 0.80417 -0.47375 " pathEditMode="relative" ptsTypes="aaaaaaaaaaA">
                                      <p:cBhvr>
                                        <p:cTn id="24" dur="3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</p:childTnLst>
        </p:cTn>
      </p:par>
    </p:tnLst>
    <p:bldLst>
      <p:bldP spid="2050" grpId="0"/>
      <p:bldP spid="2050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2938" y="2000250"/>
            <a:ext cx="7858125" cy="2643188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ts val="8000"/>
              </a:lnSpc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zh-TW" altLang="en-US" sz="6600" b="1" kern="0" dirty="0" smtClean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說</a:t>
            </a:r>
            <a:r>
              <a:rPr lang="zh-TW" altLang="en-US" sz="6600" b="1" kern="0" dirty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愛</a:t>
            </a:r>
            <a:r>
              <a:rPr lang="zh-TW" altLang="en-US" sz="6600" b="1" kern="0" dirty="0" smtClean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語</a:t>
            </a:r>
            <a:r>
              <a:rPr lang="en-US" altLang="zh-TW" sz="6600" b="1" kern="0" dirty="0" smtClean="0">
                <a:solidFill>
                  <a:srgbClr val="000099"/>
                </a:solidFill>
                <a:latin typeface="Times New Roman" pitchFamily="18" charset="0"/>
                <a:ea typeface="標楷體" pitchFamily="65" charset="-120"/>
              </a:rPr>
              <a:t>-</a:t>
            </a:r>
            <a:endParaRPr lang="en-US" altLang="zh-TW" sz="6600" b="1" kern="0" dirty="0">
              <a:solidFill>
                <a:srgbClr val="000099"/>
              </a:solidFill>
              <a:latin typeface="Times New Roman" pitchFamily="18" charset="0"/>
              <a:ea typeface="標楷體" pitchFamily="65" charset="-120"/>
            </a:endParaRPr>
          </a:p>
          <a:p>
            <a:pPr marL="342900" indent="-342900" algn="ctr">
              <a:lnSpc>
                <a:spcPts val="8000"/>
              </a:lnSpc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zh-TW" altLang="en-US" sz="6000" b="1" kern="0" spc="-300" dirty="0">
                <a:solidFill>
                  <a:srgbClr val="000099"/>
                </a:solidFill>
                <a:latin typeface="Times New Roman"/>
                <a:ea typeface="標楷體" pitchFamily="65" charset="-120"/>
              </a:rPr>
              <a:t>口說好話  好好說話</a:t>
            </a:r>
          </a:p>
        </p:txBody>
      </p:sp>
    </p:spTree>
    <p:extLst>
      <p:ext uri="{BB962C8B-B14F-4D97-AF65-F5344CB8AC3E}">
        <p14:creationId xmlns="" xmlns:p14="http://schemas.microsoft.com/office/powerpoint/2010/main" val="15040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3672408"/>
          </a:xfrm>
        </p:spPr>
        <p:txBody>
          <a:bodyPr>
            <a:noAutofit/>
          </a:bodyPr>
          <a:lstStyle/>
          <a:p>
            <a:pPr algn="l">
              <a:lnSpc>
                <a:spcPts val="7500"/>
              </a:lnSpc>
              <a:defRPr/>
            </a:pPr>
            <a:r>
              <a:rPr lang="en-US" altLang="zh-TW" sz="48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6000" b="1" kern="1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要常說</a:t>
            </a:r>
            <a:r>
              <a:rPr lang="zh-TW" altLang="zh-TW" sz="60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：</a:t>
            </a:r>
            <a:br>
              <a:rPr lang="zh-TW" altLang="zh-TW" sz="60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8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kern="1200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  <a:t>第一、給人歡喜的話；</a:t>
            </a:r>
            <a:br>
              <a:rPr lang="zh-TW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</a:br>
            <a:r>
              <a:rPr lang="zh-TW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  <a:t>第二、給人鼓勵的話；</a:t>
            </a:r>
            <a:br>
              <a:rPr lang="zh-TW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</a:br>
            <a:r>
              <a:rPr lang="zh-TW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  <a:t>第三、給人肯定的話；</a:t>
            </a:r>
            <a:br>
              <a:rPr lang="zh-TW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</a:br>
            <a:r>
              <a:rPr lang="zh-TW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  <a:t>第四、給人讚歎的話。</a:t>
            </a:r>
            <a:r>
              <a:rPr lang="en-US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  <a:t/>
            </a:r>
            <a:br>
              <a:rPr lang="en-US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</a:br>
            <a:r>
              <a:rPr lang="en-US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  <a:t/>
            </a:r>
            <a:br>
              <a:rPr lang="en-US" altLang="zh-TW" sz="6000" b="1" spc="-300" dirty="0">
                <a:solidFill>
                  <a:srgbClr val="000099"/>
                </a:solidFill>
                <a:latin typeface="Times New Roman"/>
                <a:ea typeface="標楷體" pitchFamily="65" charset="-120"/>
                <a:cs typeface="+mn-cs"/>
              </a:rPr>
            </a:br>
            <a:endParaRPr lang="zh-TW" altLang="en-US" sz="6000" b="1" spc="-300" dirty="0">
              <a:solidFill>
                <a:srgbClr val="000099"/>
              </a:solidFill>
              <a:latin typeface="Times New Roman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0858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ctrTitle"/>
          </p:nvPr>
        </p:nvSpPr>
        <p:spPr>
          <a:xfrm>
            <a:off x="467544" y="1484784"/>
            <a:ext cx="8458200" cy="3214687"/>
          </a:xfrm>
        </p:spPr>
        <p:txBody>
          <a:bodyPr/>
          <a:lstStyle/>
          <a:p>
            <a:pPr algn="l">
              <a:lnSpc>
                <a:spcPts val="7000"/>
              </a:lnSpc>
            </a:pPr>
            <a:r>
              <a:rPr lang="zh-TW" altLang="en-US" sz="48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48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一省思自己與他人說話時</a:t>
            </a:r>
            <a:r>
              <a:rPr lang="en-US" altLang="zh-TW" sz="5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5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有沒有不好的習慣。</a:t>
            </a:r>
            <a:r>
              <a:rPr lang="en-US" altLang="zh-TW" sz="5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二會用心修正自己，養成說  </a:t>
            </a:r>
            <a:r>
              <a:rPr lang="en-US" altLang="zh-TW" sz="5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5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好話的習慣。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467544" y="116632"/>
            <a:ext cx="2376264" cy="72008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zh-TW" altLang="en-US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charset="0"/>
                <a:ea typeface="新細明體" pitchFamily="18" charset="-120"/>
              </a:rPr>
              <a:t>生活實踐</a:t>
            </a:r>
          </a:p>
        </p:txBody>
      </p:sp>
    </p:spTree>
    <p:extLst>
      <p:ext uri="{BB962C8B-B14F-4D97-AF65-F5344CB8AC3E}">
        <p14:creationId xmlns="" xmlns:p14="http://schemas.microsoft.com/office/powerpoint/2010/main" val="42174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49275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TW" sz="6000" smtClean="0"/>
              <a:t> </a:t>
            </a:r>
          </a:p>
          <a:p>
            <a:pPr algn="ctr" eaLnBrk="1" hangingPunct="1">
              <a:buFontTx/>
              <a:buNone/>
            </a:pPr>
            <a:r>
              <a:rPr lang="zh-TW" altLang="en-US" sz="8800" b="1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感  恩  您</a:t>
            </a:r>
          </a:p>
          <a:p>
            <a:pPr algn="ctr" eaLnBrk="1" hangingPunct="1">
              <a:buFontTx/>
              <a:buNone/>
            </a:pPr>
            <a:endParaRPr lang="zh-TW" altLang="en-US" sz="6600" smtClean="0">
              <a:solidFill>
                <a:srgbClr val="000066"/>
              </a:solidFill>
              <a:latin typeface="華康海報體W9" pitchFamily="81" charset="-120"/>
              <a:ea typeface="華康海報體W9" pitchFamily="81" charset="-120"/>
            </a:endParaRPr>
          </a:p>
          <a:p>
            <a:pPr algn="ctr" eaLnBrk="1" hangingPunct="1">
              <a:buFontTx/>
              <a:buNone/>
            </a:pPr>
            <a:endParaRPr lang="en-US" altLang="zh-TW" sz="6600" smtClean="0">
              <a:solidFill>
                <a:srgbClr val="000066"/>
              </a:solidFill>
              <a:latin typeface="華康海報體W9" pitchFamily="81" charset="-120"/>
              <a:ea typeface="華康海報體W9" pitchFamily="81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4369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桌面\待洗照片\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4450"/>
            <a:ext cx="3457575" cy="678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D:\桌面\待洗照片\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7"/>
            <a:ext cx="3640137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7078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心念可改變世界</a:t>
            </a:r>
            <a:endParaRPr lang="zh-TW" altLang="en-US" sz="4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10" t="18817" r="53693" b="45711"/>
          <a:stretch/>
        </p:blipFill>
        <p:spPr bwMode="auto">
          <a:xfrm>
            <a:off x="2627784" y="2060848"/>
            <a:ext cx="4367283" cy="307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055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64463" cy="1433513"/>
          </a:xfrm>
        </p:spPr>
        <p:txBody>
          <a:bodyPr/>
          <a:lstStyle/>
          <a:p>
            <a:r>
              <a:rPr lang="zh-TW" altLang="en-US" sz="4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水佔身體比例</a:t>
            </a:r>
            <a:r>
              <a:rPr lang="en-US" altLang="zh-TW" sz="4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7416824" cy="4680520"/>
          </a:xfrm>
        </p:spPr>
      </p:pic>
    </p:spTree>
    <p:extLst>
      <p:ext uri="{BB962C8B-B14F-4D97-AF65-F5344CB8AC3E}">
        <p14:creationId xmlns="" xmlns:p14="http://schemas.microsoft.com/office/powerpoint/2010/main" val="417405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33146"/>
            <a:ext cx="5273353" cy="346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710268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6_Office 佈景主題">
  <a:themeElements>
    <a:clrScheme name="自訂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B050"/>
      </a:hlink>
      <a:folHlink>
        <a:srgbClr val="00664C"/>
      </a:folHlink>
    </a:clrScheme>
    <a:fontScheme name="Office 佈景主題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9_Office 佈景主題">
  <a:themeElements>
    <a:clrScheme name="自訂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B050"/>
      </a:hlink>
      <a:folHlink>
        <a:srgbClr val="00664C"/>
      </a:folHlink>
    </a:clrScheme>
    <a:fontScheme name="Office 佈景主題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回顧">
  <a:themeElements>
    <a:clrScheme name="回顧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回顧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02006FA4-1611-4B07-AF7F-85CF6D20EB3E}"/>
    </a:ext>
  </a:extLst>
</a:theme>
</file>

<file path=ppt/theme/theme9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4062</TotalTime>
  <Words>630</Words>
  <Application>Microsoft Office PowerPoint</Application>
  <PresentationFormat>如螢幕大小 (4:3)</PresentationFormat>
  <Paragraphs>118</Paragraphs>
  <Slides>55</Slides>
  <Notes>10</Notes>
  <HiddenSlides>7</HiddenSlides>
  <MMClips>1</MMClips>
  <ScaleCrop>false</ScaleCrop>
  <HeadingPairs>
    <vt:vector size="4" baseType="variant">
      <vt:variant>
        <vt:lpstr>佈景主題</vt:lpstr>
      </vt:variant>
      <vt:variant>
        <vt:i4>8</vt:i4>
      </vt:variant>
      <vt:variant>
        <vt:lpstr>投影片標題</vt:lpstr>
      </vt:variant>
      <vt:variant>
        <vt:i4>55</vt:i4>
      </vt:variant>
    </vt:vector>
  </HeadingPairs>
  <TitlesOfParts>
    <vt:vector size="63" baseType="lpstr">
      <vt:lpstr>36_Office 佈景主題</vt:lpstr>
      <vt:lpstr>39_Office 佈景主題</vt:lpstr>
      <vt:lpstr>預設簡報設計</vt:lpstr>
      <vt:lpstr>1_自訂設計</vt:lpstr>
      <vt:lpstr>2_自訂設計</vt:lpstr>
      <vt:lpstr>3_自訂設計</vt:lpstr>
      <vt:lpstr>2_預設簡報設計</vt:lpstr>
      <vt:lpstr>2_回顧</vt:lpstr>
      <vt:lpstr>投影片 1</vt:lpstr>
      <vt:lpstr>投影片 2</vt:lpstr>
      <vt:lpstr>投影片 3</vt:lpstr>
      <vt:lpstr>我對你說…..</vt:lpstr>
      <vt:lpstr>投影片 5</vt:lpstr>
      <vt:lpstr>投影片 6</vt:lpstr>
      <vt:lpstr>心念可改變世界</vt:lpstr>
      <vt:lpstr>水佔身體比例?</vt:lpstr>
      <vt:lpstr>投影片 9</vt:lpstr>
      <vt:lpstr>投影片 10</vt:lpstr>
      <vt:lpstr>投影片 11</vt:lpstr>
      <vt:lpstr>投影片 12</vt:lpstr>
      <vt:lpstr>深水無聲</vt:lpstr>
      <vt:lpstr>投影片 14</vt:lpstr>
      <vt:lpstr>投影片 15</vt:lpstr>
      <vt:lpstr>投影片 16</vt:lpstr>
      <vt:lpstr>正語：口說好話       好好說話 </vt:lpstr>
      <vt:lpstr>勇闖大魔域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 </vt:lpstr>
      <vt:lpstr>投影片 30</vt:lpstr>
      <vt:lpstr>投影片 31</vt:lpstr>
      <vt:lpstr> </vt:lpstr>
      <vt:lpstr>投影片 33</vt:lpstr>
      <vt:lpstr>投影片 34</vt:lpstr>
      <vt:lpstr>投影片 35</vt:lpstr>
      <vt:lpstr>投影片 36</vt:lpstr>
      <vt:lpstr>投影片 37</vt:lpstr>
      <vt:lpstr>說話人人會，但未必人人會說話，好話是一句，壞話也是一句，好話使人快樂，壞話顯示自己修養不足，所以平時一定要口說好話，好好說話,才能讓自己得好人緣。 </vt:lpstr>
      <vt:lpstr> 要常說：  第一、給人歡喜的話； 第二、給人鼓勵的話； 第三、給人肯定的話； 第四、給人讚歎的話。  </vt:lpstr>
      <vt:lpstr>投影片 40</vt:lpstr>
      <vt:lpstr>我是春風天使</vt:lpstr>
      <vt:lpstr>武士與蒼蠅的故事</vt:lpstr>
      <vt:lpstr>投影片 43</vt:lpstr>
      <vt:lpstr>投影片 44</vt:lpstr>
      <vt:lpstr> 一、你曾經因為什麼事情        而生氣嗎? 二、你如何排解心中的怒        氣?</vt:lpstr>
      <vt:lpstr>投影片 46</vt:lpstr>
      <vt:lpstr>投影片 47</vt:lpstr>
      <vt:lpstr>投影片 48</vt:lpstr>
      <vt:lpstr>投影片 49</vt:lpstr>
      <vt:lpstr>好話效應</vt:lpstr>
      <vt:lpstr>點頭低頭</vt:lpstr>
      <vt:lpstr>投影片 52</vt:lpstr>
      <vt:lpstr> 要常說：  第一、給人歡喜的話； 第二、給人鼓勵的話； 第三、給人肯定的話； 第四、給人讚歎的話。  </vt:lpstr>
      <vt:lpstr>   一省思自己與他人說話時   有沒有不好的習慣。 二會用心修正自己，養成說     好話的習慣。</vt:lpstr>
      <vt:lpstr>投影片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R30A</cp:lastModifiedBy>
  <cp:revision>455</cp:revision>
  <cp:lastPrinted>2016-09-07T22:06:34Z</cp:lastPrinted>
  <dcterms:created xsi:type="dcterms:W3CDTF">2009-03-24T16:59:16Z</dcterms:created>
  <dcterms:modified xsi:type="dcterms:W3CDTF">2018-07-30T12:57:17Z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0008001c0c000000000001023620</vt:lpwstr>
  </property>
</Properties>
</file>