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781" r:id="rId2"/>
    <p:sldId id="780" r:id="rId3"/>
    <p:sldId id="376" r:id="rId4"/>
    <p:sldId id="375" r:id="rId5"/>
    <p:sldId id="373" r:id="rId6"/>
    <p:sldId id="378" r:id="rId7"/>
    <p:sldId id="379" r:id="rId8"/>
    <p:sldId id="380" r:id="rId9"/>
    <p:sldId id="381" r:id="rId10"/>
    <p:sldId id="383" r:id="rId11"/>
    <p:sldId id="382" r:id="rId12"/>
    <p:sldId id="384" r:id="rId13"/>
    <p:sldId id="385" r:id="rId14"/>
    <p:sldId id="387" r:id="rId15"/>
    <p:sldId id="386" r:id="rId16"/>
    <p:sldId id="389" r:id="rId17"/>
    <p:sldId id="388" r:id="rId18"/>
    <p:sldId id="377" r:id="rId19"/>
    <p:sldId id="390" r:id="rId20"/>
    <p:sldId id="391" r:id="rId21"/>
    <p:sldId id="392" r:id="rId22"/>
    <p:sldId id="393" r:id="rId23"/>
    <p:sldId id="258" r:id="rId24"/>
    <p:sldId id="394" r:id="rId25"/>
    <p:sldId id="395" r:id="rId26"/>
    <p:sldId id="399" r:id="rId27"/>
    <p:sldId id="398" r:id="rId28"/>
    <p:sldId id="397" r:id="rId29"/>
    <p:sldId id="396" r:id="rId30"/>
    <p:sldId id="401" r:id="rId31"/>
    <p:sldId id="400" r:id="rId32"/>
    <p:sldId id="402" r:id="rId33"/>
    <p:sldId id="403" r:id="rId34"/>
    <p:sldId id="404" r:id="rId35"/>
    <p:sldId id="406" r:id="rId36"/>
    <p:sldId id="407" r:id="rId37"/>
    <p:sldId id="408" r:id="rId38"/>
    <p:sldId id="409" r:id="rId39"/>
    <p:sldId id="410" r:id="rId40"/>
    <p:sldId id="411" r:id="rId41"/>
    <p:sldId id="853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2758B-1294-4FA8-A6B8-991F0EDE922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D9CEF-DB8F-451E-A7B4-6152ADC0B7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05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BFD4B-B20B-4072-81A8-C0F98816B04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38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6118AA79-EC6D-44F3-A4BA-F122B959B795}" type="slidenum">
              <a:rPr kumimoji="0" lang="zh-TW" altLang="en-US" smtClean="0"/>
              <a:pPr/>
              <a:t>41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79338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35712;&#26360;&#26371;&#38899;&#27138;&#27284;/902.&#21335;&#28961;&#26412;&#24107;&#37323;&#36838;&#29279;&#23612;&#20315;!s.mp3" TargetMode="External"/><Relationship Id="rId4" Type="http://schemas.openxmlformats.org/officeDocument/2006/relationships/hyperlink" Target="../&#24904;&#28639;&#27468;&#36984;/&#20061;&#23383;&#37096;/902.&#21335;&#28961;&#26412;&#24107;&#37323;&#36838;&#29279;&#23612;&#20315;!s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24&#38598;&#21163;&#30340;&#24847;&#32681;2'17''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24&#38598;&#21270;&#32227;&#27231;&#29087;&#20043;&#26178;4'07''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25&#38598;&#20315;&#38464;&#27704;&#24658;&#22312;&#20154;&#38291;2'33''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25&#38598;&#33258;&#35258;&#35258;&#20182;&#28858;&#30526;&#29983;&#29238;5'48''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&#20013;&#21644;&#19977;&#38748;&#24605;&#22937;&#34030;&#33775;&#35712;&#26360;&#26371;\&#38899;&#27138;&#27284;\&#38283;&#32147;&#20552;%201'48''.mp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30&#38598;&#30526;&#25104;&#23601;&#19971;&#31278;&#19968;4'41''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30&#38598;&#22823;&#22810;&#21213;&#30340;&#24847;&#32681;5'13''.mp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30&#38598;&#36947;&#29992;&#30693;&#21213;&#30340;&#22823;&#25945;&#32946;3'40''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24&#38598;&#26178;&#25104;&#23601;3'01''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38748;&#24605;&#22937;&#34030;&#33775;&#24433;&#29255;/&#31532;24&#38598;&#33289;&#19968;&#26371;&#20043;&#22987;&#26411;&#36890;&#31281;&#19968;&#26178;1'58''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uddha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" y="0"/>
            <a:ext cx="121565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文字方塊 1"/>
          <p:cNvSpPr txBox="1">
            <a:spLocks noChangeArrowheads="1"/>
          </p:cNvSpPr>
          <p:nvPr/>
        </p:nvSpPr>
        <p:spPr bwMode="auto">
          <a:xfrm>
            <a:off x="8851901" y="5578475"/>
            <a:ext cx="83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Garamond" panose="02020404030301010803" pitchFamily="18" charset="0"/>
                <a:hlinkClick r:id="rId4" action="ppaction://hlinkfile"/>
              </a:rPr>
              <a:t>0000</a:t>
            </a:r>
            <a:endParaRPr lang="zh-TW" altLang="en-US" sz="1800">
              <a:latin typeface="Garamond" panose="02020404030301010803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3925" y="2967039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zh-TW" alt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151" name="文字方塊 3"/>
          <p:cNvSpPr txBox="1">
            <a:spLocks noChangeArrowheads="1"/>
          </p:cNvSpPr>
          <p:nvPr/>
        </p:nvSpPr>
        <p:spPr bwMode="auto">
          <a:xfrm>
            <a:off x="4338936" y="1341439"/>
            <a:ext cx="46166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Garamond" panose="02020404030301010803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71699" y="222697"/>
            <a:ext cx="1200329" cy="606653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>
              <a:defRPr/>
            </a:pPr>
            <a:r>
              <a:rPr lang="zh-TW" altLang="en-US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南無本師釋迦牟尼佛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2" name="圓角矩形 1"/>
          <p:cNvSpPr/>
          <p:nvPr/>
        </p:nvSpPr>
        <p:spPr>
          <a:xfrm>
            <a:off x="8967835" y="6348166"/>
            <a:ext cx="719091" cy="320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hlinkClick r:id="rId5" action="ppaction://hlinkfile"/>
              </a:rPr>
              <a:t>佛號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0279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523461" y="41274"/>
            <a:ext cx="4373218" cy="131348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3763" indent="-625475" algn="ctr">
              <a:lnSpc>
                <a:spcPts val="6500"/>
              </a:lnSpc>
              <a:buClr>
                <a:schemeClr val="tx1"/>
              </a:buClr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長短促為一</a:t>
            </a:r>
            <a:endParaRPr lang="en-US" altLang="zh-TW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374374" y="1806860"/>
            <a:ext cx="114432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劫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：劫波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(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劫簸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)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，年月日所不能計算的極長時間</a:t>
            </a: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念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：非常短暫的時間，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indent="1616075">
              <a:spcBef>
                <a:spcPts val="600"/>
              </a:spcBef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一念之間，心就到了印度。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8209720" y="6255040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》P173-174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4F1E8B5-AE21-4B34-B0AE-16EB35AA8A27}"/>
              </a:ext>
            </a:extLst>
          </p:cNvPr>
          <p:cNvSpPr/>
          <p:nvPr/>
        </p:nvSpPr>
        <p:spPr>
          <a:xfrm>
            <a:off x="1608596" y="4143251"/>
            <a:ext cx="5799552" cy="1539941"/>
          </a:xfrm>
          <a:prstGeom prst="roundRect">
            <a:avLst/>
          </a:prstGeom>
          <a:solidFill>
            <a:srgbClr val="0066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天地延促，東西時際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包盡無餘，故總云一時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901C21C-50DA-4579-9D1D-DF72FB487F35}"/>
              </a:ext>
            </a:extLst>
          </p:cNvPr>
          <p:cNvSpPr/>
          <p:nvPr/>
        </p:nvSpPr>
        <p:spPr>
          <a:xfrm>
            <a:off x="2809524" y="6224262"/>
            <a:ext cx="3286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第24集劫的意義</a:t>
            </a:r>
            <a:r>
              <a:rPr lang="zh-TW" altLang="en-US" sz="2400" dirty="0">
                <a:hlinkClick r:id="rId2" action="ppaction://hlinkfile"/>
              </a:rPr>
              <a:t>2'17''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4591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8209720" y="6255040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》P174-175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4F1E8B5-AE21-4B34-B0AE-16EB35AA8A27}"/>
              </a:ext>
            </a:extLst>
          </p:cNvPr>
          <p:cNvSpPr/>
          <p:nvPr/>
        </p:nvSpPr>
        <p:spPr>
          <a:xfrm>
            <a:off x="155577" y="202850"/>
            <a:ext cx="11167952" cy="120487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天地延促，東西時際，包盡無餘，故總云一時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FC31679-0407-48F8-879C-F342B135B306}"/>
              </a:ext>
            </a:extLst>
          </p:cNvPr>
          <p:cNvSpPr txBox="1"/>
          <p:nvPr/>
        </p:nvSpPr>
        <p:spPr>
          <a:xfrm>
            <a:off x="184804" y="1407720"/>
            <a:ext cx="119270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聖人對時間能長短促為一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263525" indent="-2635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如果知道世間的道理，長短如何計較？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263525" indent="-2635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「延於一日以為百劫，百劫亦能促為一日。」</a:t>
            </a:r>
            <a:r>
              <a:rPr lang="en-US" altLang="zh-TW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(</a:t>
            </a:r>
            <a:r>
              <a:rPr lang="zh-TW" altLang="en-US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無量義經</a:t>
            </a:r>
            <a:r>
              <a:rPr lang="en-US" altLang="zh-TW" dirty="0">
                <a:latin typeface="文鼎中特黑" panose="020B0609010101010101" pitchFamily="49" charset="-120"/>
                <a:ea typeface="文鼎中特黑" panose="020B0609010101010101" pitchFamily="49" charset="-120"/>
              </a:rPr>
              <a:t>)</a:t>
            </a:r>
            <a:endParaRPr lang="en-US" altLang="zh-TW" sz="40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marL="263525" indent="-2635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道理源遠流長，沒有盡頭</a:t>
            </a:r>
            <a:r>
              <a:rPr lang="en-US" altLang="zh-TW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沒有開始的時候。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263525" indent="-2635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聖人的心靈世界，不侷限在地球，而是將宇宙包進無餘。所以，</a:t>
            </a:r>
            <a:r>
              <a:rPr lang="zh-TW" altLang="en-US" sz="4000" dirty="0">
                <a:solidFill>
                  <a:srgbClr val="FFFF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不論空間、時間如何，都稱為一時</a:t>
            </a:r>
            <a:r>
              <a:rPr lang="zh-TW" altLang="en-US" sz="40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endParaRPr lang="en-US" altLang="zh-TW" sz="40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1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1603331" y="0"/>
            <a:ext cx="7796455" cy="168225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3763" indent="-625475" algn="ctr">
              <a:lnSpc>
                <a:spcPts val="6500"/>
              </a:lnSpc>
              <a:buClr>
                <a:schemeClr val="tx1"/>
              </a:buClr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一時，包含六道一切時空，在整個宇宙中都適用。</a:t>
            </a:r>
            <a:endParaRPr lang="en-US" altLang="zh-TW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374374" y="2210946"/>
            <a:ext cx="1144325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約理，心境一泯，理智一融，凡聖一如，本始一會之時也。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約本經，即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正說法華之時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，如日正當中無所不照之時，一切聲聞受記成佛之時。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8209720" y="6255040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》P176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53341C4-EE17-4505-98E7-4094A32074B3}"/>
              </a:ext>
            </a:extLst>
          </p:cNvPr>
          <p:cNvSpPr/>
          <p:nvPr/>
        </p:nvSpPr>
        <p:spPr>
          <a:xfrm>
            <a:off x="2694379" y="5885708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第24集化緣機熟之時</a:t>
            </a:r>
            <a:r>
              <a:rPr lang="zh-TW" altLang="en-US" sz="2400" dirty="0">
                <a:hlinkClick r:id="rId2" action="ppaction://hlinkfile"/>
              </a:rPr>
              <a:t>4'07''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934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1252602" y="4279"/>
            <a:ext cx="9870509" cy="1152395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3763" indent="-625475" algn="ctr">
              <a:lnSpc>
                <a:spcPts val="6500"/>
              </a:lnSpc>
              <a:buClr>
                <a:schemeClr val="tx1"/>
              </a:buClr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讓每個時間都是</a:t>
            </a:r>
            <a:r>
              <a:rPr lang="zh-TW" alt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「一時」</a:t>
            </a:r>
            <a:endParaRPr lang="en-US" altLang="zh-TW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274165" y="1722430"/>
            <a:ext cx="114432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這部經的「一時」，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就是佛陀說</a:t>
            </a: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法華經</a:t>
            </a: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》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的時期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，並非說「阿含」、「方等」、「般若」時。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也是佛陀在人間教化，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眾生的根基和因緣最成熟的時候。</a:t>
            </a:r>
            <a:endParaRPr lang="en-US" altLang="zh-TW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切莫執著凡夫的時間觀，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而讓時日不斷流失，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應該要有聖人的心，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能夠延長也能促短時間，讓每個時間都是「一時」</a:t>
            </a:r>
            <a:endParaRPr lang="en-US" altLang="zh-TW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8209720" y="6255040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》P176-178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990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106325" y="1242391"/>
            <a:ext cx="11989597" cy="554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indent="-444500">
              <a:lnSpc>
                <a:spcPts val="6000"/>
              </a:lnSpc>
              <a:buClr>
                <a:schemeClr val="tx1"/>
              </a:buClr>
              <a:buFont typeface="+mj-lt"/>
              <a:buAutoNum type="arabicPeriod"/>
            </a:pP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882939" y="73850"/>
            <a:ext cx="9137067" cy="116854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主成就</a:t>
            </a:r>
            <a:r>
              <a:rPr lang="en-US" altLang="zh-TW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-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靈山說法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主</a:t>
            </a:r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zh-TW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ＰＯＰ－２" panose="020B0609010101010101" pitchFamily="49" charset="-120"/>
              <a:ea typeface="文鼎ＰＯＰ－２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6B94605-AEA4-417D-B8B4-7254D3B3AEF9}"/>
              </a:ext>
            </a:extLst>
          </p:cNvPr>
          <p:cNvSpPr txBox="1"/>
          <p:nvPr/>
        </p:nvSpPr>
        <p:spPr>
          <a:xfrm>
            <a:off x="1285689" y="1996075"/>
            <a:ext cx="1006289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佛陀乃宇宙大覺者  無始來今此時過去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無量劫來唯一大事  出現人間恒時住世</a:t>
            </a:r>
            <a:endParaRPr lang="en-US" altLang="zh-TW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恆時說法真如常在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288FBCB-E053-4223-A4BA-A397993730F2}"/>
              </a:ext>
            </a:extLst>
          </p:cNvPr>
          <p:cNvSpPr txBox="1"/>
          <p:nvPr/>
        </p:nvSpPr>
        <p:spPr>
          <a:xfrm>
            <a:off x="7573482" y="5872439"/>
            <a:ext cx="3120887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》P178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736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2F4096-A4EA-4677-8676-EF1776A2C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75666"/>
          </a:xfrm>
        </p:spPr>
        <p:txBody>
          <a:bodyPr anchor="ctr"/>
          <a:lstStyle/>
          <a:p>
            <a:pPr algn="ctr"/>
            <a:r>
              <a:rPr lang="zh-TW" alt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恆時說法 真如常在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4BABC8-843D-4DE3-9FE2-B8C8018B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18989"/>
            <a:ext cx="11461315" cy="47862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佛陀為一大事因緣出現人間</a:t>
            </a:r>
            <a:endParaRPr lang="en-US" altLang="zh-TW" sz="36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為了在人群中開示，令眾生悟入佛知見</a:t>
            </a:r>
            <a:endParaRPr lang="en-US" altLang="zh-TW" sz="36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佛雖示相入滅，但是佛陀永遠都在娑婆世界說法</a:t>
            </a:r>
            <a:endParaRPr lang="en-US" altLang="zh-TW" sz="36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身為佛弟子，心中的佛應該無時不在</a:t>
            </a:r>
            <a:endParaRPr lang="en-US" altLang="zh-TW" sz="36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心中有佛，自然行中有法。佛、法永遠都在內心</a:t>
            </a:r>
            <a:endParaRPr lang="en-US" altLang="zh-TW" sz="32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佛陀</a:t>
            </a:r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恆時說法 真如常在，</a:t>
            </a: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永恆在世間為眾生說法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F3CFC69-CD9E-4A1B-B00F-C738D268B56E}"/>
              </a:ext>
            </a:extLst>
          </p:cNvPr>
          <p:cNvSpPr txBox="1"/>
          <p:nvPr/>
        </p:nvSpPr>
        <p:spPr>
          <a:xfrm>
            <a:off x="8209720" y="6255040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》P178-179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BCD3C8-4D2A-452C-9DCC-7D9155F3FA51}"/>
              </a:ext>
            </a:extLst>
          </p:cNvPr>
          <p:cNvSpPr/>
          <p:nvPr/>
        </p:nvSpPr>
        <p:spPr>
          <a:xfrm>
            <a:off x="3637542" y="6112701"/>
            <a:ext cx="4128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第25集佛陀永恒在人間</a:t>
            </a:r>
            <a:r>
              <a:rPr lang="zh-TW" altLang="en-US" sz="2400" dirty="0">
                <a:hlinkClick r:id="rId2" action="ppaction://hlinkfile"/>
              </a:rPr>
              <a:t>2'33''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79617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106325" y="1242391"/>
            <a:ext cx="11989597" cy="554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indent="-444500">
              <a:lnSpc>
                <a:spcPts val="6000"/>
              </a:lnSpc>
              <a:buClr>
                <a:schemeClr val="tx1"/>
              </a:buClr>
              <a:buFont typeface="+mj-lt"/>
              <a:buAutoNum type="arabicPeriod"/>
            </a:pP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1739212" y="235369"/>
            <a:ext cx="8031089" cy="116854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spcBef>
                <a:spcPts val="600"/>
              </a:spcBef>
            </a:pPr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為渡眾生迴入娑婆</a:t>
            </a:r>
            <a:endParaRPr lang="en-US" altLang="zh-TW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6B94605-AEA4-417D-B8B4-7254D3B3AEF9}"/>
              </a:ext>
            </a:extLst>
          </p:cNvPr>
          <p:cNvSpPr txBox="1"/>
          <p:nvPr/>
        </p:nvSpPr>
        <p:spPr>
          <a:xfrm>
            <a:off x="784647" y="1649186"/>
            <a:ext cx="1041362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佛性圓覺住常寂光  為渡眾生迴入娑婆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應眾生法隨機應緣  住靈山會化緣成就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288FBCB-E053-4223-A4BA-A397993730F2}"/>
              </a:ext>
            </a:extLst>
          </p:cNvPr>
          <p:cNvSpPr txBox="1"/>
          <p:nvPr/>
        </p:nvSpPr>
        <p:spPr>
          <a:xfrm>
            <a:off x="7863962" y="6282160"/>
            <a:ext cx="4038145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》P179-180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ECF3C20-2347-4E44-BE03-6F68BB715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07" y="3579475"/>
            <a:ext cx="11461315" cy="25772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佛陀圓寂稱作涅槃，心境永遠處於常寂光土，寂靜光明，不生不滅，只是為了度眾生迴入娑婆示現生滅。</a:t>
            </a:r>
            <a:endParaRPr lang="en-US" altLang="zh-TW" sz="36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佛是此盛會的講主，這是六成就當中的</a:t>
            </a:r>
            <a:r>
              <a:rPr lang="zh-TW" altLang="en-US" sz="3600" dirty="0">
                <a:solidFill>
                  <a:srgbClr val="FFFF00"/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主成就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597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2F4096-A4EA-4677-8676-EF1776A2C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641"/>
            <a:ext cx="11135638" cy="1175666"/>
          </a:xfrm>
          <a:solidFill>
            <a:srgbClr val="0070C0"/>
          </a:solidFill>
        </p:spPr>
        <p:txBody>
          <a:bodyPr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佛德大圓 自覺覺他 覺行圓滿</a:t>
            </a:r>
            <a:endParaRPr lang="zh-TW" altLang="en-US" sz="54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4BABC8-843D-4DE3-9FE2-B8C8018B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5" y="1618989"/>
            <a:ext cx="11733052" cy="47862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佛陀</a:t>
            </a:r>
            <a:r>
              <a:rPr lang="zh-TW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除了自覺以外，還要再覺悟其他，要覺悟其他，就要很</a:t>
            </a:r>
            <a:r>
              <a:rPr lang="zh-TW" altLang="zh-TW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辛苦走入人群，讓人人有機會接觸</a:t>
            </a:r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佛法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。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芸芸眾生非一世就能覺悟，故要不斷迴入娑婆，啟發歡喜心。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只有自覺、沒有覺他，就是</a:t>
            </a:r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獨善其身，覺行就不圓滿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了。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自覺之後再去啟發他人，這就是轉法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輪，才是真正的圓滿。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F3CFC69-CD9E-4A1B-B00F-C738D268B56E}"/>
              </a:ext>
            </a:extLst>
          </p:cNvPr>
          <p:cNvSpPr txBox="1"/>
          <p:nvPr/>
        </p:nvSpPr>
        <p:spPr>
          <a:xfrm>
            <a:off x="8209720" y="6255040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》P182-183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3827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zh-TW" altLang="zh-TW" sz="6600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主成就</a:t>
            </a:r>
            <a:r>
              <a:rPr lang="en-US" altLang="zh-TW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-</a:t>
            </a:r>
            <a:r>
              <a:rPr lang="zh-TW" altLang="en-US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佛</a:t>
            </a:r>
            <a:r>
              <a:rPr lang="zh-TW" altLang="zh-TW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 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7" y="1791222"/>
            <a:ext cx="11511419" cy="4409161"/>
          </a:xfrm>
        </p:spPr>
        <p:txBody>
          <a:bodyPr>
            <a:normAutofit lnSpcReduction="10000"/>
          </a:bodyPr>
          <a:lstStyle/>
          <a:p>
            <a:pPr marL="450850" indent="-450850">
              <a:buFont typeface="Wingdings" panose="05000000000000000000" pitchFamily="2" charset="2"/>
              <a:buChar char="l"/>
            </a:pPr>
            <a:r>
              <a:rPr lang="zh-TW" altLang="en-US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「</a:t>
            </a:r>
            <a:r>
              <a:rPr lang="zh-TW" altLang="zh-TW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佛德大圓 自覺覺他 覺行圓滿為萬世師 作眾生父也 </a:t>
            </a:r>
            <a:r>
              <a:rPr lang="zh-TW" altLang="en-US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」</a:t>
            </a:r>
            <a:endParaRPr lang="zh-TW" altLang="zh-TW" sz="40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801688" indent="-801688">
              <a:buFont typeface="Wingdings" panose="05000000000000000000" pitchFamily="2" charset="2"/>
              <a:buChar char="l"/>
            </a:pP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佛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梵語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佛陀耶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，意思是</a:t>
            </a:r>
            <a:r>
              <a:rPr lang="zh-TW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覺者，也是知者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，覺悟天地萬物中宇宙的真理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1688" indent="-801688"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我們的境界僅止於所看到的而已，並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沒有好好的追究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，沒有用心的注意，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發掘其中的奧秘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1688" indent="-801688"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例如：為何大地成災？因為眾生共業！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2C4B43-4D03-4E07-A83B-B7C9D9C5EB7F}"/>
              </a:ext>
            </a:extLst>
          </p:cNvPr>
          <p:cNvSpPr/>
          <p:nvPr/>
        </p:nvSpPr>
        <p:spPr>
          <a:xfrm>
            <a:off x="7029413" y="6200383"/>
            <a:ext cx="42314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第25集自覺覺他為眾生父</a:t>
            </a:r>
            <a:r>
              <a:rPr lang="zh-TW" altLang="en-US" sz="2000" dirty="0">
                <a:latin typeface="文鼎特黑" panose="020B0609010101010101" pitchFamily="49" charset="-120"/>
                <a:ea typeface="文鼎特黑" panose="020B0609010101010101" pitchFamily="49" charset="-120"/>
                <a:hlinkClick r:id="rId2" action="ppaction://hlinkfile"/>
              </a:rPr>
              <a:t>5'48''</a:t>
            </a:r>
            <a:endParaRPr lang="zh-TW" altLang="en-US" sz="20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6683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</p:spPr>
        <p:txBody>
          <a:bodyPr/>
          <a:lstStyle/>
          <a:p>
            <a:pPr algn="ctr"/>
            <a:r>
              <a:rPr lang="zh-TW" altLang="en-US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圓滿的覺悟</a:t>
            </a:r>
            <a:r>
              <a:rPr lang="zh-TW" altLang="zh-TW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 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502519"/>
            <a:ext cx="11511419" cy="4660286"/>
          </a:xfrm>
        </p:spPr>
        <p:txBody>
          <a:bodyPr>
            <a:normAutofit lnSpcReduction="10000"/>
          </a:bodyPr>
          <a:lstStyle/>
          <a:p>
            <a:pPr marL="450850" indent="-450850">
              <a:buFont typeface="Wingdings" panose="05000000000000000000" pitchFamily="2" charset="2"/>
              <a:buChar char="l"/>
            </a:pPr>
            <a:r>
              <a:rPr lang="zh-TW" altLang="en-US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又涅槃經云：</a:t>
            </a:r>
            <a:endParaRPr lang="en-US" altLang="zh-TW" sz="40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538163">
              <a:buNone/>
            </a:pPr>
            <a:r>
              <a:rPr lang="zh-TW" altLang="en-US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自覺，自知有佛性；覺他，眾生悉有佛性。</a:t>
            </a:r>
            <a:endParaRPr lang="en-US" altLang="zh-TW" sz="40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538163">
              <a:buNone/>
            </a:pPr>
            <a:r>
              <a:rPr lang="zh-TW" altLang="en-US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圓滿，自他無二佛性。</a:t>
            </a:r>
            <a:endParaRPr lang="en-US" altLang="zh-TW" sz="40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538163">
              <a:buNone/>
            </a:pP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在安穩的生活裡，要知道自覺、修行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修行在於用什麼方法回歸真如本性，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需要選擇道場，在道場中生活不離佛法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7F1CCC-6DA7-4DD2-BA44-61ED1DBBBF1A}"/>
              </a:ext>
            </a:extLst>
          </p:cNvPr>
          <p:cNvSpPr txBox="1"/>
          <p:nvPr/>
        </p:nvSpPr>
        <p:spPr>
          <a:xfrm>
            <a:off x="7863962" y="6282160"/>
            <a:ext cx="4038145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》P189-190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783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FF0BEBBA-5FFA-48CD-A42C-E3CACACE6AF9}" type="slidenum">
              <a:rPr lang="en-US" altLang="zh-TW" sz="1200" b="1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pPr algn="ctr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2</a:t>
            </a:fld>
            <a:endParaRPr lang="en-US" altLang="zh-TW" sz="1200" b="1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4099" name="Picture 4" descr="C:\Users\yc\Desktop\新增資料夾\2.jpg"/>
          <p:cNvSpPr>
            <a:spLocks noChangeAspect="1" noChangeArrowheads="1"/>
          </p:cNvSpPr>
          <p:nvPr/>
        </p:nvSpPr>
        <p:spPr bwMode="auto">
          <a:xfrm>
            <a:off x="1524000" y="12701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4101" name="文字方塊 2"/>
          <p:cNvSpPr txBox="1">
            <a:spLocks noChangeArrowheads="1"/>
          </p:cNvSpPr>
          <p:nvPr/>
        </p:nvSpPr>
        <p:spPr bwMode="auto">
          <a:xfrm>
            <a:off x="2135188" y="447675"/>
            <a:ext cx="3960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Garamond" panose="02020404030301010803" pitchFamily="18" charset="0"/>
            </a:endParaRPr>
          </a:p>
        </p:txBody>
      </p:sp>
      <p:pic>
        <p:nvPicPr>
          <p:cNvPr id="7" name="Picture 2" descr="複製 -DSC09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9" y="2081469"/>
            <a:ext cx="4545699" cy="3410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SC0024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3" b="57663"/>
          <a:stretch/>
        </p:blipFill>
        <p:spPr>
          <a:xfrm>
            <a:off x="6875441" y="5452750"/>
            <a:ext cx="1513675" cy="980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E7016899-9B7F-46A3-9A67-37186D7B018C}"/>
              </a:ext>
            </a:extLst>
          </p:cNvPr>
          <p:cNvSpPr txBox="1">
            <a:spLocks/>
          </p:cNvSpPr>
          <p:nvPr/>
        </p:nvSpPr>
        <p:spPr>
          <a:xfrm>
            <a:off x="9440245" y="208695"/>
            <a:ext cx="1286740" cy="3433139"/>
          </a:xfrm>
          <a:prstGeom prst="rect">
            <a:avLst/>
          </a:prstGeom>
          <a:noFill/>
        </p:spPr>
        <p:txBody>
          <a:bodyPr vert="eaVert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b="0" spc="3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開經偈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305E982-37E2-49C5-9440-DC25CE29F86C}"/>
              </a:ext>
            </a:extLst>
          </p:cNvPr>
          <p:cNvSpPr/>
          <p:nvPr/>
        </p:nvSpPr>
        <p:spPr>
          <a:xfrm>
            <a:off x="5754636" y="528637"/>
            <a:ext cx="3508653" cy="580072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無上甚深微妙法 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百千萬劫難遭遇 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我今見聞得受持 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願解如來真實義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CC3D970-B6C9-42EB-8529-FA88C6D8AB60}"/>
              </a:ext>
            </a:extLst>
          </p:cNvPr>
          <p:cNvSpPr txBox="1"/>
          <p:nvPr/>
        </p:nvSpPr>
        <p:spPr>
          <a:xfrm>
            <a:off x="2329263" y="5943047"/>
            <a:ext cx="151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文鼎中特黑" panose="020B0609010101010101" pitchFamily="49" charset="-120"/>
                <a:ea typeface="文鼎中特黑" panose="020B0609010101010101" pitchFamily="49" charset="-120"/>
                <a:hlinkClick r:id="rId4" action="ppaction://hlinkfile"/>
              </a:rPr>
              <a:t>開經偈</a:t>
            </a:r>
            <a:endParaRPr lang="zh-TW" altLang="en-US" sz="2400" dirty="0"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21666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93" y="289879"/>
            <a:ext cx="9312081" cy="962724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一邊上求佛道，一邊下化眾生</a:t>
            </a:r>
            <a:r>
              <a:rPr lang="zh-TW" altLang="zh-TW" sz="5400" dirty="0">
                <a:solidFill>
                  <a:schemeClr val="tx1"/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 </a:t>
            </a:r>
            <a:endParaRPr lang="zh-TW" altLang="en-US" sz="5400" dirty="0">
              <a:solidFill>
                <a:schemeClr val="tx1"/>
              </a:solidFill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78" y="1502519"/>
            <a:ext cx="11812043" cy="4779641"/>
          </a:xfrm>
        </p:spPr>
        <p:txBody>
          <a:bodyPr>
            <a:normAutofit/>
          </a:bodyPr>
          <a:lstStyle/>
          <a:p>
            <a:pPr marL="538163" indent="-538163">
              <a:buNone/>
            </a:pP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0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自覺別於凡夫；覺他別於二乘。圓滿，圓滿別於菩薩。</a:t>
            </a:r>
            <a:r>
              <a:rPr lang="zh-TW" altLang="en-US" sz="4000" dirty="0">
                <a:latin typeface="新細明體" panose="02020500000000000000" pitchFamily="18" charset="-120"/>
              </a:rPr>
              <a:t>」</a:t>
            </a:r>
            <a:endParaRPr lang="en-US" altLang="zh-TW" sz="40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二乘執於自覺，獨善其身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看到別人在造業、墮落，要生起不忍之心，趕快同事度、同修度，用方法攝度眾生，不要獨善其身。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7F1CCC-6DA7-4DD2-BA44-61ED1DBBBF1A}"/>
              </a:ext>
            </a:extLst>
          </p:cNvPr>
          <p:cNvSpPr txBox="1"/>
          <p:nvPr/>
        </p:nvSpPr>
        <p:spPr>
          <a:xfrm>
            <a:off x="7863962" y="6282160"/>
            <a:ext cx="4038145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》P189-190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964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487ED2-50A1-450C-B35D-4378FFDF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57" y="1865027"/>
            <a:ext cx="11398685" cy="4195481"/>
          </a:xfrm>
        </p:spPr>
        <p:txBody>
          <a:bodyPr>
            <a:normAutofit/>
          </a:bodyPr>
          <a:lstStyle/>
          <a:p>
            <a:pPr marL="538163" indent="-538163">
              <a:buNone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「又靈山會說法主  迦毘羅衛國淨飯王太子出家成道，別號釋迦牟尼。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若非大聖覺者，孰能演此一乘大法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，故云主成就。」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38163" indent="-538163">
              <a:buNone/>
            </a:pP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538163" indent="-538163">
              <a:buNone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釋迦，譯為能仁，意思是充滿慈悲與智慧。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2136E97-E1A6-4761-B36E-58F73C3E7AA8}"/>
              </a:ext>
            </a:extLst>
          </p:cNvPr>
          <p:cNvSpPr txBox="1"/>
          <p:nvPr/>
        </p:nvSpPr>
        <p:spPr>
          <a:xfrm>
            <a:off x="7863962" y="6282160"/>
            <a:ext cx="4038145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》P193-194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1AB68A8-4567-4A5D-9FE8-7B9FB1B2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834" y="316130"/>
            <a:ext cx="7533385" cy="962724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覺行圓滿的大覺者</a:t>
            </a:r>
          </a:p>
        </p:txBody>
      </p:sp>
    </p:spTree>
    <p:extLst>
      <p:ext uri="{BB962C8B-B14F-4D97-AF65-F5344CB8AC3E}">
        <p14:creationId xmlns:p14="http://schemas.microsoft.com/office/powerpoint/2010/main" val="3226616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</p:spPr>
        <p:txBody>
          <a:bodyPr/>
          <a:lstStyle/>
          <a:p>
            <a:pPr algn="ctr"/>
            <a:r>
              <a:rPr lang="zh-TW" altLang="en-US" sz="6600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講經說法</a:t>
            </a:r>
            <a:r>
              <a:rPr lang="zh-TW" altLang="en-US" sz="66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處</a:t>
            </a:r>
            <a:r>
              <a:rPr lang="zh-TW" altLang="en-US" sz="6600" dirty="0">
                <a:solidFill>
                  <a:srgbClr val="FFFF00"/>
                </a:solidFill>
                <a:latin typeface="新細明體" panose="02020500000000000000" pitchFamily="18" charset="-120"/>
              </a:rPr>
              <a:t>」</a:t>
            </a:r>
            <a:r>
              <a:rPr lang="zh-TW" altLang="zh-TW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 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6" y="1627779"/>
            <a:ext cx="11143989" cy="16540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住無所住 無處不住  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佛說法處 莊嚴道場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永恆法身 慧命常住  佛在靈山 人心中處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C9238A0-28B8-4B27-9F33-61C1976322DF}"/>
              </a:ext>
            </a:extLst>
          </p:cNvPr>
          <p:cNvSpPr txBox="1"/>
          <p:nvPr/>
        </p:nvSpPr>
        <p:spPr>
          <a:xfrm>
            <a:off x="708741" y="3895595"/>
            <a:ext cx="105658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說法的地方，也就是成就慧命的地方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佛的境界是住無所住，真如本性無處不住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佛陀的慧命常住，法身無生無滅，永恆存在。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F7C66-1A5E-4B9D-9E66-386CB0DE4162}"/>
              </a:ext>
            </a:extLst>
          </p:cNvPr>
          <p:cNvSpPr txBox="1"/>
          <p:nvPr/>
        </p:nvSpPr>
        <p:spPr>
          <a:xfrm>
            <a:off x="8452685" y="6355901"/>
            <a:ext cx="300863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》P195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6918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02A607-11BD-4572-A2D0-F913D57A3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5" y="963156"/>
            <a:ext cx="9957170" cy="1805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佛在靈山莫遠求  靈山只在汝心頭</a:t>
            </a:r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人人有個靈山塔  好向靈山塔下修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634480-7799-4714-9C51-E6F313098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4993" r="5898"/>
          <a:stretch/>
        </p:blipFill>
        <p:spPr>
          <a:xfrm>
            <a:off x="10636" y="3200399"/>
            <a:ext cx="5862999" cy="30767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85971FE-8400-4E51-B0F8-028379EB2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4" r="7698"/>
          <a:stretch/>
        </p:blipFill>
        <p:spPr>
          <a:xfrm>
            <a:off x="5913103" y="3200399"/>
            <a:ext cx="6187039" cy="313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2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90601C0-8150-4B6B-85E8-0B10FC0EA08A}"/>
              </a:ext>
            </a:extLst>
          </p:cNvPr>
          <p:cNvSpPr txBox="1"/>
          <p:nvPr/>
        </p:nvSpPr>
        <p:spPr>
          <a:xfrm>
            <a:off x="513567" y="1441409"/>
            <a:ext cx="115615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心裡永住著佛說法的道場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從人間的事相看，靈山是在印度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只要用心體會，靈山在人人的心中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人人都有真如本性，永遠都向自己說法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，所以無須向遠處他方求法。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51D99D9-64E6-49F3-AD69-894253DD0421}"/>
              </a:ext>
            </a:extLst>
          </p:cNvPr>
          <p:cNvSpPr/>
          <p:nvPr/>
        </p:nvSpPr>
        <p:spPr>
          <a:xfrm>
            <a:off x="471812" y="5265541"/>
            <a:ext cx="9987421" cy="7792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佛永遠在我們心裡，心中長出妙蓮華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8063DB-BA8F-43A0-A7E0-B1BFDDBCF9F3}"/>
              </a:ext>
            </a:extLst>
          </p:cNvPr>
          <p:cNvSpPr txBox="1"/>
          <p:nvPr/>
        </p:nvSpPr>
        <p:spPr>
          <a:xfrm>
            <a:off x="6913174" y="6116092"/>
            <a:ext cx="3785244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》P196-197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9DA68F7-859E-461F-B5CC-8D02F80FCFA2}"/>
              </a:ext>
            </a:extLst>
          </p:cNvPr>
          <p:cNvSpPr txBox="1"/>
          <p:nvPr/>
        </p:nvSpPr>
        <p:spPr>
          <a:xfrm>
            <a:off x="363253" y="341798"/>
            <a:ext cx="844254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處成就</a:t>
            </a:r>
            <a:r>
              <a:rPr lang="en-US" altLang="zh-TW" sz="5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-</a:t>
            </a:r>
            <a:r>
              <a:rPr lang="zh-TW" altLang="en-US" sz="4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住</a:t>
            </a:r>
            <a:r>
              <a:rPr lang="zh-TW" altLang="zh-TW" sz="4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王舍城耆闍崛山</a:t>
            </a:r>
            <a:r>
              <a:rPr lang="zh-TW" altLang="zh-TW" sz="40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中</a:t>
            </a:r>
            <a:endParaRPr lang="zh-TW" altLang="en-US" sz="5400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2187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50FEB8-BBF9-4455-B991-3962A7C3A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004" y="2081777"/>
            <a:ext cx="10833992" cy="1867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rgbClr val="FFFF00"/>
                </a:solidFill>
                <a:latin typeface="文鼎粗隸" panose="020B0609010101010101" pitchFamily="49" charset="-120"/>
                <a:ea typeface="文鼎粗隸" panose="020B0609010101010101" pitchFamily="49" charset="-120"/>
              </a:rPr>
              <a:t>說法處應有大因緣  集大福德靈應具會</a:t>
            </a:r>
            <a:endParaRPr lang="en-US" altLang="zh-TW" sz="4400" dirty="0">
              <a:solidFill>
                <a:srgbClr val="FFFF00"/>
              </a:solidFill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文鼎粗隸" panose="020B0609010101010101" pitchFamily="49" charset="-120"/>
                <a:ea typeface="文鼎粗隸" panose="020B0609010101010101" pitchFamily="49" charset="-120"/>
              </a:rPr>
              <a:t>聖法流傳廣被歷代  今人應時因存感恩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C07415-207B-4088-95AB-4F83B9142CB1}"/>
              </a:ext>
            </a:extLst>
          </p:cNvPr>
          <p:cNvSpPr txBox="1"/>
          <p:nvPr/>
        </p:nvSpPr>
        <p:spPr>
          <a:xfrm>
            <a:off x="1077239" y="251079"/>
            <a:ext cx="7681054" cy="1107996"/>
          </a:xfrm>
          <a:prstGeom prst="rect">
            <a:avLst/>
          </a:prstGeom>
          <a:solidFill>
            <a:srgbClr val="00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凡事皆因緣合成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C3A2CE-7C5C-492F-84FC-AED1A2CDA8F0}"/>
              </a:ext>
            </a:extLst>
          </p:cNvPr>
          <p:cNvSpPr txBox="1"/>
          <p:nvPr/>
        </p:nvSpPr>
        <p:spPr>
          <a:xfrm>
            <a:off x="490603" y="4672208"/>
            <a:ext cx="11210794" cy="14465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心中不受染的妙蓮花，就是最清淨莊嚴的道場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法要往心的深處找</a:t>
            </a:r>
            <a:r>
              <a:rPr lang="en-US" altLang="zh-TW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825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7FD42F-50B5-4AB0-94F4-B711FAC6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67"/>
            <a:ext cx="12056293" cy="6781666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7B1CCCE-8590-4E5A-A0B7-45447C3A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891" y="4860688"/>
            <a:ext cx="9404723" cy="1400530"/>
          </a:xfrm>
        </p:spPr>
        <p:txBody>
          <a:bodyPr anchor="ctr"/>
          <a:lstStyle/>
          <a:p>
            <a:pPr algn="ctr"/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印度靈鷲山的日出</a:t>
            </a:r>
          </a:p>
        </p:txBody>
      </p:sp>
    </p:spTree>
    <p:extLst>
      <p:ext uri="{BB962C8B-B14F-4D97-AF65-F5344CB8AC3E}">
        <p14:creationId xmlns:p14="http://schemas.microsoft.com/office/powerpoint/2010/main" val="4026914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60FBF9-BD75-4E6F-B3B8-D95D2363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19" y="114515"/>
            <a:ext cx="9404723" cy="140053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A0F738-DE40-4F64-8B95-3AC214059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83C34F10-4FAE-430A-BD13-0E5DC486A003}"/>
              </a:ext>
            </a:extLst>
          </p:cNvPr>
          <p:cNvSpPr txBox="1">
            <a:spLocks/>
          </p:cNvSpPr>
          <p:nvPr/>
        </p:nvSpPr>
        <p:spPr>
          <a:xfrm>
            <a:off x="1021891" y="486068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印度靈鷲山的日出</a:t>
            </a:r>
          </a:p>
        </p:txBody>
      </p:sp>
    </p:spTree>
    <p:extLst>
      <p:ext uri="{BB962C8B-B14F-4D97-AF65-F5344CB8AC3E}">
        <p14:creationId xmlns:p14="http://schemas.microsoft.com/office/powerpoint/2010/main" val="242868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832B363D-8C0F-4C6A-8B2A-6BE9DB07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20483" name="內容版面配置區 2">
            <a:extLst>
              <a:ext uri="{FF2B5EF4-FFF2-40B4-BE49-F238E27FC236}">
                <a16:creationId xmlns:a16="http://schemas.microsoft.com/office/drawing/2014/main" id="{65578E3D-3718-4309-8076-84F1818EF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484" name="Picture 2" descr="https://upload.wikimedia.org/wikipedia/commons/5/5d/Vulturepeak1.jpg">
            <a:extLst>
              <a:ext uri="{FF2B5EF4-FFF2-40B4-BE49-F238E27FC236}">
                <a16:creationId xmlns:a16="http://schemas.microsoft.com/office/drawing/2014/main" id="{39316EB8-1461-48F9-8F57-2ECF5BAD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86"/>
            <a:ext cx="1219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D021F13-ACE5-41A6-AD5E-06AD7836C639}"/>
              </a:ext>
            </a:extLst>
          </p:cNvPr>
          <p:cNvSpPr txBox="1"/>
          <p:nvPr/>
        </p:nvSpPr>
        <p:spPr>
          <a:xfrm>
            <a:off x="646111" y="0"/>
            <a:ext cx="6204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遠眺靈山說法台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431575-A9DD-468D-9A5B-57335D6E42D1}"/>
              </a:ext>
            </a:extLst>
          </p:cNvPr>
          <p:cNvSpPr/>
          <p:nvPr/>
        </p:nvSpPr>
        <p:spPr>
          <a:xfrm>
            <a:off x="5605809" y="21605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佛在靈山莫遠求 靈山只在汝心頭</a:t>
            </a:r>
            <a:endParaRPr lang="en-US" altLang="zh-TW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人人有個靈山塔 好向靈山塔下修</a:t>
            </a:r>
            <a:endParaRPr lang="zh-TW" alt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21D00B-555A-4F49-9C60-12C876F2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92" y="239030"/>
            <a:ext cx="4502086" cy="1400530"/>
          </a:xfrm>
          <a:solidFill>
            <a:schemeClr val="accent1"/>
          </a:solidFill>
        </p:spPr>
        <p:txBody>
          <a:bodyPr anchor="ctr"/>
          <a:lstStyle/>
          <a:p>
            <a:pPr algn="ctr"/>
            <a:r>
              <a:rPr lang="zh-TW" altLang="en-US" sz="54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王舍城由來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B1F374E-7191-422C-BCB9-EAFD0641F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04" y="1852502"/>
            <a:ext cx="9498708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梵語羅閱祇伽羅，此云王舍城，國名摩竭陀，</a:t>
            </a:r>
            <a:r>
              <a:rPr lang="zh-TW" altLang="en-US" sz="4400" dirty="0">
                <a:solidFill>
                  <a:srgbClr val="FFFF00"/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此云不害，言無刑殺也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。</a:t>
            </a:r>
            <a:endParaRPr lang="en-US" altLang="zh-TW" sz="4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0">
              <a:buNone/>
            </a:pPr>
            <a:endParaRPr lang="en-US" altLang="zh-TW" sz="1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亦云摩竭提，此云天羅，即國王名也，此王駁足之父。</a:t>
            </a:r>
          </a:p>
        </p:txBody>
      </p:sp>
    </p:spTree>
    <p:extLst>
      <p:ext uri="{BB962C8B-B14F-4D97-AF65-F5344CB8AC3E}">
        <p14:creationId xmlns:p14="http://schemas.microsoft.com/office/powerpoint/2010/main" val="255131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106325" y="1242391"/>
            <a:ext cx="11989597" cy="554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indent="-444500">
              <a:lnSpc>
                <a:spcPts val="6000"/>
              </a:lnSpc>
              <a:buClr>
                <a:schemeClr val="tx1"/>
              </a:buClr>
              <a:buFont typeface="+mj-lt"/>
              <a:buAutoNum type="arabicPeriod"/>
            </a:pP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1560444" y="73849"/>
            <a:ext cx="8319051" cy="116854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第二章 經序六成就</a:t>
            </a:r>
          </a:p>
        </p:txBody>
      </p:sp>
      <p:pic>
        <p:nvPicPr>
          <p:cNvPr id="7" name="Picture 2" descr="https://upload.wikimedia.org/wikipedia/commons/5/5d/Vulturepeak1.jpg">
            <a:extLst>
              <a:ext uri="{FF2B5EF4-FFF2-40B4-BE49-F238E27FC236}">
                <a16:creationId xmlns:a16="http://schemas.microsoft.com/office/drawing/2014/main" id="{369CC3EC-13CE-4B6E-AE83-B4BCF49F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30" y="1347336"/>
            <a:ext cx="7858539" cy="44316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7FC4B75-B59F-4186-8A28-9BD9D55241D3}"/>
              </a:ext>
            </a:extLst>
          </p:cNvPr>
          <p:cNvSpPr txBox="1"/>
          <p:nvPr/>
        </p:nvSpPr>
        <p:spPr>
          <a:xfrm>
            <a:off x="4084983" y="5883965"/>
            <a:ext cx="474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雙和中和三  羅恒源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本吾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8707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21D00B-555A-4F49-9C60-12C876F2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92" y="239030"/>
            <a:ext cx="4502086" cy="1400530"/>
          </a:xfrm>
          <a:solidFill>
            <a:schemeClr val="accent1"/>
          </a:solidFill>
        </p:spPr>
        <p:txBody>
          <a:bodyPr anchor="ctr"/>
          <a:lstStyle/>
          <a:p>
            <a:pPr algn="ctr"/>
            <a:r>
              <a:rPr lang="zh-TW" altLang="en-US" sz="54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王舍城由來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B1F374E-7191-422C-BCB9-EAFD0641F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17" y="1789873"/>
            <a:ext cx="10990566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普明王與千王共居於此，同步精進聞法</a:t>
            </a:r>
            <a:endParaRPr lang="en-US" altLang="zh-TW" sz="4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1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老百姓的房子亦稱</a:t>
            </a:r>
            <a:r>
              <a:rPr lang="zh-TW" alt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王舍</a:t>
            </a:r>
            <a:r>
              <a:rPr lang="zh-TW" altLang="en-US" sz="4400" dirty="0">
                <a:latin typeface="新細明體" panose="02020500000000000000" pitchFamily="18" charset="-120"/>
              </a:rPr>
              <a:t>」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，以免火災。</a:t>
            </a:r>
            <a:endParaRPr lang="en-US" altLang="zh-TW" sz="4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舍也能改為</a:t>
            </a:r>
            <a:r>
              <a:rPr lang="zh-TW" alt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赦</a:t>
            </a:r>
            <a:r>
              <a:rPr lang="zh-TW" altLang="en-US" sz="4400" dirty="0">
                <a:latin typeface="新細明體" panose="02020500000000000000" pitchFamily="18" charset="-120"/>
              </a:rPr>
              <a:t>」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，取</a:t>
            </a:r>
            <a:r>
              <a:rPr lang="zh-TW" altLang="en-US" sz="4400" dirty="0">
                <a:solidFill>
                  <a:srgbClr val="FFFF00"/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一王赦千王之意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。千王允許百姓在此建立家園，真是一個非常和平的世界。</a:t>
            </a:r>
            <a:endParaRPr lang="en-US" altLang="zh-TW" sz="4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0" indent="0">
              <a:buNone/>
            </a:pPr>
            <a:endParaRPr lang="zh-TW" altLang="en-US" sz="4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2015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09FCC-5486-4A3B-8DF6-AE0CA292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39567"/>
            <a:ext cx="6831927" cy="1200718"/>
          </a:xfrm>
          <a:solidFill>
            <a:srgbClr val="0066CC"/>
          </a:solidFill>
        </p:spPr>
        <p:txBody>
          <a:bodyPr anchor="ctr"/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普明王度駁足王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0991FB-AB4C-4AC7-A738-2FBACA1F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95" y="1827451"/>
            <a:ext cx="11248372" cy="4195481"/>
          </a:xfrm>
        </p:spPr>
        <p:txBody>
          <a:bodyPr>
            <a:normAutofit lnSpcReduction="10000"/>
          </a:bodyPr>
          <a:lstStyle/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摩竭陀國王子，因兩腿有斑痕，取名駁足。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生性愛吃肉，廚師以往生孩子做菜，覺得好吃，交代廚師每天要供應這種肉。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全國人心惶惶，觸怒人民。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鄰近千國共謀討伐，駁足王逃往靈鷲山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駁足許以抓千王供山神，被鬼神推為鬼王。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D6777B-491F-4A75-A957-4780F7969CAC}"/>
              </a:ext>
            </a:extLst>
          </p:cNvPr>
          <p:cNvSpPr txBox="1"/>
          <p:nvPr/>
        </p:nvSpPr>
        <p:spPr>
          <a:xfrm>
            <a:off x="8452684" y="6338170"/>
            <a:ext cx="3634931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》P198-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9653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09FCC-5486-4A3B-8DF6-AE0CA292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39567"/>
            <a:ext cx="6831927" cy="1200718"/>
          </a:xfrm>
          <a:solidFill>
            <a:srgbClr val="0066CC"/>
          </a:solidFill>
        </p:spPr>
        <p:txBody>
          <a:bodyPr anchor="ctr"/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普明王度駁足王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0991FB-AB4C-4AC7-A738-2FBACA1F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95" y="1827451"/>
            <a:ext cx="11248372" cy="4195481"/>
          </a:xfrm>
        </p:spPr>
        <p:txBody>
          <a:bodyPr>
            <a:normAutofit fontScale="92500"/>
          </a:bodyPr>
          <a:lstStyle/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駁足抓了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999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位國王。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第一千位是疼惜人民、信仰佛法的普明王。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普明王因不忍千王將被殺而哭。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無法信守承諾，還未舉辦無遮大會。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駁足王給普明王三天回去辦法會，將國政交給太子。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普明王回到靈鷲山，神色輕安自在。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D6777B-491F-4A75-A957-4780F7969CAC}"/>
              </a:ext>
            </a:extLst>
          </p:cNvPr>
          <p:cNvSpPr txBox="1"/>
          <p:nvPr/>
        </p:nvSpPr>
        <p:spPr>
          <a:xfrm>
            <a:off x="8452684" y="6338170"/>
            <a:ext cx="3634931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》P200-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0454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09FCC-5486-4A3B-8DF6-AE0CA292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39567"/>
            <a:ext cx="6831927" cy="1200718"/>
          </a:xfrm>
          <a:solidFill>
            <a:srgbClr val="0066CC"/>
          </a:solidFill>
        </p:spPr>
        <p:txBody>
          <a:bodyPr anchor="ctr"/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普明王為何不怕死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0991FB-AB4C-4AC7-A738-2FBACA1F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94" y="1827451"/>
            <a:ext cx="11523945" cy="4195481"/>
          </a:xfrm>
        </p:spPr>
        <p:txBody>
          <a:bodyPr>
            <a:normAutofit fontScale="92500" lnSpcReduction="20000"/>
          </a:bodyPr>
          <a:lstStyle/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死亡是世間自然法則，一切皆無常，唯有真理要入心。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感恩得遇聖法，生活中做得很歡喜。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普明王為千王一起說法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-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慈悲喜捨、無緣大慈、同體大悲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眾生得福，我歡喜；眾生離苦，我心安。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生死是自然法則，世間萬物都在成住壞空之中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駁足王亦受感動，證得菩薩初地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D6777B-491F-4A75-A957-4780F7969CAC}"/>
              </a:ext>
            </a:extLst>
          </p:cNvPr>
          <p:cNvSpPr txBox="1"/>
          <p:nvPr/>
        </p:nvSpPr>
        <p:spPr>
          <a:xfrm>
            <a:off x="8452684" y="6338170"/>
            <a:ext cx="3634931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》P200-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79634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09FCC-5486-4A3B-8DF6-AE0CA292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39567"/>
            <a:ext cx="8442542" cy="1200718"/>
          </a:xfrm>
          <a:solidFill>
            <a:srgbClr val="0066CC"/>
          </a:solidFill>
        </p:spPr>
        <p:txBody>
          <a:bodyPr anchor="ctr"/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特黑" panose="020B0609010101010101" pitchFamily="49" charset="-120"/>
                <a:ea typeface="文鼎特黑" panose="020B0609010101010101" pitchFamily="49" charset="-120"/>
              </a:rPr>
              <a:t>千王髮膚血肉祭祀山神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0991FB-AB4C-4AC7-A738-2FBACA1F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0" y="1915133"/>
            <a:ext cx="11523945" cy="4195481"/>
          </a:xfrm>
        </p:spPr>
        <p:txBody>
          <a:bodyPr>
            <a:normAutofit/>
          </a:bodyPr>
          <a:lstStyle/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千王每人滴一滴血入水中，供養羅剎。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每位國王拔三根頭髮，等於全身獻祭。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千王在此立舍，聽普明王分享真理。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450850" indent="-450850">
              <a:buClr>
                <a:schemeClr val="tx1"/>
              </a:buClr>
              <a:buSzPct val="85000"/>
              <a:buFont typeface="+mj-lt"/>
              <a:buAutoNum type="arabicPeriod"/>
            </a:pP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D6777B-491F-4A75-A957-4780F7969CAC}"/>
              </a:ext>
            </a:extLst>
          </p:cNvPr>
          <p:cNvSpPr txBox="1"/>
          <p:nvPr/>
        </p:nvSpPr>
        <p:spPr>
          <a:xfrm>
            <a:off x="7538284" y="5185775"/>
            <a:ext cx="3634931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》P207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1674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</p:spPr>
        <p:txBody>
          <a:bodyPr/>
          <a:lstStyle/>
          <a:p>
            <a:pPr algn="ctr"/>
            <a:r>
              <a:rPr lang="zh-TW" altLang="en-US" sz="66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眾</a:t>
            </a:r>
            <a:r>
              <a:rPr lang="zh-TW" altLang="en-US" sz="6600" dirty="0">
                <a:solidFill>
                  <a:srgbClr val="FFFF00"/>
                </a:solidFill>
                <a:latin typeface="新細明體" panose="02020500000000000000" pitchFamily="18" charset="-120"/>
              </a:rPr>
              <a:t>」</a:t>
            </a:r>
            <a:r>
              <a:rPr lang="zh-TW" altLang="en-US" sz="6600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聞同證信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129" y="1502519"/>
            <a:ext cx="8475945" cy="1654040"/>
          </a:xfrm>
          <a:solidFill>
            <a:srgbClr val="0070C0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5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與大比丘眾萬二千人俱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C9238A0-28B8-4B27-9F33-61C1976322DF}"/>
              </a:ext>
            </a:extLst>
          </p:cNvPr>
          <p:cNvSpPr txBox="1"/>
          <p:nvPr/>
        </p:nvSpPr>
        <p:spPr>
          <a:xfrm>
            <a:off x="708741" y="3429000"/>
            <a:ext cx="105658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證信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以所集妙法，為有名大德所同聞，可證此妙法為實當信。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大比丘眾，德行又大、又多、又勝，皆為阿羅漢。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F7C66-1A5E-4B9D-9E66-386CB0DE4162}"/>
              </a:ext>
            </a:extLst>
          </p:cNvPr>
          <p:cNvSpPr txBox="1"/>
          <p:nvPr/>
        </p:nvSpPr>
        <p:spPr>
          <a:xfrm>
            <a:off x="7475809" y="6137434"/>
            <a:ext cx="379878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》P214-215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8999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</p:spPr>
        <p:txBody>
          <a:bodyPr/>
          <a:lstStyle/>
          <a:p>
            <a:pPr algn="ctr"/>
            <a:r>
              <a:rPr lang="zh-TW" altLang="en-US" sz="66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眾</a:t>
            </a:r>
            <a:r>
              <a:rPr lang="zh-TW" altLang="en-US" sz="6600" dirty="0">
                <a:solidFill>
                  <a:srgbClr val="FFFF00"/>
                </a:solidFill>
                <a:latin typeface="新細明體" panose="02020500000000000000" pitchFamily="18" charset="-120"/>
              </a:rPr>
              <a:t>」</a:t>
            </a:r>
            <a:r>
              <a:rPr lang="zh-TW" altLang="en-US" sz="6600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成就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50" y="1990813"/>
            <a:ext cx="11791310" cy="3432957"/>
          </a:xfrm>
          <a:solidFill>
            <a:srgbClr val="0070C0"/>
          </a:solidFill>
        </p:spPr>
        <p:txBody>
          <a:bodyPr anchor="ctr">
            <a:normAutofit/>
          </a:bodyPr>
          <a:lstStyle/>
          <a:p>
            <a:pPr marL="914400" indent="-914400">
              <a:buClr>
                <a:schemeClr val="tx1"/>
              </a:buClr>
              <a:buFont typeface="+mj-ea"/>
              <a:buAutoNum type="ea1ChtPeriod"/>
            </a:pPr>
            <a:r>
              <a:rPr lang="zh-TW" altLang="en-US" sz="5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聲聞眾：</a:t>
            </a:r>
            <a:r>
              <a:rPr lang="zh-TW" altLang="en-US" sz="4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比丘、比丘尼，有學、無學</a:t>
            </a:r>
            <a:endParaRPr lang="en-US" altLang="zh-TW" sz="5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914400" indent="-914400">
              <a:buClr>
                <a:schemeClr val="tx1"/>
              </a:buClr>
              <a:buFont typeface="+mj-ea"/>
              <a:buAutoNum type="ea1Cht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菩薩眾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914400" indent="-914400">
              <a:buClr>
                <a:schemeClr val="tx1"/>
              </a:buClr>
              <a:buFont typeface="+mj-ea"/>
              <a:buAutoNum type="ea1Cht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天龍八部眾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F7C66-1A5E-4B9D-9E66-386CB0DE4162}"/>
              </a:ext>
            </a:extLst>
          </p:cNvPr>
          <p:cNvSpPr txBox="1"/>
          <p:nvPr/>
        </p:nvSpPr>
        <p:spPr>
          <a:xfrm>
            <a:off x="7475809" y="6137434"/>
            <a:ext cx="379878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》P214-215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0591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  <a:solidFill>
            <a:srgbClr val="0066CC"/>
          </a:solidFill>
        </p:spPr>
        <p:txBody>
          <a:bodyPr/>
          <a:lstStyle/>
          <a:p>
            <a:pPr algn="ctr"/>
            <a:r>
              <a:rPr lang="zh-TW" altLang="en-US" sz="6600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與者：共同七</a:t>
            </a:r>
            <a:r>
              <a:rPr lang="zh-TW" altLang="en-US" sz="66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6600" dirty="0">
                <a:solidFill>
                  <a:srgbClr val="FFFF00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一</a:t>
            </a:r>
            <a:r>
              <a:rPr lang="zh-TW" altLang="en-US" sz="6600" dirty="0">
                <a:solidFill>
                  <a:srgbClr val="FFFF00"/>
                </a:solidFill>
                <a:latin typeface="新細明體" panose="02020500000000000000" pitchFamily="18" charset="-120"/>
              </a:rPr>
              <a:t>」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467" y="1627780"/>
            <a:ext cx="5590927" cy="5023762"/>
          </a:xfrm>
          <a:noFill/>
        </p:spPr>
        <p:txBody>
          <a:bodyPr anchor="ctr">
            <a:normAutofit fontScale="85000" lnSpcReduction="20000"/>
          </a:bodyPr>
          <a:lstStyle/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latin typeface="文鼎顏楷" panose="020B0609010101010101" pitchFamily="49" charset="-120"/>
                <a:ea typeface="文鼎顏楷" panose="020B0609010101010101" pitchFamily="49" charset="-120"/>
              </a:rPr>
              <a:t>同一時</a:t>
            </a:r>
            <a:endParaRPr lang="en-US" altLang="zh-TW" sz="5400" dirty="0"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同一戒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同一處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同一心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同一見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同一道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顏楷" panose="020B0609010101010101" pitchFamily="49" charset="-120"/>
                <a:ea typeface="文鼎顏楷" panose="020B0609010101010101" pitchFamily="49" charset="-120"/>
              </a:rPr>
              <a:t>同一解脫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F7C66-1A5E-4B9D-9E66-386CB0DE4162}"/>
              </a:ext>
            </a:extLst>
          </p:cNvPr>
          <p:cNvSpPr txBox="1"/>
          <p:nvPr/>
        </p:nvSpPr>
        <p:spPr>
          <a:xfrm>
            <a:off x="7386394" y="5136126"/>
            <a:ext cx="379878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》P217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6CD4C4-58C0-49C0-BC23-8E613B6085A9}"/>
              </a:ext>
            </a:extLst>
          </p:cNvPr>
          <p:cNvSpPr/>
          <p:nvPr/>
        </p:nvSpPr>
        <p:spPr>
          <a:xfrm>
            <a:off x="7752192" y="5909223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第30集眾成就七種一</a:t>
            </a:r>
            <a:r>
              <a:rPr lang="zh-TW" altLang="en-US" sz="2400" dirty="0">
                <a:hlinkClick r:id="rId2" action="ppaction://hlinkfile"/>
              </a:rPr>
              <a:t>4'41''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903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1" y="101989"/>
            <a:ext cx="9404723" cy="1400530"/>
          </a:xfrm>
          <a:solidFill>
            <a:srgbClr val="0066CC"/>
          </a:solidFill>
        </p:spPr>
        <p:txBody>
          <a:bodyPr/>
          <a:lstStyle/>
          <a:p>
            <a:pPr algn="ctr"/>
            <a:r>
              <a:rPr lang="zh-TW" altLang="en-US" sz="6600" dirty="0">
                <a:solidFill>
                  <a:schemeClr val="tx1"/>
                </a:solidFill>
                <a:latin typeface="文鼎特黑" panose="020B0609010101010101" pitchFamily="49" charset="-120"/>
                <a:ea typeface="文鼎特黑" panose="020B0609010101010101" pitchFamily="49" charset="-120"/>
              </a:rPr>
              <a:t>大者：多義、勝義</a:t>
            </a:r>
            <a:endParaRPr lang="zh-TW" altLang="en-US" sz="66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67" y="1627780"/>
            <a:ext cx="11486367" cy="3633152"/>
          </a:xfrm>
          <a:noFill/>
        </p:spPr>
        <p:txBody>
          <a:bodyPr anchor="ctr">
            <a:normAutofit/>
          </a:bodyPr>
          <a:lstStyle/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德高器量大，為天王等、天神王所尊重及人間所共尊敬，故言「大、多」。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超出九十六種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外道，故言「勝」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遍知內外經書，故言「多」。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F7C66-1A5E-4B9D-9E66-386CB0DE4162}"/>
              </a:ext>
            </a:extLst>
          </p:cNvPr>
          <p:cNvSpPr txBox="1"/>
          <p:nvPr/>
        </p:nvSpPr>
        <p:spPr>
          <a:xfrm>
            <a:off x="7475809" y="6137434"/>
            <a:ext cx="379878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》P217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F802D7-0847-4E54-80F0-E6313CDDCF3C}"/>
              </a:ext>
            </a:extLst>
          </p:cNvPr>
          <p:cNvSpPr/>
          <p:nvPr/>
        </p:nvSpPr>
        <p:spPr>
          <a:xfrm>
            <a:off x="3449571" y="5968157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第30集大多勝的意義</a:t>
            </a:r>
            <a:r>
              <a:rPr lang="zh-TW" altLang="en-US" dirty="0">
                <a:hlinkClick r:id="rId2" action="ppaction://hlinkfile"/>
              </a:rPr>
              <a:t>5'13''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6260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36C31-6E91-4BCE-9CE2-491D4BAE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091"/>
            <a:ext cx="12192000" cy="1400530"/>
          </a:xfrm>
          <a:solidFill>
            <a:srgbClr val="0066CC"/>
          </a:solidFill>
        </p:spPr>
        <p:txBody>
          <a:bodyPr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數目多、名望重、德業隆，故云大也</a:t>
            </a:r>
            <a:endParaRPr lang="zh-TW" altLang="en-US" sz="5400" dirty="0">
              <a:solidFill>
                <a:srgbClr val="FFFF00"/>
              </a:solidFill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1C1B4A-192D-4B8C-8A5C-7C3BD0A8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38" y="1408729"/>
            <a:ext cx="11486367" cy="3117240"/>
          </a:xfrm>
          <a:noFill/>
        </p:spPr>
        <p:txBody>
          <a:bodyPr anchor="ctr">
            <a:normAutofit/>
          </a:bodyPr>
          <a:lstStyle/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道大、用大、知大</a:t>
            </a:r>
            <a:endParaRPr lang="en-US" altLang="zh-TW" sz="54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道勝、用勝、知勝</a:t>
            </a:r>
            <a:endParaRPr lang="en-US" altLang="zh-TW" sz="54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 marL="714375" indent="-714375"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道多、用多、知多</a:t>
            </a:r>
            <a:endParaRPr lang="en-US" altLang="zh-TW" sz="54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F7C66-1A5E-4B9D-9E66-386CB0DE4162}"/>
              </a:ext>
            </a:extLst>
          </p:cNvPr>
          <p:cNvSpPr txBox="1"/>
          <p:nvPr/>
        </p:nvSpPr>
        <p:spPr>
          <a:xfrm>
            <a:off x="8307430" y="5589552"/>
            <a:ext cx="379878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》P220-221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5A89724-4884-4C1A-BDAD-E026A8A09CC0}"/>
              </a:ext>
            </a:extLst>
          </p:cNvPr>
          <p:cNvSpPr txBox="1">
            <a:spLocks/>
          </p:cNvSpPr>
          <p:nvPr/>
        </p:nvSpPr>
        <p:spPr>
          <a:xfrm>
            <a:off x="1033841" y="4525969"/>
            <a:ext cx="7273589" cy="23320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道大：信受教法，身體力行</a:t>
            </a:r>
            <a:endParaRPr lang="en-US" altLang="zh-TW" sz="32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用大：將教法應用在生活中</a:t>
            </a:r>
            <a:endParaRPr lang="en-US" altLang="zh-TW" sz="32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知大：世間萬事物理無所不知</a:t>
            </a:r>
            <a:endParaRPr lang="en-US" altLang="zh-TW" sz="36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CDF446-2332-471A-9098-F09F7E05C806}"/>
              </a:ext>
            </a:extLst>
          </p:cNvPr>
          <p:cNvSpPr/>
          <p:nvPr/>
        </p:nvSpPr>
        <p:spPr>
          <a:xfrm>
            <a:off x="8557341" y="6287210"/>
            <a:ext cx="326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第30集道用知勝的大教育</a:t>
            </a:r>
            <a:r>
              <a:rPr lang="zh-TW" altLang="en-US" dirty="0">
                <a:hlinkClick r:id="rId2" action="ppaction://hlinkfile"/>
              </a:rPr>
              <a:t>3'40''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804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106325" y="1242391"/>
            <a:ext cx="11989597" cy="554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indent="-444500">
              <a:lnSpc>
                <a:spcPts val="6000"/>
              </a:lnSpc>
              <a:buClr>
                <a:schemeClr val="tx1"/>
              </a:buClr>
              <a:buFont typeface="+mj-lt"/>
              <a:buAutoNum type="arabicPeriod"/>
            </a:pP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1848679" y="73849"/>
            <a:ext cx="7394713" cy="116854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第二章 經序六成就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6B94605-AEA4-417D-B8B4-7254D3B3AEF9}"/>
              </a:ext>
            </a:extLst>
          </p:cNvPr>
          <p:cNvSpPr txBox="1"/>
          <p:nvPr/>
        </p:nvSpPr>
        <p:spPr>
          <a:xfrm>
            <a:off x="1461053" y="1720503"/>
            <a:ext cx="9481929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佛陀將滅示遺教  卷首安置六成就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阿難集藏傳後世  經序取信在人間</a:t>
            </a:r>
            <a:endParaRPr lang="en-US" altLang="zh-TW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大德共聚靈鷲山  聞法證信如實修</a:t>
            </a:r>
            <a:endParaRPr lang="en-US" altLang="zh-TW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比丘為因羅漢果  因果盡亡無生滅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288FBCB-E053-4223-A4BA-A397993730F2}"/>
              </a:ext>
            </a:extLst>
          </p:cNvPr>
          <p:cNvSpPr txBox="1"/>
          <p:nvPr/>
        </p:nvSpPr>
        <p:spPr>
          <a:xfrm>
            <a:off x="7285383" y="5722127"/>
            <a:ext cx="3120887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》P97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1716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305108" y="1371600"/>
            <a:ext cx="11989597" cy="5039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信成就：如是</a:t>
            </a:r>
            <a:endParaRPr lang="en-US" altLang="zh-TW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聞成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就：我聞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時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成就：一時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主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成就：說法主</a:t>
            </a:r>
            <a:r>
              <a:rPr lang="en-US" altLang="zh-TW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(</a:t>
            </a: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佛、菩薩</a:t>
            </a:r>
            <a:r>
              <a:rPr lang="en-US" altLang="zh-TW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)</a:t>
            </a: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處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住王舍城耆闍堀山中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 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984250" indent="-715963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眾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與大比丘眾萬二千人俱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，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…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菩薩摩訶薩八萬人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…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2618539" y="0"/>
            <a:ext cx="5481852" cy="116854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經序六成就</a:t>
            </a:r>
          </a:p>
        </p:txBody>
      </p:sp>
    </p:spTree>
    <p:extLst>
      <p:ext uri="{BB962C8B-B14F-4D97-AF65-F5344CB8AC3E}">
        <p14:creationId xmlns:p14="http://schemas.microsoft.com/office/powerpoint/2010/main" val="3644419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:30</a:t>
            </a:r>
            <a:endParaRPr lang="zh-TW" altLang="zh-TW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36868" name="Picture 4" descr="菩薩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365769" y="485080"/>
            <a:ext cx="3508653" cy="563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魏碑體" pitchFamily="65" charset="-120"/>
              </a:rPr>
              <a:t>願消三障諸煩惱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魏碑體" pitchFamily="65" charset="-120"/>
              </a:rPr>
              <a:t>願得智慧真明了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魏碑體" pitchFamily="65" charset="-120"/>
              </a:rPr>
              <a:t>普願業障悉消除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魏碑體" pitchFamily="65" charset="-120"/>
              </a:rPr>
              <a:t>世世常行菩薩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魏碑體" pitchFamily="65" charset="-120"/>
              </a:rPr>
              <a:t>道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9110664" y="485080"/>
            <a:ext cx="1846659" cy="268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5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 向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719513" y="4508501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zh-TW" sz="1800">
              <a:latin typeface="Garamond" panose="02020404030301010803" pitchFamily="18" charset="0"/>
            </a:endParaRPr>
          </a:p>
        </p:txBody>
      </p:sp>
      <p:sp>
        <p:nvSpPr>
          <p:cNvPr id="36872" name="文字方塊 1"/>
          <p:cNvSpPr txBox="1">
            <a:spLocks noChangeArrowheads="1"/>
          </p:cNvSpPr>
          <p:nvPr/>
        </p:nvSpPr>
        <p:spPr bwMode="auto">
          <a:xfrm>
            <a:off x="5519738" y="5661025"/>
            <a:ext cx="409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7602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305108" y="1371600"/>
            <a:ext cx="11989597" cy="5039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信成就：如是</a:t>
            </a:r>
            <a:endParaRPr lang="en-US" altLang="zh-TW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聞成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就：我聞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時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成就：一時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主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成就：說法主</a:t>
            </a:r>
            <a:r>
              <a:rPr lang="en-US" altLang="zh-TW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(</a:t>
            </a: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佛、菩薩</a:t>
            </a:r>
            <a:r>
              <a:rPr lang="en-US" altLang="zh-TW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)</a:t>
            </a:r>
          </a:p>
          <a:p>
            <a:pPr marL="712788" indent="-444500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處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住王舍城耆闍堀山中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 </a:t>
            </a:r>
            <a:endParaRPr lang="en-US" altLang="zh-TW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984250" indent="-715963">
              <a:lnSpc>
                <a:spcPts val="55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眾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成就：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與大比丘眾萬二千人俱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，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…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菩薩摩訶薩八萬人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…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2618539" y="0"/>
            <a:ext cx="5481852" cy="116854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ＰＯＰ－２" panose="020B0609010101010101" pitchFamily="49" charset="-120"/>
                <a:ea typeface="文鼎ＰＯＰ－２" panose="020B0609010101010101" pitchFamily="49" charset="-120"/>
              </a:rPr>
              <a:t>經序六成就</a:t>
            </a:r>
          </a:p>
        </p:txBody>
      </p:sp>
    </p:spTree>
    <p:extLst>
      <p:ext uri="{BB962C8B-B14F-4D97-AF65-F5344CB8AC3E}">
        <p14:creationId xmlns:p14="http://schemas.microsoft.com/office/powerpoint/2010/main" val="4413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304800" y="1150801"/>
            <a:ext cx="11817626" cy="234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lnSpc>
                <a:spcPts val="6500"/>
              </a:lnSpc>
              <a:buClr>
                <a:schemeClr val="tx1"/>
              </a:buClr>
            </a:pP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時間長河源遠流長 歷久日月軌道輪轉</a:t>
            </a:r>
            <a:endParaRPr lang="en-US" altLang="zh-TW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268288">
              <a:lnSpc>
                <a:spcPts val="6500"/>
              </a:lnSpc>
              <a:buClr>
                <a:schemeClr val="tx1"/>
              </a:buClr>
            </a:pP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世人計時執見長短 聖人法剎那為永恒</a:t>
            </a:r>
            <a:endParaRPr lang="en-US" altLang="zh-TW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808B98-66A0-4EBE-96CE-69E00CDF3822}"/>
              </a:ext>
            </a:extLst>
          </p:cNvPr>
          <p:cNvSpPr/>
          <p:nvPr/>
        </p:nvSpPr>
        <p:spPr>
          <a:xfrm>
            <a:off x="2267809" y="86599"/>
            <a:ext cx="6713352" cy="116854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正說法華</a:t>
            </a:r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時</a:t>
            </a:r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」</a:t>
            </a:r>
            <a:endParaRPr lang="zh-TW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748748" y="3478696"/>
            <a:ext cx="10701130" cy="270843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時間無法計量，有如長河一樣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世人都很計較時間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(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要工作或休息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)…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，在短暫的時間裡計較，真是很可惜。</a:t>
            </a:r>
            <a:endParaRPr lang="en-US" altLang="zh-TW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聖人所謂的時間，則是</a:t>
            </a:r>
            <a:r>
              <a:rPr lang="zh-TW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永恒的時間，可以成就一切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所以我們對時間要珍惜。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7841974" y="6244361"/>
            <a:ext cx="3607904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》P169-170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79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538030" y="92214"/>
            <a:ext cx="4685324" cy="1294225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lnSpc>
                <a:spcPts val="6500"/>
              </a:lnSpc>
              <a:buClr>
                <a:schemeClr val="tx1"/>
              </a:buClr>
            </a:pPr>
            <a:r>
              <a:rPr lang="zh-TW" alt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「一時」</a:t>
            </a:r>
            <a:endParaRPr lang="en-US" altLang="zh-TW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891209" y="1914473"/>
            <a:ext cx="954487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佛陀是對天、人說法，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此時在天地之間都要適用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佛法是我們要相信的真實法，不能確切佛陀在哪個時間說的話，但為了取信大家，確實是阿難在某一時間聽佛這麼說，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所以通稱「一時」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7573617" y="6144970"/>
            <a:ext cx="321034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》P171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989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274983" y="103958"/>
            <a:ext cx="5436885" cy="1294225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algn="ctr">
              <a:lnSpc>
                <a:spcPts val="6500"/>
              </a:lnSpc>
              <a:buClr>
                <a:schemeClr val="tx1"/>
              </a:buClr>
            </a:pPr>
            <a:r>
              <a:rPr lang="zh-TW" alt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「</a:t>
            </a:r>
            <a:r>
              <a: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時</a:t>
            </a:r>
            <a:r>
              <a:rPr lang="zh-TW" alt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」成就</a:t>
            </a:r>
            <a:endParaRPr lang="en-US" altLang="zh-TW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274983" y="1685873"/>
            <a:ext cx="114432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>
              <a:spcBef>
                <a:spcPts val="600"/>
              </a:spcBef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「</a:t>
            </a: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世事合會，尚待昌期，大法弘宣，豈違嘉運，故須良時，方能成就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蓋取師資合會，說聽究竟之時也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。不云年月日，而但云一者，以佛說法之時，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舉一會始末之期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。」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8358807" y="6005822"/>
            <a:ext cx="3210340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》P171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8605AE2-CCE2-4E9B-B05A-5F5F44E85303}"/>
              </a:ext>
            </a:extLst>
          </p:cNvPr>
          <p:cNvSpPr txBox="1"/>
          <p:nvPr/>
        </p:nvSpPr>
        <p:spPr>
          <a:xfrm>
            <a:off x="274983" y="4692232"/>
            <a:ext cx="11154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「圓融說法也需待良時，直到剛好的時間才能成就。」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pPr algn="ctr"/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黑" panose="020B0609010101010101" pitchFamily="49" charset="-120"/>
                <a:ea typeface="文鼎中特黑" panose="020B0609010101010101" pitchFamily="49" charset="-120"/>
              </a:rPr>
              <a:t>P172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B24B7F-D318-4EAB-A846-A7EE596EAA49}"/>
              </a:ext>
            </a:extLst>
          </p:cNvPr>
          <p:cNvSpPr txBox="1"/>
          <p:nvPr/>
        </p:nvSpPr>
        <p:spPr>
          <a:xfrm>
            <a:off x="2580362" y="6162805"/>
            <a:ext cx="384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24</a:t>
            </a:r>
            <a:r>
              <a:rPr lang="zh-TW" altLang="en-US" dirty="0"/>
              <a:t>集 良時成就</a:t>
            </a:r>
            <a:r>
              <a:rPr lang="en-US" altLang="zh-TW" dirty="0">
                <a:hlinkClick r:id="rId2" action="ppaction://hlinkfile"/>
              </a:rPr>
              <a:t>3'01''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810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0C9BC7-0EF6-4A37-B8EA-505C7D2B72AC}"/>
              </a:ext>
            </a:extLst>
          </p:cNvPr>
          <p:cNvSpPr/>
          <p:nvPr/>
        </p:nvSpPr>
        <p:spPr>
          <a:xfrm>
            <a:off x="805069" y="0"/>
            <a:ext cx="10376452" cy="1873262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3763" indent="-625475">
              <a:lnSpc>
                <a:spcPts val="6500"/>
              </a:lnSpc>
              <a:buClr>
                <a:schemeClr val="tx1"/>
              </a:buClr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「</a:t>
            </a: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蓋取師資合會，說聽究竟之時也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舉一會始末之期</a:t>
            </a:r>
            <a:r>
              <a:rPr lang="en-US" altLang="zh-TW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…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」</a:t>
            </a:r>
            <a:endParaRPr lang="en-US" altLang="zh-TW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80BF94-7A4F-4CF7-B6FB-08C55439870A}"/>
              </a:ext>
            </a:extLst>
          </p:cNvPr>
          <p:cNvSpPr txBox="1"/>
          <p:nvPr/>
        </p:nvSpPr>
        <p:spPr>
          <a:xfrm>
            <a:off x="523461" y="2220530"/>
            <a:ext cx="114432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師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：說話的人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資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：讓師有講話機會的學生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舉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一會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始末之期：是指佛陀的法華會，以此會的始末為期，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從開始宣講</a:t>
            </a: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法華經</a:t>
            </a: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》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直到結束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，統稱為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一時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」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5C4044-150E-4D29-A0CA-BF8F32E2E353}"/>
              </a:ext>
            </a:extLst>
          </p:cNvPr>
          <p:cNvSpPr txBox="1"/>
          <p:nvPr/>
        </p:nvSpPr>
        <p:spPr>
          <a:xfrm>
            <a:off x="7991059" y="5891785"/>
            <a:ext cx="3607906" cy="40011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》P172-173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0221A3-6CEF-4BAF-A5F7-362594E60469}"/>
              </a:ext>
            </a:extLst>
          </p:cNvPr>
          <p:cNvSpPr/>
          <p:nvPr/>
        </p:nvSpPr>
        <p:spPr>
          <a:xfrm>
            <a:off x="2978143" y="6107229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文鼎特黑" panose="020B0609010101010101" pitchFamily="49" charset="-120"/>
                <a:ea typeface="文鼎特黑" panose="020B0609010101010101" pitchFamily="49" charset="-120"/>
              </a:rPr>
              <a:t>第24集舉一會之始末通稱一時</a:t>
            </a:r>
            <a:r>
              <a:rPr lang="zh-TW" altLang="en-US" sz="2000" dirty="0">
                <a:latin typeface="文鼎特黑" panose="020B0609010101010101" pitchFamily="49" charset="-120"/>
                <a:ea typeface="文鼎特黑" panose="020B0609010101010101" pitchFamily="49" charset="-120"/>
                <a:hlinkClick r:id="rId2" action="ppaction://hlinkfile"/>
              </a:rPr>
              <a:t>1'58''</a:t>
            </a:r>
            <a:endParaRPr lang="zh-TW" altLang="en-US" sz="2000" dirty="0">
              <a:latin typeface="文鼎特黑" panose="020B0609010101010101" pitchFamily="49" charset="-120"/>
              <a:ea typeface="文鼎特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5496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499</TotalTime>
  <Words>2729</Words>
  <Application>Microsoft Office PowerPoint</Application>
  <PresentationFormat>寬螢幕</PresentationFormat>
  <Paragraphs>237</Paragraphs>
  <Slides>41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9" baseType="lpstr">
      <vt:lpstr>Arial Unicode MS</vt:lpstr>
      <vt:lpstr>文鼎ＰＯＰ－２</vt:lpstr>
      <vt:lpstr>文鼎中特黑</vt:lpstr>
      <vt:lpstr>文鼎特黑</vt:lpstr>
      <vt:lpstr>文鼎粗楷</vt:lpstr>
      <vt:lpstr>文鼎粗隸</vt:lpstr>
      <vt:lpstr>文鼎顏楷</vt:lpstr>
      <vt:lpstr>PMingLiU</vt:lpstr>
      <vt:lpstr>PMingLiU</vt:lpstr>
      <vt:lpstr>標楷體</vt:lpstr>
      <vt:lpstr>Arial</vt:lpstr>
      <vt:lpstr>Calibri</vt:lpstr>
      <vt:lpstr>Century Gothic</vt:lpstr>
      <vt:lpstr>Garamond</vt:lpstr>
      <vt:lpstr>Times New Roman</vt:lpstr>
      <vt:lpstr>Wingdings</vt:lpstr>
      <vt:lpstr>Wingdings 3</vt:lpstr>
      <vt:lpstr>離子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恆時說法 真如常在</vt:lpstr>
      <vt:lpstr>PowerPoint 簡報</vt:lpstr>
      <vt:lpstr>佛德大圓 自覺覺他 覺行圓滿</vt:lpstr>
      <vt:lpstr>主成就-佛 </vt:lpstr>
      <vt:lpstr>圓滿的覺悟 </vt:lpstr>
      <vt:lpstr>一邊上求佛道，一邊下化眾生 </vt:lpstr>
      <vt:lpstr>覺行圓滿的大覺者</vt:lpstr>
      <vt:lpstr>講經說法「處」 </vt:lpstr>
      <vt:lpstr>PowerPoint 簡報</vt:lpstr>
      <vt:lpstr>PowerPoint 簡報</vt:lpstr>
      <vt:lpstr>PowerPoint 簡報</vt:lpstr>
      <vt:lpstr>印度靈鷲山的日出</vt:lpstr>
      <vt:lpstr>PowerPoint 簡報</vt:lpstr>
      <vt:lpstr>PowerPoint 簡報</vt:lpstr>
      <vt:lpstr>王舍城由來</vt:lpstr>
      <vt:lpstr>王舍城由來</vt:lpstr>
      <vt:lpstr>普明王度駁足王</vt:lpstr>
      <vt:lpstr>普明王度駁足王</vt:lpstr>
      <vt:lpstr>普明王為何不怕死</vt:lpstr>
      <vt:lpstr>千王髮膚血肉祭祀山神</vt:lpstr>
      <vt:lpstr>「眾」聞同證信</vt:lpstr>
      <vt:lpstr>「眾」成就</vt:lpstr>
      <vt:lpstr>與者：共同七「一」</vt:lpstr>
      <vt:lpstr>大者：多義、勝義</vt:lpstr>
      <vt:lpstr>數目多、名望重、德業隆，故云大也</vt:lpstr>
      <vt:lpstr>PowerPoint 簡報</vt:lpstr>
      <vt:lpstr>:30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恒源 羅</dc:creator>
  <cp:lastModifiedBy>恒源 羅</cp:lastModifiedBy>
  <cp:revision>47</cp:revision>
  <dcterms:created xsi:type="dcterms:W3CDTF">2020-06-21T13:00:02Z</dcterms:created>
  <dcterms:modified xsi:type="dcterms:W3CDTF">2020-06-22T06:31:08Z</dcterms:modified>
</cp:coreProperties>
</file>