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omments/comment2.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60"/>
  </p:notesMasterIdLst>
  <p:sldIdLst>
    <p:sldId id="290" r:id="rId3"/>
    <p:sldId id="334" r:id="rId4"/>
    <p:sldId id="261" r:id="rId5"/>
    <p:sldId id="292" r:id="rId6"/>
    <p:sldId id="259" r:id="rId7"/>
    <p:sldId id="320" r:id="rId8"/>
    <p:sldId id="347" r:id="rId9"/>
    <p:sldId id="348" r:id="rId10"/>
    <p:sldId id="293" r:id="rId11"/>
    <p:sldId id="294" r:id="rId12"/>
    <p:sldId id="295" r:id="rId13"/>
    <p:sldId id="260" r:id="rId14"/>
    <p:sldId id="338" r:id="rId15"/>
    <p:sldId id="333" r:id="rId16"/>
    <p:sldId id="350" r:id="rId17"/>
    <p:sldId id="297" r:id="rId18"/>
    <p:sldId id="298" r:id="rId19"/>
    <p:sldId id="329" r:id="rId20"/>
    <p:sldId id="300" r:id="rId21"/>
    <p:sldId id="302" r:id="rId22"/>
    <p:sldId id="332" r:id="rId23"/>
    <p:sldId id="304" r:id="rId24"/>
    <p:sldId id="306" r:id="rId25"/>
    <p:sldId id="305" r:id="rId26"/>
    <p:sldId id="343" r:id="rId27"/>
    <p:sldId id="307" r:id="rId28"/>
    <p:sldId id="341" r:id="rId29"/>
    <p:sldId id="328" r:id="rId30"/>
    <p:sldId id="349" r:id="rId31"/>
    <p:sldId id="324" r:id="rId32"/>
    <p:sldId id="303" r:id="rId33"/>
    <p:sldId id="309" r:id="rId34"/>
    <p:sldId id="308" r:id="rId35"/>
    <p:sldId id="301" r:id="rId36"/>
    <p:sldId id="316" r:id="rId37"/>
    <p:sldId id="321" r:id="rId38"/>
    <p:sldId id="322" r:id="rId39"/>
    <p:sldId id="299" r:id="rId40"/>
    <p:sldId id="310" r:id="rId41"/>
    <p:sldId id="311" r:id="rId42"/>
    <p:sldId id="312" r:id="rId43"/>
    <p:sldId id="313" r:id="rId44"/>
    <p:sldId id="331" r:id="rId45"/>
    <p:sldId id="314" r:id="rId46"/>
    <p:sldId id="339" r:id="rId47"/>
    <p:sldId id="315" r:id="rId48"/>
    <p:sldId id="318" r:id="rId49"/>
    <p:sldId id="317" r:id="rId50"/>
    <p:sldId id="323" r:id="rId51"/>
    <p:sldId id="326" r:id="rId52"/>
    <p:sldId id="325" r:id="rId53"/>
    <p:sldId id="327" r:id="rId54"/>
    <p:sldId id="351" r:id="rId55"/>
    <p:sldId id="335" r:id="rId56"/>
    <p:sldId id="344" r:id="rId57"/>
    <p:sldId id="291" r:id="rId58"/>
    <p:sldId id="287" r:id="rId59"/>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淑雲 郭" initials="淑雲" lastIdx="6" clrIdx="0">
    <p:extLst>
      <p:ext uri="{19B8F6BF-5375-455C-9EA6-DF929625EA0E}">
        <p15:presenceInfo xmlns:p15="http://schemas.microsoft.com/office/powerpoint/2012/main" userId="3b31eb9a1d43049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33" autoAdjust="0"/>
    <p:restoredTop sz="81041" autoAdjust="0"/>
  </p:normalViewPr>
  <p:slideViewPr>
    <p:cSldViewPr snapToGrid="0">
      <p:cViewPr varScale="1">
        <p:scale>
          <a:sx n="54" d="100"/>
          <a:sy n="54" d="100"/>
        </p:scale>
        <p:origin x="1132"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commentAuthors" Target="commentAuthor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8-31T12:59:25.645" idx="3">
    <p:pos x="10" y="10"/>
    <p:text/>
    <p:extLst>
      <p:ext uri="{C676402C-5697-4E1C-873F-D02D1690AC5C}">
        <p15:threadingInfo xmlns:p15="http://schemas.microsoft.com/office/powerpoint/2012/main" timeZoneBias="-48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0-09-06T17:29:22.325" idx="6">
    <p:pos x="10" y="10"/>
    <p:text>無量義經》講完了，佛陀他並沒有起座，大家看到佛陀，就是那麼的恬靜，再入三昧，放毫光。 所以這個場境，和過去講經的場境不相同，所以異常，所以叫做「現神變相」。 
講法華的形態、道場，必定有這六種瑞相，這就是佛佛道同。   每一尊佛獎法華經都繪線這六種瑞相，因為每一尊佛來人間都是要教菩薩法為本懷，以引導眾生成佛之道為宗旨，法華經是教我們入人群度眾生的方法</p:text>
    <p:extLst>
      <p:ext uri="{C676402C-5697-4E1C-873F-D02D1690AC5C}">
        <p15:threadingInfo xmlns:p15="http://schemas.microsoft.com/office/powerpoint/2012/main" timeZoneBias="-4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D82695-57DE-4667-946B-344CA227A366}" type="datetimeFigureOut">
              <a:rPr lang="zh-TW" altLang="en-US" smtClean="0"/>
              <a:t>2021/6/29</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94F4B3-DB49-48FC-80E2-A9DD3A6FF511}" type="slidenum">
              <a:rPr lang="zh-TW" altLang="en-US" smtClean="0"/>
              <a:t>‹#›</a:t>
            </a:fld>
            <a:endParaRPr lang="zh-TW" altLang="en-US"/>
          </a:p>
        </p:txBody>
      </p:sp>
    </p:spTree>
    <p:extLst>
      <p:ext uri="{BB962C8B-B14F-4D97-AF65-F5344CB8AC3E}">
        <p14:creationId xmlns:p14="http://schemas.microsoft.com/office/powerpoint/2010/main" val="8680529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7694F4B3-DB49-48FC-80E2-A9DD3A6FF511}" type="slidenum">
              <a:rPr lang="zh-TW" altLang="en-US" smtClean="0"/>
              <a:t>1</a:t>
            </a:fld>
            <a:endParaRPr lang="zh-TW" altLang="en-US"/>
          </a:p>
        </p:txBody>
      </p:sp>
    </p:spTree>
    <p:extLst>
      <p:ext uri="{BB962C8B-B14F-4D97-AF65-F5344CB8AC3E}">
        <p14:creationId xmlns:p14="http://schemas.microsoft.com/office/powerpoint/2010/main" val="25378031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7694F4B3-DB49-48FC-80E2-A9DD3A6FF511}" type="slidenum">
              <a:rPr lang="zh-TW" altLang="en-US" smtClean="0"/>
              <a:t>11</a:t>
            </a:fld>
            <a:endParaRPr lang="zh-TW" altLang="en-US"/>
          </a:p>
        </p:txBody>
      </p:sp>
    </p:spTree>
    <p:extLst>
      <p:ext uri="{BB962C8B-B14F-4D97-AF65-F5344CB8AC3E}">
        <p14:creationId xmlns:p14="http://schemas.microsoft.com/office/powerpoint/2010/main" val="39268248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indent="304800"/>
            <a:r>
              <a:rPr lang="zh-TW" altLang="en-US" sz="1800" b="0" kern="0" dirty="0">
                <a:solidFill>
                  <a:srgbClr val="000000"/>
                </a:solidFill>
                <a:effectLst/>
                <a:latin typeface="Calibri" panose="020F0502020204030204" pitchFamily="34" charset="0"/>
                <a:ea typeface="標楷體" panose="03000509000000000000" pitchFamily="65" charset="-120"/>
                <a:cs typeface="新細明體" panose="02020500000000000000" pitchFamily="18" charset="-120"/>
              </a:rPr>
              <a:t>剛才我們說彌勒顯跡人間</a:t>
            </a:r>
            <a:endParaRPr lang="en-US" altLang="zh-TW" sz="1800" b="0" kern="0" dirty="0">
              <a:solidFill>
                <a:srgbClr val="000000"/>
              </a:solidFill>
              <a:effectLst/>
              <a:latin typeface="Calibri" panose="020F0502020204030204" pitchFamily="34" charset="0"/>
              <a:ea typeface="標楷體" panose="03000509000000000000" pitchFamily="65" charset="-120"/>
              <a:cs typeface="新細明體" panose="02020500000000000000" pitchFamily="18" charset="-120"/>
            </a:endParaRPr>
          </a:p>
          <a:p>
            <a:pPr marL="0" marR="0" lvl="0" indent="304800" algn="l" defTabSz="914400" rtl="0" eaLnBrk="1" fontAlgn="auto" latinLnBrk="0" hangingPunct="1">
              <a:lnSpc>
                <a:spcPct val="100000"/>
              </a:lnSpc>
              <a:spcBef>
                <a:spcPts val="0"/>
              </a:spcBef>
              <a:spcAft>
                <a:spcPts val="0"/>
              </a:spcAft>
              <a:buClrTx/>
              <a:buSzTx/>
              <a:buFontTx/>
              <a:buNone/>
              <a:tabLst/>
              <a:defRPr/>
            </a:pPr>
            <a:r>
              <a:rPr lang="zh-TW" altLang="zh-TW" sz="1800" b="0" kern="0" dirty="0">
                <a:solidFill>
                  <a:srgbClr val="000000"/>
                </a:solidFill>
                <a:effectLst/>
                <a:latin typeface="Calibri" panose="020F0502020204030204" pitchFamily="34" charset="0"/>
                <a:ea typeface="標楷體" panose="03000509000000000000" pitchFamily="65" charset="-120"/>
                <a:cs typeface="新細明體" panose="02020500000000000000" pitchFamily="18" charset="-120"/>
              </a:rPr>
              <a:t>釋迦佛這一世，</a:t>
            </a:r>
            <a:r>
              <a:rPr lang="zh-TW" altLang="zh-TW" sz="1800" b="0" kern="0" dirty="0">
                <a:solidFill>
                  <a:srgbClr val="000000"/>
                </a:solidFill>
                <a:effectLst/>
                <a:highlight>
                  <a:srgbClr val="FFFF00"/>
                </a:highlight>
                <a:latin typeface="Calibri" panose="020F0502020204030204" pitchFamily="34" charset="0"/>
                <a:ea typeface="標楷體" panose="03000509000000000000" pitchFamily="65" charset="-120"/>
                <a:cs typeface="新細明體" panose="02020500000000000000" pitchFamily="18" charset="-120"/>
              </a:rPr>
              <a:t>彌勒以阿逸多為稱名</a:t>
            </a:r>
            <a:r>
              <a:rPr lang="en-US" altLang="zh-TW" sz="1800" b="0" kern="0" dirty="0">
                <a:solidFill>
                  <a:srgbClr val="000000"/>
                </a:solidFill>
                <a:effectLst/>
                <a:latin typeface="Calibri" panose="020F0502020204030204" pitchFamily="34" charset="0"/>
                <a:ea typeface="標楷體" panose="03000509000000000000" pitchFamily="65" charset="-120"/>
                <a:cs typeface="新細明體" panose="02020500000000000000" pitchFamily="18" charset="-120"/>
              </a:rPr>
              <a:t> </a:t>
            </a:r>
            <a:endParaRPr lang="zh-TW" altLang="zh-TW" sz="1800" b="1" kern="100" dirty="0">
              <a:solidFill>
                <a:srgbClr val="000000"/>
              </a:solidFill>
              <a:effectLst/>
              <a:latin typeface="Calibri" panose="020F0502020204030204" pitchFamily="34" charset="0"/>
              <a:ea typeface="標楷體" panose="03000509000000000000" pitchFamily="65" charset="-120"/>
              <a:cs typeface="Mangal" panose="02040503050203030202" pitchFamily="18" charset="0"/>
            </a:endParaRPr>
          </a:p>
          <a:p>
            <a:pPr marL="0" marR="0" lvl="0" indent="304800" algn="l" defTabSz="914400" rtl="0" eaLnBrk="1" fontAlgn="auto" latinLnBrk="0" hangingPunct="1">
              <a:lnSpc>
                <a:spcPct val="100000"/>
              </a:lnSpc>
              <a:spcBef>
                <a:spcPts val="0"/>
              </a:spcBef>
              <a:spcAft>
                <a:spcPts val="0"/>
              </a:spcAft>
              <a:buClrTx/>
              <a:buSzTx/>
              <a:buFontTx/>
              <a:buNone/>
              <a:tabLst/>
              <a:defRPr/>
            </a:pPr>
            <a:r>
              <a:rPr lang="en-US" altLang="zh-TW" sz="1800" b="0" kern="0" dirty="0">
                <a:solidFill>
                  <a:srgbClr val="FF0000"/>
                </a:solidFill>
                <a:effectLst/>
                <a:latin typeface="Calibri" panose="020F0502020204030204" pitchFamily="34" charset="0"/>
                <a:ea typeface="標楷體" panose="03000509000000000000" pitchFamily="65" charset="-120"/>
                <a:cs typeface="新細明體" panose="02020500000000000000" pitchFamily="18" charset="-120"/>
              </a:rPr>
              <a:t>(</a:t>
            </a:r>
            <a:r>
              <a:rPr lang="zh-TW" altLang="zh-TW" sz="1800" b="0" kern="0" dirty="0">
                <a:solidFill>
                  <a:srgbClr val="FF0000"/>
                </a:solidFill>
                <a:effectLst/>
                <a:latin typeface="Calibri" panose="020F0502020204030204" pitchFamily="34" charset="0"/>
                <a:ea typeface="標楷體" panose="03000509000000000000" pitchFamily="65" charset="-120"/>
                <a:cs typeface="新細明體" panose="02020500000000000000" pitchFamily="18" charset="-120"/>
              </a:rPr>
              <a:t>在</a:t>
            </a:r>
            <a:r>
              <a:rPr lang="en-US" altLang="zh-TW" sz="1800" b="0" kern="0" dirty="0">
                <a:solidFill>
                  <a:srgbClr val="FF0000"/>
                </a:solidFill>
                <a:effectLst/>
                <a:latin typeface="Calibri" panose="020F0502020204030204" pitchFamily="34" charset="0"/>
                <a:ea typeface="標楷體" panose="03000509000000000000" pitchFamily="65" charset="-120"/>
                <a:cs typeface="新細明體" panose="02020500000000000000" pitchFamily="18" charset="-120"/>
              </a:rPr>
              <a:t>2500</a:t>
            </a:r>
            <a:r>
              <a:rPr lang="zh-TW" altLang="zh-TW" sz="1800" b="0" kern="0" dirty="0">
                <a:solidFill>
                  <a:srgbClr val="FF0000"/>
                </a:solidFill>
                <a:effectLst/>
                <a:latin typeface="Calibri" panose="020F0502020204030204" pitchFamily="34" charset="0"/>
                <a:ea typeface="標楷體" panose="03000509000000000000" pitchFamily="65" charset="-120"/>
                <a:cs typeface="新細明體" panose="02020500000000000000" pitchFamily="18" charset="-120"/>
              </a:rPr>
              <a:t>年前與釋迦佛這一世</a:t>
            </a:r>
            <a:r>
              <a:rPr lang="en-US" altLang="zh-TW" sz="1800" b="0" kern="0" dirty="0">
                <a:solidFill>
                  <a:srgbClr val="FF0000"/>
                </a:solidFill>
                <a:effectLst/>
                <a:latin typeface="Calibri" panose="020F0502020204030204" pitchFamily="34" charset="0"/>
                <a:ea typeface="標楷體" panose="03000509000000000000" pitchFamily="65" charset="-120"/>
                <a:cs typeface="新細明體" panose="02020500000000000000" pitchFamily="18" charset="-120"/>
              </a:rPr>
              <a:t>)</a:t>
            </a:r>
            <a:endParaRPr lang="zh-TW" altLang="zh-TW" sz="1800" b="1" kern="100" dirty="0">
              <a:solidFill>
                <a:srgbClr val="000000"/>
              </a:solidFill>
              <a:effectLst/>
              <a:latin typeface="Calibri" panose="020F0502020204030204" pitchFamily="34" charset="0"/>
              <a:ea typeface="標楷體" panose="03000509000000000000" pitchFamily="65" charset="-120"/>
              <a:cs typeface="Mangal" panose="02040503050203030202" pitchFamily="18" charset="0"/>
            </a:endParaRPr>
          </a:p>
          <a:p>
            <a:pPr indent="304800"/>
            <a:r>
              <a:rPr lang="zh-TW" altLang="zh-TW" sz="1800" b="0" kern="0" dirty="0">
                <a:solidFill>
                  <a:srgbClr val="FF0000"/>
                </a:solidFill>
                <a:effectLst/>
                <a:latin typeface="Calibri" panose="020F0502020204030204" pitchFamily="34" charset="0"/>
                <a:ea typeface="標楷體" panose="03000509000000000000" pitchFamily="65" charset="-120"/>
                <a:cs typeface="新細明體" panose="02020500000000000000" pitchFamily="18" charset="-120"/>
              </a:rPr>
              <a:t>與釋迦牟尼同時。生於印度。</a:t>
            </a:r>
            <a:endParaRPr lang="zh-TW" altLang="zh-TW" sz="1800" b="1" kern="100" dirty="0">
              <a:solidFill>
                <a:srgbClr val="000000"/>
              </a:solidFill>
              <a:effectLst/>
              <a:latin typeface="Calibri" panose="020F0502020204030204" pitchFamily="34" charset="0"/>
              <a:ea typeface="標楷體" panose="03000509000000000000" pitchFamily="65" charset="-120"/>
              <a:cs typeface="Mangal" panose="02040503050203030202" pitchFamily="18" charset="0"/>
            </a:endParaRPr>
          </a:p>
          <a:p>
            <a:pPr indent="304800"/>
            <a:r>
              <a:rPr lang="zh-TW" altLang="zh-TW" sz="1800" b="0" kern="0" dirty="0">
                <a:solidFill>
                  <a:srgbClr val="FF0000"/>
                </a:solidFill>
                <a:effectLst/>
                <a:latin typeface="Calibri" panose="020F0502020204030204" pitchFamily="34" charset="0"/>
                <a:ea typeface="標楷體" panose="03000509000000000000" pitchFamily="65" charset="-120"/>
                <a:cs typeface="新細明體" panose="02020500000000000000" pitchFamily="18" charset="-120"/>
              </a:rPr>
              <a:t>這一世他生而相好莊嚴，聰慧異常。按印度的習俗，生了孩子要請相師看相。相師驚異地說：「此兒具足輪王相，長大必然要當轉輪聖王」</a:t>
            </a:r>
            <a:r>
              <a:rPr lang="zh-TW" altLang="zh-TW" sz="1800" b="0" kern="0" dirty="0">
                <a:solidFill>
                  <a:srgbClr val="000000"/>
                </a:solidFill>
                <a:effectLst/>
                <a:latin typeface="Calibri" panose="020F0502020204030204" pitchFamily="34" charset="0"/>
                <a:ea typeface="標楷體" panose="03000509000000000000" pitchFamily="65" charset="-120"/>
                <a:cs typeface="新細明體" panose="02020500000000000000" pitchFamily="18" charset="-120"/>
              </a:rPr>
              <a:t>。這話很快傳到國王耳裏，滿朝文武惶恐異常，怕國內要發生政變。急欲覓得此子，加以殺害。其父預感大禍臨頭，即將其匿藏於母舅家中。及長，舅氏慮其禍終不能免，即令其見佛聞法，從佛出家。</a:t>
            </a:r>
            <a:r>
              <a:rPr lang="zh-TW" altLang="zh-TW" sz="1800" b="0" kern="0" dirty="0">
                <a:solidFill>
                  <a:srgbClr val="FF0000"/>
                </a:solidFill>
                <a:effectLst/>
                <a:latin typeface="Calibri" panose="020F0502020204030204" pitchFamily="34" charset="0"/>
                <a:ea typeface="標楷體" panose="03000509000000000000" pitchFamily="65" charset="-120"/>
                <a:cs typeface="新細明體" panose="02020500000000000000" pitchFamily="18" charset="-120"/>
              </a:rPr>
              <a:t>《法華經序品》文殊也說彌勒過去生中有一世號曰求名「心常懷懈怠，貪著於名利，求名利無厭，多遊族姓家」說明他這一習性的養成，並非始於今日，而是有其深刻的歷史根源，由來已久。</a:t>
            </a:r>
            <a:endParaRPr lang="zh-TW" altLang="zh-TW" sz="1800" b="1" kern="100" dirty="0">
              <a:solidFill>
                <a:srgbClr val="000000"/>
              </a:solidFill>
              <a:effectLst/>
              <a:latin typeface="Calibri" panose="020F0502020204030204" pitchFamily="34" charset="0"/>
              <a:ea typeface="標楷體" panose="03000509000000000000" pitchFamily="65" charset="-120"/>
              <a:cs typeface="Mangal" panose="02040503050203030202" pitchFamily="18" charset="0"/>
            </a:endParaRPr>
          </a:p>
          <a:p>
            <a:pPr indent="304800"/>
            <a:r>
              <a:rPr lang="en-US" altLang="zh-TW" sz="1800" b="0" kern="0" dirty="0">
                <a:solidFill>
                  <a:srgbClr val="000000"/>
                </a:solidFill>
                <a:effectLst/>
                <a:latin typeface="標楷體" panose="03000509000000000000" pitchFamily="65" charset="-120"/>
                <a:ea typeface="標楷體" panose="03000509000000000000" pitchFamily="65" charset="-120"/>
                <a:cs typeface="新細明體" panose="02020500000000000000" pitchFamily="18" charset="-120"/>
              </a:rPr>
              <a:t> </a:t>
            </a:r>
            <a:endParaRPr lang="zh-TW" altLang="zh-TW" sz="1800" b="1" kern="100" dirty="0">
              <a:solidFill>
                <a:srgbClr val="000000"/>
              </a:solidFill>
              <a:effectLst/>
              <a:latin typeface="Calibri" panose="020F0502020204030204" pitchFamily="34" charset="0"/>
              <a:ea typeface="標楷體" panose="03000509000000000000" pitchFamily="65" charset="-120"/>
              <a:cs typeface="Mangal" panose="02040503050203030202" pitchFamily="18" charset="0"/>
            </a:endParaRPr>
          </a:p>
          <a:p>
            <a:pPr indent="304800"/>
            <a:r>
              <a:rPr lang="zh-TW" altLang="en-US" sz="1800" b="0" kern="0" dirty="0">
                <a:solidFill>
                  <a:srgbClr val="000000"/>
                </a:solidFill>
                <a:effectLst/>
                <a:latin typeface="Calibri" panose="020F0502020204030204" pitchFamily="34" charset="0"/>
                <a:ea typeface="標楷體" panose="03000509000000000000" pitchFamily="65" charset="-120"/>
                <a:cs typeface="新細明體" panose="02020500000000000000" pitchFamily="18" charset="-120"/>
              </a:rPr>
              <a:t>累生勢中，</a:t>
            </a:r>
            <a:r>
              <a:rPr lang="zh-TW" altLang="zh-TW" sz="1800" b="0" kern="0" dirty="0">
                <a:solidFill>
                  <a:srgbClr val="000000"/>
                </a:solidFill>
                <a:effectLst/>
                <a:latin typeface="Calibri" panose="020F0502020204030204" pitchFamily="34" charset="0"/>
                <a:ea typeface="標楷體" panose="03000509000000000000" pitchFamily="65" charset="-120"/>
                <a:cs typeface="新細明體" panose="02020500000000000000" pitchFamily="18" charset="-120"/>
              </a:rPr>
              <a:t>彌勒學佛的歷史，比釋迦牟尼資格要老得多。但他因喜好交遊，愛吃穿，而重視慧學。勇猛精進，不如釋迦，結果是後來居上了。</a:t>
            </a:r>
            <a:endParaRPr lang="zh-TW" altLang="zh-TW" sz="1800" b="1" kern="100" dirty="0">
              <a:solidFill>
                <a:srgbClr val="000000"/>
              </a:solidFill>
              <a:effectLst/>
              <a:latin typeface="Calibri" panose="020F0502020204030204" pitchFamily="34" charset="0"/>
              <a:ea typeface="標楷體" panose="03000509000000000000" pitchFamily="65" charset="-120"/>
              <a:cs typeface="Mangal" panose="02040503050203030202" pitchFamily="18" charset="0"/>
            </a:endParaRPr>
          </a:p>
          <a:p>
            <a:pPr indent="304800"/>
            <a:r>
              <a:rPr lang="en-US" altLang="zh-TW" sz="1800" b="0" kern="0" dirty="0">
                <a:solidFill>
                  <a:srgbClr val="000000"/>
                </a:solidFill>
                <a:effectLst/>
                <a:latin typeface="標楷體" panose="03000509000000000000" pitchFamily="65" charset="-120"/>
                <a:ea typeface="標楷體" panose="03000509000000000000" pitchFamily="65" charset="-120"/>
                <a:cs typeface="新細明體" panose="02020500000000000000" pitchFamily="18" charset="-120"/>
              </a:rPr>
              <a:t> </a:t>
            </a:r>
            <a:endParaRPr lang="zh-TW" altLang="zh-TW" sz="1800" b="1" kern="100" dirty="0">
              <a:solidFill>
                <a:srgbClr val="000000"/>
              </a:solidFill>
              <a:effectLst/>
              <a:latin typeface="Calibri" panose="020F0502020204030204" pitchFamily="34" charset="0"/>
              <a:ea typeface="標楷體" panose="03000509000000000000" pitchFamily="65" charset="-120"/>
              <a:cs typeface="Mangal" panose="02040503050203030202" pitchFamily="18" charset="0"/>
            </a:endParaRPr>
          </a:p>
          <a:p>
            <a:pPr indent="304800"/>
            <a:r>
              <a:rPr lang="zh-TW" altLang="zh-TW" sz="1800" b="0" kern="0" dirty="0">
                <a:solidFill>
                  <a:srgbClr val="000000"/>
                </a:solidFill>
                <a:effectLst/>
                <a:latin typeface="Calibri" panose="020F0502020204030204" pitchFamily="34" charset="0"/>
                <a:ea typeface="標楷體" panose="03000509000000000000" pitchFamily="65" charset="-120"/>
                <a:cs typeface="新細明體" panose="02020500000000000000" pitchFamily="18" charset="-120"/>
              </a:rPr>
              <a:t>釋迦牟尼在他的眾多弟子中，他選擇彌勒作接班人，</a:t>
            </a:r>
            <a:r>
              <a:rPr lang="zh-TW" altLang="en-US" sz="1800" b="0" kern="0" dirty="0">
                <a:solidFill>
                  <a:srgbClr val="000000"/>
                </a:solidFill>
                <a:effectLst/>
                <a:latin typeface="Calibri" panose="020F0502020204030204" pitchFamily="34" charset="0"/>
                <a:ea typeface="標楷體" panose="03000509000000000000" pitchFamily="65" charset="-120"/>
                <a:cs typeface="新細明體" panose="02020500000000000000" pitchFamily="18" charset="-120"/>
              </a:rPr>
              <a:t>授記接下來</a:t>
            </a:r>
            <a:r>
              <a:rPr lang="zh-TW" altLang="zh-TW" sz="1800" b="0" kern="0" dirty="0">
                <a:solidFill>
                  <a:srgbClr val="000000"/>
                </a:solidFill>
                <a:effectLst/>
                <a:latin typeface="Calibri" panose="020F0502020204030204" pitchFamily="34" charset="0"/>
                <a:ea typeface="標楷體" panose="03000509000000000000" pitchFamily="65" charset="-120"/>
                <a:cs typeface="新細明體" panose="02020500000000000000" pitchFamily="18" charset="-120"/>
              </a:rPr>
              <a:t>當作佛。這件事引起一些比丘的非議。</a:t>
            </a:r>
            <a:endParaRPr lang="zh-TW" altLang="zh-TW" sz="1800" b="1" kern="100" dirty="0">
              <a:solidFill>
                <a:srgbClr val="000000"/>
              </a:solidFill>
              <a:effectLst/>
              <a:latin typeface="Calibri" panose="020F0502020204030204" pitchFamily="34" charset="0"/>
              <a:ea typeface="標楷體" panose="03000509000000000000" pitchFamily="65" charset="-120"/>
              <a:cs typeface="Mangal" panose="02040503050203030202" pitchFamily="18" charset="0"/>
            </a:endParaRPr>
          </a:p>
          <a:p>
            <a:pPr indent="304800"/>
            <a:r>
              <a:rPr lang="en-US" altLang="zh-TW" sz="1800" b="0" kern="0" dirty="0">
                <a:solidFill>
                  <a:srgbClr val="000000"/>
                </a:solidFill>
                <a:effectLst/>
                <a:latin typeface="標楷體" panose="03000509000000000000" pitchFamily="65" charset="-120"/>
                <a:ea typeface="標楷體" panose="03000509000000000000" pitchFamily="65" charset="-120"/>
                <a:cs typeface="新細明體" panose="02020500000000000000" pitchFamily="18" charset="-120"/>
              </a:rPr>
              <a:t> </a:t>
            </a:r>
            <a:endParaRPr lang="zh-TW" altLang="zh-TW" sz="1800" b="1" kern="100" dirty="0">
              <a:solidFill>
                <a:srgbClr val="000000"/>
              </a:solidFill>
              <a:effectLst/>
              <a:latin typeface="Calibri" panose="020F0502020204030204" pitchFamily="34" charset="0"/>
              <a:ea typeface="標楷體" panose="03000509000000000000" pitchFamily="65" charset="-120"/>
              <a:cs typeface="Mangal" panose="02040503050203030202" pitchFamily="18" charset="0"/>
            </a:endParaRPr>
          </a:p>
          <a:p>
            <a:pPr indent="304800"/>
            <a:r>
              <a:rPr lang="zh-TW" altLang="zh-TW" sz="1800" b="0" kern="0" dirty="0">
                <a:solidFill>
                  <a:srgbClr val="FF0000"/>
                </a:solidFill>
                <a:effectLst/>
                <a:latin typeface="Calibri" panose="020F0502020204030204" pitchFamily="34" charset="0"/>
                <a:ea typeface="標楷體" panose="03000509000000000000" pitchFamily="65" charset="-120"/>
                <a:cs typeface="新細明體" panose="02020500000000000000" pitchFamily="18" charset="-120"/>
              </a:rPr>
              <a:t>在優波離等人的眼中，彌勒是一個「不修禪定，不斷煩惱」，「未盡諸漏」的一介凡夫。釋迦選這樣的一個人接班，授記作佛，是難以想得通的。說明二乘人的偏見，對一乘佛道無法通徹。</a:t>
            </a:r>
            <a:endParaRPr lang="zh-TW" altLang="zh-TW" sz="1800" b="1" kern="100" dirty="0">
              <a:solidFill>
                <a:srgbClr val="000000"/>
              </a:solidFill>
              <a:effectLst/>
              <a:latin typeface="Calibri" panose="020F0502020204030204" pitchFamily="34" charset="0"/>
              <a:ea typeface="標楷體" panose="03000509000000000000" pitchFamily="65" charset="-120"/>
              <a:cs typeface="Mangal" panose="02040503050203030202" pitchFamily="18" charset="0"/>
            </a:endParaRPr>
          </a:p>
          <a:p>
            <a:pPr indent="304800"/>
            <a:r>
              <a:rPr lang="en-US" altLang="zh-TW" sz="1800" b="0" kern="0" dirty="0">
                <a:solidFill>
                  <a:srgbClr val="FF0000"/>
                </a:solidFill>
                <a:effectLst/>
                <a:latin typeface="標楷體" panose="03000509000000000000" pitchFamily="65" charset="-120"/>
                <a:ea typeface="標楷體" panose="03000509000000000000" pitchFamily="65" charset="-120"/>
                <a:cs typeface="新細明體" panose="02020500000000000000" pitchFamily="18" charset="-120"/>
              </a:rPr>
              <a:t> </a:t>
            </a:r>
            <a:endParaRPr lang="zh-TW" altLang="zh-TW" sz="1800" b="1" kern="100" dirty="0">
              <a:solidFill>
                <a:srgbClr val="000000"/>
              </a:solidFill>
              <a:effectLst/>
              <a:latin typeface="Calibri" panose="020F0502020204030204" pitchFamily="34" charset="0"/>
              <a:ea typeface="標楷體" panose="03000509000000000000" pitchFamily="65" charset="-120"/>
              <a:cs typeface="Mangal" panose="02040503050203030202" pitchFamily="18" charset="0"/>
            </a:endParaRPr>
          </a:p>
          <a:p>
            <a:r>
              <a:rPr lang="zh-TW" altLang="zh-TW" sz="1800" b="0" kern="0" dirty="0">
                <a:solidFill>
                  <a:srgbClr val="FF0000"/>
                </a:solidFill>
                <a:effectLst/>
                <a:latin typeface="Calibri" panose="020F0502020204030204" pitchFamily="34" charset="0"/>
                <a:ea typeface="標楷體" panose="03000509000000000000" pitchFamily="65" charset="-120"/>
                <a:cs typeface="新細明體" panose="02020500000000000000" pitchFamily="18" charset="-120"/>
              </a:rPr>
              <a:t>過五十六億萬年</a:t>
            </a:r>
            <a:r>
              <a:rPr lang="zh-TW" altLang="en-US" sz="1800" b="0" kern="0" dirty="0">
                <a:solidFill>
                  <a:srgbClr val="FF0000"/>
                </a:solidFill>
                <a:effectLst/>
                <a:latin typeface="Calibri" panose="020F0502020204030204" pitchFamily="34" charset="0"/>
                <a:ea typeface="標楷體" panose="03000509000000000000" pitchFamily="65" charset="-120"/>
                <a:cs typeface="新細明體" panose="02020500000000000000" pitchFamily="18" charset="-120"/>
              </a:rPr>
              <a:t>，彌勒菩薩會下生人間為教主</a:t>
            </a:r>
            <a:endParaRPr lang="en-US" altLang="zh-TW" sz="1800" b="0" kern="0" dirty="0">
              <a:solidFill>
                <a:srgbClr val="FF0000"/>
              </a:solidFill>
              <a:effectLst/>
              <a:latin typeface="Calibri" panose="020F0502020204030204" pitchFamily="34" charset="0"/>
              <a:ea typeface="標楷體" panose="03000509000000000000" pitchFamily="65" charset="-120"/>
              <a:cs typeface="Mangal" panose="02040503050203030202" pitchFamily="18" charset="0"/>
            </a:endParaRPr>
          </a:p>
          <a:p>
            <a:r>
              <a:rPr lang="zh-TW" altLang="en-US" sz="1800" b="0" kern="0" dirty="0">
                <a:solidFill>
                  <a:srgbClr val="FF0000"/>
                </a:solidFill>
                <a:effectLst/>
                <a:latin typeface="Calibri" panose="020F0502020204030204" pitchFamily="34" charset="0"/>
                <a:ea typeface="標楷體" panose="03000509000000000000" pitchFamily="65" charset="-120"/>
                <a:cs typeface="Mangal" panose="02040503050203030202" pitchFamily="18" charset="0"/>
              </a:rPr>
              <a:t>彌勒菩薩在這一世又有一個事跡</a:t>
            </a:r>
            <a:r>
              <a:rPr lang="en-US" altLang="zh-TW" sz="1800" b="0" kern="0" dirty="0">
                <a:solidFill>
                  <a:srgbClr val="FF0000"/>
                </a:solidFill>
                <a:effectLst/>
                <a:latin typeface="Calibri" panose="020F0502020204030204" pitchFamily="34" charset="0"/>
                <a:ea typeface="標楷體" panose="03000509000000000000" pitchFamily="65" charset="-120"/>
                <a:cs typeface="Mangal" panose="02040503050203030202" pitchFamily="18" charset="0"/>
              </a:rPr>
              <a:t>:</a:t>
            </a:r>
          </a:p>
          <a:p>
            <a:endParaRPr lang="en-US" altLang="zh-TW" sz="1800" b="0" kern="0" dirty="0">
              <a:solidFill>
                <a:srgbClr val="FF0000"/>
              </a:solidFill>
              <a:effectLst/>
              <a:latin typeface="Calibri" panose="020F0502020204030204" pitchFamily="34" charset="0"/>
              <a:ea typeface="標楷體" panose="03000509000000000000" pitchFamily="65" charset="-120"/>
              <a:cs typeface="Mangal" panose="02040503050203030202" pitchFamily="18" charset="0"/>
            </a:endParaRPr>
          </a:p>
          <a:p>
            <a:pPr algn="l"/>
            <a:r>
              <a:rPr lang="zh-TW" altLang="en-US" sz="1800" b="0" i="0" dirty="0">
                <a:solidFill>
                  <a:srgbClr val="0000FF"/>
                </a:solidFill>
                <a:effectLst/>
                <a:latin typeface="標楷體" panose="03000509000000000000" pitchFamily="65" charset="-120"/>
                <a:ea typeface="標楷體" panose="03000509000000000000" pitchFamily="65" charset="-120"/>
              </a:rPr>
              <a:t>有一次，彌勒隨著佛陀行化，回到佛的祖國｜｜迦毘羅衛城，住錫在城南的尼拘盧陀園林中，度化有緣者。</a:t>
            </a:r>
            <a:endParaRPr lang="zh-TW" altLang="en-US" sz="2800" b="0" i="0" dirty="0">
              <a:solidFill>
                <a:srgbClr val="444444"/>
              </a:solidFill>
              <a:effectLst/>
              <a:latin typeface="arial" panose="020B0604020202020204" pitchFamily="34" charset="0"/>
            </a:endParaRPr>
          </a:p>
          <a:p>
            <a:pPr algn="l"/>
            <a:r>
              <a:rPr lang="zh-TW" altLang="en-US" sz="1800" b="0" i="0" dirty="0">
                <a:solidFill>
                  <a:srgbClr val="0000FF"/>
                </a:solidFill>
                <a:effectLst/>
                <a:latin typeface="標楷體" panose="03000509000000000000" pitchFamily="65" charset="-120"/>
                <a:ea typeface="標楷體" panose="03000509000000000000" pitchFamily="65" charset="-120"/>
              </a:rPr>
              <a:t>住在皇宮中，撫養世尊長大的姨母摩訶波闍波提，自世尊出家後，心中非常想念他，便親手以金縷絲，織成一件金光晃耀，華麗非常的袈裟。似乎在一針一線的縫製中，往日與世尊相處的快樂時光，又再重現眼前，自己的縷縷思念，也有了寄託。</a:t>
            </a:r>
            <a:endParaRPr lang="zh-TW" altLang="en-US" sz="2800" b="0" i="0" dirty="0">
              <a:solidFill>
                <a:srgbClr val="444444"/>
              </a:solidFill>
              <a:effectLst/>
              <a:latin typeface="arial" panose="020B0604020202020204" pitchFamily="34" charset="0"/>
            </a:endParaRPr>
          </a:p>
          <a:p>
            <a:pPr algn="l"/>
            <a:r>
              <a:rPr lang="zh-TW" altLang="en-US" sz="1800" b="0" i="0" dirty="0">
                <a:solidFill>
                  <a:srgbClr val="0000FF"/>
                </a:solidFill>
                <a:effectLst/>
                <a:latin typeface="標楷體" panose="03000509000000000000" pitchFamily="65" charset="-120"/>
                <a:ea typeface="標楷體" panose="03000509000000000000" pitchFamily="65" charset="-120"/>
              </a:rPr>
              <a:t>當摩訶波闍波提，聽到世尊回到了祖國，心中非常激動，立即捧著親手縫製的金縷袈裟，在諸宮女的簇擁下，來到眾僧居住的園林，歡歡喜喜地將金縷袈裟獻給佛陀，但盼佛陀披著此袈裟時，能睹物思人，就如她在遠處思念佛陀一樣。但是，佛陀卻婉言地對她說：</a:t>
            </a:r>
            <a:endParaRPr lang="zh-TW" altLang="en-US" sz="2800" b="0" i="0" dirty="0">
              <a:solidFill>
                <a:srgbClr val="444444"/>
              </a:solidFill>
              <a:effectLst/>
              <a:latin typeface="arial" panose="020B0604020202020204" pitchFamily="34" charset="0"/>
            </a:endParaRPr>
          </a:p>
          <a:p>
            <a:pPr algn="l"/>
            <a:r>
              <a:rPr lang="zh-TW" altLang="en-US" sz="1800" b="0" i="0" dirty="0">
                <a:solidFill>
                  <a:srgbClr val="0000FF"/>
                </a:solidFill>
                <a:effectLst/>
                <a:latin typeface="標楷體" panose="03000509000000000000" pitchFamily="65" charset="-120"/>
                <a:ea typeface="標楷體" panose="03000509000000000000" pitchFamily="65" charset="-120"/>
              </a:rPr>
              <a:t>「姨母！您可將此衣，布施給其他的僧眾。」</a:t>
            </a:r>
            <a:endParaRPr lang="zh-TW" altLang="en-US" sz="2800" b="0" i="0" dirty="0">
              <a:solidFill>
                <a:srgbClr val="444444"/>
              </a:solidFill>
              <a:effectLst/>
              <a:latin typeface="arial" panose="020B0604020202020204" pitchFamily="34" charset="0"/>
            </a:endParaRPr>
          </a:p>
          <a:p>
            <a:pPr algn="l"/>
            <a:r>
              <a:rPr lang="zh-TW" altLang="en-US" sz="1800" b="0" i="0" dirty="0">
                <a:solidFill>
                  <a:srgbClr val="0000FF"/>
                </a:solidFill>
                <a:effectLst/>
                <a:latin typeface="標楷體" panose="03000509000000000000" pitchFamily="65" charset="-120"/>
                <a:ea typeface="標楷體" panose="03000509000000000000" pitchFamily="65" charset="-120"/>
              </a:rPr>
              <a:t>「世尊！您的母親，我的阿姊，生您七日後，便去世。您的父王將您交付於我，在您尚在襁褓時，我便以我的奶水，將您撫養長大。誰知您卻在婚後，有子羅羅後，不告而別，出家學道去了。我因思念您，所以親手一針一線地，縫製此金縷袈裟，天天念念的就盼有朝一日，能為您披上。 誰知您卻叫我把此衣轉施給其他僧眾，叫我怎不哀痛呀！」姨母摩訶波闍波提說到傷心處，不禁啜泣起來。</a:t>
            </a:r>
            <a:endParaRPr lang="zh-TW" altLang="en-US" sz="2800" b="0" i="0" dirty="0">
              <a:solidFill>
                <a:srgbClr val="444444"/>
              </a:solidFill>
              <a:effectLst/>
              <a:latin typeface="arial" panose="020B0604020202020204" pitchFamily="34" charset="0"/>
            </a:endParaRPr>
          </a:p>
          <a:p>
            <a:pPr algn="l"/>
            <a:endParaRPr lang="en-US" altLang="zh-TW" sz="1800" b="0" i="0" dirty="0">
              <a:solidFill>
                <a:srgbClr val="0000FF"/>
              </a:solidFill>
              <a:effectLst/>
              <a:latin typeface="標楷體" panose="03000509000000000000" pitchFamily="65" charset="-120"/>
              <a:ea typeface="標楷體" panose="03000509000000000000" pitchFamily="65" charset="-120"/>
            </a:endParaRPr>
          </a:p>
          <a:p>
            <a:pPr algn="l"/>
            <a:r>
              <a:rPr lang="zh-TW" altLang="en-US" sz="1800" b="0" i="0" dirty="0">
                <a:solidFill>
                  <a:srgbClr val="0000FF"/>
                </a:solidFill>
                <a:effectLst/>
                <a:latin typeface="標楷體" panose="03000509000000000000" pitchFamily="65" charset="-120"/>
                <a:ea typeface="標楷體" panose="03000509000000000000" pitchFamily="65" charset="-120"/>
              </a:rPr>
              <a:t>「我知姨母的一番心意，但是姨母以恩愛心而行布施，所得之福，並不弘廣。若以平等清淨心，布施給其他的僧眾，所得的福報，將是不可思議的。我因為知道這個道理，所以要您這樣做的呀！」佛陀慈悲地向姨母解釋道。</a:t>
            </a:r>
            <a:endParaRPr lang="zh-TW" altLang="en-US" sz="2800" b="0" i="0" dirty="0">
              <a:solidFill>
                <a:srgbClr val="444444"/>
              </a:solidFill>
              <a:effectLst/>
              <a:latin typeface="arial" panose="020B0604020202020204" pitchFamily="34" charset="0"/>
            </a:endParaRPr>
          </a:p>
          <a:p>
            <a:pPr algn="l"/>
            <a:endParaRPr lang="en-US" altLang="zh-TW" sz="1800" b="0" i="0" dirty="0">
              <a:solidFill>
                <a:srgbClr val="0000FF"/>
              </a:solidFill>
              <a:effectLst/>
              <a:latin typeface="標楷體" panose="03000509000000000000" pitchFamily="65" charset="-120"/>
              <a:ea typeface="標楷體" panose="03000509000000000000" pitchFamily="65" charset="-120"/>
            </a:endParaRPr>
          </a:p>
          <a:p>
            <a:pPr algn="l"/>
            <a:r>
              <a:rPr lang="zh-TW" altLang="en-US" sz="1800" b="0" i="0" dirty="0">
                <a:solidFill>
                  <a:srgbClr val="0000FF"/>
                </a:solidFill>
                <a:effectLst/>
                <a:latin typeface="標楷體" panose="03000509000000000000" pitchFamily="65" charset="-120"/>
                <a:ea typeface="標楷體" panose="03000509000000000000" pitchFamily="65" charset="-120"/>
              </a:rPr>
              <a:t>明瞭佛陀的苦心後，姨母便捧著金縷衣，走過一位又一位的比丘面前，但是沒有一位比丘敢取走使用。因為它實在太華麗高貴、耀眼了，而這是為持戒嚴謹的小乘比丘所排斥的。當佛的姨母走到彌勒面前時，彌勒雙手合十，拿起金縷衣，隨即披在身上。</a:t>
            </a:r>
            <a:endParaRPr lang="zh-TW" altLang="en-US" sz="2800" b="0" i="0" dirty="0">
              <a:solidFill>
                <a:srgbClr val="444444"/>
              </a:solidFill>
              <a:effectLst/>
              <a:latin typeface="arial" panose="020B0604020202020204" pitchFamily="34" charset="0"/>
            </a:endParaRPr>
          </a:p>
          <a:p>
            <a:pPr algn="l"/>
            <a:r>
              <a:rPr lang="zh-TW" altLang="en-US" sz="1800" b="0" i="0" dirty="0">
                <a:solidFill>
                  <a:srgbClr val="0000FF"/>
                </a:solidFill>
                <a:effectLst/>
                <a:latin typeface="標楷體" panose="03000509000000000000" pitchFamily="65" charset="-120"/>
                <a:ea typeface="標楷體" panose="03000509000000000000" pitchFamily="65" charset="-120"/>
              </a:rPr>
              <a:t>摩訶波闍波提，看到高大莊嚴，具有三十二相的彌勒，披上了她的金縷衣後，更顯得端嚴巍巍，高貴無比，哀傷的眼眸，不禁露出了歡欣、讚歎的神采。</a:t>
            </a:r>
            <a:endParaRPr lang="en-US" altLang="zh-TW" sz="1800" b="0" i="0" dirty="0">
              <a:solidFill>
                <a:srgbClr val="0000FF"/>
              </a:solidFill>
              <a:effectLst/>
              <a:latin typeface="標楷體" panose="03000509000000000000" pitchFamily="65" charset="-120"/>
              <a:ea typeface="標楷體" panose="03000509000000000000" pitchFamily="65" charset="-120"/>
            </a:endParaRPr>
          </a:p>
          <a:p>
            <a:pPr algn="l"/>
            <a:endParaRPr lang="zh-TW" altLang="en-US" sz="2800" b="0" i="0" dirty="0">
              <a:solidFill>
                <a:srgbClr val="444444"/>
              </a:solidFill>
              <a:effectLst/>
              <a:latin typeface="arial" panose="020B0604020202020204" pitchFamily="34" charset="0"/>
            </a:endParaRPr>
          </a:p>
          <a:p>
            <a:r>
              <a:rPr lang="zh-TW" altLang="en-US" sz="1800" b="1" kern="100" dirty="0">
                <a:solidFill>
                  <a:srgbClr val="000000"/>
                </a:solidFill>
                <a:effectLst/>
                <a:latin typeface="Calibri" panose="020F0502020204030204" pitchFamily="34" charset="0"/>
                <a:ea typeface="標楷體" panose="03000509000000000000" pitchFamily="65" charset="-120"/>
                <a:cs typeface="Mangal" panose="02040503050203030202" pitchFamily="18" charset="0"/>
              </a:rPr>
              <a:t>其實阿逸多</a:t>
            </a:r>
            <a:r>
              <a:rPr lang="en-US" altLang="zh-TW" sz="1800" b="1" kern="100" dirty="0">
                <a:solidFill>
                  <a:srgbClr val="000000"/>
                </a:solidFill>
                <a:effectLst/>
                <a:latin typeface="Calibri" panose="020F0502020204030204" pitchFamily="34" charset="0"/>
                <a:ea typeface="標楷體" panose="03000509000000000000" pitchFamily="65" charset="-120"/>
                <a:cs typeface="Mangal" panose="02040503050203030202" pitchFamily="18" charset="0"/>
              </a:rPr>
              <a:t>(</a:t>
            </a:r>
            <a:r>
              <a:rPr lang="zh-TW" altLang="en-US" sz="1800" b="1" kern="100" dirty="0">
                <a:solidFill>
                  <a:srgbClr val="000000"/>
                </a:solidFill>
                <a:effectLst/>
                <a:latin typeface="Calibri" panose="020F0502020204030204" pitchFamily="34" charset="0"/>
                <a:ea typeface="標楷體" panose="03000509000000000000" pitchFamily="65" charset="-120"/>
                <a:cs typeface="Mangal" panose="02040503050203030202" pitchFamily="18" charset="0"/>
              </a:rPr>
              <a:t>彌勒</a:t>
            </a:r>
            <a:r>
              <a:rPr lang="en-US" altLang="zh-TW" sz="1800" b="1" kern="100" dirty="0">
                <a:solidFill>
                  <a:srgbClr val="000000"/>
                </a:solidFill>
                <a:effectLst/>
                <a:latin typeface="Calibri" panose="020F0502020204030204" pitchFamily="34" charset="0"/>
                <a:ea typeface="標楷體" panose="03000509000000000000" pitchFamily="65" charset="-120"/>
                <a:cs typeface="Mangal" panose="02040503050203030202" pitchFamily="18" charset="0"/>
              </a:rPr>
              <a:t>)</a:t>
            </a:r>
            <a:r>
              <a:rPr lang="zh-TW" altLang="en-US" sz="1800" b="1" kern="100" dirty="0">
                <a:solidFill>
                  <a:srgbClr val="000000"/>
                </a:solidFill>
                <a:effectLst/>
                <a:latin typeface="Calibri" panose="020F0502020204030204" pitchFamily="34" charset="0"/>
                <a:ea typeface="標楷體" panose="03000509000000000000" pitchFamily="65" charset="-120"/>
                <a:cs typeface="Mangal" panose="02040503050203030202" pitchFamily="18" charset="0"/>
              </a:rPr>
              <a:t>比佛更早入涅槃，佛將彌勒這件金縷衣交代給</a:t>
            </a:r>
            <a:r>
              <a:rPr lang="zh-TW" altLang="en-US" sz="2800" b="0" i="0" dirty="0">
                <a:solidFill>
                  <a:srgbClr val="0000FF"/>
                </a:solidFill>
                <a:effectLst/>
                <a:latin typeface="標楷體" panose="03000509000000000000" pitchFamily="65" charset="-120"/>
                <a:ea typeface="標楷體" panose="03000509000000000000" pitchFamily="65" charset="-120"/>
              </a:rPr>
              <a:t>迦葉尊者！等到彌勒在兜率天，教化眾生四千歲以後，即人間的五十六億七千萬年後，於第十之減劫中，彌勒當來人間下生成佛。那個時候，你再親自將此衣，授給彌勒佛啊！」</a:t>
            </a:r>
            <a:endParaRPr lang="en-US" altLang="zh-TW" sz="2800" b="0" i="0" dirty="0">
              <a:solidFill>
                <a:srgbClr val="0000FF"/>
              </a:solidFill>
              <a:effectLst/>
              <a:latin typeface="標楷體" panose="03000509000000000000" pitchFamily="65" charset="-120"/>
              <a:ea typeface="標楷體" panose="03000509000000000000" pitchFamily="65" charset="-120"/>
            </a:endParaRPr>
          </a:p>
          <a:p>
            <a:r>
              <a:rPr lang="zh-TW" altLang="en-US" sz="2800" b="0" i="0" dirty="0">
                <a:solidFill>
                  <a:srgbClr val="0000FF"/>
                </a:solidFill>
                <a:effectLst/>
                <a:latin typeface="標楷體" panose="03000509000000000000" pitchFamily="65" charset="-120"/>
                <a:ea typeface="標楷體" panose="03000509000000000000" pitchFamily="65" charset="-120"/>
              </a:rPr>
              <a:t>迦葉尊者進入雞足山，捧著佛陀所託付的金縷袈裟，進入滅盡定。此大定可以保護迦葉尊者的肉身不壞，一直到五十六億七千萬年後，當彌勒菩薩下生成佛時，他要再把佛陀的重囑，賢劫中的第五尊佛</a:t>
            </a:r>
            <a:r>
              <a:rPr lang="en-US" altLang="zh-TW" sz="2800" b="0" i="0" dirty="0">
                <a:solidFill>
                  <a:srgbClr val="0000FF"/>
                </a:solidFill>
                <a:effectLst/>
                <a:latin typeface="標楷體" panose="03000509000000000000" pitchFamily="65" charset="-120"/>
                <a:ea typeface="標楷體" panose="03000509000000000000" pitchFamily="65" charset="-120"/>
              </a:rPr>
              <a:t>-</a:t>
            </a:r>
            <a:r>
              <a:rPr lang="zh-TW" altLang="en-US" sz="2800" b="0" i="0" dirty="0">
                <a:solidFill>
                  <a:srgbClr val="0000FF"/>
                </a:solidFill>
                <a:effectLst/>
                <a:latin typeface="標楷體" panose="03000509000000000000" pitchFamily="65" charset="-120"/>
                <a:ea typeface="標楷體" panose="03000509000000000000" pitchFamily="65" charset="-120"/>
              </a:rPr>
              <a:t>彌勒佛</a:t>
            </a:r>
            <a:endParaRPr lang="zh-TW" altLang="zh-TW" sz="1800" b="1" kern="100" dirty="0">
              <a:solidFill>
                <a:srgbClr val="000000"/>
              </a:solidFill>
              <a:effectLst/>
              <a:latin typeface="Calibri" panose="020F0502020204030204" pitchFamily="34" charset="0"/>
              <a:ea typeface="標楷體" panose="03000509000000000000" pitchFamily="65" charset="-120"/>
              <a:cs typeface="Mangal" panose="02040503050203030202" pitchFamily="18" charset="0"/>
            </a:endParaRPr>
          </a:p>
          <a:p>
            <a:endParaRPr lang="zh-TW" altLang="en-US" dirty="0"/>
          </a:p>
        </p:txBody>
      </p:sp>
      <p:sp>
        <p:nvSpPr>
          <p:cNvPr id="4" name="投影片編號版面配置區 3"/>
          <p:cNvSpPr>
            <a:spLocks noGrp="1"/>
          </p:cNvSpPr>
          <p:nvPr>
            <p:ph type="sldNum" sz="quarter" idx="5"/>
          </p:nvPr>
        </p:nvSpPr>
        <p:spPr/>
        <p:txBody>
          <a:bodyPr/>
          <a:lstStyle/>
          <a:p>
            <a:fld id="{7694F4B3-DB49-48FC-80E2-A9DD3A6FF511}" type="slidenum">
              <a:rPr lang="zh-TW" altLang="en-US" smtClean="0"/>
              <a:t>12</a:t>
            </a:fld>
            <a:endParaRPr lang="zh-TW" altLang="en-US"/>
          </a:p>
        </p:txBody>
      </p:sp>
    </p:spTree>
    <p:extLst>
      <p:ext uri="{BB962C8B-B14F-4D97-AF65-F5344CB8AC3E}">
        <p14:creationId xmlns:p14="http://schemas.microsoft.com/office/powerpoint/2010/main" val="13478175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求名菩薩</a:t>
            </a:r>
            <a:r>
              <a:rPr lang="en-US" altLang="zh-TW" dirty="0"/>
              <a:t>=</a:t>
            </a:r>
            <a:r>
              <a:rPr lang="zh-TW" altLang="en-US" dirty="0"/>
              <a:t>彌勒菩薩  當時喜歡名利，弟子問妙光菩薩，為何還要留求名在僧團裡？</a:t>
            </a:r>
            <a:endParaRPr lang="en-US" altLang="zh-TW" dirty="0"/>
          </a:p>
          <a:p>
            <a:r>
              <a:rPr lang="zh-TW" altLang="en-US" dirty="0"/>
              <a:t>妙光菩薩問，是否有注意到，求名從不吃肉，即使三淨肉也不吃，因為生生世世發願修慈心。</a:t>
            </a:r>
            <a:endParaRPr lang="en-US" altLang="zh-TW" dirty="0"/>
          </a:p>
          <a:p>
            <a:r>
              <a:rPr lang="zh-TW" altLang="en-US" dirty="0"/>
              <a:t>因為有一世為修行人，遭遇洪水無食物可吃，一對兔子母子自願投火，欲供養修行人，讓法長存。但當時，修行人仍發願，生生世世不食眾生肉。</a:t>
            </a:r>
            <a:endParaRPr lang="en-US" altLang="zh-TW" dirty="0"/>
          </a:p>
          <a:p>
            <a:r>
              <a:rPr lang="zh-TW" altLang="en-US" dirty="0"/>
              <a:t>當下念這一段偈頌</a:t>
            </a:r>
          </a:p>
          <a:p>
            <a:endParaRPr lang="zh-TW" altLang="en-US" dirty="0"/>
          </a:p>
        </p:txBody>
      </p:sp>
      <p:sp>
        <p:nvSpPr>
          <p:cNvPr id="4" name="投影片編號版面配置區 3"/>
          <p:cNvSpPr>
            <a:spLocks noGrp="1"/>
          </p:cNvSpPr>
          <p:nvPr>
            <p:ph type="sldNum" sz="quarter" idx="5"/>
          </p:nvPr>
        </p:nvSpPr>
        <p:spPr/>
        <p:txBody>
          <a:bodyPr/>
          <a:lstStyle/>
          <a:p>
            <a:fld id="{7694F4B3-DB49-48FC-80E2-A9DD3A6FF511}" type="slidenum">
              <a:rPr lang="zh-TW" altLang="en-US" smtClean="0"/>
              <a:t>13</a:t>
            </a:fld>
            <a:endParaRPr lang="zh-TW" altLang="en-US"/>
          </a:p>
        </p:txBody>
      </p:sp>
    </p:spTree>
    <p:extLst>
      <p:ext uri="{BB962C8B-B14F-4D97-AF65-F5344CB8AC3E}">
        <p14:creationId xmlns:p14="http://schemas.microsoft.com/office/powerpoint/2010/main" val="34479287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b="0" kern="0" dirty="0">
                <a:solidFill>
                  <a:srgbClr val="000000"/>
                </a:solidFill>
                <a:effectLst/>
                <a:latin typeface="�s�ө���"/>
                <a:ea typeface="新細明體" panose="02020500000000000000" pitchFamily="18" charset="-120"/>
                <a:cs typeface="新細明體" panose="02020500000000000000" pitchFamily="18" charset="-120"/>
              </a:rPr>
              <a:t>    </a:t>
            </a:r>
            <a:r>
              <a:rPr lang="zh-TW" altLang="zh-TW" sz="1800" b="0" kern="0" dirty="0">
                <a:solidFill>
                  <a:srgbClr val="000000"/>
                </a:solidFill>
                <a:effectLst/>
                <a:latin typeface="�s�ө���"/>
                <a:ea typeface="新細明體" panose="02020500000000000000" pitchFamily="18" charset="-120"/>
                <a:cs typeface="新細明體" panose="02020500000000000000" pitchFamily="18" charset="-120"/>
              </a:rPr>
              <a:t>寧當燃身破眼目，不忍行殺食眾生。</a:t>
            </a:r>
            <a:br>
              <a:rPr lang="en-US" altLang="zh-TW" sz="1800" b="0" kern="0" dirty="0">
                <a:solidFill>
                  <a:srgbClr val="000000"/>
                </a:solidFill>
                <a:effectLst/>
                <a:latin typeface="�s�ө���"/>
                <a:ea typeface="新細明體" panose="02020500000000000000" pitchFamily="18" charset="-120"/>
                <a:cs typeface="新細明體" panose="02020500000000000000" pitchFamily="18" charset="-120"/>
              </a:rPr>
            </a:br>
            <a:r>
              <a:rPr lang="zh-TW" altLang="zh-TW" sz="1800" b="0" kern="0" dirty="0">
                <a:solidFill>
                  <a:srgbClr val="000000"/>
                </a:solidFill>
                <a:effectLst/>
                <a:latin typeface="�s�ө���"/>
                <a:ea typeface="新細明體" panose="02020500000000000000" pitchFamily="18" charset="-120"/>
                <a:cs typeface="新細明體" panose="02020500000000000000" pitchFamily="18" charset="-120"/>
              </a:rPr>
              <a:t>　諸佛所說慈悲經，彼經中說行慈者。</a:t>
            </a:r>
            <a:br>
              <a:rPr lang="en-US" altLang="zh-TW" sz="1800" b="0" kern="0" dirty="0">
                <a:solidFill>
                  <a:srgbClr val="000000"/>
                </a:solidFill>
                <a:effectLst/>
                <a:latin typeface="�s�ө���"/>
                <a:ea typeface="新細明體" panose="02020500000000000000" pitchFamily="18" charset="-120"/>
                <a:cs typeface="新細明體" panose="02020500000000000000" pitchFamily="18" charset="-120"/>
              </a:rPr>
            </a:br>
            <a:r>
              <a:rPr lang="zh-TW" altLang="zh-TW" sz="1800" b="0" kern="0" dirty="0">
                <a:solidFill>
                  <a:srgbClr val="000000"/>
                </a:solidFill>
                <a:effectLst/>
                <a:latin typeface="�s�ө���"/>
                <a:ea typeface="新細明體" panose="02020500000000000000" pitchFamily="18" charset="-120"/>
                <a:cs typeface="新細明體" panose="02020500000000000000" pitchFamily="18" charset="-120"/>
              </a:rPr>
              <a:t>　寧破骨髓出頭腦，不忍噉肉食眾生。</a:t>
            </a:r>
            <a:br>
              <a:rPr lang="en-US" altLang="zh-TW" sz="1800" b="0" kern="0" dirty="0">
                <a:solidFill>
                  <a:srgbClr val="000000"/>
                </a:solidFill>
                <a:effectLst/>
                <a:latin typeface="�s�ө���"/>
                <a:ea typeface="新細明體" panose="02020500000000000000" pitchFamily="18" charset="-120"/>
                <a:cs typeface="新細明體" panose="02020500000000000000" pitchFamily="18" charset="-120"/>
              </a:rPr>
            </a:br>
            <a:r>
              <a:rPr lang="zh-TW" altLang="zh-TW" sz="1800" b="0" kern="0" dirty="0">
                <a:solidFill>
                  <a:srgbClr val="000000"/>
                </a:solidFill>
                <a:effectLst/>
                <a:latin typeface="�s�ө���"/>
                <a:ea typeface="新細明體" panose="02020500000000000000" pitchFamily="18" charset="-120"/>
                <a:cs typeface="新細明體" panose="02020500000000000000" pitchFamily="18" charset="-120"/>
              </a:rPr>
              <a:t>　如佛所说食肉者，此人行慈不滿足。</a:t>
            </a:r>
            <a:br>
              <a:rPr lang="en-US" altLang="zh-TW" sz="1800" b="0" kern="0" dirty="0">
                <a:solidFill>
                  <a:srgbClr val="000000"/>
                </a:solidFill>
                <a:effectLst/>
                <a:latin typeface="�s�ө���"/>
                <a:ea typeface="新細明體" panose="02020500000000000000" pitchFamily="18" charset="-120"/>
                <a:cs typeface="新細明體" panose="02020500000000000000" pitchFamily="18" charset="-120"/>
              </a:rPr>
            </a:br>
            <a:r>
              <a:rPr lang="zh-TW" altLang="zh-TW" sz="1800" b="0" kern="0" dirty="0">
                <a:solidFill>
                  <a:srgbClr val="000000"/>
                </a:solidFill>
                <a:effectLst/>
                <a:latin typeface="�s�ө���"/>
                <a:ea typeface="新細明體" panose="02020500000000000000" pitchFamily="18" charset="-120"/>
                <a:cs typeface="新細明體" panose="02020500000000000000" pitchFamily="18" charset="-120"/>
              </a:rPr>
              <a:t>　常受短命多病身，迷沒生死不成佛。</a:t>
            </a:r>
            <a:endParaRPr lang="en-US" altLang="zh-TW" sz="1800" b="0" kern="0" dirty="0">
              <a:solidFill>
                <a:srgbClr val="000000"/>
              </a:solidFill>
              <a:effectLst/>
              <a:latin typeface="�s�ө���"/>
              <a:ea typeface="新細明體" panose="02020500000000000000" pitchFamily="18" charset="-120"/>
              <a:cs typeface="新細明體" panose="02020500000000000000" pitchFamily="18"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sz="1800" b="0" kern="0" dirty="0">
              <a:solidFill>
                <a:srgbClr val="000000"/>
              </a:solidFill>
              <a:effectLst/>
              <a:latin typeface="�s�ө���"/>
              <a:ea typeface="新細明體" panose="02020500000000000000" pitchFamily="18" charset="-120"/>
              <a:cs typeface="Mangal" panose="02040503050203030202"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zh-TW" sz="1800" b="1" kern="100" dirty="0">
              <a:solidFill>
                <a:srgbClr val="000000"/>
              </a:solidFill>
              <a:effectLst/>
              <a:latin typeface="Calibri" panose="020F0502020204030204" pitchFamily="34" charset="0"/>
              <a:ea typeface="標楷體" panose="03000509000000000000" pitchFamily="65" charset="-120"/>
              <a:cs typeface="Mangal" panose="02040503050203030202" pitchFamily="18" charset="0"/>
            </a:endParaRPr>
          </a:p>
          <a:p>
            <a:endParaRPr lang="zh-TW" altLang="en-US" dirty="0"/>
          </a:p>
        </p:txBody>
      </p:sp>
      <p:sp>
        <p:nvSpPr>
          <p:cNvPr id="4" name="投影片編號版面配置區 3"/>
          <p:cNvSpPr>
            <a:spLocks noGrp="1"/>
          </p:cNvSpPr>
          <p:nvPr>
            <p:ph type="sldNum" sz="quarter" idx="5"/>
          </p:nvPr>
        </p:nvSpPr>
        <p:spPr/>
        <p:txBody>
          <a:bodyPr/>
          <a:lstStyle/>
          <a:p>
            <a:fld id="{7694F4B3-DB49-48FC-80E2-A9DD3A6FF511}" type="slidenum">
              <a:rPr lang="zh-TW" altLang="en-US" smtClean="0"/>
              <a:t>14</a:t>
            </a:fld>
            <a:endParaRPr lang="zh-TW" altLang="en-US"/>
          </a:p>
        </p:txBody>
      </p:sp>
    </p:spTree>
    <p:extLst>
      <p:ext uri="{BB962C8B-B14F-4D97-AF65-F5344CB8AC3E}">
        <p14:creationId xmlns:p14="http://schemas.microsoft.com/office/powerpoint/2010/main" val="25056310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sz="1800" kern="0" dirty="0">
                <a:solidFill>
                  <a:srgbClr val="000000"/>
                </a:solidFill>
                <a:effectLst/>
                <a:ea typeface="標楷體" panose="03000509000000000000" pitchFamily="65" charset="-120"/>
                <a:cs typeface="Arial" panose="020B0604020202020204" pitchFamily="34" charset="0"/>
              </a:rPr>
              <a:t>彌勒菩薩不是智慧第一嗎？他對佛法透徹，為什麼現在授記，會是釋迦菩薩先成佛呢？ 那時候，古雷音王佛知道大家心中有疑，開始就解釋，</a:t>
            </a:r>
            <a:r>
              <a:rPr lang="zh-TW" altLang="zh-TW" sz="1800" kern="0" dirty="0">
                <a:solidFill>
                  <a:srgbClr val="FF0000"/>
                </a:solidFill>
                <a:effectLst/>
                <a:highlight>
                  <a:srgbClr val="FFFF00"/>
                </a:highlight>
                <a:ea typeface="標楷體" panose="03000509000000000000" pitchFamily="65" charset="-120"/>
                <a:cs typeface="Arial" panose="020B0604020202020204" pitchFamily="34" charset="0"/>
              </a:rPr>
              <a:t>因為釋迦菩薩他修行兼利他人，眾生緣具足了，所以他先成佛。</a:t>
            </a:r>
            <a:r>
              <a:rPr lang="zh-TW" altLang="zh-TW" sz="1800" kern="0" dirty="0">
                <a:solidFill>
                  <a:srgbClr val="000000"/>
                </a:solidFill>
                <a:effectLst/>
                <a:ea typeface="標楷體" panose="03000509000000000000" pitchFamily="65" charset="-120"/>
                <a:cs typeface="Arial" panose="020B0604020202020204" pitchFamily="34" charset="0"/>
              </a:rPr>
              <a:t> 彌勒菩薩，雖然智慧具足，不過他的眾生緣尚未具足，成就自己</a:t>
            </a:r>
            <a:r>
              <a:rPr lang="zh-TW" altLang="zh-TW" sz="1800" kern="0" dirty="0">
                <a:solidFill>
                  <a:srgbClr val="FF0000"/>
                </a:solidFill>
                <a:effectLst/>
                <a:highlight>
                  <a:srgbClr val="FFFF00"/>
                </a:highlight>
                <a:ea typeface="標楷體" panose="03000509000000000000" pitchFamily="65" charset="-120"/>
                <a:cs typeface="Arial" panose="020B0604020202020204" pitchFamily="34" charset="0"/>
              </a:rPr>
              <a:t>智慧容易，要成就眾生的緣比較困難</a:t>
            </a:r>
            <a:r>
              <a:rPr lang="zh-TW" altLang="zh-TW" sz="1800" kern="0" dirty="0">
                <a:solidFill>
                  <a:srgbClr val="000000"/>
                </a:solidFill>
                <a:effectLst/>
                <a:ea typeface="標楷體" panose="03000509000000000000" pitchFamily="65" charset="-120"/>
                <a:cs typeface="Arial" panose="020B0604020202020204" pitchFamily="34" charset="0"/>
              </a:rPr>
              <a:t>，需要時間，現在依佛經裡面所說，</a:t>
            </a:r>
            <a:r>
              <a:rPr lang="zh-TW" altLang="zh-TW" sz="1800" kern="0" dirty="0">
                <a:solidFill>
                  <a:srgbClr val="FF0000"/>
                </a:solidFill>
                <a:effectLst/>
                <a:highlight>
                  <a:srgbClr val="FFFF00"/>
                </a:highlight>
                <a:ea typeface="標楷體" panose="03000509000000000000" pitchFamily="65" charset="-120"/>
                <a:cs typeface="Arial" panose="020B0604020202020204" pitchFamily="34" charset="0"/>
              </a:rPr>
              <a:t>彌勒菩薩還在兜率天，菩薩訓練道場，在訓練將來要來人間。</a:t>
            </a:r>
            <a:r>
              <a:rPr lang="zh-TW" altLang="zh-TW" sz="1800" kern="0" dirty="0">
                <a:solidFill>
                  <a:srgbClr val="000000"/>
                </a:solidFill>
                <a:effectLst/>
                <a:ea typeface="標楷體" panose="03000509000000000000" pitchFamily="65" charset="-120"/>
                <a:cs typeface="Arial" panose="020B0604020202020204" pitchFamily="34" charset="0"/>
              </a:rPr>
              <a:t> 兜率天，也是一個形容，應該就是在人間，一直在訓練菩薩結眾生緣，佛的世界很微妙，不過在這當中，就是要解釋彌勒菩薩，既然也是與釋迦佛同時修行，釋迦佛已經成佛，彌勒佛</a:t>
            </a:r>
            <a:r>
              <a:rPr lang="en-US" altLang="zh-TW" sz="1800" kern="0" dirty="0">
                <a:solidFill>
                  <a:srgbClr val="000000"/>
                </a:solidFill>
                <a:effectLst/>
                <a:ea typeface="標楷體" panose="03000509000000000000" pitchFamily="65" charset="-120"/>
                <a:cs typeface="Arial" panose="020B0604020202020204" pitchFamily="34" charset="0"/>
              </a:rPr>
              <a:t>(</a:t>
            </a:r>
            <a:r>
              <a:rPr lang="zh-TW" altLang="zh-TW" sz="1800" kern="0" dirty="0">
                <a:solidFill>
                  <a:srgbClr val="000000"/>
                </a:solidFill>
                <a:effectLst/>
                <a:ea typeface="標楷體" panose="03000509000000000000" pitchFamily="65" charset="-120"/>
                <a:cs typeface="Arial" panose="020B0604020202020204" pitchFamily="34" charset="0"/>
              </a:rPr>
              <a:t>菩薩</a:t>
            </a:r>
            <a:r>
              <a:rPr lang="en-US" altLang="zh-TW" sz="1800" kern="0" dirty="0">
                <a:solidFill>
                  <a:srgbClr val="000000"/>
                </a:solidFill>
                <a:effectLst/>
                <a:ea typeface="標楷體" panose="03000509000000000000" pitchFamily="65" charset="-120"/>
                <a:cs typeface="Arial" panose="020B0604020202020204" pitchFamily="34" charset="0"/>
              </a:rPr>
              <a:t>)</a:t>
            </a:r>
            <a:r>
              <a:rPr lang="zh-TW" altLang="zh-TW" sz="1800" kern="0" dirty="0">
                <a:solidFill>
                  <a:srgbClr val="000000"/>
                </a:solidFill>
                <a:effectLst/>
                <a:ea typeface="標楷體" panose="03000509000000000000" pitchFamily="65" charset="-120"/>
                <a:cs typeface="Arial" panose="020B0604020202020204" pitchFamily="34" charset="0"/>
              </a:rPr>
              <a:t>，還是不斷在護持佛法，生生世世還是同樣，佛現在人間，菩薩也在人間。</a:t>
            </a:r>
            <a:endParaRPr lang="en-US" altLang="zh-TW" b="0" i="0" dirty="0">
              <a:solidFill>
                <a:srgbClr val="22222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800" b="0" kern="0" dirty="0">
                <a:solidFill>
                  <a:srgbClr val="FF0000"/>
                </a:solidFill>
                <a:effectLst/>
                <a:latin typeface="Calibri" panose="020F0502020204030204" pitchFamily="34" charset="0"/>
                <a:ea typeface="標楷體" panose="03000509000000000000" pitchFamily="65" charset="-120"/>
                <a:cs typeface="細明體" panose="02020509000000000000" pitchFamily="49" charset="-120"/>
              </a:rPr>
              <a:t>覺性雖然是很明朗，卻無法去覺悟別人，所以他缺了緣，也是無法成佛。</a:t>
            </a:r>
            <a:endParaRPr lang="en-US" altLang="zh-TW" sz="1800" b="0" kern="0" dirty="0">
              <a:solidFill>
                <a:srgbClr val="FF0000"/>
              </a:solidFill>
              <a:effectLst/>
              <a:latin typeface="Calibri" panose="020F0502020204030204" pitchFamily="34" charset="0"/>
              <a:ea typeface="標楷體" panose="03000509000000000000" pitchFamily="65" charset="-120"/>
              <a:cs typeface="細明體" panose="02020509000000000000" pitchFamily="49"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sz="1800" b="0" kern="0" dirty="0">
              <a:solidFill>
                <a:srgbClr val="000000"/>
              </a:solidFill>
              <a:effectLst/>
              <a:ea typeface="標楷體" panose="03000509000000000000" pitchFamily="65" charset="-120"/>
              <a:cs typeface="新細明體" panose="02020500000000000000" pitchFamily="18"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800" b="0" kern="0" dirty="0">
                <a:solidFill>
                  <a:srgbClr val="000000"/>
                </a:solidFill>
                <a:effectLst/>
                <a:ea typeface="標楷體" panose="03000509000000000000" pitchFamily="65" charset="-120"/>
                <a:cs typeface="新細明體" panose="02020500000000000000" pitchFamily="18" charset="-120"/>
              </a:rPr>
              <a:t>彌勒學佛的歷史，比釋迦牟尼資格要老得多。但他因喜好交遊，愛吃穿，而重視慧學。勇猛精進，不如釋迦，結果是後來居上了</a:t>
            </a:r>
            <a:endParaRPr lang="en-US" altLang="zh-TW" sz="1800" b="0" kern="0" dirty="0">
              <a:solidFill>
                <a:srgbClr val="FF0000"/>
              </a:solidFill>
              <a:effectLst/>
              <a:latin typeface="Calibri" panose="020F0502020204030204" pitchFamily="34" charset="0"/>
              <a:ea typeface="標楷體" panose="03000509000000000000" pitchFamily="65"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200" kern="0" dirty="0">
                <a:solidFill>
                  <a:srgbClr val="FF0000"/>
                </a:solidFill>
                <a:effectLst/>
                <a:highlight>
                  <a:srgbClr val="FFFF00"/>
                </a:highlight>
                <a:ea typeface="標楷體" panose="03000509000000000000" pitchFamily="65" charset="-120"/>
                <a:cs typeface="Arial" panose="020B0604020202020204" pitchFamily="34" charset="0"/>
              </a:rPr>
              <a:t>彌勒菩薩還在兜率天，菩薩訓練道場，在訓練將來要來人間。</a:t>
            </a:r>
            <a:endParaRPr lang="en-US" altLang="zh-TW" sz="1200" kern="0" dirty="0">
              <a:solidFill>
                <a:srgbClr val="FF0000"/>
              </a:solidFill>
              <a:effectLst/>
              <a:highlight>
                <a:srgbClr val="FFFF00"/>
              </a:highlight>
              <a:ea typeface="標楷體" panose="03000509000000000000" pitchFamily="65" charset="-120"/>
              <a:cs typeface="Arial" panose="020B0604020202020204" pitchFamily="34" charset="0"/>
            </a:endParaRPr>
          </a:p>
          <a:p>
            <a:pPr algn="l"/>
            <a:r>
              <a:rPr lang="zh-TW" altLang="zh-TW" sz="1800" kern="0" dirty="0">
                <a:solidFill>
                  <a:srgbClr val="000000"/>
                </a:solidFill>
                <a:effectLst/>
                <a:ea typeface="標楷體" panose="03000509000000000000" pitchFamily="65" charset="-120"/>
                <a:cs typeface="Arial" panose="020B0604020202020204" pitchFamily="34" charset="0"/>
              </a:rPr>
              <a:t>「一生補處」，到這一生是一世補處，就是佛的世界的一世，和我們人間的一世不同，</a:t>
            </a:r>
            <a:r>
              <a:rPr lang="zh-TW" altLang="zh-TW" sz="1800" kern="0" dirty="0">
                <a:solidFill>
                  <a:srgbClr val="FF0000"/>
                </a:solidFill>
                <a:effectLst/>
                <a:ea typeface="標楷體" panose="03000509000000000000" pitchFamily="65" charset="-120"/>
                <a:cs typeface="Arial" panose="020B0604020202020204" pitchFamily="34" charset="0"/>
              </a:rPr>
              <a:t>一生補處不是在人間的一生，是在天，</a:t>
            </a:r>
            <a:endParaRPr lang="en-US" altLang="zh-TW" sz="1800" kern="0" dirty="0">
              <a:solidFill>
                <a:srgbClr val="FF0000"/>
              </a:solidFill>
              <a:effectLst/>
              <a:ea typeface="標楷體" panose="03000509000000000000" pitchFamily="65" charset="-120"/>
              <a:cs typeface="Arial" panose="020B0604020202020204" pitchFamily="34" charset="0"/>
            </a:endParaRPr>
          </a:p>
          <a:p>
            <a:pPr algn="l"/>
            <a:r>
              <a:rPr lang="zh-TW" altLang="zh-TW" sz="1800" kern="0" dirty="0">
                <a:solidFill>
                  <a:srgbClr val="FF0000"/>
                </a:solidFill>
                <a:effectLst/>
                <a:ea typeface="標楷體" panose="03000509000000000000" pitchFamily="65" charset="-120"/>
                <a:cs typeface="Arial" panose="020B0604020202020204" pitchFamily="34" charset="0"/>
              </a:rPr>
              <a:t>是在兜率陀天，在等待他的人間的因緣成熟，那個時候他就來人間了</a:t>
            </a:r>
            <a:endParaRPr lang="en-US" altLang="zh-TW" b="0" i="0" dirty="0">
              <a:solidFill>
                <a:srgbClr val="222222"/>
              </a:solidFill>
              <a:effectLst/>
              <a:latin typeface="arial" panose="020B0604020202020204" pitchFamily="34" charset="0"/>
            </a:endParaRPr>
          </a:p>
          <a:p>
            <a:pPr algn="l"/>
            <a:endParaRPr lang="en-US" altLang="zh-TW" b="0" i="0" dirty="0">
              <a:solidFill>
                <a:srgbClr val="222222"/>
              </a:solidFill>
              <a:effectLst/>
              <a:latin typeface="arial" panose="020B0604020202020204" pitchFamily="34" charset="0"/>
            </a:endParaRPr>
          </a:p>
          <a:p>
            <a:pPr algn="l"/>
            <a:endParaRPr lang="en-US" altLang="zh-TW" b="0" i="0" dirty="0">
              <a:solidFill>
                <a:srgbClr val="222222"/>
              </a:solidFill>
              <a:effectLst/>
              <a:latin typeface="arial" panose="020B0604020202020204" pitchFamily="34" charset="0"/>
            </a:endParaRPr>
          </a:p>
          <a:p>
            <a:endParaRPr lang="en-US" altLang="zh-TW" b="0" i="0" dirty="0">
              <a:solidFill>
                <a:srgbClr val="222222"/>
              </a:solidFill>
              <a:effectLst/>
              <a:latin typeface="arial" panose="020B0604020202020204" pitchFamily="34" charset="0"/>
            </a:endParaRPr>
          </a:p>
          <a:p>
            <a:endParaRPr lang="zh-TW" altLang="en-US" dirty="0"/>
          </a:p>
        </p:txBody>
      </p:sp>
      <p:sp>
        <p:nvSpPr>
          <p:cNvPr id="4" name="投影片編號版面配置區 3"/>
          <p:cNvSpPr>
            <a:spLocks noGrp="1"/>
          </p:cNvSpPr>
          <p:nvPr>
            <p:ph type="sldNum" sz="quarter" idx="5"/>
          </p:nvPr>
        </p:nvSpPr>
        <p:spPr/>
        <p:txBody>
          <a:bodyPr/>
          <a:lstStyle/>
          <a:p>
            <a:fld id="{7694F4B3-DB49-48FC-80E2-A9DD3A6FF511}" type="slidenum">
              <a:rPr lang="zh-TW" altLang="en-US" smtClean="0"/>
              <a:t>16</a:t>
            </a:fld>
            <a:endParaRPr lang="zh-TW" altLang="en-US"/>
          </a:p>
        </p:txBody>
      </p:sp>
    </p:spTree>
    <p:extLst>
      <p:ext uri="{BB962C8B-B14F-4D97-AF65-F5344CB8AC3E}">
        <p14:creationId xmlns:p14="http://schemas.microsoft.com/office/powerpoint/2010/main" val="17084270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CN" altLang="en-US" sz="1200" dirty="0"/>
              <a:t>因爲釋迦菩薩修行</a:t>
            </a:r>
            <a:r>
              <a:rPr lang="zh-TW" altLang="en-US" sz="1200" dirty="0"/>
              <a:t>兼利</a:t>
            </a:r>
            <a:r>
              <a:rPr lang="zh-CN" altLang="en-US" sz="1200" dirty="0"/>
              <a:t>他人</a:t>
            </a:r>
            <a:r>
              <a:rPr lang="zh-TW" altLang="en-US" sz="1200" dirty="0"/>
              <a:t>，具足</a:t>
            </a:r>
            <a:r>
              <a:rPr lang="zh-CN" altLang="en-US" sz="1200" dirty="0"/>
              <a:t>衆生緣</a:t>
            </a:r>
            <a:r>
              <a:rPr lang="zh-TW" altLang="en-US" sz="1200" dirty="0"/>
              <a:t>，</a:t>
            </a:r>
            <a:r>
              <a:rPr lang="zh-CN" altLang="en-US" sz="1200" dirty="0"/>
              <a:t>所以</a:t>
            </a:r>
            <a:r>
              <a:rPr lang="zh-TW" altLang="en-US" sz="1200" dirty="0"/>
              <a:t>先成</a:t>
            </a:r>
            <a:r>
              <a:rPr lang="zh-CN" altLang="en-US" sz="1200" dirty="0"/>
              <a:t>佛；彌勒菩薩</a:t>
            </a:r>
            <a:r>
              <a:rPr lang="zh-TW" altLang="en-US" sz="1200" dirty="0"/>
              <a:t>，</a:t>
            </a:r>
            <a:r>
              <a:rPr lang="zh-CN" altLang="en-US" sz="1200" dirty="0"/>
              <a:t>雖然智慧具足</a:t>
            </a:r>
            <a:r>
              <a:rPr lang="zh-TW" altLang="en-US" sz="1200" dirty="0"/>
              <a:t>，</a:t>
            </a:r>
            <a:r>
              <a:rPr lang="zh-CN" altLang="en-US" sz="1200" dirty="0"/>
              <a:t>但是衆生</a:t>
            </a:r>
            <a:r>
              <a:rPr lang="zh-TW" altLang="en-US" sz="1200" dirty="0"/>
              <a:t>緣尚未</a:t>
            </a:r>
            <a:r>
              <a:rPr lang="zh-CN" altLang="en-US" sz="1200" dirty="0"/>
              <a:t>圓滿</a:t>
            </a:r>
            <a:endParaRPr lang="en-US" altLang="zh-TW" dirty="0"/>
          </a:p>
          <a:p>
            <a:endParaRPr lang="en-US" altLang="zh-TW" dirty="0"/>
          </a:p>
          <a:p>
            <a:r>
              <a:rPr lang="en-US" altLang="zh-TW" dirty="0"/>
              <a:t>P614+3</a:t>
            </a:r>
          </a:p>
          <a:p>
            <a:r>
              <a:rPr lang="zh-CN" altLang="en-US" dirty="0"/>
              <a:t>彌勒菩薩將來也會成佛</a:t>
            </a:r>
            <a:r>
              <a:rPr lang="zh-TW" altLang="en-US" dirty="0"/>
              <a:t>，</a:t>
            </a:r>
            <a:r>
              <a:rPr lang="zh-CN" altLang="en-US" dirty="0"/>
              <a:t>但是要在釋迦牟尼佛之後</a:t>
            </a:r>
            <a:r>
              <a:rPr lang="zh-TW" altLang="en-US" dirty="0"/>
              <a:t>，</a:t>
            </a:r>
            <a:r>
              <a:rPr lang="zh-CN" altLang="en-US" dirty="0"/>
              <a:t>他現在還在</a:t>
            </a:r>
            <a:r>
              <a:rPr lang="zh-TW" altLang="en-US" dirty="0"/>
              <a:t>兜</a:t>
            </a:r>
            <a:r>
              <a:rPr lang="zh-CN" altLang="en-US" dirty="0"/>
              <a:t>率天接受訓練</a:t>
            </a:r>
            <a:r>
              <a:rPr lang="zh-TW" altLang="en-US" dirty="0"/>
              <a:t>，</a:t>
            </a:r>
            <a:r>
              <a:rPr lang="zh-CN" altLang="en-US" dirty="0"/>
              <a:t>那裏是菩薩訓練場</a:t>
            </a:r>
            <a:r>
              <a:rPr lang="zh-TW" altLang="en-US" dirty="0"/>
              <a:t>，兜率</a:t>
            </a:r>
            <a:r>
              <a:rPr lang="zh-CN" altLang="en-US" dirty="0"/>
              <a:t>天也是一種形容</a:t>
            </a:r>
            <a:r>
              <a:rPr lang="zh-TW" altLang="en-US" dirty="0"/>
              <a:t>，</a:t>
            </a:r>
            <a:r>
              <a:rPr lang="zh-CN" altLang="en-US" dirty="0"/>
              <a:t>可以說是在人間不斷做菩薩的訓練</a:t>
            </a:r>
            <a:r>
              <a:rPr lang="zh-TW" altLang="en-US" dirty="0"/>
              <a:t>，</a:t>
            </a:r>
            <a:r>
              <a:rPr lang="zh-CN" altLang="en-US" dirty="0"/>
              <a:t>結衆生緣</a:t>
            </a:r>
            <a:r>
              <a:rPr lang="zh-TW" altLang="en-US" dirty="0"/>
              <a:t>。</a:t>
            </a:r>
            <a:endParaRPr lang="en-US" altLang="zh-TW" dirty="0"/>
          </a:p>
          <a:p>
            <a:endParaRPr lang="en-US" altLang="zh-TW" dirty="0"/>
          </a:p>
          <a:p>
            <a:endParaRPr lang="en-US" altLang="zh-TW" dirty="0"/>
          </a:p>
          <a:p>
            <a:endParaRPr lang="zh-TW" altLang="en-US" dirty="0"/>
          </a:p>
        </p:txBody>
      </p:sp>
      <p:sp>
        <p:nvSpPr>
          <p:cNvPr id="4" name="投影片編號版面配置區 3"/>
          <p:cNvSpPr>
            <a:spLocks noGrp="1"/>
          </p:cNvSpPr>
          <p:nvPr>
            <p:ph type="sldNum" sz="quarter" idx="5"/>
          </p:nvPr>
        </p:nvSpPr>
        <p:spPr/>
        <p:txBody>
          <a:bodyPr/>
          <a:lstStyle/>
          <a:p>
            <a:fld id="{7694F4B3-DB49-48FC-80E2-A9DD3A6FF511}" type="slidenum">
              <a:rPr lang="zh-TW" altLang="en-US" smtClean="0"/>
              <a:t>17</a:t>
            </a:fld>
            <a:endParaRPr lang="zh-TW" altLang="en-US"/>
          </a:p>
        </p:txBody>
      </p:sp>
    </p:spTree>
    <p:extLst>
      <p:ext uri="{BB962C8B-B14F-4D97-AF65-F5344CB8AC3E}">
        <p14:creationId xmlns:p14="http://schemas.microsoft.com/office/powerpoint/2010/main" val="600314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sz="1800" dirty="0">
                <a:solidFill>
                  <a:srgbClr val="FF0000"/>
                </a:solidFill>
                <a:effectLst/>
                <a:ea typeface="標楷體" panose="03000509000000000000" pitchFamily="65" charset="-120"/>
                <a:cs typeface="Arial" panose="020B0604020202020204" pitchFamily="34" charset="0"/>
              </a:rPr>
              <a:t>修行，若沒有外面的境界，我們無法，內心建立起了，我們歸依處的本宅。</a:t>
            </a:r>
            <a:endParaRPr lang="en-US" altLang="zh-TW" sz="1800" dirty="0">
              <a:solidFill>
                <a:srgbClr val="FF0000"/>
              </a:solidFill>
              <a:effectLst/>
              <a:ea typeface="標楷體" panose="03000509000000000000" pitchFamily="65" charset="-120"/>
              <a:cs typeface="Arial" panose="020B0604020202020204" pitchFamily="34" charset="0"/>
            </a:endParaRPr>
          </a:p>
          <a:p>
            <a:r>
              <a:rPr lang="zh-TW" altLang="zh-TW" sz="1800" dirty="0">
                <a:solidFill>
                  <a:srgbClr val="FF0000"/>
                </a:solidFill>
                <a:effectLst/>
                <a:ea typeface="標楷體" panose="03000509000000000000" pitchFamily="65" charset="-120"/>
                <a:cs typeface="Arial" panose="020B0604020202020204" pitchFamily="34" charset="0"/>
              </a:rPr>
              <a:t>我們要如何用快樂的方法，去拔除他的苦難；苦難拔除，能夠感受到解脫後，輕安自在的快樂。我們要先自己輕安自在，我們才能用這個方法，來拔除眾生苦難，輕安自在，才能得到功德成熟到成佛。</a:t>
            </a:r>
            <a:endParaRPr lang="zh-TW" altLang="en-US" dirty="0"/>
          </a:p>
        </p:txBody>
      </p:sp>
      <p:sp>
        <p:nvSpPr>
          <p:cNvPr id="4" name="投影片編號版面配置區 3"/>
          <p:cNvSpPr>
            <a:spLocks noGrp="1"/>
          </p:cNvSpPr>
          <p:nvPr>
            <p:ph type="sldNum" sz="quarter" idx="5"/>
          </p:nvPr>
        </p:nvSpPr>
        <p:spPr/>
        <p:txBody>
          <a:bodyPr/>
          <a:lstStyle/>
          <a:p>
            <a:fld id="{7694F4B3-DB49-48FC-80E2-A9DD3A6FF511}" type="slidenum">
              <a:rPr lang="zh-TW" altLang="en-US" smtClean="0"/>
              <a:t>18</a:t>
            </a:fld>
            <a:endParaRPr lang="zh-TW" altLang="en-US"/>
          </a:p>
        </p:txBody>
      </p:sp>
    </p:spTree>
    <p:extLst>
      <p:ext uri="{BB962C8B-B14F-4D97-AF65-F5344CB8AC3E}">
        <p14:creationId xmlns:p14="http://schemas.microsoft.com/office/powerpoint/2010/main" val="28723683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7694F4B3-DB49-48FC-80E2-A9DD3A6FF511}" type="slidenum">
              <a:rPr lang="zh-TW" altLang="en-US" smtClean="0"/>
              <a:t>19</a:t>
            </a:fld>
            <a:endParaRPr lang="zh-TW" altLang="en-US"/>
          </a:p>
        </p:txBody>
      </p:sp>
    </p:spTree>
    <p:extLst>
      <p:ext uri="{BB962C8B-B14F-4D97-AF65-F5344CB8AC3E}">
        <p14:creationId xmlns:p14="http://schemas.microsoft.com/office/powerpoint/2010/main" val="29587949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菩薩慈悲以細微的心觀察</a:t>
            </a:r>
            <a:endParaRPr lang="en-US" altLang="zh-TW" dirty="0"/>
          </a:p>
          <a:p>
            <a:r>
              <a:rPr lang="zh-TW" altLang="zh-TW" sz="1200" dirty="0">
                <a:solidFill>
                  <a:schemeClr val="bg1"/>
                </a:solidFill>
                <a:effectLst/>
                <a:ea typeface="標楷體" panose="03000509000000000000" pitchFamily="65" charset="-120"/>
                <a:cs typeface="Arial" panose="020B0604020202020204" pitchFamily="34" charset="0"/>
              </a:rPr>
              <a:t>已曾親近供養過去無量諸佛</a:t>
            </a:r>
            <a:r>
              <a:rPr lang="en-US" altLang="zh-TW" sz="1200" dirty="0">
                <a:solidFill>
                  <a:schemeClr val="bg1"/>
                </a:solidFill>
                <a:effectLst/>
                <a:ea typeface="標楷體" panose="03000509000000000000" pitchFamily="65" charset="-120"/>
                <a:cs typeface="Arial" panose="020B0604020202020204" pitchFamily="34" charset="0"/>
              </a:rPr>
              <a:t>:</a:t>
            </a:r>
            <a:r>
              <a:rPr lang="zh-TW" altLang="en-US" sz="1200" dirty="0">
                <a:solidFill>
                  <a:schemeClr val="bg1"/>
                </a:solidFill>
                <a:effectLst/>
                <a:ea typeface="標楷體" panose="03000509000000000000" pitchFamily="65" charset="-120"/>
                <a:cs typeface="Arial" panose="020B0604020202020204" pitchFamily="34" charset="0"/>
              </a:rPr>
              <a:t>走入人群，</a:t>
            </a:r>
            <a:endParaRPr lang="en-US" altLang="zh-TW" sz="1200" dirty="0">
              <a:solidFill>
                <a:schemeClr val="bg1"/>
              </a:solidFill>
              <a:effectLst/>
              <a:ea typeface="標楷體" panose="03000509000000000000" pitchFamily="65" charset="-120"/>
              <a:cs typeface="Arial" panose="020B0604020202020204" pitchFamily="34" charset="0"/>
            </a:endParaRPr>
          </a:p>
        </p:txBody>
      </p:sp>
      <p:sp>
        <p:nvSpPr>
          <p:cNvPr id="4" name="投影片編號版面配置區 3"/>
          <p:cNvSpPr>
            <a:spLocks noGrp="1"/>
          </p:cNvSpPr>
          <p:nvPr>
            <p:ph type="sldNum" sz="quarter" idx="5"/>
          </p:nvPr>
        </p:nvSpPr>
        <p:spPr/>
        <p:txBody>
          <a:bodyPr/>
          <a:lstStyle/>
          <a:p>
            <a:fld id="{7694F4B3-DB49-48FC-80E2-A9DD3A6FF511}" type="slidenum">
              <a:rPr lang="zh-TW" altLang="en-US" smtClean="0"/>
              <a:t>20</a:t>
            </a:fld>
            <a:endParaRPr lang="zh-TW" altLang="en-US"/>
          </a:p>
        </p:txBody>
      </p:sp>
    </p:spTree>
    <p:extLst>
      <p:ext uri="{BB962C8B-B14F-4D97-AF65-F5344CB8AC3E}">
        <p14:creationId xmlns:p14="http://schemas.microsoft.com/office/powerpoint/2010/main" val="10332989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過去</a:t>
            </a:r>
            <a:r>
              <a:rPr lang="en-US" altLang="zh-TW" dirty="0"/>
              <a:t>(</a:t>
            </a:r>
            <a:r>
              <a:rPr lang="zh-TW" altLang="en-US" dirty="0"/>
              <a:t>彌勒</a:t>
            </a:r>
            <a:r>
              <a:rPr lang="en-US" altLang="zh-TW" dirty="0"/>
              <a:t>)</a:t>
            </a:r>
            <a:r>
              <a:rPr lang="zh-TW" altLang="en-US" dirty="0"/>
              <a:t>未來佛</a:t>
            </a:r>
            <a:r>
              <a:rPr lang="en-US" altLang="zh-TW" dirty="0"/>
              <a:t>(</a:t>
            </a:r>
            <a:r>
              <a:rPr lang="zh-TW" altLang="en-US" dirty="0"/>
              <a:t>文殊菩薩，過去龍種上尊王佛</a:t>
            </a:r>
            <a:r>
              <a:rPr lang="en-US" altLang="zh-TW" dirty="0"/>
              <a:t>)</a:t>
            </a:r>
            <a:endParaRPr lang="zh-TW" altLang="en-US" dirty="0"/>
          </a:p>
        </p:txBody>
      </p:sp>
      <p:sp>
        <p:nvSpPr>
          <p:cNvPr id="4" name="投影片編號版面配置區 3"/>
          <p:cNvSpPr>
            <a:spLocks noGrp="1"/>
          </p:cNvSpPr>
          <p:nvPr>
            <p:ph type="sldNum" sz="quarter" idx="5"/>
          </p:nvPr>
        </p:nvSpPr>
        <p:spPr/>
        <p:txBody>
          <a:bodyPr/>
          <a:lstStyle/>
          <a:p>
            <a:fld id="{7694F4B3-DB49-48FC-80E2-A9DD3A6FF511}" type="slidenum">
              <a:rPr lang="zh-TW" altLang="en-US" smtClean="0"/>
              <a:t>21</a:t>
            </a:fld>
            <a:endParaRPr lang="zh-TW" altLang="en-US"/>
          </a:p>
        </p:txBody>
      </p:sp>
    </p:spTree>
    <p:extLst>
      <p:ext uri="{BB962C8B-B14F-4D97-AF65-F5344CB8AC3E}">
        <p14:creationId xmlns:p14="http://schemas.microsoft.com/office/powerpoint/2010/main" val="1377466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7694F4B3-DB49-48FC-80E2-A9DD3A6FF511}" type="slidenum">
              <a:rPr lang="zh-TW" altLang="en-US" smtClean="0"/>
              <a:t>2</a:t>
            </a:fld>
            <a:endParaRPr lang="zh-TW" altLang="en-US"/>
          </a:p>
        </p:txBody>
      </p:sp>
    </p:spTree>
    <p:extLst>
      <p:ext uri="{BB962C8B-B14F-4D97-AF65-F5344CB8AC3E}">
        <p14:creationId xmlns:p14="http://schemas.microsoft.com/office/powerpoint/2010/main" val="37550790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800" dirty="0">
                <a:solidFill>
                  <a:srgbClr val="030303"/>
                </a:solidFill>
                <a:effectLst/>
                <a:ea typeface="標楷體" panose="03000509000000000000" pitchFamily="65" charset="-120"/>
                <a:cs typeface="Arial" panose="020B0604020202020204" pitchFamily="34" charset="0"/>
              </a:rPr>
              <a:t>接下來</a:t>
            </a:r>
            <a:r>
              <a:rPr lang="zh-TW" altLang="zh-TW" sz="1800" dirty="0">
                <a:solidFill>
                  <a:srgbClr val="030303"/>
                </a:solidFill>
                <a:effectLst/>
                <a:ea typeface="標楷體" panose="03000509000000000000" pitchFamily="65" charset="-120"/>
                <a:cs typeface="Arial" panose="020B0604020202020204" pitchFamily="34" charset="0"/>
              </a:rPr>
              <a:t>是大家的心聲，到底佛陀如此放光，現神變相這種的神通，到底是什麼樣的因緣？</a:t>
            </a:r>
            <a:endParaRPr lang="en-US" altLang="zh-TW" sz="1800" dirty="0">
              <a:solidFill>
                <a:srgbClr val="030303"/>
              </a:solidFill>
              <a:effectLst/>
              <a:ea typeface="標楷體" panose="03000509000000000000" pitchFamily="65" charset="-120"/>
              <a:cs typeface="Arial" panose="020B0604020202020204" pitchFamily="34" charset="0"/>
            </a:endParaRPr>
          </a:p>
          <a:p>
            <a:r>
              <a:rPr lang="zh-TW" altLang="zh-TW" sz="1800" dirty="0">
                <a:solidFill>
                  <a:srgbClr val="030303"/>
                </a:solidFill>
                <a:effectLst/>
                <a:ea typeface="標楷體" panose="03000509000000000000" pitchFamily="65" charset="-120"/>
                <a:cs typeface="Arial" panose="020B0604020202020204" pitchFamily="34" charset="0"/>
              </a:rPr>
              <a:t>這是在大會之中，比丘、比丘尼，優婆塞、優婆夷，這是佛的四眾弟子共同，還有天龍、鬼神等，都有這種心念，所以到底要問誰呢？大家的心開始起疑惑。 </a:t>
            </a:r>
            <a:endParaRPr lang="en-US" altLang="zh-TW" sz="1800" dirty="0">
              <a:solidFill>
                <a:srgbClr val="030303"/>
              </a:solidFill>
              <a:effectLst/>
              <a:ea typeface="標楷體" panose="03000509000000000000" pitchFamily="65" charset="-120"/>
              <a:cs typeface="Arial" panose="020B0604020202020204" pitchFamily="34" charset="0"/>
            </a:endParaRPr>
          </a:p>
          <a:p>
            <a:r>
              <a:rPr lang="zh-TW" altLang="zh-TW" sz="1800" dirty="0">
                <a:solidFill>
                  <a:srgbClr val="030303"/>
                </a:solidFill>
                <a:effectLst/>
                <a:ea typeface="標楷體" panose="03000509000000000000" pitchFamily="65" charset="-120"/>
                <a:cs typeface="Arial" panose="020B0604020202020204" pitchFamily="34" charset="0"/>
              </a:rPr>
              <a:t>，這</a:t>
            </a:r>
            <a:r>
              <a:rPr lang="zh-TW" altLang="zh-TW" sz="1800" dirty="0">
                <a:solidFill>
                  <a:srgbClr val="C00000"/>
                </a:solidFill>
                <a:effectLst/>
                <a:ea typeface="標楷體" panose="03000509000000000000" pitchFamily="65" charset="-120"/>
                <a:cs typeface="Arial" panose="020B0604020202020204" pitchFamily="34" charset="0"/>
              </a:rPr>
              <a:t>個大會裡有有學、無學，有的人已經證果了徹，有的還是初學，聚集在一個大會中，菩薩都能了解，初學的人還沒有辦法了解，境界還沒有到達的人，更無法能夠透徹，</a:t>
            </a:r>
            <a:endParaRPr lang="en-US" altLang="zh-TW" sz="1800" dirty="0">
              <a:solidFill>
                <a:srgbClr val="C00000"/>
              </a:solidFill>
              <a:effectLst/>
              <a:ea typeface="標楷體" panose="03000509000000000000" pitchFamily="65" charset="-120"/>
              <a:cs typeface="Arial" panose="020B0604020202020204" pitchFamily="34" charset="0"/>
            </a:endParaRPr>
          </a:p>
          <a:p>
            <a:r>
              <a:rPr lang="zh-TW" altLang="zh-TW" sz="1800" dirty="0">
                <a:solidFill>
                  <a:srgbClr val="C00000"/>
                </a:solidFill>
                <a:effectLst/>
                <a:ea typeface="標楷體" panose="03000509000000000000" pitchFamily="65" charset="-120"/>
                <a:cs typeface="Arial" panose="020B0604020202020204" pitchFamily="34" charset="0"/>
              </a:rPr>
              <a:t>所以在那個會中，就有人有疑惑。 到底這是什麼樣的瑞相？到底要問什麼人？這是一個疑惑</a:t>
            </a:r>
            <a:endParaRPr lang="zh-TW" altLang="en-US" dirty="0"/>
          </a:p>
        </p:txBody>
      </p:sp>
      <p:sp>
        <p:nvSpPr>
          <p:cNvPr id="4" name="投影片編號版面配置區 3"/>
          <p:cNvSpPr>
            <a:spLocks noGrp="1"/>
          </p:cNvSpPr>
          <p:nvPr>
            <p:ph type="sldNum" sz="quarter" idx="5"/>
          </p:nvPr>
        </p:nvSpPr>
        <p:spPr/>
        <p:txBody>
          <a:bodyPr/>
          <a:lstStyle/>
          <a:p>
            <a:fld id="{7694F4B3-DB49-48FC-80E2-A9DD3A6FF511}" type="slidenum">
              <a:rPr lang="zh-TW" altLang="en-US" smtClean="0"/>
              <a:t>22</a:t>
            </a:fld>
            <a:endParaRPr lang="zh-TW" altLang="en-US"/>
          </a:p>
        </p:txBody>
      </p:sp>
    </p:spTree>
    <p:extLst>
      <p:ext uri="{BB962C8B-B14F-4D97-AF65-F5344CB8AC3E}">
        <p14:creationId xmlns:p14="http://schemas.microsoft.com/office/powerpoint/2010/main" val="5761305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sz="1800" dirty="0">
              <a:solidFill>
                <a:srgbClr val="C00000"/>
              </a:solidFill>
              <a:effectLst/>
              <a:ea typeface="標楷體" panose="03000509000000000000" pitchFamily="65" charset="-120"/>
              <a:cs typeface="Arial" panose="020B0604020202020204" pitchFamily="34" charset="0"/>
            </a:endParaRPr>
          </a:p>
          <a:p>
            <a:r>
              <a:rPr lang="zh-TW" altLang="zh-TW" sz="1800" dirty="0">
                <a:solidFill>
                  <a:srgbClr val="C00000"/>
                </a:solidFill>
                <a:effectLst/>
                <a:ea typeface="標楷體" panose="03000509000000000000" pitchFamily="65" charset="-120"/>
                <a:cs typeface="Arial" panose="020B0604020202020204" pitchFamily="34" charset="0"/>
              </a:rPr>
              <a:t>所以在那個會中，就有人有疑惑。 到底這是什麼樣的瑞相？到底要問什麼人？這是一個疑惑</a:t>
            </a:r>
            <a:endParaRPr lang="zh-TW" altLang="en-US" dirty="0"/>
          </a:p>
        </p:txBody>
      </p:sp>
      <p:sp>
        <p:nvSpPr>
          <p:cNvPr id="4" name="投影片編號版面配置區 3"/>
          <p:cNvSpPr>
            <a:spLocks noGrp="1"/>
          </p:cNvSpPr>
          <p:nvPr>
            <p:ph type="sldNum" sz="quarter" idx="5"/>
          </p:nvPr>
        </p:nvSpPr>
        <p:spPr/>
        <p:txBody>
          <a:bodyPr/>
          <a:lstStyle/>
          <a:p>
            <a:fld id="{7694F4B3-DB49-48FC-80E2-A9DD3A6FF511}" type="slidenum">
              <a:rPr lang="zh-TW" altLang="en-US" smtClean="0"/>
              <a:t>23</a:t>
            </a:fld>
            <a:endParaRPr lang="zh-TW" altLang="en-US"/>
          </a:p>
        </p:txBody>
      </p:sp>
    </p:spTree>
    <p:extLst>
      <p:ext uri="{BB962C8B-B14F-4D97-AF65-F5344CB8AC3E}">
        <p14:creationId xmlns:p14="http://schemas.microsoft.com/office/powerpoint/2010/main" val="29406613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dirty="0"/>
              <a:t>念從何來</a:t>
            </a:r>
            <a:r>
              <a:rPr lang="en-US" altLang="zh-TW" sz="1200" dirty="0"/>
              <a:t>?</a:t>
            </a:r>
            <a:r>
              <a:rPr lang="zh-TW" altLang="en-US" sz="1200" dirty="0"/>
              <a:t>探詢瑞相境界的因緣</a:t>
            </a:r>
          </a:p>
          <a:p>
            <a:r>
              <a:rPr lang="zh-TW" altLang="en-US" dirty="0"/>
              <a:t>為什麼會有瑞相</a:t>
            </a:r>
            <a:r>
              <a:rPr lang="en-US" altLang="zh-TW" dirty="0"/>
              <a:t>:</a:t>
            </a:r>
            <a:r>
              <a:rPr lang="zh-TW" altLang="zh-TW" sz="1800" kern="0" dirty="0">
                <a:solidFill>
                  <a:srgbClr val="000000"/>
                </a:solidFill>
                <a:effectLst/>
                <a:ea typeface="標楷體" panose="03000509000000000000" pitchFamily="65" charset="-120"/>
                <a:cs typeface="Arial" panose="020B0604020202020204" pitchFamily="34" charset="0"/>
              </a:rPr>
              <a:t> </a:t>
            </a:r>
            <a:endParaRPr lang="en-US" altLang="zh-TW" sz="1800" kern="0" dirty="0">
              <a:solidFill>
                <a:srgbClr val="000000"/>
              </a:solidFill>
              <a:effectLst/>
              <a:ea typeface="標楷體" panose="03000509000000000000" pitchFamily="65" charset="-120"/>
              <a:cs typeface="Arial" panose="020B0604020202020204" pitchFamily="34" charset="0"/>
            </a:endParaRPr>
          </a:p>
          <a:p>
            <a:r>
              <a:rPr lang="zh-TW" altLang="zh-TW" sz="1800" kern="0" dirty="0">
                <a:solidFill>
                  <a:srgbClr val="000000"/>
                </a:solidFill>
                <a:effectLst/>
                <a:ea typeface="標楷體" panose="03000509000000000000" pitchFamily="65" charset="-120"/>
                <a:cs typeface="Arial" panose="020B0604020202020204" pitchFamily="34" charset="0"/>
              </a:rPr>
              <a:t>佛陀考慮到，過去說法四十多年了，</a:t>
            </a:r>
            <a:r>
              <a:rPr lang="zh-TW" altLang="zh-TW" sz="1800" kern="0" dirty="0">
                <a:solidFill>
                  <a:srgbClr val="FF0000"/>
                </a:solidFill>
                <a:effectLst/>
                <a:ea typeface="標楷體" panose="03000509000000000000" pitchFamily="65" charset="-120"/>
                <a:cs typeface="Arial" panose="020B0604020202020204" pitchFamily="34" charset="0"/>
              </a:rPr>
              <a:t>大家聽法聽久了，也會疲</a:t>
            </a:r>
            <a:r>
              <a:rPr lang="en-US" altLang="zh-TW" sz="1800" kern="0" dirty="0">
                <a:solidFill>
                  <a:srgbClr val="FF0000"/>
                </a:solidFill>
                <a:effectLst/>
                <a:ea typeface="標楷體" panose="03000509000000000000" pitchFamily="65" charset="-120"/>
                <a:cs typeface="Arial" panose="020B0604020202020204" pitchFamily="34" charset="0"/>
              </a:rPr>
              <a:t>(</a:t>
            </a:r>
            <a:r>
              <a:rPr lang="zh-TW" altLang="zh-TW" sz="1800" kern="0" dirty="0">
                <a:solidFill>
                  <a:srgbClr val="FF0000"/>
                </a:solidFill>
                <a:effectLst/>
                <a:ea typeface="標楷體" panose="03000509000000000000" pitchFamily="65" charset="-120"/>
                <a:cs typeface="Arial" panose="020B0604020202020204" pitchFamily="34" charset="0"/>
              </a:rPr>
              <a:t>憊</a:t>
            </a:r>
            <a:r>
              <a:rPr lang="en-US" altLang="zh-TW" sz="1800" kern="0" dirty="0">
                <a:solidFill>
                  <a:srgbClr val="FF0000"/>
                </a:solidFill>
                <a:effectLst/>
                <a:ea typeface="標楷體" panose="03000509000000000000" pitchFamily="65" charset="-120"/>
                <a:cs typeface="Arial" panose="020B0604020202020204" pitchFamily="34" charset="0"/>
              </a:rPr>
              <a:t>)</a:t>
            </a:r>
            <a:r>
              <a:rPr lang="zh-TW" altLang="zh-TW" sz="1800" kern="0" dirty="0">
                <a:solidFill>
                  <a:srgbClr val="FF0000"/>
                </a:solidFill>
                <a:effectLst/>
                <a:ea typeface="標楷體" panose="03000509000000000000" pitchFamily="65" charset="-120"/>
                <a:cs typeface="Arial" panose="020B0604020202020204" pitchFamily="34" charset="0"/>
              </a:rPr>
              <a:t>，那個懈怠的心會生起，精進的心會減，所以佛陀現在既然要說大法，就是要換一種的形態，</a:t>
            </a:r>
            <a:endParaRPr lang="en-US" altLang="zh-TW" sz="1800" kern="0" dirty="0">
              <a:solidFill>
                <a:srgbClr val="FF0000"/>
              </a:solidFill>
              <a:effectLst/>
              <a:ea typeface="標楷體" panose="03000509000000000000" pitchFamily="65" charset="-120"/>
              <a:cs typeface="Arial" panose="020B0604020202020204" pitchFamily="34" charset="0"/>
            </a:endParaRPr>
          </a:p>
          <a:p>
            <a:r>
              <a:rPr lang="zh-TW" altLang="zh-TW" sz="1800" kern="0" dirty="0">
                <a:solidFill>
                  <a:srgbClr val="FF0000"/>
                </a:solidFill>
                <a:effectLst/>
                <a:ea typeface="標楷體" panose="03000509000000000000" pitchFamily="65" charset="-120"/>
                <a:cs typeface="Arial" panose="020B0604020202020204" pitchFamily="34" charset="0"/>
              </a:rPr>
              <a:t>提升人人追求的心，啟發人人那分精進的念，抖擻掉了疲倦，懈怠的心，這是佛陀要講《法華經》的，一種的心意，當然彌勒菩薩知道</a:t>
            </a:r>
            <a:endParaRPr lang="en-US" altLang="zh-TW" sz="1800" kern="0" dirty="0">
              <a:solidFill>
                <a:srgbClr val="FF0000"/>
              </a:solidFill>
              <a:effectLst/>
              <a:ea typeface="標楷體" panose="03000509000000000000" pitchFamily="65" charset="-120"/>
              <a:cs typeface="Arial" panose="020B0604020202020204" pitchFamily="34" charset="0"/>
            </a:endParaRPr>
          </a:p>
          <a:p>
            <a:endParaRPr lang="en-US" altLang="zh-TW" sz="1800" kern="0" dirty="0">
              <a:solidFill>
                <a:srgbClr val="FF0000"/>
              </a:solidFill>
              <a:effectLst/>
              <a:ea typeface="標楷體" panose="03000509000000000000" pitchFamily="65" charset="-12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rPr>
              <a:t>最近有參加一個研習，這位老師為了讓國中生可以專注聽課一直在想種種的方法，不離引起好奇想知道可以讓人專心，鼓勵大家願意將心定下來的意念，這其實是有種種的考驗和充足的經驗，才能達到效果</a:t>
            </a:r>
          </a:p>
          <a:p>
            <a:endParaRPr lang="en-US" altLang="zh-TW" sz="1800" kern="0" dirty="0">
              <a:solidFill>
                <a:srgbClr val="FF0000"/>
              </a:solidFill>
              <a:effectLst/>
              <a:ea typeface="標楷體" panose="03000509000000000000" pitchFamily="65" charset="-120"/>
              <a:cs typeface="Arial" panose="020B0604020202020204" pitchFamily="34" charset="0"/>
            </a:endParaRPr>
          </a:p>
        </p:txBody>
      </p:sp>
      <p:sp>
        <p:nvSpPr>
          <p:cNvPr id="4" name="投影片編號版面配置區 3"/>
          <p:cNvSpPr>
            <a:spLocks noGrp="1"/>
          </p:cNvSpPr>
          <p:nvPr>
            <p:ph type="sldNum" sz="quarter" idx="5"/>
          </p:nvPr>
        </p:nvSpPr>
        <p:spPr/>
        <p:txBody>
          <a:bodyPr/>
          <a:lstStyle/>
          <a:p>
            <a:fld id="{7694F4B3-DB49-48FC-80E2-A9DD3A6FF511}" type="slidenum">
              <a:rPr lang="zh-TW" altLang="en-US" smtClean="0"/>
              <a:t>24</a:t>
            </a:fld>
            <a:endParaRPr lang="zh-TW" altLang="en-US"/>
          </a:p>
        </p:txBody>
      </p:sp>
    </p:spTree>
    <p:extLst>
      <p:ext uri="{BB962C8B-B14F-4D97-AF65-F5344CB8AC3E}">
        <p14:creationId xmlns:p14="http://schemas.microsoft.com/office/powerpoint/2010/main" val="41306309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7694F4B3-DB49-48FC-80E2-A9DD3A6FF511}" type="slidenum">
              <a:rPr lang="zh-TW" altLang="en-US" smtClean="0"/>
              <a:t>25</a:t>
            </a:fld>
            <a:endParaRPr lang="zh-TW" altLang="en-US"/>
          </a:p>
        </p:txBody>
      </p:sp>
    </p:spTree>
    <p:extLst>
      <p:ext uri="{BB962C8B-B14F-4D97-AF65-F5344CB8AC3E}">
        <p14:creationId xmlns:p14="http://schemas.microsoft.com/office/powerpoint/2010/main" val="34785525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彌勒菩薩是慈悲的念為眾生解決問題，還需有巧妙的智慧</a:t>
            </a:r>
            <a:endParaRPr lang="en-US" altLang="zh-TW" dirty="0"/>
          </a:p>
          <a:p>
            <a:r>
              <a:rPr lang="zh-TW" altLang="en-US" dirty="0"/>
              <a:t>眾生的念還有不解，自己的念</a:t>
            </a:r>
            <a:endParaRPr lang="en-US" altLang="zh-TW" dirty="0"/>
          </a:p>
          <a:p>
            <a:r>
              <a:rPr lang="zh-TW" altLang="en-US" dirty="0"/>
              <a:t>兩者看到的問題不一樣也因為修行層次不一樣，發現的問題也會有不一樣</a:t>
            </a:r>
            <a:endParaRPr lang="en-US" altLang="zh-TW" dirty="0"/>
          </a:p>
          <a:p>
            <a:endParaRPr lang="zh-TW" altLang="en-US" dirty="0"/>
          </a:p>
        </p:txBody>
      </p:sp>
      <p:sp>
        <p:nvSpPr>
          <p:cNvPr id="4" name="投影片編號版面配置區 3"/>
          <p:cNvSpPr>
            <a:spLocks noGrp="1"/>
          </p:cNvSpPr>
          <p:nvPr>
            <p:ph type="sldNum" sz="quarter" idx="5"/>
          </p:nvPr>
        </p:nvSpPr>
        <p:spPr/>
        <p:txBody>
          <a:bodyPr/>
          <a:lstStyle/>
          <a:p>
            <a:fld id="{7694F4B3-DB49-48FC-80E2-A9DD3A6FF511}" type="slidenum">
              <a:rPr lang="zh-TW" altLang="en-US" smtClean="0"/>
              <a:t>26</a:t>
            </a:fld>
            <a:endParaRPr lang="zh-TW" altLang="en-US"/>
          </a:p>
        </p:txBody>
      </p:sp>
    </p:spTree>
    <p:extLst>
      <p:ext uri="{BB962C8B-B14F-4D97-AF65-F5344CB8AC3E}">
        <p14:creationId xmlns:p14="http://schemas.microsoft.com/office/powerpoint/2010/main" val="3496756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b="1" kern="100" dirty="0">
                <a:solidFill>
                  <a:srgbClr val="000000"/>
                </a:solidFill>
                <a:effectLst/>
                <a:highlight>
                  <a:srgbClr val="00FFFF"/>
                </a:highlight>
                <a:latin typeface="Calibri" panose="020F0502020204030204" pitchFamily="34" charset="0"/>
                <a:ea typeface="標楷體" panose="03000509000000000000" pitchFamily="65" charset="-120"/>
                <a:cs typeface="Mangal" panose="02040503050203030202" pitchFamily="18" charset="0"/>
              </a:rPr>
              <a:t>念，啟發我們追求的方向或想了解的事</a:t>
            </a:r>
            <a:endParaRPr lang="en-US" altLang="zh-TW" sz="1800" b="1" kern="100" dirty="0">
              <a:solidFill>
                <a:srgbClr val="000000"/>
              </a:solidFill>
              <a:effectLst/>
              <a:highlight>
                <a:srgbClr val="00FFFF"/>
              </a:highlight>
              <a:latin typeface="Calibri" panose="020F0502020204030204" pitchFamily="34" charset="0"/>
              <a:ea typeface="標楷體" panose="03000509000000000000" pitchFamily="65" charset="-120"/>
              <a:cs typeface="Mangal" panose="02040503050203030202"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b="1" kern="100" dirty="0">
                <a:solidFill>
                  <a:srgbClr val="000000"/>
                </a:solidFill>
                <a:effectLst/>
                <a:highlight>
                  <a:srgbClr val="00FFFF"/>
                </a:highlight>
                <a:latin typeface="Calibri" panose="020F0502020204030204" pitchFamily="34" charset="0"/>
                <a:ea typeface="標楷體" panose="03000509000000000000" pitchFamily="65" charset="-120"/>
                <a:cs typeface="Mangal" panose="02040503050203030202" pitchFamily="18" charset="0"/>
              </a:rPr>
              <a:t>就像</a:t>
            </a:r>
            <a:r>
              <a:rPr lang="zh-TW" altLang="zh-TW" sz="1800" b="1" kern="100" dirty="0">
                <a:solidFill>
                  <a:srgbClr val="000000"/>
                </a:solidFill>
                <a:effectLst/>
                <a:highlight>
                  <a:srgbClr val="00FFFF"/>
                </a:highlight>
                <a:latin typeface="Calibri" panose="020F0502020204030204" pitchFamily="34" charset="0"/>
                <a:ea typeface="標楷體" panose="03000509000000000000" pitchFamily="65" charset="-120"/>
                <a:cs typeface="Mangal" panose="02040503050203030202" pitchFamily="18" charset="0"/>
              </a:rPr>
              <a:t>菲律賓</a:t>
            </a:r>
            <a:r>
              <a:rPr lang="zh-TW" altLang="en-US" sz="1800" b="1" kern="100" dirty="0">
                <a:solidFill>
                  <a:srgbClr val="000000"/>
                </a:solidFill>
                <a:effectLst/>
                <a:highlight>
                  <a:srgbClr val="00FFFF"/>
                </a:highlight>
                <a:latin typeface="Calibri" panose="020F0502020204030204" pitchFamily="34" charset="0"/>
                <a:ea typeface="標楷體" panose="03000509000000000000" pitchFamily="65" charset="-120"/>
                <a:cs typeface="Mangal" panose="02040503050203030202" pitchFamily="18" charset="0"/>
              </a:rPr>
              <a:t>施恭旗大德，</a:t>
            </a:r>
            <a:r>
              <a:rPr lang="zh-TW" altLang="zh-TW" sz="1800" b="1" kern="100" dirty="0">
                <a:solidFill>
                  <a:srgbClr val="000000"/>
                </a:solidFill>
                <a:effectLst/>
                <a:highlight>
                  <a:srgbClr val="00FFFF"/>
                </a:highlight>
                <a:latin typeface="Calibri" panose="020F0502020204030204" pitchFamily="34" charset="0"/>
                <a:ea typeface="標楷體" panose="03000509000000000000" pitchFamily="65" charset="-120"/>
                <a:cs typeface="Mangal" panose="02040503050203030202" pitchFamily="18" charset="0"/>
              </a:rPr>
              <a:t>這個家庭是一個很模範的好家庭，六個小孩，事業做得很好，受很高的教育，在海燕颱風對菲律賓大傷害，</a:t>
            </a:r>
            <a:r>
              <a:rPr lang="zh-TW" altLang="en-US" sz="1800" b="1" kern="100" dirty="0">
                <a:solidFill>
                  <a:srgbClr val="000000"/>
                </a:solidFill>
                <a:effectLst/>
                <a:highlight>
                  <a:srgbClr val="00FFFF"/>
                </a:highlight>
                <a:latin typeface="Calibri" panose="020F0502020204030204" pitchFamily="34" charset="0"/>
                <a:ea typeface="標楷體" panose="03000509000000000000" pitchFamily="65" charset="-120"/>
                <a:cs typeface="Mangal" panose="02040503050203030202" pitchFamily="18" charset="0"/>
              </a:rPr>
              <a:t>慈濟</a:t>
            </a:r>
            <a:r>
              <a:rPr lang="zh-TW" altLang="zh-TW" sz="1800" b="1" kern="100" dirty="0">
                <a:solidFill>
                  <a:srgbClr val="000000"/>
                </a:solidFill>
                <a:effectLst/>
                <a:highlight>
                  <a:srgbClr val="00FFFF"/>
                </a:highlight>
                <a:latin typeface="Calibri" panose="020F0502020204030204" pitchFamily="34" charset="0"/>
                <a:ea typeface="標楷體" panose="03000509000000000000" pitchFamily="65" charset="-120"/>
                <a:cs typeface="Mangal" panose="02040503050203030202" pitchFamily="18" charset="0"/>
              </a:rPr>
              <a:t>計畫要建三千的簡易屋，他聽到了</a:t>
            </a:r>
            <a:r>
              <a:rPr lang="zh-TW" altLang="en-US" sz="1800" b="1" kern="100" dirty="0">
                <a:solidFill>
                  <a:srgbClr val="000000"/>
                </a:solidFill>
                <a:effectLst/>
                <a:highlight>
                  <a:srgbClr val="00FFFF"/>
                </a:highlight>
                <a:latin typeface="Calibri" panose="020F0502020204030204" pitchFamily="34" charset="0"/>
                <a:ea typeface="標楷體" panose="03000509000000000000" pitchFamily="65" charset="-120"/>
                <a:cs typeface="Mangal" panose="02040503050203030202" pitchFamily="18" charset="0"/>
              </a:rPr>
              <a:t>很感動，</a:t>
            </a:r>
            <a:r>
              <a:rPr lang="zh-TW" altLang="zh-TW" sz="1800" b="1" kern="100" dirty="0">
                <a:solidFill>
                  <a:srgbClr val="000000"/>
                </a:solidFill>
                <a:effectLst/>
                <a:highlight>
                  <a:srgbClr val="00FFFF"/>
                </a:highlight>
                <a:latin typeface="Calibri" panose="020F0502020204030204" pitchFamily="34" charset="0"/>
                <a:ea typeface="標楷體" panose="03000509000000000000" pitchFamily="65" charset="-120"/>
                <a:cs typeface="Mangal" panose="02040503050203030202" pitchFamily="18" charset="0"/>
              </a:rPr>
              <a:t>想要見</a:t>
            </a:r>
            <a:r>
              <a:rPr lang="zh-TW" altLang="en-US" sz="1800" b="1" kern="100" dirty="0">
                <a:solidFill>
                  <a:srgbClr val="000000"/>
                </a:solidFill>
                <a:effectLst/>
                <a:highlight>
                  <a:srgbClr val="00FFFF"/>
                </a:highlight>
                <a:latin typeface="Calibri" panose="020F0502020204030204" pitchFamily="34" charset="0"/>
                <a:ea typeface="標楷體" panose="03000509000000000000" pitchFamily="65" charset="-120"/>
                <a:cs typeface="Mangal" panose="02040503050203030202" pitchFamily="18" charset="0"/>
              </a:rPr>
              <a:t>上人</a:t>
            </a:r>
            <a:r>
              <a:rPr lang="en-US" altLang="zh-TW" sz="1800" b="1" kern="100" dirty="0">
                <a:solidFill>
                  <a:srgbClr val="000000"/>
                </a:solidFill>
                <a:effectLst/>
                <a:highlight>
                  <a:srgbClr val="00FFFF"/>
                </a:highlight>
                <a:latin typeface="Calibri" panose="020F0502020204030204" pitchFamily="34" charset="0"/>
                <a:ea typeface="標楷體" panose="03000509000000000000" pitchFamily="65" charset="-120"/>
                <a:cs typeface="Mangal" panose="02040503050203030202" pitchFamily="18" charset="0"/>
              </a:rPr>
              <a:t>(</a:t>
            </a:r>
            <a:r>
              <a:rPr lang="zh-TW" altLang="en-US" sz="1800" b="1" kern="100" dirty="0">
                <a:solidFill>
                  <a:srgbClr val="000000"/>
                </a:solidFill>
                <a:effectLst/>
                <a:highlight>
                  <a:srgbClr val="00FFFF"/>
                </a:highlight>
                <a:latin typeface="Calibri" panose="020F0502020204030204" pitchFamily="34" charset="0"/>
                <a:ea typeface="標楷體" panose="03000509000000000000" pitchFamily="65" charset="-120"/>
                <a:cs typeface="Mangal" panose="02040503050203030202" pitchFamily="18" charset="0"/>
              </a:rPr>
              <a:t>當時他並不認識上人</a:t>
            </a:r>
            <a:r>
              <a:rPr lang="en-US" altLang="zh-TW" sz="1800" b="1" kern="100" dirty="0">
                <a:solidFill>
                  <a:srgbClr val="000000"/>
                </a:solidFill>
                <a:effectLst/>
                <a:highlight>
                  <a:srgbClr val="00FFFF"/>
                </a:highlight>
                <a:latin typeface="Calibri" panose="020F0502020204030204" pitchFamily="34" charset="0"/>
                <a:ea typeface="標楷體" panose="03000509000000000000" pitchFamily="65" charset="-120"/>
                <a:cs typeface="Mangal" panose="02040503050203030202" pitchFamily="18" charset="0"/>
              </a:rPr>
              <a:t>)</a:t>
            </a:r>
            <a:r>
              <a:rPr lang="zh-TW" altLang="zh-TW" sz="1800" b="1" kern="100" dirty="0">
                <a:solidFill>
                  <a:srgbClr val="000000"/>
                </a:solidFill>
                <a:effectLst/>
                <a:highlight>
                  <a:srgbClr val="00FFFF"/>
                </a:highlight>
                <a:latin typeface="Calibri" panose="020F0502020204030204" pitchFamily="34" charset="0"/>
                <a:ea typeface="標楷體" panose="03000509000000000000" pitchFamily="65" charset="-120"/>
                <a:cs typeface="Mangal" panose="02040503050203030202" pitchFamily="18" charset="0"/>
              </a:rPr>
              <a:t>，</a:t>
            </a:r>
            <a:r>
              <a:rPr lang="zh-TW" altLang="en-US" sz="1800" b="1" kern="100" dirty="0">
                <a:solidFill>
                  <a:srgbClr val="000000"/>
                </a:solidFill>
                <a:effectLst/>
                <a:highlight>
                  <a:srgbClr val="00FFFF"/>
                </a:highlight>
                <a:latin typeface="Calibri" panose="020F0502020204030204" pitchFamily="34" charset="0"/>
                <a:ea typeface="標楷體" panose="03000509000000000000" pitchFamily="65" charset="-120"/>
                <a:cs typeface="Mangal" panose="02040503050203030202" pitchFamily="18" charset="0"/>
              </a:rPr>
              <a:t>見過上人後</a:t>
            </a:r>
            <a:r>
              <a:rPr lang="zh-TW" altLang="zh-TW" sz="1800" b="1" kern="100" dirty="0">
                <a:solidFill>
                  <a:srgbClr val="000000"/>
                </a:solidFill>
                <a:effectLst/>
                <a:highlight>
                  <a:srgbClr val="00FFFF"/>
                </a:highlight>
                <a:latin typeface="Calibri" panose="020F0502020204030204" pitchFamily="34" charset="0"/>
                <a:ea typeface="標楷體" panose="03000509000000000000" pitchFamily="65" charset="-120"/>
                <a:cs typeface="Mangal" panose="02040503050203030202" pitchFamily="18" charset="0"/>
              </a:rPr>
              <a:t>，他就發心。</a:t>
            </a:r>
            <a:br>
              <a:rPr lang="en-US" altLang="zh-TW" sz="1800" b="1" kern="100" dirty="0">
                <a:solidFill>
                  <a:srgbClr val="000000"/>
                </a:solidFill>
                <a:effectLst/>
                <a:highlight>
                  <a:srgbClr val="00FFFF"/>
                </a:highlight>
                <a:latin typeface="標楷體" panose="03000509000000000000" pitchFamily="65" charset="-120"/>
                <a:ea typeface="標楷體" panose="03000509000000000000" pitchFamily="65" charset="-120"/>
                <a:cs typeface="Mangal" panose="02040503050203030202" pitchFamily="18" charset="0"/>
              </a:rPr>
            </a:br>
            <a:br>
              <a:rPr lang="en-US" altLang="zh-TW" sz="1800" b="1" kern="100" dirty="0">
                <a:solidFill>
                  <a:srgbClr val="000000"/>
                </a:solidFill>
                <a:effectLst/>
                <a:highlight>
                  <a:srgbClr val="00FFFF"/>
                </a:highlight>
                <a:latin typeface="標楷體" panose="03000509000000000000" pitchFamily="65" charset="-120"/>
                <a:ea typeface="標楷體" panose="03000509000000000000" pitchFamily="65" charset="-120"/>
                <a:cs typeface="Mangal" panose="02040503050203030202" pitchFamily="18" charset="0"/>
              </a:rPr>
            </a:br>
            <a:r>
              <a:rPr lang="zh-TW" altLang="en-US" sz="1800" b="1" kern="100" dirty="0">
                <a:solidFill>
                  <a:srgbClr val="000000"/>
                </a:solidFill>
                <a:effectLst/>
                <a:highlight>
                  <a:srgbClr val="00FFFF"/>
                </a:highlight>
                <a:latin typeface="Calibri" panose="020F0502020204030204" pitchFamily="34" charset="0"/>
                <a:ea typeface="標楷體" panose="03000509000000000000" pitchFamily="65" charset="-120"/>
                <a:cs typeface="Mangal" panose="02040503050203030202" pitchFamily="18" charset="0"/>
              </a:rPr>
              <a:t>看到上人所關心</a:t>
            </a:r>
            <a:r>
              <a:rPr lang="zh-TW" altLang="zh-TW" sz="1800" b="1" kern="100" dirty="0">
                <a:solidFill>
                  <a:srgbClr val="000000"/>
                </a:solidFill>
                <a:effectLst/>
                <a:highlight>
                  <a:srgbClr val="00FFFF"/>
                </a:highlight>
                <a:latin typeface="Calibri" panose="020F0502020204030204" pitchFamily="34" charset="0"/>
                <a:ea typeface="標楷體" panose="03000509000000000000" pitchFamily="65" charset="-120"/>
                <a:cs typeface="Mangal" panose="02040503050203030202" pitchFamily="18" charset="0"/>
              </a:rPr>
              <a:t>是全球的人</a:t>
            </a:r>
            <a:r>
              <a:rPr lang="zh-TW" altLang="en-US" sz="1800" b="1" kern="100" dirty="0">
                <a:solidFill>
                  <a:srgbClr val="000000"/>
                </a:solidFill>
                <a:effectLst/>
                <a:highlight>
                  <a:srgbClr val="00FFFF"/>
                </a:highlight>
                <a:latin typeface="Calibri" panose="020F0502020204030204" pitchFamily="34" charset="0"/>
                <a:ea typeface="標楷體" panose="03000509000000000000" pitchFamily="65" charset="-120"/>
                <a:cs typeface="Mangal" panose="02040503050203030202" pitchFamily="18" charset="0"/>
              </a:rPr>
              <a:t>很感動很激動</a:t>
            </a:r>
            <a:br>
              <a:rPr lang="en-US" altLang="zh-TW" sz="1800" b="1" kern="100" dirty="0">
                <a:solidFill>
                  <a:srgbClr val="000000"/>
                </a:solidFill>
                <a:effectLst/>
                <a:latin typeface="標楷體" panose="03000509000000000000" pitchFamily="65" charset="-120"/>
                <a:ea typeface="標楷體" panose="03000509000000000000" pitchFamily="65" charset="-120"/>
                <a:cs typeface="Mangal" panose="02040503050203030202" pitchFamily="18" charset="0"/>
              </a:rPr>
            </a:br>
            <a:br>
              <a:rPr lang="en-US" altLang="zh-TW" sz="1800" b="1" kern="100" dirty="0">
                <a:solidFill>
                  <a:srgbClr val="000000"/>
                </a:solidFill>
                <a:effectLst/>
                <a:latin typeface="標楷體" panose="03000509000000000000" pitchFamily="65" charset="-120"/>
                <a:ea typeface="標楷體" panose="03000509000000000000" pitchFamily="65" charset="-120"/>
                <a:cs typeface="Mangal" panose="02040503050203030202" pitchFamily="18" charset="0"/>
              </a:rPr>
            </a:br>
            <a:r>
              <a:rPr lang="zh-TW" altLang="en-US" sz="1800" b="1" kern="100" dirty="0">
                <a:solidFill>
                  <a:srgbClr val="000000"/>
                </a:solidFill>
                <a:effectLst/>
                <a:latin typeface="標楷體" panose="03000509000000000000" pitchFamily="65" charset="-120"/>
                <a:ea typeface="標楷體" panose="03000509000000000000" pitchFamily="65" charset="-120"/>
                <a:cs typeface="Mangal" panose="02040503050203030202" pitchFamily="18" charset="0"/>
              </a:rPr>
              <a:t>每年都捐款，</a:t>
            </a:r>
            <a:r>
              <a:rPr lang="zh-TW" altLang="zh-TW" sz="1800" b="1" kern="100" dirty="0">
                <a:solidFill>
                  <a:srgbClr val="000000"/>
                </a:solidFill>
                <a:effectLst/>
                <a:highlight>
                  <a:srgbClr val="00FFFF"/>
                </a:highlight>
                <a:latin typeface="Calibri" panose="020F0502020204030204" pitchFamily="34" charset="0"/>
                <a:ea typeface="標楷體" panose="03000509000000000000" pitchFamily="65" charset="-120"/>
                <a:cs typeface="Mangal" panose="02040503050203030202" pitchFamily="18" charset="0"/>
              </a:rPr>
              <a:t>對菲律賓他是奉獻很大。</a:t>
            </a:r>
            <a:br>
              <a:rPr lang="en-US" altLang="zh-TW" sz="1800" b="1" kern="100" dirty="0">
                <a:solidFill>
                  <a:srgbClr val="000000"/>
                </a:solidFill>
                <a:effectLst/>
                <a:highlight>
                  <a:srgbClr val="00FFFF"/>
                </a:highlight>
                <a:latin typeface="標楷體" panose="03000509000000000000" pitchFamily="65" charset="-120"/>
                <a:ea typeface="標楷體" panose="03000509000000000000" pitchFamily="65" charset="-120"/>
                <a:cs typeface="Mangal" panose="02040503050203030202" pitchFamily="18" charset="0"/>
              </a:rPr>
            </a:br>
            <a:br>
              <a:rPr lang="en-US" altLang="zh-TW" sz="1800" b="1" kern="100" dirty="0">
                <a:solidFill>
                  <a:srgbClr val="000000"/>
                </a:solidFill>
                <a:effectLst/>
                <a:highlight>
                  <a:srgbClr val="00FFFF"/>
                </a:highlight>
                <a:latin typeface="標楷體" panose="03000509000000000000" pitchFamily="65" charset="-120"/>
                <a:ea typeface="標楷體" panose="03000509000000000000" pitchFamily="65" charset="-120"/>
                <a:cs typeface="Mangal" panose="02040503050203030202" pitchFamily="18" charset="0"/>
              </a:rPr>
            </a:br>
            <a:r>
              <a:rPr lang="zh-TW" altLang="en-US" sz="1800" b="1" kern="100" dirty="0">
                <a:solidFill>
                  <a:srgbClr val="000000"/>
                </a:solidFill>
                <a:effectLst/>
                <a:highlight>
                  <a:srgbClr val="00FFFF"/>
                </a:highlight>
                <a:latin typeface="標楷體" panose="03000509000000000000" pitchFamily="65" charset="-120"/>
                <a:ea typeface="標楷體" panose="03000509000000000000" pitchFamily="65" charset="-120"/>
                <a:cs typeface="Mangal" panose="02040503050203030202" pitchFamily="18" charset="0"/>
              </a:rPr>
              <a:t>施恭旗先生</a:t>
            </a:r>
            <a:r>
              <a:rPr lang="zh-TW" altLang="zh-TW" sz="1800" b="1" kern="100" dirty="0">
                <a:solidFill>
                  <a:srgbClr val="000000"/>
                </a:solidFill>
                <a:effectLst/>
                <a:highlight>
                  <a:srgbClr val="00FFFF"/>
                </a:highlight>
                <a:latin typeface="Calibri" panose="020F0502020204030204" pitchFamily="34" charset="0"/>
                <a:ea typeface="標楷體" panose="03000509000000000000" pitchFamily="65" charset="-120"/>
                <a:cs typeface="Mangal" panose="02040503050203030202" pitchFamily="18" charset="0"/>
              </a:rPr>
              <a:t>他的教育，教孩子都要請儉，本身也很勤儉，</a:t>
            </a:r>
            <a:endParaRPr lang="en-US" altLang="zh-TW" sz="1800" b="1" kern="100" dirty="0">
              <a:solidFill>
                <a:srgbClr val="000000"/>
              </a:solidFill>
              <a:effectLst/>
              <a:highlight>
                <a:srgbClr val="00FFFF"/>
              </a:highlight>
              <a:latin typeface="Calibri" panose="020F0502020204030204" pitchFamily="34" charset="0"/>
              <a:ea typeface="標楷體" panose="03000509000000000000" pitchFamily="65" charset="-120"/>
              <a:cs typeface="Mangal" panose="02040503050203030202"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US" altLang="zh-TW" sz="1800" b="1" kern="100" dirty="0">
                <a:solidFill>
                  <a:srgbClr val="000000"/>
                </a:solidFill>
                <a:effectLst/>
                <a:latin typeface="標楷體" panose="03000509000000000000" pitchFamily="65" charset="-120"/>
                <a:ea typeface="標楷體" panose="03000509000000000000" pitchFamily="65" charset="-120"/>
                <a:cs typeface="Mangal" panose="02040503050203030202" pitchFamily="18" charset="0"/>
              </a:rPr>
            </a:br>
            <a:r>
              <a:rPr lang="zh-TW" altLang="zh-TW" sz="1800" b="1" kern="100" dirty="0">
                <a:solidFill>
                  <a:srgbClr val="000000"/>
                </a:solidFill>
                <a:effectLst/>
                <a:highlight>
                  <a:srgbClr val="00FFFF"/>
                </a:highlight>
                <a:latin typeface="Calibri" panose="020F0502020204030204" pitchFamily="34" charset="0"/>
                <a:ea typeface="標楷體" panose="03000509000000000000" pitchFamily="65" charset="-120"/>
                <a:cs typeface="Mangal" panose="02040503050203030202" pitchFamily="18" charset="0"/>
              </a:rPr>
              <a:t>李偉嵩</a:t>
            </a:r>
            <a:r>
              <a:rPr lang="zh-TW" altLang="en-US" sz="1800" b="1" kern="100" dirty="0">
                <a:solidFill>
                  <a:srgbClr val="000000"/>
                </a:solidFill>
                <a:effectLst/>
                <a:highlight>
                  <a:srgbClr val="00FFFF"/>
                </a:highlight>
                <a:latin typeface="Calibri" panose="020F0502020204030204" pitchFamily="34" charset="0"/>
                <a:ea typeface="標楷體" panose="03000509000000000000" pitchFamily="65" charset="-120"/>
                <a:cs typeface="Mangal" panose="02040503050203030202" pitchFamily="18" charset="0"/>
              </a:rPr>
              <a:t>師兄說</a:t>
            </a:r>
            <a:r>
              <a:rPr lang="zh-TW" altLang="zh-TW" sz="1800" b="1" kern="100" dirty="0">
                <a:solidFill>
                  <a:srgbClr val="000000"/>
                </a:solidFill>
                <a:effectLst/>
                <a:highlight>
                  <a:srgbClr val="00FFFF"/>
                </a:highlight>
                <a:latin typeface="Calibri" panose="020F0502020204030204" pitchFamily="34" charset="0"/>
                <a:ea typeface="標楷體" panose="03000509000000000000" pitchFamily="65" charset="-120"/>
                <a:cs typeface="Mangal" panose="02040503050203030202" pitchFamily="18" charset="0"/>
              </a:rPr>
              <a:t>：</a:t>
            </a:r>
            <a:r>
              <a:rPr lang="zh-TW" altLang="en-US" sz="1800" b="1" kern="100" dirty="0">
                <a:solidFill>
                  <a:srgbClr val="000000"/>
                </a:solidFill>
                <a:effectLst/>
                <a:highlight>
                  <a:srgbClr val="00FFFF"/>
                </a:highlight>
                <a:latin typeface="Calibri" panose="020F0502020204030204" pitchFamily="34" charset="0"/>
                <a:ea typeface="標楷體" panose="03000509000000000000" pitchFamily="65" charset="-120"/>
                <a:cs typeface="Mangal" panose="02040503050203030202" pitchFamily="18" charset="0"/>
              </a:rPr>
              <a:t>他們住到</a:t>
            </a:r>
            <a:r>
              <a:rPr lang="zh-TW" altLang="zh-TW" sz="1800" b="1" kern="100" dirty="0">
                <a:solidFill>
                  <a:srgbClr val="000000"/>
                </a:solidFill>
                <a:effectLst/>
                <a:highlight>
                  <a:srgbClr val="00FFFF"/>
                </a:highlight>
                <a:latin typeface="Calibri" panose="020F0502020204030204" pitchFamily="34" charset="0"/>
                <a:ea typeface="標楷體" panose="03000509000000000000" pitchFamily="65" charset="-120"/>
                <a:cs typeface="Mangal" panose="02040503050203030202" pitchFamily="18" charset="0"/>
              </a:rPr>
              <a:t>飯店，這個我印象很深刻，我們要進去我們的房間，我跟我的師姊，我看到我們前面有四個人，我記得很清楚，第一位就是仁美師姊，還有她的妹妹雅仁，還有她的先生，還有一位男生，是施恭旗師兄的助理，四個人，在我的腦海裡我就說，他們一定要開三個房間，可是沒想到，我親眼看到她們姊妹進一個房間，他的女婿跟他的助理，他們進另一個房間，我那個時候很感動。</a:t>
            </a:r>
            <a:br>
              <a:rPr lang="en-US" altLang="zh-TW" sz="1800" b="1" kern="100" dirty="0">
                <a:solidFill>
                  <a:srgbClr val="000000"/>
                </a:solidFill>
                <a:effectLst/>
                <a:latin typeface="標楷體" panose="03000509000000000000" pitchFamily="65" charset="-120"/>
                <a:ea typeface="標楷體" panose="03000509000000000000" pitchFamily="65" charset="-120"/>
                <a:cs typeface="Mangal" panose="02040503050203030202" pitchFamily="18" charset="0"/>
              </a:rPr>
            </a:br>
            <a:br>
              <a:rPr lang="en-US" altLang="zh-TW" sz="1800" b="1" kern="100" dirty="0">
                <a:solidFill>
                  <a:srgbClr val="000000"/>
                </a:solidFill>
                <a:effectLst/>
                <a:latin typeface="標楷體" panose="03000509000000000000" pitchFamily="65" charset="-120"/>
                <a:ea typeface="標楷體" panose="03000509000000000000" pitchFamily="65" charset="-120"/>
                <a:cs typeface="Mangal" panose="02040503050203030202" pitchFamily="18" charset="0"/>
              </a:rPr>
            </a:br>
            <a:r>
              <a:rPr lang="zh-TW" altLang="zh-TW" sz="1800" b="1" kern="100" dirty="0">
                <a:solidFill>
                  <a:srgbClr val="000000"/>
                </a:solidFill>
                <a:effectLst/>
                <a:latin typeface="Calibri" panose="020F0502020204030204" pitchFamily="34" charset="0"/>
                <a:ea typeface="標楷體" panose="03000509000000000000" pitchFamily="65" charset="-120"/>
                <a:cs typeface="Mangal" panose="02040503050203030202" pitchFamily="18" charset="0"/>
              </a:rPr>
              <a:t>很節省，但是他對布施他就是很願意，每個孩子也很支持父母要做的事情，</a:t>
            </a:r>
            <a:r>
              <a:rPr lang="zh-TW" altLang="zh-TW" sz="1800" b="1" kern="100" dirty="0">
                <a:solidFill>
                  <a:srgbClr val="FF0000"/>
                </a:solidFill>
                <a:effectLst/>
                <a:latin typeface="Calibri" panose="020F0502020204030204" pitchFamily="34" charset="0"/>
                <a:ea typeface="標楷體" panose="03000509000000000000" pitchFamily="65" charset="-120"/>
                <a:cs typeface="Mangal" panose="02040503050203030202" pitchFamily="18" charset="0"/>
              </a:rPr>
              <a:t>很發心，對於菲律賓</a:t>
            </a:r>
            <a:r>
              <a:rPr lang="en-US" altLang="zh-TW" sz="1800" b="1" kern="100" dirty="0">
                <a:solidFill>
                  <a:srgbClr val="FF0000"/>
                </a:solidFill>
                <a:effectLst/>
                <a:latin typeface="Calibri" panose="020F0502020204030204" pitchFamily="34" charset="0"/>
                <a:ea typeface="標楷體" panose="03000509000000000000" pitchFamily="65" charset="-120"/>
                <a:cs typeface="Mangal" panose="02040503050203030202" pitchFamily="18" charset="0"/>
              </a:rPr>
              <a:t>(</a:t>
            </a:r>
            <a:r>
              <a:rPr lang="zh-TW" altLang="zh-TW" sz="1800" b="1" kern="100" dirty="0">
                <a:solidFill>
                  <a:srgbClr val="FF0000"/>
                </a:solidFill>
                <a:effectLst/>
                <a:latin typeface="Calibri" panose="020F0502020204030204" pitchFamily="34" charset="0"/>
                <a:ea typeface="標楷體" panose="03000509000000000000" pitchFamily="65" charset="-120"/>
                <a:cs typeface="Mangal" panose="02040503050203030202" pitchFamily="18" charset="0"/>
              </a:rPr>
              <a:t>慈濟</a:t>
            </a:r>
            <a:r>
              <a:rPr lang="en-US" altLang="zh-TW" sz="1800" b="1" kern="100" dirty="0">
                <a:solidFill>
                  <a:srgbClr val="FF0000"/>
                </a:solidFill>
                <a:effectLst/>
                <a:latin typeface="Calibri" panose="020F0502020204030204" pitchFamily="34" charset="0"/>
                <a:ea typeface="標楷體" panose="03000509000000000000" pitchFamily="65" charset="-120"/>
                <a:cs typeface="Mangal" panose="02040503050203030202" pitchFamily="18" charset="0"/>
              </a:rPr>
              <a:t>)</a:t>
            </a:r>
            <a:r>
              <a:rPr lang="zh-TW" altLang="zh-TW" sz="1800" b="1" kern="100" dirty="0">
                <a:solidFill>
                  <a:srgbClr val="FF0000"/>
                </a:solidFill>
                <a:effectLst/>
                <a:latin typeface="Calibri" panose="020F0502020204030204" pitchFamily="34" charset="0"/>
                <a:ea typeface="標楷體" panose="03000509000000000000" pitchFamily="65" charset="-120"/>
                <a:cs typeface="Mangal" panose="02040503050203030202" pitchFamily="18" charset="0"/>
              </a:rPr>
              <a:t>奉獻很大，相信慈濟所做的，</a:t>
            </a:r>
            <a:endParaRPr lang="en-US" altLang="zh-TW" sz="1800" b="1" kern="100" dirty="0">
              <a:solidFill>
                <a:srgbClr val="FF0000"/>
              </a:solidFill>
              <a:effectLst/>
              <a:latin typeface="Calibri" panose="020F0502020204030204" pitchFamily="34" charset="0"/>
              <a:ea typeface="標楷體" panose="03000509000000000000" pitchFamily="65" charset="-120"/>
              <a:cs typeface="Mangal" panose="02040503050203030202"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800" b="1" kern="100" dirty="0">
                <a:solidFill>
                  <a:srgbClr val="FF0000"/>
                </a:solidFill>
                <a:effectLst/>
                <a:latin typeface="Calibri" panose="020F0502020204030204" pitchFamily="34" charset="0"/>
                <a:ea typeface="標楷體" panose="03000509000000000000" pitchFamily="65" charset="-120"/>
                <a:cs typeface="Mangal" panose="02040503050203030202" pitchFamily="18" charset="0"/>
              </a:rPr>
              <a:t>他的心心念念就是愛，是念念就是為人間做好事，</a:t>
            </a:r>
            <a:endParaRPr lang="en-US" altLang="zh-TW" sz="1800" b="1" kern="100" dirty="0">
              <a:solidFill>
                <a:srgbClr val="FF0000"/>
              </a:solidFill>
              <a:effectLst/>
              <a:latin typeface="Calibri" panose="020F0502020204030204" pitchFamily="34" charset="0"/>
              <a:ea typeface="標楷體" panose="03000509000000000000" pitchFamily="65" charset="-120"/>
              <a:cs typeface="Mangal" panose="02040503050203030202"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sz="1800" b="1" kern="100" dirty="0">
              <a:solidFill>
                <a:srgbClr val="FF0000"/>
              </a:solidFill>
              <a:effectLst/>
              <a:latin typeface="Calibri" panose="020F0502020204030204" pitchFamily="34" charset="0"/>
              <a:ea typeface="標楷體" panose="03000509000000000000" pitchFamily="65" charset="-120"/>
              <a:cs typeface="Mangal" panose="02040503050203030202"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800" b="1" kern="100" dirty="0">
                <a:solidFill>
                  <a:srgbClr val="FF0000"/>
                </a:solidFill>
                <a:effectLst/>
                <a:latin typeface="Calibri" panose="020F0502020204030204" pitchFamily="34" charset="0"/>
                <a:ea typeface="標楷體" panose="03000509000000000000" pitchFamily="65" charset="-120"/>
                <a:cs typeface="Mangal" panose="02040503050203030202" pitchFamily="18" charset="0"/>
              </a:rPr>
              <a:t>以德傳家，</a:t>
            </a:r>
            <a:r>
              <a:rPr lang="zh-TW" altLang="en-US" sz="1800" b="1" kern="100" dirty="0">
                <a:solidFill>
                  <a:srgbClr val="FF0000"/>
                </a:solidFill>
                <a:effectLst/>
                <a:latin typeface="Calibri" panose="020F0502020204030204" pitchFamily="34" charset="0"/>
                <a:ea typeface="標楷體" panose="03000509000000000000" pitchFamily="65" charset="-120"/>
                <a:cs typeface="Mangal" panose="02040503050203030202" pitchFamily="18" charset="0"/>
              </a:rPr>
              <a:t>教育</a:t>
            </a:r>
            <a:r>
              <a:rPr lang="zh-TW" altLang="zh-TW" sz="1800" b="1" kern="100" dirty="0">
                <a:solidFill>
                  <a:srgbClr val="FF0000"/>
                </a:solidFill>
                <a:effectLst/>
                <a:latin typeface="Calibri" panose="020F0502020204030204" pitchFamily="34" charset="0"/>
                <a:ea typeface="標楷體" panose="03000509000000000000" pitchFamily="65" charset="-120"/>
                <a:cs typeface="Mangal" panose="02040503050203030202" pitchFamily="18" charset="0"/>
              </a:rPr>
              <a:t>他的子孫</a:t>
            </a:r>
            <a:r>
              <a:rPr lang="zh-TW" altLang="en-US" sz="1800" b="1" kern="100" dirty="0">
                <a:solidFill>
                  <a:srgbClr val="FF0000"/>
                </a:solidFill>
                <a:effectLst/>
                <a:latin typeface="Calibri" panose="020F0502020204030204" pitchFamily="34" charset="0"/>
                <a:ea typeface="標楷體" panose="03000509000000000000" pitchFamily="65" charset="-120"/>
                <a:cs typeface="Mangal" panose="02040503050203030202" pitchFamily="18" charset="0"/>
              </a:rPr>
              <a:t>也</a:t>
            </a:r>
            <a:r>
              <a:rPr lang="zh-TW" altLang="zh-TW" sz="1800" b="1" kern="100" dirty="0">
                <a:solidFill>
                  <a:srgbClr val="FF0000"/>
                </a:solidFill>
                <a:effectLst/>
                <a:latin typeface="Calibri" panose="020F0502020204030204" pitchFamily="34" charset="0"/>
                <a:ea typeface="標楷體" panose="03000509000000000000" pitchFamily="65" charset="-120"/>
                <a:cs typeface="Mangal" panose="02040503050203030202" pitchFamily="18" charset="0"/>
              </a:rPr>
              <a:t>是這樣，這就是有錢，做去幫助人的事情，有德，就是傳給子孫，</a:t>
            </a:r>
            <a:r>
              <a:rPr lang="zh-TW" altLang="en-US" sz="1800" b="1" kern="100" dirty="0">
                <a:solidFill>
                  <a:srgbClr val="FF0000"/>
                </a:solidFill>
                <a:effectLst/>
                <a:latin typeface="Calibri" panose="020F0502020204030204" pitchFamily="34" charset="0"/>
                <a:ea typeface="標楷體" panose="03000509000000000000" pitchFamily="65" charset="-120"/>
                <a:cs typeface="Mangal" panose="02040503050203030202" pitchFamily="18" charset="0"/>
              </a:rPr>
              <a:t>因為有一個念成就後來的因緣</a:t>
            </a:r>
            <a:br>
              <a:rPr lang="en-US" altLang="zh-TW" sz="1800" b="1" kern="100" dirty="0">
                <a:solidFill>
                  <a:srgbClr val="000000"/>
                </a:solidFill>
                <a:effectLst/>
                <a:latin typeface="標楷體" panose="03000509000000000000" pitchFamily="65" charset="-120"/>
                <a:ea typeface="標楷體" panose="03000509000000000000" pitchFamily="65" charset="-120"/>
                <a:cs typeface="Mangal" panose="02040503050203030202" pitchFamily="18" charset="0"/>
              </a:rPr>
            </a:br>
            <a:endParaRPr lang="zh-TW" altLang="en-US" dirty="0"/>
          </a:p>
        </p:txBody>
      </p:sp>
      <p:sp>
        <p:nvSpPr>
          <p:cNvPr id="4" name="投影片編號版面配置區 3"/>
          <p:cNvSpPr>
            <a:spLocks noGrp="1"/>
          </p:cNvSpPr>
          <p:nvPr>
            <p:ph type="sldNum" sz="quarter" idx="5"/>
          </p:nvPr>
        </p:nvSpPr>
        <p:spPr/>
        <p:txBody>
          <a:bodyPr/>
          <a:lstStyle/>
          <a:p>
            <a:fld id="{7694F4B3-DB49-48FC-80E2-A9DD3A6FF511}" type="slidenum">
              <a:rPr lang="zh-TW" altLang="en-US" smtClean="0"/>
              <a:t>27</a:t>
            </a:fld>
            <a:endParaRPr lang="zh-TW" altLang="en-US"/>
          </a:p>
        </p:txBody>
      </p:sp>
    </p:spTree>
    <p:extLst>
      <p:ext uri="{BB962C8B-B14F-4D97-AF65-F5344CB8AC3E}">
        <p14:creationId xmlns:p14="http://schemas.microsoft.com/office/powerpoint/2010/main" val="11672306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上人不是在改革佛教而是復古</a:t>
            </a:r>
            <a:endParaRPr lang="en-US" altLang="zh-TW" dirty="0"/>
          </a:p>
          <a:p>
            <a:r>
              <a:rPr lang="zh-TW" altLang="en-US" dirty="0"/>
              <a:t>我要成立的視訊不是說我多懂佛法，而是將慈濟精神上人理念期待透過讀書會的分享讓更多人了解，讓進入的人堅定心念，未進入的人可以了解社會上有一群為社會付出的人雖然有習氣但是因為有學還在學，只因還沒究竟，可以多一點鼓勵多一點認同</a:t>
            </a:r>
            <a:endParaRPr lang="en-US" altLang="zh-TW" dirty="0"/>
          </a:p>
          <a:p>
            <a:endParaRPr lang="en-US" altLang="zh-TW" dirty="0"/>
          </a:p>
          <a:p>
            <a:r>
              <a:rPr lang="en-US" altLang="zh-TW" dirty="0"/>
              <a:t>(</a:t>
            </a:r>
            <a:r>
              <a:rPr lang="zh-TW" altLang="en-US" dirty="0"/>
              <a:t>我放平台的心得。</a:t>
            </a:r>
          </a:p>
          <a:p>
            <a:r>
              <a:rPr lang="zh-TW" altLang="en-US" dirty="0"/>
              <a:t>我是有一個想法，希望將靜思法髓妙蓮華的導讀能夠放在雲端，不管是</a:t>
            </a:r>
            <a:r>
              <a:rPr lang="en-US" altLang="zh-TW" dirty="0"/>
              <a:t>YouTube </a:t>
            </a:r>
            <a:r>
              <a:rPr lang="zh-TW" altLang="en-US" dirty="0"/>
              <a:t>或高老師的智慧平台，要讓慈濟及非慈濟人都可以隨時進來共修，（昨天晚上一個想法）讓更多人有幾會接觸這套法藏叢書（日後還有其他品會出來），所以必須要有更多有導讀功力的菩薩法布施。</a:t>
            </a:r>
          </a:p>
          <a:p>
            <a:r>
              <a:rPr lang="zh-TW" altLang="en-US" dirty="0"/>
              <a:t>其實一般在社區導讀完就結束，但在雲端或許可以放百年以上，這有如上人今早開示</a:t>
            </a:r>
            <a:r>
              <a:rPr lang="en-US" altLang="zh-TW" dirty="0"/>
              <a:t>,</a:t>
            </a:r>
            <a:r>
              <a:rPr lang="zh-TW" altLang="en-US" dirty="0"/>
              <a:t>我們要一起護法。</a:t>
            </a:r>
          </a:p>
          <a:p>
            <a:r>
              <a:rPr lang="zh-TW" altLang="en-US" dirty="0"/>
              <a:t>所以更希望這套靜思法髓妙蓮華能推廣出去。</a:t>
            </a:r>
          </a:p>
          <a:p>
            <a:r>
              <a:rPr lang="zh-TW" altLang="en-US" dirty="0"/>
              <a:t>上人一次的晨語說：趕緊在人間護佛法。</a:t>
            </a:r>
            <a:r>
              <a:rPr lang="en-US" altLang="zh-TW" dirty="0"/>
              <a:t>(</a:t>
            </a:r>
            <a:r>
              <a:rPr lang="zh-TW" altLang="en-US" dirty="0"/>
              <a:t>這是一個緣</a:t>
            </a:r>
            <a:r>
              <a:rPr lang="en-US" altLang="zh-TW" dirty="0"/>
              <a:t>)</a:t>
            </a:r>
          </a:p>
          <a:p>
            <a:r>
              <a:rPr lang="zh-TW" altLang="en-US" dirty="0"/>
              <a:t>感覺更需要如此做。</a:t>
            </a:r>
            <a:endParaRPr lang="en-US" altLang="zh-TW" dirty="0"/>
          </a:p>
          <a:p>
            <a:endParaRPr lang="en-US" altLang="zh-TW" dirty="0"/>
          </a:p>
          <a:p>
            <a:pP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altLang="zh-TW" sz="1800" b="0" kern="0" dirty="0">
                <a:solidFill>
                  <a:srgbClr val="000000"/>
                </a:solidFill>
                <a:effectLst/>
                <a:latin typeface="標楷體" panose="03000509000000000000" pitchFamily="65" charset="-120"/>
                <a:ea typeface="標楷體" panose="03000509000000000000" pitchFamily="65" charset="-120"/>
                <a:cs typeface="細明體" panose="02020509000000000000" pitchFamily="49" charset="-120"/>
              </a:rPr>
              <a:t> </a:t>
            </a:r>
            <a:endParaRPr lang="zh-TW" altLang="zh-TW" sz="1800" b="1" kern="100" dirty="0">
              <a:solidFill>
                <a:srgbClr val="000000"/>
              </a:solidFill>
              <a:effectLst/>
              <a:latin typeface="Calibri" panose="020F0502020204030204" pitchFamily="34" charset="0"/>
              <a:ea typeface="標楷體" panose="03000509000000000000" pitchFamily="65" charset="-120"/>
              <a:cs typeface="Mangal" panose="02040503050203030202" pitchFamily="18" charset="0"/>
            </a:endParaRPr>
          </a:p>
          <a:p>
            <a:endParaRPr lang="zh-TW" altLang="en-US" dirty="0"/>
          </a:p>
        </p:txBody>
      </p:sp>
      <p:sp>
        <p:nvSpPr>
          <p:cNvPr id="4" name="投影片編號版面配置區 3"/>
          <p:cNvSpPr>
            <a:spLocks noGrp="1"/>
          </p:cNvSpPr>
          <p:nvPr>
            <p:ph type="sldNum" sz="quarter" idx="5"/>
          </p:nvPr>
        </p:nvSpPr>
        <p:spPr/>
        <p:txBody>
          <a:bodyPr/>
          <a:lstStyle/>
          <a:p>
            <a:fld id="{7694F4B3-DB49-48FC-80E2-A9DD3A6FF511}" type="slidenum">
              <a:rPr lang="zh-TW" altLang="en-US" smtClean="0"/>
              <a:t>28</a:t>
            </a:fld>
            <a:endParaRPr lang="zh-TW" altLang="en-US"/>
          </a:p>
        </p:txBody>
      </p:sp>
    </p:spTree>
    <p:extLst>
      <p:ext uri="{BB962C8B-B14F-4D97-AF65-F5344CB8AC3E}">
        <p14:creationId xmlns:p14="http://schemas.microsoft.com/office/powerpoint/2010/main" val="2251031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林弘展師兄</a:t>
            </a:r>
            <a:endParaRPr lang="en-US" altLang="zh-TW" dirty="0"/>
          </a:p>
          <a:p>
            <a:endParaRPr lang="en-US" altLang="zh-TW" dirty="0"/>
          </a:p>
          <a:p>
            <a:r>
              <a:rPr lang="zh-TW" altLang="en-US" dirty="0"/>
              <a:t>結束</a:t>
            </a:r>
            <a:r>
              <a:rPr lang="en-US" altLang="zh-TW" dirty="0"/>
              <a:t>:</a:t>
            </a:r>
            <a:r>
              <a:rPr lang="zh-TW" altLang="en-US" dirty="0"/>
              <a:t>各位師兄姊，你進來慈濟念是甚麼呢</a:t>
            </a:r>
            <a:r>
              <a:rPr lang="en-US" altLang="zh-TW" dirty="0"/>
              <a:t>?</a:t>
            </a:r>
            <a:r>
              <a:rPr lang="zh-TW" altLang="en-US" dirty="0"/>
              <a:t>有讓這個念開花結果嗎</a:t>
            </a:r>
            <a:r>
              <a:rPr lang="en-US" altLang="zh-TW" dirty="0"/>
              <a:t>?</a:t>
            </a:r>
            <a:r>
              <a:rPr lang="zh-TW" altLang="en-US" dirty="0"/>
              <a:t>還是還在浮浮沉沉當中呢</a:t>
            </a:r>
            <a:r>
              <a:rPr lang="en-US" altLang="zh-TW" dirty="0"/>
              <a:t>?</a:t>
            </a:r>
            <a:r>
              <a:rPr lang="zh-TW" altLang="en-US" dirty="0"/>
              <a:t>時時自我精進，讓念可以時時在好念善念中，發了好念就不要受外境影響</a:t>
            </a:r>
          </a:p>
        </p:txBody>
      </p:sp>
      <p:sp>
        <p:nvSpPr>
          <p:cNvPr id="4" name="投影片編號版面配置區 3"/>
          <p:cNvSpPr>
            <a:spLocks noGrp="1"/>
          </p:cNvSpPr>
          <p:nvPr>
            <p:ph type="sldNum" sz="quarter" idx="5"/>
          </p:nvPr>
        </p:nvSpPr>
        <p:spPr/>
        <p:txBody>
          <a:bodyPr/>
          <a:lstStyle/>
          <a:p>
            <a:fld id="{7694F4B3-DB49-48FC-80E2-A9DD3A6FF511}" type="slidenum">
              <a:rPr lang="zh-TW" altLang="en-US" smtClean="0"/>
              <a:t>29</a:t>
            </a:fld>
            <a:endParaRPr lang="zh-TW" altLang="en-US"/>
          </a:p>
        </p:txBody>
      </p:sp>
    </p:spTree>
    <p:extLst>
      <p:ext uri="{BB962C8B-B14F-4D97-AF65-F5344CB8AC3E}">
        <p14:creationId xmlns:p14="http://schemas.microsoft.com/office/powerpoint/2010/main" val="40162492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7694F4B3-DB49-48FC-80E2-A9DD3A6FF511}" type="slidenum">
              <a:rPr lang="zh-TW" altLang="en-US" smtClean="0"/>
              <a:t>30</a:t>
            </a:fld>
            <a:endParaRPr lang="zh-TW" altLang="en-US"/>
          </a:p>
        </p:txBody>
      </p:sp>
    </p:spTree>
    <p:extLst>
      <p:ext uri="{BB962C8B-B14F-4D97-AF65-F5344CB8AC3E}">
        <p14:creationId xmlns:p14="http://schemas.microsoft.com/office/powerpoint/2010/main" val="26219538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7694F4B3-DB49-48FC-80E2-A9DD3A6FF511}" type="slidenum">
              <a:rPr lang="zh-TW" altLang="en-US" smtClean="0"/>
              <a:t>31</a:t>
            </a:fld>
            <a:endParaRPr lang="zh-TW" altLang="en-US"/>
          </a:p>
        </p:txBody>
      </p:sp>
    </p:spTree>
    <p:extLst>
      <p:ext uri="{BB962C8B-B14F-4D97-AF65-F5344CB8AC3E}">
        <p14:creationId xmlns:p14="http://schemas.microsoft.com/office/powerpoint/2010/main" val="34346807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indent="0" algn="l">
              <a:buNone/>
            </a:pPr>
            <a:r>
              <a:rPr lang="zh-TW" altLang="en-US" dirty="0"/>
              <a:t>首先我們進入上人手札</a:t>
            </a:r>
            <a:r>
              <a:rPr lang="en-US" altLang="zh-TW" dirty="0"/>
              <a:t>:</a:t>
            </a:r>
            <a:r>
              <a:rPr lang="zh-TW" altLang="zh-TW" sz="1200" kern="100" dirty="0">
                <a:effectLst/>
                <a:latin typeface="Calibri" panose="020F0502020204030204" pitchFamily="34" charset="0"/>
                <a:cs typeface="Arial" panose="020B0604020202020204" pitchFamily="34" charset="0"/>
              </a:rPr>
              <a:t>菩薩悲智互動</a:t>
            </a:r>
            <a:endPar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marL="0" indent="0" algn="l">
              <a:buNone/>
            </a:pPr>
            <a:r>
              <a:rPr lang="zh-TW" altLang="zh-TW" sz="1200" kern="100" dirty="0">
                <a:effectLst/>
                <a:latin typeface="Calibri" panose="020F0502020204030204" pitchFamily="34" charset="0"/>
                <a:cs typeface="Arial" panose="020B0604020202020204" pitchFamily="34" charset="0"/>
              </a:rPr>
              <a:t>當機啟教傳法 </a:t>
            </a:r>
            <a:endPar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marL="0" indent="0" algn="l">
              <a:buNone/>
            </a:pPr>
            <a:r>
              <a:rPr lang="zh-TW" altLang="zh-TW" sz="1200" kern="100" dirty="0">
                <a:effectLst/>
                <a:latin typeface="Calibri" panose="020F0502020204030204" pitchFamily="34" charset="0"/>
                <a:cs typeface="Arial" panose="020B0604020202020204" pitchFamily="34" charset="0"/>
              </a:rPr>
              <a:t>一切法均能自在 </a:t>
            </a:r>
            <a:endPar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marL="0" indent="0" algn="l">
              <a:buNone/>
            </a:pPr>
            <a:r>
              <a:rPr lang="zh-TW" altLang="zh-TW" sz="1200" kern="100" dirty="0">
                <a:effectLst/>
                <a:latin typeface="Calibri" panose="020F0502020204030204" pitchFamily="34" charset="0"/>
                <a:cs typeface="Arial" panose="020B0604020202020204" pitchFamily="34" charset="0"/>
              </a:rPr>
              <a:t>是稱為萬法之王</a:t>
            </a:r>
            <a:endParaRPr lang="en-US" altLang="zh-TW" sz="1200" kern="100" dirty="0">
              <a:effectLst/>
              <a:latin typeface="Calibri" panose="020F0502020204030204" pitchFamily="34" charset="0"/>
              <a:cs typeface="Arial" panose="020B0604020202020204" pitchFamily="34" charset="0"/>
            </a:endParaRPr>
          </a:p>
          <a:p>
            <a:pPr marL="0" indent="0" algn="l">
              <a:buNone/>
            </a:pPr>
            <a:endParaRPr lang="en-US" altLang="zh-TW" sz="1200" kern="100" dirty="0">
              <a:effectLst/>
              <a:latin typeface="Calibri" panose="020F0502020204030204" pitchFamily="34" charset="0"/>
              <a:cs typeface="Arial" panose="020B0604020202020204" pitchFamily="34" charset="0"/>
            </a:endParaRPr>
          </a:p>
        </p:txBody>
      </p:sp>
      <p:sp>
        <p:nvSpPr>
          <p:cNvPr id="4" name="投影片編號版面配置區 3"/>
          <p:cNvSpPr>
            <a:spLocks noGrp="1"/>
          </p:cNvSpPr>
          <p:nvPr>
            <p:ph type="sldNum" sz="quarter" idx="5"/>
          </p:nvPr>
        </p:nvSpPr>
        <p:spPr/>
        <p:txBody>
          <a:bodyPr/>
          <a:lstStyle/>
          <a:p>
            <a:fld id="{7694F4B3-DB49-48FC-80E2-A9DD3A6FF511}" type="slidenum">
              <a:rPr lang="zh-TW" altLang="en-US" smtClean="0"/>
              <a:t>3</a:t>
            </a:fld>
            <a:endParaRPr lang="zh-TW" altLang="en-US"/>
          </a:p>
        </p:txBody>
      </p:sp>
    </p:spTree>
    <p:extLst>
      <p:ext uri="{BB962C8B-B14F-4D97-AF65-F5344CB8AC3E}">
        <p14:creationId xmlns:p14="http://schemas.microsoft.com/office/powerpoint/2010/main" val="23192287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法華會中大菩薩都是已經覺悟真理的菩薩，知道毫光所照萬八千，都是本地風光，為甚麼是本地呢</a:t>
            </a:r>
            <a:r>
              <a:rPr lang="en-US" altLang="zh-TW" dirty="0"/>
              <a:t>?</a:t>
            </a:r>
            <a:r>
              <a:rPr lang="zh-TW" altLang="en-US" dirty="0"/>
              <a:t>因位都在自己的心光裡徹見到</a:t>
            </a:r>
          </a:p>
        </p:txBody>
      </p:sp>
      <p:sp>
        <p:nvSpPr>
          <p:cNvPr id="4" name="投影片編號版面配置區 3"/>
          <p:cNvSpPr>
            <a:spLocks noGrp="1"/>
          </p:cNvSpPr>
          <p:nvPr>
            <p:ph type="sldNum" sz="quarter" idx="5"/>
          </p:nvPr>
        </p:nvSpPr>
        <p:spPr/>
        <p:txBody>
          <a:bodyPr/>
          <a:lstStyle/>
          <a:p>
            <a:fld id="{7694F4B3-DB49-48FC-80E2-A9DD3A6FF511}" type="slidenum">
              <a:rPr lang="zh-TW" altLang="en-US" smtClean="0"/>
              <a:t>32</a:t>
            </a:fld>
            <a:endParaRPr lang="zh-TW" altLang="en-US"/>
          </a:p>
        </p:txBody>
      </p:sp>
    </p:spTree>
    <p:extLst>
      <p:ext uri="{BB962C8B-B14F-4D97-AF65-F5344CB8AC3E}">
        <p14:creationId xmlns:p14="http://schemas.microsoft.com/office/powerpoint/2010/main" val="28283389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啟問有是一種謙卑</a:t>
            </a:r>
            <a:endParaRPr lang="en-US" altLang="zh-TW" dirty="0"/>
          </a:p>
          <a:p>
            <a:r>
              <a:rPr lang="zh-TW" altLang="en-US" dirty="0"/>
              <a:t>這裡面學問很大</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rPr>
              <a:t>在事理上是彌勒已為眾生解惑的慈悲，生活中有沒有做不請之師，有沒有觀察細微，為眾生解困的勇氣，</a:t>
            </a:r>
            <a:endParaRPr lang="en-US"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rPr>
              <a:t>就如上人希望大家能來問他，上人說天天等大家來問，</a:t>
            </a:r>
            <a:endParaRPr lang="en-US"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rPr>
              <a:t>道路很熟才能引導人向前行，如文殊菩薩是過來的古佛，我們應該精進做一為可以為人指引明燈的</a:t>
            </a:r>
            <a:endParaRPr lang="en-US"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rPr>
              <a:t>人</a:t>
            </a:r>
            <a:r>
              <a:rPr lang="en-US" altLang="zh-TW" sz="1800" kern="100" dirty="0">
                <a:effectLst/>
                <a:latin typeface="Calibri" panose="020F0502020204030204" pitchFamily="34" charset="0"/>
                <a:ea typeface="新細明體" panose="02020500000000000000" pitchFamily="18" charset="-120"/>
                <a:cs typeface="Times New Roman" panose="02020603050405020304" pitchFamily="18" charset="0"/>
              </a:rPr>
              <a:t>(</a:t>
            </a:r>
            <a:r>
              <a:rPr lang="zh-TW" altLang="zh-TW" sz="1800" kern="100" dirty="0">
                <a:solidFill>
                  <a:srgbClr val="FF0000"/>
                </a:solidFill>
                <a:effectLst/>
                <a:highlight>
                  <a:srgbClr val="FFFF00"/>
                </a:highlight>
                <a:latin typeface="Calibri" panose="020F0502020204030204" pitchFamily="34" charset="0"/>
                <a:ea typeface="標楷體" panose="03000509000000000000" pitchFamily="65" charset="-120"/>
                <a:cs typeface="Arial" panose="020B0604020202020204" pitchFamily="34" charset="0"/>
              </a:rPr>
              <a:t>「彌勒慈氏啟問」，或是「文殊大智當答」，其實人人不都是彌勒嗎？能夠代替</a:t>
            </a:r>
            <a:r>
              <a:rPr lang="zh-TW" altLang="en-US" sz="1800" kern="100" dirty="0">
                <a:solidFill>
                  <a:srgbClr val="FF0000"/>
                </a:solidFill>
                <a:effectLst/>
                <a:highlight>
                  <a:srgbClr val="FFFF00"/>
                </a:highlight>
                <a:latin typeface="Calibri" panose="020F0502020204030204" pitchFamily="34" charset="0"/>
                <a:ea typeface="標楷體" panose="03000509000000000000" pitchFamily="65" charset="-120"/>
                <a:cs typeface="Arial" panose="020B0604020202020204" pitchFamily="34" charset="0"/>
              </a:rPr>
              <a:t>大家</a:t>
            </a:r>
            <a:r>
              <a:rPr lang="zh-TW" altLang="zh-TW" sz="1800" kern="100" dirty="0">
                <a:solidFill>
                  <a:srgbClr val="FF0000"/>
                </a:solidFill>
                <a:effectLst/>
                <a:highlight>
                  <a:srgbClr val="FFFF00"/>
                </a:highlight>
                <a:latin typeface="Calibri" panose="020F0502020204030204" pitchFamily="34" charset="0"/>
                <a:ea typeface="標楷體" panose="03000509000000000000" pitchFamily="65" charset="-120"/>
                <a:cs typeface="Arial" panose="020B0604020202020204" pitchFamily="34" charset="0"/>
              </a:rPr>
              <a:t>問法，人人不都是文殊嗎？能代替我們去解釋法？</a:t>
            </a:r>
            <a:r>
              <a:rPr lang="en-US" altLang="zh-TW" sz="1800" kern="100" dirty="0">
                <a:solidFill>
                  <a:srgbClr val="FF0000"/>
                </a:solidFill>
                <a:effectLst/>
                <a:highlight>
                  <a:srgbClr val="FFFF00"/>
                </a:highlight>
                <a:latin typeface="Calibri" panose="020F0502020204030204" pitchFamily="34" charset="0"/>
                <a:ea typeface="標楷體" panose="03000509000000000000" pitchFamily="65" charset="-12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sz="1800" kern="100" dirty="0">
              <a:solidFill>
                <a:srgbClr val="FF0000"/>
              </a:solidFill>
              <a:effectLst/>
              <a:highlight>
                <a:srgbClr val="FFFF00"/>
              </a:highlight>
              <a:latin typeface="Calibri" panose="020F0502020204030204" pitchFamily="34" charset="0"/>
              <a:ea typeface="標楷體" panose="03000509000000000000" pitchFamily="65" charset="-12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800" b="0" kern="0" dirty="0">
                <a:solidFill>
                  <a:srgbClr val="FF0000"/>
                </a:solidFill>
                <a:effectLst/>
                <a:ea typeface="標楷體" panose="03000509000000000000" pitchFamily="65" charset="-120"/>
                <a:cs typeface="Arial" panose="020B0604020202020204" pitchFamily="34" charset="0"/>
              </a:rPr>
              <a:t>(</a:t>
            </a:r>
            <a:r>
              <a:rPr lang="zh-TW" altLang="en-US" sz="1800" b="0" kern="0" dirty="0">
                <a:solidFill>
                  <a:srgbClr val="FF0000"/>
                </a:solidFill>
                <a:effectLst/>
                <a:ea typeface="標楷體" panose="03000509000000000000" pitchFamily="65" charset="-120"/>
                <a:cs typeface="Arial" panose="020B0604020202020204" pitchFamily="34" charset="0"/>
              </a:rPr>
              <a:t>譬喻品</a:t>
            </a:r>
            <a:r>
              <a:rPr lang="en-US" altLang="zh-TW" sz="1800" b="0" kern="0" dirty="0">
                <a:solidFill>
                  <a:srgbClr val="FF0000"/>
                </a:solidFill>
                <a:effectLst/>
                <a:ea typeface="標楷體" panose="03000509000000000000" pitchFamily="65" charset="-120"/>
                <a:cs typeface="Arial" panose="020B0604020202020204" pitchFamily="34" charset="0"/>
              </a:rPr>
              <a:t>538</a:t>
            </a:r>
            <a:r>
              <a:rPr lang="zh-TW" altLang="en-US" sz="1800" b="0" kern="0" dirty="0">
                <a:solidFill>
                  <a:srgbClr val="FF0000"/>
                </a:solidFill>
                <a:effectLst/>
                <a:ea typeface="標楷體" panose="03000509000000000000" pitchFamily="65" charset="-120"/>
                <a:cs typeface="Arial" panose="020B0604020202020204" pitchFamily="34" charset="0"/>
              </a:rPr>
              <a:t>集</a:t>
            </a:r>
            <a:r>
              <a:rPr lang="en-US" altLang="zh-TW" sz="1800" b="0" kern="0" dirty="0">
                <a:solidFill>
                  <a:srgbClr val="FF0000"/>
                </a:solidFill>
                <a:effectLst/>
                <a:ea typeface="標楷體" panose="03000509000000000000" pitchFamily="65" charset="-120"/>
                <a:cs typeface="Arial" panose="020B0604020202020204" pitchFamily="34" charset="0"/>
              </a:rPr>
              <a:t>)</a:t>
            </a:r>
            <a:r>
              <a:rPr lang="zh-TW" altLang="zh-TW" sz="1800" b="0" kern="0" dirty="0">
                <a:solidFill>
                  <a:srgbClr val="FF0000"/>
                </a:solidFill>
                <a:effectLst/>
                <a:ea typeface="標楷體" panose="03000509000000000000" pitchFamily="65" charset="-120"/>
                <a:cs typeface="Arial" panose="020B0604020202020204" pitchFamily="34" charset="0"/>
              </a:rPr>
              <a:t>舍利弗一樣，過去雖然跟隨在佛的身邊，卻是那個執著，無法打破他偏空的法，所以一直到了佛陀在法華會，殷殷稱讚大乘妙法的道理，這樣舍利弗終於瞭解了，佛陀的過去用，因緣、譬喻、言辭，這就是佛陀的悲懷，要為了引導眾生向法，所以不得不用種種的「九部」法，適應眾生根機。 </a:t>
            </a:r>
            <a:r>
              <a:rPr lang="zh-TW" altLang="zh-TW" sz="1800" b="0" kern="0" dirty="0">
                <a:solidFill>
                  <a:srgbClr val="000000"/>
                </a:solidFill>
                <a:effectLst/>
                <a:ea typeface="標楷體" panose="03000509000000000000" pitchFamily="65" charset="-120"/>
                <a:cs typeface="Arial" panose="020B0604020202020204" pitchFamily="34" charset="0"/>
              </a:rPr>
              <a:t>舍利弗終於體會到了，也開始要發心了、要立願、懺悔過去，一直代替，</a:t>
            </a:r>
            <a:r>
              <a:rPr lang="en-US" altLang="zh-TW" sz="1800" b="0" kern="0" dirty="0">
                <a:solidFill>
                  <a:srgbClr val="000000"/>
                </a:solidFill>
                <a:effectLst/>
                <a:ea typeface="標楷體" panose="03000509000000000000" pitchFamily="65" charset="-120"/>
                <a:cs typeface="Arial" panose="020B0604020202020204" pitchFamily="34" charset="0"/>
              </a:rPr>
              <a:t>(</a:t>
            </a:r>
            <a:r>
              <a:rPr lang="zh-TW" altLang="zh-TW" sz="1800" b="0" kern="0" dirty="0">
                <a:solidFill>
                  <a:srgbClr val="000000"/>
                </a:solidFill>
                <a:effectLst/>
                <a:ea typeface="標楷體" panose="03000509000000000000" pitchFamily="65" charset="-120"/>
                <a:cs typeface="Arial" panose="020B0604020202020204" pitchFamily="34" charset="0"/>
              </a:rPr>
              <a:t>舍利弗</a:t>
            </a:r>
            <a:r>
              <a:rPr lang="en-US" altLang="zh-TW" sz="1800" b="0" kern="0" dirty="0">
                <a:solidFill>
                  <a:srgbClr val="000000"/>
                </a:solidFill>
                <a:effectLst/>
                <a:ea typeface="標楷體" panose="03000509000000000000" pitchFamily="65" charset="-120"/>
                <a:cs typeface="Arial" panose="020B0604020202020204" pitchFamily="34" charset="0"/>
              </a:rPr>
              <a:t>)</a:t>
            </a:r>
            <a:r>
              <a:rPr lang="zh-TW" altLang="zh-TW" sz="1800" b="0" kern="0" dirty="0">
                <a:solidFill>
                  <a:srgbClr val="FF0000"/>
                </a:solidFill>
                <a:effectLst/>
                <a:ea typeface="標楷體" panose="03000509000000000000" pitchFamily="65" charset="-120"/>
                <a:cs typeface="Arial" panose="020B0604020202020204" pitchFamily="34" charset="0"/>
              </a:rPr>
              <a:t>當場法華會上的人人，也要起大心，所以他不斷來向佛請法</a:t>
            </a:r>
            <a:endParaRPr lang="en-US" altLang="zh-TW" sz="1800" b="0" kern="0" dirty="0">
              <a:solidFill>
                <a:srgbClr val="FF0000"/>
              </a:solidFill>
              <a:effectLst/>
              <a:ea typeface="標楷體" panose="03000509000000000000" pitchFamily="65" charset="-12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sz="1800" b="0" kern="0" dirty="0">
              <a:solidFill>
                <a:srgbClr val="FF0000"/>
              </a:solidFill>
              <a:effectLst/>
              <a:latin typeface="Calibri" panose="020F0502020204030204" pitchFamily="34" charset="0"/>
              <a:ea typeface="標楷體" panose="03000509000000000000" pitchFamily="65" charset="-12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b="0" kern="0" dirty="0">
                <a:solidFill>
                  <a:srgbClr val="FF0000"/>
                </a:solidFill>
                <a:effectLst/>
                <a:latin typeface="Calibri" panose="020F0502020204030204" pitchFamily="34" charset="0"/>
                <a:ea typeface="標楷體" panose="03000509000000000000" pitchFamily="65" charset="-120"/>
                <a:cs typeface="Arial" panose="020B0604020202020204" pitchFamily="34" charset="0"/>
              </a:rPr>
              <a:t>問和回答會啟動說的因緣，法華會上啟動</a:t>
            </a:r>
            <a:r>
              <a:rPr lang="zh-TW" altLang="zh-TW" sz="1800" b="0" kern="0" dirty="0">
                <a:solidFill>
                  <a:srgbClr val="FF0000"/>
                </a:solidFill>
                <a:effectLst/>
                <a:highlight>
                  <a:srgbClr val="FFFF00"/>
                </a:highlight>
                <a:ea typeface="標楷體" panose="03000509000000000000" pitchFamily="65" charset="-120"/>
                <a:cs typeface="Arial" panose="020B0604020202020204" pitchFamily="34" charset="0"/>
              </a:rPr>
              <a:t>佛陀用因緣、妙權來引導</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endParaRPr lang="zh-TW" altLang="en-US" dirty="0"/>
          </a:p>
        </p:txBody>
      </p:sp>
      <p:sp>
        <p:nvSpPr>
          <p:cNvPr id="4" name="投影片編號版面配置區 3"/>
          <p:cNvSpPr>
            <a:spLocks noGrp="1"/>
          </p:cNvSpPr>
          <p:nvPr>
            <p:ph type="sldNum" sz="quarter" idx="5"/>
          </p:nvPr>
        </p:nvSpPr>
        <p:spPr/>
        <p:txBody>
          <a:bodyPr/>
          <a:lstStyle/>
          <a:p>
            <a:fld id="{7694F4B3-DB49-48FC-80E2-A9DD3A6FF511}" type="slidenum">
              <a:rPr lang="zh-TW" altLang="en-US" smtClean="0"/>
              <a:t>33</a:t>
            </a:fld>
            <a:endParaRPr lang="zh-TW" altLang="en-US"/>
          </a:p>
        </p:txBody>
      </p:sp>
    </p:spTree>
    <p:extLst>
      <p:ext uri="{BB962C8B-B14F-4D97-AF65-F5344CB8AC3E}">
        <p14:creationId xmlns:p14="http://schemas.microsoft.com/office/powerpoint/2010/main" val="23059634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sz="1200" kern="0" dirty="0">
                <a:solidFill>
                  <a:srgbClr val="FF0000"/>
                </a:solidFill>
                <a:effectLst/>
                <a:ea typeface="標楷體" panose="03000509000000000000" pitchFamily="65" charset="-120"/>
                <a:cs typeface="Arial" panose="020B0604020202020204" pitchFamily="34" charset="0"/>
              </a:rPr>
              <a:t>假如彌勒菩薩說，佛陀這樣，我知道，我替他回答你，那佛陀就不用說法了，所以他要現「不知」，所以說「隱明」，把他知道的事情隱下來，「隱明示暗權不知」；他能夠體會佛意，所以賢者能夠合聖者的心，所以他就隱明，示，我也不知道，權，就是以方便法，這就是方便法，說，我不知道，所以這才能讓大教，讓他成就起來</a:t>
            </a:r>
            <a:r>
              <a:rPr lang="en-US" altLang="zh-TW" sz="1200" dirty="0">
                <a:effectLst/>
                <a:latin typeface="Calibri" panose="020F0502020204030204" pitchFamily="34" charset="0"/>
                <a:ea typeface="新細明體" panose="02020500000000000000" pitchFamily="18" charset="-120"/>
                <a:cs typeface="Times New Roman" panose="02020603050405020304" pitchFamily="18" charset="0"/>
              </a:rPr>
              <a:t> </a:t>
            </a:r>
            <a:r>
              <a:rPr lang="zh-TW" altLang="zh-TW" sz="1200" kern="0" dirty="0">
                <a:solidFill>
                  <a:srgbClr val="000000"/>
                </a:solidFill>
                <a:effectLst/>
                <a:ea typeface="標楷體" panose="03000509000000000000" pitchFamily="65" charset="-120"/>
                <a:cs typeface="Arial" panose="020B0604020202020204" pitchFamily="34" charset="0"/>
              </a:rPr>
              <a:t>，要知道，彌勒菩薩都不知道了，你想，佛陀現在</a:t>
            </a:r>
            <a:r>
              <a:rPr lang="en-US" altLang="zh-TW" sz="1200" kern="0" dirty="0">
                <a:solidFill>
                  <a:srgbClr val="000000"/>
                </a:solidFill>
                <a:effectLst/>
                <a:ea typeface="標楷體" panose="03000509000000000000" pitchFamily="65" charset="-120"/>
                <a:cs typeface="Arial" panose="020B0604020202020204" pitchFamily="34" charset="0"/>
              </a:rPr>
              <a:t>(</a:t>
            </a:r>
            <a:r>
              <a:rPr lang="zh-TW" altLang="zh-TW" sz="1200" kern="0" dirty="0">
                <a:solidFill>
                  <a:srgbClr val="000000"/>
                </a:solidFill>
                <a:effectLst/>
                <a:ea typeface="標楷體" panose="03000509000000000000" pitchFamily="65" charset="-120"/>
                <a:cs typeface="Arial" panose="020B0604020202020204" pitchFamily="34" charset="0"/>
              </a:rPr>
              <a:t>要說的</a:t>
            </a:r>
            <a:r>
              <a:rPr lang="en-US" altLang="zh-TW" sz="1200" kern="0" dirty="0">
                <a:solidFill>
                  <a:srgbClr val="000000"/>
                </a:solidFill>
                <a:effectLst/>
                <a:ea typeface="標楷體" panose="03000509000000000000" pitchFamily="65" charset="-120"/>
                <a:cs typeface="Arial" panose="020B0604020202020204" pitchFamily="34" charset="0"/>
              </a:rPr>
              <a:t>)</a:t>
            </a:r>
            <a:r>
              <a:rPr lang="zh-TW" altLang="zh-TW" sz="1200" kern="0" dirty="0">
                <a:solidFill>
                  <a:srgbClr val="000000"/>
                </a:solidFill>
                <a:effectLst/>
                <a:ea typeface="標楷體" panose="03000509000000000000" pitchFamily="65" charset="-120"/>
                <a:cs typeface="Arial" panose="020B0604020202020204" pitchFamily="34" charset="0"/>
              </a:rPr>
              <a:t>這個法，是多麼奧妙，大家會生起更想要追求的心，追求連彌勒菩薩都不知道，所以我更要追求，到底要問誰？ </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 </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真正的賢者不以自己所知道為顯，而是知道何時何地該做甚麼事，而是能引道人一起了解，這是智慧是慈悲，更是一份的成就他人。</a:t>
            </a:r>
          </a:p>
          <a:p>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在生活中我們往往為了現現自己能力貶低他人，要讓別人看到自己，殊不知這種心會障聖道，也是一種濁，有智慧的人可以成就人人，這樣的精神能量才能時時在畢竟常寂中。</a:t>
            </a:r>
          </a:p>
          <a:p>
            <a:endParaRPr lang="en-US" altLang="zh-TW" dirty="0"/>
          </a:p>
        </p:txBody>
      </p:sp>
      <p:sp>
        <p:nvSpPr>
          <p:cNvPr id="4" name="投影片編號版面配置區 3"/>
          <p:cNvSpPr>
            <a:spLocks noGrp="1"/>
          </p:cNvSpPr>
          <p:nvPr>
            <p:ph type="sldNum" sz="quarter" idx="5"/>
          </p:nvPr>
        </p:nvSpPr>
        <p:spPr/>
        <p:txBody>
          <a:bodyPr/>
          <a:lstStyle/>
          <a:p>
            <a:fld id="{7694F4B3-DB49-48FC-80E2-A9DD3A6FF511}" type="slidenum">
              <a:rPr lang="zh-TW" altLang="en-US" smtClean="0"/>
              <a:t>34</a:t>
            </a:fld>
            <a:endParaRPr lang="zh-TW" altLang="en-US"/>
          </a:p>
        </p:txBody>
      </p:sp>
    </p:spTree>
    <p:extLst>
      <p:ext uri="{BB962C8B-B14F-4D97-AF65-F5344CB8AC3E}">
        <p14:creationId xmlns:p14="http://schemas.microsoft.com/office/powerpoint/2010/main" val="31419015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kern="0" dirty="0">
                <a:solidFill>
                  <a:srgbClr val="000000"/>
                </a:solidFill>
                <a:effectLst/>
                <a:latin typeface="Calibri" panose="020F0502020204030204" pitchFamily="34" charset="0"/>
                <a:ea typeface="標楷體" panose="03000509000000000000" pitchFamily="65" charset="-120"/>
                <a:cs typeface="Arial" panose="020B0604020202020204" pitchFamily="34" charset="0"/>
              </a:rPr>
              <a:t>彌</a:t>
            </a:r>
            <a:r>
              <a:rPr lang="zh-TW" altLang="zh-TW" sz="1800" kern="0" dirty="0">
                <a:solidFill>
                  <a:srgbClr val="000000"/>
                </a:solidFill>
                <a:effectLst/>
                <a:latin typeface="Calibri" panose="020F0502020204030204" pitchFamily="34" charset="0"/>
                <a:ea typeface="標楷體" panose="03000509000000000000" pitchFamily="65" charset="-120"/>
                <a:cs typeface="Arial" panose="020B0604020202020204" pitchFamily="34" charset="0"/>
              </a:rPr>
              <a:t>勒菩薩沒有疑，但是他是隱明，將明的隱起來，其實他是示暗，說，我也不知道，我也應該要來追求，我也要問，看看要問誰？這就是彌勒菩薩的慈悲，他的智慧。</a:t>
            </a:r>
            <a:endParaRPr lang="en-US" altLang="zh-TW" sz="1800" kern="0" dirty="0">
              <a:solidFill>
                <a:srgbClr val="000000"/>
              </a:solidFill>
              <a:effectLst/>
              <a:latin typeface="Calibri" panose="020F0502020204030204" pitchFamily="34" charset="0"/>
              <a:ea typeface="標楷體" panose="03000509000000000000" pitchFamily="65" charset="-12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kern="0" dirty="0">
                <a:solidFill>
                  <a:srgbClr val="000000"/>
                </a:solidFill>
                <a:effectLst/>
                <a:latin typeface="Calibri" panose="020F0502020204030204" pitchFamily="34" charset="0"/>
                <a:ea typeface="標楷體" panose="03000509000000000000" pitchFamily="65" charset="-120"/>
                <a:cs typeface="Arial" panose="020B0604020202020204" pitchFamily="34" charset="0"/>
              </a:rPr>
              <a:t>讓</a:t>
            </a:r>
            <a:endParaRPr lang="en-US" altLang="zh-TW" sz="1800" kern="0" dirty="0">
              <a:solidFill>
                <a:srgbClr val="000000"/>
              </a:solidFill>
              <a:effectLst/>
              <a:latin typeface="Calibri" panose="020F0502020204030204" pitchFamily="34" charset="0"/>
              <a:ea typeface="標楷體" panose="03000509000000000000" pitchFamily="65" charset="-120"/>
              <a:cs typeface="Arial" panose="020B0604020202020204" pitchFamily="34" charset="0"/>
            </a:endParaRPr>
          </a:p>
          <a:p>
            <a:r>
              <a:rPr lang="zh-TW" altLang="zh-TW" sz="1800" kern="0" dirty="0">
                <a:solidFill>
                  <a:srgbClr val="000000"/>
                </a:solidFill>
                <a:effectLst/>
                <a:ea typeface="標楷體" panose="03000509000000000000" pitchFamily="65" charset="-120"/>
                <a:cs typeface="Arial" panose="020B0604020202020204" pitchFamily="34" charset="0"/>
              </a:rPr>
              <a:t> </a:t>
            </a:r>
            <a:r>
              <a:rPr lang="zh-TW" altLang="zh-TW" sz="1800" kern="0" dirty="0">
                <a:solidFill>
                  <a:srgbClr val="FF0000"/>
                </a:solidFill>
                <a:effectLst/>
                <a:ea typeface="標楷體" panose="03000509000000000000" pitchFamily="65" charset="-120"/>
                <a:cs typeface="Arial" panose="020B0604020202020204" pitchFamily="34" charset="0"/>
              </a:rPr>
              <a:t>「向無疑中生疑」，彌勒菩薩都不知道了，這個法一定是很奧妙，所以大家的疑心更加提高，有疑才有悟，無疑就無悟，人人的心，若有存疑才會追問，才會想要了解，所以「向無疑中生疑」</a:t>
            </a:r>
            <a:endParaRPr lang="en-US" altLang="zh-TW" sz="1800" kern="0" dirty="0">
              <a:solidFill>
                <a:srgbClr val="FF0000"/>
              </a:solidFill>
              <a:effectLst/>
              <a:ea typeface="標楷體" panose="03000509000000000000" pitchFamily="65" charset="-120"/>
              <a:cs typeface="Arial" panose="020B0604020202020204" pitchFamily="34" charset="0"/>
            </a:endParaRPr>
          </a:p>
          <a:p>
            <a:r>
              <a:rPr lang="zh-TW" altLang="en-US" sz="1800" kern="0" dirty="0">
                <a:solidFill>
                  <a:srgbClr val="FF0000"/>
                </a:solidFill>
                <a:effectLst/>
                <a:ea typeface="標楷體" panose="03000509000000000000" pitchFamily="65" charset="-120"/>
                <a:cs typeface="Arial" panose="020B0604020202020204" pitchFamily="34" charset="0"/>
              </a:rPr>
              <a:t>如自己若有疑，當上人講到的時候就會用心聽記憶會更深刻，要有疑也須自己曾經用功過，才知道那裡不懂</a:t>
            </a:r>
            <a:endParaRPr lang="zh-TW" alt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 </a:t>
            </a:r>
            <a:endParaRPr lang="zh-TW" altLang="en-US" dirty="0"/>
          </a:p>
        </p:txBody>
      </p:sp>
      <p:sp>
        <p:nvSpPr>
          <p:cNvPr id="4" name="投影片編號版面配置區 3"/>
          <p:cNvSpPr>
            <a:spLocks noGrp="1"/>
          </p:cNvSpPr>
          <p:nvPr>
            <p:ph type="sldNum" sz="quarter" idx="5"/>
          </p:nvPr>
        </p:nvSpPr>
        <p:spPr/>
        <p:txBody>
          <a:bodyPr/>
          <a:lstStyle/>
          <a:p>
            <a:fld id="{7694F4B3-DB49-48FC-80E2-A9DD3A6FF511}" type="slidenum">
              <a:rPr lang="zh-TW" altLang="en-US" smtClean="0"/>
              <a:t>35</a:t>
            </a:fld>
            <a:endParaRPr lang="zh-TW" altLang="en-US"/>
          </a:p>
        </p:txBody>
      </p:sp>
    </p:spTree>
    <p:extLst>
      <p:ext uri="{BB962C8B-B14F-4D97-AF65-F5344CB8AC3E}">
        <p14:creationId xmlns:p14="http://schemas.microsoft.com/office/powerpoint/2010/main" val="23930901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彌勒菩薩此時如一導師帶領我們入化城，讓我們提起好奇的心，連彌勒菩薩這大菩薩都不知道，所以我們需用心好好的去了解</a:t>
            </a:r>
            <a:endPar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p>
            <a:endParaRPr lang="zh-TW" altLang="en-US" dirty="0"/>
          </a:p>
        </p:txBody>
      </p:sp>
      <p:sp>
        <p:nvSpPr>
          <p:cNvPr id="4" name="投影片編號版面配置區 3"/>
          <p:cNvSpPr>
            <a:spLocks noGrp="1"/>
          </p:cNvSpPr>
          <p:nvPr>
            <p:ph type="sldNum" sz="quarter" idx="5"/>
          </p:nvPr>
        </p:nvSpPr>
        <p:spPr/>
        <p:txBody>
          <a:bodyPr/>
          <a:lstStyle/>
          <a:p>
            <a:fld id="{7694F4B3-DB49-48FC-80E2-A9DD3A6FF511}" type="slidenum">
              <a:rPr lang="zh-TW" altLang="en-US" smtClean="0"/>
              <a:t>36</a:t>
            </a:fld>
            <a:endParaRPr lang="zh-TW" altLang="en-US"/>
          </a:p>
        </p:txBody>
      </p:sp>
    </p:spTree>
    <p:extLst>
      <p:ext uri="{BB962C8B-B14F-4D97-AF65-F5344CB8AC3E}">
        <p14:creationId xmlns:p14="http://schemas.microsoft.com/office/powerpoint/2010/main" val="6668706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dirty="0"/>
              <a:t>近者應問，久者應答。近者，現在才修行不久，還不很了解所以要問</a:t>
            </a:r>
            <a:endParaRPr lang="en-US" altLang="zh-TW" sz="1200" dirty="0"/>
          </a:p>
          <a:p>
            <a:r>
              <a:rPr lang="zh-TW" altLang="en-US" sz="1200" dirty="0"/>
              <a:t>清貴師兄請示精舍師父為我們解答，也將他區的同樣問題透過事理的解釋讓我們更了解</a:t>
            </a:r>
            <a:endParaRPr lang="zh-TW" altLang="en-US" dirty="0"/>
          </a:p>
        </p:txBody>
      </p:sp>
      <p:sp>
        <p:nvSpPr>
          <p:cNvPr id="4" name="投影片編號版面配置區 3"/>
          <p:cNvSpPr>
            <a:spLocks noGrp="1"/>
          </p:cNvSpPr>
          <p:nvPr>
            <p:ph type="sldNum" sz="quarter" idx="5"/>
          </p:nvPr>
        </p:nvSpPr>
        <p:spPr/>
        <p:txBody>
          <a:bodyPr/>
          <a:lstStyle/>
          <a:p>
            <a:fld id="{7694F4B3-DB49-48FC-80E2-A9DD3A6FF511}" type="slidenum">
              <a:rPr lang="zh-TW" altLang="en-US" smtClean="0"/>
              <a:t>37</a:t>
            </a:fld>
            <a:endParaRPr lang="zh-TW" altLang="en-US"/>
          </a:p>
        </p:txBody>
      </p:sp>
    </p:spTree>
    <p:extLst>
      <p:ext uri="{BB962C8B-B14F-4D97-AF65-F5344CB8AC3E}">
        <p14:creationId xmlns:p14="http://schemas.microsoft.com/office/powerpoint/2010/main" val="37889285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sz="1800" kern="0" dirty="0">
                <a:solidFill>
                  <a:srgbClr val="FF0000"/>
                </a:solidFill>
                <a:effectLst/>
                <a:ea typeface="標楷體" panose="03000509000000000000" pitchFamily="65" charset="-120"/>
                <a:cs typeface="Arial" panose="020B0604020202020204" pitchFamily="34" charset="0"/>
              </a:rPr>
              <a:t>賢者能夠合聖者的心，所以他就隱明，示，我也不知道</a:t>
            </a:r>
            <a:r>
              <a:rPr lang="zh-TW" altLang="en-US" sz="1800" kern="0" dirty="0">
                <a:solidFill>
                  <a:srgbClr val="FF0000"/>
                </a:solidFill>
                <a:effectLst/>
                <a:ea typeface="標楷體" panose="03000509000000000000" pitchFamily="65" charset="-120"/>
                <a:cs typeface="Arial" panose="020B0604020202020204" pitchFamily="34" charset="0"/>
              </a:rPr>
              <a:t>，</a:t>
            </a:r>
            <a:r>
              <a:rPr lang="zh-TW" altLang="zh-TW" sz="1800" kern="0" dirty="0">
                <a:solidFill>
                  <a:srgbClr val="FF0000"/>
                </a:solidFill>
                <a:effectLst/>
                <a:ea typeface="標楷體" panose="03000509000000000000" pitchFamily="65" charset="-120"/>
                <a:cs typeface="Arial" panose="020B0604020202020204" pitchFamily="34" charset="0"/>
              </a:rPr>
              <a:t>這就是方便法，說，我不知道，所以這才能讓大教，讓他成就起來</a:t>
            </a:r>
            <a:r>
              <a:rPr lang="en-US" altLang="zh-TW" sz="1800" dirty="0">
                <a:effectLst/>
                <a:latin typeface="Calibri" panose="020F0502020204030204" pitchFamily="34" charset="0"/>
                <a:ea typeface="新細明體" panose="02020500000000000000" pitchFamily="18" charset="-120"/>
                <a:cs typeface="Times New Roman" panose="02020603050405020304" pitchFamily="18" charset="0"/>
              </a:rPr>
              <a:t> </a:t>
            </a:r>
            <a:r>
              <a:rPr lang="zh-TW" altLang="zh-TW" sz="2800" dirty="0">
                <a:effectLst/>
              </a:rPr>
              <a:t> </a:t>
            </a:r>
            <a:r>
              <a:rPr lang="en-US" altLang="zh-TW" sz="1800" kern="100" dirty="0">
                <a:effectLst/>
                <a:latin typeface="Calibri" panose="020F0502020204030204" pitchFamily="34" charset="0"/>
                <a:ea typeface="新細明體" panose="02020500000000000000" pitchFamily="18" charset="-120"/>
                <a:cs typeface="Times New Roman" panose="02020603050405020304" pitchFamily="18" charset="0"/>
              </a:rPr>
              <a:t> </a:t>
            </a:r>
            <a:r>
              <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rPr>
              <a:t>真正的賢者不以自己所知道為顯，而是知道何時何地該做甚麼事，而是能引道人一起了解，這是智慧是慈悲，更是一份的成就他人</a:t>
            </a:r>
            <a:endParaRPr lang="en-US"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r>
              <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kern="100" dirty="0">
                <a:effectLst/>
                <a:latin typeface="Calibri" panose="020F0502020204030204" pitchFamily="34" charset="0"/>
                <a:ea typeface="新細明體" panose="02020500000000000000" pitchFamily="18" charset="-120"/>
                <a:cs typeface="Times New Roman" panose="02020603050405020304" pitchFamily="18" charset="0"/>
              </a:rPr>
              <a:t>當人有問題時我們做不請之師，這也是與人結善緣，</a:t>
            </a:r>
            <a:r>
              <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rPr>
              <a:t>道路很熟才能引導人向前行，如文殊菩薩是過來的古佛，我們應該精進做一為可以為人指引明燈的</a:t>
            </a:r>
            <a:endParaRPr lang="en-US"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rPr>
              <a:t>人</a:t>
            </a:r>
            <a:r>
              <a:rPr lang="zh-TW" altLang="en-US" sz="1800" kern="100" dirty="0">
                <a:effectLst/>
                <a:latin typeface="Calibri" panose="020F0502020204030204" pitchFamily="34" charset="0"/>
                <a:ea typeface="新細明體" panose="02020500000000000000" pitchFamily="18" charset="-120"/>
                <a:cs typeface="Times New Roman" panose="02020603050405020304" pitchFamily="18" charset="0"/>
              </a:rPr>
              <a:t>，要做文殊須具備充足的智慧和經驗。如環保</a:t>
            </a:r>
            <a:r>
              <a:rPr lang="en-US" altLang="zh-TW" sz="1800" kern="100" dirty="0">
                <a:effectLst/>
                <a:latin typeface="Calibri" panose="020F0502020204030204" pitchFamily="34" charset="0"/>
                <a:ea typeface="新細明體" panose="02020500000000000000" pitchFamily="18" charset="-12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sz="1800" kern="100" dirty="0">
              <a:solidFill>
                <a:srgbClr val="FF0000"/>
              </a:solidFill>
              <a:effectLst/>
              <a:highlight>
                <a:srgbClr val="FFFF00"/>
              </a:highlight>
              <a:latin typeface="Calibri" panose="020F0502020204030204" pitchFamily="34" charset="0"/>
              <a:ea typeface="標楷體" panose="03000509000000000000" pitchFamily="65" charset="-12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rPr>
              <a:t>在事</a:t>
            </a:r>
            <a:r>
              <a:rPr lang="zh-TW" altLang="en-US" sz="1800" kern="100" dirty="0">
                <a:effectLst/>
                <a:latin typeface="Calibri" panose="020F0502020204030204" pitchFamily="34" charset="0"/>
                <a:ea typeface="新細明體" panose="02020500000000000000" pitchFamily="18" charset="-120"/>
                <a:cs typeface="Times New Roman" panose="02020603050405020304" pitchFamily="18" charset="0"/>
              </a:rPr>
              <a:t>與</a:t>
            </a:r>
            <a:r>
              <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rPr>
              <a:t>理上是彌勒已為眾生解惑的慈悲，生活中</a:t>
            </a:r>
            <a:r>
              <a:rPr lang="zh-TW" altLang="en-US" sz="1800" kern="100" dirty="0">
                <a:effectLst/>
                <a:latin typeface="Calibri" panose="020F0502020204030204" pitchFamily="34" charset="0"/>
                <a:ea typeface="新細明體" panose="02020500000000000000" pitchFamily="18" charset="-120"/>
                <a:cs typeface="Times New Roman" panose="02020603050405020304" pitchFamily="18" charset="0"/>
              </a:rPr>
              <a:t>我們</a:t>
            </a:r>
            <a:r>
              <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rPr>
              <a:t>有沒有做不請之師，有沒有觀察細微，為</a:t>
            </a:r>
            <a:r>
              <a:rPr lang="zh-TW" altLang="en-US" sz="1800" kern="100" dirty="0">
                <a:effectLst/>
                <a:latin typeface="Calibri" panose="020F0502020204030204" pitchFamily="34" charset="0"/>
                <a:ea typeface="新細明體" panose="02020500000000000000" pitchFamily="18" charset="-120"/>
                <a:cs typeface="Times New Roman" panose="02020603050405020304" pitchFamily="18" charset="0"/>
              </a:rPr>
              <a:t>大家</a:t>
            </a:r>
            <a:r>
              <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rPr>
              <a:t>解困的勇氣，，</a:t>
            </a:r>
            <a:endParaRPr lang="en-US"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rPr>
              <a:t>如文殊菩薩是過來的古佛，我們應該精進做一為可以為人指引明燈的人</a:t>
            </a:r>
            <a:endParaRPr lang="en-US"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r>
              <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rPr>
              <a:t>就如上人希望大家能來問他，上人說天天等大家來問，道路很熟才能引導人向前行</a:t>
            </a:r>
          </a:p>
          <a:p>
            <a:endParaRPr lang="zh-TW" altLang="en-US" dirty="0"/>
          </a:p>
        </p:txBody>
      </p:sp>
      <p:sp>
        <p:nvSpPr>
          <p:cNvPr id="4" name="投影片編號版面配置區 3"/>
          <p:cNvSpPr>
            <a:spLocks noGrp="1"/>
          </p:cNvSpPr>
          <p:nvPr>
            <p:ph type="sldNum" sz="quarter" idx="5"/>
          </p:nvPr>
        </p:nvSpPr>
        <p:spPr/>
        <p:txBody>
          <a:bodyPr/>
          <a:lstStyle/>
          <a:p>
            <a:fld id="{7694F4B3-DB49-48FC-80E2-A9DD3A6FF511}" type="slidenum">
              <a:rPr lang="zh-TW" altLang="en-US" smtClean="0"/>
              <a:t>38</a:t>
            </a:fld>
            <a:endParaRPr lang="zh-TW" altLang="en-US"/>
          </a:p>
        </p:txBody>
      </p:sp>
    </p:spTree>
    <p:extLst>
      <p:ext uri="{BB962C8B-B14F-4D97-AF65-F5344CB8AC3E}">
        <p14:creationId xmlns:p14="http://schemas.microsoft.com/office/powerpoint/2010/main" val="10772295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7694F4B3-DB49-48FC-80E2-A9DD3A6FF511}" type="slidenum">
              <a:rPr lang="zh-TW" altLang="en-US" smtClean="0"/>
              <a:t>39</a:t>
            </a:fld>
            <a:endParaRPr lang="zh-TW" altLang="en-US"/>
          </a:p>
        </p:txBody>
      </p:sp>
    </p:spTree>
    <p:extLst>
      <p:ext uri="{BB962C8B-B14F-4D97-AF65-F5344CB8AC3E}">
        <p14:creationId xmlns:p14="http://schemas.microsoft.com/office/powerpoint/2010/main" val="17306318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7694F4B3-DB49-48FC-80E2-A9DD3A6FF511}" type="slidenum">
              <a:rPr lang="zh-TW" altLang="en-US" smtClean="0"/>
              <a:t>40</a:t>
            </a:fld>
            <a:endParaRPr lang="zh-TW" altLang="en-US"/>
          </a:p>
        </p:txBody>
      </p:sp>
    </p:spTree>
    <p:extLst>
      <p:ext uri="{BB962C8B-B14F-4D97-AF65-F5344CB8AC3E}">
        <p14:creationId xmlns:p14="http://schemas.microsoft.com/office/powerpoint/2010/main" val="21118847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dirty="0">
                <a:effectLst/>
                <a:ea typeface="標楷體" panose="03000509000000000000" pitchFamily="65" charset="-120"/>
                <a:cs typeface="Arial" panose="020B0604020202020204" pitchFamily="34" charset="0"/>
              </a:rPr>
              <a:t>豎窮三際；過去現在未來意思是遍一切空間</a:t>
            </a:r>
            <a:endParaRPr lang="en-US" altLang="zh-TW" sz="1200" dirty="0">
              <a:effectLst/>
              <a:ea typeface="標楷體" panose="03000509000000000000" pitchFamily="65" charset="-120"/>
              <a:cs typeface="Arial" panose="020B0604020202020204" pitchFamily="34" charset="0"/>
            </a:endParaRPr>
          </a:p>
          <a:p>
            <a:r>
              <a:rPr lang="zh-TW" altLang="zh-TW" sz="1800" dirty="0">
                <a:solidFill>
                  <a:srgbClr val="FF0000"/>
                </a:solidFill>
                <a:effectLst/>
                <a:ea typeface="標楷體" panose="03000509000000000000" pitchFamily="65" charset="-120"/>
                <a:cs typeface="Arial" panose="020B0604020202020204" pitchFamily="34" charset="0"/>
              </a:rPr>
              <a:t>「皆是本地風光」，不在其他的地方，在人人自己心靈本地的風光</a:t>
            </a:r>
            <a:endParaRPr lang="zh-TW" altLang="en-US" dirty="0"/>
          </a:p>
        </p:txBody>
      </p:sp>
      <p:sp>
        <p:nvSpPr>
          <p:cNvPr id="4" name="投影片編號版面配置區 3"/>
          <p:cNvSpPr>
            <a:spLocks noGrp="1"/>
          </p:cNvSpPr>
          <p:nvPr>
            <p:ph type="sldNum" sz="quarter" idx="5"/>
          </p:nvPr>
        </p:nvSpPr>
        <p:spPr/>
        <p:txBody>
          <a:bodyPr/>
          <a:lstStyle/>
          <a:p>
            <a:fld id="{7694F4B3-DB49-48FC-80E2-A9DD3A6FF511}" type="slidenum">
              <a:rPr lang="zh-TW" altLang="en-US" smtClean="0"/>
              <a:t>41</a:t>
            </a:fld>
            <a:endParaRPr lang="zh-TW" altLang="en-US"/>
          </a:p>
        </p:txBody>
      </p:sp>
    </p:spTree>
    <p:extLst>
      <p:ext uri="{BB962C8B-B14F-4D97-AF65-F5344CB8AC3E}">
        <p14:creationId xmlns:p14="http://schemas.microsoft.com/office/powerpoint/2010/main" val="19300112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sz="1200" dirty="0">
              <a:solidFill>
                <a:srgbClr val="030303"/>
              </a:solidFill>
              <a:effectLst/>
              <a:ea typeface="標楷體" panose="03000509000000000000" pitchFamily="65" charset="-12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dirty="0">
                <a:solidFill>
                  <a:srgbClr val="030303"/>
                </a:solidFill>
                <a:effectLst/>
                <a:ea typeface="標楷體" panose="03000509000000000000" pitchFamily="65" charset="-12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800" kern="0" dirty="0">
                <a:solidFill>
                  <a:srgbClr val="FF0000"/>
                </a:solidFill>
                <a:effectLst/>
                <a:highlight>
                  <a:srgbClr val="FFFF00"/>
                </a:highlight>
                <a:ea typeface="標楷體" panose="03000509000000000000" pitchFamily="65" charset="-120"/>
                <a:cs typeface="Arial" panose="020B0604020202020204" pitchFamily="34" charset="0"/>
              </a:rPr>
              <a:t>菩薩悲智，是乃指彌勒菩薩和文殊菩薩。 一位慈悲，彌勒菩薩是「悲」，文殊菩薩是「智」，所以悲智互動，要兩個人合起來，在這個當中來當機、來啟教</a:t>
            </a:r>
            <a:r>
              <a:rPr lang="en-US" altLang="zh-TW" sz="1800" dirty="0">
                <a:effectLst/>
                <a:latin typeface="Calibri" panose="020F0502020204030204" pitchFamily="34" charset="0"/>
                <a:ea typeface="新細明體" panose="02020500000000000000" pitchFamily="18" charset="-120"/>
                <a:cs typeface="Times New Roman" panose="02020603050405020304" pitchFamily="18" charset="0"/>
              </a:rPr>
              <a:t> </a:t>
            </a:r>
            <a:r>
              <a:rPr lang="zh-TW" altLang="zh-TW" sz="1800" kern="0" dirty="0">
                <a:solidFill>
                  <a:srgbClr val="000000"/>
                </a:solidFill>
                <a:effectLst/>
                <a:ea typeface="標楷體" panose="03000509000000000000" pitchFamily="65" charset="-120"/>
                <a:cs typeface="Arial" panose="020B0604020202020204" pitchFamily="34" charset="0"/>
              </a:rPr>
              <a:t>，</a:t>
            </a:r>
            <a:r>
              <a:rPr lang="zh-TW" altLang="zh-TW" sz="2800" dirty="0">
                <a:effectLst/>
              </a:rPr>
              <a:t> </a:t>
            </a:r>
            <a:r>
              <a:rPr lang="en-US" altLang="zh-TW" sz="1800" kern="100" dirty="0">
                <a:effectLst/>
                <a:latin typeface="Calibri" panose="020F0502020204030204" pitchFamily="34" charset="0"/>
                <a:ea typeface="新細明體" panose="02020500000000000000" pitchFamily="18" charset="-120"/>
                <a:cs typeface="Times New Roman" panose="02020603050405020304" pitchFamily="18" charset="0"/>
              </a:rPr>
              <a:t> </a:t>
            </a:r>
          </a:p>
          <a:p>
            <a:r>
              <a:rPr lang="zh-TW" altLang="zh-TW" sz="1800" kern="0" dirty="0">
                <a:solidFill>
                  <a:srgbClr val="C00000"/>
                </a:solidFill>
                <a:effectLst/>
                <a:ea typeface="標楷體" panose="03000509000000000000" pitchFamily="65" charset="-120"/>
                <a:cs typeface="Arial" panose="020B0604020202020204" pitchFamily="34" charset="0"/>
              </a:rPr>
              <a:t>菩薩的慈悲與智慧，為未來的眾生開啟大法的因緣，所以我們大家要很用心體會，諸佛菩薩的慈悲，彼此之間的配合，這個因緣，給了我們未來的眾生，生</a:t>
            </a:r>
            <a:r>
              <a:rPr lang="zh-TW" altLang="en-US" sz="1800" kern="0" dirty="0">
                <a:solidFill>
                  <a:srgbClr val="C00000"/>
                </a:solidFill>
                <a:effectLst/>
                <a:ea typeface="標楷體" panose="03000509000000000000" pitchFamily="65" charset="-120"/>
                <a:cs typeface="Arial" panose="020B0604020202020204" pitchFamily="34" charset="0"/>
              </a:rPr>
              <a:t>起</a:t>
            </a:r>
            <a:r>
              <a:rPr lang="zh-TW" altLang="zh-TW" sz="1800" kern="0" dirty="0">
                <a:solidFill>
                  <a:srgbClr val="C00000"/>
                </a:solidFill>
                <a:effectLst/>
                <a:ea typeface="標楷體" panose="03000509000000000000" pitchFamily="65" charset="-120"/>
                <a:cs typeface="Arial" panose="020B0604020202020204" pitchFamily="34" charset="0"/>
              </a:rPr>
              <a:t>稀有之心，這個法是很難得，所以我們要很尊重，好好把握</a:t>
            </a:r>
            <a:endParaRPr lang="en-US" altLang="zh-TW" sz="1800" dirty="0">
              <a:solidFill>
                <a:srgbClr val="FF0000"/>
              </a:solidFill>
              <a:effectLst/>
              <a:ea typeface="標楷體" panose="03000509000000000000" pitchFamily="65" charset="-120"/>
              <a:cs typeface="Arial" panose="020B0604020202020204" pitchFamily="34" charset="0"/>
            </a:endParaRPr>
          </a:p>
          <a:p>
            <a:pPr marL="0" indent="0" algn="l">
              <a:buNone/>
            </a:pPr>
            <a:r>
              <a:rPr lang="zh-TW" altLang="zh-TW" sz="1800" kern="100" dirty="0">
                <a:effectLst/>
                <a:latin typeface="Calibri" panose="020F0502020204030204" pitchFamily="34" charset="0"/>
                <a:cs typeface="Arial" panose="020B0604020202020204" pitchFamily="34" charset="0"/>
              </a:rPr>
              <a:t>一切法均能自在 </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marL="0" indent="0" algn="l">
              <a:buNone/>
            </a:pPr>
            <a:r>
              <a:rPr lang="zh-TW" altLang="zh-TW" sz="1800" kern="100" dirty="0">
                <a:effectLst/>
                <a:latin typeface="Calibri" panose="020F0502020204030204" pitchFamily="34" charset="0"/>
                <a:cs typeface="Arial" panose="020B0604020202020204" pitchFamily="34" charset="0"/>
              </a:rPr>
              <a:t>是稱為萬法之王 </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marL="0" indent="0" algn="l">
              <a:buNone/>
            </a:pPr>
            <a:r>
              <a:rPr lang="zh-TW" altLang="zh-TW" sz="1800" kern="0" dirty="0">
                <a:solidFill>
                  <a:srgbClr val="FF0000"/>
                </a:solidFill>
                <a:effectLst/>
                <a:ea typeface="標楷體" panose="03000509000000000000" pitchFamily="65" charset="-120"/>
                <a:cs typeface="Arial" panose="020B0604020202020204" pitchFamily="34" charset="0"/>
              </a:rPr>
              <a:t>這些法其實自在在哪裡呢？在佛的心裡，所以</a:t>
            </a:r>
            <a:r>
              <a:rPr lang="zh-TW" altLang="en-US" sz="1800" kern="0" dirty="0">
                <a:solidFill>
                  <a:srgbClr val="FF0000"/>
                </a:solidFill>
                <a:effectLst/>
                <a:ea typeface="標楷體" panose="03000509000000000000" pitchFamily="65" charset="-120"/>
                <a:cs typeface="Arial" panose="020B0604020202020204" pitchFamily="34" charset="0"/>
              </a:rPr>
              <a:t>佛</a:t>
            </a:r>
            <a:r>
              <a:rPr lang="zh-TW" altLang="zh-TW" sz="1800" kern="0" dirty="0">
                <a:solidFill>
                  <a:srgbClr val="FF0000"/>
                </a:solidFill>
                <a:effectLst/>
                <a:ea typeface="標楷體" panose="03000509000000000000" pitchFamily="65" charset="-120"/>
                <a:cs typeface="Arial" panose="020B0604020202020204" pitchFamily="34" charset="0"/>
              </a:rPr>
              <a:t>稱為萬法之王。</a:t>
            </a:r>
            <a:endParaRPr lang="en-US" altLang="zh-TW" sz="1200" dirty="0">
              <a:solidFill>
                <a:srgbClr val="030303"/>
              </a:solidFill>
              <a:effectLst/>
              <a:ea typeface="標楷體" panose="03000509000000000000" pitchFamily="65" charset="-120"/>
              <a:cs typeface="Arial" panose="020B0604020202020204" pitchFamily="34" charset="0"/>
            </a:endParaRPr>
          </a:p>
          <a:p>
            <a:pPr marL="0" indent="0" algn="l">
              <a:buNone/>
            </a:pPr>
            <a:endParaRPr lang="en-US" altLang="zh-TW" sz="1800" dirty="0">
              <a:solidFill>
                <a:srgbClr val="FF0000"/>
              </a:solidFill>
              <a:effectLst/>
              <a:ea typeface="標楷體" panose="03000509000000000000" pitchFamily="65" charset="-12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sz="1800" dirty="0">
              <a:solidFill>
                <a:srgbClr val="FF0000"/>
              </a:solidFill>
              <a:effectLst/>
              <a:ea typeface="標楷體" panose="03000509000000000000" pitchFamily="65" charset="-120"/>
              <a:cs typeface="Arial" panose="020B0604020202020204" pitchFamily="34" charset="0"/>
            </a:endParaRPr>
          </a:p>
          <a:p>
            <a:endParaRPr lang="en-US" altLang="zh-TW" sz="1800" dirty="0">
              <a:solidFill>
                <a:srgbClr val="FF0000"/>
              </a:solidFill>
              <a:effectLst/>
              <a:ea typeface="標楷體" panose="03000509000000000000" pitchFamily="65" charset="-120"/>
              <a:cs typeface="Arial" panose="020B0604020202020204" pitchFamily="34" charset="0"/>
            </a:endParaRPr>
          </a:p>
          <a:p>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zh-TW" sz="1800" b="1" kern="100" dirty="0">
              <a:solidFill>
                <a:srgbClr val="000000"/>
              </a:solidFill>
              <a:effectLst/>
              <a:latin typeface="Calibri" panose="020F0502020204030204" pitchFamily="34" charset="0"/>
              <a:ea typeface="標楷體" panose="03000509000000000000" pitchFamily="65" charset="-120"/>
              <a:cs typeface="Mangal" panose="02040503050203030202" pitchFamily="18" charset="0"/>
            </a:endParaRPr>
          </a:p>
          <a:p>
            <a:endParaRPr lang="en-US" altLang="zh-TW" dirty="0"/>
          </a:p>
          <a:p>
            <a:endParaRPr lang="zh-TW" altLang="en-US" dirty="0"/>
          </a:p>
        </p:txBody>
      </p:sp>
      <p:sp>
        <p:nvSpPr>
          <p:cNvPr id="4" name="投影片編號版面配置區 3"/>
          <p:cNvSpPr>
            <a:spLocks noGrp="1"/>
          </p:cNvSpPr>
          <p:nvPr>
            <p:ph type="sldNum" sz="quarter" idx="5"/>
          </p:nvPr>
        </p:nvSpPr>
        <p:spPr/>
        <p:txBody>
          <a:bodyPr/>
          <a:lstStyle/>
          <a:p>
            <a:fld id="{7694F4B3-DB49-48FC-80E2-A9DD3A6FF511}" type="slidenum">
              <a:rPr lang="zh-TW" altLang="en-US" smtClean="0"/>
              <a:t>4</a:t>
            </a:fld>
            <a:endParaRPr lang="zh-TW" altLang="en-US"/>
          </a:p>
        </p:txBody>
      </p:sp>
    </p:spTree>
    <p:extLst>
      <p:ext uri="{BB962C8B-B14F-4D97-AF65-F5344CB8AC3E}">
        <p14:creationId xmlns:p14="http://schemas.microsoft.com/office/powerpoint/2010/main" val="33819391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dirty="0"/>
              <a:t>我們已經背覺合塵了</a:t>
            </a:r>
            <a:r>
              <a:rPr lang="en-US" altLang="zh-TW" dirty="0"/>
              <a:t> </a:t>
            </a:r>
            <a:r>
              <a:rPr lang="zh-TW" altLang="zh-TW" sz="2800" dirty="0"/>
              <a:t> </a:t>
            </a:r>
            <a:r>
              <a:rPr lang="en-US" altLang="zh-TW" dirty="0"/>
              <a:t> </a:t>
            </a:r>
            <a:r>
              <a:rPr lang="zh-TW" altLang="zh-TW" dirty="0"/>
              <a:t>地藏經；為何眾生不依止善道而行</a:t>
            </a:r>
            <a:r>
              <a:rPr lang="en-US" altLang="zh-TW" dirty="0"/>
              <a:t>….</a:t>
            </a:r>
            <a:endParaRPr lang="zh-TW" altLang="zh-TW" dirty="0"/>
          </a:p>
          <a:p>
            <a:r>
              <a:rPr lang="en-US" altLang="zh-TW" dirty="0"/>
              <a:t>20200816</a:t>
            </a:r>
            <a:r>
              <a:rPr lang="zh-TW" altLang="zh-TW" dirty="0"/>
              <a:t>人間</a:t>
            </a:r>
            <a:r>
              <a:rPr lang="en-US" altLang="zh-TW" dirty="0"/>
              <a:t>~</a:t>
            </a:r>
            <a:r>
              <a:rPr lang="zh-TW" altLang="zh-TW" dirty="0"/>
              <a:t>一位肝病嚴重吃活蟲補充蛋白質，慈濟人前往關懷</a:t>
            </a:r>
            <a:endParaRPr lang="en-US" altLang="zh-TW" dirty="0"/>
          </a:p>
          <a:p>
            <a:endParaRPr lang="en-US" altLang="zh-TW" dirty="0"/>
          </a:p>
          <a:p>
            <a:endParaRPr lang="zh-TW" altLang="zh-TW" dirty="0"/>
          </a:p>
          <a:p>
            <a:endParaRPr lang="zh-TW" altLang="en-US" dirty="0"/>
          </a:p>
        </p:txBody>
      </p:sp>
      <p:sp>
        <p:nvSpPr>
          <p:cNvPr id="4" name="投影片編號版面配置區 3"/>
          <p:cNvSpPr>
            <a:spLocks noGrp="1"/>
          </p:cNvSpPr>
          <p:nvPr>
            <p:ph type="sldNum" sz="quarter" idx="5"/>
          </p:nvPr>
        </p:nvSpPr>
        <p:spPr/>
        <p:txBody>
          <a:bodyPr/>
          <a:lstStyle/>
          <a:p>
            <a:fld id="{7694F4B3-DB49-48FC-80E2-A9DD3A6FF511}" type="slidenum">
              <a:rPr lang="zh-TW" altLang="en-US" smtClean="0"/>
              <a:t>42</a:t>
            </a:fld>
            <a:endParaRPr lang="zh-TW" altLang="en-US"/>
          </a:p>
        </p:txBody>
      </p:sp>
    </p:spTree>
    <p:extLst>
      <p:ext uri="{BB962C8B-B14F-4D97-AF65-F5344CB8AC3E}">
        <p14:creationId xmlns:p14="http://schemas.microsoft.com/office/powerpoint/2010/main" val="12567820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b="0" i="0" dirty="0">
                <a:solidFill>
                  <a:srgbClr val="000000"/>
                </a:solidFill>
                <a:effectLst/>
                <a:latin typeface="Verdana" panose="020B0604030504040204" pitchFamily="34" charset="0"/>
              </a:rPr>
              <a:t>大陸，有一個個案，那就是肝病很嚴重，要看醫生要用錢，沒有錢可看醫生，醫生告訴他，你這種的病，肝病，現在營養不夠，你需要吸收蛋白質，蛋白質，這貧窮的人哪有辦法，這要如何來補充營養，三餐就有困難了，什麼叫做蛋白質呢？有人就告訴他，自己養，養活蟲，他就這樣，每天活生生地要吃十幾條的蟲，活活吞、活活吃，就像這樣，也沒有比較好。</a:t>
            </a:r>
            <a:br>
              <a:rPr lang="zh-TW" altLang="en-US" dirty="0"/>
            </a:br>
            <a:br>
              <a:rPr lang="zh-TW" altLang="en-US" dirty="0"/>
            </a:br>
            <a:r>
              <a:rPr lang="zh-TW" altLang="en-US" b="0" i="0" dirty="0">
                <a:solidFill>
                  <a:srgbClr val="000000"/>
                </a:solidFill>
                <a:effectLst/>
                <a:latin typeface="Verdana" panose="020B0604030504040204" pitchFamily="34" charset="0"/>
              </a:rPr>
              <a:t>後來慈濟人接到這個個案，關懷了，那個時候，看到真的病是很重，肚子也已經大起來了，所以用愛不斷膚慰他，除了物質的幫助，輕言柔語去輔導他，慢慢他心開了、意解了，所以自己提起了精神，自己很努力，也慢慢，也走出去做環保，而我們的</a:t>
            </a:r>
            <a:r>
              <a:rPr lang="en-US" altLang="zh-TW" b="0" i="0" dirty="0">
                <a:solidFill>
                  <a:srgbClr val="000000"/>
                </a:solidFill>
                <a:effectLst/>
                <a:latin typeface="Verdana" panose="020B0604030504040204" pitchFamily="34" charset="0"/>
              </a:rPr>
              <a:t>(</a:t>
            </a:r>
            <a:r>
              <a:rPr lang="zh-TW" altLang="en-US" b="0" i="0" dirty="0">
                <a:solidFill>
                  <a:srgbClr val="000000"/>
                </a:solidFill>
                <a:effectLst/>
                <a:latin typeface="Verdana" panose="020B0604030504040204" pitchFamily="34" charset="0"/>
              </a:rPr>
              <a:t>慈濟</a:t>
            </a:r>
            <a:r>
              <a:rPr lang="en-US" altLang="zh-TW" b="0" i="0" dirty="0">
                <a:solidFill>
                  <a:srgbClr val="000000"/>
                </a:solidFill>
                <a:effectLst/>
                <a:latin typeface="Verdana" panose="020B0604030504040204" pitchFamily="34" charset="0"/>
              </a:rPr>
              <a:t>)</a:t>
            </a:r>
            <a:r>
              <a:rPr lang="zh-TW" altLang="en-US" b="0" i="0" dirty="0">
                <a:solidFill>
                  <a:srgbClr val="000000"/>
                </a:solidFill>
                <a:effectLst/>
                <a:latin typeface="Verdana" panose="020B0604030504040204" pitchFamily="34" charset="0"/>
              </a:rPr>
              <a:t>菩薩就輔導他，希望他能夠轉葷為素，所以他開始素食了。</a:t>
            </a:r>
            <a:br>
              <a:rPr lang="zh-TW" altLang="en-US" dirty="0"/>
            </a:br>
            <a:br>
              <a:rPr lang="zh-TW" altLang="en-US" dirty="0"/>
            </a:br>
            <a:r>
              <a:rPr lang="zh-TW" altLang="en-US" b="0" i="0" dirty="0">
                <a:solidFill>
                  <a:srgbClr val="000000"/>
                </a:solidFill>
                <a:effectLst/>
                <a:latin typeface="Verdana" panose="020B0604030504040204" pitchFamily="34" charset="0"/>
              </a:rPr>
              <a:t>龔紅雲說：感恩慈濟所有的師兄姊們，給了我一次新的生命，讓我知道活著的意義、生命的價值，我發願生生世世，跟著 上人、師父的腳步走，生生世世茹素，帶著家人推素，我現在最大的願望，就是在我們社區裡面，小區裡面，推行環保，在小區裡面做一個環保站，讓大家都知道環保，對社會、對國家、對地球的意義，然後我的兩個女兒，加入到慈濟，做一個慈濟人。</a:t>
            </a:r>
            <a:endParaRPr lang="en-US" altLang="zh-TW" b="0" i="0" dirty="0">
              <a:solidFill>
                <a:srgbClr val="000000"/>
              </a:solidFill>
              <a:effectLst/>
              <a:latin typeface="Verdana" panose="020B0604030504040204" pitchFamily="34" charset="0"/>
            </a:endParaRPr>
          </a:p>
          <a:p>
            <a:endParaRPr lang="en-US" altLang="zh-TW" b="0" i="0" dirty="0">
              <a:solidFill>
                <a:srgbClr val="000000"/>
              </a:solidFill>
              <a:effectLst/>
              <a:latin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800" b="0" kern="0" dirty="0">
                <a:solidFill>
                  <a:srgbClr val="000000"/>
                </a:solidFill>
                <a:effectLst/>
                <a:latin typeface="Calibri" panose="020F0502020204030204" pitchFamily="34" charset="0"/>
                <a:ea typeface="標楷體" panose="03000509000000000000" pitchFamily="65" charset="-120"/>
                <a:cs typeface="細明體" panose="02020509000000000000" pitchFamily="49" charset="-120"/>
              </a:rPr>
              <a:t>我們眾生心不直，都在曲解中，不正信；就是一念偏差的妄信、邪信，一念差就是千步錯了。</a:t>
            </a:r>
            <a:r>
              <a:rPr lang="zh-TW" altLang="en-US" sz="1800" b="0" kern="0" dirty="0">
                <a:solidFill>
                  <a:srgbClr val="000000"/>
                </a:solidFill>
                <a:effectLst/>
                <a:latin typeface="Calibri" panose="020F0502020204030204" pitchFamily="34" charset="0"/>
                <a:ea typeface="標楷體" panose="03000509000000000000" pitchFamily="65" charset="-120"/>
                <a:cs typeface="細明體" panose="02020509000000000000" pitchFamily="49" charset="-120"/>
              </a:rPr>
              <a:t>還好遇到慈濟人，才能為自己人生找到正確的方向</a:t>
            </a:r>
            <a:endParaRPr lang="en-US" altLang="zh-TW" b="0" i="0" dirty="0">
              <a:solidFill>
                <a:srgbClr val="000000"/>
              </a:solidFill>
              <a:effectLst/>
              <a:latin typeface="Verdana" panose="020B0604030504040204" pitchFamily="34" charset="0"/>
            </a:endParaRPr>
          </a:p>
          <a:p>
            <a:endParaRPr lang="en-US" altLang="zh-TW" b="0" i="0" dirty="0">
              <a:solidFill>
                <a:srgbClr val="000000"/>
              </a:solidFill>
              <a:effectLst/>
              <a:latin typeface="Verdana" panose="020B0604030504040204" pitchFamily="34" charset="0"/>
            </a:endParaRPr>
          </a:p>
          <a:p>
            <a:endParaRPr lang="zh-TW" altLang="en-US" dirty="0"/>
          </a:p>
        </p:txBody>
      </p:sp>
      <p:sp>
        <p:nvSpPr>
          <p:cNvPr id="4" name="投影片編號版面配置區 3"/>
          <p:cNvSpPr>
            <a:spLocks noGrp="1"/>
          </p:cNvSpPr>
          <p:nvPr>
            <p:ph type="sldNum" sz="quarter" idx="5"/>
          </p:nvPr>
        </p:nvSpPr>
        <p:spPr/>
        <p:txBody>
          <a:bodyPr/>
          <a:lstStyle/>
          <a:p>
            <a:fld id="{7694F4B3-DB49-48FC-80E2-A9DD3A6FF511}" type="slidenum">
              <a:rPr lang="zh-TW" altLang="en-US" smtClean="0"/>
              <a:t>43</a:t>
            </a:fld>
            <a:endParaRPr lang="zh-TW" altLang="en-US"/>
          </a:p>
        </p:txBody>
      </p:sp>
    </p:spTree>
    <p:extLst>
      <p:ext uri="{BB962C8B-B14F-4D97-AF65-F5344CB8AC3E}">
        <p14:creationId xmlns:p14="http://schemas.microsoft.com/office/powerpoint/2010/main" val="220467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800" dirty="0">
                <a:solidFill>
                  <a:srgbClr val="FF0000"/>
                </a:solidFill>
                <a:effectLst/>
                <a:highlight>
                  <a:srgbClr val="FFFF00"/>
                </a:highlight>
                <a:ea typeface="標楷體" panose="03000509000000000000" pitchFamily="65" charset="-120"/>
                <a:cs typeface="Arial" panose="020B0604020202020204" pitchFamily="34" charset="0"/>
              </a:rPr>
              <a:t>法，無法入心來，就如同那粒種子，丟在乾旱的心地上，很快的，種子無法發芽，哪有辦法向下生根呢？</a:t>
            </a:r>
            <a:r>
              <a:rPr lang="en-US" altLang="zh-TW" sz="1800" dirty="0">
                <a:effectLst/>
                <a:latin typeface="Calibri" panose="020F0502020204030204" pitchFamily="34" charset="0"/>
                <a:ea typeface="新細明體" panose="02020500000000000000" pitchFamily="18" charset="-120"/>
                <a:cs typeface="Times New Roman" panose="02020603050405020304" pitchFamily="18" charset="0"/>
              </a:rPr>
              <a:t> </a:t>
            </a:r>
            <a:r>
              <a:rPr lang="zh-TW" altLang="zh-TW" sz="1800" dirty="0">
                <a:solidFill>
                  <a:srgbClr val="030303"/>
                </a:solidFill>
                <a:effectLst/>
                <a:ea typeface="標楷體" panose="03000509000000000000" pitchFamily="65" charset="-120"/>
                <a:cs typeface="Arial" panose="020B0604020202020204" pitchFamily="34" charset="0"/>
              </a:rPr>
              <a:t>心地要時時，要有法水來滋潤，必定要用很長的時間，守好我們的心，煩惱、無明，我們應該要不斷不斷地去除</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r>
              <a:rPr lang="zh-TW" altLang="zh-TW" sz="1800" dirty="0">
                <a:effectLst/>
                <a:latin typeface="Calibri" panose="020F0502020204030204" pitchFamily="34" charset="0"/>
                <a:ea typeface="新細明體" panose="02020500000000000000" pitchFamily="18" charset="-120"/>
                <a:cs typeface="Times New Roman" panose="02020603050405020304" pitchFamily="18" charset="0"/>
              </a:rPr>
              <a:t>心地農夫，要時時除草，將內心雜念去除，不只是去除還要時時；一故事，如寺廟除草。。。。一大片當除草完以為可以休息但方丈要他回看，先前所除草的地方又長出新草來。</a:t>
            </a:r>
            <a:endParaRPr lang="en-US" altLang="zh-TW" sz="1800" dirty="0">
              <a:effectLst/>
              <a:latin typeface="Calibri" panose="020F0502020204030204" pitchFamily="34" charset="0"/>
              <a:ea typeface="新細明體" panose="02020500000000000000" pitchFamily="18" charset="-120"/>
              <a:cs typeface="Times New Roman" panose="02020603050405020304" pitchFamily="18" charset="0"/>
            </a:endParaRPr>
          </a:p>
          <a:p>
            <a:r>
              <a:rPr lang="zh-TW" altLang="zh-TW" sz="1800" dirty="0">
                <a:solidFill>
                  <a:srgbClr val="030303"/>
                </a:solidFill>
                <a:effectLst/>
                <a:ea typeface="標楷體" panose="03000509000000000000" pitchFamily="65" charset="-120"/>
                <a:cs typeface="Arial" panose="020B0604020202020204" pitchFamily="34" charset="0"/>
              </a:rPr>
              <a:t>，學佛，我們的心地風光，我們要好好保存、攝持住，絕對不要一點點放散掉</a:t>
            </a:r>
            <a:r>
              <a:rPr lang="zh-TW" altLang="zh-TW" sz="1800" dirty="0">
                <a:effectLst/>
                <a:latin typeface="Calibri" panose="020F0502020204030204" pitchFamily="34" charset="0"/>
                <a:ea typeface="新細明體" panose="02020500000000000000" pitchFamily="18" charset="-120"/>
                <a:cs typeface="Times New Roman" panose="02020603050405020304" pitchFamily="18" charset="0"/>
              </a:rPr>
              <a:t>。</a:t>
            </a:r>
            <a:endParaRPr lang="en-US" altLang="zh-TW" sz="1800" dirty="0">
              <a:effectLst/>
              <a:latin typeface="Calibri" panose="020F0502020204030204" pitchFamily="34" charset="0"/>
              <a:ea typeface="新細明體" panose="02020500000000000000" pitchFamily="18" charset="-120"/>
              <a:cs typeface="Times New Roman" panose="02020603050405020304" pitchFamily="18" charset="0"/>
            </a:endParaRPr>
          </a:p>
          <a:p>
            <a:r>
              <a:rPr lang="zh-TW" altLang="en-US" sz="1800" b="0" kern="0" dirty="0">
                <a:solidFill>
                  <a:srgbClr val="C00000"/>
                </a:solidFill>
                <a:effectLst/>
                <a:ea typeface="標楷體" panose="03000509000000000000" pitchFamily="65" charset="-120"/>
                <a:cs typeface="細明體" panose="02020509000000000000" pitchFamily="49" charset="-120"/>
              </a:rPr>
              <a:t>不知求法或不想求法就像</a:t>
            </a:r>
            <a:r>
              <a:rPr lang="zh-TW" altLang="zh-TW" sz="1800" b="0" kern="0" dirty="0">
                <a:solidFill>
                  <a:srgbClr val="C00000"/>
                </a:solidFill>
                <a:effectLst/>
                <a:ea typeface="標楷體" panose="03000509000000000000" pitchFamily="65" charset="-120"/>
                <a:cs typeface="細明體" panose="02020509000000000000" pitchFamily="49" charset="-120"/>
              </a:rPr>
              <a:t>「猶諸子在火宅中不易救脫」，</a:t>
            </a:r>
            <a:endParaRPr lang="en-US" altLang="zh-TW" sz="1800" b="0" kern="0" dirty="0">
              <a:solidFill>
                <a:srgbClr val="C00000"/>
              </a:solidFill>
              <a:effectLst/>
              <a:ea typeface="標楷體" panose="03000509000000000000" pitchFamily="65" charset="-120"/>
              <a:cs typeface="細明體" panose="02020509000000000000" pitchFamily="49" charset="-120"/>
            </a:endParaRPr>
          </a:p>
          <a:p>
            <a:endParaRPr lang="en-US" altLang="zh-TW" sz="1800" b="0" kern="0" dirty="0">
              <a:solidFill>
                <a:srgbClr val="C00000"/>
              </a:solidFill>
              <a:effectLst/>
              <a:highlight>
                <a:srgbClr val="FFFF00"/>
              </a:highlight>
              <a:ea typeface="標楷體" panose="03000509000000000000" pitchFamily="65" charset="-120"/>
              <a:cs typeface="細明體" panose="02020509000000000000" pitchFamily="49" charset="-120"/>
            </a:endParaRPr>
          </a:p>
          <a:p>
            <a:endParaRPr lang="en-US" altLang="zh-TW" sz="1800" b="0" kern="0" dirty="0">
              <a:solidFill>
                <a:srgbClr val="FF0000"/>
              </a:solidFill>
              <a:effectLst/>
              <a:ea typeface="標楷體" panose="03000509000000000000" pitchFamily="65" charset="-120"/>
              <a:cs typeface="細明體" panose="02020509000000000000" pitchFamily="49"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800" b="0" kern="0" dirty="0">
                <a:solidFill>
                  <a:srgbClr val="C00000"/>
                </a:solidFill>
                <a:effectLst/>
                <a:latin typeface="Calibri" panose="020F0502020204030204" pitchFamily="34" charset="0"/>
                <a:ea typeface="標楷體" panose="03000509000000000000" pitchFamily="65" charset="-120"/>
                <a:cs typeface="細明體" panose="02020509000000000000" pitchFamily="49" charset="-120"/>
              </a:rPr>
              <a:t>惡念來自無明，無明就像火種，只要一點燃，就燒掉了我們的善念。</a:t>
            </a:r>
            <a:r>
              <a:rPr lang="en-US" altLang="zh-TW" sz="1800" b="0" kern="0" dirty="0">
                <a:solidFill>
                  <a:srgbClr val="C00000"/>
                </a:solidFill>
                <a:effectLst/>
                <a:latin typeface="Calibri" panose="020F0502020204030204" pitchFamily="34" charset="0"/>
                <a:ea typeface="標楷體" panose="03000509000000000000" pitchFamily="65" charset="-120"/>
                <a:cs typeface="細明體" panose="02020509000000000000" pitchFamily="49" charset="-120"/>
              </a:rPr>
              <a:t>542</a:t>
            </a:r>
            <a:r>
              <a:rPr lang="zh-TW" altLang="en-US" sz="1800" b="0" kern="0" dirty="0">
                <a:solidFill>
                  <a:srgbClr val="C00000"/>
                </a:solidFill>
                <a:effectLst/>
                <a:latin typeface="Calibri" panose="020F0502020204030204" pitchFamily="34" charset="0"/>
                <a:ea typeface="標楷體" panose="03000509000000000000" pitchFamily="65" charset="-120"/>
                <a:cs typeface="細明體" panose="02020509000000000000" pitchFamily="49" charset="-120"/>
              </a:rPr>
              <a:t>集</a:t>
            </a:r>
            <a:endParaRPr lang="zh-TW" altLang="zh-TW" sz="1800" b="1" kern="100" dirty="0">
              <a:solidFill>
                <a:srgbClr val="000000"/>
              </a:solidFill>
              <a:effectLst/>
              <a:latin typeface="Calibri" panose="020F0502020204030204" pitchFamily="34" charset="0"/>
              <a:ea typeface="標楷體" panose="03000509000000000000" pitchFamily="65" charset="-120"/>
              <a:cs typeface="Mangal" panose="02040503050203030202" pitchFamily="18" charset="0"/>
            </a:endParaRPr>
          </a:p>
          <a:p>
            <a:endParaRPr lang="zh-TW" altLang="en-US" dirty="0"/>
          </a:p>
        </p:txBody>
      </p:sp>
      <p:sp>
        <p:nvSpPr>
          <p:cNvPr id="4" name="投影片編號版面配置區 3"/>
          <p:cNvSpPr>
            <a:spLocks noGrp="1"/>
          </p:cNvSpPr>
          <p:nvPr>
            <p:ph type="sldNum" sz="quarter" idx="5"/>
          </p:nvPr>
        </p:nvSpPr>
        <p:spPr/>
        <p:txBody>
          <a:bodyPr/>
          <a:lstStyle/>
          <a:p>
            <a:fld id="{7694F4B3-DB49-48FC-80E2-A9DD3A6FF511}" type="slidenum">
              <a:rPr lang="zh-TW" altLang="en-US" smtClean="0"/>
              <a:t>44</a:t>
            </a:fld>
            <a:endParaRPr lang="zh-TW" altLang="en-US"/>
          </a:p>
        </p:txBody>
      </p:sp>
    </p:spTree>
    <p:extLst>
      <p:ext uri="{BB962C8B-B14F-4D97-AF65-F5344CB8AC3E}">
        <p14:creationId xmlns:p14="http://schemas.microsoft.com/office/powerpoint/2010/main" val="2526815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我有明珠一顆</a:t>
            </a:r>
            <a:r>
              <a:rPr lang="en-US" altLang="zh-TW" dirty="0"/>
              <a:t>…..</a:t>
            </a:r>
          </a:p>
          <a:p>
            <a:r>
              <a:rPr lang="zh-TW" altLang="en-US" dirty="0"/>
              <a:t>加油站爬山的故事</a:t>
            </a:r>
            <a:endParaRPr lang="en-US" altLang="zh-TW" dirty="0"/>
          </a:p>
          <a:p>
            <a:r>
              <a:rPr lang="zh-TW" altLang="zh-TW" sz="1800" dirty="0">
                <a:solidFill>
                  <a:srgbClr val="030303"/>
                </a:solidFill>
                <a:effectLst/>
                <a:ea typeface="標楷體" panose="03000509000000000000" pitchFamily="65" charset="-120"/>
                <a:cs typeface="Arial" panose="020B0604020202020204" pitchFamily="34" charset="0"/>
              </a:rPr>
              <a:t> </a:t>
            </a:r>
            <a:r>
              <a:rPr lang="zh-TW" altLang="zh-TW" sz="1800" dirty="0">
                <a:solidFill>
                  <a:srgbClr val="FF0000"/>
                </a:solidFill>
                <a:effectLst/>
                <a:ea typeface="標楷體" panose="03000509000000000000" pitchFamily="65" charset="-120"/>
                <a:cs typeface="Arial" panose="020B0604020202020204" pitchFamily="34" charset="0"/>
              </a:rPr>
              <a:t>凡是一個法，不是只有依文讀誦，將法入心之後，能夠將文意再發揚廣大</a:t>
            </a:r>
            <a:r>
              <a:rPr lang="zh-TW" altLang="zh-TW" sz="1800" b="1" dirty="0">
                <a:solidFill>
                  <a:srgbClr val="FF0000"/>
                </a:solidFill>
                <a:effectLst/>
                <a:ea typeface="標楷體" panose="03000509000000000000" pitchFamily="65" charset="-120"/>
                <a:cs typeface="Arial" panose="020B0604020202020204" pitchFamily="34" charset="0"/>
              </a:rPr>
              <a:t>，</a:t>
            </a:r>
            <a:r>
              <a:rPr lang="zh-TW" altLang="zh-TW" sz="1800" b="1" dirty="0">
                <a:solidFill>
                  <a:srgbClr val="FF0000"/>
                </a:solidFill>
                <a:effectLst/>
                <a:highlight>
                  <a:srgbClr val="FFFF00"/>
                </a:highlight>
                <a:ea typeface="標楷體" panose="03000509000000000000" pitchFamily="65" charset="-120"/>
                <a:cs typeface="Arial" panose="020B0604020202020204" pitchFamily="34" charset="0"/>
              </a:rPr>
              <a:t>除了自己受用，也能用種種方法，讓大家理解、受用，這</a:t>
            </a:r>
            <a:r>
              <a:rPr lang="en-US" altLang="zh-TW" sz="1800" dirty="0">
                <a:effectLst/>
                <a:latin typeface="Calibri" panose="020F0502020204030204" pitchFamily="34" charset="0"/>
                <a:ea typeface="新細明體" panose="02020500000000000000" pitchFamily="18" charset="-120"/>
                <a:cs typeface="Times New Roman" panose="02020603050405020304" pitchFamily="18" charset="0"/>
              </a:rPr>
              <a:t> </a:t>
            </a:r>
            <a:r>
              <a:rPr lang="zh-TW" altLang="zh-TW" sz="1800" b="1" dirty="0">
                <a:solidFill>
                  <a:srgbClr val="FF0000"/>
                </a:solidFill>
                <a:effectLst/>
                <a:highlight>
                  <a:srgbClr val="FFFF00"/>
                </a:highlight>
                <a:ea typeface="標楷體" panose="03000509000000000000" pitchFamily="65" charset="-120"/>
                <a:cs typeface="Arial" panose="020B0604020202020204" pitchFamily="34" charset="0"/>
              </a:rPr>
              <a:t>才是真正法入心來，能夠應</a:t>
            </a:r>
            <a:r>
              <a:rPr lang="zh-TW" altLang="zh-TW" sz="1800" dirty="0">
                <a:solidFill>
                  <a:srgbClr val="FF0000"/>
                </a:solidFill>
                <a:effectLst/>
                <a:highlight>
                  <a:srgbClr val="FFFF00"/>
                </a:highlight>
                <a:ea typeface="標楷體" panose="03000509000000000000" pitchFamily="65" charset="-120"/>
                <a:cs typeface="Arial" panose="020B0604020202020204" pitchFamily="34" charset="0"/>
              </a:rPr>
              <a:t>化無窮。</a:t>
            </a:r>
            <a:r>
              <a:rPr lang="zh-TW" altLang="zh-TW" sz="1800" dirty="0">
                <a:solidFill>
                  <a:srgbClr val="030303"/>
                </a:solidFill>
                <a:effectLst/>
                <a:ea typeface="標楷體" panose="03000509000000000000" pitchFamily="65" charset="-120"/>
                <a:cs typeface="Arial" panose="020B0604020202020204" pitchFamily="34" charset="0"/>
              </a:rPr>
              <a:t> </a:t>
            </a:r>
            <a:endParaRPr lang="en-US" altLang="zh-TW" sz="1800" dirty="0">
              <a:solidFill>
                <a:srgbClr val="030303"/>
              </a:solidFill>
              <a:effectLst/>
              <a:ea typeface="標楷體" panose="03000509000000000000" pitchFamily="65" charset="-120"/>
              <a:cs typeface="Arial" panose="020B0604020202020204" pitchFamily="34" charset="0"/>
            </a:endParaRPr>
          </a:p>
          <a:p>
            <a:r>
              <a:rPr lang="zh-TW" altLang="zh-TW" sz="1800" dirty="0">
                <a:solidFill>
                  <a:srgbClr val="030303"/>
                </a:solidFill>
                <a:effectLst/>
                <a:ea typeface="標楷體" panose="03000509000000000000" pitchFamily="65" charset="-120"/>
                <a:cs typeface="Arial" panose="020B0604020202020204" pitchFamily="34" charset="0"/>
              </a:rPr>
              <a:t>心光就是這樣把它發揮出去</a:t>
            </a:r>
            <a:r>
              <a:rPr lang="zh-TW" altLang="en-US" sz="1800" dirty="0">
                <a:solidFill>
                  <a:srgbClr val="030303"/>
                </a:solidFill>
                <a:effectLst/>
                <a:ea typeface="標楷體" panose="03000509000000000000" pitchFamily="65" charset="-120"/>
                <a:cs typeface="Arial" panose="020B0604020202020204" pitchFamily="34" charset="0"/>
              </a:rPr>
              <a:t>，</a:t>
            </a:r>
            <a:r>
              <a:rPr lang="zh-TW" altLang="zh-TW" sz="1800" dirty="0">
                <a:solidFill>
                  <a:srgbClr val="FF0000"/>
                </a:solidFill>
                <a:effectLst/>
                <a:ea typeface="標楷體" panose="03000509000000000000" pitchFamily="65" charset="-120"/>
                <a:cs typeface="Arial" panose="020B0604020202020204" pitchFamily="34" charset="0"/>
              </a:rPr>
              <a:t>「人人有個靈山塔」，每一個人的內心，都有靈山的道場，我們就能跟佛一樣，會合這心靈的風光，能夠透徹透徹</a:t>
            </a:r>
            <a:r>
              <a:rPr lang="en-US" altLang="zh-TW" sz="1800" dirty="0">
                <a:effectLst/>
                <a:latin typeface="Calibri" panose="020F0502020204030204" pitchFamily="34" charset="0"/>
                <a:ea typeface="新細明體" panose="02020500000000000000" pitchFamily="18" charset="-120"/>
                <a:cs typeface="Times New Roman" panose="02020603050405020304" pitchFamily="18" charset="0"/>
              </a:rPr>
              <a:t> </a:t>
            </a:r>
            <a:r>
              <a:rPr lang="zh-TW" altLang="zh-TW" dirty="0">
                <a:effectLst/>
              </a:rPr>
              <a:t> </a:t>
            </a:r>
            <a:r>
              <a:rPr lang="en-US" altLang="zh-TW" sz="1800" kern="100" dirty="0">
                <a:effectLst/>
                <a:latin typeface="Calibri" panose="020F0502020204030204" pitchFamily="34" charset="0"/>
                <a:ea typeface="新細明體" panose="02020500000000000000" pitchFamily="18" charset="-120"/>
                <a:cs typeface="Times New Roman" panose="02020603050405020304" pitchFamily="18" charset="0"/>
              </a:rPr>
              <a:t> </a:t>
            </a:r>
            <a:r>
              <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rPr>
              <a:t>不指自己了解，還要讓其他人也得解</a:t>
            </a:r>
          </a:p>
          <a:p>
            <a:r>
              <a:rPr lang="en-US" altLang="zh-TW" sz="1800" kern="100" dirty="0">
                <a:effectLst/>
                <a:latin typeface="Calibri" panose="020F0502020204030204" pitchFamily="34" charset="0"/>
                <a:ea typeface="新細明體" panose="02020500000000000000" pitchFamily="18" charset="-120"/>
                <a:cs typeface="Times New Roman" panose="02020603050405020304" pitchFamily="18" charset="0"/>
              </a:rPr>
              <a:t> </a:t>
            </a:r>
            <a:r>
              <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rPr>
              <a:t>這心靈風光需透過寂靜與佛相應，一心</a:t>
            </a:r>
            <a:r>
              <a:rPr lang="zh-TW" altLang="zh-TW" sz="1800" kern="100" dirty="0">
                <a:effectLst/>
                <a:latin typeface="Calibri" panose="020F0502020204030204" pitchFamily="34" charset="0"/>
                <a:ea typeface="標楷體" panose="03000509000000000000" pitchFamily="65" charset="-120"/>
                <a:cs typeface="Times New Roman" panose="02020603050405020304" pitchFamily="18" charset="0"/>
              </a:rPr>
              <a:t>、</a:t>
            </a:r>
            <a:r>
              <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rPr>
              <a:t>一志</a:t>
            </a:r>
            <a:r>
              <a:rPr lang="zh-TW" altLang="zh-TW" sz="1800" kern="100" dirty="0">
                <a:effectLst/>
                <a:latin typeface="Calibri" panose="020F0502020204030204" pitchFamily="34" charset="0"/>
                <a:ea typeface="標楷體" panose="03000509000000000000" pitchFamily="65" charset="-120"/>
                <a:cs typeface="Times New Roman" panose="02020603050405020304" pitchFamily="18" charset="0"/>
              </a:rPr>
              <a:t>、</a:t>
            </a:r>
            <a:r>
              <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rPr>
              <a:t>一念向佛道</a:t>
            </a:r>
          </a:p>
          <a:p>
            <a:endParaRPr lang="en-US" altLang="zh-TW" dirty="0"/>
          </a:p>
          <a:p>
            <a:endParaRPr lang="en-US" altLang="zh-TW" dirty="0"/>
          </a:p>
          <a:p>
            <a:endParaRPr lang="zh-TW" altLang="en-US" dirty="0"/>
          </a:p>
        </p:txBody>
      </p:sp>
      <p:sp>
        <p:nvSpPr>
          <p:cNvPr id="4" name="投影片編號版面配置區 3"/>
          <p:cNvSpPr>
            <a:spLocks noGrp="1"/>
          </p:cNvSpPr>
          <p:nvPr>
            <p:ph type="sldNum" sz="quarter" idx="5"/>
          </p:nvPr>
        </p:nvSpPr>
        <p:spPr/>
        <p:txBody>
          <a:bodyPr/>
          <a:lstStyle/>
          <a:p>
            <a:fld id="{7694F4B3-DB49-48FC-80E2-A9DD3A6FF511}" type="slidenum">
              <a:rPr lang="zh-TW" altLang="en-US" smtClean="0"/>
              <a:t>46</a:t>
            </a:fld>
            <a:endParaRPr lang="zh-TW" altLang="en-US"/>
          </a:p>
        </p:txBody>
      </p:sp>
    </p:spTree>
    <p:extLst>
      <p:ext uri="{BB962C8B-B14F-4D97-AF65-F5344CB8AC3E}">
        <p14:creationId xmlns:p14="http://schemas.microsoft.com/office/powerpoint/2010/main" val="26036048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200" kern="0" dirty="0">
                <a:solidFill>
                  <a:srgbClr val="000000"/>
                </a:solidFill>
                <a:effectLst/>
                <a:latin typeface="Calibri" panose="020F0502020204030204" pitchFamily="34" charset="0"/>
                <a:ea typeface="標楷體" panose="03000509000000000000" pitchFamily="65" charset="-120"/>
                <a:cs typeface="Arial" panose="020B0604020202020204" pitchFamily="34" charset="0"/>
              </a:rPr>
              <a:t>所以彌勒菩薩找到對象，對象就是文殊菩薩。 開始那些長行的文，都說完了，這是描述那個境界，彌勒菩薩隱明示暗，表達自己也有疑，表達自己也要請問，所以找到他的對象要來問，這樣問的原因我們知道，不過擔心有的人還不清楚，</a:t>
            </a:r>
            <a:r>
              <a:rPr lang="zh-TW" altLang="zh-TW" sz="1200" kern="0" dirty="0">
                <a:solidFill>
                  <a:srgbClr val="C00000"/>
                </a:solidFill>
                <a:effectLst/>
                <a:latin typeface="Calibri" panose="020F0502020204030204" pitchFamily="34" charset="0"/>
                <a:ea typeface="標楷體" panose="03000509000000000000" pitchFamily="65" charset="-120"/>
                <a:cs typeface="Arial" panose="020B0604020202020204" pitchFamily="34" charset="0"/>
              </a:rPr>
              <a:t>所以在集經時，把這一段很重要的文，再重誦，為什麼要重誦？，重新再將長行文再讀一遍，同時長行文若沒有的，可以再補充，因為這個法是很重要，所以要重複再補充，</a:t>
            </a:r>
            <a:endParaRPr lang="zh-TW" alt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dirty="0"/>
          </a:p>
        </p:txBody>
      </p:sp>
      <p:sp>
        <p:nvSpPr>
          <p:cNvPr id="4" name="投影片編號版面配置區 3"/>
          <p:cNvSpPr>
            <a:spLocks noGrp="1"/>
          </p:cNvSpPr>
          <p:nvPr>
            <p:ph type="sldNum" sz="quarter" idx="5"/>
          </p:nvPr>
        </p:nvSpPr>
        <p:spPr/>
        <p:txBody>
          <a:bodyPr/>
          <a:lstStyle/>
          <a:p>
            <a:fld id="{7694F4B3-DB49-48FC-80E2-A9DD3A6FF511}" type="slidenum">
              <a:rPr lang="zh-TW" altLang="en-US" smtClean="0"/>
              <a:t>47</a:t>
            </a:fld>
            <a:endParaRPr lang="zh-TW" altLang="en-US"/>
          </a:p>
        </p:txBody>
      </p:sp>
    </p:spTree>
    <p:extLst>
      <p:ext uri="{BB962C8B-B14F-4D97-AF65-F5344CB8AC3E}">
        <p14:creationId xmlns:p14="http://schemas.microsoft.com/office/powerpoint/2010/main" val="26043563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sz="1800" kern="0" dirty="0">
                <a:solidFill>
                  <a:srgbClr val="C00000"/>
                </a:solidFill>
                <a:effectLst/>
                <a:highlight>
                  <a:srgbClr val="FFFF00"/>
                </a:highlight>
                <a:ea typeface="標楷體" panose="03000509000000000000" pitchFamily="65" charset="-120"/>
                <a:cs typeface="Arial" panose="020B0604020202020204" pitchFamily="34" charset="0"/>
              </a:rPr>
              <a:t>為了這種前後來的人，要讓他們更完全知道，</a:t>
            </a:r>
            <a:r>
              <a:rPr lang="zh-TW" altLang="zh-TW" sz="1800" kern="0" dirty="0">
                <a:solidFill>
                  <a:srgbClr val="000000"/>
                </a:solidFill>
                <a:effectLst/>
                <a:ea typeface="標楷體" panose="03000509000000000000" pitchFamily="65" charset="-120"/>
                <a:cs typeface="Arial" panose="020B0604020202020204" pitchFamily="34" charset="0"/>
              </a:rPr>
              <a:t>所以他重誦一次，從頭說起，用偈文。 </a:t>
            </a:r>
            <a:endParaRPr lang="en-US" altLang="zh-TW" sz="1800" kern="0" dirty="0">
              <a:solidFill>
                <a:srgbClr val="000000"/>
              </a:solidFill>
              <a:effectLst/>
              <a:ea typeface="標楷體" panose="03000509000000000000" pitchFamily="65" charset="-120"/>
              <a:cs typeface="Arial" panose="020B0604020202020204" pitchFamily="34" charset="0"/>
            </a:endParaRPr>
          </a:p>
          <a:p>
            <a:r>
              <a:rPr lang="zh-TW" altLang="zh-TW" sz="1800" kern="0" dirty="0">
                <a:solidFill>
                  <a:srgbClr val="000000"/>
                </a:solidFill>
                <a:effectLst/>
                <a:ea typeface="標楷體" panose="03000509000000000000" pitchFamily="65" charset="-120"/>
                <a:cs typeface="Arial" panose="020B0604020202020204" pitchFamily="34" charset="0"/>
              </a:rPr>
              <a:t>再來，也就是說，</a:t>
            </a:r>
            <a:r>
              <a:rPr lang="zh-TW" altLang="zh-TW" sz="1800" kern="0" dirty="0">
                <a:solidFill>
                  <a:srgbClr val="C00000"/>
                </a:solidFill>
                <a:effectLst/>
                <a:highlight>
                  <a:srgbClr val="FFFF00"/>
                </a:highlight>
                <a:ea typeface="標楷體" panose="03000509000000000000" pitchFamily="65" charset="-120"/>
                <a:cs typeface="Arial" panose="020B0604020202020204" pitchFamily="34" charset="0"/>
              </a:rPr>
              <a:t>雖然從頭開始聽，不過不清楚也不很了解，他再聽偈文重複一次，這樣不很了解的人，應該也會了解</a:t>
            </a:r>
            <a:endParaRPr lang="en-US" altLang="zh-TW" sz="1800" kern="0" dirty="0">
              <a:solidFill>
                <a:srgbClr val="C00000"/>
              </a:solidFill>
              <a:effectLst/>
              <a:highlight>
                <a:srgbClr val="FFFF00"/>
              </a:highlight>
              <a:ea typeface="標楷體" panose="03000509000000000000" pitchFamily="65" charset="-120"/>
              <a:cs typeface="Arial" panose="020B0604020202020204" pitchFamily="34" charset="0"/>
            </a:endParaRPr>
          </a:p>
          <a:p>
            <a:endParaRPr lang="en-US" altLang="zh-TW" sz="1800" kern="0" dirty="0">
              <a:solidFill>
                <a:srgbClr val="C00000"/>
              </a:solidFill>
              <a:effectLst/>
              <a:highlight>
                <a:srgbClr val="FFFF00"/>
              </a:highlight>
              <a:ea typeface="標楷體" panose="03000509000000000000" pitchFamily="65" charset="-120"/>
              <a:cs typeface="Arial" panose="020B0604020202020204" pitchFamily="34" charset="0"/>
            </a:endParaRPr>
          </a:p>
          <a:p>
            <a:endParaRPr lang="zh-TW" altLang="en-US" dirty="0"/>
          </a:p>
        </p:txBody>
      </p:sp>
      <p:sp>
        <p:nvSpPr>
          <p:cNvPr id="4" name="投影片編號版面配置區 3"/>
          <p:cNvSpPr>
            <a:spLocks noGrp="1"/>
          </p:cNvSpPr>
          <p:nvPr>
            <p:ph type="sldNum" sz="quarter" idx="5"/>
          </p:nvPr>
        </p:nvSpPr>
        <p:spPr/>
        <p:txBody>
          <a:bodyPr/>
          <a:lstStyle/>
          <a:p>
            <a:fld id="{7694F4B3-DB49-48FC-80E2-A9DD3A6FF511}" type="slidenum">
              <a:rPr lang="zh-TW" altLang="en-US" smtClean="0"/>
              <a:t>48</a:t>
            </a:fld>
            <a:endParaRPr lang="zh-TW" altLang="en-US"/>
          </a:p>
        </p:txBody>
      </p:sp>
    </p:spTree>
    <p:extLst>
      <p:ext uri="{BB962C8B-B14F-4D97-AF65-F5344CB8AC3E}">
        <p14:creationId xmlns:p14="http://schemas.microsoft.com/office/powerpoint/2010/main" val="21334410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800" dirty="0">
                <a:solidFill>
                  <a:srgbClr val="030303"/>
                </a:solidFill>
                <a:effectLst/>
                <a:ea typeface="標楷體" panose="03000509000000000000" pitchFamily="65" charset="-120"/>
                <a:cs typeface="Arial" panose="020B0604020202020204" pitchFamily="34" charset="0"/>
              </a:rPr>
              <a:t>誦到這裡，</a:t>
            </a:r>
            <a:r>
              <a:rPr lang="zh-TW" altLang="en-US" sz="1800" dirty="0">
                <a:solidFill>
                  <a:srgbClr val="030303"/>
                </a:solidFill>
                <a:effectLst/>
                <a:ea typeface="標楷體" panose="03000509000000000000" pitchFamily="65" charset="-120"/>
                <a:cs typeface="Arial" panose="020B0604020202020204" pitchFamily="34" charset="0"/>
              </a:rPr>
              <a:t>咱們</a:t>
            </a:r>
            <a:r>
              <a:rPr lang="zh-TW" altLang="zh-TW" sz="1800" dirty="0">
                <a:solidFill>
                  <a:srgbClr val="030303"/>
                </a:solidFill>
                <a:effectLst/>
                <a:ea typeface="標楷體" panose="03000509000000000000" pitchFamily="65" charset="-120"/>
                <a:cs typeface="Arial" panose="020B0604020202020204" pitchFamily="34" charset="0"/>
              </a:rPr>
              <a:t>意識之中，是不是有回顧，回憶</a:t>
            </a:r>
            <a:r>
              <a:rPr lang="zh-TW" altLang="en-US" sz="1800" dirty="0">
                <a:solidFill>
                  <a:srgbClr val="030303"/>
                </a:solidFill>
                <a:effectLst/>
                <a:ea typeface="標楷體" panose="03000509000000000000" pitchFamily="65" charset="-120"/>
                <a:cs typeface="Arial" panose="020B0604020202020204" pitchFamily="34" charset="0"/>
              </a:rPr>
              <a:t>序品</a:t>
            </a:r>
            <a:r>
              <a:rPr lang="zh-TW" altLang="zh-TW" sz="1800" dirty="0">
                <a:solidFill>
                  <a:srgbClr val="030303"/>
                </a:solidFill>
                <a:effectLst/>
                <a:ea typeface="標楷體" panose="03000509000000000000" pitchFamily="65" charset="-120"/>
                <a:cs typeface="Arial" panose="020B0604020202020204" pitchFamily="34" charset="0"/>
              </a:rPr>
              <a:t>開始</a:t>
            </a:r>
            <a:r>
              <a:rPr lang="zh-TW" altLang="en-US" sz="1800" dirty="0">
                <a:solidFill>
                  <a:srgbClr val="030303"/>
                </a:solidFill>
                <a:effectLst/>
                <a:ea typeface="標楷體" panose="03000509000000000000" pitchFamily="65" charset="-120"/>
                <a:cs typeface="Arial" panose="020B0604020202020204" pitchFamily="34" charset="0"/>
              </a:rPr>
              <a:t>的時候</a:t>
            </a:r>
            <a:r>
              <a:rPr lang="zh-TW" altLang="zh-TW" sz="1800" dirty="0">
                <a:solidFill>
                  <a:srgbClr val="030303"/>
                </a:solidFill>
                <a:effectLst/>
                <a:ea typeface="標楷體" panose="03000509000000000000" pitchFamily="65" charset="-120"/>
                <a:cs typeface="Arial" panose="020B0604020202020204" pitchFamily="34" charset="0"/>
              </a:rPr>
              <a:t>，介紹比丘、羅漢，然後諸菩薩，龍天八部，那種境界的盛況，是不是有從意境去體會到，佛講經之後靜坐的意境，有沒有體會到？ 尤其是佛陀講完了經</a:t>
            </a:r>
            <a:r>
              <a:rPr lang="en-US" altLang="zh-TW" sz="1800" dirty="0">
                <a:effectLst/>
                <a:latin typeface="Calibri" panose="020F0502020204030204" pitchFamily="34" charset="0"/>
                <a:ea typeface="新細明體" panose="02020500000000000000" pitchFamily="18" charset="-120"/>
                <a:cs typeface="Times New Roman" panose="02020603050405020304" pitchFamily="18" charset="0"/>
              </a:rPr>
              <a:t> </a:t>
            </a:r>
            <a:r>
              <a:rPr lang="zh-TW" altLang="zh-TW" sz="1800" dirty="0">
                <a:solidFill>
                  <a:srgbClr val="030303"/>
                </a:solidFill>
                <a:effectLst/>
                <a:ea typeface="標楷體" panose="03000509000000000000" pitchFamily="65" charset="-120"/>
                <a:cs typeface="Arial" panose="020B0604020202020204" pitchFamily="34" charset="0"/>
              </a:rPr>
              <a:t>，</a:t>
            </a:r>
            <a:r>
              <a:rPr lang="zh-TW" altLang="zh-TW" sz="1800" dirty="0">
                <a:solidFill>
                  <a:srgbClr val="7030A0"/>
                </a:solidFill>
                <a:effectLst/>
                <a:ea typeface="標楷體" panose="03000509000000000000" pitchFamily="65" charset="-120"/>
                <a:cs typeface="Arial" panose="020B0604020202020204" pitchFamily="34" charset="0"/>
              </a:rPr>
              <a:t>眉間白毫相光，普照萬八千土，那種境界，而且在那個境界中： 雨曼陀羅 曼殊沙華 栴檀香風 悅可眾心</a:t>
            </a:r>
            <a:r>
              <a:rPr lang="zh-TW" altLang="zh-TW" sz="1800" dirty="0">
                <a:solidFill>
                  <a:srgbClr val="030303"/>
                </a:solidFill>
                <a:effectLst/>
                <a:ea typeface="標楷體" panose="03000509000000000000" pitchFamily="65" charset="-120"/>
                <a:cs typeface="Arial" panose="020B0604020202020204" pitchFamily="34" charset="0"/>
              </a:rPr>
              <a:t> 《法華經序品第一》 大家感覺到那個時候，雨花，天搖六動，那種境界</a:t>
            </a:r>
            <a:r>
              <a:rPr lang="zh-TW" altLang="en-US" sz="1800" dirty="0">
                <a:solidFill>
                  <a:srgbClr val="030303"/>
                </a:solidFill>
                <a:effectLst/>
                <a:ea typeface="標楷體" panose="03000509000000000000" pitchFamily="65" charset="-120"/>
                <a:cs typeface="Arial" panose="020B0604020202020204" pitchFamily="34" charset="0"/>
              </a:rPr>
              <a:t>之美。法華會上大家心境多麼踴躍，多麼歡喜，真是未曾有。</a:t>
            </a:r>
            <a:endParaRPr lang="en-US" altLang="zh-TW" sz="1800" dirty="0">
              <a:solidFill>
                <a:srgbClr val="030303"/>
              </a:solidFill>
              <a:effectLst/>
              <a:ea typeface="標楷體" panose="03000509000000000000" pitchFamily="65" charset="-12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dirty="0"/>
          </a:p>
        </p:txBody>
      </p:sp>
      <p:sp>
        <p:nvSpPr>
          <p:cNvPr id="4" name="投影片編號版面配置區 3"/>
          <p:cNvSpPr>
            <a:spLocks noGrp="1"/>
          </p:cNvSpPr>
          <p:nvPr>
            <p:ph type="sldNum" sz="quarter" idx="5"/>
          </p:nvPr>
        </p:nvSpPr>
        <p:spPr/>
        <p:txBody>
          <a:bodyPr/>
          <a:lstStyle/>
          <a:p>
            <a:fld id="{7694F4B3-DB49-48FC-80E2-A9DD3A6FF511}" type="slidenum">
              <a:rPr lang="zh-TW" altLang="en-US" smtClean="0"/>
              <a:t>49</a:t>
            </a:fld>
            <a:endParaRPr lang="zh-TW" altLang="en-US"/>
          </a:p>
        </p:txBody>
      </p:sp>
    </p:spTree>
    <p:extLst>
      <p:ext uri="{BB962C8B-B14F-4D97-AF65-F5344CB8AC3E}">
        <p14:creationId xmlns:p14="http://schemas.microsoft.com/office/powerpoint/2010/main" val="21794493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200" dirty="0">
                <a:solidFill>
                  <a:srgbClr val="FFFF00"/>
                </a:solidFill>
                <a:effectLst/>
                <a:ea typeface="標楷體" panose="03000509000000000000" pitchFamily="65" charset="-120"/>
                <a:cs typeface="Arial" panose="020B0604020202020204" pitchFamily="34" charset="0"/>
              </a:rPr>
              <a:t>雨曼陀羅 </a:t>
            </a:r>
            <a:r>
              <a:rPr lang="zh-TW" altLang="en-US" sz="1200" dirty="0">
                <a:solidFill>
                  <a:srgbClr val="FFFF00"/>
                </a:solidFill>
                <a:effectLst/>
                <a:ea typeface="標楷體" panose="03000509000000000000" pitchFamily="65" charset="-120"/>
                <a:cs typeface="Arial" panose="020B0604020202020204" pitchFamily="34" charset="0"/>
              </a:rPr>
              <a:t>，</a:t>
            </a:r>
            <a:r>
              <a:rPr lang="zh-TW" altLang="zh-TW" sz="1200" dirty="0">
                <a:solidFill>
                  <a:srgbClr val="FFFF00"/>
                </a:solidFill>
                <a:effectLst/>
                <a:ea typeface="標楷體" panose="03000509000000000000" pitchFamily="65" charset="-120"/>
                <a:cs typeface="Arial" panose="020B0604020202020204" pitchFamily="34" charset="0"/>
              </a:rPr>
              <a:t>曼殊沙華 </a:t>
            </a:r>
            <a:r>
              <a:rPr lang="zh-TW" altLang="en-US" sz="1200" dirty="0">
                <a:solidFill>
                  <a:srgbClr val="FFFF00"/>
                </a:solidFill>
                <a:effectLst/>
                <a:ea typeface="標楷體" panose="03000509000000000000" pitchFamily="65" charset="-120"/>
                <a:cs typeface="Arial" panose="020B0604020202020204" pitchFamily="34" charset="0"/>
              </a:rPr>
              <a:t>，</a:t>
            </a:r>
            <a:r>
              <a:rPr lang="zh-TW" altLang="zh-TW" sz="1200" dirty="0">
                <a:solidFill>
                  <a:srgbClr val="FFFF00"/>
                </a:solidFill>
                <a:effectLst/>
                <a:ea typeface="標楷體" panose="03000509000000000000" pitchFamily="65" charset="-120"/>
                <a:cs typeface="Arial" panose="020B0604020202020204" pitchFamily="34" charset="0"/>
              </a:rPr>
              <a:t>栴檀香風</a:t>
            </a:r>
            <a:r>
              <a:rPr lang="zh-TW" altLang="en-US" sz="1200" dirty="0">
                <a:solidFill>
                  <a:srgbClr val="FFFF00"/>
                </a:solidFill>
                <a:effectLst/>
                <a:ea typeface="標楷體" panose="03000509000000000000" pitchFamily="65" charset="-120"/>
                <a:cs typeface="Arial" panose="020B0604020202020204" pitchFamily="34" charset="0"/>
              </a:rPr>
              <a:t>，</a:t>
            </a:r>
            <a:r>
              <a:rPr lang="zh-TW" altLang="zh-TW" sz="1200" dirty="0">
                <a:solidFill>
                  <a:srgbClr val="FFFF00"/>
                </a:solidFill>
                <a:effectLst/>
                <a:ea typeface="標楷體" panose="03000509000000000000" pitchFamily="65" charset="-120"/>
                <a:cs typeface="Arial" panose="020B0604020202020204" pitchFamily="34" charset="0"/>
              </a:rPr>
              <a:t> 悅可眾心</a:t>
            </a:r>
            <a:r>
              <a:rPr lang="en-US" altLang="zh-TW" sz="1200" dirty="0">
                <a:solidFill>
                  <a:srgbClr val="FFFF00"/>
                </a:solidFill>
                <a:effectLst/>
                <a:ea typeface="標楷體" panose="03000509000000000000" pitchFamily="65" charset="-120"/>
                <a:cs typeface="Arial" panose="020B0604020202020204" pitchFamily="34" charset="0"/>
              </a:rPr>
              <a:t>-</a:t>
            </a:r>
            <a:r>
              <a:rPr lang="zh-TW" altLang="en-US" sz="1200" dirty="0">
                <a:solidFill>
                  <a:srgbClr val="FFFF00"/>
                </a:solidFill>
                <a:effectLst/>
                <a:ea typeface="標楷體" panose="03000509000000000000" pitchFamily="65" charset="-120"/>
                <a:cs typeface="Arial" panose="020B0604020202020204" pitchFamily="34" charset="0"/>
              </a:rPr>
              <a:t>醫院志工</a:t>
            </a:r>
            <a:endParaRPr lang="zh-TW" alt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dirty="0"/>
          </a:p>
        </p:txBody>
      </p:sp>
      <p:sp>
        <p:nvSpPr>
          <p:cNvPr id="4" name="投影片編號版面配置區 3"/>
          <p:cNvSpPr>
            <a:spLocks noGrp="1"/>
          </p:cNvSpPr>
          <p:nvPr>
            <p:ph type="sldNum" sz="quarter" idx="5"/>
          </p:nvPr>
        </p:nvSpPr>
        <p:spPr/>
        <p:txBody>
          <a:bodyPr/>
          <a:lstStyle/>
          <a:p>
            <a:fld id="{7694F4B3-DB49-48FC-80E2-A9DD3A6FF511}" type="slidenum">
              <a:rPr lang="zh-TW" altLang="en-US" smtClean="0"/>
              <a:t>50</a:t>
            </a:fld>
            <a:endParaRPr lang="zh-TW" altLang="en-US"/>
          </a:p>
        </p:txBody>
      </p:sp>
    </p:spTree>
    <p:extLst>
      <p:ext uri="{BB962C8B-B14F-4D97-AF65-F5344CB8AC3E}">
        <p14:creationId xmlns:p14="http://schemas.microsoft.com/office/powerpoint/2010/main" val="41562130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800" dirty="0">
                <a:solidFill>
                  <a:srgbClr val="030303"/>
                </a:solidFill>
                <a:effectLst/>
                <a:ea typeface="標楷體" panose="03000509000000000000" pitchFamily="65" charset="-120"/>
                <a:cs typeface="Arial" panose="020B0604020202020204" pitchFamily="34" charset="0"/>
              </a:rPr>
              <a:t>佛</a:t>
            </a:r>
            <a:r>
              <a:rPr lang="zh-TW" altLang="zh-TW" sz="1800" dirty="0">
                <a:solidFill>
                  <a:srgbClr val="030303"/>
                </a:solidFill>
                <a:effectLst/>
                <a:ea typeface="標楷體" panose="03000509000000000000" pitchFamily="65" charset="-120"/>
                <a:cs typeface="Arial" panose="020B0604020202020204" pitchFamily="34" charset="0"/>
              </a:rPr>
              <a:t>陀這道光明一出去，不只是有形的光，人人心靈所吸收的光，都已經照入人人的心，所以「大光普照」。</a:t>
            </a:r>
            <a:endParaRPr lang="en-US" altLang="zh-TW" sz="1800" dirty="0">
              <a:solidFill>
                <a:srgbClr val="030303"/>
              </a:solidFill>
              <a:effectLst/>
              <a:ea typeface="標楷體" panose="03000509000000000000" pitchFamily="65" charset="-120"/>
              <a:cs typeface="Arial" panose="020B0604020202020204" pitchFamily="34" charset="0"/>
            </a:endParaRPr>
          </a:p>
          <a:p>
            <a:r>
              <a:rPr lang="zh-TW" altLang="zh-TW" sz="1200" dirty="0">
                <a:solidFill>
                  <a:srgbClr val="030303"/>
                </a:solidFill>
                <a:effectLst/>
                <a:ea typeface="標楷體" panose="03000509000000000000" pitchFamily="65" charset="-120"/>
                <a:cs typeface="Arial" panose="020B0604020202020204" pitchFamily="34" charset="0"/>
              </a:rPr>
              <a:t>佛，這個眉間的光已經照射，這個光能吸引人的心，這種大光普照，普照到很寬廣的地方，這個光可以照那麼廣，不只是我們一個人看得到，人人都看得到，看你想要看的境，所以這就是光，雖然是普照，但是能夠照進人人，不同心的境界，不同理解的方法，所以說「萬八千土」，那就是人人的心境。</a:t>
            </a:r>
            <a:r>
              <a:rPr lang="en-US" altLang="zh-TW" sz="1200" dirty="0">
                <a:solidFill>
                  <a:srgbClr val="030303"/>
                </a:solidFill>
                <a:effectLst/>
                <a:ea typeface="標楷體" panose="03000509000000000000" pitchFamily="65" charset="-120"/>
                <a:cs typeface="Arial" panose="020B0604020202020204" pitchFamily="34" charset="0"/>
              </a:rPr>
              <a:t>.</a:t>
            </a:r>
          </a:p>
          <a:p>
            <a:r>
              <a:rPr lang="zh-TW" altLang="en-US" sz="1200" dirty="0">
                <a:solidFill>
                  <a:srgbClr val="030303"/>
                </a:solidFill>
                <a:effectLst/>
                <a:ea typeface="標楷體" panose="03000509000000000000" pitchFamily="65" charset="-120"/>
                <a:cs typeface="Arial" panose="020B0604020202020204" pitchFamily="34" charset="0"/>
              </a:rPr>
              <a:t>如三草二木</a:t>
            </a:r>
            <a:endParaRPr lang="en-US" altLang="zh-TW" sz="1200" dirty="0">
              <a:solidFill>
                <a:srgbClr val="030303"/>
              </a:solidFill>
              <a:effectLst/>
              <a:ea typeface="標楷體" panose="03000509000000000000" pitchFamily="65" charset="-120"/>
              <a:cs typeface="Arial" panose="020B0604020202020204" pitchFamily="34" charset="0"/>
            </a:endParaRPr>
          </a:p>
          <a:p>
            <a:endParaRPr lang="en-US" altLang="zh-TW" sz="1200" dirty="0">
              <a:solidFill>
                <a:srgbClr val="030303"/>
              </a:solidFill>
              <a:effectLst/>
              <a:ea typeface="標楷體" panose="03000509000000000000" pitchFamily="65" charset="-120"/>
              <a:cs typeface="Arial" panose="020B0604020202020204" pitchFamily="34" charset="0"/>
            </a:endParaRPr>
          </a:p>
          <a:p>
            <a:pP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zh-TW" altLang="zh-TW" sz="1800" b="0" kern="0" dirty="0">
                <a:solidFill>
                  <a:srgbClr val="FF0000"/>
                </a:solidFill>
                <a:effectLst/>
                <a:highlight>
                  <a:srgbClr val="FFFF00"/>
                </a:highlight>
                <a:latin typeface="Calibri" panose="020F0502020204030204" pitchFamily="34" charset="0"/>
                <a:ea typeface="標楷體" panose="03000509000000000000" pitchFamily="65" charset="-120"/>
                <a:cs typeface="細明體" panose="02020509000000000000" pitchFamily="49" charset="-120"/>
              </a:rPr>
              <a:t>門以能通、能入</a:t>
            </a:r>
            <a:r>
              <a:rPr lang="zh-TW" altLang="zh-TW" sz="1800" b="0" kern="0" dirty="0">
                <a:solidFill>
                  <a:srgbClr val="FF0000"/>
                </a:solidFill>
                <a:effectLst/>
                <a:latin typeface="Calibri" panose="020F0502020204030204" pitchFamily="34" charset="0"/>
                <a:ea typeface="標楷體" panose="03000509000000000000" pitchFamily="65" charset="-120"/>
                <a:cs typeface="細明體" panose="02020509000000000000" pitchFamily="49" charset="-120"/>
              </a:rPr>
              <a:t>為義，是為智慧門。</a:t>
            </a:r>
            <a:r>
              <a:rPr lang="en-US" altLang="zh-TW" sz="1800" b="0" kern="0" dirty="0">
                <a:solidFill>
                  <a:srgbClr val="FF0000"/>
                </a:solidFill>
                <a:effectLst/>
                <a:latin typeface="Calibri" panose="020F0502020204030204" pitchFamily="34" charset="0"/>
                <a:ea typeface="標楷體" panose="03000509000000000000" pitchFamily="65" charset="-120"/>
                <a:cs typeface="細明體" panose="02020509000000000000" pitchFamily="49" charset="-120"/>
              </a:rPr>
              <a:t>(189</a:t>
            </a:r>
            <a:r>
              <a:rPr lang="zh-TW" altLang="en-US" sz="1800" b="0" kern="0" dirty="0">
                <a:solidFill>
                  <a:srgbClr val="FF0000"/>
                </a:solidFill>
                <a:effectLst/>
                <a:latin typeface="Calibri" panose="020F0502020204030204" pitchFamily="34" charset="0"/>
                <a:ea typeface="標楷體" panose="03000509000000000000" pitchFamily="65" charset="-120"/>
                <a:cs typeface="細明體" panose="02020509000000000000" pitchFamily="49" charset="-120"/>
              </a:rPr>
              <a:t>集</a:t>
            </a:r>
            <a:r>
              <a:rPr lang="en-US" altLang="zh-TW" sz="1800" b="0" kern="0" dirty="0">
                <a:solidFill>
                  <a:srgbClr val="FF0000"/>
                </a:solidFill>
                <a:effectLst/>
                <a:latin typeface="Calibri" panose="020F0502020204030204" pitchFamily="34" charset="0"/>
                <a:ea typeface="標楷體" panose="03000509000000000000" pitchFamily="65" charset="-120"/>
                <a:cs typeface="細明體" panose="02020509000000000000" pitchFamily="49" charset="-120"/>
              </a:rPr>
              <a:t>)</a:t>
            </a:r>
            <a:endParaRPr lang="zh-TW" altLang="zh-TW" sz="1800" b="1" kern="100" dirty="0">
              <a:solidFill>
                <a:srgbClr val="000000"/>
              </a:solidFill>
              <a:effectLst/>
              <a:latin typeface="Calibri" panose="020F0502020204030204" pitchFamily="34" charset="0"/>
              <a:ea typeface="標楷體" panose="03000509000000000000" pitchFamily="65" charset="-120"/>
              <a:cs typeface="Mangal" panose="02040503050203030202" pitchFamily="18" charset="0"/>
            </a:endParaRPr>
          </a:p>
          <a:p>
            <a:pP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altLang="zh-TW" sz="1800" b="0" kern="0" dirty="0">
                <a:solidFill>
                  <a:srgbClr val="000000"/>
                </a:solidFill>
                <a:effectLst/>
                <a:latin typeface="標楷體" panose="03000509000000000000" pitchFamily="65" charset="-120"/>
                <a:ea typeface="標楷體" panose="03000509000000000000" pitchFamily="65" charset="-120"/>
                <a:cs typeface="細明體" panose="02020509000000000000" pitchFamily="49" charset="-120"/>
              </a:rPr>
              <a:t> </a:t>
            </a:r>
            <a:endParaRPr lang="zh-TW" altLang="zh-TW" sz="1800" b="1" kern="100" dirty="0">
              <a:solidFill>
                <a:srgbClr val="000000"/>
              </a:solidFill>
              <a:effectLst/>
              <a:latin typeface="Calibri" panose="020F0502020204030204" pitchFamily="34" charset="0"/>
              <a:ea typeface="標楷體" panose="03000509000000000000" pitchFamily="65" charset="-120"/>
              <a:cs typeface="Mangal" panose="02040503050203030202" pitchFamily="18" charset="0"/>
            </a:endParaRPr>
          </a:p>
          <a:p>
            <a:endParaRPr lang="zh-TW" altLang="en-US" dirty="0"/>
          </a:p>
        </p:txBody>
      </p:sp>
      <p:sp>
        <p:nvSpPr>
          <p:cNvPr id="4" name="投影片編號版面配置區 3"/>
          <p:cNvSpPr>
            <a:spLocks noGrp="1"/>
          </p:cNvSpPr>
          <p:nvPr>
            <p:ph type="sldNum" sz="quarter" idx="5"/>
          </p:nvPr>
        </p:nvSpPr>
        <p:spPr/>
        <p:txBody>
          <a:bodyPr/>
          <a:lstStyle/>
          <a:p>
            <a:fld id="{7694F4B3-DB49-48FC-80E2-A9DD3A6FF511}" type="slidenum">
              <a:rPr lang="zh-TW" altLang="en-US" smtClean="0"/>
              <a:t>51</a:t>
            </a:fld>
            <a:endParaRPr lang="zh-TW" altLang="en-US"/>
          </a:p>
        </p:txBody>
      </p:sp>
    </p:spTree>
    <p:extLst>
      <p:ext uri="{BB962C8B-B14F-4D97-AF65-F5344CB8AC3E}">
        <p14:creationId xmlns:p14="http://schemas.microsoft.com/office/powerpoint/2010/main" val="15962231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sz="1800" b="0" kern="0" dirty="0">
              <a:solidFill>
                <a:srgbClr val="C00000"/>
              </a:solidFill>
              <a:effectLst/>
              <a:ea typeface="標楷體" panose="03000509000000000000" pitchFamily="65" charset="-120"/>
              <a:cs typeface="Arial" panose="020B0604020202020204" pitchFamily="34" charset="0"/>
            </a:endParaRPr>
          </a:p>
          <a:p>
            <a:endParaRPr lang="en-US" altLang="zh-TW" sz="1800" b="0" kern="0" dirty="0">
              <a:solidFill>
                <a:srgbClr val="C00000"/>
              </a:solidFill>
              <a:effectLst/>
              <a:ea typeface="標楷體" panose="03000509000000000000" pitchFamily="65" charset="-12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800" dirty="0"/>
              <a:t>上</a:t>
            </a:r>
            <a:r>
              <a:rPr lang="zh-TW" altLang="en-US" sz="1800" dirty="0"/>
              <a:t>人</a:t>
            </a:r>
            <a:r>
              <a:rPr lang="zh-CN" altLang="en-US" sz="1800" dirty="0"/>
              <a:t>講經說法也必須理解現代人心</a:t>
            </a:r>
            <a:r>
              <a:rPr lang="zh-TW" altLang="en-US" sz="1800" dirty="0"/>
              <a:t>及</a:t>
            </a:r>
            <a:r>
              <a:rPr lang="zh-CN" altLang="en-US" sz="1800" dirty="0"/>
              <a:t>背景</a:t>
            </a:r>
            <a:r>
              <a:rPr lang="zh-TW" altLang="en-US" sz="1800" dirty="0"/>
              <a:t>，再</a:t>
            </a:r>
            <a:r>
              <a:rPr lang="zh-CN" altLang="en-US" sz="1800" dirty="0"/>
              <a:t>思考用什麽方法讓人人能對社會</a:t>
            </a:r>
            <a:r>
              <a:rPr lang="zh-CN" altLang="en-US" sz="1800" dirty="0">
                <a:latin typeface="標楷體" panose="03000509000000000000" pitchFamily="65" charset="-120"/>
                <a:ea typeface="標楷體" panose="03000509000000000000" pitchFamily="65" charset="-120"/>
              </a:rPr>
              <a:t>、</a:t>
            </a:r>
            <a:r>
              <a:rPr lang="zh-CN" altLang="en-US" sz="1800" dirty="0"/>
              <a:t>人群有所體會</a:t>
            </a:r>
            <a:r>
              <a:rPr lang="zh-TW" altLang="en-US" sz="1800" dirty="0"/>
              <a:t>。</a:t>
            </a:r>
          </a:p>
          <a:p>
            <a:r>
              <a:rPr lang="zh-TW" altLang="en-US" sz="1800" dirty="0"/>
              <a:t>修行，若沒有外面的境界，我們無法，內心建立起了，我們歸依處的本宅。佛法如一盞燈為我們照路</a:t>
            </a:r>
            <a:endParaRPr lang="en-US" altLang="zh-TW" sz="1800" dirty="0"/>
          </a:p>
          <a:p>
            <a:endParaRPr lang="en-US" altLang="zh-TW" sz="1800" dirty="0"/>
          </a:p>
          <a:p>
            <a:r>
              <a:rPr lang="zh-TW" altLang="en-US" sz="1800" dirty="0"/>
              <a:t>例如，付出無球還有說感恩，光要體會到這一點並且落實在生活中，這裡面就須有很深奧的修行。</a:t>
            </a:r>
            <a:endParaRPr lang="en-US" altLang="zh-TW" sz="1800" dirty="0"/>
          </a:p>
          <a:p>
            <a:endParaRPr lang="en-US" altLang="zh-TW" sz="1800" dirty="0">
              <a:solidFill>
                <a:srgbClr val="FF0000"/>
              </a:solidFill>
              <a:effectLst/>
              <a:ea typeface="標楷體" panose="03000509000000000000" pitchFamily="65" charset="-120"/>
              <a:cs typeface="Arial" panose="020B0604020202020204" pitchFamily="34" charset="0"/>
            </a:endParaRPr>
          </a:p>
          <a:p>
            <a:endParaRPr lang="en-US" altLang="zh-TW" sz="1800" dirty="0">
              <a:solidFill>
                <a:srgbClr val="FF0000"/>
              </a:solidFill>
              <a:effectLst/>
              <a:ea typeface="標楷體" panose="03000509000000000000" pitchFamily="65" charset="-120"/>
              <a:cs typeface="Arial" panose="020B0604020202020204" pitchFamily="34" charset="0"/>
            </a:endParaRPr>
          </a:p>
          <a:p>
            <a:endParaRPr lang="en-US" altLang="zh-TW" sz="1800" b="0" kern="0" dirty="0">
              <a:solidFill>
                <a:srgbClr val="FF0000"/>
              </a:solidFill>
              <a:effectLst/>
              <a:ea typeface="標楷體" panose="03000509000000000000" pitchFamily="65"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sz="1800" b="0" kern="0" dirty="0">
              <a:solidFill>
                <a:srgbClr val="FF0000"/>
              </a:solidFill>
              <a:effectLst/>
              <a:latin typeface="Calibri" panose="020F0502020204030204" pitchFamily="34" charset="0"/>
              <a:ea typeface="標楷體" panose="03000509000000000000" pitchFamily="65" charset="-120"/>
              <a:cs typeface="Mangal" panose="02040503050203030202" pitchFamily="18" charset="0"/>
            </a:endParaRPr>
          </a:p>
          <a:p>
            <a:endParaRPr lang="zh-TW" altLang="en-US" dirty="0"/>
          </a:p>
        </p:txBody>
      </p:sp>
      <p:sp>
        <p:nvSpPr>
          <p:cNvPr id="4" name="投影片編號版面配置區 3"/>
          <p:cNvSpPr>
            <a:spLocks noGrp="1"/>
          </p:cNvSpPr>
          <p:nvPr>
            <p:ph type="sldNum" sz="quarter" idx="5"/>
          </p:nvPr>
        </p:nvSpPr>
        <p:spPr/>
        <p:txBody>
          <a:bodyPr/>
          <a:lstStyle/>
          <a:p>
            <a:fld id="{7694F4B3-DB49-48FC-80E2-A9DD3A6FF511}" type="slidenum">
              <a:rPr lang="zh-TW" altLang="en-US" smtClean="0"/>
              <a:t>52</a:t>
            </a:fld>
            <a:endParaRPr lang="zh-TW" altLang="en-US"/>
          </a:p>
        </p:txBody>
      </p:sp>
    </p:spTree>
    <p:extLst>
      <p:ext uri="{BB962C8B-B14F-4D97-AF65-F5344CB8AC3E}">
        <p14:creationId xmlns:p14="http://schemas.microsoft.com/office/powerpoint/2010/main" val="11251315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srgbClr val="FFFF00"/>
                </a:solidFill>
                <a:latin typeface="標楷體" panose="03000509000000000000" pitchFamily="65" charset="-120"/>
                <a:ea typeface="標楷體" panose="03000509000000000000" pitchFamily="65" charset="-120"/>
              </a:rPr>
              <a:t>彌勒菩薩</a:t>
            </a:r>
            <a:r>
              <a:rPr lang="en-US" altLang="zh-TW" sz="1200" dirty="0">
                <a:solidFill>
                  <a:srgbClr val="FFFF00"/>
                </a:solidFill>
                <a:latin typeface="標楷體" panose="03000509000000000000" pitchFamily="65" charset="-120"/>
                <a:ea typeface="標楷體" panose="03000509000000000000" pitchFamily="65" charset="-120"/>
              </a:rPr>
              <a:t>(</a:t>
            </a:r>
            <a:r>
              <a:rPr lang="zh-TW" altLang="en-US" sz="1200" dirty="0">
                <a:solidFill>
                  <a:srgbClr val="FFFF00"/>
                </a:solidFill>
                <a:latin typeface="標楷體" panose="03000509000000000000" pitchFamily="65" charset="-120"/>
                <a:ea typeface="標楷體" panose="03000509000000000000" pitchFamily="65" charset="-120"/>
              </a:rPr>
              <a:t>未來佛</a:t>
            </a:r>
            <a:r>
              <a:rPr lang="en-US" altLang="zh-TW" sz="1200" dirty="0">
                <a:solidFill>
                  <a:srgbClr val="FFFF00"/>
                </a:solidFill>
                <a:latin typeface="標楷體" panose="03000509000000000000" pitchFamily="65" charset="-120"/>
                <a:ea typeface="標楷體" panose="03000509000000000000" pitchFamily="65" charset="-120"/>
              </a:rPr>
              <a:t>)</a:t>
            </a:r>
            <a:r>
              <a:rPr lang="zh-CN" altLang="en-US" sz="1200" dirty="0">
                <a:solidFill>
                  <a:srgbClr val="FFFF00"/>
                </a:solidFill>
                <a:latin typeface="標楷體" panose="03000509000000000000" pitchFamily="65" charset="-120"/>
                <a:ea typeface="標楷體" panose="03000509000000000000" pitchFamily="65" charset="-120"/>
              </a:rPr>
              <a:t>、文殊菩薩</a:t>
            </a:r>
            <a:r>
              <a:rPr lang="en-US" altLang="zh-TW" sz="1200" dirty="0">
                <a:solidFill>
                  <a:srgbClr val="FFFF00"/>
                </a:solidFill>
                <a:latin typeface="標楷體" panose="03000509000000000000" pitchFamily="65" charset="-120"/>
                <a:ea typeface="標楷體" panose="03000509000000000000" pitchFamily="65" charset="-120"/>
              </a:rPr>
              <a:t>(</a:t>
            </a:r>
            <a:r>
              <a:rPr lang="zh-TW" altLang="en-US" sz="1200" dirty="0">
                <a:solidFill>
                  <a:srgbClr val="FFFF00"/>
                </a:solidFill>
                <a:latin typeface="標楷體" panose="03000509000000000000" pitchFamily="65" charset="-120"/>
                <a:ea typeface="標楷體" panose="03000509000000000000" pitchFamily="65" charset="-120"/>
              </a:rPr>
              <a:t>古佛</a:t>
            </a:r>
            <a:r>
              <a:rPr lang="en-US" altLang="zh-TW" sz="1200" dirty="0">
                <a:solidFill>
                  <a:srgbClr val="FFFF00"/>
                </a:solidFill>
                <a:latin typeface="標楷體" panose="03000509000000000000" pitchFamily="65" charset="-120"/>
                <a:ea typeface="標楷體" panose="03000509000000000000" pitchFamily="65" charset="-120"/>
              </a:rPr>
              <a:t>)</a:t>
            </a:r>
            <a:r>
              <a:rPr lang="zh-CN" altLang="en-US" sz="1200" dirty="0">
                <a:solidFill>
                  <a:srgbClr val="FFFF00"/>
                </a:solidFill>
                <a:latin typeface="標楷體" panose="03000509000000000000" pitchFamily="65" charset="-120"/>
                <a:ea typeface="標楷體" panose="03000509000000000000" pitchFamily="65" charset="-120"/>
              </a:rPr>
              <a:t>、觀世音菩薩等等</a:t>
            </a:r>
            <a:r>
              <a:rPr lang="zh-TW" altLang="en-US" sz="1200" dirty="0">
                <a:solidFill>
                  <a:srgbClr val="FFFF00"/>
                </a:solidFill>
                <a:latin typeface="標楷體" panose="03000509000000000000" pitchFamily="65" charset="-120"/>
                <a:ea typeface="標楷體" panose="03000509000000000000" pitchFamily="65" charset="-120"/>
              </a:rPr>
              <a:t>，</a:t>
            </a:r>
            <a:r>
              <a:rPr lang="zh-CN" altLang="en-US" sz="1200" dirty="0">
                <a:solidFill>
                  <a:srgbClr val="FFFF00"/>
                </a:solidFill>
                <a:latin typeface="標楷體" panose="03000509000000000000" pitchFamily="65" charset="-120"/>
                <a:ea typeface="標楷體" panose="03000509000000000000" pitchFamily="65" charset="-120"/>
              </a:rPr>
              <a:t>都是佛陀座下的上首菩薩；他們是過去已成佛的法身菩薩</a:t>
            </a:r>
            <a:r>
              <a:rPr lang="zh-TW" altLang="en-US" sz="1200" dirty="0">
                <a:solidFill>
                  <a:srgbClr val="FFFF00"/>
                </a:solidFill>
                <a:latin typeface="標楷體" panose="03000509000000000000" pitchFamily="65" charset="-120"/>
                <a:ea typeface="標楷體" panose="03000509000000000000" pitchFamily="65" charset="-120"/>
              </a:rPr>
              <a:t>。</a:t>
            </a:r>
            <a:endParaRPr lang="en-US" altLang="zh-TW" sz="1200" dirty="0">
              <a:solidFill>
                <a:srgbClr val="FFFF00"/>
              </a:solidFill>
              <a:latin typeface="標楷體" panose="03000509000000000000" pitchFamily="65" charset="-120"/>
              <a:ea typeface="標楷體" panose="03000509000000000000" pitchFamily="65"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sz="1200" dirty="0">
              <a:solidFill>
                <a:srgbClr val="FFFF00"/>
              </a:solidFill>
              <a:latin typeface="標楷體" panose="03000509000000000000" pitchFamily="65" charset="-120"/>
              <a:ea typeface="標楷體" panose="03000509000000000000" pitchFamily="65"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b="0" kern="0" dirty="0">
                <a:solidFill>
                  <a:srgbClr val="FF0000"/>
                </a:solidFill>
                <a:effectLst/>
                <a:highlight>
                  <a:srgbClr val="FFFF00"/>
                </a:highlight>
                <a:latin typeface="Calibri" panose="020F0502020204030204" pitchFamily="34" charset="0"/>
                <a:ea typeface="標楷體" panose="03000509000000000000" pitchFamily="65" charset="-120"/>
                <a:cs typeface="細明體" panose="02020509000000000000" pitchFamily="49" charset="-120"/>
              </a:rPr>
              <a:t>這些</a:t>
            </a:r>
            <a:r>
              <a:rPr lang="zh-TW" altLang="zh-TW" sz="1200" b="0" kern="0" dirty="0">
                <a:solidFill>
                  <a:srgbClr val="FF0000"/>
                </a:solidFill>
                <a:effectLst/>
                <a:highlight>
                  <a:srgbClr val="FFFF00"/>
                </a:highlight>
                <a:latin typeface="Calibri" panose="020F0502020204030204" pitchFamily="34" charset="0"/>
                <a:ea typeface="標楷體" panose="03000509000000000000" pitchFamily="65" charset="-120"/>
                <a:cs typeface="細明體" panose="02020509000000000000" pitchFamily="49" charset="-120"/>
              </a:rPr>
              <a:t>菩薩也已經經過了修行，也是身心清淨了，同樣遠離了虛妄染</a:t>
            </a:r>
            <a:r>
              <a:rPr lang="zh-TW" altLang="en-US" sz="1200" b="0" kern="0" dirty="0">
                <a:solidFill>
                  <a:srgbClr val="FF0000"/>
                </a:solidFill>
                <a:effectLst/>
                <a:highlight>
                  <a:srgbClr val="FFFF00"/>
                </a:highlight>
                <a:latin typeface="Calibri" panose="020F0502020204030204" pitchFamily="34" charset="0"/>
                <a:ea typeface="標楷體" panose="03000509000000000000" pitchFamily="65" charset="-120"/>
                <a:cs typeface="細明體" panose="02020509000000000000" pitchFamily="49" charset="-120"/>
              </a:rPr>
              <a:t>濁</a:t>
            </a:r>
            <a:r>
              <a:rPr lang="zh-TW" altLang="zh-TW" sz="1200" b="0" kern="0" dirty="0">
                <a:solidFill>
                  <a:srgbClr val="FF0000"/>
                </a:solidFill>
                <a:effectLst/>
                <a:highlight>
                  <a:srgbClr val="FFFF00"/>
                </a:highlight>
                <a:latin typeface="Calibri" panose="020F0502020204030204" pitchFamily="34" charset="0"/>
                <a:ea typeface="標楷體" panose="03000509000000000000" pitchFamily="65" charset="-120"/>
                <a:cs typeface="細明體" panose="02020509000000000000" pitchFamily="49" charset="-120"/>
              </a:rPr>
              <a:t>，為什麼這些菩薩還</a:t>
            </a:r>
            <a:r>
              <a:rPr lang="zh-TW" altLang="en-US" sz="1200" b="0" kern="0" dirty="0">
                <a:solidFill>
                  <a:srgbClr val="FF0000"/>
                </a:solidFill>
                <a:effectLst/>
                <a:highlight>
                  <a:srgbClr val="FFFF00"/>
                </a:highlight>
                <a:latin typeface="Calibri" panose="020F0502020204030204" pitchFamily="34" charset="0"/>
                <a:ea typeface="標楷體" panose="03000509000000000000" pitchFamily="65" charset="-120"/>
                <a:cs typeface="細明體" panose="02020509000000000000" pitchFamily="49" charset="-120"/>
              </a:rPr>
              <a:t>是</a:t>
            </a:r>
            <a:r>
              <a:rPr lang="zh-TW" altLang="zh-TW" sz="1200" b="0" kern="0" dirty="0">
                <a:solidFill>
                  <a:srgbClr val="FF0000"/>
                </a:solidFill>
                <a:effectLst/>
                <a:highlight>
                  <a:srgbClr val="FFFF00"/>
                </a:highlight>
                <a:latin typeface="Calibri" panose="020F0502020204030204" pitchFamily="34" charset="0"/>
                <a:ea typeface="標楷體" panose="03000509000000000000" pitchFamily="65" charset="-120"/>
                <a:cs typeface="細明體" panose="02020509000000000000" pitchFamily="49" charset="-120"/>
              </a:rPr>
              <a:t>不斷倒駕慈航，入這種娑婆世界</a:t>
            </a:r>
            <a:r>
              <a:rPr lang="en-US" altLang="zh-TW" sz="1200" b="0" kern="0" dirty="0">
                <a:solidFill>
                  <a:srgbClr val="FF0000"/>
                </a:solidFill>
                <a:effectLst/>
                <a:highlight>
                  <a:srgbClr val="FFFF00"/>
                </a:highlight>
                <a:latin typeface="Calibri" panose="020F0502020204030204" pitchFamily="34" charset="0"/>
                <a:ea typeface="標楷體" panose="03000509000000000000" pitchFamily="65" charset="-120"/>
                <a:cs typeface="細明體" panose="02020509000000000000" pitchFamily="49" charset="-120"/>
              </a:rPr>
              <a:t>──</a:t>
            </a:r>
            <a:r>
              <a:rPr lang="zh-TW" altLang="zh-TW" sz="1200" b="0" kern="0" dirty="0">
                <a:solidFill>
                  <a:srgbClr val="FF0000"/>
                </a:solidFill>
                <a:effectLst/>
                <a:highlight>
                  <a:srgbClr val="FFFF00"/>
                </a:highlight>
                <a:latin typeface="Calibri" panose="020F0502020204030204" pitchFamily="34" charset="0"/>
                <a:ea typeface="標楷體" panose="03000509000000000000" pitchFamily="65" charset="-120"/>
                <a:cs typeface="細明體" panose="02020509000000000000" pitchFamily="49" charset="-120"/>
              </a:rPr>
              <a:t>這麼污染、虛妄的世界？</a:t>
            </a:r>
            <a:endParaRPr lang="en-US" altLang="zh-TW" sz="1200" b="0" kern="0" dirty="0">
              <a:solidFill>
                <a:srgbClr val="FF0000"/>
              </a:solidFill>
              <a:effectLst/>
              <a:highlight>
                <a:srgbClr val="FFFF00"/>
              </a:highlight>
              <a:latin typeface="Calibri" panose="020F0502020204030204" pitchFamily="34" charset="0"/>
              <a:ea typeface="標楷體" panose="03000509000000000000" pitchFamily="65" charset="-120"/>
              <a:cs typeface="細明體" panose="02020509000000000000" pitchFamily="49"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sz="1200" dirty="0">
              <a:solidFill>
                <a:srgbClr val="FFFF00"/>
              </a:solidFill>
              <a:latin typeface="標楷體" panose="03000509000000000000" pitchFamily="65" charset="-120"/>
              <a:ea typeface="標楷體" panose="03000509000000000000" pitchFamily="65"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sz="1200" dirty="0">
              <a:solidFill>
                <a:srgbClr val="FFFF00"/>
              </a:solidFill>
              <a:latin typeface="標楷體" panose="03000509000000000000" pitchFamily="65" charset="-120"/>
              <a:ea typeface="標楷體" panose="03000509000000000000" pitchFamily="65"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schemeClr val="bg2"/>
                </a:solidFill>
                <a:latin typeface="標楷體" panose="03000509000000000000" pitchFamily="65" charset="-120"/>
                <a:ea typeface="標楷體" panose="03000509000000000000" pitchFamily="65" charset="-120"/>
              </a:rPr>
              <a:t>因爲悲憫衆生</a:t>
            </a:r>
            <a:r>
              <a:rPr lang="zh-TW" altLang="en-US" sz="1200" dirty="0">
                <a:solidFill>
                  <a:schemeClr val="bg2"/>
                </a:solidFill>
                <a:latin typeface="標楷體" panose="03000509000000000000" pitchFamily="65" charset="-120"/>
                <a:ea typeface="標楷體" panose="03000509000000000000" pitchFamily="65" charset="-120"/>
              </a:rPr>
              <a:t>再返</a:t>
            </a:r>
            <a:r>
              <a:rPr lang="zh-CN" altLang="en-US" sz="1200" dirty="0">
                <a:solidFill>
                  <a:schemeClr val="bg2"/>
                </a:solidFill>
                <a:latin typeface="標楷體" panose="03000509000000000000" pitchFamily="65" charset="-120"/>
                <a:ea typeface="標楷體" panose="03000509000000000000" pitchFamily="65" charset="-120"/>
              </a:rPr>
              <a:t>娑婆世界</a:t>
            </a:r>
            <a:endParaRPr lang="zh-TW" altLang="en-US" sz="1200" dirty="0">
              <a:solidFill>
                <a:schemeClr val="bg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sz="1200" dirty="0">
              <a:solidFill>
                <a:srgbClr val="FFFF00"/>
              </a:solidFill>
              <a:latin typeface="標楷體" panose="03000509000000000000" pitchFamily="65" charset="-120"/>
              <a:ea typeface="標楷體" panose="03000509000000000000" pitchFamily="65" charset="-120"/>
            </a:endParaRPr>
          </a:p>
        </p:txBody>
      </p:sp>
      <p:sp>
        <p:nvSpPr>
          <p:cNvPr id="4" name="投影片編號版面配置區 3"/>
          <p:cNvSpPr>
            <a:spLocks noGrp="1"/>
          </p:cNvSpPr>
          <p:nvPr>
            <p:ph type="sldNum" sz="quarter" idx="5"/>
          </p:nvPr>
        </p:nvSpPr>
        <p:spPr/>
        <p:txBody>
          <a:bodyPr/>
          <a:lstStyle/>
          <a:p>
            <a:fld id="{7694F4B3-DB49-48FC-80E2-A9DD3A6FF511}" type="slidenum">
              <a:rPr lang="zh-TW" altLang="en-US" smtClean="0"/>
              <a:t>5</a:t>
            </a:fld>
            <a:endParaRPr lang="zh-TW" altLang="en-US"/>
          </a:p>
        </p:txBody>
      </p:sp>
    </p:spTree>
    <p:extLst>
      <p:ext uri="{BB962C8B-B14F-4D97-AF65-F5344CB8AC3E}">
        <p14:creationId xmlns:p14="http://schemas.microsoft.com/office/powerpoint/2010/main" val="19432519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7694F4B3-DB49-48FC-80E2-A9DD3A6FF511}" type="slidenum">
              <a:rPr lang="zh-TW" altLang="en-US" smtClean="0"/>
              <a:t>53</a:t>
            </a:fld>
            <a:endParaRPr lang="zh-TW" altLang="en-US"/>
          </a:p>
        </p:txBody>
      </p:sp>
    </p:spTree>
    <p:extLst>
      <p:ext uri="{BB962C8B-B14F-4D97-AF65-F5344CB8AC3E}">
        <p14:creationId xmlns:p14="http://schemas.microsoft.com/office/powerpoint/2010/main" val="22437639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dirty="0"/>
              <a:t>方便法轉入真實法</a:t>
            </a:r>
            <a:r>
              <a:rPr lang="en-US" altLang="zh-TW" sz="1050" dirty="0"/>
              <a:t>(</a:t>
            </a:r>
            <a:r>
              <a:rPr lang="zh-TW" altLang="en-US" sz="1050" dirty="0"/>
              <a:t>開權顯實</a:t>
            </a:r>
            <a:r>
              <a:rPr lang="en-US" altLang="zh-TW" sz="105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sz="1050" kern="0" dirty="0">
              <a:solidFill>
                <a:srgbClr val="FF0000"/>
              </a:solidFill>
              <a:effectLst/>
              <a:ea typeface="標楷體" panose="03000509000000000000" pitchFamily="65" charset="-12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200" kern="0" dirty="0">
                <a:solidFill>
                  <a:srgbClr val="FF0000"/>
                </a:solidFill>
                <a:effectLst/>
                <a:ea typeface="標楷體" panose="03000509000000000000" pitchFamily="65" charset="-120"/>
                <a:cs typeface="Arial" panose="020B0604020202020204" pitchFamily="34" charset="0"/>
              </a:rPr>
              <a:t>大家聽法聽久了，也會疲</a:t>
            </a:r>
            <a:r>
              <a:rPr lang="en-US" altLang="zh-TW" sz="1200" kern="0" dirty="0">
                <a:solidFill>
                  <a:srgbClr val="FF0000"/>
                </a:solidFill>
                <a:effectLst/>
                <a:ea typeface="標楷體" panose="03000509000000000000" pitchFamily="65" charset="-120"/>
                <a:cs typeface="Arial" panose="020B0604020202020204" pitchFamily="34" charset="0"/>
              </a:rPr>
              <a:t>(</a:t>
            </a:r>
            <a:r>
              <a:rPr lang="zh-TW" altLang="zh-TW" sz="1200" kern="0" dirty="0">
                <a:solidFill>
                  <a:srgbClr val="FF0000"/>
                </a:solidFill>
                <a:effectLst/>
                <a:ea typeface="標楷體" panose="03000509000000000000" pitchFamily="65" charset="-120"/>
                <a:cs typeface="Arial" panose="020B0604020202020204" pitchFamily="34" charset="0"/>
              </a:rPr>
              <a:t>憊</a:t>
            </a:r>
            <a:r>
              <a:rPr lang="en-US" altLang="zh-TW" sz="1200" kern="0" dirty="0">
                <a:solidFill>
                  <a:srgbClr val="FF0000"/>
                </a:solidFill>
                <a:effectLst/>
                <a:ea typeface="標楷體" panose="03000509000000000000" pitchFamily="65" charset="-120"/>
                <a:cs typeface="Arial" panose="020B0604020202020204" pitchFamily="34" charset="0"/>
              </a:rPr>
              <a:t>)</a:t>
            </a:r>
            <a:r>
              <a:rPr lang="zh-TW" altLang="zh-TW" sz="1200" kern="0" dirty="0">
                <a:solidFill>
                  <a:srgbClr val="FF0000"/>
                </a:solidFill>
                <a:effectLst/>
                <a:ea typeface="標楷體" panose="03000509000000000000" pitchFamily="65" charset="-120"/>
                <a:cs typeface="Arial" panose="020B0604020202020204" pitchFamily="34" charset="0"/>
              </a:rPr>
              <a:t>，那個懈怠的心會生起，精進的心會減，所以佛陀現在既然要說大法，就是要換一種的形態，提升人人追求的心，啟發人人那分精進的念，抖擻掉了疲倦，懈怠的心，這是佛陀要講《法華經》的，一種的心意，當然彌勒菩薩知道</a:t>
            </a:r>
            <a:r>
              <a:rPr lang="zh-TW" altLang="zh-TW" sz="1200" kern="0" dirty="0">
                <a:solidFill>
                  <a:srgbClr val="000000"/>
                </a:solidFill>
                <a:effectLst/>
                <a:ea typeface="標楷體" panose="03000509000000000000" pitchFamily="65" charset="-120"/>
                <a:cs typeface="Arial" panose="020B0604020202020204" pitchFamily="34" charset="0"/>
              </a:rPr>
              <a:t>。</a:t>
            </a:r>
            <a:r>
              <a:rPr lang="en-US" altLang="zh-TW" sz="1200" dirty="0">
                <a:effectLst/>
                <a:latin typeface="Calibri" panose="020F0502020204030204" pitchFamily="34" charset="0"/>
                <a:ea typeface="新細明體" panose="02020500000000000000" pitchFamily="18" charset="-120"/>
                <a:cs typeface="Times New Roman" panose="02020603050405020304" pitchFamily="18" charset="0"/>
              </a:rPr>
              <a:t> </a:t>
            </a:r>
            <a:r>
              <a:rPr lang="zh-TW" altLang="zh-TW" dirty="0">
                <a:effectLst/>
              </a:rPr>
              <a:t> </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 </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彌勒菩薩此時如一導師帶領我們入化城，讓我們提起好奇的心，連彌勒菩薩這大菩薩都不知道，所以我們需用心好好的去了解</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(81</a:t>
            </a:r>
            <a:r>
              <a:rPr lang="zh-TW" altLang="en-US" sz="1200" kern="100" dirty="0">
                <a:effectLst/>
                <a:latin typeface="Calibri" panose="020F0502020204030204" pitchFamily="34" charset="0"/>
                <a:ea typeface="新細明體" panose="02020500000000000000" pitchFamily="18" charset="-120"/>
                <a:cs typeface="Times New Roman" panose="02020603050405020304" pitchFamily="18" charset="0"/>
              </a:rPr>
              <a:t>集</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a:solidFill>
                  <a:schemeClr val="tx1"/>
                </a:solidFill>
                <a:effectLst/>
                <a:latin typeface="+mn-lt"/>
                <a:ea typeface="+mn-ea"/>
                <a:cs typeface="+mn-cs"/>
              </a:rPr>
              <a:t>諸佛的智慧即是瞭解「諸法實相」的道理，</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法華經</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中以「十如是」，即「如是性、如是相、如是體、如是力、如是作、如是因、如是緣、如是果、如是報、如是本末究竟。」的概念來詮釋諸佛境界。</a:t>
            </a:r>
            <a:endParaRPr lang="zh-TW" alt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kern="100" dirty="0">
                <a:effectLst/>
                <a:latin typeface="Calibri" panose="020F0502020204030204" pitchFamily="34" charset="0"/>
                <a:ea typeface="新細明體" panose="02020500000000000000" pitchFamily="18" charset="-120"/>
                <a:cs typeface="Times New Roman" panose="02020603050405020304" pitchFamily="18" charset="0"/>
              </a:rPr>
              <a:t>諸佛菩薩都那麼用心，想方設法</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a:t>
            </a:r>
            <a:r>
              <a:rPr lang="zh-TW" altLang="en-US" sz="1200" kern="100" dirty="0">
                <a:effectLst/>
                <a:latin typeface="Calibri" panose="020F0502020204030204" pitchFamily="34" charset="0"/>
                <a:ea typeface="新細明體" panose="02020500000000000000" pitchFamily="18" charset="-120"/>
                <a:cs typeface="Times New Roman" panose="02020603050405020304" pitchFamily="18" charset="0"/>
              </a:rPr>
              <a:t>方便</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a:t>
            </a:r>
            <a:r>
              <a:rPr lang="zh-TW" altLang="en-US" sz="1200" kern="100" dirty="0">
                <a:effectLst/>
                <a:latin typeface="Calibri" panose="020F0502020204030204" pitchFamily="34" charset="0"/>
                <a:ea typeface="新細明體" panose="02020500000000000000" pitchFamily="18" charset="-120"/>
                <a:cs typeface="Times New Roman" panose="02020603050405020304" pitchFamily="18" charset="0"/>
              </a:rPr>
              <a:t>就是要讓大家得到究竟解脫的智慧</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a:t>
            </a:r>
            <a:r>
              <a:rPr lang="zh-TW" altLang="en-US" sz="1200" kern="100" dirty="0">
                <a:effectLst/>
                <a:latin typeface="Calibri" panose="020F0502020204030204" pitchFamily="34" charset="0"/>
                <a:ea typeface="新細明體" panose="02020500000000000000" pitchFamily="18" charset="-120"/>
                <a:cs typeface="Times New Roman" panose="02020603050405020304" pitchFamily="18" charset="0"/>
              </a:rPr>
              <a:t>真實法</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p>
            <a:endParaRPr lang="en-US" altLang="zh-TW" sz="1800" b="0" kern="0" dirty="0">
              <a:solidFill>
                <a:srgbClr val="000000"/>
              </a:solidFill>
              <a:effectLst/>
              <a:highlight>
                <a:srgbClr val="FFFF00"/>
              </a:highlight>
              <a:ea typeface="標楷體" panose="03000509000000000000" pitchFamily="65" charset="-120"/>
            </a:endParaRPr>
          </a:p>
          <a:p>
            <a:pP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zh-TW" altLang="zh-TW" sz="1800" b="0" kern="0" dirty="0">
                <a:solidFill>
                  <a:srgbClr val="000000"/>
                </a:solidFill>
                <a:effectLst/>
                <a:latin typeface="Calibri" panose="020F0502020204030204" pitchFamily="34" charset="0"/>
                <a:ea typeface="標楷體" panose="03000509000000000000" pitchFamily="65" charset="-120"/>
                <a:cs typeface="細明體" panose="02020509000000000000" pitchFamily="49" charset="-120"/>
              </a:rPr>
              <a:t>譬如在佛教的經典中，也有這樣一段的小故事。在一個很安靜的小小村莊。有一天這個村莊在慶祝年節，所以全村莊的人大家喝酒作樂。在那當中大家喝醉了，也差不多吃飽了，忽然間回頭一看，遠遠的地方，一片的樹林已經著火了，而且火似乎有向前延燒過來的感覺，大家見了很惶恐！因為前面的道路已經火燒起來了，無路可逃。</a:t>
            </a:r>
            <a:endParaRPr lang="zh-TW" altLang="zh-TW" sz="1800" b="1" kern="100" dirty="0">
              <a:solidFill>
                <a:srgbClr val="000000"/>
              </a:solidFill>
              <a:effectLst/>
              <a:latin typeface="Calibri" panose="020F0502020204030204" pitchFamily="34" charset="0"/>
              <a:ea typeface="標楷體" panose="03000509000000000000" pitchFamily="65" charset="-120"/>
              <a:cs typeface="Mangal" panose="02040503050203030202" pitchFamily="18" charset="0"/>
            </a:endParaRPr>
          </a:p>
          <a:p>
            <a:pP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altLang="zh-TW" sz="1800" b="0" kern="0" dirty="0">
                <a:solidFill>
                  <a:srgbClr val="000000"/>
                </a:solidFill>
                <a:effectLst/>
                <a:latin typeface="標楷體" panose="03000509000000000000" pitchFamily="65" charset="-120"/>
                <a:ea typeface="標楷體" panose="03000509000000000000" pitchFamily="65" charset="-120"/>
                <a:cs typeface="細明體" panose="02020509000000000000" pitchFamily="49" charset="-120"/>
              </a:rPr>
              <a:t> </a:t>
            </a:r>
            <a:endParaRPr lang="zh-TW" altLang="zh-TW" sz="1800" b="1" kern="100" dirty="0">
              <a:solidFill>
                <a:srgbClr val="000000"/>
              </a:solidFill>
              <a:effectLst/>
              <a:latin typeface="Calibri" panose="020F0502020204030204" pitchFamily="34" charset="0"/>
              <a:ea typeface="標楷體" panose="03000509000000000000" pitchFamily="65" charset="-120"/>
              <a:cs typeface="Mangal" panose="02040503050203030202" pitchFamily="18" charset="0"/>
            </a:endParaRPr>
          </a:p>
          <a:p>
            <a:pP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zh-TW" altLang="zh-TW" sz="1800" b="0" kern="0" dirty="0">
                <a:solidFill>
                  <a:srgbClr val="000000"/>
                </a:solidFill>
                <a:effectLst/>
                <a:latin typeface="Calibri" panose="020F0502020204030204" pitchFamily="34" charset="0"/>
                <a:ea typeface="標楷體" panose="03000509000000000000" pitchFamily="65" charset="-120"/>
                <a:cs typeface="細明體" panose="02020509000000000000" pitchFamily="49" charset="-120"/>
              </a:rPr>
              <a:t>這其中有一位比較清醒，還未喝醉酒的人，開始就說：「是啊，前面的火一直燒起來，斷了逃生之路。不過，佛陀釋迦牟尼佛似乎在近處，所以大家應該把心靜下來，稱念釋迦牟尼佛。」</a:t>
            </a:r>
            <a:endParaRPr lang="zh-TW" altLang="zh-TW" sz="1800" b="1" kern="100" dirty="0">
              <a:solidFill>
                <a:srgbClr val="000000"/>
              </a:solidFill>
              <a:effectLst/>
              <a:latin typeface="Calibri" panose="020F0502020204030204" pitchFamily="34" charset="0"/>
              <a:ea typeface="標楷體" panose="03000509000000000000" pitchFamily="65" charset="-120"/>
              <a:cs typeface="Mangal" panose="02040503050203030202" pitchFamily="18" charset="0"/>
            </a:endParaRPr>
          </a:p>
          <a:p>
            <a:pP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altLang="zh-TW" sz="1800" b="0" kern="0" dirty="0">
                <a:solidFill>
                  <a:srgbClr val="000000"/>
                </a:solidFill>
                <a:effectLst/>
                <a:latin typeface="標楷體" panose="03000509000000000000" pitchFamily="65" charset="-120"/>
                <a:ea typeface="標楷體" panose="03000509000000000000" pitchFamily="65" charset="-120"/>
                <a:cs typeface="細明體" panose="02020509000000000000" pitchFamily="49" charset="-120"/>
              </a:rPr>
              <a:t> </a:t>
            </a:r>
            <a:endParaRPr lang="zh-TW" altLang="zh-TW" sz="1800" b="1" kern="100" dirty="0">
              <a:solidFill>
                <a:srgbClr val="000000"/>
              </a:solidFill>
              <a:effectLst/>
              <a:latin typeface="Calibri" panose="020F0502020204030204" pitchFamily="34" charset="0"/>
              <a:ea typeface="標楷體" panose="03000509000000000000" pitchFamily="65" charset="-120"/>
              <a:cs typeface="Mangal" panose="02040503050203030202" pitchFamily="18" charset="0"/>
            </a:endParaRPr>
          </a:p>
          <a:p>
            <a:pP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zh-TW" altLang="zh-TW" sz="1800" b="0" kern="0" dirty="0">
                <a:solidFill>
                  <a:srgbClr val="000000"/>
                </a:solidFill>
                <a:effectLst/>
                <a:latin typeface="Calibri" panose="020F0502020204030204" pitchFamily="34" charset="0"/>
                <a:ea typeface="標楷體" panose="03000509000000000000" pitchFamily="65" charset="-120"/>
                <a:cs typeface="細明體" panose="02020509000000000000" pitchFamily="49" charset="-120"/>
              </a:rPr>
              <a:t>這期間，好像聽到遠遠的聲音傳來，很溫柔，好像一股清涼的氣流一般，聲音很清楚，大家聽得很分明，好像這樣在說：「大家要瞭解，火，不只是你們面前所看到的這個火，其實最真實的火有三種：第一種是貪欲之火；第二種是瞋怒之火；第三種是愚癡之火。這三火合一，就很可怕了。人人應該要靜下心來，我現在用智慧之水來洗滌、來潤澤大家的心，希望人人的心能將這三火趕緊熄滅。」</a:t>
            </a:r>
            <a:endParaRPr lang="en-US" altLang="zh-TW" sz="1800" b="0" kern="0" dirty="0">
              <a:solidFill>
                <a:srgbClr val="000000"/>
              </a:solidFill>
              <a:effectLst/>
              <a:latin typeface="Calibri" panose="020F0502020204030204" pitchFamily="34" charset="0"/>
              <a:ea typeface="標楷體" panose="03000509000000000000" pitchFamily="65" charset="-120"/>
              <a:cs typeface="細明體" panose="02020509000000000000" pitchFamily="49" charset="-120"/>
            </a:endParaRPr>
          </a:p>
          <a:p>
            <a:pP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endParaRPr lang="en-US" altLang="zh-TW" sz="1800" b="0" kern="0" dirty="0">
              <a:solidFill>
                <a:srgbClr val="000000"/>
              </a:solidFill>
              <a:effectLst/>
              <a:latin typeface="Calibri" panose="020F0502020204030204" pitchFamily="34" charset="0"/>
              <a:ea typeface="標楷體" panose="03000509000000000000" pitchFamily="65" charset="-120"/>
              <a:cs typeface="Mangal" panose="02040503050203030202" pitchFamily="18" charset="0"/>
            </a:endParaRPr>
          </a:p>
          <a:p>
            <a:pP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altLang="zh-TW" sz="1800" b="0" kern="0" dirty="0">
                <a:solidFill>
                  <a:srgbClr val="000000"/>
                </a:solidFill>
                <a:effectLst/>
                <a:latin typeface="Calibri" panose="020F0502020204030204" pitchFamily="34" charset="0"/>
                <a:ea typeface="標楷體" panose="03000509000000000000" pitchFamily="65" charset="-120"/>
                <a:cs typeface="細明體" panose="02020509000000000000" pitchFamily="49" charset="-120"/>
              </a:rPr>
              <a:t>(</a:t>
            </a:r>
            <a:r>
              <a:rPr lang="zh-TW" altLang="en-US" sz="1800" b="0" kern="0" dirty="0">
                <a:solidFill>
                  <a:srgbClr val="000000"/>
                </a:solidFill>
                <a:effectLst/>
                <a:latin typeface="Calibri" panose="020F0502020204030204" pitchFamily="34" charset="0"/>
                <a:ea typeface="標楷體" panose="03000509000000000000" pitchFamily="65" charset="-120"/>
                <a:cs typeface="細明體" panose="02020509000000000000" pitchFamily="49" charset="-120"/>
              </a:rPr>
              <a:t>歡喜首鳥</a:t>
            </a:r>
            <a:r>
              <a:rPr lang="en-US" altLang="zh-TW" sz="1800" b="0" kern="0" dirty="0">
                <a:solidFill>
                  <a:srgbClr val="000000"/>
                </a:solidFill>
                <a:effectLst/>
                <a:latin typeface="Calibri" panose="020F0502020204030204" pitchFamily="34" charset="0"/>
                <a:ea typeface="標楷體" panose="03000509000000000000" pitchFamily="65" charset="-120"/>
                <a:cs typeface="細明體" panose="02020509000000000000" pitchFamily="49" charset="-120"/>
              </a:rPr>
              <a:t>)</a:t>
            </a:r>
            <a:r>
              <a:rPr lang="zh-TW" altLang="zh-TW" sz="1800" b="0" kern="0" dirty="0">
                <a:solidFill>
                  <a:srgbClr val="000000"/>
                </a:solidFill>
                <a:effectLst/>
                <a:latin typeface="Calibri" panose="020F0502020204030204" pitchFamily="34" charset="0"/>
                <a:ea typeface="標楷體" panose="03000509000000000000" pitchFamily="65" charset="-120"/>
                <a:cs typeface="細明體" panose="02020509000000000000" pitchFamily="49" charset="-120"/>
              </a:rPr>
              <a:t>當佛陀這樣說的時候，佛陀的形象也現前了。看佛陀、聽佛法，不知覺中前面山林的火也慢慢，好像就已經慢慢熄滅掉了。</a:t>
            </a:r>
            <a:endParaRPr lang="zh-TW" altLang="zh-TW" sz="1800" b="1" kern="100" dirty="0">
              <a:solidFill>
                <a:srgbClr val="000000"/>
              </a:solidFill>
              <a:effectLst/>
              <a:latin typeface="Calibri" panose="020F0502020204030204" pitchFamily="34" charset="0"/>
              <a:ea typeface="標楷體" panose="03000509000000000000" pitchFamily="65" charset="-120"/>
              <a:cs typeface="Mangal" panose="02040503050203030202"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defRPr/>
            </a:pPr>
            <a:r>
              <a:rPr lang="en-US" altLang="zh-TW" sz="1800" b="0" kern="0" dirty="0">
                <a:solidFill>
                  <a:srgbClr val="000000"/>
                </a:solidFill>
                <a:effectLst/>
                <a:latin typeface="標楷體" panose="03000509000000000000" pitchFamily="65" charset="-120"/>
                <a:ea typeface="標楷體" panose="03000509000000000000" pitchFamily="65" charset="-120"/>
                <a:cs typeface="細明體" panose="02020509000000000000" pitchFamily="49" charset="-120"/>
              </a:rPr>
              <a:t> </a:t>
            </a:r>
            <a:r>
              <a:rPr lang="zh-TW" altLang="zh-TW" sz="1800" b="0" kern="0" dirty="0">
                <a:solidFill>
                  <a:srgbClr val="FF0000"/>
                </a:solidFill>
                <a:effectLst/>
                <a:latin typeface="Calibri" panose="020F0502020204030204" pitchFamily="34" charset="0"/>
                <a:ea typeface="標楷體" panose="03000509000000000000" pitchFamily="65" charset="-120"/>
                <a:cs typeface="細明體" panose="02020509000000000000" pitchFamily="49" charset="-120"/>
              </a:rPr>
              <a:t>雖然在人道也是安分守己，但是習氣未除。這次我對他們講三種心靈之火，希望用這種的智慧，來熄滅掉眾生人人心中無明的火焰。」所以這是過去的因緣。</a:t>
            </a:r>
            <a:r>
              <a:rPr lang="en-US" altLang="zh-TW" sz="1800" b="0" kern="0" dirty="0">
                <a:solidFill>
                  <a:srgbClr val="FF0000"/>
                </a:solidFill>
                <a:effectLst/>
                <a:latin typeface="Calibri" panose="020F0502020204030204" pitchFamily="34" charset="0"/>
                <a:ea typeface="標楷體" panose="03000509000000000000" pitchFamily="65" charset="-120"/>
                <a:cs typeface="細明體" panose="02020509000000000000" pitchFamily="49" charset="-120"/>
              </a:rPr>
              <a:t>188</a:t>
            </a:r>
            <a:r>
              <a:rPr lang="zh-TW" altLang="en-US" sz="1800" b="0" kern="0" dirty="0">
                <a:solidFill>
                  <a:srgbClr val="FF0000"/>
                </a:solidFill>
                <a:effectLst/>
                <a:latin typeface="Calibri" panose="020F0502020204030204" pitchFamily="34" charset="0"/>
                <a:ea typeface="標楷體" panose="03000509000000000000" pitchFamily="65" charset="-120"/>
                <a:cs typeface="細明體" panose="02020509000000000000" pitchFamily="49" charset="-120"/>
              </a:rPr>
              <a:t>集</a:t>
            </a:r>
            <a:endParaRPr lang="en-US" altLang="zh-TW" sz="1800" b="0" kern="0" dirty="0">
              <a:solidFill>
                <a:srgbClr val="FF0000"/>
              </a:solidFill>
              <a:effectLst/>
              <a:latin typeface="Calibri" panose="020F0502020204030204" pitchFamily="34" charset="0"/>
              <a:ea typeface="標楷體" panose="03000509000000000000" pitchFamily="65" charset="-120"/>
              <a:cs typeface="細明體" panose="02020509000000000000" pitchFamily="49" charset="-120"/>
            </a:endParaRPr>
          </a:p>
          <a:p>
            <a:pPr marL="0" marR="0" lvl="0" indent="0" algn="l" defTabSz="914400" rtl="0" eaLnBrk="1" fontAlgn="auto" latinLnBrk="0" hangingPunct="1">
              <a:lnSpc>
                <a:spcPct val="100000"/>
              </a:lnSpc>
              <a:spcBef>
                <a:spcPts val="0"/>
              </a:spcBef>
              <a:spcAft>
                <a:spcPts val="0"/>
              </a:spcAft>
              <a:buClrTx/>
              <a:buSzTx/>
              <a:buFontTx/>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defRPr/>
            </a:pPr>
            <a:endParaRPr lang="zh-TW" altLang="zh-TW" sz="1800" b="1" kern="100" dirty="0">
              <a:solidFill>
                <a:srgbClr val="000000"/>
              </a:solidFill>
              <a:effectLst/>
              <a:latin typeface="Calibri" panose="020F0502020204030204" pitchFamily="34" charset="0"/>
              <a:ea typeface="標楷體" panose="03000509000000000000" pitchFamily="65" charset="-120"/>
              <a:cs typeface="Mangal" panose="02040503050203030202"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defRPr/>
            </a:pPr>
            <a:r>
              <a:rPr lang="zh-TW" altLang="zh-TW" sz="1800" b="0" kern="0" dirty="0">
                <a:solidFill>
                  <a:srgbClr val="FF0000"/>
                </a:solidFill>
                <a:effectLst/>
                <a:latin typeface="Calibri" panose="020F0502020204030204" pitchFamily="34" charset="0"/>
                <a:ea typeface="標楷體" panose="03000509000000000000" pitchFamily="65" charset="-120"/>
                <a:cs typeface="細明體" panose="02020509000000000000" pitchFamily="49" charset="-120"/>
              </a:rPr>
              <a:t>調心之暴躁。我們人人的心就是有瞋怒之火。剛才那個小故事不是說過了，貪欲之火、瞋恚暴躁之火、愚癡之火，這就是我們眾生心的煩惱，都是在暴躁之中。</a:t>
            </a:r>
            <a:endParaRPr lang="zh-TW" altLang="zh-TW" sz="1800" b="1" kern="100" dirty="0">
              <a:solidFill>
                <a:srgbClr val="000000"/>
              </a:solidFill>
              <a:effectLst/>
              <a:latin typeface="Calibri" panose="020F0502020204030204" pitchFamily="34" charset="0"/>
              <a:ea typeface="標楷體" panose="03000509000000000000" pitchFamily="65" charset="-120"/>
              <a:cs typeface="Mangal" panose="02040503050203030202"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defRPr/>
            </a:pPr>
            <a:r>
              <a:rPr lang="zh-TW" altLang="zh-TW" sz="1800" b="0" kern="0" dirty="0">
                <a:solidFill>
                  <a:srgbClr val="000000"/>
                </a:solidFill>
                <a:effectLst/>
                <a:latin typeface="Calibri" panose="020F0502020204030204" pitchFamily="34" charset="0"/>
                <a:ea typeface="標楷體" panose="03000509000000000000" pitchFamily="65" charset="-120"/>
                <a:cs typeface="細明體" panose="02020509000000000000" pitchFamily="49" charset="-120"/>
              </a:rPr>
              <a:t>我們都是在「夢妄思想念」，所以一切的道理無法入心，將道理曲解，追隨著外面夢妄的境界。</a:t>
            </a:r>
            <a:endParaRPr lang="zh-TW" altLang="zh-TW" sz="1800" b="1" kern="100" dirty="0">
              <a:solidFill>
                <a:srgbClr val="000000"/>
              </a:solidFill>
              <a:effectLst/>
              <a:latin typeface="Calibri" panose="020F0502020204030204" pitchFamily="34" charset="0"/>
              <a:ea typeface="標楷體" panose="03000509000000000000" pitchFamily="65" charset="-120"/>
              <a:cs typeface="Mangal" panose="02040503050203030202" pitchFamily="18" charset="0"/>
            </a:endParaRPr>
          </a:p>
          <a:p>
            <a:pP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endParaRPr lang="zh-TW" altLang="zh-TW" sz="1800" b="1" kern="100" dirty="0">
              <a:solidFill>
                <a:srgbClr val="000000"/>
              </a:solidFill>
              <a:effectLst/>
              <a:latin typeface="Calibri" panose="020F0502020204030204" pitchFamily="34" charset="0"/>
              <a:ea typeface="標楷體" panose="03000509000000000000" pitchFamily="65" charset="-120"/>
              <a:cs typeface="Mangal" panose="02040503050203030202" pitchFamily="18" charset="0"/>
            </a:endParaRPr>
          </a:p>
          <a:p>
            <a:pP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altLang="zh-TW" sz="1200" b="0" kern="0" dirty="0">
                <a:solidFill>
                  <a:srgbClr val="FF0000"/>
                </a:solidFill>
                <a:effectLst/>
                <a:latin typeface="Calibri" panose="020F0502020204030204" pitchFamily="34" charset="0"/>
                <a:ea typeface="標楷體" panose="03000509000000000000" pitchFamily="65" charset="-120"/>
                <a:cs typeface="細明體" panose="02020509000000000000" pitchFamily="49" charset="-120"/>
              </a:rPr>
              <a:t>190</a:t>
            </a:r>
            <a:r>
              <a:rPr lang="zh-TW" altLang="en-US" sz="1200" b="0" kern="0" dirty="0">
                <a:solidFill>
                  <a:srgbClr val="FF0000"/>
                </a:solidFill>
                <a:effectLst/>
                <a:latin typeface="Calibri" panose="020F0502020204030204" pitchFamily="34" charset="0"/>
                <a:ea typeface="標楷體" panose="03000509000000000000" pitchFamily="65" charset="-120"/>
                <a:cs typeface="細明體" panose="02020509000000000000" pitchFamily="49" charset="-120"/>
              </a:rPr>
              <a:t>集</a:t>
            </a:r>
            <a:r>
              <a:rPr lang="zh-TW" altLang="zh-TW" sz="1200" b="0" kern="0" dirty="0">
                <a:solidFill>
                  <a:srgbClr val="FF0000"/>
                </a:solidFill>
                <a:effectLst/>
                <a:latin typeface="Calibri" panose="020F0502020204030204" pitchFamily="34" charset="0"/>
                <a:ea typeface="標楷體" panose="03000509000000000000" pitchFamily="65" charset="-120"/>
                <a:cs typeface="細明體" panose="02020509000000000000" pitchFamily="49" charset="-120"/>
              </a:rPr>
              <a:t>這個實相是一股正氣的門路，所以我們應該要好好深入。我們若能入這個門，就能通達很多很多的道理，這就是入智慧門。</a:t>
            </a:r>
            <a:endParaRPr lang="zh-TW" altLang="zh-TW" sz="1200" b="1" kern="100" dirty="0">
              <a:solidFill>
                <a:srgbClr val="000000"/>
              </a:solidFill>
              <a:effectLst/>
              <a:latin typeface="Calibri" panose="020F0502020204030204" pitchFamily="34" charset="0"/>
              <a:ea typeface="標楷體" panose="03000509000000000000" pitchFamily="65" charset="-120"/>
              <a:cs typeface="Mangal" panose="02040503050203030202" pitchFamily="18" charset="0"/>
            </a:endParaRPr>
          </a:p>
          <a:p>
            <a:pP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altLang="zh-TW" sz="1200" b="0" kern="0" dirty="0">
                <a:solidFill>
                  <a:srgbClr val="000000"/>
                </a:solidFill>
                <a:effectLst/>
                <a:latin typeface="標楷體" panose="03000509000000000000" pitchFamily="65" charset="-120"/>
                <a:ea typeface="標楷體" panose="03000509000000000000" pitchFamily="65" charset="-120"/>
                <a:cs typeface="細明體" panose="02020509000000000000" pitchFamily="49" charset="-120"/>
              </a:rPr>
              <a:t> </a:t>
            </a:r>
            <a:endParaRPr lang="zh-TW" altLang="zh-TW" sz="1200" b="1" kern="100" dirty="0">
              <a:solidFill>
                <a:srgbClr val="000000"/>
              </a:solidFill>
              <a:effectLst/>
              <a:latin typeface="Calibri" panose="020F0502020204030204" pitchFamily="34" charset="0"/>
              <a:ea typeface="標楷體" panose="03000509000000000000" pitchFamily="65" charset="-120"/>
              <a:cs typeface="Mangal" panose="02040503050203030202" pitchFamily="18" charset="0"/>
            </a:endParaRPr>
          </a:p>
          <a:p>
            <a:r>
              <a:rPr lang="zh-TW" altLang="zh-TW" sz="1200" b="0" kern="0" dirty="0">
                <a:solidFill>
                  <a:srgbClr val="000000"/>
                </a:solidFill>
                <a:effectLst/>
                <a:ea typeface="標楷體" panose="03000509000000000000" pitchFamily="65" charset="-120"/>
                <a:cs typeface="細明體" panose="02020509000000000000" pitchFamily="49" charset="-120"/>
              </a:rPr>
              <a:t>所以，</a:t>
            </a:r>
            <a:r>
              <a:rPr lang="zh-TW" altLang="zh-TW" sz="1200" b="0" kern="0" dirty="0">
                <a:solidFill>
                  <a:srgbClr val="FF0000"/>
                </a:solidFill>
                <a:effectLst/>
                <a:ea typeface="標楷體" panose="03000509000000000000" pitchFamily="65" charset="-120"/>
                <a:cs typeface="細明體" panose="02020509000000000000" pitchFamily="49" charset="-120"/>
              </a:rPr>
              <a:t>智慧門是一個心念。我們就能了解學佛就是一念心，你這念心很虔誠，自然正氣就在你周圍</a:t>
            </a:r>
            <a:endParaRPr lang="en-US" altLang="zh-TW" sz="1200" b="0" kern="0" dirty="0">
              <a:solidFill>
                <a:srgbClr val="FF0000"/>
              </a:solidFill>
              <a:effectLst/>
              <a:ea typeface="標楷體" panose="03000509000000000000" pitchFamily="65" charset="-120"/>
              <a:cs typeface="細明體" panose="02020509000000000000" pitchFamily="49" charset="-120"/>
            </a:endParaRPr>
          </a:p>
          <a:p>
            <a:endParaRPr lang="en-US" altLang="zh-TW" sz="1200" b="0" kern="0" dirty="0">
              <a:solidFill>
                <a:srgbClr val="FF0000"/>
              </a:solidFill>
              <a:effectLst/>
              <a:latin typeface="Calibri" panose="020F0502020204030204" pitchFamily="34" charset="0"/>
              <a:ea typeface="標楷體" panose="03000509000000000000" pitchFamily="65" charset="-120"/>
              <a:cs typeface="Mangal" panose="02040503050203030202" pitchFamily="18" charset="0"/>
            </a:endParaRPr>
          </a:p>
          <a:p>
            <a:endParaRPr lang="zh-TW" altLang="zh-TW" sz="1200" b="1" kern="100" dirty="0">
              <a:solidFill>
                <a:srgbClr val="000000"/>
              </a:solidFill>
              <a:effectLst/>
              <a:latin typeface="Calibri" panose="020F0502020204030204" pitchFamily="34" charset="0"/>
              <a:ea typeface="標楷體" panose="03000509000000000000" pitchFamily="65" charset="-120"/>
              <a:cs typeface="Mangal" panose="02040503050203030202"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zh-TW" sz="1200" b="1" kern="100" dirty="0">
              <a:solidFill>
                <a:srgbClr val="000000"/>
              </a:solidFill>
              <a:effectLst/>
              <a:latin typeface="Calibri" panose="020F0502020204030204" pitchFamily="34" charset="0"/>
              <a:ea typeface="標楷體" panose="03000509000000000000" pitchFamily="65" charset="-120"/>
              <a:cs typeface="Mangal" panose="02040503050203030202" pitchFamily="18" charset="0"/>
            </a:endParaRPr>
          </a:p>
          <a:p>
            <a:endParaRPr lang="zh-TW" altLang="en-US" dirty="0"/>
          </a:p>
        </p:txBody>
      </p:sp>
      <p:sp>
        <p:nvSpPr>
          <p:cNvPr id="4" name="投影片編號版面配置區 3"/>
          <p:cNvSpPr>
            <a:spLocks noGrp="1"/>
          </p:cNvSpPr>
          <p:nvPr>
            <p:ph type="sldNum" sz="quarter" idx="5"/>
          </p:nvPr>
        </p:nvSpPr>
        <p:spPr/>
        <p:txBody>
          <a:bodyPr/>
          <a:lstStyle/>
          <a:p>
            <a:fld id="{7694F4B3-DB49-48FC-80E2-A9DD3A6FF511}" type="slidenum">
              <a:rPr lang="zh-TW" altLang="en-US" smtClean="0"/>
              <a:t>54</a:t>
            </a:fld>
            <a:endParaRPr lang="zh-TW" altLang="en-US"/>
          </a:p>
        </p:txBody>
      </p:sp>
    </p:spTree>
    <p:extLst>
      <p:ext uri="{BB962C8B-B14F-4D97-AF65-F5344CB8AC3E}">
        <p14:creationId xmlns:p14="http://schemas.microsoft.com/office/powerpoint/2010/main" val="369508434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a:solidFill>
                  <a:schemeClr val="tx1"/>
                </a:solidFill>
                <a:effectLst/>
                <a:latin typeface="+mn-lt"/>
                <a:ea typeface="+mn-ea"/>
                <a:cs typeface="+mn-cs"/>
              </a:rPr>
              <a:t>本經的基本思想為「開權顯實」、「會三歸一」，開啟權巧方便的緣起實相，以顯現如來所宣說的法性實相，亦即開展佛陀濟度眾生的大慈悲心，顯現諸佛證悟實相的微妙智慧，而其目的在「會三歸一」。佛為教導眾生，曾開設三種方便教法，即聲聞乘、緣覺乘和菩薩乘，但這些都是方便教法，其實只有一「佛乘」，目的皆在令眾生成佛。因此，本經開啟了「回小向大」的門徑，為令眾生成佛而示現種種方便門。</a:t>
            </a:r>
            <a:endParaRPr lang="en-US" altLang="zh-TW" sz="1200" b="0" i="0" kern="1200" dirty="0">
              <a:solidFill>
                <a:schemeClr val="tx1"/>
              </a:solidFill>
              <a:effectLst/>
              <a:latin typeface="+mn-lt"/>
              <a:ea typeface="+mn-ea"/>
              <a:cs typeface="+mn-cs"/>
            </a:endParaRPr>
          </a:p>
          <a:p>
            <a:endParaRPr lang="en-US" altLang="zh-TW"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200" kern="1200" dirty="0">
                <a:solidFill>
                  <a:schemeClr val="tx1"/>
                </a:solidFill>
                <a:effectLst/>
                <a:latin typeface="+mn-lt"/>
                <a:ea typeface="+mn-ea"/>
                <a:cs typeface="+mn-cs"/>
              </a:rPr>
              <a:t>喻佛世緣將盡，三乘行者未盡取得解脫知見，唯恐救拔不及。</a:t>
            </a:r>
            <a:endParaRPr lang="en-US" altLang="zh-TW"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200" kern="1200">
                <a:solidFill>
                  <a:schemeClr val="tx1"/>
                </a:solidFill>
                <a:effectLst/>
                <a:latin typeface="+mn-lt"/>
                <a:ea typeface="+mn-ea"/>
                <a:cs typeface="+mn-cs"/>
              </a:rPr>
              <a:t>妙權，「妙」就是真理，「權」是方法。</a:t>
            </a:r>
            <a:endParaRPr lang="en-US" altLang="zh-TW"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zh-TW" sz="1200" kern="1200" dirty="0">
              <a:solidFill>
                <a:schemeClr val="tx1"/>
              </a:solidFill>
              <a:effectLst/>
              <a:latin typeface="+mn-lt"/>
              <a:ea typeface="+mn-ea"/>
              <a:cs typeface="+mn-cs"/>
            </a:endParaRPr>
          </a:p>
          <a:p>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200" kern="1200" dirty="0">
                <a:solidFill>
                  <a:schemeClr val="tx1"/>
                </a:solidFill>
                <a:effectLst/>
                <a:latin typeface="+mn-lt"/>
                <a:ea typeface="+mn-ea"/>
                <a:cs typeface="+mn-cs"/>
              </a:rPr>
              <a:t>這種的慈父與世間父母不同，是譬喻他的愛有如天底下的父母，對再壞的孩子，還是用寬大的心原諒子女，還是不斷盼望、期待他的孩子能夠浪子回頭。然而不論如何，父母心就只是一生一世，為這一生親子的緣而已。但是，佛心覺海，這種慈父的愛是生生世世。</a:t>
            </a:r>
          </a:p>
          <a:p>
            <a:endParaRPr lang="en-US" altLang="zh-TW" dirty="0"/>
          </a:p>
          <a:p>
            <a:endParaRPr lang="zh-TW" altLang="en-US" dirty="0"/>
          </a:p>
        </p:txBody>
      </p:sp>
      <p:sp>
        <p:nvSpPr>
          <p:cNvPr id="4" name="投影片編號版面配置區 3"/>
          <p:cNvSpPr>
            <a:spLocks noGrp="1"/>
          </p:cNvSpPr>
          <p:nvPr>
            <p:ph type="sldNum" sz="quarter" idx="5"/>
          </p:nvPr>
        </p:nvSpPr>
        <p:spPr/>
        <p:txBody>
          <a:bodyPr/>
          <a:lstStyle/>
          <a:p>
            <a:fld id="{7694F4B3-DB49-48FC-80E2-A9DD3A6FF511}" type="slidenum">
              <a:rPr lang="zh-TW" altLang="en-US" smtClean="0"/>
              <a:t>55</a:t>
            </a:fld>
            <a:endParaRPr lang="zh-TW" altLang="en-US"/>
          </a:p>
        </p:txBody>
      </p:sp>
    </p:spTree>
    <p:extLst>
      <p:ext uri="{BB962C8B-B14F-4D97-AF65-F5344CB8AC3E}">
        <p14:creationId xmlns:p14="http://schemas.microsoft.com/office/powerpoint/2010/main" val="205190002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sz="1800" kern="0" dirty="0">
                <a:solidFill>
                  <a:srgbClr val="000000"/>
                </a:solidFill>
                <a:effectLst/>
                <a:ea typeface="標楷體" panose="03000509000000000000" pitchFamily="65" charset="-120"/>
                <a:cs typeface="Arial" panose="020B0604020202020204" pitchFamily="34" charset="0"/>
              </a:rPr>
              <a:t>無量義經》講完了，佛陀他並沒有起座，大家看到佛陀，就是那麼的恬靜，再入三昧，放毫光。 所以這個場境，和過去講經的場境不相同，所以異常，所以叫做</a:t>
            </a:r>
            <a:r>
              <a:rPr lang="zh-TW" altLang="zh-TW" sz="1800" kern="0" dirty="0">
                <a:solidFill>
                  <a:srgbClr val="000000"/>
                </a:solidFill>
                <a:effectLst/>
                <a:highlight>
                  <a:srgbClr val="FFFF00"/>
                </a:highlight>
                <a:ea typeface="標楷體" panose="03000509000000000000" pitchFamily="65" charset="-120"/>
                <a:cs typeface="Arial" panose="020B0604020202020204" pitchFamily="34" charset="0"/>
              </a:rPr>
              <a:t>「</a:t>
            </a:r>
            <a:r>
              <a:rPr lang="zh-TW" altLang="zh-TW" sz="1800" kern="0" dirty="0">
                <a:solidFill>
                  <a:srgbClr val="FF0000"/>
                </a:solidFill>
                <a:effectLst/>
                <a:highlight>
                  <a:srgbClr val="FFFF00"/>
                </a:highlight>
                <a:ea typeface="標楷體" panose="03000509000000000000" pitchFamily="65" charset="-120"/>
                <a:cs typeface="Arial" panose="020B0604020202020204" pitchFamily="34" charset="0"/>
              </a:rPr>
              <a:t>現神變相</a:t>
            </a:r>
            <a:r>
              <a:rPr lang="zh-TW" altLang="zh-TW" sz="1800" kern="0" dirty="0">
                <a:solidFill>
                  <a:srgbClr val="000000"/>
                </a:solidFill>
                <a:effectLst/>
                <a:highlight>
                  <a:srgbClr val="FFFF00"/>
                </a:highlight>
                <a:ea typeface="標楷體" panose="03000509000000000000" pitchFamily="65" charset="-120"/>
                <a:cs typeface="Arial" panose="020B0604020202020204" pitchFamily="34" charset="0"/>
              </a:rPr>
              <a:t>」</a:t>
            </a:r>
            <a:r>
              <a:rPr lang="zh-TW" altLang="zh-TW" sz="1800" kern="0" dirty="0">
                <a:solidFill>
                  <a:srgbClr val="000000"/>
                </a:solidFill>
                <a:effectLst/>
                <a:ea typeface="標楷體" panose="03000509000000000000" pitchFamily="65" charset="-120"/>
                <a:cs typeface="Arial" panose="020B0604020202020204" pitchFamily="34" charset="0"/>
              </a:rPr>
              <a:t>。 </a:t>
            </a:r>
            <a:endParaRPr lang="en-US" altLang="zh-TW" sz="1800" kern="0" dirty="0">
              <a:solidFill>
                <a:srgbClr val="000000"/>
              </a:solidFill>
              <a:effectLst/>
              <a:ea typeface="標楷體" panose="03000509000000000000" pitchFamily="65" charset="-12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sz="1800" kern="0" dirty="0">
              <a:solidFill>
                <a:srgbClr val="000000"/>
              </a:solidFill>
              <a:effectLst/>
              <a:latin typeface="標楷體" panose="03000509000000000000" pitchFamily="65" charset="-120"/>
              <a:ea typeface="標楷體" panose="03000509000000000000" pitchFamily="65" charset="-12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800" kern="0" dirty="0">
                <a:solidFill>
                  <a:srgbClr val="FF0000"/>
                </a:solidFill>
                <a:effectLst/>
                <a:ea typeface="標楷體" panose="03000509000000000000" pitchFamily="65" charset="-120"/>
                <a:cs typeface="Arial" panose="020B0604020202020204" pitchFamily="34" charset="0"/>
              </a:rPr>
              <a:t>講法華的形態、道場，必定有這六種瑞相，這就是佛佛道同。</a:t>
            </a:r>
            <a:r>
              <a:rPr lang="en-US" altLang="zh-TW" sz="1800" dirty="0">
                <a:effectLst/>
                <a:latin typeface="Calibri" panose="020F0502020204030204" pitchFamily="34" charset="0"/>
                <a:ea typeface="新細明體" panose="02020500000000000000" pitchFamily="18" charset="-120"/>
                <a:cs typeface="Times New Roman" panose="02020603050405020304" pitchFamily="18" charset="0"/>
              </a:rPr>
              <a:t> </a:t>
            </a:r>
            <a:r>
              <a:rPr lang="zh-TW" altLang="zh-TW" sz="2800" dirty="0">
                <a:effectLst/>
              </a:rPr>
              <a:t> </a:t>
            </a:r>
            <a:r>
              <a:rPr lang="en-US" altLang="zh-TW" sz="1800" kern="100" dirty="0">
                <a:effectLst/>
                <a:latin typeface="Calibri" panose="020F0502020204030204" pitchFamily="34" charset="0"/>
                <a:ea typeface="新細明體" panose="02020500000000000000" pitchFamily="18" charset="-120"/>
                <a:cs typeface="Times New Roman" panose="02020603050405020304" pitchFamily="18" charset="0"/>
              </a:rPr>
              <a:t> </a:t>
            </a:r>
            <a:r>
              <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rPr>
              <a:t>每一尊佛</a:t>
            </a:r>
            <a:r>
              <a:rPr lang="zh-TW" altLang="en-US" sz="1800" kern="100" dirty="0">
                <a:effectLst/>
                <a:latin typeface="Calibri" panose="020F0502020204030204" pitchFamily="34" charset="0"/>
                <a:ea typeface="新細明體" panose="02020500000000000000" pitchFamily="18" charset="-120"/>
                <a:cs typeface="Times New Roman" panose="02020603050405020304" pitchFamily="18" charset="0"/>
              </a:rPr>
              <a:t>講</a:t>
            </a:r>
            <a:r>
              <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rPr>
              <a:t>法華經都</a:t>
            </a:r>
            <a:r>
              <a:rPr lang="zh-TW" altLang="en-US" sz="1800" kern="100" dirty="0">
                <a:effectLst/>
                <a:latin typeface="Calibri" panose="020F0502020204030204" pitchFamily="34" charset="0"/>
                <a:ea typeface="新細明體" panose="02020500000000000000" pitchFamily="18" charset="-120"/>
                <a:cs typeface="Times New Roman" panose="02020603050405020304" pitchFamily="18" charset="0"/>
              </a:rPr>
              <a:t>會現</a:t>
            </a:r>
            <a:r>
              <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rPr>
              <a:t>這六種瑞相，因為每一尊佛來人間都是要教菩薩法為本懷，以引導眾生成佛之道為宗旨，法華經是教我們入人群度眾生的方法</a:t>
            </a:r>
            <a:endParaRPr lang="en-US"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sz="1800" dirty="0">
              <a:solidFill>
                <a:srgbClr val="030303"/>
              </a:solidFill>
              <a:effectLst/>
              <a:ea typeface="標楷體" panose="03000509000000000000" pitchFamily="65" charset="-12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800" dirty="0">
                <a:solidFill>
                  <a:srgbClr val="030303"/>
                </a:solidFill>
                <a:effectLst/>
                <a:ea typeface="標楷體" panose="03000509000000000000" pitchFamily="65" charset="-120"/>
                <a:cs typeface="Arial" panose="020B0604020202020204" pitchFamily="34" charset="0"/>
              </a:rPr>
              <a:t>有的人就感覺，到底佛陀又要說什麼法？有的人是仰慕的心，有的人心還是充滿了疑問。 所以要有已經，透徹了解的菩薩，能夠體會佛的本懷，佛陀那時候在定中，不能啟問，</a:t>
            </a:r>
            <a:endParaRPr lang="zh-TW" alt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kern="100" dirty="0">
                <a:effectLst/>
                <a:latin typeface="Calibri" panose="020F0502020204030204" pitchFamily="34" charset="0"/>
                <a:ea typeface="新細明體" panose="02020500000000000000" pitchFamily="18" charset="-120"/>
                <a:cs typeface="Times New Roman" panose="02020603050405020304" pitchFamily="18" charset="0"/>
              </a:rPr>
              <a:t>法華經序品裡，有我們熟悉的大菩薩，過去已經成佛文殊菩薩，現在的彌勒菩薩則是未來佛的代表，及現在在入定中的本師釋迦牟尼佛</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endParaRPr lang="en-US" altLang="zh-TW" sz="1800" kern="0" dirty="0">
              <a:solidFill>
                <a:srgbClr val="000000"/>
              </a:solidFill>
              <a:effectLst/>
              <a:ea typeface="標楷體" panose="03000509000000000000" pitchFamily="65" charset="-120"/>
              <a:cs typeface="Arial" panose="020B0604020202020204" pitchFamily="34" charset="0"/>
            </a:endParaRPr>
          </a:p>
          <a:p>
            <a:endParaRPr lang="en-US" altLang="zh-TW" sz="1800" kern="0" dirty="0">
              <a:solidFill>
                <a:srgbClr val="000000"/>
              </a:solidFill>
              <a:effectLst/>
              <a:ea typeface="標楷體" panose="03000509000000000000" pitchFamily="65" charset="-120"/>
              <a:cs typeface="Arial" panose="020B0604020202020204" pitchFamily="34" charset="0"/>
            </a:endParaRPr>
          </a:p>
          <a:p>
            <a:endParaRPr lang="zh-TW" altLang="en-US" dirty="0"/>
          </a:p>
        </p:txBody>
      </p:sp>
      <p:sp>
        <p:nvSpPr>
          <p:cNvPr id="4" name="投影片編號版面配置區 3"/>
          <p:cNvSpPr>
            <a:spLocks noGrp="1"/>
          </p:cNvSpPr>
          <p:nvPr>
            <p:ph type="sldNum" sz="quarter" idx="5"/>
          </p:nvPr>
        </p:nvSpPr>
        <p:spPr/>
        <p:txBody>
          <a:bodyPr/>
          <a:lstStyle/>
          <a:p>
            <a:fld id="{7694F4B3-DB49-48FC-80E2-A9DD3A6FF511}" type="slidenum">
              <a:rPr lang="zh-TW" altLang="en-US" smtClean="0"/>
              <a:t>56</a:t>
            </a:fld>
            <a:endParaRPr lang="zh-TW" altLang="en-US"/>
          </a:p>
        </p:txBody>
      </p:sp>
    </p:spTree>
    <p:extLst>
      <p:ext uri="{BB962C8B-B14F-4D97-AF65-F5344CB8AC3E}">
        <p14:creationId xmlns:p14="http://schemas.microsoft.com/office/powerpoint/2010/main" val="15353181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l"/>
            <a:endParaRPr lang="en-US" altLang="zh-TW" sz="1800" kern="1200" dirty="0">
              <a:solidFill>
                <a:srgbClr val="030303"/>
              </a:solidFill>
              <a:effectLst/>
              <a:latin typeface="新細明體" panose="02020500000000000000" pitchFamily="18" charset="-120"/>
              <a:ea typeface="Roboto"/>
              <a:cs typeface="Mangal" panose="02040503050203030202" pitchFamily="18" charset="0"/>
            </a:endParaRPr>
          </a:p>
          <a:p>
            <a:pPr algn="l"/>
            <a:r>
              <a:rPr lang="zh-TW" altLang="en-US" sz="1800" kern="1200" dirty="0">
                <a:solidFill>
                  <a:srgbClr val="030303"/>
                </a:solidFill>
                <a:effectLst/>
                <a:latin typeface="新細明體" panose="02020500000000000000" pitchFamily="18" charset="-120"/>
                <a:ea typeface="Roboto"/>
                <a:cs typeface="Mangal" panose="02040503050203030202" pitchFamily="18" charset="0"/>
              </a:rPr>
              <a:t>諸佛菩薩現出走過的路在人間</a:t>
            </a:r>
            <a:r>
              <a:rPr lang="zh-TW" altLang="zh-TW" sz="1800" kern="1200" dirty="0">
                <a:solidFill>
                  <a:srgbClr val="030303"/>
                </a:solidFill>
                <a:effectLst/>
                <a:latin typeface="新細明體" panose="02020500000000000000" pitchFamily="18" charset="-120"/>
                <a:ea typeface="Roboto"/>
                <a:cs typeface="Mangal" panose="02040503050203030202" pitchFamily="18" charset="0"/>
              </a:rPr>
              <a:t> </a:t>
            </a:r>
            <a:endParaRPr lang="zh-TW" altLang="zh-TW" sz="1800" dirty="0">
              <a:effectLst/>
              <a:latin typeface="新細明體" panose="02020500000000000000" pitchFamily="18" charset="-120"/>
              <a:ea typeface="新細明體" panose="02020500000000000000" pitchFamily="18" charset="-120"/>
              <a:cs typeface="新細明體" panose="02020500000000000000" pitchFamily="18" charset="-120"/>
            </a:endParaRPr>
          </a:p>
          <a:p>
            <a:r>
              <a:rPr lang="zh-CN" altLang="en-US" sz="1800" dirty="0"/>
              <a:t>諸佛菩薩顯</a:t>
            </a:r>
            <a:r>
              <a:rPr lang="zh-TW" altLang="en-US" sz="1800" dirty="0"/>
              <a:t>跡</a:t>
            </a:r>
            <a:r>
              <a:rPr lang="zh-CN" altLang="en-US" sz="1800" dirty="0"/>
              <a:t>在人間</a:t>
            </a:r>
            <a:r>
              <a:rPr lang="zh-TW" altLang="en-US" sz="1800" dirty="0"/>
              <a:t>，</a:t>
            </a:r>
            <a:r>
              <a:rPr lang="zh-CN" altLang="en-US" sz="1800" dirty="0"/>
              <a:t>他們有本、有</a:t>
            </a:r>
            <a:r>
              <a:rPr lang="zh-TW" altLang="en-US" sz="1800" dirty="0"/>
              <a:t>跡。</a:t>
            </a:r>
            <a:endParaRPr lang="en-US" altLang="zh-TW" sz="1800" dirty="0"/>
          </a:p>
          <a:p>
            <a:r>
              <a:rPr lang="zh-CN" altLang="en-US" sz="1800" dirty="0"/>
              <a:t>「本」是人人本有的</a:t>
            </a:r>
            <a:r>
              <a:rPr lang="zh-TW" altLang="en-US" sz="1800" dirty="0"/>
              <a:t>覺性，</a:t>
            </a:r>
            <a:r>
              <a:rPr lang="zh-CN" altLang="en-US" sz="1800" dirty="0">
                <a:solidFill>
                  <a:schemeClr val="bg2"/>
                </a:solidFill>
              </a:rPr>
              <a:t>爲了讓衆生能够回歸本性一</a:t>
            </a:r>
            <a:r>
              <a:rPr lang="zh-TW" altLang="en-US" sz="1800" dirty="0">
                <a:solidFill>
                  <a:schemeClr val="bg2"/>
                </a:solidFill>
              </a:rPr>
              <a:t>念</a:t>
            </a:r>
            <a:r>
              <a:rPr lang="zh-CN" altLang="en-US" sz="1800" dirty="0">
                <a:solidFill>
                  <a:schemeClr val="bg2"/>
                </a:solidFill>
              </a:rPr>
              <a:t>真</a:t>
            </a:r>
            <a:r>
              <a:rPr lang="zh-TW" altLang="en-US" sz="1800" dirty="0"/>
              <a:t>，</a:t>
            </a:r>
            <a:r>
              <a:rPr lang="zh-CN" altLang="en-US" sz="1800" dirty="0"/>
              <a:t>所以佛陀顯「</a:t>
            </a:r>
            <a:r>
              <a:rPr lang="zh-TW" altLang="en-US" sz="1800" dirty="0"/>
              <a:t>跡」</a:t>
            </a:r>
            <a:endParaRPr lang="en-US" altLang="zh-TW" sz="1800" dirty="0"/>
          </a:p>
          <a:p>
            <a:endParaRPr lang="en-US" altLang="zh-TW" sz="1800" kern="1200" dirty="0">
              <a:solidFill>
                <a:srgbClr val="030303"/>
              </a:solidFill>
              <a:effectLst/>
              <a:latin typeface="Roboto"/>
              <a:ea typeface="新細明體" panose="02020500000000000000" pitchFamily="18" charset="-120"/>
              <a:cs typeface="Mangal" panose="02040503050203030202" pitchFamily="18" charset="0"/>
            </a:endParaRPr>
          </a:p>
          <a:p>
            <a:r>
              <a:rPr lang="zh-TW" altLang="zh-TW" sz="1800" kern="1200" dirty="0">
                <a:solidFill>
                  <a:srgbClr val="030303"/>
                </a:solidFill>
                <a:effectLst/>
                <a:latin typeface="Roboto"/>
                <a:ea typeface="新細明體" panose="02020500000000000000" pitchFamily="18" charset="-120"/>
                <a:cs typeface="Mangal" panose="02040503050203030202" pitchFamily="18" charset="0"/>
              </a:rPr>
              <a:t>本來佛性無生滅，卻是來到人間，就像佛陀的壽命，難道只有八十歲而已嗎？不是，但是他所顯的跡，就是從降生皇宮，出生在皇宮，這樣的過程開始，到覺悟所走過的足跡，一直到八十歲這個年齡，和世間法一樣。顯出一生的事跡來修行，所以這種一段一段，一生一生，這都是叫做顯跡。</a:t>
            </a:r>
            <a:endParaRPr lang="en-US" altLang="zh-TW" sz="1800" kern="1200" dirty="0">
              <a:solidFill>
                <a:srgbClr val="030303"/>
              </a:solidFill>
              <a:effectLst/>
              <a:latin typeface="Roboto"/>
              <a:ea typeface="新細明體" panose="02020500000000000000" pitchFamily="18" charset="-120"/>
              <a:cs typeface="Mangal" panose="02040503050203030202" pitchFamily="18" charset="0"/>
            </a:endParaRPr>
          </a:p>
          <a:p>
            <a:endParaRPr lang="en-US" altLang="zh-TW" sz="1800" kern="1200" dirty="0">
              <a:solidFill>
                <a:srgbClr val="030303"/>
              </a:solidFill>
              <a:effectLst/>
              <a:latin typeface="Roboto"/>
              <a:ea typeface="新細明體" panose="02020500000000000000" pitchFamily="18" charset="-120"/>
              <a:cs typeface="Mangal" panose="02040503050203030202"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kern="1200" dirty="0">
                <a:solidFill>
                  <a:schemeClr val="tx1"/>
                </a:solidFill>
                <a:effectLst/>
                <a:latin typeface="+mn-lt"/>
                <a:ea typeface="+mn-ea"/>
                <a:cs typeface="+mn-cs"/>
              </a:rPr>
              <a:t>佛陀</a:t>
            </a:r>
            <a:r>
              <a:rPr lang="zh-TW" altLang="zh-TW" sz="1200" kern="1200" dirty="0">
                <a:solidFill>
                  <a:schemeClr val="tx1"/>
                </a:solidFill>
                <a:effectLst/>
                <a:latin typeface="+mn-lt"/>
                <a:ea typeface="+mn-ea"/>
                <a:cs typeface="+mn-cs"/>
              </a:rPr>
              <a:t>來人間的過程總共有八相，最後示滅。這在八相中，只不過是要來人間現相、示範，教育大家。</a:t>
            </a:r>
          </a:p>
          <a:p>
            <a:endParaRPr lang="en-US" altLang="zh-TW" sz="1800" kern="1200" dirty="0">
              <a:solidFill>
                <a:srgbClr val="030303"/>
              </a:solidFill>
              <a:effectLst/>
              <a:latin typeface="Roboto"/>
              <a:ea typeface="新細明體" panose="02020500000000000000" pitchFamily="18" charset="-120"/>
              <a:cs typeface="Mangal" panose="02040503050203030202" pitchFamily="18" charset="0"/>
            </a:endParaRPr>
          </a:p>
          <a:p>
            <a:endParaRPr lang="zh-TW" altLang="zh-TW" sz="1800" dirty="0">
              <a:effectLst/>
              <a:latin typeface="新細明體" panose="02020500000000000000" pitchFamily="18" charset="-120"/>
              <a:ea typeface="新細明體" panose="02020500000000000000" pitchFamily="18" charset="-120"/>
              <a:cs typeface="新細明體" panose="02020500000000000000" pitchFamily="18" charset="-120"/>
            </a:endParaRPr>
          </a:p>
          <a:p>
            <a:r>
              <a:rPr lang="zh-TW" altLang="zh-TW" sz="1800" kern="1200" dirty="0">
                <a:solidFill>
                  <a:srgbClr val="030303"/>
                </a:solidFill>
                <a:effectLst/>
                <a:latin typeface="Roboto"/>
                <a:ea typeface="新細明體" panose="02020500000000000000" pitchFamily="18" charset="-120"/>
                <a:cs typeface="Mangal" panose="02040503050203030202" pitchFamily="18" charset="0"/>
              </a:rPr>
              <a:t>本來心佛眾生是一樣具有不生不滅的佛性，為了要教化眾生，所以，不得不有這樣的事跡來人間，為了要啟發眾生由迷轉悟，所以就顯跡修行。</a:t>
            </a:r>
            <a:endParaRPr lang="zh-TW" altLang="zh-TW" sz="1800" dirty="0">
              <a:effectLst/>
              <a:latin typeface="新細明體" panose="02020500000000000000" pitchFamily="18" charset="-120"/>
              <a:ea typeface="新細明體" panose="02020500000000000000" pitchFamily="18" charset="-120"/>
              <a:cs typeface="新細明體" panose="02020500000000000000" pitchFamily="18" charset="-120"/>
            </a:endParaRPr>
          </a:p>
          <a:p>
            <a:r>
              <a:rPr lang="zh-TW" altLang="zh-TW" sz="1800" kern="1200" dirty="0">
                <a:solidFill>
                  <a:srgbClr val="030303"/>
                </a:solidFill>
                <a:effectLst/>
                <a:latin typeface="Roboto"/>
                <a:ea typeface="新細明體" panose="02020500000000000000" pitchFamily="18" charset="-120"/>
                <a:cs typeface="Mangal" panose="02040503050203030202" pitchFamily="18" charset="0"/>
              </a:rPr>
              <a:t>顯事跡來教導我們，以身示教</a:t>
            </a:r>
            <a:r>
              <a:rPr lang="zh-TW" altLang="zh-TW" sz="1800" dirty="0">
                <a:effectLst/>
                <a:latin typeface="新細明體" panose="02020500000000000000" pitchFamily="18" charset="-120"/>
                <a:ea typeface="新細明體" panose="02020500000000000000" pitchFamily="18" charset="-120"/>
                <a:cs typeface="新細明體" panose="02020500000000000000" pitchFamily="18" charset="-120"/>
              </a:rPr>
              <a:t> </a:t>
            </a:r>
          </a:p>
          <a:p>
            <a:r>
              <a:rPr lang="zh-TW" altLang="zh-TW" sz="2800" kern="1200" dirty="0">
                <a:solidFill>
                  <a:srgbClr val="030303"/>
                </a:solidFill>
                <a:effectLst/>
                <a:latin typeface="Roboto"/>
                <a:ea typeface="新細明體" panose="02020500000000000000" pitchFamily="18" charset="-120"/>
                <a:cs typeface="Mangal" panose="02040503050203030202" pitchFamily="18" charset="0"/>
              </a:rPr>
              <a:t>佛陀為了要讓眾生也能夠回歸本性，所以佛陀就要顯跡，</a:t>
            </a:r>
            <a:r>
              <a:rPr lang="zh-TW" altLang="en-US" sz="2800" kern="1200" dirty="0">
                <a:solidFill>
                  <a:srgbClr val="030303"/>
                </a:solidFill>
                <a:effectLst/>
                <a:latin typeface="Roboto"/>
                <a:ea typeface="新細明體" panose="02020500000000000000" pitchFamily="18" charset="-120"/>
                <a:cs typeface="Mangal" panose="02040503050203030202" pitchFamily="18" charset="0"/>
              </a:rPr>
              <a:t>不</a:t>
            </a:r>
            <a:r>
              <a:rPr lang="zh-TW" altLang="zh-TW" sz="2800" kern="1200" dirty="0">
                <a:solidFill>
                  <a:srgbClr val="030303"/>
                </a:solidFill>
                <a:effectLst/>
                <a:latin typeface="新細明體" panose="02020500000000000000" pitchFamily="18" charset="-120"/>
                <a:ea typeface="Roboto"/>
                <a:cs typeface="Mangal" panose="02040503050203030202" pitchFamily="18" charset="0"/>
              </a:rPr>
              <a:t> </a:t>
            </a:r>
            <a:r>
              <a:rPr lang="zh-TW" altLang="zh-TW" sz="2800" kern="1200" dirty="0">
                <a:solidFill>
                  <a:srgbClr val="030303"/>
                </a:solidFill>
                <a:effectLst/>
                <a:latin typeface="Roboto"/>
                <a:ea typeface="新細明體" panose="02020500000000000000" pitchFamily="18" charset="-120"/>
                <a:cs typeface="Mangal" panose="02040503050203030202" pitchFamily="18" charset="0"/>
              </a:rPr>
              <a:t>只有釋迦牟尼佛有而已嗎？不只，還有菩薩，菩薩也是顯跡來人間。</a:t>
            </a:r>
            <a:endParaRPr lang="en-US" altLang="zh-TW" sz="2800" kern="1200" dirty="0">
              <a:solidFill>
                <a:srgbClr val="030303"/>
              </a:solidFill>
              <a:effectLst/>
              <a:latin typeface="Roboto"/>
              <a:ea typeface="新細明體" panose="02020500000000000000" pitchFamily="18" charset="-120"/>
              <a:cs typeface="Mangal" panose="02040503050203030202" pitchFamily="18" charset="0"/>
            </a:endParaRPr>
          </a:p>
          <a:p>
            <a:endParaRPr lang="en-US" altLang="zh-TW" sz="2800" kern="1200" dirty="0">
              <a:solidFill>
                <a:srgbClr val="030303"/>
              </a:solidFill>
              <a:effectLst/>
              <a:latin typeface="Roboto"/>
              <a:ea typeface="新細明體" panose="02020500000000000000" pitchFamily="18" charset="-120"/>
              <a:cs typeface="Mangal" panose="02040503050203030202" pitchFamily="18" charset="0"/>
            </a:endParaRPr>
          </a:p>
          <a:p>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法華經</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前十四品智者大師稱「跡門」，指久遠前本佛為教化眾生說種種方便法，後十四品稱「本門」，廣述久遠前成道的佛（本佛）所說的法。</a:t>
            </a:r>
            <a:endParaRPr lang="en-US" altLang="zh-TW" sz="2800" kern="1200" dirty="0">
              <a:solidFill>
                <a:srgbClr val="030303"/>
              </a:solidFill>
              <a:effectLst/>
              <a:latin typeface="Roboto"/>
              <a:ea typeface="新細明體" panose="02020500000000000000" pitchFamily="18" charset="-120"/>
              <a:cs typeface="Mangal" panose="02040503050203030202" pitchFamily="18" charset="0"/>
            </a:endParaRPr>
          </a:p>
          <a:p>
            <a:endParaRPr lang="zh-TW" altLang="zh-TW" sz="2800" dirty="0">
              <a:effectLst/>
              <a:latin typeface="新細明體" panose="02020500000000000000" pitchFamily="18" charset="-120"/>
              <a:ea typeface="新細明體" panose="02020500000000000000" pitchFamily="18" charset="-120"/>
              <a:cs typeface="新細明體" panose="02020500000000000000" pitchFamily="18" charset="-120"/>
            </a:endParaRPr>
          </a:p>
          <a:p>
            <a:pPr algn="l"/>
            <a:endParaRPr lang="en-US" altLang="zh-TW" sz="1200" b="1" u="none" strike="noStrike" dirty="0">
              <a:solidFill>
                <a:srgbClr val="0A2567"/>
              </a:solidFill>
              <a:effectLst/>
              <a:latin typeface="�s�ө���"/>
            </a:endParaRPr>
          </a:p>
          <a:p>
            <a:pPr algn="l"/>
            <a:endParaRPr lang="zh-TW" altLang="en-US" sz="1200" b="0" u="none" strike="noStrike" dirty="0">
              <a:solidFill>
                <a:srgbClr val="000000"/>
              </a:solidFill>
              <a:effectLst/>
              <a:latin typeface="�s�ө���"/>
            </a:endParaRPr>
          </a:p>
          <a:p>
            <a:pPr algn="l"/>
            <a:r>
              <a:rPr lang="zh-TW" altLang="en-US" sz="1200" b="0" u="none" strike="noStrike" dirty="0">
                <a:solidFill>
                  <a:srgbClr val="000000"/>
                </a:solidFill>
                <a:effectLst/>
                <a:latin typeface="�s�ө���"/>
              </a:rPr>
              <a:t>　</a:t>
            </a:r>
            <a:endParaRPr lang="en-US" altLang="zh-TW" dirty="0"/>
          </a:p>
        </p:txBody>
      </p:sp>
      <p:sp>
        <p:nvSpPr>
          <p:cNvPr id="4" name="投影片編號版面配置區 3"/>
          <p:cNvSpPr>
            <a:spLocks noGrp="1"/>
          </p:cNvSpPr>
          <p:nvPr>
            <p:ph type="sldNum" sz="quarter" idx="5"/>
          </p:nvPr>
        </p:nvSpPr>
        <p:spPr/>
        <p:txBody>
          <a:bodyPr/>
          <a:lstStyle/>
          <a:p>
            <a:fld id="{7694F4B3-DB49-48FC-80E2-A9DD3A6FF511}" type="slidenum">
              <a:rPr lang="zh-TW" altLang="en-US" smtClean="0"/>
              <a:t>6</a:t>
            </a:fld>
            <a:endParaRPr lang="zh-TW" altLang="en-US"/>
          </a:p>
        </p:txBody>
      </p:sp>
    </p:spTree>
    <p:extLst>
      <p:ext uri="{BB962C8B-B14F-4D97-AF65-F5344CB8AC3E}">
        <p14:creationId xmlns:p14="http://schemas.microsoft.com/office/powerpoint/2010/main" val="4169491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b="0" i="0" dirty="0">
              <a:solidFill>
                <a:srgbClr val="030303"/>
              </a:solidFill>
              <a:effectLst/>
              <a:latin typeface="Roboto"/>
            </a:endParaRPr>
          </a:p>
          <a:p>
            <a:pPr>
              <a:lnSpc>
                <a:spcPts val="1650"/>
              </a:lnSpc>
            </a:pPr>
            <a:r>
              <a:rPr lang="zh-TW" altLang="zh-TW" sz="1800" b="0" kern="0" dirty="0">
                <a:solidFill>
                  <a:srgbClr val="000000"/>
                </a:solidFill>
                <a:effectLst/>
                <a:latin typeface="�s�ө���"/>
                <a:ea typeface="新細明體" panose="02020500000000000000" pitchFamily="18" charset="-120"/>
                <a:cs typeface="新細明體" panose="02020500000000000000" pitchFamily="18" charset="-120"/>
              </a:rPr>
              <a:t>傳說五代後梁時的</a:t>
            </a:r>
            <a:r>
              <a:rPr lang="zh-TW" altLang="en-US" sz="1800" b="0" kern="0" dirty="0">
                <a:solidFill>
                  <a:srgbClr val="000000"/>
                </a:solidFill>
                <a:effectLst/>
                <a:latin typeface="�s�ө���"/>
                <a:ea typeface="新細明體" panose="02020500000000000000" pitchFamily="18" charset="-120"/>
                <a:cs typeface="新細明體" panose="02020500000000000000" pitchFamily="18" charset="-120"/>
              </a:rPr>
              <a:t>時候有一位</a:t>
            </a:r>
            <a:r>
              <a:rPr lang="zh-TW" altLang="zh-TW" sz="1800" b="0" kern="0" dirty="0">
                <a:solidFill>
                  <a:srgbClr val="000000"/>
                </a:solidFill>
                <a:effectLst/>
                <a:latin typeface="�s�ө���"/>
                <a:ea typeface="新細明體" panose="02020500000000000000" pitchFamily="18" charset="-120"/>
                <a:cs typeface="新細明體" panose="02020500000000000000" pitchFamily="18" charset="-120"/>
              </a:rPr>
              <a:t>布袋和尚，即是彌勒菩薩的化身。</a:t>
            </a:r>
            <a:endParaRPr lang="en-US" altLang="zh-TW" sz="1800" b="0" kern="0" dirty="0">
              <a:solidFill>
                <a:srgbClr val="000000"/>
              </a:solidFill>
              <a:effectLst/>
              <a:latin typeface="�s�ө���"/>
              <a:ea typeface="新細明體" panose="02020500000000000000" pitchFamily="18" charset="-120"/>
              <a:cs typeface="新細明體" panose="02020500000000000000" pitchFamily="18" charset="-120"/>
            </a:endParaRPr>
          </a:p>
          <a:p>
            <a:pPr>
              <a:lnSpc>
                <a:spcPts val="1650"/>
              </a:lnSpc>
            </a:pPr>
            <a:r>
              <a:rPr lang="zh-TW" altLang="zh-TW" sz="1800" b="0" kern="0" dirty="0">
                <a:solidFill>
                  <a:srgbClr val="000000"/>
                </a:solidFill>
                <a:effectLst/>
                <a:latin typeface="�s�ө���"/>
                <a:ea typeface="新細明體" panose="02020500000000000000" pitchFamily="18" charset="-120"/>
                <a:cs typeface="新細明體" panose="02020500000000000000" pitchFamily="18" charset="-120"/>
              </a:rPr>
              <a:t>布袋和尚是浙江奉化人，沒有人知道他確實的姓名。他長得矮矮胖胖的，整天笑容滿面，常以竹枝挑著大布袋在街上化緣，所以大家都稱他為布袋和尚。</a:t>
            </a:r>
            <a:endParaRPr lang="zh-TW" altLang="zh-TW" sz="1800" b="1" kern="100" dirty="0">
              <a:solidFill>
                <a:srgbClr val="000000"/>
              </a:solidFill>
              <a:effectLst/>
              <a:latin typeface="Calibri" panose="020F0502020204030204" pitchFamily="34" charset="0"/>
              <a:ea typeface="標楷體" panose="03000509000000000000" pitchFamily="65" charset="-120"/>
              <a:cs typeface="Mangal" panose="02040503050203030202" pitchFamily="18" charset="0"/>
            </a:endParaRPr>
          </a:p>
          <a:p>
            <a:pPr algn="l">
              <a:lnSpc>
                <a:spcPts val="1650"/>
              </a:lnSpc>
            </a:pPr>
            <a:r>
              <a:rPr lang="zh-TW" altLang="zh-TW" sz="1800" b="0" kern="0" dirty="0">
                <a:solidFill>
                  <a:srgbClr val="000000"/>
                </a:solidFill>
                <a:effectLst/>
                <a:latin typeface="�s�ө���"/>
                <a:ea typeface="新細明體" panose="02020500000000000000" pitchFamily="18" charset="-120"/>
                <a:cs typeface="新細明體" panose="02020500000000000000" pitchFamily="18" charset="-120"/>
              </a:rPr>
              <a:t>有一次，他睡臥在雪地上，起身時片雪不沾身，眾人都覺得很稀奇</a:t>
            </a:r>
            <a:endParaRPr lang="en-US" altLang="zh-TW" sz="1800" b="0" kern="0" dirty="0">
              <a:solidFill>
                <a:srgbClr val="000000"/>
              </a:solidFill>
              <a:effectLst/>
              <a:latin typeface="�s�ө���"/>
              <a:ea typeface="新細明體" panose="02020500000000000000" pitchFamily="18" charset="-120"/>
              <a:cs typeface="新細明體" panose="02020500000000000000" pitchFamily="18" charset="-120"/>
            </a:endParaRPr>
          </a:p>
          <a:p>
            <a:pPr algn="l">
              <a:lnSpc>
                <a:spcPts val="1650"/>
              </a:lnSpc>
            </a:pPr>
            <a:r>
              <a:rPr lang="zh-TW" altLang="zh-TW" sz="1800" b="0" kern="0" dirty="0">
                <a:solidFill>
                  <a:srgbClr val="000000"/>
                </a:solidFill>
                <a:effectLst/>
                <a:latin typeface="�s�ө���"/>
                <a:ea typeface="新細明體" panose="02020500000000000000" pitchFamily="18" charset="-120"/>
                <a:cs typeface="新細明體" panose="02020500000000000000" pitchFamily="18" charset="-120"/>
              </a:rPr>
              <a:t>。每次他向商家化緣某樣物品，該貨品一定立刻銷售一空，向人預示吉凶，也一定靈驗。</a:t>
            </a:r>
            <a:endParaRPr lang="en-US" altLang="zh-TW" sz="1800" b="0" kern="0" dirty="0">
              <a:solidFill>
                <a:srgbClr val="000000"/>
              </a:solidFill>
              <a:effectLst/>
              <a:latin typeface="�s�ө���"/>
              <a:ea typeface="新細明體" panose="02020500000000000000" pitchFamily="18" charset="-120"/>
              <a:cs typeface="新細明體" panose="02020500000000000000" pitchFamily="18" charset="-120"/>
            </a:endParaRPr>
          </a:p>
          <a:p>
            <a:pPr algn="l">
              <a:lnSpc>
                <a:spcPts val="1650"/>
              </a:lnSpc>
            </a:pPr>
            <a:r>
              <a:rPr lang="zh-TW" altLang="zh-TW" sz="1800" b="0" kern="0" dirty="0">
                <a:solidFill>
                  <a:srgbClr val="000000"/>
                </a:solidFill>
                <a:effectLst/>
                <a:latin typeface="�s�ө���"/>
                <a:ea typeface="新細明體" panose="02020500000000000000" pitchFamily="18" charset="-120"/>
                <a:cs typeface="新細明體" panose="02020500000000000000" pitchFamily="18" charset="-120"/>
              </a:rPr>
              <a:t>如果天快下雨了，布袋和尚就會穿著濕草鞋快步急走；如果乾旱將至，他就穿著高腳木屐在橋上倒頭大睡。因此鄉民常以他的行徑，作為天氣預報的準則。</a:t>
            </a:r>
            <a:endParaRPr lang="zh-TW" altLang="zh-TW" sz="1800" b="1" kern="100" dirty="0">
              <a:solidFill>
                <a:srgbClr val="000000"/>
              </a:solidFill>
              <a:effectLst/>
              <a:latin typeface="Calibri" panose="020F0502020204030204" pitchFamily="34" charset="0"/>
              <a:ea typeface="標楷體" panose="03000509000000000000" pitchFamily="65" charset="-120"/>
              <a:cs typeface="Mangal" panose="02040503050203030202" pitchFamily="18" charset="0"/>
            </a:endParaRPr>
          </a:p>
          <a:p>
            <a:pPr algn="l">
              <a:lnSpc>
                <a:spcPts val="1650"/>
              </a:lnSpc>
            </a:pPr>
            <a:r>
              <a:rPr lang="zh-TW" altLang="zh-TW" sz="1800" b="0" kern="0" dirty="0">
                <a:solidFill>
                  <a:srgbClr val="000000"/>
                </a:solidFill>
                <a:effectLst/>
                <a:latin typeface="�s�ө���"/>
                <a:ea typeface="新細明體" panose="02020500000000000000" pitchFamily="18" charset="-120"/>
                <a:cs typeface="新細明體" panose="02020500000000000000" pitchFamily="18" charset="-120"/>
              </a:rPr>
              <a:t>有一天，他走到奉化嶽林寺，坐在一塊大石頭上，口中說著：「彌勒真彌勒，化身千百億，時時示時人，時人自不識。」說完後就安詳地往生了。從此之後，眾人才知道他原來是彌勒菩薩的化身。</a:t>
            </a:r>
            <a:endParaRPr lang="zh-TW" altLang="zh-TW" sz="1800" b="1" kern="100" dirty="0">
              <a:solidFill>
                <a:srgbClr val="000000"/>
              </a:solidFill>
              <a:effectLst/>
              <a:latin typeface="Calibri" panose="020F0502020204030204" pitchFamily="34" charset="0"/>
              <a:ea typeface="標楷體" panose="03000509000000000000" pitchFamily="65" charset="-120"/>
              <a:cs typeface="Mangal" panose="02040503050203030202"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b="0" i="0" dirty="0">
                <a:solidFill>
                  <a:srgbClr val="000000"/>
                </a:solidFill>
                <a:effectLst/>
                <a:latin typeface="Times New Roman" panose="02020603050405020304" pitchFamily="18" charset="0"/>
              </a:rPr>
              <a:t>彌勒又名慈氏，他修的慈心三昧以慈悲為懷，忍讓為先，所以彌勒化身的布袋和尚，終年笑口當開，你罵他不回言，打他不還手，實行他慈心三昧的忍耐偈。</a:t>
            </a:r>
            <a:endParaRPr lang="en-US" altLang="zh-TW" b="0" i="0" dirty="0">
              <a:solidFill>
                <a:srgbClr val="000000"/>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zh-TW" altLang="en-US" b="0" i="0" dirty="0">
                <a:solidFill>
                  <a:srgbClr val="000000"/>
                </a:solidFill>
                <a:effectLst/>
                <a:latin typeface="Times New Roman" panose="02020603050405020304" pitchFamily="18" charset="0"/>
              </a:rPr>
            </a:br>
            <a:br>
              <a:rPr lang="zh-TW" altLang="en-US" b="0" i="0" dirty="0">
                <a:solidFill>
                  <a:srgbClr val="000000"/>
                </a:solidFill>
                <a:effectLst/>
                <a:latin typeface="Times New Roman" panose="02020603050405020304" pitchFamily="18" charset="0"/>
              </a:rPr>
            </a:br>
            <a:br>
              <a:rPr lang="zh-TW" altLang="en-US" b="0" i="0" dirty="0">
                <a:solidFill>
                  <a:srgbClr val="000000"/>
                </a:solidFill>
                <a:effectLst/>
                <a:latin typeface="Times New Roman" panose="02020603050405020304" pitchFamily="18" charset="0"/>
              </a:rPr>
            </a:br>
            <a:endParaRPr lang="en-US" altLang="zh-TW" b="0" i="0" dirty="0">
              <a:solidFill>
                <a:srgbClr val="030303"/>
              </a:solidFill>
              <a:effectLst/>
              <a:latin typeface="Roboto"/>
            </a:endParaRPr>
          </a:p>
        </p:txBody>
      </p:sp>
      <p:sp>
        <p:nvSpPr>
          <p:cNvPr id="4" name="投影片編號版面配置區 3"/>
          <p:cNvSpPr>
            <a:spLocks noGrp="1"/>
          </p:cNvSpPr>
          <p:nvPr>
            <p:ph type="sldNum" sz="quarter" idx="5"/>
          </p:nvPr>
        </p:nvSpPr>
        <p:spPr/>
        <p:txBody>
          <a:bodyPr/>
          <a:lstStyle/>
          <a:p>
            <a:fld id="{7694F4B3-DB49-48FC-80E2-A9DD3A6FF511}" type="slidenum">
              <a:rPr lang="zh-TW" altLang="en-US" smtClean="0"/>
              <a:t>7</a:t>
            </a:fld>
            <a:endParaRPr lang="zh-TW" altLang="en-US"/>
          </a:p>
        </p:txBody>
      </p:sp>
    </p:spTree>
    <p:extLst>
      <p:ext uri="{BB962C8B-B14F-4D97-AF65-F5344CB8AC3E}">
        <p14:creationId xmlns:p14="http://schemas.microsoft.com/office/powerpoint/2010/main" val="22536554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l"/>
            <a:r>
              <a:rPr lang="zh-TW" altLang="en-US" b="0" i="0" dirty="0">
                <a:solidFill>
                  <a:srgbClr val="000000"/>
                </a:solidFill>
                <a:effectLst/>
                <a:latin typeface="Times New Roman" panose="02020603050405020304" pitchFamily="18" charset="0"/>
              </a:rPr>
              <a:t>因為他大肚包容，所以人人見到他都皆大歡喜，直到今天，如果你有滿腹心思，一肚皮煩惱，只要走進佛寺大門，看到笑佛彌勒的樣子，就會使你減少很多煩惱。</a:t>
            </a:r>
            <a:endParaRPr lang="en-US" altLang="zh-TW" b="0" i="0" dirty="0">
              <a:solidFill>
                <a:srgbClr val="000000"/>
              </a:solidFill>
              <a:effectLst/>
              <a:latin typeface="Times New Roman" panose="02020603050405020304" pitchFamily="18" charset="0"/>
            </a:endParaRPr>
          </a:p>
          <a:p>
            <a:pPr algn="l"/>
            <a:endParaRPr lang="en-US" altLang="zh-TW" b="0" i="0" dirty="0">
              <a:solidFill>
                <a:srgbClr val="000000"/>
              </a:solidFill>
              <a:effectLst/>
              <a:latin typeface="Times New Roman" panose="02020603050405020304" pitchFamily="18" charset="0"/>
            </a:endParaRPr>
          </a:p>
          <a:p>
            <a:pPr algn="l"/>
            <a:r>
              <a:rPr lang="zh-TW" altLang="en-US" sz="1200" b="0" i="0" dirty="0">
                <a:solidFill>
                  <a:srgbClr val="000000"/>
                </a:solidFill>
                <a:effectLst/>
                <a:latin typeface="標楷體" panose="03000509000000000000" pitchFamily="65" charset="-120"/>
                <a:ea typeface="標楷體" panose="03000509000000000000" pitchFamily="65" charset="-120"/>
              </a:rPr>
              <a:t>彌勒菩薩的忍耐偈</a:t>
            </a:r>
            <a:endParaRPr lang="en-US" altLang="zh-TW" sz="1200" b="0" i="0" dirty="0">
              <a:solidFill>
                <a:srgbClr val="000000"/>
              </a:solidFill>
              <a:effectLst/>
              <a:latin typeface="標楷體" panose="03000509000000000000" pitchFamily="65" charset="-120"/>
              <a:ea typeface="標楷體" panose="03000509000000000000" pitchFamily="65" charset="-120"/>
            </a:endParaRPr>
          </a:p>
          <a:p>
            <a:pPr algn="l"/>
            <a:r>
              <a:rPr lang="zh-TW" altLang="en-US" sz="1200" b="0" i="0" dirty="0">
                <a:solidFill>
                  <a:srgbClr val="000000"/>
                </a:solidFill>
                <a:effectLst/>
                <a:latin typeface="標楷體" panose="03000509000000000000" pitchFamily="65" charset="-120"/>
                <a:ea typeface="標楷體" panose="03000509000000000000" pitchFamily="65" charset="-120"/>
              </a:rPr>
              <a:t>有人罵老拙，老拙只說好；</a:t>
            </a:r>
            <a:br>
              <a:rPr lang="zh-TW" altLang="en-US" sz="1200" b="0" i="0" dirty="0">
                <a:solidFill>
                  <a:srgbClr val="000000"/>
                </a:solidFill>
                <a:effectLst/>
                <a:latin typeface="標楷體" panose="03000509000000000000" pitchFamily="65" charset="-120"/>
                <a:ea typeface="標楷體" panose="03000509000000000000" pitchFamily="65" charset="-120"/>
              </a:rPr>
            </a:br>
            <a:r>
              <a:rPr lang="zh-TW" altLang="en-US" sz="1200" b="0" i="0" dirty="0">
                <a:solidFill>
                  <a:srgbClr val="000000"/>
                </a:solidFill>
                <a:effectLst/>
                <a:latin typeface="標楷體" panose="03000509000000000000" pitchFamily="65" charset="-120"/>
                <a:ea typeface="標楷體" panose="03000509000000000000" pitchFamily="65" charset="-120"/>
              </a:rPr>
              <a:t>有人打老拙，老拙自睡倒。</a:t>
            </a:r>
            <a:br>
              <a:rPr lang="zh-TW" altLang="en-US" sz="1200" b="0" i="0" dirty="0">
                <a:solidFill>
                  <a:srgbClr val="000000"/>
                </a:solidFill>
                <a:effectLst/>
                <a:latin typeface="標楷體" panose="03000509000000000000" pitchFamily="65" charset="-120"/>
                <a:ea typeface="標楷體" panose="03000509000000000000" pitchFamily="65" charset="-120"/>
              </a:rPr>
            </a:br>
            <a:r>
              <a:rPr lang="zh-TW" altLang="en-US" sz="1200" b="0" i="0" dirty="0">
                <a:solidFill>
                  <a:srgbClr val="000000"/>
                </a:solidFill>
                <a:effectLst/>
                <a:latin typeface="標楷體" panose="03000509000000000000" pitchFamily="65" charset="-120"/>
                <a:ea typeface="標楷體" panose="03000509000000000000" pitchFamily="65" charset="-120"/>
              </a:rPr>
              <a:t>涕唾在臉上，隨他自乾了；</a:t>
            </a:r>
            <a:br>
              <a:rPr lang="zh-TW" altLang="en-US" sz="1200" b="0" i="0" dirty="0">
                <a:solidFill>
                  <a:srgbClr val="000000"/>
                </a:solidFill>
                <a:effectLst/>
                <a:latin typeface="標楷體" panose="03000509000000000000" pitchFamily="65" charset="-120"/>
                <a:ea typeface="標楷體" panose="03000509000000000000" pitchFamily="65" charset="-120"/>
              </a:rPr>
            </a:br>
            <a:r>
              <a:rPr lang="zh-TW" altLang="en-US" sz="1200" b="0" i="0" dirty="0">
                <a:solidFill>
                  <a:srgbClr val="000000"/>
                </a:solidFill>
                <a:effectLst/>
                <a:latin typeface="標楷體" panose="03000509000000000000" pitchFamily="65" charset="-120"/>
                <a:ea typeface="標楷體" panose="03000509000000000000" pitchFamily="65" charset="-120"/>
              </a:rPr>
              <a:t>我也省力氣，他也少煩惱。</a:t>
            </a:r>
            <a:br>
              <a:rPr lang="zh-TW" altLang="en-US" sz="1200" b="0" i="0" dirty="0">
                <a:solidFill>
                  <a:srgbClr val="000000"/>
                </a:solidFill>
                <a:effectLst/>
                <a:latin typeface="標楷體" panose="03000509000000000000" pitchFamily="65" charset="-120"/>
                <a:ea typeface="標楷體" panose="03000509000000000000" pitchFamily="65" charset="-120"/>
              </a:rPr>
            </a:br>
            <a:r>
              <a:rPr lang="zh-TW" altLang="en-US" sz="1200" b="0" i="0" dirty="0">
                <a:solidFill>
                  <a:srgbClr val="000000"/>
                </a:solidFill>
                <a:effectLst/>
                <a:latin typeface="標楷體" panose="03000509000000000000" pitchFamily="65" charset="-120"/>
                <a:ea typeface="標楷體" panose="03000509000000000000" pitchFamily="65" charset="-120"/>
              </a:rPr>
              <a:t>這樣波羅蜜，便是妙中寶；</a:t>
            </a:r>
            <a:br>
              <a:rPr lang="zh-TW" altLang="en-US" sz="1200" b="0" i="0" dirty="0">
                <a:solidFill>
                  <a:srgbClr val="000000"/>
                </a:solidFill>
                <a:effectLst/>
                <a:latin typeface="標楷體" panose="03000509000000000000" pitchFamily="65" charset="-120"/>
                <a:ea typeface="標楷體" panose="03000509000000000000" pitchFamily="65" charset="-120"/>
              </a:rPr>
            </a:br>
            <a:r>
              <a:rPr lang="zh-TW" altLang="en-US" sz="1200" b="0" i="0" dirty="0">
                <a:solidFill>
                  <a:srgbClr val="000000"/>
                </a:solidFill>
                <a:effectLst/>
                <a:latin typeface="標楷體" panose="03000509000000000000" pitchFamily="65" charset="-120"/>
                <a:ea typeface="標楷體" panose="03000509000000000000" pitchFamily="65" charset="-120"/>
              </a:rPr>
              <a:t>若知這消息，何愁道不了。</a:t>
            </a:r>
            <a:br>
              <a:rPr lang="zh-TW" altLang="en-US" sz="1200" b="0" i="0" dirty="0">
                <a:solidFill>
                  <a:srgbClr val="000000"/>
                </a:solidFill>
                <a:effectLst/>
                <a:latin typeface="標楷體" panose="03000509000000000000" pitchFamily="65" charset="-120"/>
                <a:ea typeface="標楷體" panose="03000509000000000000" pitchFamily="65" charset="-120"/>
              </a:rPr>
            </a:br>
            <a:endParaRPr lang="en-US" altLang="zh-TW" b="0" i="0" dirty="0">
              <a:solidFill>
                <a:srgbClr val="000000"/>
              </a:solidFill>
              <a:effectLst/>
              <a:latin typeface="Times New Roman" panose="02020603050405020304" pitchFamily="18" charset="0"/>
            </a:endParaRPr>
          </a:p>
          <a:p>
            <a:pPr algn="l"/>
            <a:r>
              <a:rPr lang="zh-TW" altLang="en-US" b="0" i="0" dirty="0">
                <a:solidFill>
                  <a:srgbClr val="000000"/>
                </a:solidFill>
                <a:effectLst/>
                <a:latin typeface="Times New Roman" panose="02020603050405020304" pitchFamily="18" charset="0"/>
              </a:rPr>
              <a:t>所以生活中或許哪一位彌勒</a:t>
            </a:r>
            <a:r>
              <a:rPr lang="zh-TW" altLang="en-US" b="0" i="0" dirty="0">
                <a:solidFill>
                  <a:srgbClr val="000000"/>
                </a:solidFill>
                <a:effectLst/>
                <a:latin typeface="標楷體" panose="03000509000000000000" pitchFamily="65" charset="-120"/>
                <a:ea typeface="標楷體" panose="03000509000000000000" pitchFamily="65" charset="-120"/>
              </a:rPr>
              <a:t>、文殊</a:t>
            </a:r>
            <a:r>
              <a:rPr lang="zh-TW" altLang="en-US" b="0" i="0" dirty="0">
                <a:solidFill>
                  <a:srgbClr val="000000"/>
                </a:solidFill>
                <a:effectLst/>
                <a:latin typeface="Times New Roman" panose="02020603050405020304" pitchFamily="18" charset="0"/>
              </a:rPr>
              <a:t>化身在我們周遭，示現跡行，教化我們，不要輕視任何一人</a:t>
            </a:r>
            <a:r>
              <a:rPr lang="en-US" altLang="zh-TW" b="0" i="0" dirty="0">
                <a:solidFill>
                  <a:srgbClr val="000000"/>
                </a:solidFill>
                <a:effectLst/>
                <a:latin typeface="Times New Roman" panose="02020603050405020304" pitchFamily="18" charset="0"/>
              </a:rPr>
              <a:t>!</a:t>
            </a:r>
            <a:endParaRPr lang="zh-TW" altLang="en-US" b="0" i="0" dirty="0">
              <a:solidFill>
                <a:srgbClr val="000000"/>
              </a:solidFill>
              <a:effectLst/>
              <a:latin typeface="Times New Roman" panose="02020603050405020304" pitchFamily="18" charset="0"/>
            </a:endParaRPr>
          </a:p>
          <a:p>
            <a:pPr algn="l"/>
            <a:r>
              <a:rPr lang="zh-TW" altLang="en-US" b="0" i="0" dirty="0">
                <a:solidFill>
                  <a:srgbClr val="000000"/>
                </a:solidFill>
                <a:effectLst/>
                <a:latin typeface="Times New Roman" panose="02020603050405020304" pitchFamily="18" charset="0"/>
              </a:rPr>
              <a:t>　</a:t>
            </a:r>
          </a:p>
          <a:p>
            <a:endParaRPr lang="zh-TW" altLang="en-US" dirty="0"/>
          </a:p>
        </p:txBody>
      </p:sp>
      <p:sp>
        <p:nvSpPr>
          <p:cNvPr id="4" name="投影片編號版面配置區 3"/>
          <p:cNvSpPr>
            <a:spLocks noGrp="1"/>
          </p:cNvSpPr>
          <p:nvPr>
            <p:ph type="sldNum" sz="quarter" idx="5"/>
          </p:nvPr>
        </p:nvSpPr>
        <p:spPr/>
        <p:txBody>
          <a:bodyPr/>
          <a:lstStyle/>
          <a:p>
            <a:fld id="{7694F4B3-DB49-48FC-80E2-A9DD3A6FF511}" type="slidenum">
              <a:rPr lang="zh-TW" altLang="en-US" smtClean="0"/>
              <a:t>8</a:t>
            </a:fld>
            <a:endParaRPr lang="zh-TW" altLang="en-US"/>
          </a:p>
        </p:txBody>
      </p:sp>
    </p:spTree>
    <p:extLst>
      <p:ext uri="{BB962C8B-B14F-4D97-AF65-F5344CB8AC3E}">
        <p14:creationId xmlns:p14="http://schemas.microsoft.com/office/powerpoint/2010/main" val="3383089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也就是看到佛光所現瑞相的時候，</a:t>
            </a:r>
            <a:r>
              <a:rPr lang="zh-TW" altLang="zh-TW" sz="1800" dirty="0">
                <a:solidFill>
                  <a:srgbClr val="030303"/>
                </a:solidFill>
                <a:effectLst/>
                <a:ea typeface="標楷體" panose="03000509000000000000" pitchFamily="65" charset="-120"/>
                <a:cs typeface="Arial" panose="020B0604020202020204" pitchFamily="34" charset="0"/>
              </a:rPr>
              <a:t>這樣靜靜的境界，大家的心靈，能夠去體會的境，應該是一個，很美、很透徹的境界，整個境界雖然是很莊嚴，不過還沒有徹悟的人，還是無法了解。</a:t>
            </a:r>
            <a:endParaRPr lang="en-US" altLang="zh-TW" sz="1800" dirty="0">
              <a:solidFill>
                <a:srgbClr val="030303"/>
              </a:solidFill>
              <a:effectLst/>
              <a:ea typeface="標楷體" panose="03000509000000000000" pitchFamily="65" charset="-120"/>
              <a:cs typeface="Arial" panose="020B0604020202020204" pitchFamily="34" charset="0"/>
            </a:endParaRPr>
          </a:p>
          <a:p>
            <a:r>
              <a:rPr lang="zh-TW" altLang="zh-TW" sz="1800" dirty="0">
                <a:solidFill>
                  <a:srgbClr val="030303"/>
                </a:solidFill>
                <a:effectLst/>
                <a:ea typeface="標楷體" panose="03000509000000000000" pitchFamily="65" charset="-120"/>
                <a:cs typeface="Arial" panose="020B0604020202020204" pitchFamily="34" charset="0"/>
              </a:rPr>
              <a:t>有的人是仰慕的心，有的人心還是充滿了疑問</a:t>
            </a:r>
            <a:endParaRPr lang="zh-TW" altLang="en-US" dirty="0"/>
          </a:p>
        </p:txBody>
      </p:sp>
      <p:sp>
        <p:nvSpPr>
          <p:cNvPr id="4" name="投影片編號版面配置區 3"/>
          <p:cNvSpPr>
            <a:spLocks noGrp="1"/>
          </p:cNvSpPr>
          <p:nvPr>
            <p:ph type="sldNum" sz="quarter" idx="5"/>
          </p:nvPr>
        </p:nvSpPr>
        <p:spPr/>
        <p:txBody>
          <a:bodyPr/>
          <a:lstStyle/>
          <a:p>
            <a:fld id="{7694F4B3-DB49-48FC-80E2-A9DD3A6FF511}" type="slidenum">
              <a:rPr lang="zh-TW" altLang="en-US" smtClean="0"/>
              <a:t>10</a:t>
            </a:fld>
            <a:endParaRPr lang="zh-TW" altLang="en-US"/>
          </a:p>
        </p:txBody>
      </p:sp>
    </p:spTree>
    <p:extLst>
      <p:ext uri="{BB962C8B-B14F-4D97-AF65-F5344CB8AC3E}">
        <p14:creationId xmlns:p14="http://schemas.microsoft.com/office/powerpoint/2010/main" val="23586498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lang="zh-TW" altLang="en-US" dirty="0"/>
              <a:t>按一下以編輯母片標題樣式</a:t>
            </a:r>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203457EF-B57E-4724-A731-1248462E0BE9}" type="datetimeFigureOut">
              <a:rPr lang="zh-TW" altLang="en-US" smtClean="0"/>
              <a:t>2021/6/29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4F9DB70C-92FE-44E9-963B-43A1C3210E87}" type="slidenum">
              <a:rPr lang="zh-TW" altLang="en-US" smtClean="0"/>
              <a:t>‹#›</a:t>
            </a:fld>
            <a:endParaRPr lang="zh-TW" altLang="en-US"/>
          </a:p>
        </p:txBody>
      </p:sp>
      <p:pic>
        <p:nvPicPr>
          <p:cNvPr id="7" name="圖片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70700"/>
          </a:xfrm>
          <a:prstGeom prst="rect">
            <a:avLst/>
          </a:prstGeom>
        </p:spPr>
      </p:pic>
    </p:spTree>
    <p:extLst>
      <p:ext uri="{BB962C8B-B14F-4D97-AF65-F5344CB8AC3E}">
        <p14:creationId xmlns:p14="http://schemas.microsoft.com/office/powerpoint/2010/main" val="296354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solidFill>
                  <a:schemeClr val="bg1"/>
                </a:solidFill>
                <a:latin typeface="標楷體" panose="03000509000000000000" pitchFamily="65" charset="-120"/>
                <a:ea typeface="標楷體" panose="03000509000000000000" pitchFamily="65" charset="-120"/>
              </a:defRPr>
            </a:lvl1pPr>
          </a:lstStyle>
          <a:p>
            <a:r>
              <a:rPr lang="zh-TW" altLang="en-US" dirty="0"/>
              <a:t>按一下以編輯母片標題樣式</a:t>
            </a:r>
          </a:p>
        </p:txBody>
      </p:sp>
      <p:sp>
        <p:nvSpPr>
          <p:cNvPr id="3" name="直排文字版面配置區 2"/>
          <p:cNvSpPr>
            <a:spLocks noGrp="1"/>
          </p:cNvSpPr>
          <p:nvPr>
            <p:ph type="body" orient="vert" idx="1"/>
          </p:nvPr>
        </p:nvSpPr>
        <p:spPr/>
        <p:txBody>
          <a:bodyPr vert="horz"/>
          <a:lstStyle>
            <a:lvl1pPr>
              <a:defRPr>
                <a:solidFill>
                  <a:srgbClr val="FFFF00"/>
                </a:solidFill>
                <a:latin typeface="標楷體" panose="03000509000000000000" pitchFamily="65" charset="-120"/>
                <a:ea typeface="標楷體" panose="03000509000000000000" pitchFamily="65" charset="-120"/>
              </a:defRPr>
            </a:lvl1pPr>
            <a:lvl2pPr>
              <a:defRPr>
                <a:solidFill>
                  <a:srgbClr val="FFFF00"/>
                </a:solidFill>
                <a:latin typeface="標楷體" panose="03000509000000000000" pitchFamily="65" charset="-120"/>
                <a:ea typeface="標楷體" panose="03000509000000000000" pitchFamily="65" charset="-120"/>
              </a:defRPr>
            </a:lvl2pPr>
            <a:lvl3pPr>
              <a:defRPr>
                <a:solidFill>
                  <a:srgbClr val="FFFF00"/>
                </a:solidFill>
                <a:latin typeface="標楷體" panose="03000509000000000000" pitchFamily="65" charset="-120"/>
                <a:ea typeface="標楷體" panose="03000509000000000000" pitchFamily="65" charset="-120"/>
              </a:defRPr>
            </a:lvl3pPr>
            <a:lvl4pPr>
              <a:defRPr>
                <a:solidFill>
                  <a:srgbClr val="FFFF00"/>
                </a:solidFill>
                <a:latin typeface="標楷體" panose="03000509000000000000" pitchFamily="65" charset="-120"/>
                <a:ea typeface="標楷體" panose="03000509000000000000" pitchFamily="65" charset="-120"/>
              </a:defRPr>
            </a:lvl4pPr>
            <a:lvl5pPr>
              <a:defRPr>
                <a:solidFill>
                  <a:srgbClr val="FFFF00"/>
                </a:solidFill>
                <a:latin typeface="標楷體" panose="03000509000000000000" pitchFamily="65" charset="-120"/>
                <a:ea typeface="標楷體" panose="03000509000000000000" pitchFamily="65"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p:cNvSpPr>
            <a:spLocks noGrp="1"/>
          </p:cNvSpPr>
          <p:nvPr>
            <p:ph type="dt" sz="half" idx="10"/>
          </p:nvPr>
        </p:nvSpPr>
        <p:spPr/>
        <p:txBody>
          <a:bodyPr/>
          <a:lstStyle/>
          <a:p>
            <a:fld id="{203457EF-B57E-4724-A731-1248462E0BE9}" type="datetimeFigureOut">
              <a:rPr lang="zh-TW" altLang="en-US" smtClean="0"/>
              <a:t>2021/6/29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4F9DB70C-92FE-44E9-963B-43A1C3210E87}" type="slidenum">
              <a:rPr lang="zh-TW" altLang="en-US" smtClean="0"/>
              <a:t>‹#›</a:t>
            </a:fld>
            <a:endParaRPr lang="zh-TW" altLang="en-US"/>
          </a:p>
        </p:txBody>
      </p:sp>
    </p:spTree>
    <p:extLst>
      <p:ext uri="{BB962C8B-B14F-4D97-AF65-F5344CB8AC3E}">
        <p14:creationId xmlns:p14="http://schemas.microsoft.com/office/powerpoint/2010/main" val="1169282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203457EF-B57E-4724-A731-1248462E0BE9}" type="datetimeFigureOut">
              <a:rPr lang="zh-TW" altLang="en-US" smtClean="0"/>
              <a:t>2021/6/29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4F9DB70C-92FE-44E9-963B-43A1C3210E87}" type="slidenum">
              <a:rPr lang="zh-TW" altLang="en-US" smtClean="0"/>
              <a:t>‹#›</a:t>
            </a:fld>
            <a:endParaRPr lang="zh-TW" altLang="en-US"/>
          </a:p>
        </p:txBody>
      </p:sp>
    </p:spTree>
    <p:extLst>
      <p:ext uri="{BB962C8B-B14F-4D97-AF65-F5344CB8AC3E}">
        <p14:creationId xmlns:p14="http://schemas.microsoft.com/office/powerpoint/2010/main" val="36472016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7210769-64B0-4645-93A8-234E1B6F9D95}"/>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a:extLst>
              <a:ext uri="{FF2B5EF4-FFF2-40B4-BE49-F238E27FC236}">
                <a16:creationId xmlns:a16="http://schemas.microsoft.com/office/drawing/2014/main" id="{26B5B6B4-58D1-4B60-8520-F3BFA15C10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id="{6643666C-CB63-4FBA-B824-71192F1CB568}"/>
              </a:ext>
            </a:extLst>
          </p:cNvPr>
          <p:cNvSpPr>
            <a:spLocks noGrp="1"/>
          </p:cNvSpPr>
          <p:nvPr>
            <p:ph type="dt" sz="half" idx="10"/>
          </p:nvPr>
        </p:nvSpPr>
        <p:spPr/>
        <p:txBody>
          <a:bodyPr/>
          <a:lstStyle/>
          <a:p>
            <a:fld id="{20CFFFC4-B194-40CD-B75A-E674FB452232}" type="datetimeFigureOut">
              <a:rPr lang="zh-TW" altLang="en-US" smtClean="0"/>
              <a:t>2021/6/29</a:t>
            </a:fld>
            <a:endParaRPr lang="zh-TW" altLang="en-US"/>
          </a:p>
        </p:txBody>
      </p:sp>
      <p:sp>
        <p:nvSpPr>
          <p:cNvPr id="5" name="頁尾版面配置區 4">
            <a:extLst>
              <a:ext uri="{FF2B5EF4-FFF2-40B4-BE49-F238E27FC236}">
                <a16:creationId xmlns:a16="http://schemas.microsoft.com/office/drawing/2014/main" id="{2E9EEE46-F1DE-4632-B8E1-9EF5BCE3FD49}"/>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BA889E21-5FF1-4511-BD35-0E95431A35DD}"/>
              </a:ext>
            </a:extLst>
          </p:cNvPr>
          <p:cNvSpPr>
            <a:spLocks noGrp="1"/>
          </p:cNvSpPr>
          <p:nvPr>
            <p:ph type="sldNum" sz="quarter" idx="12"/>
          </p:nvPr>
        </p:nvSpPr>
        <p:spPr/>
        <p:txBody>
          <a:bodyPr/>
          <a:lstStyle/>
          <a:p>
            <a:fld id="{6F925565-17E3-4790-B899-C063B7EBF842}" type="slidenum">
              <a:rPr lang="zh-TW" altLang="en-US" smtClean="0"/>
              <a:t>‹#›</a:t>
            </a:fld>
            <a:endParaRPr lang="zh-TW" altLang="en-US"/>
          </a:p>
        </p:txBody>
      </p:sp>
    </p:spTree>
    <p:extLst>
      <p:ext uri="{BB962C8B-B14F-4D97-AF65-F5344CB8AC3E}">
        <p14:creationId xmlns:p14="http://schemas.microsoft.com/office/powerpoint/2010/main" val="31099460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4486F1A-CC26-4854-AF6B-482EC922AA1B}"/>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BC15AF5A-991A-4C4A-A3BF-E6FB42657365}"/>
              </a:ext>
            </a:extLst>
          </p:cNvPr>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ACECB563-E7CE-458D-93CF-21144E320E55}"/>
              </a:ext>
            </a:extLst>
          </p:cNvPr>
          <p:cNvSpPr>
            <a:spLocks noGrp="1"/>
          </p:cNvSpPr>
          <p:nvPr>
            <p:ph type="dt" sz="half" idx="10"/>
          </p:nvPr>
        </p:nvSpPr>
        <p:spPr/>
        <p:txBody>
          <a:bodyPr/>
          <a:lstStyle/>
          <a:p>
            <a:fld id="{20CFFFC4-B194-40CD-B75A-E674FB452232}" type="datetimeFigureOut">
              <a:rPr lang="zh-TW" altLang="en-US" smtClean="0"/>
              <a:t>2021/6/29</a:t>
            </a:fld>
            <a:endParaRPr lang="zh-TW" altLang="en-US"/>
          </a:p>
        </p:txBody>
      </p:sp>
      <p:sp>
        <p:nvSpPr>
          <p:cNvPr id="5" name="頁尾版面配置區 4">
            <a:extLst>
              <a:ext uri="{FF2B5EF4-FFF2-40B4-BE49-F238E27FC236}">
                <a16:creationId xmlns:a16="http://schemas.microsoft.com/office/drawing/2014/main" id="{F1A25F5F-A60F-45A0-AE43-B56FF0681C32}"/>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57943DEA-7492-4DF0-BEAF-7A24C6053A6E}"/>
              </a:ext>
            </a:extLst>
          </p:cNvPr>
          <p:cNvSpPr>
            <a:spLocks noGrp="1"/>
          </p:cNvSpPr>
          <p:nvPr>
            <p:ph type="sldNum" sz="quarter" idx="12"/>
          </p:nvPr>
        </p:nvSpPr>
        <p:spPr/>
        <p:txBody>
          <a:bodyPr/>
          <a:lstStyle/>
          <a:p>
            <a:fld id="{6F925565-17E3-4790-B899-C063B7EBF842}" type="slidenum">
              <a:rPr lang="zh-TW" altLang="en-US" smtClean="0"/>
              <a:t>‹#›</a:t>
            </a:fld>
            <a:endParaRPr lang="zh-TW" altLang="en-US"/>
          </a:p>
        </p:txBody>
      </p:sp>
    </p:spTree>
    <p:extLst>
      <p:ext uri="{BB962C8B-B14F-4D97-AF65-F5344CB8AC3E}">
        <p14:creationId xmlns:p14="http://schemas.microsoft.com/office/powerpoint/2010/main" val="4520664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341D50D-2A24-4705-B482-D3361E9A87F8}"/>
              </a:ext>
            </a:extLst>
          </p:cNvPr>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id="{1A931CAE-1232-4708-999C-FFC2D10CB4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日期版面配置區 3">
            <a:extLst>
              <a:ext uri="{FF2B5EF4-FFF2-40B4-BE49-F238E27FC236}">
                <a16:creationId xmlns:a16="http://schemas.microsoft.com/office/drawing/2014/main" id="{2BE29252-BDF8-4E25-A980-C9FCAF4A8AC6}"/>
              </a:ext>
            </a:extLst>
          </p:cNvPr>
          <p:cNvSpPr>
            <a:spLocks noGrp="1"/>
          </p:cNvSpPr>
          <p:nvPr>
            <p:ph type="dt" sz="half" idx="10"/>
          </p:nvPr>
        </p:nvSpPr>
        <p:spPr/>
        <p:txBody>
          <a:bodyPr/>
          <a:lstStyle/>
          <a:p>
            <a:fld id="{20CFFFC4-B194-40CD-B75A-E674FB452232}" type="datetimeFigureOut">
              <a:rPr lang="zh-TW" altLang="en-US" smtClean="0"/>
              <a:t>2021/6/29</a:t>
            </a:fld>
            <a:endParaRPr lang="zh-TW" altLang="en-US"/>
          </a:p>
        </p:txBody>
      </p:sp>
      <p:sp>
        <p:nvSpPr>
          <p:cNvPr id="5" name="頁尾版面配置區 4">
            <a:extLst>
              <a:ext uri="{FF2B5EF4-FFF2-40B4-BE49-F238E27FC236}">
                <a16:creationId xmlns:a16="http://schemas.microsoft.com/office/drawing/2014/main" id="{DBB74A37-1B87-4B7F-9287-CC86AB0D909F}"/>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36374DE8-6A90-4610-9D91-E5BE77B85E37}"/>
              </a:ext>
            </a:extLst>
          </p:cNvPr>
          <p:cNvSpPr>
            <a:spLocks noGrp="1"/>
          </p:cNvSpPr>
          <p:nvPr>
            <p:ph type="sldNum" sz="quarter" idx="12"/>
          </p:nvPr>
        </p:nvSpPr>
        <p:spPr/>
        <p:txBody>
          <a:bodyPr/>
          <a:lstStyle/>
          <a:p>
            <a:fld id="{6F925565-17E3-4790-B899-C063B7EBF842}" type="slidenum">
              <a:rPr lang="zh-TW" altLang="en-US" smtClean="0"/>
              <a:t>‹#›</a:t>
            </a:fld>
            <a:endParaRPr lang="zh-TW" altLang="en-US"/>
          </a:p>
        </p:txBody>
      </p:sp>
    </p:spTree>
    <p:extLst>
      <p:ext uri="{BB962C8B-B14F-4D97-AF65-F5344CB8AC3E}">
        <p14:creationId xmlns:p14="http://schemas.microsoft.com/office/powerpoint/2010/main" val="11263854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4CC3AA0-94DA-4552-8668-D4BF22E7BE6C}"/>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E75FA138-A189-4159-8516-CC06819DCD56}"/>
              </a:ext>
            </a:extLst>
          </p:cNvPr>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697AF8F7-5FDE-4C50-9A0C-A809482DDA74}"/>
              </a:ext>
            </a:extLst>
          </p:cNvPr>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a:extLst>
              <a:ext uri="{FF2B5EF4-FFF2-40B4-BE49-F238E27FC236}">
                <a16:creationId xmlns:a16="http://schemas.microsoft.com/office/drawing/2014/main" id="{96820B03-2D27-458E-B19C-4AE3A9DD40FE}"/>
              </a:ext>
            </a:extLst>
          </p:cNvPr>
          <p:cNvSpPr>
            <a:spLocks noGrp="1"/>
          </p:cNvSpPr>
          <p:nvPr>
            <p:ph type="dt" sz="half" idx="10"/>
          </p:nvPr>
        </p:nvSpPr>
        <p:spPr/>
        <p:txBody>
          <a:bodyPr/>
          <a:lstStyle/>
          <a:p>
            <a:fld id="{20CFFFC4-B194-40CD-B75A-E674FB452232}" type="datetimeFigureOut">
              <a:rPr lang="zh-TW" altLang="en-US" smtClean="0"/>
              <a:t>2021/6/29</a:t>
            </a:fld>
            <a:endParaRPr lang="zh-TW" altLang="en-US"/>
          </a:p>
        </p:txBody>
      </p:sp>
      <p:sp>
        <p:nvSpPr>
          <p:cNvPr id="6" name="頁尾版面配置區 5">
            <a:extLst>
              <a:ext uri="{FF2B5EF4-FFF2-40B4-BE49-F238E27FC236}">
                <a16:creationId xmlns:a16="http://schemas.microsoft.com/office/drawing/2014/main" id="{CF3BB610-E0DF-4A5E-AD47-26CC82C853F6}"/>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022517DA-0F00-47B6-AD9F-B771BF1A576B}"/>
              </a:ext>
            </a:extLst>
          </p:cNvPr>
          <p:cNvSpPr>
            <a:spLocks noGrp="1"/>
          </p:cNvSpPr>
          <p:nvPr>
            <p:ph type="sldNum" sz="quarter" idx="12"/>
          </p:nvPr>
        </p:nvSpPr>
        <p:spPr/>
        <p:txBody>
          <a:bodyPr/>
          <a:lstStyle/>
          <a:p>
            <a:fld id="{6F925565-17E3-4790-B899-C063B7EBF842}" type="slidenum">
              <a:rPr lang="zh-TW" altLang="en-US" smtClean="0"/>
              <a:t>‹#›</a:t>
            </a:fld>
            <a:endParaRPr lang="zh-TW" altLang="en-US"/>
          </a:p>
        </p:txBody>
      </p:sp>
    </p:spTree>
    <p:extLst>
      <p:ext uri="{BB962C8B-B14F-4D97-AF65-F5344CB8AC3E}">
        <p14:creationId xmlns:p14="http://schemas.microsoft.com/office/powerpoint/2010/main" val="42052176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D39288F-DD95-45F0-9840-FEC0E418303D}"/>
              </a:ext>
            </a:extLst>
          </p:cNvPr>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FE2EBDF0-DE0C-45AB-B108-024ED109DB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a:extLst>
              <a:ext uri="{FF2B5EF4-FFF2-40B4-BE49-F238E27FC236}">
                <a16:creationId xmlns:a16="http://schemas.microsoft.com/office/drawing/2014/main" id="{3A5E43EE-01FD-4D7A-8CE1-5855BE22E950}"/>
              </a:ext>
            </a:extLst>
          </p:cNvPr>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A781FB27-ED60-4388-AC1F-AB69885893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a:extLst>
              <a:ext uri="{FF2B5EF4-FFF2-40B4-BE49-F238E27FC236}">
                <a16:creationId xmlns:a16="http://schemas.microsoft.com/office/drawing/2014/main" id="{042AB764-4CF6-46AF-9457-A48786878A7E}"/>
              </a:ext>
            </a:extLst>
          </p:cNvPr>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a:extLst>
              <a:ext uri="{FF2B5EF4-FFF2-40B4-BE49-F238E27FC236}">
                <a16:creationId xmlns:a16="http://schemas.microsoft.com/office/drawing/2014/main" id="{444EA191-67F5-4C47-B3B0-ACF524D68867}"/>
              </a:ext>
            </a:extLst>
          </p:cNvPr>
          <p:cNvSpPr>
            <a:spLocks noGrp="1"/>
          </p:cNvSpPr>
          <p:nvPr>
            <p:ph type="dt" sz="half" idx="10"/>
          </p:nvPr>
        </p:nvSpPr>
        <p:spPr/>
        <p:txBody>
          <a:bodyPr/>
          <a:lstStyle/>
          <a:p>
            <a:fld id="{20CFFFC4-B194-40CD-B75A-E674FB452232}" type="datetimeFigureOut">
              <a:rPr lang="zh-TW" altLang="en-US" smtClean="0"/>
              <a:t>2021/6/29</a:t>
            </a:fld>
            <a:endParaRPr lang="zh-TW" altLang="en-US"/>
          </a:p>
        </p:txBody>
      </p:sp>
      <p:sp>
        <p:nvSpPr>
          <p:cNvPr id="8" name="頁尾版面配置區 7">
            <a:extLst>
              <a:ext uri="{FF2B5EF4-FFF2-40B4-BE49-F238E27FC236}">
                <a16:creationId xmlns:a16="http://schemas.microsoft.com/office/drawing/2014/main" id="{2CBDADAB-6B3D-49CC-84B2-261DC4BC023D}"/>
              </a:ext>
            </a:extLst>
          </p:cNvPr>
          <p:cNvSpPr>
            <a:spLocks noGrp="1"/>
          </p:cNvSpPr>
          <p:nvPr>
            <p:ph type="ftr" sz="quarter" idx="11"/>
          </p:nvPr>
        </p:nvSpPr>
        <p:spPr/>
        <p:txBody>
          <a:bodyPr/>
          <a:lstStyle/>
          <a:p>
            <a:endParaRPr lang="zh-TW" altLang="en-US"/>
          </a:p>
        </p:txBody>
      </p:sp>
      <p:sp>
        <p:nvSpPr>
          <p:cNvPr id="9" name="投影片編號版面配置區 8">
            <a:extLst>
              <a:ext uri="{FF2B5EF4-FFF2-40B4-BE49-F238E27FC236}">
                <a16:creationId xmlns:a16="http://schemas.microsoft.com/office/drawing/2014/main" id="{F6637184-54BB-4D7B-8EDC-6E576ABCE2FC}"/>
              </a:ext>
            </a:extLst>
          </p:cNvPr>
          <p:cNvSpPr>
            <a:spLocks noGrp="1"/>
          </p:cNvSpPr>
          <p:nvPr>
            <p:ph type="sldNum" sz="quarter" idx="12"/>
          </p:nvPr>
        </p:nvSpPr>
        <p:spPr/>
        <p:txBody>
          <a:bodyPr/>
          <a:lstStyle/>
          <a:p>
            <a:fld id="{6F925565-17E3-4790-B899-C063B7EBF842}" type="slidenum">
              <a:rPr lang="zh-TW" altLang="en-US" smtClean="0"/>
              <a:t>‹#›</a:t>
            </a:fld>
            <a:endParaRPr lang="zh-TW" altLang="en-US"/>
          </a:p>
        </p:txBody>
      </p:sp>
    </p:spTree>
    <p:extLst>
      <p:ext uri="{BB962C8B-B14F-4D97-AF65-F5344CB8AC3E}">
        <p14:creationId xmlns:p14="http://schemas.microsoft.com/office/powerpoint/2010/main" val="32322722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8DA6AC3-E814-4F05-9213-4EFBD155B425}"/>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02495E77-2348-44A4-A854-D12F14D3F952}"/>
              </a:ext>
            </a:extLst>
          </p:cNvPr>
          <p:cNvSpPr>
            <a:spLocks noGrp="1"/>
          </p:cNvSpPr>
          <p:nvPr>
            <p:ph type="dt" sz="half" idx="10"/>
          </p:nvPr>
        </p:nvSpPr>
        <p:spPr/>
        <p:txBody>
          <a:bodyPr/>
          <a:lstStyle/>
          <a:p>
            <a:fld id="{20CFFFC4-B194-40CD-B75A-E674FB452232}" type="datetimeFigureOut">
              <a:rPr lang="zh-TW" altLang="en-US" smtClean="0"/>
              <a:t>2021/6/29</a:t>
            </a:fld>
            <a:endParaRPr lang="zh-TW" altLang="en-US"/>
          </a:p>
        </p:txBody>
      </p:sp>
      <p:sp>
        <p:nvSpPr>
          <p:cNvPr id="4" name="頁尾版面配置區 3">
            <a:extLst>
              <a:ext uri="{FF2B5EF4-FFF2-40B4-BE49-F238E27FC236}">
                <a16:creationId xmlns:a16="http://schemas.microsoft.com/office/drawing/2014/main" id="{FD87E6C1-0041-4B05-918E-F02AB693080C}"/>
              </a:ext>
            </a:extLst>
          </p:cNvPr>
          <p:cNvSpPr>
            <a:spLocks noGrp="1"/>
          </p:cNvSpPr>
          <p:nvPr>
            <p:ph type="ftr" sz="quarter" idx="11"/>
          </p:nvPr>
        </p:nvSpPr>
        <p:spPr/>
        <p:txBody>
          <a:bodyPr/>
          <a:lstStyle/>
          <a:p>
            <a:endParaRPr lang="zh-TW" altLang="en-US"/>
          </a:p>
        </p:txBody>
      </p:sp>
      <p:sp>
        <p:nvSpPr>
          <p:cNvPr id="5" name="投影片編號版面配置區 4">
            <a:extLst>
              <a:ext uri="{FF2B5EF4-FFF2-40B4-BE49-F238E27FC236}">
                <a16:creationId xmlns:a16="http://schemas.microsoft.com/office/drawing/2014/main" id="{99736D89-FCFD-46E8-B946-976D8A5A21E7}"/>
              </a:ext>
            </a:extLst>
          </p:cNvPr>
          <p:cNvSpPr>
            <a:spLocks noGrp="1"/>
          </p:cNvSpPr>
          <p:nvPr>
            <p:ph type="sldNum" sz="quarter" idx="12"/>
          </p:nvPr>
        </p:nvSpPr>
        <p:spPr/>
        <p:txBody>
          <a:bodyPr/>
          <a:lstStyle/>
          <a:p>
            <a:fld id="{6F925565-17E3-4790-B899-C063B7EBF842}" type="slidenum">
              <a:rPr lang="zh-TW" altLang="en-US" smtClean="0"/>
              <a:t>‹#›</a:t>
            </a:fld>
            <a:endParaRPr lang="zh-TW" altLang="en-US"/>
          </a:p>
        </p:txBody>
      </p:sp>
    </p:spTree>
    <p:extLst>
      <p:ext uri="{BB962C8B-B14F-4D97-AF65-F5344CB8AC3E}">
        <p14:creationId xmlns:p14="http://schemas.microsoft.com/office/powerpoint/2010/main" val="2473334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FA7E61A8-3F94-4128-9FC2-98F85CC48D52}"/>
              </a:ext>
            </a:extLst>
          </p:cNvPr>
          <p:cNvSpPr>
            <a:spLocks noGrp="1"/>
          </p:cNvSpPr>
          <p:nvPr>
            <p:ph type="dt" sz="half" idx="10"/>
          </p:nvPr>
        </p:nvSpPr>
        <p:spPr/>
        <p:txBody>
          <a:bodyPr/>
          <a:lstStyle/>
          <a:p>
            <a:fld id="{20CFFFC4-B194-40CD-B75A-E674FB452232}" type="datetimeFigureOut">
              <a:rPr lang="zh-TW" altLang="en-US" smtClean="0"/>
              <a:t>2021/6/29</a:t>
            </a:fld>
            <a:endParaRPr lang="zh-TW" altLang="en-US"/>
          </a:p>
        </p:txBody>
      </p:sp>
      <p:sp>
        <p:nvSpPr>
          <p:cNvPr id="3" name="頁尾版面配置區 2">
            <a:extLst>
              <a:ext uri="{FF2B5EF4-FFF2-40B4-BE49-F238E27FC236}">
                <a16:creationId xmlns:a16="http://schemas.microsoft.com/office/drawing/2014/main" id="{06D105DB-07C8-4A7B-92FD-2024D40B2AB9}"/>
              </a:ext>
            </a:extLst>
          </p:cNvPr>
          <p:cNvSpPr>
            <a:spLocks noGrp="1"/>
          </p:cNvSpPr>
          <p:nvPr>
            <p:ph type="ftr" sz="quarter" idx="11"/>
          </p:nvPr>
        </p:nvSpPr>
        <p:spPr/>
        <p:txBody>
          <a:bodyPr/>
          <a:lstStyle/>
          <a:p>
            <a:endParaRPr lang="zh-TW" altLang="en-US"/>
          </a:p>
        </p:txBody>
      </p:sp>
      <p:sp>
        <p:nvSpPr>
          <p:cNvPr id="4" name="投影片編號版面配置區 3">
            <a:extLst>
              <a:ext uri="{FF2B5EF4-FFF2-40B4-BE49-F238E27FC236}">
                <a16:creationId xmlns:a16="http://schemas.microsoft.com/office/drawing/2014/main" id="{02FB9999-F352-469D-BC56-B2EC1ADD781F}"/>
              </a:ext>
            </a:extLst>
          </p:cNvPr>
          <p:cNvSpPr>
            <a:spLocks noGrp="1"/>
          </p:cNvSpPr>
          <p:nvPr>
            <p:ph type="sldNum" sz="quarter" idx="12"/>
          </p:nvPr>
        </p:nvSpPr>
        <p:spPr/>
        <p:txBody>
          <a:bodyPr/>
          <a:lstStyle/>
          <a:p>
            <a:fld id="{6F925565-17E3-4790-B899-C063B7EBF842}" type="slidenum">
              <a:rPr lang="zh-TW" altLang="en-US" smtClean="0"/>
              <a:t>‹#›</a:t>
            </a:fld>
            <a:endParaRPr lang="zh-TW" altLang="en-US"/>
          </a:p>
        </p:txBody>
      </p:sp>
    </p:spTree>
    <p:extLst>
      <p:ext uri="{BB962C8B-B14F-4D97-AF65-F5344CB8AC3E}">
        <p14:creationId xmlns:p14="http://schemas.microsoft.com/office/powerpoint/2010/main" val="4084337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BDC36C0-FAA3-4237-B7E9-0EC257B0EC8B}"/>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539B5510-2CB3-42A2-9BCE-AD7B579448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95CF27B1-1E8A-4491-A199-45B7FF4012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D1A6D3FF-6345-4F88-9D53-1F315FB5FFB9}"/>
              </a:ext>
            </a:extLst>
          </p:cNvPr>
          <p:cNvSpPr>
            <a:spLocks noGrp="1"/>
          </p:cNvSpPr>
          <p:nvPr>
            <p:ph type="dt" sz="half" idx="10"/>
          </p:nvPr>
        </p:nvSpPr>
        <p:spPr/>
        <p:txBody>
          <a:bodyPr/>
          <a:lstStyle/>
          <a:p>
            <a:fld id="{20CFFFC4-B194-40CD-B75A-E674FB452232}" type="datetimeFigureOut">
              <a:rPr lang="zh-TW" altLang="en-US" smtClean="0"/>
              <a:t>2021/6/29</a:t>
            </a:fld>
            <a:endParaRPr lang="zh-TW" altLang="en-US"/>
          </a:p>
        </p:txBody>
      </p:sp>
      <p:sp>
        <p:nvSpPr>
          <p:cNvPr id="6" name="頁尾版面配置區 5">
            <a:extLst>
              <a:ext uri="{FF2B5EF4-FFF2-40B4-BE49-F238E27FC236}">
                <a16:creationId xmlns:a16="http://schemas.microsoft.com/office/drawing/2014/main" id="{97E3BD6A-5642-4510-872E-2E298267A8C3}"/>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A232DFA2-7162-494C-8DA8-9E1CAAC16095}"/>
              </a:ext>
            </a:extLst>
          </p:cNvPr>
          <p:cNvSpPr>
            <a:spLocks noGrp="1"/>
          </p:cNvSpPr>
          <p:nvPr>
            <p:ph type="sldNum" sz="quarter" idx="12"/>
          </p:nvPr>
        </p:nvSpPr>
        <p:spPr/>
        <p:txBody>
          <a:bodyPr/>
          <a:lstStyle/>
          <a:p>
            <a:fld id="{6F925565-17E3-4790-B899-C063B7EBF842}" type="slidenum">
              <a:rPr lang="zh-TW" altLang="en-US" smtClean="0"/>
              <a:t>‹#›</a:t>
            </a:fld>
            <a:endParaRPr lang="zh-TW" altLang="en-US"/>
          </a:p>
        </p:txBody>
      </p:sp>
    </p:spTree>
    <p:extLst>
      <p:ext uri="{BB962C8B-B14F-4D97-AF65-F5344CB8AC3E}">
        <p14:creationId xmlns:p14="http://schemas.microsoft.com/office/powerpoint/2010/main" val="949721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203457EF-B57E-4724-A731-1248462E0BE9}" type="datetimeFigureOut">
              <a:rPr lang="zh-TW" altLang="en-US" smtClean="0"/>
              <a:t>2021/6/29</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4F9DB70C-92FE-44E9-963B-43A1C3210E87}" type="slidenum">
              <a:rPr lang="zh-TW" altLang="en-US" smtClean="0"/>
              <a:t>‹#›</a:t>
            </a:fld>
            <a:endParaRPr lang="zh-TW" altLang="en-US"/>
          </a:p>
        </p:txBody>
      </p:sp>
    </p:spTree>
    <p:extLst>
      <p:ext uri="{BB962C8B-B14F-4D97-AF65-F5344CB8AC3E}">
        <p14:creationId xmlns:p14="http://schemas.microsoft.com/office/powerpoint/2010/main" val="10422811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45FDA1C-5A15-4252-B3BC-01CB1E6F2B0F}"/>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id="{609118F2-1E80-4356-95BC-C306A99A58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a:extLst>
              <a:ext uri="{FF2B5EF4-FFF2-40B4-BE49-F238E27FC236}">
                <a16:creationId xmlns:a16="http://schemas.microsoft.com/office/drawing/2014/main" id="{1013F17E-1799-434D-AAE9-98191E82B9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A11D7CDB-23B2-493F-8F4A-C846EBDC49EC}"/>
              </a:ext>
            </a:extLst>
          </p:cNvPr>
          <p:cNvSpPr>
            <a:spLocks noGrp="1"/>
          </p:cNvSpPr>
          <p:nvPr>
            <p:ph type="dt" sz="half" idx="10"/>
          </p:nvPr>
        </p:nvSpPr>
        <p:spPr/>
        <p:txBody>
          <a:bodyPr/>
          <a:lstStyle/>
          <a:p>
            <a:fld id="{20CFFFC4-B194-40CD-B75A-E674FB452232}" type="datetimeFigureOut">
              <a:rPr lang="zh-TW" altLang="en-US" smtClean="0"/>
              <a:t>2021/6/29</a:t>
            </a:fld>
            <a:endParaRPr lang="zh-TW" altLang="en-US"/>
          </a:p>
        </p:txBody>
      </p:sp>
      <p:sp>
        <p:nvSpPr>
          <p:cNvPr id="6" name="頁尾版面配置區 5">
            <a:extLst>
              <a:ext uri="{FF2B5EF4-FFF2-40B4-BE49-F238E27FC236}">
                <a16:creationId xmlns:a16="http://schemas.microsoft.com/office/drawing/2014/main" id="{C54E7F27-29B5-4A5A-8AF7-870B717CDC1A}"/>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DBDA071D-2386-44DB-8FDD-1EE090F96715}"/>
              </a:ext>
            </a:extLst>
          </p:cNvPr>
          <p:cNvSpPr>
            <a:spLocks noGrp="1"/>
          </p:cNvSpPr>
          <p:nvPr>
            <p:ph type="sldNum" sz="quarter" idx="12"/>
          </p:nvPr>
        </p:nvSpPr>
        <p:spPr/>
        <p:txBody>
          <a:bodyPr/>
          <a:lstStyle/>
          <a:p>
            <a:fld id="{6F925565-17E3-4790-B899-C063B7EBF842}" type="slidenum">
              <a:rPr lang="zh-TW" altLang="en-US" smtClean="0"/>
              <a:t>‹#›</a:t>
            </a:fld>
            <a:endParaRPr lang="zh-TW" altLang="en-US"/>
          </a:p>
        </p:txBody>
      </p:sp>
    </p:spTree>
    <p:extLst>
      <p:ext uri="{BB962C8B-B14F-4D97-AF65-F5344CB8AC3E}">
        <p14:creationId xmlns:p14="http://schemas.microsoft.com/office/powerpoint/2010/main" val="39098209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6E7EE51-E15B-405C-AFD0-C515355D9AD1}"/>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id="{F82CF3EC-EE46-4CCC-ACF5-352F5736A3C0}"/>
              </a:ext>
            </a:extLst>
          </p:cNvPr>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EBA67C91-650A-441F-962C-59782E0A46C9}"/>
              </a:ext>
            </a:extLst>
          </p:cNvPr>
          <p:cNvSpPr>
            <a:spLocks noGrp="1"/>
          </p:cNvSpPr>
          <p:nvPr>
            <p:ph type="dt" sz="half" idx="10"/>
          </p:nvPr>
        </p:nvSpPr>
        <p:spPr/>
        <p:txBody>
          <a:bodyPr/>
          <a:lstStyle/>
          <a:p>
            <a:fld id="{20CFFFC4-B194-40CD-B75A-E674FB452232}" type="datetimeFigureOut">
              <a:rPr lang="zh-TW" altLang="en-US" smtClean="0"/>
              <a:t>2021/6/29</a:t>
            </a:fld>
            <a:endParaRPr lang="zh-TW" altLang="en-US"/>
          </a:p>
        </p:txBody>
      </p:sp>
      <p:sp>
        <p:nvSpPr>
          <p:cNvPr id="5" name="頁尾版面配置區 4">
            <a:extLst>
              <a:ext uri="{FF2B5EF4-FFF2-40B4-BE49-F238E27FC236}">
                <a16:creationId xmlns:a16="http://schemas.microsoft.com/office/drawing/2014/main" id="{9A156750-2E4D-41D8-A489-B3FB5445CB31}"/>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29B1DA85-2484-4B1A-8EAA-D08040555F95}"/>
              </a:ext>
            </a:extLst>
          </p:cNvPr>
          <p:cNvSpPr>
            <a:spLocks noGrp="1"/>
          </p:cNvSpPr>
          <p:nvPr>
            <p:ph type="sldNum" sz="quarter" idx="12"/>
          </p:nvPr>
        </p:nvSpPr>
        <p:spPr/>
        <p:txBody>
          <a:bodyPr/>
          <a:lstStyle/>
          <a:p>
            <a:fld id="{6F925565-17E3-4790-B899-C063B7EBF842}" type="slidenum">
              <a:rPr lang="zh-TW" altLang="en-US" smtClean="0"/>
              <a:t>‹#›</a:t>
            </a:fld>
            <a:endParaRPr lang="zh-TW" altLang="en-US"/>
          </a:p>
        </p:txBody>
      </p:sp>
    </p:spTree>
    <p:extLst>
      <p:ext uri="{BB962C8B-B14F-4D97-AF65-F5344CB8AC3E}">
        <p14:creationId xmlns:p14="http://schemas.microsoft.com/office/powerpoint/2010/main" val="2496781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591FFCC5-4228-49B4-97BD-D634FDBF5E9C}"/>
              </a:ext>
            </a:extLst>
          </p:cNvPr>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id="{CD98E7E4-784C-4B81-B1DB-B12259DD9C78}"/>
              </a:ext>
            </a:extLst>
          </p:cNvPr>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6E9195AE-70CD-41DC-9090-DC3A80F755D1}"/>
              </a:ext>
            </a:extLst>
          </p:cNvPr>
          <p:cNvSpPr>
            <a:spLocks noGrp="1"/>
          </p:cNvSpPr>
          <p:nvPr>
            <p:ph type="dt" sz="half" idx="10"/>
          </p:nvPr>
        </p:nvSpPr>
        <p:spPr/>
        <p:txBody>
          <a:bodyPr/>
          <a:lstStyle/>
          <a:p>
            <a:fld id="{20CFFFC4-B194-40CD-B75A-E674FB452232}" type="datetimeFigureOut">
              <a:rPr lang="zh-TW" altLang="en-US" smtClean="0"/>
              <a:t>2021/6/29</a:t>
            </a:fld>
            <a:endParaRPr lang="zh-TW" altLang="en-US"/>
          </a:p>
        </p:txBody>
      </p:sp>
      <p:sp>
        <p:nvSpPr>
          <p:cNvPr id="5" name="頁尾版面配置區 4">
            <a:extLst>
              <a:ext uri="{FF2B5EF4-FFF2-40B4-BE49-F238E27FC236}">
                <a16:creationId xmlns:a16="http://schemas.microsoft.com/office/drawing/2014/main" id="{5E29CF9E-EAC4-4D76-A248-C2047398F578}"/>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5E3E99F8-8091-4504-8BD0-60FD62C8A613}"/>
              </a:ext>
            </a:extLst>
          </p:cNvPr>
          <p:cNvSpPr>
            <a:spLocks noGrp="1"/>
          </p:cNvSpPr>
          <p:nvPr>
            <p:ph type="sldNum" sz="quarter" idx="12"/>
          </p:nvPr>
        </p:nvSpPr>
        <p:spPr/>
        <p:txBody>
          <a:bodyPr/>
          <a:lstStyle/>
          <a:p>
            <a:fld id="{6F925565-17E3-4790-B899-C063B7EBF842}" type="slidenum">
              <a:rPr lang="zh-TW" altLang="en-US" smtClean="0"/>
              <a:t>‹#›</a:t>
            </a:fld>
            <a:endParaRPr lang="zh-TW" altLang="en-US"/>
          </a:p>
        </p:txBody>
      </p:sp>
    </p:spTree>
    <p:extLst>
      <p:ext uri="{BB962C8B-B14F-4D97-AF65-F5344CB8AC3E}">
        <p14:creationId xmlns:p14="http://schemas.microsoft.com/office/powerpoint/2010/main" val="644351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203457EF-B57E-4724-A731-1248462E0BE9}" type="datetimeFigureOut">
              <a:rPr lang="zh-TW" altLang="en-US" smtClean="0"/>
              <a:t>2021/6/29</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4F9DB70C-92FE-44E9-963B-43A1C3210E87}" type="slidenum">
              <a:rPr lang="zh-TW" altLang="en-US" smtClean="0"/>
              <a:t>‹#›</a:t>
            </a:fld>
            <a:endParaRPr lang="zh-TW" altLang="en-US"/>
          </a:p>
        </p:txBody>
      </p:sp>
    </p:spTree>
    <p:extLst>
      <p:ext uri="{BB962C8B-B14F-4D97-AF65-F5344CB8AC3E}">
        <p14:creationId xmlns:p14="http://schemas.microsoft.com/office/powerpoint/2010/main" val="2508440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203457EF-B57E-4724-A731-1248462E0BE9}" type="datetimeFigureOut">
              <a:rPr lang="zh-TW" altLang="en-US" smtClean="0"/>
              <a:t>2021/6/29</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4F9DB70C-92FE-44E9-963B-43A1C3210E87}" type="slidenum">
              <a:rPr lang="zh-TW" altLang="en-US" smtClean="0"/>
              <a:t>‹#›</a:t>
            </a:fld>
            <a:endParaRPr lang="zh-TW" altLang="en-US"/>
          </a:p>
        </p:txBody>
      </p:sp>
      <p:pic>
        <p:nvPicPr>
          <p:cNvPr id="7" name="圖片 6"/>
          <p:cNvPicPr>
            <a:picLocks noChangeAspect="1"/>
          </p:cNvPicPr>
          <p:nvPr userDrawn="1"/>
        </p:nvPicPr>
        <p:blipFill rotWithShape="1">
          <a:blip r:embed="rId2" cstate="screen">
            <a:extLst>
              <a:ext uri="{28A0092B-C50C-407E-A947-70E740481C1C}">
                <a14:useLocalDpi xmlns:a14="http://schemas.microsoft.com/office/drawing/2010/main"/>
              </a:ext>
            </a:extLst>
          </a:blip>
          <a:srcRect t="8433" r="1996" b="3040"/>
          <a:stretch/>
        </p:blipFill>
        <p:spPr>
          <a:xfrm>
            <a:off x="0" y="0"/>
            <a:ext cx="12192000" cy="6939094"/>
          </a:xfrm>
          <a:prstGeom prst="rect">
            <a:avLst/>
          </a:prstGeom>
        </p:spPr>
      </p:pic>
    </p:spTree>
    <p:extLst>
      <p:ext uri="{BB962C8B-B14F-4D97-AF65-F5344CB8AC3E}">
        <p14:creationId xmlns:p14="http://schemas.microsoft.com/office/powerpoint/2010/main" val="586122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1_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203457EF-B57E-4724-A731-1248462E0BE9}" type="datetimeFigureOut">
              <a:rPr lang="zh-TW" altLang="en-US" smtClean="0"/>
              <a:t>2021/6/29</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4F9DB70C-92FE-44E9-963B-43A1C3210E87}" type="slidenum">
              <a:rPr lang="zh-TW" altLang="en-US" smtClean="0"/>
              <a:t>‹#›</a:t>
            </a:fld>
            <a:endParaRPr lang="zh-TW" altLang="en-US"/>
          </a:p>
        </p:txBody>
      </p:sp>
      <p:sp>
        <p:nvSpPr>
          <p:cNvPr id="8" name="矩形 7"/>
          <p:cNvSpPr/>
          <p:nvPr userDrawn="1"/>
        </p:nvSpPr>
        <p:spPr>
          <a:xfrm>
            <a:off x="0" y="0"/>
            <a:ext cx="12192000" cy="7213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3680823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203457EF-B57E-4724-A731-1248462E0BE9}" type="datetimeFigureOut">
              <a:rPr lang="zh-TW" altLang="en-US" smtClean="0"/>
              <a:t>2021/6/29</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4F9DB70C-92FE-44E9-963B-43A1C3210E87}" type="slidenum">
              <a:rPr lang="zh-TW" altLang="en-US" smtClean="0"/>
              <a:t>‹#›</a:t>
            </a:fld>
            <a:endParaRPr lang="zh-TW" altLang="en-US"/>
          </a:p>
        </p:txBody>
      </p:sp>
      <p:pic>
        <p:nvPicPr>
          <p:cNvPr id="5" name="圖片 4"/>
          <p:cNvPicPr>
            <a:picLocks noChangeAspect="1"/>
          </p:cNvPicPr>
          <p:nvPr userDrawn="1"/>
        </p:nvPicPr>
        <p:blipFill rotWithShape="1">
          <a:blip r:embed="rId2" cstate="screen">
            <a:extLst>
              <a:ext uri="{28A0092B-C50C-407E-A947-70E740481C1C}">
                <a14:useLocalDpi xmlns:a14="http://schemas.microsoft.com/office/drawing/2010/main"/>
              </a:ext>
            </a:extLst>
          </a:blip>
          <a:srcRect t="4839" r="4627" b="5265"/>
          <a:stretch/>
        </p:blipFill>
        <p:spPr>
          <a:xfrm>
            <a:off x="100208" y="45846"/>
            <a:ext cx="12091792" cy="6812154"/>
          </a:xfrm>
          <a:prstGeom prst="rect">
            <a:avLst/>
          </a:prstGeom>
        </p:spPr>
      </p:pic>
      <p:pic>
        <p:nvPicPr>
          <p:cNvPr id="6" name="圖片 5">
            <a:extLst>
              <a:ext uri="{FF2B5EF4-FFF2-40B4-BE49-F238E27FC236}">
                <a16:creationId xmlns:a16="http://schemas.microsoft.com/office/drawing/2014/main" id="{4F2E0984-25CB-44D4-9111-AD74D6A476F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1066"/>
            <a:ext cx="12192000" cy="7035321"/>
          </a:xfrm>
          <a:prstGeom prst="rect">
            <a:avLst/>
          </a:prstGeom>
        </p:spPr>
      </p:pic>
    </p:spTree>
    <p:extLst>
      <p:ext uri="{BB962C8B-B14F-4D97-AF65-F5344CB8AC3E}">
        <p14:creationId xmlns:p14="http://schemas.microsoft.com/office/powerpoint/2010/main" val="1139844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C63FF8E-1190-42CB-83E9-550B2EBA9D4B}"/>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CB2A2B12-7516-496D-B446-F915721E383E}"/>
              </a:ext>
            </a:extLst>
          </p:cNvPr>
          <p:cNvSpPr>
            <a:spLocks noGrp="1"/>
          </p:cNvSpPr>
          <p:nvPr>
            <p:ph type="dt" sz="half" idx="10"/>
          </p:nvPr>
        </p:nvSpPr>
        <p:spPr/>
        <p:txBody>
          <a:bodyPr/>
          <a:lstStyle/>
          <a:p>
            <a:fld id="{203457EF-B57E-4724-A731-1248462E0BE9}" type="datetimeFigureOut">
              <a:rPr lang="zh-TW" altLang="en-US" smtClean="0"/>
              <a:t>2021/6/29</a:t>
            </a:fld>
            <a:endParaRPr lang="zh-TW" altLang="en-US"/>
          </a:p>
        </p:txBody>
      </p:sp>
      <p:sp>
        <p:nvSpPr>
          <p:cNvPr id="4" name="頁尾版面配置區 3">
            <a:extLst>
              <a:ext uri="{FF2B5EF4-FFF2-40B4-BE49-F238E27FC236}">
                <a16:creationId xmlns:a16="http://schemas.microsoft.com/office/drawing/2014/main" id="{F0FDC582-CB0A-4597-946D-989E01A84A19}"/>
              </a:ext>
            </a:extLst>
          </p:cNvPr>
          <p:cNvSpPr>
            <a:spLocks noGrp="1"/>
          </p:cNvSpPr>
          <p:nvPr>
            <p:ph type="ftr" sz="quarter" idx="11"/>
          </p:nvPr>
        </p:nvSpPr>
        <p:spPr/>
        <p:txBody>
          <a:bodyPr/>
          <a:lstStyle/>
          <a:p>
            <a:endParaRPr lang="zh-TW" altLang="en-US"/>
          </a:p>
        </p:txBody>
      </p:sp>
      <p:sp>
        <p:nvSpPr>
          <p:cNvPr id="5" name="投影片編號版面配置區 4">
            <a:extLst>
              <a:ext uri="{FF2B5EF4-FFF2-40B4-BE49-F238E27FC236}">
                <a16:creationId xmlns:a16="http://schemas.microsoft.com/office/drawing/2014/main" id="{B10371E1-4824-46CA-B664-CA0A61E3FBFE}"/>
              </a:ext>
            </a:extLst>
          </p:cNvPr>
          <p:cNvSpPr>
            <a:spLocks noGrp="1"/>
          </p:cNvSpPr>
          <p:nvPr>
            <p:ph type="sldNum" sz="quarter" idx="12"/>
          </p:nvPr>
        </p:nvSpPr>
        <p:spPr/>
        <p:txBody>
          <a:bodyPr/>
          <a:lstStyle/>
          <a:p>
            <a:fld id="{4F9DB70C-92FE-44E9-963B-43A1C3210E87}" type="slidenum">
              <a:rPr lang="zh-TW" altLang="en-US" smtClean="0"/>
              <a:t>‹#›</a:t>
            </a:fld>
            <a:endParaRPr lang="zh-TW" altLang="en-US"/>
          </a:p>
        </p:txBody>
      </p:sp>
    </p:spTree>
    <p:extLst>
      <p:ext uri="{BB962C8B-B14F-4D97-AF65-F5344CB8AC3E}">
        <p14:creationId xmlns:p14="http://schemas.microsoft.com/office/powerpoint/2010/main" val="377709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203457EF-B57E-4724-A731-1248462E0BE9}" type="datetimeFigureOut">
              <a:rPr lang="zh-TW" altLang="en-US" smtClean="0"/>
              <a:t>2021/6/29</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4F9DB70C-92FE-44E9-963B-43A1C3210E87}" type="slidenum">
              <a:rPr lang="zh-TW" altLang="en-US" smtClean="0"/>
              <a:t>‹#›</a:t>
            </a:fld>
            <a:endParaRPr lang="zh-TW" altLang="en-US"/>
          </a:p>
        </p:txBody>
      </p:sp>
    </p:spTree>
    <p:extLst>
      <p:ext uri="{BB962C8B-B14F-4D97-AF65-F5344CB8AC3E}">
        <p14:creationId xmlns:p14="http://schemas.microsoft.com/office/powerpoint/2010/main" val="20365581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203457EF-B57E-4724-A731-1248462E0BE9}" type="datetimeFigureOut">
              <a:rPr lang="zh-TW" altLang="en-US" smtClean="0"/>
              <a:t>2021/6/29</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4F9DB70C-92FE-44E9-963B-43A1C3210E87}" type="slidenum">
              <a:rPr lang="zh-TW" altLang="en-US" smtClean="0"/>
              <a:t>‹#›</a:t>
            </a:fld>
            <a:endParaRPr lang="zh-TW" altLang="en-US"/>
          </a:p>
        </p:txBody>
      </p:sp>
    </p:spTree>
    <p:extLst>
      <p:ext uri="{BB962C8B-B14F-4D97-AF65-F5344CB8AC3E}">
        <p14:creationId xmlns:p14="http://schemas.microsoft.com/office/powerpoint/2010/main" val="1524024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3457EF-B57E-4724-A731-1248462E0BE9}" type="datetimeFigureOut">
              <a:rPr lang="zh-TW" altLang="en-US" smtClean="0"/>
              <a:t>2021/6/29</a:t>
            </a:fld>
            <a:endParaRPr lang="zh-TW" altLang="en-US"/>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9DB70C-92FE-44E9-963B-43A1C3210E87}" type="slidenum">
              <a:rPr lang="zh-TW" altLang="en-US" smtClean="0"/>
              <a:t>‹#›</a:t>
            </a:fld>
            <a:endParaRPr lang="zh-TW" altLang="en-US"/>
          </a:p>
        </p:txBody>
      </p:sp>
      <p:pic>
        <p:nvPicPr>
          <p:cNvPr id="7" name="圖片 6"/>
          <p:cNvPicPr>
            <a:picLocks noChangeAspect="1"/>
          </p:cNvPicPr>
          <p:nvPr userDrawn="1"/>
        </p:nvPicPr>
        <p:blipFill rotWithShape="1">
          <a:blip r:embed="rId13" cstate="screen">
            <a:extLst>
              <a:ext uri="{28A0092B-C50C-407E-A947-70E740481C1C}">
                <a14:useLocalDpi xmlns:a14="http://schemas.microsoft.com/office/drawing/2010/main"/>
              </a:ext>
            </a:extLst>
          </a:blip>
          <a:srcRect t="4427" r="782" b="4427"/>
          <a:stretch/>
        </p:blipFill>
        <p:spPr>
          <a:xfrm>
            <a:off x="0" y="0"/>
            <a:ext cx="12096750" cy="7010400"/>
          </a:xfrm>
          <a:prstGeom prst="rect">
            <a:avLst/>
          </a:prstGeom>
        </p:spPr>
      </p:pic>
      <p:pic>
        <p:nvPicPr>
          <p:cNvPr id="8" name="圖片 7"/>
          <p:cNvPicPr>
            <a:picLocks noChangeAspect="1"/>
          </p:cNvPicPr>
          <p:nvPr userDrawn="1"/>
        </p:nvPicPr>
        <p:blipFill rotWithShape="1">
          <a:blip r:embed="rId14" cstate="screen">
            <a:extLst>
              <a:ext uri="{28A0092B-C50C-407E-A947-70E740481C1C}">
                <a14:useLocalDpi xmlns:a14="http://schemas.microsoft.com/office/drawing/2010/main"/>
              </a:ext>
            </a:extLst>
          </a:blip>
          <a:srcRect t="3981" r="3598" b="3025"/>
          <a:stretch/>
        </p:blipFill>
        <p:spPr>
          <a:xfrm>
            <a:off x="94989" y="-13570"/>
            <a:ext cx="12097011" cy="6802677"/>
          </a:xfrm>
          <a:prstGeom prst="rect">
            <a:avLst/>
          </a:prstGeom>
        </p:spPr>
      </p:pic>
    </p:spTree>
    <p:extLst>
      <p:ext uri="{BB962C8B-B14F-4D97-AF65-F5344CB8AC3E}">
        <p14:creationId xmlns:p14="http://schemas.microsoft.com/office/powerpoint/2010/main" val="1175875375"/>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60" r:id="rId5"/>
    <p:sldLayoutId id="2147483655" r:id="rId6"/>
    <p:sldLayoutId id="2147483661"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BDEA2E2D-67C5-465A-BC6C-95A401F585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A59AE159-489F-44B2-9064-4C50F32A73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E7AE351C-DC1F-4F5E-A834-E59F50B782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CFFFC4-B194-40CD-B75A-E674FB452232}" type="datetimeFigureOut">
              <a:rPr lang="zh-TW" altLang="en-US" smtClean="0"/>
              <a:t>2021/6/29</a:t>
            </a:fld>
            <a:endParaRPr lang="zh-TW" altLang="en-US"/>
          </a:p>
        </p:txBody>
      </p:sp>
      <p:sp>
        <p:nvSpPr>
          <p:cNvPr id="5" name="頁尾版面配置區 4">
            <a:extLst>
              <a:ext uri="{FF2B5EF4-FFF2-40B4-BE49-F238E27FC236}">
                <a16:creationId xmlns:a16="http://schemas.microsoft.com/office/drawing/2014/main" id="{8ED1B504-8DDF-4C2B-8217-35DADCAC12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30A8EA6E-3F69-4280-A4A4-0BE394DA09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925565-17E3-4790-B899-C063B7EBF842}" type="slidenum">
              <a:rPr lang="zh-TW" altLang="en-US" smtClean="0"/>
              <a:t>‹#›</a:t>
            </a:fld>
            <a:endParaRPr lang="zh-TW" altLang="en-US"/>
          </a:p>
        </p:txBody>
      </p:sp>
    </p:spTree>
    <p:extLst>
      <p:ext uri="{BB962C8B-B14F-4D97-AF65-F5344CB8AC3E}">
        <p14:creationId xmlns:p14="http://schemas.microsoft.com/office/powerpoint/2010/main" val="387268472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hyperlink" Target="&#24207;&#21697;4-1&#20108;&#22823;&#22763;&#37323;&#30097;(&#19968;).mp4"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50.xml"/><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3.xml"/><Relationship Id="rId1" Type="http://schemas.openxmlformats.org/officeDocument/2006/relationships/slideLayout" Target="../slideLayouts/slideLayout5.xml"/><Relationship Id="rId4" Type="http://schemas.openxmlformats.org/officeDocument/2006/relationships/comments" Target="../comments/comment2.xml"/></Relationships>
</file>

<file path=ppt/slides/_rels/slide5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17&#36852;&#21521;.mp4" TargetMode="Externa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6.sv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4DFCEE1-B2C9-411F-BF08-7C7693A4D90E}"/>
              </a:ext>
            </a:extLst>
          </p:cNvPr>
          <p:cNvSpPr>
            <a:spLocks noGrp="1"/>
          </p:cNvSpPr>
          <p:nvPr>
            <p:ph type="ctrTitle"/>
          </p:nvPr>
        </p:nvSpPr>
        <p:spPr>
          <a:xfrm>
            <a:off x="1303866" y="1386154"/>
            <a:ext cx="9144000" cy="1485370"/>
          </a:xfrm>
        </p:spPr>
        <p:txBody>
          <a:bodyPr>
            <a:normAutofit fontScale="90000"/>
          </a:bodyPr>
          <a:lstStyle/>
          <a:p>
            <a:pPr>
              <a:lnSpc>
                <a:spcPts val="6500"/>
              </a:lnSpc>
            </a:pPr>
            <a:r>
              <a:rPr lang="zh-TW" altLang="en-US" dirty="0">
                <a:latin typeface="標楷體" panose="03000509000000000000" pitchFamily="65" charset="-120"/>
                <a:ea typeface="標楷體" panose="03000509000000000000" pitchFamily="65" charset="-120"/>
              </a:rPr>
              <a:t>靜思法髓妙蓮華序品讀書會</a:t>
            </a:r>
            <a:br>
              <a:rPr lang="en-US" altLang="zh-TW" dirty="0">
                <a:latin typeface="標楷體" panose="03000509000000000000" pitchFamily="65" charset="-120"/>
                <a:ea typeface="標楷體" panose="03000509000000000000" pitchFamily="65" charset="-120"/>
              </a:rPr>
            </a:br>
            <a:r>
              <a:rPr lang="en-US" altLang="zh-TW" dirty="0">
                <a:solidFill>
                  <a:srgbClr val="7030A0"/>
                </a:solidFill>
                <a:latin typeface="標楷體" panose="03000509000000000000" pitchFamily="65" charset="-120"/>
                <a:ea typeface="標楷體" panose="03000509000000000000" pitchFamily="65" charset="-120"/>
              </a:rPr>
              <a:t>-</a:t>
            </a:r>
            <a:r>
              <a:rPr lang="zh-TW" altLang="en-US" sz="4900" dirty="0">
                <a:solidFill>
                  <a:srgbClr val="7030A0"/>
                </a:solidFill>
                <a:latin typeface="標楷體" panose="03000509000000000000" pitchFamily="65" charset="-120"/>
                <a:ea typeface="標楷體" panose="03000509000000000000" pitchFamily="65" charset="-120"/>
              </a:rPr>
              <a:t>文殊彌勒啟教傳法</a:t>
            </a:r>
            <a:br>
              <a:rPr lang="en-US" altLang="zh-TW" sz="4900" dirty="0">
                <a:solidFill>
                  <a:srgbClr val="FF0000"/>
                </a:solidFill>
                <a:latin typeface="標楷體" panose="03000509000000000000" pitchFamily="65" charset="-120"/>
                <a:ea typeface="標楷體" panose="03000509000000000000" pitchFamily="65" charset="-120"/>
              </a:rPr>
            </a:br>
            <a:endParaRPr lang="zh-TW" altLang="en-US" sz="4900" dirty="0">
              <a:solidFill>
                <a:srgbClr val="FF0000"/>
              </a:solidFill>
              <a:latin typeface="標楷體" panose="03000509000000000000" pitchFamily="65" charset="-120"/>
              <a:ea typeface="標楷體" panose="03000509000000000000" pitchFamily="65" charset="-120"/>
            </a:endParaRPr>
          </a:p>
        </p:txBody>
      </p:sp>
      <p:sp>
        <p:nvSpPr>
          <p:cNvPr id="3" name="副標題 2">
            <a:extLst>
              <a:ext uri="{FF2B5EF4-FFF2-40B4-BE49-F238E27FC236}">
                <a16:creationId xmlns:a16="http://schemas.microsoft.com/office/drawing/2014/main" id="{6D0359AE-98D1-469F-8C7B-D9A4A034C6AD}"/>
              </a:ext>
            </a:extLst>
          </p:cNvPr>
          <p:cNvSpPr>
            <a:spLocks noGrp="1"/>
          </p:cNvSpPr>
          <p:nvPr>
            <p:ph type="subTitle" idx="1"/>
          </p:nvPr>
        </p:nvSpPr>
        <p:spPr>
          <a:xfrm>
            <a:off x="1405465" y="2871524"/>
            <a:ext cx="9144000" cy="730514"/>
          </a:xfrm>
        </p:spPr>
        <p:txBody>
          <a:bodyPr>
            <a:normAutofit/>
          </a:bodyPr>
          <a:lstStyle/>
          <a:p>
            <a:r>
              <a:rPr lang="zh-TW" altLang="en-US" sz="3600" dirty="0">
                <a:latin typeface="標楷體" panose="03000509000000000000" pitchFamily="65" charset="-120"/>
                <a:ea typeface="標楷體" panose="03000509000000000000" pitchFamily="65" charset="-120"/>
              </a:rPr>
              <a:t>頁數</a:t>
            </a:r>
            <a:r>
              <a:rPr lang="en-US" altLang="zh-TW" sz="3600" dirty="0">
                <a:latin typeface="標楷體" panose="03000509000000000000" pitchFamily="65" charset="-120"/>
                <a:ea typeface="標楷體" panose="03000509000000000000" pitchFamily="65" charset="-120"/>
              </a:rPr>
              <a:t>:P607-P638</a:t>
            </a:r>
            <a:endParaRPr lang="zh-TW" altLang="en-US" sz="3600" dirty="0">
              <a:latin typeface="標楷體" panose="03000509000000000000" pitchFamily="65" charset="-120"/>
              <a:ea typeface="標楷體" panose="03000509000000000000" pitchFamily="65" charset="-120"/>
            </a:endParaRPr>
          </a:p>
        </p:txBody>
      </p:sp>
      <p:sp>
        <p:nvSpPr>
          <p:cNvPr id="5" name="文字方塊 4">
            <a:extLst>
              <a:ext uri="{FF2B5EF4-FFF2-40B4-BE49-F238E27FC236}">
                <a16:creationId xmlns:a16="http://schemas.microsoft.com/office/drawing/2014/main" id="{E7898B73-92BD-4B2B-91C4-4469EF00D99B}"/>
              </a:ext>
            </a:extLst>
          </p:cNvPr>
          <p:cNvSpPr txBox="1"/>
          <p:nvPr/>
        </p:nvSpPr>
        <p:spPr>
          <a:xfrm>
            <a:off x="4089398" y="4587874"/>
            <a:ext cx="6053667" cy="1200329"/>
          </a:xfrm>
          <a:prstGeom prst="rect">
            <a:avLst/>
          </a:prstGeom>
          <a:noFill/>
        </p:spPr>
        <p:txBody>
          <a:bodyPr wrap="square">
            <a:spAutoFit/>
          </a:bodyPr>
          <a:lstStyle/>
          <a:p>
            <a:r>
              <a:rPr lang="zh-TW" altLang="en-US" sz="3600" dirty="0">
                <a:latin typeface="標楷體" panose="03000509000000000000" pitchFamily="65" charset="-120"/>
                <a:ea typeface="標楷體" panose="03000509000000000000" pitchFamily="65" charset="-120"/>
              </a:rPr>
              <a:t>導讀人</a:t>
            </a:r>
            <a:r>
              <a:rPr lang="en-US" altLang="zh-TW" sz="3600" dirty="0">
                <a:latin typeface="標楷體" panose="03000509000000000000" pitchFamily="65" charset="-120"/>
                <a:ea typeface="標楷體" panose="03000509000000000000" pitchFamily="65" charset="-120"/>
              </a:rPr>
              <a:t>:</a:t>
            </a:r>
            <a:r>
              <a:rPr lang="zh-TW" altLang="en-US" sz="3600" dirty="0">
                <a:latin typeface="標楷體" panose="03000509000000000000" pitchFamily="65" charset="-120"/>
                <a:ea typeface="標楷體" panose="03000509000000000000" pitchFamily="65" charset="-120"/>
              </a:rPr>
              <a:t>郭淑雲師姊</a:t>
            </a:r>
            <a:endParaRPr lang="en-US" altLang="zh-TW" sz="3600" dirty="0">
              <a:latin typeface="標楷體" panose="03000509000000000000" pitchFamily="65" charset="-120"/>
              <a:ea typeface="標楷體" panose="03000509000000000000" pitchFamily="65" charset="-120"/>
            </a:endParaRPr>
          </a:p>
          <a:p>
            <a:r>
              <a:rPr lang="zh-TW" altLang="en-US" sz="3600" dirty="0">
                <a:latin typeface="標楷體" panose="03000509000000000000" pitchFamily="65" charset="-120"/>
                <a:ea typeface="標楷體" panose="03000509000000000000" pitchFamily="65" charset="-120"/>
              </a:rPr>
              <a:t>      </a:t>
            </a:r>
            <a:r>
              <a:rPr lang="en-US" altLang="zh-TW" sz="3600" dirty="0">
                <a:latin typeface="標楷體" panose="03000509000000000000" pitchFamily="65" charset="-120"/>
                <a:ea typeface="標楷體" panose="03000509000000000000" pitchFamily="65" charset="-120"/>
              </a:rPr>
              <a:t>(</a:t>
            </a:r>
            <a:r>
              <a:rPr lang="zh-TW" altLang="en-US" sz="3600" dirty="0">
                <a:latin typeface="標楷體" panose="03000509000000000000" pitchFamily="65" charset="-120"/>
                <a:ea typeface="標楷體" panose="03000509000000000000" pitchFamily="65" charset="-120"/>
              </a:rPr>
              <a:t>法號</a:t>
            </a:r>
            <a:r>
              <a:rPr lang="en-US" altLang="zh-TW" sz="3600" dirty="0">
                <a:latin typeface="標楷體" panose="03000509000000000000" pitchFamily="65" charset="-120"/>
                <a:ea typeface="標楷體" panose="03000509000000000000" pitchFamily="65" charset="-120"/>
              </a:rPr>
              <a:t>:</a:t>
            </a:r>
            <a:r>
              <a:rPr lang="zh-TW" altLang="en-US" sz="3600" dirty="0">
                <a:latin typeface="標楷體" panose="03000509000000000000" pitchFamily="65" charset="-120"/>
                <a:ea typeface="標楷體" panose="03000509000000000000" pitchFamily="65" charset="-120"/>
              </a:rPr>
              <a:t>慈僎</a:t>
            </a:r>
            <a:r>
              <a:rPr lang="en-US" altLang="zh-TW" sz="3600" dirty="0">
                <a:latin typeface="標楷體" panose="03000509000000000000" pitchFamily="65" charset="-120"/>
                <a:ea typeface="標楷體" panose="03000509000000000000" pitchFamily="65" charset="-120"/>
              </a:rPr>
              <a:t>)</a:t>
            </a:r>
            <a:endParaRPr lang="zh-TW" altLang="en-US" sz="36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084786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340D21CD-F556-4D2A-9C99-1DA77CCD7BBC}"/>
              </a:ext>
            </a:extLst>
          </p:cNvPr>
          <p:cNvSpPr txBox="1"/>
          <p:nvPr/>
        </p:nvSpPr>
        <p:spPr>
          <a:xfrm>
            <a:off x="3432984" y="0"/>
            <a:ext cx="6104238" cy="1200329"/>
          </a:xfrm>
          <a:prstGeom prst="rect">
            <a:avLst/>
          </a:prstGeom>
          <a:noFill/>
        </p:spPr>
        <p:txBody>
          <a:bodyPr wrap="square">
            <a:spAutoFit/>
          </a:bodyPr>
          <a:lstStyle/>
          <a:p>
            <a:pPr algn="ctr"/>
            <a:r>
              <a:rPr lang="zh-TW" altLang="en-US" sz="7200" dirty="0">
                <a:solidFill>
                  <a:schemeClr val="bg2"/>
                </a:solidFill>
                <a:latin typeface="標楷體" panose="03000509000000000000" pitchFamily="65" charset="-120"/>
                <a:ea typeface="標楷體" panose="03000509000000000000" pitchFamily="65" charset="-120"/>
              </a:rPr>
              <a:t>經文</a:t>
            </a:r>
          </a:p>
        </p:txBody>
      </p:sp>
      <p:sp>
        <p:nvSpPr>
          <p:cNvPr id="8" name="文字方塊 7">
            <a:extLst>
              <a:ext uri="{FF2B5EF4-FFF2-40B4-BE49-F238E27FC236}">
                <a16:creationId xmlns:a16="http://schemas.microsoft.com/office/drawing/2014/main" id="{737748AB-4FA0-40A7-8E98-36199B1870D3}"/>
              </a:ext>
            </a:extLst>
          </p:cNvPr>
          <p:cNvSpPr txBox="1"/>
          <p:nvPr/>
        </p:nvSpPr>
        <p:spPr>
          <a:xfrm>
            <a:off x="506895" y="1120676"/>
            <a:ext cx="11368216" cy="4616648"/>
          </a:xfrm>
          <a:prstGeom prst="rect">
            <a:avLst/>
          </a:prstGeom>
          <a:noFill/>
        </p:spPr>
        <p:txBody>
          <a:bodyPr wrap="square">
            <a:spAutoFit/>
          </a:bodyPr>
          <a:lstStyle/>
          <a:p>
            <a:r>
              <a:rPr lang="zh-TW" altLang="zh-TW" sz="5400" dirty="0">
                <a:solidFill>
                  <a:schemeClr val="bg1"/>
                </a:solidFill>
                <a:effectLst/>
                <a:ea typeface="標楷體" panose="03000509000000000000" pitchFamily="65" charset="-120"/>
                <a:cs typeface="Arial" panose="020B0604020202020204" pitchFamily="34" charset="0"/>
              </a:rPr>
              <a:t>爾時</a:t>
            </a:r>
            <a:r>
              <a:rPr lang="zh-TW" altLang="zh-TW" sz="4400" dirty="0">
                <a:solidFill>
                  <a:schemeClr val="bg1"/>
                </a:solidFill>
                <a:effectLst/>
                <a:ea typeface="標楷體" panose="03000509000000000000" pitchFamily="65" charset="-120"/>
                <a:cs typeface="Arial" panose="020B0604020202020204" pitchFamily="34" charset="0"/>
              </a:rPr>
              <a:t> </a:t>
            </a:r>
            <a:r>
              <a:rPr lang="zh-TW" altLang="en-US" sz="4400" dirty="0">
                <a:solidFill>
                  <a:srgbClr val="FFFF00"/>
                </a:solidFill>
                <a:effectLst/>
                <a:ea typeface="標楷體" panose="03000509000000000000" pitchFamily="65" charset="-120"/>
                <a:cs typeface="Arial" panose="020B0604020202020204" pitchFamily="34" charset="0"/>
              </a:rPr>
              <a:t>，</a:t>
            </a:r>
            <a:r>
              <a:rPr lang="zh-TW" altLang="zh-TW" sz="4800" dirty="0">
                <a:solidFill>
                  <a:srgbClr val="FFFF00"/>
                </a:solidFill>
                <a:effectLst/>
                <a:ea typeface="標楷體" panose="03000509000000000000" pitchFamily="65" charset="-120"/>
                <a:cs typeface="Arial" panose="020B0604020202020204" pitchFamily="34" charset="0"/>
              </a:rPr>
              <a:t>彌勒菩薩作是念 </a:t>
            </a:r>
            <a:r>
              <a:rPr lang="zh-TW" altLang="en-US" sz="4800" dirty="0">
                <a:solidFill>
                  <a:srgbClr val="FFFF00"/>
                </a:solidFill>
                <a:ea typeface="標楷體" panose="03000509000000000000" pitchFamily="65" charset="-120"/>
                <a:cs typeface="Arial" panose="020B0604020202020204" pitchFamily="34" charset="0"/>
              </a:rPr>
              <a:t>；</a:t>
            </a:r>
            <a:r>
              <a:rPr lang="zh-TW" altLang="zh-TW" sz="4800" dirty="0">
                <a:solidFill>
                  <a:srgbClr val="FFFF00"/>
                </a:solidFill>
                <a:effectLst/>
                <a:ea typeface="標楷體" panose="03000509000000000000" pitchFamily="65" charset="-120"/>
                <a:cs typeface="Arial" panose="020B0604020202020204" pitchFamily="34" charset="0"/>
              </a:rPr>
              <a:t>今者世尊現神變相</a:t>
            </a:r>
            <a:r>
              <a:rPr lang="zh-TW" altLang="en-US" sz="4800" dirty="0">
                <a:solidFill>
                  <a:srgbClr val="FFFF00"/>
                </a:solidFill>
                <a:effectLst/>
                <a:ea typeface="標楷體" panose="03000509000000000000" pitchFamily="65" charset="-120"/>
                <a:cs typeface="Arial" panose="020B0604020202020204" pitchFamily="34" charset="0"/>
              </a:rPr>
              <a:t>，</a:t>
            </a:r>
            <a:r>
              <a:rPr lang="zh-TW" altLang="zh-TW" sz="4800" dirty="0">
                <a:solidFill>
                  <a:srgbClr val="FFFF00"/>
                </a:solidFill>
                <a:effectLst/>
                <a:ea typeface="標楷體" panose="03000509000000000000" pitchFamily="65" charset="-120"/>
                <a:cs typeface="Arial" panose="020B0604020202020204" pitchFamily="34" charset="0"/>
              </a:rPr>
              <a:t>以何因緣而有此瑞</a:t>
            </a:r>
            <a:r>
              <a:rPr lang="en-US" altLang="zh-TW" sz="4800" dirty="0">
                <a:solidFill>
                  <a:srgbClr val="FFFF00"/>
                </a:solidFill>
                <a:effectLst/>
                <a:latin typeface="標楷體" panose="03000509000000000000" pitchFamily="65" charset="-120"/>
                <a:ea typeface="標楷體" panose="03000509000000000000" pitchFamily="65" charset="-120"/>
                <a:cs typeface="Arial" panose="020B0604020202020204" pitchFamily="34" charset="0"/>
              </a:rPr>
              <a:t>﹖</a:t>
            </a:r>
            <a:r>
              <a:rPr lang="zh-TW" altLang="zh-TW" sz="4800" dirty="0">
                <a:solidFill>
                  <a:srgbClr val="FFFF00"/>
                </a:solidFill>
                <a:effectLst/>
                <a:ea typeface="標楷體" panose="03000509000000000000" pitchFamily="65" charset="-120"/>
                <a:cs typeface="Arial" panose="020B0604020202020204" pitchFamily="34" charset="0"/>
              </a:rPr>
              <a:t>今佛世尊入</a:t>
            </a:r>
            <a:r>
              <a:rPr lang="zh-TW" altLang="en-US" sz="4800" dirty="0">
                <a:solidFill>
                  <a:srgbClr val="FFFF00"/>
                </a:solidFill>
                <a:effectLst/>
                <a:ea typeface="標楷體" panose="03000509000000000000" pitchFamily="65" charset="-120"/>
                <a:cs typeface="Arial" panose="020B0604020202020204" pitchFamily="34" charset="0"/>
              </a:rPr>
              <a:t>於</a:t>
            </a:r>
            <a:r>
              <a:rPr lang="zh-TW" altLang="zh-TW" sz="4800" dirty="0">
                <a:solidFill>
                  <a:srgbClr val="FFFF00"/>
                </a:solidFill>
                <a:effectLst/>
                <a:ea typeface="標楷體" panose="03000509000000000000" pitchFamily="65" charset="-120"/>
                <a:cs typeface="Arial" panose="020B0604020202020204" pitchFamily="34" charset="0"/>
              </a:rPr>
              <a:t>三昧</a:t>
            </a:r>
            <a:r>
              <a:rPr lang="zh-TW" altLang="en-US" sz="4800" dirty="0">
                <a:solidFill>
                  <a:srgbClr val="FFFF00"/>
                </a:solidFill>
                <a:effectLst/>
                <a:ea typeface="標楷體" panose="03000509000000000000" pitchFamily="65" charset="-120"/>
                <a:cs typeface="Arial" panose="020B0604020202020204" pitchFamily="34" charset="0"/>
              </a:rPr>
              <a:t>，</a:t>
            </a:r>
            <a:r>
              <a:rPr lang="zh-TW" altLang="zh-TW" sz="4800" dirty="0">
                <a:solidFill>
                  <a:srgbClr val="FFFF00"/>
                </a:solidFill>
                <a:effectLst/>
                <a:ea typeface="標楷體" panose="03000509000000000000" pitchFamily="65" charset="-120"/>
                <a:cs typeface="Arial" panose="020B0604020202020204" pitchFamily="34" charset="0"/>
              </a:rPr>
              <a:t>是不可思議現希有事</a:t>
            </a:r>
            <a:r>
              <a:rPr lang="zh-TW" altLang="en-US" sz="4800" dirty="0">
                <a:solidFill>
                  <a:srgbClr val="FFFF00"/>
                </a:solidFill>
                <a:effectLst/>
                <a:ea typeface="標楷體" panose="03000509000000000000" pitchFamily="65" charset="-120"/>
                <a:cs typeface="Arial" panose="020B0604020202020204" pitchFamily="34" charset="0"/>
              </a:rPr>
              <a:t>，</a:t>
            </a:r>
            <a:r>
              <a:rPr lang="zh-TW" altLang="zh-TW" sz="4800" dirty="0">
                <a:solidFill>
                  <a:srgbClr val="FFFF00"/>
                </a:solidFill>
                <a:effectLst/>
                <a:ea typeface="標楷體" panose="03000509000000000000" pitchFamily="65" charset="-120"/>
                <a:cs typeface="Arial" panose="020B0604020202020204" pitchFamily="34" charset="0"/>
              </a:rPr>
              <a:t>當以問誰</a:t>
            </a:r>
            <a:r>
              <a:rPr lang="zh-TW" altLang="en-US" sz="4800" dirty="0">
                <a:solidFill>
                  <a:srgbClr val="FFFF00"/>
                </a:solidFill>
                <a:effectLst/>
                <a:ea typeface="標楷體" panose="03000509000000000000" pitchFamily="65" charset="-120"/>
                <a:cs typeface="Arial" panose="020B0604020202020204" pitchFamily="34" charset="0"/>
              </a:rPr>
              <a:t>，</a:t>
            </a:r>
            <a:r>
              <a:rPr lang="zh-TW" altLang="zh-TW" sz="4800" dirty="0">
                <a:solidFill>
                  <a:srgbClr val="FFFF00"/>
                </a:solidFill>
                <a:effectLst/>
                <a:ea typeface="標楷體" panose="03000509000000000000" pitchFamily="65" charset="-120"/>
                <a:cs typeface="Arial" panose="020B0604020202020204" pitchFamily="34" charset="0"/>
              </a:rPr>
              <a:t>誰能答者</a:t>
            </a:r>
            <a:r>
              <a:rPr lang="en-US" altLang="zh-TW" sz="4800" dirty="0">
                <a:solidFill>
                  <a:srgbClr val="FFFF00"/>
                </a:solidFill>
                <a:effectLst/>
                <a:latin typeface="標楷體" panose="03000509000000000000" pitchFamily="65" charset="-120"/>
                <a:ea typeface="標楷體" panose="03000509000000000000" pitchFamily="65" charset="-120"/>
                <a:cs typeface="Arial" panose="020B0604020202020204" pitchFamily="34" charset="0"/>
              </a:rPr>
              <a:t>﹖</a:t>
            </a:r>
            <a:r>
              <a:rPr lang="zh-TW" altLang="zh-TW" sz="4800" dirty="0">
                <a:solidFill>
                  <a:srgbClr val="FFFF00"/>
                </a:solidFill>
                <a:effectLst/>
                <a:ea typeface="標楷體" panose="03000509000000000000" pitchFamily="65" charset="-120"/>
                <a:cs typeface="Arial" panose="020B0604020202020204" pitchFamily="34" charset="0"/>
              </a:rPr>
              <a:t>復作此念</a:t>
            </a:r>
            <a:r>
              <a:rPr lang="en-US" altLang="zh-TW" sz="4800" dirty="0">
                <a:solidFill>
                  <a:srgbClr val="FFFF00"/>
                </a:solidFill>
                <a:effectLst/>
                <a:latin typeface="標楷體" panose="03000509000000000000" pitchFamily="65" charset="-120"/>
                <a:ea typeface="標楷體" panose="03000509000000000000" pitchFamily="65" charset="-120"/>
                <a:cs typeface="Arial" panose="020B0604020202020204" pitchFamily="34" charset="0"/>
              </a:rPr>
              <a:t>：</a:t>
            </a:r>
            <a:r>
              <a:rPr lang="zh-TW" altLang="zh-TW" sz="4800" dirty="0">
                <a:solidFill>
                  <a:srgbClr val="FFFF00"/>
                </a:solidFill>
                <a:effectLst/>
                <a:ea typeface="標楷體" panose="03000509000000000000" pitchFamily="65" charset="-120"/>
                <a:cs typeface="Arial" panose="020B0604020202020204" pitchFamily="34" charset="0"/>
              </a:rPr>
              <a:t>是文殊師利法王之子</a:t>
            </a:r>
            <a:r>
              <a:rPr lang="zh-TW" altLang="en-US" sz="4800" dirty="0">
                <a:solidFill>
                  <a:srgbClr val="FFFF00"/>
                </a:solidFill>
                <a:effectLst/>
                <a:ea typeface="標楷體" panose="03000509000000000000" pitchFamily="65" charset="-120"/>
                <a:cs typeface="Arial" panose="020B0604020202020204" pitchFamily="34" charset="0"/>
              </a:rPr>
              <a:t>，</a:t>
            </a:r>
            <a:r>
              <a:rPr lang="zh-TW" altLang="zh-TW" sz="4800" dirty="0">
                <a:solidFill>
                  <a:srgbClr val="FFFF00"/>
                </a:solidFill>
                <a:effectLst/>
                <a:ea typeface="標楷體" panose="03000509000000000000" pitchFamily="65" charset="-120"/>
                <a:cs typeface="Arial" panose="020B0604020202020204" pitchFamily="34" charset="0"/>
              </a:rPr>
              <a:t>已曾親近供養過去無量諸佛</a:t>
            </a:r>
            <a:r>
              <a:rPr lang="zh-TW" altLang="en-US" sz="4800" dirty="0">
                <a:solidFill>
                  <a:srgbClr val="FFFF00"/>
                </a:solidFill>
                <a:effectLst/>
                <a:ea typeface="標楷體" panose="03000509000000000000" pitchFamily="65" charset="-120"/>
                <a:cs typeface="Arial" panose="020B0604020202020204" pitchFamily="34" charset="0"/>
              </a:rPr>
              <a:t>，</a:t>
            </a:r>
            <a:r>
              <a:rPr lang="zh-TW" altLang="zh-TW" sz="4800" dirty="0">
                <a:solidFill>
                  <a:srgbClr val="FFFF00"/>
                </a:solidFill>
                <a:effectLst/>
                <a:ea typeface="標楷體" panose="03000509000000000000" pitchFamily="65" charset="-120"/>
                <a:cs typeface="Arial" panose="020B0604020202020204" pitchFamily="34" charset="0"/>
              </a:rPr>
              <a:t>必應見此希有之相 </a:t>
            </a:r>
            <a:r>
              <a:rPr lang="zh-TW" altLang="en-US" sz="4800" dirty="0">
                <a:solidFill>
                  <a:srgbClr val="FFFF00"/>
                </a:solidFill>
                <a:ea typeface="標楷體" panose="03000509000000000000" pitchFamily="65" charset="-120"/>
                <a:cs typeface="Arial" panose="020B0604020202020204" pitchFamily="34" charset="0"/>
              </a:rPr>
              <a:t>，</a:t>
            </a:r>
            <a:r>
              <a:rPr lang="zh-TW" altLang="zh-TW" sz="4800" dirty="0">
                <a:solidFill>
                  <a:srgbClr val="FFFF00"/>
                </a:solidFill>
                <a:effectLst/>
                <a:ea typeface="標楷體" panose="03000509000000000000" pitchFamily="65" charset="-120"/>
                <a:cs typeface="Arial" panose="020B0604020202020204" pitchFamily="34" charset="0"/>
              </a:rPr>
              <a:t>我今當問</a:t>
            </a:r>
            <a:r>
              <a:rPr lang="zh-TW" altLang="en-US" sz="4800" dirty="0">
                <a:solidFill>
                  <a:srgbClr val="FFFF00"/>
                </a:solidFill>
                <a:effectLst/>
                <a:ea typeface="標楷體" panose="03000509000000000000" pitchFamily="65" charset="-120"/>
                <a:cs typeface="Arial" panose="020B0604020202020204" pitchFamily="34" charset="0"/>
              </a:rPr>
              <a:t>。</a:t>
            </a:r>
            <a:endParaRPr lang="zh-TW" altLang="en-US" sz="4400" dirty="0">
              <a:solidFill>
                <a:srgbClr val="FFFF00"/>
              </a:solidFill>
            </a:endParaRPr>
          </a:p>
        </p:txBody>
      </p:sp>
    </p:spTree>
    <p:extLst>
      <p:ext uri="{BB962C8B-B14F-4D97-AF65-F5344CB8AC3E}">
        <p14:creationId xmlns:p14="http://schemas.microsoft.com/office/powerpoint/2010/main" val="4307823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340D21CD-F556-4D2A-9C99-1DA77CCD7BBC}"/>
              </a:ext>
            </a:extLst>
          </p:cNvPr>
          <p:cNvSpPr txBox="1"/>
          <p:nvPr/>
        </p:nvSpPr>
        <p:spPr>
          <a:xfrm>
            <a:off x="3492361" y="136021"/>
            <a:ext cx="6104238" cy="1200329"/>
          </a:xfrm>
          <a:prstGeom prst="rect">
            <a:avLst/>
          </a:prstGeom>
          <a:noFill/>
        </p:spPr>
        <p:txBody>
          <a:bodyPr wrap="square">
            <a:spAutoFit/>
          </a:bodyPr>
          <a:lstStyle/>
          <a:p>
            <a:pPr algn="ctr"/>
            <a:r>
              <a:rPr lang="zh-TW" altLang="en-US" sz="7200" dirty="0">
                <a:solidFill>
                  <a:schemeClr val="bg2"/>
                </a:solidFill>
                <a:latin typeface="標楷體" panose="03000509000000000000" pitchFamily="65" charset="-120"/>
                <a:ea typeface="標楷體" panose="03000509000000000000" pitchFamily="65" charset="-120"/>
              </a:rPr>
              <a:t>經文</a:t>
            </a:r>
          </a:p>
        </p:txBody>
      </p:sp>
      <p:sp>
        <p:nvSpPr>
          <p:cNvPr id="8" name="文字方塊 7">
            <a:extLst>
              <a:ext uri="{FF2B5EF4-FFF2-40B4-BE49-F238E27FC236}">
                <a16:creationId xmlns:a16="http://schemas.microsoft.com/office/drawing/2014/main" id="{737748AB-4FA0-40A7-8E98-36199B1870D3}"/>
              </a:ext>
            </a:extLst>
          </p:cNvPr>
          <p:cNvSpPr txBox="1"/>
          <p:nvPr/>
        </p:nvSpPr>
        <p:spPr>
          <a:xfrm>
            <a:off x="518770" y="1251523"/>
            <a:ext cx="11368216" cy="4616648"/>
          </a:xfrm>
          <a:prstGeom prst="rect">
            <a:avLst/>
          </a:prstGeom>
          <a:noFill/>
        </p:spPr>
        <p:txBody>
          <a:bodyPr wrap="square">
            <a:spAutoFit/>
          </a:bodyPr>
          <a:lstStyle/>
          <a:p>
            <a:r>
              <a:rPr lang="zh-TW" altLang="zh-TW" sz="4800" dirty="0">
                <a:solidFill>
                  <a:srgbClr val="FFFF00"/>
                </a:solidFill>
                <a:effectLst/>
                <a:ea typeface="標楷體" panose="03000509000000000000" pitchFamily="65" charset="-120"/>
                <a:cs typeface="Arial" panose="020B0604020202020204" pitchFamily="34" charset="0"/>
              </a:rPr>
              <a:t>爾時 </a:t>
            </a:r>
            <a:r>
              <a:rPr lang="zh-TW" altLang="en-US" sz="4800" dirty="0">
                <a:solidFill>
                  <a:srgbClr val="FFFF00"/>
                </a:solidFill>
                <a:effectLst/>
                <a:ea typeface="標楷體" panose="03000509000000000000" pitchFamily="65" charset="-120"/>
                <a:cs typeface="Arial" panose="020B0604020202020204" pitchFamily="34" charset="0"/>
              </a:rPr>
              <a:t>，</a:t>
            </a:r>
            <a:r>
              <a:rPr lang="zh-TW" altLang="zh-TW" sz="5400" dirty="0">
                <a:solidFill>
                  <a:schemeClr val="bg1"/>
                </a:solidFill>
                <a:effectLst/>
                <a:ea typeface="標楷體" panose="03000509000000000000" pitchFamily="65" charset="-120"/>
                <a:cs typeface="Arial" panose="020B0604020202020204" pitchFamily="34" charset="0"/>
              </a:rPr>
              <a:t>彌勒菩薩作是念</a:t>
            </a:r>
            <a:r>
              <a:rPr lang="zh-TW" altLang="zh-TW" sz="5400" dirty="0">
                <a:solidFill>
                  <a:srgbClr val="FFFF00"/>
                </a:solidFill>
                <a:effectLst/>
                <a:ea typeface="標楷體" panose="03000509000000000000" pitchFamily="65" charset="-120"/>
                <a:cs typeface="Arial" panose="020B0604020202020204" pitchFamily="34" charset="0"/>
              </a:rPr>
              <a:t> </a:t>
            </a:r>
            <a:r>
              <a:rPr lang="zh-TW" altLang="en-US" sz="4800" dirty="0">
                <a:solidFill>
                  <a:srgbClr val="FFFF00"/>
                </a:solidFill>
                <a:ea typeface="標楷體" panose="03000509000000000000" pitchFamily="65" charset="-120"/>
                <a:cs typeface="Arial" panose="020B0604020202020204" pitchFamily="34" charset="0"/>
              </a:rPr>
              <a:t>；</a:t>
            </a:r>
            <a:r>
              <a:rPr lang="zh-TW" altLang="zh-TW" sz="4800" dirty="0">
                <a:solidFill>
                  <a:srgbClr val="FFFF00"/>
                </a:solidFill>
                <a:effectLst/>
                <a:ea typeface="標楷體" panose="03000509000000000000" pitchFamily="65" charset="-120"/>
                <a:cs typeface="Arial" panose="020B0604020202020204" pitchFamily="34" charset="0"/>
              </a:rPr>
              <a:t>今者世尊現神變相</a:t>
            </a:r>
            <a:r>
              <a:rPr lang="zh-TW" altLang="en-US" sz="4800" dirty="0">
                <a:solidFill>
                  <a:srgbClr val="FFFF00"/>
                </a:solidFill>
                <a:effectLst/>
                <a:ea typeface="標楷體" panose="03000509000000000000" pitchFamily="65" charset="-120"/>
                <a:cs typeface="Arial" panose="020B0604020202020204" pitchFamily="34" charset="0"/>
              </a:rPr>
              <a:t>，</a:t>
            </a:r>
            <a:r>
              <a:rPr lang="zh-TW" altLang="zh-TW" sz="4800" dirty="0">
                <a:solidFill>
                  <a:srgbClr val="FFFF00"/>
                </a:solidFill>
                <a:effectLst/>
                <a:ea typeface="標楷體" panose="03000509000000000000" pitchFamily="65" charset="-120"/>
                <a:cs typeface="Arial" panose="020B0604020202020204" pitchFamily="34" charset="0"/>
              </a:rPr>
              <a:t>以何因緣而有此瑞</a:t>
            </a:r>
            <a:r>
              <a:rPr lang="en-US" altLang="zh-TW" sz="4800" dirty="0">
                <a:solidFill>
                  <a:srgbClr val="FFFF00"/>
                </a:solidFill>
                <a:effectLst/>
                <a:latin typeface="標楷體" panose="03000509000000000000" pitchFamily="65" charset="-120"/>
                <a:ea typeface="標楷體" panose="03000509000000000000" pitchFamily="65" charset="-120"/>
                <a:cs typeface="Arial" panose="020B0604020202020204" pitchFamily="34" charset="0"/>
              </a:rPr>
              <a:t>﹖</a:t>
            </a:r>
            <a:r>
              <a:rPr lang="zh-TW" altLang="zh-TW" sz="4800" dirty="0">
                <a:solidFill>
                  <a:srgbClr val="FFFF00"/>
                </a:solidFill>
                <a:effectLst/>
                <a:ea typeface="標楷體" panose="03000509000000000000" pitchFamily="65" charset="-120"/>
                <a:cs typeface="Arial" panose="020B0604020202020204" pitchFamily="34" charset="0"/>
              </a:rPr>
              <a:t>今佛世尊入</a:t>
            </a:r>
            <a:r>
              <a:rPr lang="zh-TW" altLang="en-US" sz="4800" dirty="0">
                <a:solidFill>
                  <a:srgbClr val="FFFF00"/>
                </a:solidFill>
                <a:effectLst/>
                <a:ea typeface="標楷體" panose="03000509000000000000" pitchFamily="65" charset="-120"/>
                <a:cs typeface="Arial" panose="020B0604020202020204" pitchFamily="34" charset="0"/>
              </a:rPr>
              <a:t>於</a:t>
            </a:r>
            <a:r>
              <a:rPr lang="zh-TW" altLang="zh-TW" sz="4800" dirty="0">
                <a:solidFill>
                  <a:srgbClr val="FFFF00"/>
                </a:solidFill>
                <a:effectLst/>
                <a:ea typeface="標楷體" panose="03000509000000000000" pitchFamily="65" charset="-120"/>
                <a:cs typeface="Arial" panose="020B0604020202020204" pitchFamily="34" charset="0"/>
              </a:rPr>
              <a:t>三昧</a:t>
            </a:r>
            <a:r>
              <a:rPr lang="zh-TW" altLang="en-US" sz="4800" dirty="0">
                <a:solidFill>
                  <a:srgbClr val="FFFF00"/>
                </a:solidFill>
                <a:effectLst/>
                <a:ea typeface="標楷體" panose="03000509000000000000" pitchFamily="65" charset="-120"/>
                <a:cs typeface="Arial" panose="020B0604020202020204" pitchFamily="34" charset="0"/>
              </a:rPr>
              <a:t>，</a:t>
            </a:r>
            <a:r>
              <a:rPr lang="zh-TW" altLang="zh-TW" sz="4800" dirty="0">
                <a:solidFill>
                  <a:srgbClr val="FFFF00"/>
                </a:solidFill>
                <a:effectLst/>
                <a:ea typeface="標楷體" panose="03000509000000000000" pitchFamily="65" charset="-120"/>
                <a:cs typeface="Arial" panose="020B0604020202020204" pitchFamily="34" charset="0"/>
              </a:rPr>
              <a:t>是不可思議現希有事</a:t>
            </a:r>
            <a:r>
              <a:rPr lang="zh-TW" altLang="en-US" sz="4800" dirty="0">
                <a:solidFill>
                  <a:srgbClr val="FFFF00"/>
                </a:solidFill>
                <a:effectLst/>
                <a:ea typeface="標楷體" panose="03000509000000000000" pitchFamily="65" charset="-120"/>
                <a:cs typeface="Arial" panose="020B0604020202020204" pitchFamily="34" charset="0"/>
              </a:rPr>
              <a:t>，</a:t>
            </a:r>
            <a:r>
              <a:rPr lang="zh-TW" altLang="zh-TW" sz="4800" dirty="0">
                <a:solidFill>
                  <a:srgbClr val="FFFF00"/>
                </a:solidFill>
                <a:effectLst/>
                <a:ea typeface="標楷體" panose="03000509000000000000" pitchFamily="65" charset="-120"/>
                <a:cs typeface="Arial" panose="020B0604020202020204" pitchFamily="34" charset="0"/>
              </a:rPr>
              <a:t>當以問誰</a:t>
            </a:r>
            <a:r>
              <a:rPr lang="zh-TW" altLang="en-US" sz="4800" dirty="0">
                <a:solidFill>
                  <a:srgbClr val="FFFF00"/>
                </a:solidFill>
                <a:effectLst/>
                <a:ea typeface="標楷體" panose="03000509000000000000" pitchFamily="65" charset="-120"/>
                <a:cs typeface="Arial" panose="020B0604020202020204" pitchFamily="34" charset="0"/>
              </a:rPr>
              <a:t>，</a:t>
            </a:r>
            <a:r>
              <a:rPr lang="zh-TW" altLang="zh-TW" sz="4800" dirty="0">
                <a:solidFill>
                  <a:srgbClr val="FFFF00"/>
                </a:solidFill>
                <a:effectLst/>
                <a:ea typeface="標楷體" panose="03000509000000000000" pitchFamily="65" charset="-120"/>
                <a:cs typeface="Arial" panose="020B0604020202020204" pitchFamily="34" charset="0"/>
              </a:rPr>
              <a:t>誰能答者</a:t>
            </a:r>
            <a:r>
              <a:rPr lang="en-US" altLang="zh-TW" sz="4800" dirty="0">
                <a:solidFill>
                  <a:srgbClr val="FFFF00"/>
                </a:solidFill>
                <a:effectLst/>
                <a:latin typeface="標楷體" panose="03000509000000000000" pitchFamily="65" charset="-120"/>
                <a:ea typeface="標楷體" panose="03000509000000000000" pitchFamily="65" charset="-120"/>
                <a:cs typeface="Arial" panose="020B0604020202020204" pitchFamily="34" charset="0"/>
              </a:rPr>
              <a:t>﹖</a:t>
            </a:r>
            <a:r>
              <a:rPr lang="zh-TW" altLang="zh-TW" sz="4800" dirty="0">
                <a:solidFill>
                  <a:srgbClr val="FFFF00"/>
                </a:solidFill>
                <a:effectLst/>
                <a:ea typeface="標楷體" panose="03000509000000000000" pitchFamily="65" charset="-120"/>
                <a:cs typeface="Arial" panose="020B0604020202020204" pitchFamily="34" charset="0"/>
              </a:rPr>
              <a:t>復作此念</a:t>
            </a:r>
            <a:r>
              <a:rPr lang="en-US" altLang="zh-TW" sz="4800" dirty="0">
                <a:solidFill>
                  <a:srgbClr val="FFFF00"/>
                </a:solidFill>
                <a:effectLst/>
                <a:latin typeface="標楷體" panose="03000509000000000000" pitchFamily="65" charset="-120"/>
                <a:ea typeface="標楷體" panose="03000509000000000000" pitchFamily="65" charset="-120"/>
                <a:cs typeface="Arial" panose="020B0604020202020204" pitchFamily="34" charset="0"/>
              </a:rPr>
              <a:t>：</a:t>
            </a:r>
            <a:r>
              <a:rPr lang="zh-TW" altLang="zh-TW" sz="4800" dirty="0">
                <a:solidFill>
                  <a:srgbClr val="FFFF00"/>
                </a:solidFill>
                <a:effectLst/>
                <a:ea typeface="標楷體" panose="03000509000000000000" pitchFamily="65" charset="-120"/>
                <a:cs typeface="Arial" panose="020B0604020202020204" pitchFamily="34" charset="0"/>
              </a:rPr>
              <a:t>是文殊師利法王之子</a:t>
            </a:r>
            <a:r>
              <a:rPr lang="zh-TW" altLang="en-US" sz="4800" dirty="0">
                <a:solidFill>
                  <a:srgbClr val="FFFF00"/>
                </a:solidFill>
                <a:effectLst/>
                <a:ea typeface="標楷體" panose="03000509000000000000" pitchFamily="65" charset="-120"/>
                <a:cs typeface="Arial" panose="020B0604020202020204" pitchFamily="34" charset="0"/>
              </a:rPr>
              <a:t>，</a:t>
            </a:r>
            <a:r>
              <a:rPr lang="zh-TW" altLang="zh-TW" sz="4800" dirty="0">
                <a:solidFill>
                  <a:srgbClr val="FFFF00"/>
                </a:solidFill>
                <a:effectLst/>
                <a:ea typeface="標楷體" panose="03000509000000000000" pitchFamily="65" charset="-120"/>
                <a:cs typeface="Arial" panose="020B0604020202020204" pitchFamily="34" charset="0"/>
              </a:rPr>
              <a:t>已曾親近供養過去無量諸佛</a:t>
            </a:r>
            <a:r>
              <a:rPr lang="zh-TW" altLang="en-US" sz="4800" dirty="0">
                <a:solidFill>
                  <a:srgbClr val="FFFF00"/>
                </a:solidFill>
                <a:effectLst/>
                <a:ea typeface="標楷體" panose="03000509000000000000" pitchFamily="65" charset="-120"/>
                <a:cs typeface="Arial" panose="020B0604020202020204" pitchFamily="34" charset="0"/>
              </a:rPr>
              <a:t>，</a:t>
            </a:r>
            <a:r>
              <a:rPr lang="zh-TW" altLang="zh-TW" sz="4800" dirty="0">
                <a:solidFill>
                  <a:srgbClr val="FFFF00"/>
                </a:solidFill>
                <a:effectLst/>
                <a:ea typeface="標楷體" panose="03000509000000000000" pitchFamily="65" charset="-120"/>
                <a:cs typeface="Arial" panose="020B0604020202020204" pitchFamily="34" charset="0"/>
              </a:rPr>
              <a:t>必應見此希有之相 </a:t>
            </a:r>
            <a:r>
              <a:rPr lang="zh-TW" altLang="en-US" sz="4800" dirty="0">
                <a:solidFill>
                  <a:srgbClr val="FFFF00"/>
                </a:solidFill>
                <a:ea typeface="標楷體" panose="03000509000000000000" pitchFamily="65" charset="-120"/>
                <a:cs typeface="Arial" panose="020B0604020202020204" pitchFamily="34" charset="0"/>
              </a:rPr>
              <a:t>，</a:t>
            </a:r>
            <a:r>
              <a:rPr lang="zh-TW" altLang="zh-TW" sz="4800" dirty="0">
                <a:solidFill>
                  <a:srgbClr val="FFFF00"/>
                </a:solidFill>
                <a:effectLst/>
                <a:ea typeface="標楷體" panose="03000509000000000000" pitchFamily="65" charset="-120"/>
                <a:cs typeface="Arial" panose="020B0604020202020204" pitchFamily="34" charset="0"/>
              </a:rPr>
              <a:t>我今當問</a:t>
            </a:r>
            <a:r>
              <a:rPr lang="zh-TW" altLang="en-US" sz="4800" dirty="0">
                <a:solidFill>
                  <a:srgbClr val="FFFF00"/>
                </a:solidFill>
                <a:effectLst/>
                <a:ea typeface="標楷體" panose="03000509000000000000" pitchFamily="65" charset="-120"/>
                <a:cs typeface="Arial" panose="020B0604020202020204" pitchFamily="34" charset="0"/>
              </a:rPr>
              <a:t>。</a:t>
            </a:r>
            <a:endParaRPr lang="zh-TW" altLang="en-US" sz="4800" dirty="0">
              <a:solidFill>
                <a:srgbClr val="FFFF00"/>
              </a:solidFill>
            </a:endParaRPr>
          </a:p>
        </p:txBody>
      </p:sp>
    </p:spTree>
    <p:extLst>
      <p:ext uri="{BB962C8B-B14F-4D97-AF65-F5344CB8AC3E}">
        <p14:creationId xmlns:p14="http://schemas.microsoft.com/office/powerpoint/2010/main" val="4176379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gn="ctr"/>
            <a:r>
              <a:rPr lang="zh-TW" altLang="en-US" sz="5400" dirty="0"/>
              <a:t>彌勒菩薩作是念</a:t>
            </a:r>
          </a:p>
        </p:txBody>
      </p:sp>
      <p:sp>
        <p:nvSpPr>
          <p:cNvPr id="3" name="直排文字版面配置區 2"/>
          <p:cNvSpPr>
            <a:spLocks noGrp="1"/>
          </p:cNvSpPr>
          <p:nvPr>
            <p:ph type="body" orient="vert" idx="1"/>
          </p:nvPr>
        </p:nvSpPr>
        <p:spPr>
          <a:xfrm>
            <a:off x="838200" y="1690688"/>
            <a:ext cx="10621487" cy="4351338"/>
          </a:xfrm>
        </p:spPr>
        <p:txBody>
          <a:bodyPr>
            <a:normAutofit/>
          </a:bodyPr>
          <a:lstStyle/>
          <a:p>
            <a:pPr marL="0" indent="0">
              <a:lnSpc>
                <a:spcPct val="150000"/>
              </a:lnSpc>
              <a:buNone/>
            </a:pPr>
            <a:r>
              <a:rPr lang="zh-CN" altLang="en-US" sz="4800" dirty="0"/>
              <a:t>彌勒菩薩</a:t>
            </a:r>
            <a:r>
              <a:rPr lang="en-US" altLang="zh-CN" sz="4800" dirty="0"/>
              <a:t>(</a:t>
            </a:r>
            <a:r>
              <a:rPr lang="zh-TW" altLang="en-US" sz="4800" dirty="0"/>
              <a:t>這麼想</a:t>
            </a:r>
            <a:r>
              <a:rPr lang="en-US" altLang="zh-TW" sz="4800" dirty="0"/>
              <a:t>)</a:t>
            </a:r>
            <a:r>
              <a:rPr lang="zh-CN" altLang="en-US" sz="4800" dirty="0"/>
              <a:t>知道大衆對佛陀放光現瑞心有疑惑</a:t>
            </a:r>
            <a:r>
              <a:rPr lang="zh-TW" altLang="en-US" sz="4800" dirty="0"/>
              <a:t>，</a:t>
            </a:r>
            <a:r>
              <a:rPr lang="zh-CN" altLang="en-US" sz="4800" dirty="0"/>
              <a:t>所以慈悲</a:t>
            </a:r>
            <a:r>
              <a:rPr lang="zh-TW" altLang="en-US" sz="4800" dirty="0"/>
              <a:t>啟問</a:t>
            </a:r>
            <a:r>
              <a:rPr lang="zh-TW" altLang="en-US" sz="3600" dirty="0"/>
              <a:t>。</a:t>
            </a:r>
          </a:p>
        </p:txBody>
      </p:sp>
      <p:sp>
        <p:nvSpPr>
          <p:cNvPr id="5" name="文字方塊 4">
            <a:extLst>
              <a:ext uri="{FF2B5EF4-FFF2-40B4-BE49-F238E27FC236}">
                <a16:creationId xmlns:a16="http://schemas.microsoft.com/office/drawing/2014/main" id="{1444E3E0-B5D1-422D-8474-D95B2C51D1E1}"/>
              </a:ext>
            </a:extLst>
          </p:cNvPr>
          <p:cNvSpPr txBox="1"/>
          <p:nvPr/>
        </p:nvSpPr>
        <p:spPr>
          <a:xfrm>
            <a:off x="7307888" y="6403629"/>
            <a:ext cx="3804955" cy="369332"/>
          </a:xfrm>
          <a:prstGeom prst="rect">
            <a:avLst/>
          </a:prstGeom>
          <a:noFill/>
        </p:spPr>
        <p:txBody>
          <a:bodyPr wrap="square">
            <a:spAutoFit/>
          </a:bodyPr>
          <a:lstStyle/>
          <a:p>
            <a:r>
              <a:rPr lang="zh-TW" altLang="en-US" sz="1800" kern="0" dirty="0">
                <a:solidFill>
                  <a:srgbClr val="002060"/>
                </a:solidFill>
                <a:effectLst/>
                <a:latin typeface="標楷體" panose="03000509000000000000" pitchFamily="65" charset="-120"/>
                <a:ea typeface="標楷體" panose="03000509000000000000" pitchFamily="65" charset="-120"/>
                <a:cs typeface="Arial" panose="020B0604020202020204" pitchFamily="34" charset="0"/>
              </a:rPr>
              <a:t>靜思法髓妙蓮華序品</a:t>
            </a:r>
            <a:r>
              <a:rPr lang="en-US" altLang="zh-TW" sz="1800" kern="0" dirty="0">
                <a:solidFill>
                  <a:srgbClr val="002060"/>
                </a:solidFill>
                <a:effectLst/>
                <a:latin typeface="標楷體" panose="03000509000000000000" pitchFamily="65" charset="-120"/>
                <a:ea typeface="標楷體" panose="03000509000000000000" pitchFamily="65" charset="-120"/>
                <a:cs typeface="Arial" panose="020B0604020202020204" pitchFamily="34" charset="0"/>
              </a:rPr>
              <a:t>》P617(+</a:t>
            </a:r>
            <a:r>
              <a:rPr lang="en-US" altLang="zh-TW" kern="0" dirty="0">
                <a:solidFill>
                  <a:srgbClr val="002060"/>
                </a:solidFill>
                <a:latin typeface="標楷體" panose="03000509000000000000" pitchFamily="65" charset="-120"/>
                <a:ea typeface="標楷體" panose="03000509000000000000" pitchFamily="65" charset="-120"/>
                <a:cs typeface="Arial" panose="020B0604020202020204" pitchFamily="34" charset="0"/>
              </a:rPr>
              <a:t>1</a:t>
            </a:r>
            <a:r>
              <a:rPr lang="en-US" altLang="zh-TW" sz="1800" kern="0" dirty="0">
                <a:solidFill>
                  <a:srgbClr val="002060"/>
                </a:solidFill>
                <a:effectLst/>
                <a:latin typeface="標楷體" panose="03000509000000000000" pitchFamily="65" charset="-120"/>
                <a:ea typeface="標楷體" panose="03000509000000000000" pitchFamily="65" charset="-120"/>
                <a:cs typeface="Arial" panose="020B0604020202020204" pitchFamily="34" charset="0"/>
              </a:rPr>
              <a:t>)</a:t>
            </a:r>
            <a:endParaRPr lang="zh-TW" altLang="en-US" dirty="0">
              <a:solidFill>
                <a:srgbClr val="002060"/>
              </a:solidFill>
            </a:endParaRPr>
          </a:p>
        </p:txBody>
      </p:sp>
    </p:spTree>
    <p:extLst>
      <p:ext uri="{BB962C8B-B14F-4D97-AF65-F5344CB8AC3E}">
        <p14:creationId xmlns:p14="http://schemas.microsoft.com/office/powerpoint/2010/main" val="2370226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一張含有 畫畫 的圖片&#10;&#10;自動產生的描述">
            <a:extLst>
              <a:ext uri="{FF2B5EF4-FFF2-40B4-BE49-F238E27FC236}">
                <a16:creationId xmlns:a16="http://schemas.microsoft.com/office/drawing/2014/main" id="{BDA7CEAD-AF6F-4ED2-ADE7-D6DB10676027}"/>
              </a:ext>
            </a:extLst>
          </p:cNvPr>
          <p:cNvPicPr>
            <a:picLocks noChangeAspect="1"/>
          </p:cNvPicPr>
          <p:nvPr/>
        </p:nvPicPr>
        <p:blipFill rotWithShape="1">
          <a:blip r:embed="rId3">
            <a:extLst>
              <a:ext uri="{28A0092B-C50C-407E-A947-70E740481C1C}">
                <a14:useLocalDpi xmlns:a14="http://schemas.microsoft.com/office/drawing/2010/main" val="0"/>
              </a:ext>
            </a:extLst>
          </a:blip>
          <a:srcRect b="4675"/>
          <a:stretch/>
        </p:blipFill>
        <p:spPr>
          <a:xfrm>
            <a:off x="6645732" y="870128"/>
            <a:ext cx="5083206" cy="4367467"/>
          </a:xfrm>
          <a:prstGeom prst="ellipse">
            <a:avLst/>
          </a:prstGeom>
          <a:ln>
            <a:noFill/>
          </a:ln>
          <a:effectLst>
            <a:softEdge rad="112500"/>
          </a:effectLst>
        </p:spPr>
      </p:pic>
      <p:sp>
        <p:nvSpPr>
          <p:cNvPr id="5" name="直排文字版面配置區 2">
            <a:extLst>
              <a:ext uri="{FF2B5EF4-FFF2-40B4-BE49-F238E27FC236}">
                <a16:creationId xmlns:a16="http://schemas.microsoft.com/office/drawing/2014/main" id="{FDB38C2A-EEF0-46AC-B03E-270C0BA47640}"/>
              </a:ext>
            </a:extLst>
          </p:cNvPr>
          <p:cNvSpPr>
            <a:spLocks noGrp="1"/>
          </p:cNvSpPr>
          <p:nvPr>
            <p:ph type="title"/>
          </p:nvPr>
        </p:nvSpPr>
        <p:spPr>
          <a:xfrm>
            <a:off x="838200" y="1245266"/>
            <a:ext cx="5586046" cy="1325563"/>
          </a:xfrm>
        </p:spPr>
        <p:txBody>
          <a:bodyPr vert="horz" lIns="91440" tIns="45720" rIns="91440" bIns="45720" rtlCol="0" anchor="t">
            <a:normAutofit fontScale="90000"/>
          </a:bodyPr>
          <a:lstStyle/>
          <a:p>
            <a:pPr marL="0" indent="0">
              <a:buNone/>
            </a:pPr>
            <a:r>
              <a:rPr lang="zh-TW" altLang="en-US" sz="4400" b="1" dirty="0">
                <a:solidFill>
                  <a:schemeClr val="tx1"/>
                </a:solidFill>
                <a:effectLst/>
                <a:latin typeface="+mj-lt"/>
                <a:ea typeface="+mj-ea"/>
              </a:rPr>
              <a:t> </a:t>
            </a:r>
            <a:r>
              <a:rPr lang="zh-TW" altLang="en-US" sz="5300" b="1" dirty="0">
                <a:solidFill>
                  <a:schemeClr val="bg1"/>
                </a:solidFill>
                <a:effectLst/>
              </a:rPr>
              <a:t>彌勒菩薩慈心因緣</a:t>
            </a:r>
            <a:endParaRPr lang="en-US" altLang="zh-TW" sz="4400" dirty="0">
              <a:solidFill>
                <a:schemeClr val="bg1"/>
              </a:solidFill>
            </a:endParaRPr>
          </a:p>
        </p:txBody>
      </p:sp>
    </p:spTree>
    <p:extLst>
      <p:ext uri="{BB962C8B-B14F-4D97-AF65-F5344CB8AC3E}">
        <p14:creationId xmlns:p14="http://schemas.microsoft.com/office/powerpoint/2010/main" val="3736954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555FF05-A953-4B99-92C3-2AEA439A8A3A}"/>
              </a:ext>
            </a:extLst>
          </p:cNvPr>
          <p:cNvSpPr>
            <a:spLocks noGrp="1"/>
          </p:cNvSpPr>
          <p:nvPr>
            <p:ph type="title"/>
          </p:nvPr>
        </p:nvSpPr>
        <p:spPr>
          <a:xfrm>
            <a:off x="1037706" y="500062"/>
            <a:ext cx="10515600" cy="1325563"/>
          </a:xfrm>
        </p:spPr>
        <p:txBody>
          <a:bodyPr/>
          <a:lstStyle/>
          <a:p>
            <a:pPr algn="ctr"/>
            <a:r>
              <a:rPr lang="zh-TW" altLang="zh-TW" sz="4000" b="1" kern="0" dirty="0">
                <a:solidFill>
                  <a:srgbClr val="FFFF00"/>
                </a:solidFill>
                <a:effectLst/>
                <a:cs typeface="新細明體" panose="02020500000000000000" pitchFamily="18" charset="-120"/>
              </a:rPr>
              <a:t>彌勒菩薩慈心因緣</a:t>
            </a:r>
            <a:br>
              <a:rPr lang="zh-TW" altLang="zh-TW" sz="1800" b="1" kern="100" dirty="0">
                <a:solidFill>
                  <a:srgbClr val="000000"/>
                </a:solidFill>
                <a:effectLst/>
                <a:latin typeface="Calibri" panose="020F0502020204030204" pitchFamily="34" charset="0"/>
                <a:ea typeface="標楷體" panose="03000509000000000000" pitchFamily="65" charset="-120"/>
                <a:cs typeface="Mangal" panose="02040503050203030202" pitchFamily="18" charset="0"/>
              </a:rPr>
            </a:br>
            <a:endParaRPr lang="zh-TW" altLang="en-US" dirty="0"/>
          </a:p>
        </p:txBody>
      </p:sp>
      <p:sp>
        <p:nvSpPr>
          <p:cNvPr id="3" name="直排文字版面配置區 2">
            <a:extLst>
              <a:ext uri="{FF2B5EF4-FFF2-40B4-BE49-F238E27FC236}">
                <a16:creationId xmlns:a16="http://schemas.microsoft.com/office/drawing/2014/main" id="{80C0AAFF-07D1-4F89-A360-AAF550B3223E}"/>
              </a:ext>
            </a:extLst>
          </p:cNvPr>
          <p:cNvSpPr>
            <a:spLocks noGrp="1"/>
          </p:cNvSpPr>
          <p:nvPr>
            <p:ph type="body" orient="vert" idx="1"/>
          </p:nvPr>
        </p:nvSpPr>
        <p:spPr/>
        <p:txBody>
          <a:bodyPr/>
          <a:lstStyle/>
          <a:p>
            <a:pPr marL="0" indent="0" algn="ctr">
              <a:buNone/>
            </a:pPr>
            <a:r>
              <a:rPr lang="zh-TW" altLang="en-US" kern="0" dirty="0">
                <a:solidFill>
                  <a:srgbClr val="000000"/>
                </a:solidFill>
                <a:latin typeface="�s�ө���"/>
                <a:ea typeface="新細明體" panose="02020500000000000000" pitchFamily="18" charset="-120"/>
                <a:cs typeface="新細明體" panose="02020500000000000000" pitchFamily="18" charset="-120"/>
              </a:rPr>
              <a:t>      </a:t>
            </a:r>
            <a:r>
              <a:rPr lang="zh-TW" altLang="zh-TW" sz="4000" b="0" kern="0" dirty="0">
                <a:solidFill>
                  <a:schemeClr val="bg1"/>
                </a:solidFill>
                <a:effectLst/>
                <a:cs typeface="新細明體" panose="02020500000000000000" pitchFamily="18" charset="-120"/>
              </a:rPr>
              <a:t>寧當燃身破眼目，不忍行殺食眾生。</a:t>
            </a:r>
            <a:br>
              <a:rPr lang="en-US" altLang="zh-TW" sz="4000" b="0" kern="0" dirty="0">
                <a:solidFill>
                  <a:schemeClr val="bg1"/>
                </a:solidFill>
                <a:effectLst/>
                <a:cs typeface="新細明體" panose="02020500000000000000" pitchFamily="18" charset="-120"/>
              </a:rPr>
            </a:br>
            <a:r>
              <a:rPr lang="zh-TW" altLang="zh-TW" sz="4000" b="0" kern="0" dirty="0">
                <a:solidFill>
                  <a:schemeClr val="bg1"/>
                </a:solidFill>
                <a:effectLst/>
                <a:cs typeface="新細明體" panose="02020500000000000000" pitchFamily="18" charset="-120"/>
              </a:rPr>
              <a:t>　諸佛所說慈悲經，彼經中說行慈者。</a:t>
            </a:r>
            <a:br>
              <a:rPr lang="en-US" altLang="zh-TW" sz="4000" b="0" kern="0" dirty="0">
                <a:solidFill>
                  <a:schemeClr val="bg1"/>
                </a:solidFill>
                <a:effectLst/>
                <a:cs typeface="新細明體" panose="02020500000000000000" pitchFamily="18" charset="-120"/>
              </a:rPr>
            </a:br>
            <a:r>
              <a:rPr lang="zh-TW" altLang="zh-TW" sz="4000" b="0" kern="0" dirty="0">
                <a:solidFill>
                  <a:schemeClr val="bg1"/>
                </a:solidFill>
                <a:effectLst/>
                <a:cs typeface="新細明體" panose="02020500000000000000" pitchFamily="18" charset="-120"/>
              </a:rPr>
              <a:t>　寧破骨髓出頭腦，不忍噉肉食眾生。</a:t>
            </a:r>
            <a:br>
              <a:rPr lang="en-US" altLang="zh-TW" sz="4000" b="0" kern="0" dirty="0">
                <a:solidFill>
                  <a:schemeClr val="bg1"/>
                </a:solidFill>
                <a:effectLst/>
                <a:cs typeface="新細明體" panose="02020500000000000000" pitchFamily="18" charset="-120"/>
              </a:rPr>
            </a:br>
            <a:r>
              <a:rPr lang="zh-TW" altLang="zh-TW" sz="4000" b="0" kern="0" dirty="0">
                <a:solidFill>
                  <a:schemeClr val="bg1"/>
                </a:solidFill>
                <a:effectLst/>
                <a:cs typeface="新細明體" panose="02020500000000000000" pitchFamily="18" charset="-120"/>
              </a:rPr>
              <a:t>　如佛所说食肉者，此人行慈不滿足。</a:t>
            </a:r>
            <a:br>
              <a:rPr lang="en-US" altLang="zh-TW" sz="4000" b="0" kern="0" dirty="0">
                <a:solidFill>
                  <a:schemeClr val="bg1"/>
                </a:solidFill>
                <a:effectLst/>
                <a:cs typeface="新細明體" panose="02020500000000000000" pitchFamily="18" charset="-120"/>
              </a:rPr>
            </a:br>
            <a:r>
              <a:rPr lang="zh-TW" altLang="zh-TW" sz="4000" b="0" kern="0" dirty="0">
                <a:solidFill>
                  <a:schemeClr val="bg1"/>
                </a:solidFill>
                <a:effectLst/>
                <a:cs typeface="新細明體" panose="02020500000000000000" pitchFamily="18" charset="-120"/>
              </a:rPr>
              <a:t>　常受短命多病身，迷沒生死不成佛。</a:t>
            </a:r>
            <a:endParaRPr lang="zh-TW" altLang="en-US" dirty="0">
              <a:solidFill>
                <a:schemeClr val="bg1"/>
              </a:solidFill>
            </a:endParaRPr>
          </a:p>
        </p:txBody>
      </p:sp>
    </p:spTree>
    <p:extLst>
      <p:ext uri="{BB962C8B-B14F-4D97-AF65-F5344CB8AC3E}">
        <p14:creationId xmlns:p14="http://schemas.microsoft.com/office/powerpoint/2010/main" val="5200280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圖片 2">
            <a:extLst>
              <a:ext uri="{FF2B5EF4-FFF2-40B4-BE49-F238E27FC236}">
                <a16:creationId xmlns:a16="http://schemas.microsoft.com/office/drawing/2014/main" id="{34891783-03A2-4755-BA00-0D2AE0FAB4C3}"/>
              </a:ext>
            </a:extLst>
          </p:cNvPr>
          <p:cNvPicPr>
            <a:picLocks noChangeAspect="1"/>
          </p:cNvPicPr>
          <p:nvPr/>
        </p:nvPicPr>
        <p:blipFill rotWithShape="1">
          <a:blip r:embed="rId2"/>
          <a:srcRect l="17382" t="9091" r="17982"/>
          <a:stretch/>
        </p:blipFill>
        <p:spPr>
          <a:xfrm>
            <a:off x="3523488" y="10"/>
            <a:ext cx="8668512" cy="6857990"/>
          </a:xfrm>
          <a:prstGeom prst="rect">
            <a:avLst/>
          </a:prstGeom>
        </p:spPr>
      </p:pic>
      <p:sp>
        <p:nvSpPr>
          <p:cNvPr id="10" name="Rectangle 9">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標題 1">
            <a:extLst>
              <a:ext uri="{FF2B5EF4-FFF2-40B4-BE49-F238E27FC236}">
                <a16:creationId xmlns:a16="http://schemas.microsoft.com/office/drawing/2014/main" id="{19626D5D-A396-4D31-97B2-CA2CD2D14A47}"/>
              </a:ext>
            </a:extLst>
          </p:cNvPr>
          <p:cNvSpPr>
            <a:spLocks noGrp="1"/>
          </p:cNvSpPr>
          <p:nvPr>
            <p:ph type="title"/>
          </p:nvPr>
        </p:nvSpPr>
        <p:spPr>
          <a:xfrm>
            <a:off x="43781" y="1657816"/>
            <a:ext cx="5618019" cy="1926066"/>
          </a:xfrm>
        </p:spPr>
        <p:txBody>
          <a:bodyPr vert="horz" lIns="91440" tIns="45720" rIns="91440" bIns="45720" rtlCol="0" anchor="b">
            <a:normAutofit/>
          </a:bodyPr>
          <a:lstStyle/>
          <a:p>
            <a:pPr algn="ctr"/>
            <a:r>
              <a:rPr lang="zh-TW" altLang="en-US" sz="4800" dirty="0">
                <a:latin typeface="標楷體" panose="03000509000000000000" pitchFamily="65" charset="-120"/>
                <a:ea typeface="標楷體" panose="03000509000000000000" pitchFamily="65" charset="-120"/>
              </a:rPr>
              <a:t>熊熊遇見你 </a:t>
            </a:r>
            <a:br>
              <a:rPr lang="en-US" altLang="zh-TW" sz="4800" dirty="0">
                <a:latin typeface="標楷體" panose="03000509000000000000" pitchFamily="65" charset="-120"/>
                <a:ea typeface="標楷體" panose="03000509000000000000" pitchFamily="65" charset="-120"/>
              </a:rPr>
            </a:br>
            <a:r>
              <a:rPr lang="zh-TW" altLang="en-US" sz="4800" dirty="0">
                <a:latin typeface="標楷體" panose="03000509000000000000" pitchFamily="65" charset="-120"/>
                <a:ea typeface="標楷體" panose="03000509000000000000" pitchFamily="65" charset="-120"/>
              </a:rPr>
              <a:t>困獸之鬥心碎一幕</a:t>
            </a:r>
            <a:endParaRPr lang="en-US" altLang="zh-TW" sz="4800" dirty="0">
              <a:latin typeface="標楷體" panose="03000509000000000000" pitchFamily="65" charset="-120"/>
              <a:ea typeface="標楷體" panose="03000509000000000000" pitchFamily="65" charset="-120"/>
            </a:endParaRPr>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6606460"/>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9D9650D-ED6D-4C4C-97B6-69A4C8021F04}"/>
              </a:ext>
            </a:extLst>
          </p:cNvPr>
          <p:cNvSpPr>
            <a:spLocks noGrp="1"/>
          </p:cNvSpPr>
          <p:nvPr>
            <p:ph type="title"/>
          </p:nvPr>
        </p:nvSpPr>
        <p:spPr/>
        <p:txBody>
          <a:bodyPr>
            <a:normAutofit/>
          </a:bodyPr>
          <a:lstStyle/>
          <a:p>
            <a:pPr algn="ctr"/>
            <a:r>
              <a:rPr lang="zh-TW" altLang="en-US" sz="5400" dirty="0"/>
              <a:t>彌勒菩薩與釋迦牟尼佛的因緣</a:t>
            </a:r>
          </a:p>
        </p:txBody>
      </p:sp>
      <p:sp>
        <p:nvSpPr>
          <p:cNvPr id="3" name="直排文字版面配置區 2">
            <a:extLst>
              <a:ext uri="{FF2B5EF4-FFF2-40B4-BE49-F238E27FC236}">
                <a16:creationId xmlns:a16="http://schemas.microsoft.com/office/drawing/2014/main" id="{8DBDBEF6-83F3-49D3-8E7D-378F7C02D095}"/>
              </a:ext>
            </a:extLst>
          </p:cNvPr>
          <p:cNvSpPr>
            <a:spLocks noGrp="1"/>
          </p:cNvSpPr>
          <p:nvPr>
            <p:ph type="body" orient="vert" idx="1"/>
          </p:nvPr>
        </p:nvSpPr>
        <p:spPr>
          <a:xfrm>
            <a:off x="617517" y="1828800"/>
            <a:ext cx="10854047" cy="4002174"/>
          </a:xfrm>
        </p:spPr>
        <p:txBody>
          <a:bodyPr>
            <a:normAutofit/>
          </a:bodyPr>
          <a:lstStyle/>
          <a:p>
            <a:pPr>
              <a:lnSpc>
                <a:spcPct val="150000"/>
              </a:lnSpc>
            </a:pPr>
            <a:r>
              <a:rPr lang="zh-TW" altLang="en-US" sz="4800" dirty="0"/>
              <a:t>過去久遠劫前，彌勒菩薩曾與釋迦菩薩同在古雷音王佛</a:t>
            </a:r>
            <a:r>
              <a:rPr lang="en-US" altLang="zh-TW" sz="4800" dirty="0"/>
              <a:t>(</a:t>
            </a:r>
            <a:r>
              <a:rPr lang="zh-TW" altLang="en-US" sz="4800" dirty="0"/>
              <a:t>另一說弗沙佛</a:t>
            </a:r>
            <a:r>
              <a:rPr lang="en-US" altLang="zh-TW" sz="4800" dirty="0"/>
              <a:t>)………</a:t>
            </a:r>
            <a:endParaRPr lang="zh-TW" altLang="en-US" sz="4800" dirty="0"/>
          </a:p>
        </p:txBody>
      </p:sp>
      <p:sp>
        <p:nvSpPr>
          <p:cNvPr id="5" name="文字方塊 4">
            <a:extLst>
              <a:ext uri="{FF2B5EF4-FFF2-40B4-BE49-F238E27FC236}">
                <a16:creationId xmlns:a16="http://schemas.microsoft.com/office/drawing/2014/main" id="{D34EB326-4F35-4D7E-A005-FB6E846F48A6}"/>
              </a:ext>
            </a:extLst>
          </p:cNvPr>
          <p:cNvSpPr txBox="1"/>
          <p:nvPr/>
        </p:nvSpPr>
        <p:spPr>
          <a:xfrm>
            <a:off x="7307888" y="6403629"/>
            <a:ext cx="3804955" cy="369332"/>
          </a:xfrm>
          <a:prstGeom prst="rect">
            <a:avLst/>
          </a:prstGeom>
          <a:noFill/>
        </p:spPr>
        <p:txBody>
          <a:bodyPr wrap="square">
            <a:spAutoFit/>
          </a:bodyPr>
          <a:lstStyle/>
          <a:p>
            <a:r>
              <a:rPr lang="zh-TW" altLang="en-US" sz="1800" kern="0" dirty="0">
                <a:solidFill>
                  <a:srgbClr val="002060"/>
                </a:solidFill>
                <a:effectLst/>
                <a:latin typeface="標楷體" panose="03000509000000000000" pitchFamily="65" charset="-120"/>
                <a:ea typeface="標楷體" panose="03000509000000000000" pitchFamily="65" charset="-120"/>
                <a:cs typeface="Arial" panose="020B0604020202020204" pitchFamily="34" charset="0"/>
              </a:rPr>
              <a:t>靜思法髓妙蓮華序品</a:t>
            </a:r>
            <a:r>
              <a:rPr lang="en-US" altLang="zh-TW" sz="1800" kern="0" dirty="0">
                <a:solidFill>
                  <a:srgbClr val="002060"/>
                </a:solidFill>
                <a:effectLst/>
                <a:latin typeface="標楷體" panose="03000509000000000000" pitchFamily="65" charset="-120"/>
                <a:ea typeface="標楷體" panose="03000509000000000000" pitchFamily="65" charset="-120"/>
                <a:cs typeface="Arial" panose="020B0604020202020204" pitchFamily="34" charset="0"/>
              </a:rPr>
              <a:t>》P613(+4)</a:t>
            </a:r>
            <a:endParaRPr lang="zh-TW" altLang="en-US" dirty="0">
              <a:solidFill>
                <a:srgbClr val="002060"/>
              </a:solidFill>
            </a:endParaRPr>
          </a:p>
        </p:txBody>
      </p:sp>
    </p:spTree>
    <p:extLst>
      <p:ext uri="{BB962C8B-B14F-4D97-AF65-F5344CB8AC3E}">
        <p14:creationId xmlns:p14="http://schemas.microsoft.com/office/powerpoint/2010/main" val="42737054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直排文字版面配置區 2">
            <a:extLst>
              <a:ext uri="{FF2B5EF4-FFF2-40B4-BE49-F238E27FC236}">
                <a16:creationId xmlns:a16="http://schemas.microsoft.com/office/drawing/2014/main" id="{B3455226-4EA6-4DDE-A86B-1F250DC7B9D4}"/>
              </a:ext>
            </a:extLst>
          </p:cNvPr>
          <p:cNvSpPr>
            <a:spLocks noGrp="1"/>
          </p:cNvSpPr>
          <p:nvPr>
            <p:ph type="body" orient="vert" idx="1"/>
          </p:nvPr>
        </p:nvSpPr>
        <p:spPr>
          <a:xfrm>
            <a:off x="498764" y="664090"/>
            <a:ext cx="11839697" cy="4351338"/>
          </a:xfrm>
        </p:spPr>
        <p:txBody>
          <a:bodyPr>
            <a:normAutofit/>
          </a:bodyPr>
          <a:lstStyle/>
          <a:p>
            <a:pPr>
              <a:lnSpc>
                <a:spcPts val="6000"/>
              </a:lnSpc>
            </a:pPr>
            <a:r>
              <a:rPr lang="zh-CN" altLang="en-US" sz="4800" dirty="0"/>
              <a:t>因爲釋迦菩薩修行</a:t>
            </a:r>
            <a:r>
              <a:rPr lang="zh-TW" altLang="en-US" sz="4800" dirty="0"/>
              <a:t>兼利</a:t>
            </a:r>
            <a:r>
              <a:rPr lang="zh-CN" altLang="en-US" sz="4800" dirty="0"/>
              <a:t>他人</a:t>
            </a:r>
            <a:r>
              <a:rPr lang="zh-TW" altLang="en-US" sz="4800" dirty="0"/>
              <a:t>，具足</a:t>
            </a:r>
            <a:r>
              <a:rPr lang="zh-CN" altLang="en-US" sz="4800" dirty="0"/>
              <a:t>衆生緣</a:t>
            </a:r>
            <a:r>
              <a:rPr lang="zh-TW" altLang="en-US" sz="4800" dirty="0"/>
              <a:t>，</a:t>
            </a:r>
            <a:r>
              <a:rPr lang="zh-CN" altLang="en-US" sz="4800" dirty="0"/>
              <a:t>所以</a:t>
            </a:r>
            <a:r>
              <a:rPr lang="zh-TW" altLang="en-US" sz="4800" dirty="0"/>
              <a:t>先成</a:t>
            </a:r>
            <a:r>
              <a:rPr lang="zh-CN" altLang="en-US" sz="4800" dirty="0"/>
              <a:t>佛；彌勒菩薩</a:t>
            </a:r>
            <a:r>
              <a:rPr lang="zh-TW" altLang="en-US" sz="4800" dirty="0"/>
              <a:t>，</a:t>
            </a:r>
            <a:r>
              <a:rPr lang="zh-CN" altLang="en-US" sz="4800" dirty="0"/>
              <a:t>雖然智慧具足</a:t>
            </a:r>
            <a:r>
              <a:rPr lang="zh-TW" altLang="en-US" sz="4800" dirty="0"/>
              <a:t>，</a:t>
            </a:r>
            <a:r>
              <a:rPr lang="zh-CN" altLang="en-US" sz="4800" dirty="0"/>
              <a:t>但是衆生</a:t>
            </a:r>
            <a:r>
              <a:rPr lang="zh-TW" altLang="en-US" sz="4800" dirty="0"/>
              <a:t>緣尚未</a:t>
            </a:r>
            <a:r>
              <a:rPr lang="zh-CN" altLang="en-US" sz="4800" dirty="0"/>
              <a:t>圓滿</a:t>
            </a:r>
            <a:r>
              <a:rPr lang="zh-TW" altLang="en-US" sz="4800" dirty="0"/>
              <a:t>。</a:t>
            </a:r>
          </a:p>
        </p:txBody>
      </p:sp>
      <p:sp>
        <p:nvSpPr>
          <p:cNvPr id="5" name="文字方塊 4">
            <a:extLst>
              <a:ext uri="{FF2B5EF4-FFF2-40B4-BE49-F238E27FC236}">
                <a16:creationId xmlns:a16="http://schemas.microsoft.com/office/drawing/2014/main" id="{303AA2E5-F144-4943-B0B6-C139B0238DCA}"/>
              </a:ext>
            </a:extLst>
          </p:cNvPr>
          <p:cNvSpPr txBox="1"/>
          <p:nvPr/>
        </p:nvSpPr>
        <p:spPr>
          <a:xfrm>
            <a:off x="7307888" y="6403629"/>
            <a:ext cx="3804955" cy="369332"/>
          </a:xfrm>
          <a:prstGeom prst="rect">
            <a:avLst/>
          </a:prstGeom>
          <a:noFill/>
        </p:spPr>
        <p:txBody>
          <a:bodyPr wrap="square">
            <a:spAutoFit/>
          </a:bodyPr>
          <a:lstStyle/>
          <a:p>
            <a:r>
              <a:rPr lang="zh-TW" altLang="en-US" sz="1800" kern="0" dirty="0">
                <a:solidFill>
                  <a:srgbClr val="002060"/>
                </a:solidFill>
                <a:effectLst/>
                <a:latin typeface="標楷體" panose="03000509000000000000" pitchFamily="65" charset="-120"/>
                <a:ea typeface="標楷體" panose="03000509000000000000" pitchFamily="65" charset="-120"/>
                <a:cs typeface="Arial" panose="020B0604020202020204" pitchFamily="34" charset="0"/>
              </a:rPr>
              <a:t>靜思法髓妙蓮華序品</a:t>
            </a:r>
            <a:r>
              <a:rPr lang="en-US" altLang="zh-TW" sz="1800" kern="0" dirty="0">
                <a:solidFill>
                  <a:srgbClr val="002060"/>
                </a:solidFill>
                <a:effectLst/>
                <a:latin typeface="標楷體" panose="03000509000000000000" pitchFamily="65" charset="-120"/>
                <a:ea typeface="標楷體" panose="03000509000000000000" pitchFamily="65" charset="-120"/>
                <a:cs typeface="Arial" panose="020B0604020202020204" pitchFamily="34" charset="0"/>
              </a:rPr>
              <a:t>》P613(+4)</a:t>
            </a:r>
            <a:endParaRPr lang="zh-TW" altLang="en-US" dirty="0">
              <a:solidFill>
                <a:srgbClr val="002060"/>
              </a:solidFill>
            </a:endParaRPr>
          </a:p>
        </p:txBody>
      </p:sp>
    </p:spTree>
    <p:extLst>
      <p:ext uri="{BB962C8B-B14F-4D97-AF65-F5344CB8AC3E}">
        <p14:creationId xmlns:p14="http://schemas.microsoft.com/office/powerpoint/2010/main" val="29101039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3E0F23CE-D3F6-4FA7-9C01-080A9E45E5AA}"/>
              </a:ext>
            </a:extLst>
          </p:cNvPr>
          <p:cNvSpPr>
            <a:spLocks noGrp="1"/>
          </p:cNvSpPr>
          <p:nvPr>
            <p:ph type="title"/>
          </p:nvPr>
        </p:nvSpPr>
        <p:spPr>
          <a:xfrm>
            <a:off x="4475140" y="2569889"/>
            <a:ext cx="6759766" cy="1355750"/>
          </a:xfrm>
        </p:spPr>
        <p:txBody>
          <a:bodyPr vert="horz" lIns="91440" tIns="45720" rIns="91440" bIns="45720" rtlCol="0" anchor="b">
            <a:normAutofit fontScale="90000"/>
          </a:bodyPr>
          <a:lstStyle/>
          <a:p>
            <a:r>
              <a:rPr lang="zh-TW" altLang="en-US" sz="5400" kern="1200" dirty="0">
                <a:solidFill>
                  <a:schemeClr val="bg2"/>
                </a:solidFill>
                <a:latin typeface="標楷體" panose="03000509000000000000" pitchFamily="65" charset="-120"/>
                <a:ea typeface="標楷體" panose="03000509000000000000" pitchFamily="65" charset="-120"/>
              </a:rPr>
              <a:t>    </a:t>
            </a:r>
            <a:r>
              <a:rPr lang="zh-TW" altLang="en-US" sz="5400" i="1" kern="1200" dirty="0">
                <a:solidFill>
                  <a:srgbClr val="FFFF00"/>
                </a:solidFill>
                <a:latin typeface="標楷體" panose="03000509000000000000" pitchFamily="65" charset="-120"/>
                <a:ea typeface="標楷體" panose="03000509000000000000" pitchFamily="65" charset="-120"/>
              </a:rPr>
              <a:t>結眾生</a:t>
            </a:r>
            <a:r>
              <a:rPr lang="zh-TW" altLang="en-US" sz="5400" i="1" dirty="0">
                <a:solidFill>
                  <a:srgbClr val="FFFF00"/>
                </a:solidFill>
                <a:latin typeface="標楷體" panose="03000509000000000000" pitchFamily="65" charset="-120"/>
                <a:ea typeface="標楷體" panose="03000509000000000000" pitchFamily="65" charset="-120"/>
              </a:rPr>
              <a:t>緣</a:t>
            </a:r>
            <a:br>
              <a:rPr lang="en-US" altLang="zh-TW" sz="5400" i="1" dirty="0">
                <a:solidFill>
                  <a:srgbClr val="FFFF00"/>
                </a:solidFill>
                <a:latin typeface="標楷體" panose="03000509000000000000" pitchFamily="65" charset="-120"/>
                <a:ea typeface="標楷體" panose="03000509000000000000" pitchFamily="65" charset="-120"/>
              </a:rPr>
            </a:br>
            <a:r>
              <a:rPr lang="zh-TW" altLang="en-US" sz="5400" i="1" dirty="0">
                <a:solidFill>
                  <a:schemeClr val="bg2"/>
                </a:solidFill>
                <a:latin typeface="標楷體" panose="03000509000000000000" pitchFamily="65" charset="-120"/>
                <a:ea typeface="標楷體" panose="03000509000000000000" pitchFamily="65" charset="-120"/>
              </a:rPr>
              <a:t>無緣大慈 同體大悲</a:t>
            </a:r>
            <a:endParaRPr lang="en-US" altLang="zh-TW" sz="5400" i="1" kern="1200" dirty="0">
              <a:solidFill>
                <a:schemeClr val="bg2"/>
              </a:solidFill>
              <a:latin typeface="標楷體" panose="03000509000000000000" pitchFamily="65" charset="-120"/>
              <a:ea typeface="標楷體" panose="03000509000000000000" pitchFamily="65" charset="-120"/>
            </a:endParaRPr>
          </a:p>
        </p:txBody>
      </p:sp>
      <p:pic>
        <p:nvPicPr>
          <p:cNvPr id="14" name="圖片 13" descr="一張含有 建築物, 標誌, 窗戶 的圖片&#10;&#10;自動產生的描述">
            <a:extLst>
              <a:ext uri="{FF2B5EF4-FFF2-40B4-BE49-F238E27FC236}">
                <a16:creationId xmlns:a16="http://schemas.microsoft.com/office/drawing/2014/main" id="{E9D44F59-72A1-4FB5-923D-109F60465223}"/>
              </a:ext>
            </a:extLst>
          </p:cNvPr>
          <p:cNvPicPr>
            <a:picLocks noChangeAspect="1"/>
          </p:cNvPicPr>
          <p:nvPr/>
        </p:nvPicPr>
        <p:blipFill rotWithShape="1">
          <a:blip r:embed="rId3">
            <a:extLst>
              <a:ext uri="{28A0092B-C50C-407E-A947-70E740481C1C}">
                <a14:useLocalDpi xmlns:a14="http://schemas.microsoft.com/office/drawing/2010/main" val="0"/>
              </a:ext>
            </a:extLst>
          </a:blip>
          <a:srcRect t="14410" r="1" b="41254"/>
          <a:stretch/>
        </p:blipFill>
        <p:spPr>
          <a:xfrm>
            <a:off x="3649318" y="1"/>
            <a:ext cx="8542682" cy="2130473"/>
          </a:xfrm>
          <a:custGeom>
            <a:avLst/>
            <a:gdLst/>
            <a:ahLst/>
            <a:cxnLst/>
            <a:rect l="l" t="t" r="r" b="b"/>
            <a:pathLst>
              <a:path w="8542682" h="2130473">
                <a:moveTo>
                  <a:pt x="986689" y="0"/>
                </a:moveTo>
                <a:lnTo>
                  <a:pt x="8542682" y="0"/>
                </a:lnTo>
                <a:lnTo>
                  <a:pt x="8542682" y="2130473"/>
                </a:lnTo>
                <a:lnTo>
                  <a:pt x="0" y="2130473"/>
                </a:lnTo>
                <a:close/>
              </a:path>
            </a:pathLst>
          </a:custGeom>
        </p:spPr>
      </p:pic>
      <p:pic>
        <p:nvPicPr>
          <p:cNvPr id="8" name="圖片 7" descr="一張含有 草, 室外, 蛋糕, 直立的 的圖片&#10;&#10;自動產生的描述">
            <a:extLst>
              <a:ext uri="{FF2B5EF4-FFF2-40B4-BE49-F238E27FC236}">
                <a16:creationId xmlns:a16="http://schemas.microsoft.com/office/drawing/2014/main" id="{4A0D3762-69B3-4B33-9A47-82AB0F6119F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681" r="2" b="7685"/>
          <a:stretch/>
        </p:blipFill>
        <p:spPr>
          <a:xfrm>
            <a:off x="20" y="-6955"/>
            <a:ext cx="4475120" cy="2130473"/>
          </a:xfrm>
          <a:custGeom>
            <a:avLst/>
            <a:gdLst/>
            <a:ahLst/>
            <a:cxnLst/>
            <a:rect l="l" t="t" r="r" b="b"/>
            <a:pathLst>
              <a:path w="4475140" h="2130473">
                <a:moveTo>
                  <a:pt x="0" y="0"/>
                </a:moveTo>
                <a:lnTo>
                  <a:pt x="1074821" y="0"/>
                </a:lnTo>
                <a:lnTo>
                  <a:pt x="1074821" y="239"/>
                </a:lnTo>
                <a:lnTo>
                  <a:pt x="4475140" y="239"/>
                </a:lnTo>
                <a:lnTo>
                  <a:pt x="3488563" y="2130473"/>
                </a:lnTo>
                <a:lnTo>
                  <a:pt x="0" y="2130473"/>
                </a:lnTo>
                <a:close/>
              </a:path>
            </a:pathLst>
          </a:custGeom>
        </p:spPr>
      </p:pic>
      <p:pic>
        <p:nvPicPr>
          <p:cNvPr id="12" name="圖片 11">
            <a:extLst>
              <a:ext uri="{FF2B5EF4-FFF2-40B4-BE49-F238E27FC236}">
                <a16:creationId xmlns:a16="http://schemas.microsoft.com/office/drawing/2014/main" id="{B0A07B86-3B29-4D68-BEDC-660A804A6F7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2675" b="-2"/>
          <a:stretch/>
        </p:blipFill>
        <p:spPr>
          <a:xfrm>
            <a:off x="20" y="2279768"/>
            <a:ext cx="3484262" cy="2244420"/>
          </a:xfrm>
          <a:prstGeom prst="rect">
            <a:avLst/>
          </a:prstGeom>
        </p:spPr>
      </p:pic>
      <p:pic>
        <p:nvPicPr>
          <p:cNvPr id="10" name="圖片 9" descr="一張含有 個人, 室內, 女性, 尋找 的圖片&#10;&#10;自動產生的描述">
            <a:extLst>
              <a:ext uri="{FF2B5EF4-FFF2-40B4-BE49-F238E27FC236}">
                <a16:creationId xmlns:a16="http://schemas.microsoft.com/office/drawing/2014/main" id="{3C68269B-6965-4F86-B5E5-A92A35C5C1D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1646" r="1" b="1"/>
          <a:stretch/>
        </p:blipFill>
        <p:spPr>
          <a:xfrm>
            <a:off x="7716860" y="4683320"/>
            <a:ext cx="4475140" cy="2174680"/>
          </a:xfrm>
          <a:custGeom>
            <a:avLst/>
            <a:gdLst/>
            <a:ahLst/>
            <a:cxnLst/>
            <a:rect l="l" t="t" r="r" b="b"/>
            <a:pathLst>
              <a:path w="4475140" h="2174680">
                <a:moveTo>
                  <a:pt x="1006941" y="0"/>
                </a:moveTo>
                <a:lnTo>
                  <a:pt x="4475140" y="0"/>
                </a:lnTo>
                <a:lnTo>
                  <a:pt x="4475140" y="2174680"/>
                </a:lnTo>
                <a:lnTo>
                  <a:pt x="3400319" y="2174680"/>
                </a:lnTo>
                <a:lnTo>
                  <a:pt x="3400319" y="2174202"/>
                </a:lnTo>
                <a:lnTo>
                  <a:pt x="0" y="2174202"/>
                </a:lnTo>
                <a:close/>
              </a:path>
            </a:pathLst>
          </a:custGeom>
        </p:spPr>
      </p:pic>
      <p:pic>
        <p:nvPicPr>
          <p:cNvPr id="6" name="圖片 5" descr="一張含有 室外, 個人, 男人, 食物 的圖片&#10;&#10;自動產生的描述">
            <a:extLst>
              <a:ext uri="{FF2B5EF4-FFF2-40B4-BE49-F238E27FC236}">
                <a16:creationId xmlns:a16="http://schemas.microsoft.com/office/drawing/2014/main" id="{DE713B67-26CE-4ED8-A752-B9C15D653313}"/>
              </a:ext>
            </a:extLst>
          </p:cNvPr>
          <p:cNvPicPr>
            <a:picLocks noChangeAspect="1"/>
          </p:cNvPicPr>
          <p:nvPr/>
        </p:nvPicPr>
        <p:blipFill rotWithShape="1">
          <a:blip r:embed="rId7">
            <a:extLst>
              <a:ext uri="{28A0092B-C50C-407E-A947-70E740481C1C}">
                <a14:useLocalDpi xmlns:a14="http://schemas.microsoft.com/office/drawing/2010/main" val="0"/>
              </a:ext>
            </a:extLst>
          </a:blip>
          <a:srcRect t="36054" r="-2" b="18788"/>
          <a:stretch/>
        </p:blipFill>
        <p:spPr>
          <a:xfrm>
            <a:off x="20" y="4682839"/>
            <a:ext cx="8563356" cy="2175160"/>
          </a:xfrm>
          <a:custGeom>
            <a:avLst/>
            <a:gdLst/>
            <a:ahLst/>
            <a:cxnLst/>
            <a:rect l="l" t="t" r="r" b="b"/>
            <a:pathLst>
              <a:path w="8563376" h="2175160">
                <a:moveTo>
                  <a:pt x="0" y="0"/>
                </a:moveTo>
                <a:lnTo>
                  <a:pt x="8563376" y="0"/>
                </a:lnTo>
                <a:lnTo>
                  <a:pt x="7555992" y="2175160"/>
                </a:lnTo>
                <a:lnTo>
                  <a:pt x="0" y="2175160"/>
                </a:lnTo>
                <a:close/>
              </a:path>
            </a:pathLst>
          </a:custGeom>
        </p:spPr>
      </p:pic>
      <p:sp>
        <p:nvSpPr>
          <p:cNvPr id="20" name="文字方塊 19">
            <a:extLst>
              <a:ext uri="{FF2B5EF4-FFF2-40B4-BE49-F238E27FC236}">
                <a16:creationId xmlns:a16="http://schemas.microsoft.com/office/drawing/2014/main" id="{8712B8BE-CC0B-40ED-AFBE-A6A067FC43C2}"/>
              </a:ext>
            </a:extLst>
          </p:cNvPr>
          <p:cNvSpPr txBox="1"/>
          <p:nvPr/>
        </p:nvSpPr>
        <p:spPr>
          <a:xfrm>
            <a:off x="5294376" y="4171251"/>
            <a:ext cx="4366260" cy="400110"/>
          </a:xfrm>
          <a:prstGeom prst="rect">
            <a:avLst/>
          </a:prstGeom>
          <a:noFill/>
        </p:spPr>
        <p:txBody>
          <a:bodyPr wrap="square">
            <a:spAutoFit/>
          </a:bodyPr>
          <a:lstStyle/>
          <a:p>
            <a:r>
              <a:rPr lang="zh-TW" altLang="en-US" dirty="0"/>
              <a:t>至</a:t>
            </a:r>
            <a:r>
              <a:rPr lang="en-US" altLang="zh-TW" sz="2000" dirty="0">
                <a:solidFill>
                  <a:srgbClr val="FFFF00"/>
                </a:solidFill>
                <a:latin typeface="標楷體" panose="03000509000000000000" pitchFamily="65" charset="-120"/>
                <a:ea typeface="標楷體" panose="03000509000000000000" pitchFamily="65" charset="-120"/>
              </a:rPr>
              <a:t>2020</a:t>
            </a:r>
            <a:r>
              <a:rPr lang="zh-TW" altLang="en-US" sz="2000" dirty="0">
                <a:solidFill>
                  <a:srgbClr val="FFFF00"/>
                </a:solidFill>
                <a:latin typeface="標楷體" panose="03000509000000000000" pitchFamily="65" charset="-120"/>
                <a:ea typeface="標楷體" panose="03000509000000000000" pitchFamily="65" charset="-120"/>
              </a:rPr>
              <a:t>年</a:t>
            </a:r>
            <a:r>
              <a:rPr lang="en-US" altLang="zh-TW" sz="2000" dirty="0">
                <a:solidFill>
                  <a:srgbClr val="FFFF00"/>
                </a:solidFill>
                <a:latin typeface="標楷體" panose="03000509000000000000" pitchFamily="65" charset="-120"/>
                <a:ea typeface="標楷體" panose="03000509000000000000" pitchFamily="65" charset="-120"/>
              </a:rPr>
              <a:t>8</a:t>
            </a:r>
            <a:r>
              <a:rPr lang="zh-TW" altLang="en-US" sz="2000" dirty="0">
                <a:solidFill>
                  <a:srgbClr val="FFFF00"/>
                </a:solidFill>
                <a:latin typeface="標楷體" panose="03000509000000000000" pitchFamily="65" charset="-120"/>
                <a:ea typeface="標楷體" panose="03000509000000000000" pitchFamily="65" charset="-120"/>
              </a:rPr>
              <a:t>月</a:t>
            </a:r>
            <a:r>
              <a:rPr lang="en-US" altLang="zh-TW" sz="2000" dirty="0">
                <a:solidFill>
                  <a:srgbClr val="FFFF00"/>
                </a:solidFill>
                <a:latin typeface="標楷體" panose="03000509000000000000" pitchFamily="65" charset="-120"/>
                <a:ea typeface="標楷體" panose="03000509000000000000" pitchFamily="65" charset="-120"/>
              </a:rPr>
              <a:t>31</a:t>
            </a:r>
            <a:r>
              <a:rPr lang="zh-TW" altLang="en-US" sz="2000" dirty="0">
                <a:solidFill>
                  <a:srgbClr val="FFFF00"/>
                </a:solidFill>
                <a:latin typeface="標楷體" panose="03000509000000000000" pitchFamily="65" charset="-120"/>
                <a:ea typeface="標楷體" panose="03000509000000000000" pitchFamily="65" charset="-120"/>
              </a:rPr>
              <a:t>日慈濟走過</a:t>
            </a:r>
            <a:r>
              <a:rPr lang="en-US" altLang="zh-TW" sz="2000" dirty="0">
                <a:solidFill>
                  <a:srgbClr val="FFFF00"/>
                </a:solidFill>
                <a:latin typeface="標楷體" panose="03000509000000000000" pitchFamily="65" charset="-120"/>
                <a:ea typeface="標楷體" panose="03000509000000000000" pitchFamily="65" charset="-120"/>
              </a:rPr>
              <a:t>106</a:t>
            </a:r>
            <a:r>
              <a:rPr lang="zh-TW" altLang="en-US" sz="2000" dirty="0">
                <a:solidFill>
                  <a:srgbClr val="FFFF00"/>
                </a:solidFill>
                <a:latin typeface="標楷體" panose="03000509000000000000" pitchFamily="65" charset="-120"/>
                <a:ea typeface="標楷體" panose="03000509000000000000" pitchFamily="65" charset="-120"/>
              </a:rPr>
              <a:t>個國家</a:t>
            </a:r>
          </a:p>
        </p:txBody>
      </p:sp>
    </p:spTree>
    <p:extLst>
      <p:ext uri="{BB962C8B-B14F-4D97-AF65-F5344CB8AC3E}">
        <p14:creationId xmlns:p14="http://schemas.microsoft.com/office/powerpoint/2010/main" val="33170072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340D21CD-F556-4D2A-9C99-1DA77CCD7BBC}"/>
              </a:ext>
            </a:extLst>
          </p:cNvPr>
          <p:cNvSpPr txBox="1"/>
          <p:nvPr/>
        </p:nvSpPr>
        <p:spPr>
          <a:xfrm>
            <a:off x="3504237" y="124145"/>
            <a:ext cx="6104238" cy="1200329"/>
          </a:xfrm>
          <a:prstGeom prst="rect">
            <a:avLst/>
          </a:prstGeom>
          <a:noFill/>
        </p:spPr>
        <p:txBody>
          <a:bodyPr wrap="square">
            <a:spAutoFit/>
          </a:bodyPr>
          <a:lstStyle/>
          <a:p>
            <a:pPr algn="ctr"/>
            <a:r>
              <a:rPr lang="zh-TW" altLang="en-US" sz="7200" dirty="0">
                <a:solidFill>
                  <a:schemeClr val="bg2"/>
                </a:solidFill>
                <a:latin typeface="標楷體" panose="03000509000000000000" pitchFamily="65" charset="-120"/>
                <a:ea typeface="標楷體" panose="03000509000000000000" pitchFamily="65" charset="-120"/>
              </a:rPr>
              <a:t>經文</a:t>
            </a:r>
          </a:p>
        </p:txBody>
      </p:sp>
      <p:sp>
        <p:nvSpPr>
          <p:cNvPr id="8" name="文字方塊 7">
            <a:extLst>
              <a:ext uri="{FF2B5EF4-FFF2-40B4-BE49-F238E27FC236}">
                <a16:creationId xmlns:a16="http://schemas.microsoft.com/office/drawing/2014/main" id="{737748AB-4FA0-40A7-8E98-36199B1870D3}"/>
              </a:ext>
            </a:extLst>
          </p:cNvPr>
          <p:cNvSpPr txBox="1"/>
          <p:nvPr/>
        </p:nvSpPr>
        <p:spPr>
          <a:xfrm>
            <a:off x="590022" y="1324474"/>
            <a:ext cx="11368216" cy="4524315"/>
          </a:xfrm>
          <a:prstGeom prst="rect">
            <a:avLst/>
          </a:prstGeom>
          <a:noFill/>
        </p:spPr>
        <p:txBody>
          <a:bodyPr wrap="square">
            <a:spAutoFit/>
          </a:bodyPr>
          <a:lstStyle/>
          <a:p>
            <a:r>
              <a:rPr lang="zh-TW" altLang="zh-TW" sz="4800" dirty="0">
                <a:solidFill>
                  <a:srgbClr val="FFFF00"/>
                </a:solidFill>
                <a:effectLst/>
                <a:ea typeface="標楷體" panose="03000509000000000000" pitchFamily="65" charset="-120"/>
                <a:cs typeface="Arial" panose="020B0604020202020204" pitchFamily="34" charset="0"/>
              </a:rPr>
              <a:t>爾時 </a:t>
            </a:r>
            <a:r>
              <a:rPr lang="zh-TW" altLang="en-US" sz="4800" dirty="0">
                <a:solidFill>
                  <a:srgbClr val="FFFF00"/>
                </a:solidFill>
                <a:effectLst/>
                <a:ea typeface="標楷體" panose="03000509000000000000" pitchFamily="65" charset="-120"/>
                <a:cs typeface="Arial" panose="020B0604020202020204" pitchFamily="34" charset="0"/>
              </a:rPr>
              <a:t>，</a:t>
            </a:r>
            <a:r>
              <a:rPr lang="zh-TW" altLang="zh-TW" sz="4800" dirty="0">
                <a:solidFill>
                  <a:srgbClr val="FFFF00"/>
                </a:solidFill>
                <a:effectLst/>
                <a:ea typeface="標楷體" panose="03000509000000000000" pitchFamily="65" charset="-120"/>
                <a:cs typeface="Arial" panose="020B0604020202020204" pitchFamily="34" charset="0"/>
              </a:rPr>
              <a:t>彌勒菩薩作是念 </a:t>
            </a:r>
            <a:r>
              <a:rPr lang="zh-TW" altLang="en-US" sz="4800" dirty="0">
                <a:solidFill>
                  <a:srgbClr val="FFFF00"/>
                </a:solidFill>
                <a:ea typeface="標楷體" panose="03000509000000000000" pitchFamily="65" charset="-120"/>
                <a:cs typeface="Arial" panose="020B0604020202020204" pitchFamily="34" charset="0"/>
              </a:rPr>
              <a:t>；</a:t>
            </a:r>
            <a:r>
              <a:rPr lang="zh-TW" altLang="zh-TW" sz="4800" dirty="0">
                <a:solidFill>
                  <a:schemeClr val="bg2"/>
                </a:solidFill>
                <a:effectLst/>
                <a:ea typeface="標楷體" panose="03000509000000000000" pitchFamily="65" charset="-120"/>
                <a:cs typeface="Arial" panose="020B0604020202020204" pitchFamily="34" charset="0"/>
              </a:rPr>
              <a:t>今者世尊現神變相</a:t>
            </a:r>
            <a:r>
              <a:rPr lang="zh-TW" altLang="en-US" sz="4800" dirty="0">
                <a:solidFill>
                  <a:schemeClr val="bg2"/>
                </a:solidFill>
                <a:effectLst/>
                <a:ea typeface="標楷體" panose="03000509000000000000" pitchFamily="65" charset="-120"/>
                <a:cs typeface="Arial" panose="020B0604020202020204" pitchFamily="34" charset="0"/>
              </a:rPr>
              <a:t>，</a:t>
            </a:r>
            <a:r>
              <a:rPr lang="zh-TW" altLang="zh-TW" sz="4800" dirty="0">
                <a:solidFill>
                  <a:schemeClr val="bg2"/>
                </a:solidFill>
                <a:effectLst/>
                <a:ea typeface="標楷體" panose="03000509000000000000" pitchFamily="65" charset="-120"/>
                <a:cs typeface="Arial" panose="020B0604020202020204" pitchFamily="34" charset="0"/>
              </a:rPr>
              <a:t>以何因緣而有此瑞</a:t>
            </a:r>
            <a:r>
              <a:rPr lang="en-US" altLang="zh-TW" sz="4800" dirty="0">
                <a:solidFill>
                  <a:schemeClr val="bg2"/>
                </a:solidFill>
                <a:effectLst/>
                <a:latin typeface="標楷體" panose="03000509000000000000" pitchFamily="65" charset="-120"/>
                <a:ea typeface="標楷體" panose="03000509000000000000" pitchFamily="65" charset="-120"/>
                <a:cs typeface="Arial" panose="020B0604020202020204" pitchFamily="34" charset="0"/>
              </a:rPr>
              <a:t>﹖</a:t>
            </a:r>
            <a:r>
              <a:rPr lang="zh-TW" altLang="zh-TW" sz="4800" dirty="0">
                <a:solidFill>
                  <a:schemeClr val="bg2"/>
                </a:solidFill>
                <a:effectLst/>
                <a:ea typeface="標楷體" panose="03000509000000000000" pitchFamily="65" charset="-120"/>
                <a:cs typeface="Arial" panose="020B0604020202020204" pitchFamily="34" charset="0"/>
              </a:rPr>
              <a:t>今佛世尊入</a:t>
            </a:r>
            <a:r>
              <a:rPr lang="zh-TW" altLang="en-US" sz="4800" dirty="0">
                <a:solidFill>
                  <a:schemeClr val="bg2"/>
                </a:solidFill>
                <a:effectLst/>
                <a:ea typeface="標楷體" panose="03000509000000000000" pitchFamily="65" charset="-120"/>
                <a:cs typeface="Arial" panose="020B0604020202020204" pitchFamily="34" charset="0"/>
              </a:rPr>
              <a:t>於</a:t>
            </a:r>
            <a:r>
              <a:rPr lang="zh-TW" altLang="zh-TW" sz="4800" dirty="0">
                <a:solidFill>
                  <a:schemeClr val="bg2"/>
                </a:solidFill>
                <a:effectLst/>
                <a:ea typeface="標楷體" panose="03000509000000000000" pitchFamily="65" charset="-120"/>
                <a:cs typeface="Arial" panose="020B0604020202020204" pitchFamily="34" charset="0"/>
              </a:rPr>
              <a:t>三昧</a:t>
            </a:r>
            <a:r>
              <a:rPr lang="zh-TW" altLang="en-US" sz="4800" dirty="0">
                <a:solidFill>
                  <a:schemeClr val="bg2"/>
                </a:solidFill>
                <a:effectLst/>
                <a:ea typeface="標楷體" panose="03000509000000000000" pitchFamily="65" charset="-120"/>
                <a:cs typeface="Arial" panose="020B0604020202020204" pitchFamily="34" charset="0"/>
              </a:rPr>
              <a:t>，</a:t>
            </a:r>
            <a:r>
              <a:rPr lang="zh-TW" altLang="zh-TW" sz="4800" dirty="0">
                <a:solidFill>
                  <a:schemeClr val="bg2"/>
                </a:solidFill>
                <a:effectLst/>
                <a:ea typeface="標楷體" panose="03000509000000000000" pitchFamily="65" charset="-120"/>
                <a:cs typeface="Arial" panose="020B0604020202020204" pitchFamily="34" charset="0"/>
              </a:rPr>
              <a:t>是不可思議現希有事</a:t>
            </a:r>
            <a:r>
              <a:rPr lang="zh-TW" altLang="en-US" sz="4800" dirty="0">
                <a:solidFill>
                  <a:schemeClr val="bg2"/>
                </a:solidFill>
                <a:effectLst/>
                <a:ea typeface="標楷體" panose="03000509000000000000" pitchFamily="65" charset="-120"/>
                <a:cs typeface="Arial" panose="020B0604020202020204" pitchFamily="34" charset="0"/>
              </a:rPr>
              <a:t>，</a:t>
            </a:r>
            <a:r>
              <a:rPr lang="zh-TW" altLang="zh-TW" sz="4800" dirty="0">
                <a:solidFill>
                  <a:schemeClr val="bg2"/>
                </a:solidFill>
                <a:effectLst/>
                <a:ea typeface="標楷體" panose="03000509000000000000" pitchFamily="65" charset="-120"/>
                <a:cs typeface="Arial" panose="020B0604020202020204" pitchFamily="34" charset="0"/>
              </a:rPr>
              <a:t>當以問誰</a:t>
            </a:r>
            <a:r>
              <a:rPr lang="zh-TW" altLang="en-US" sz="4800" dirty="0">
                <a:solidFill>
                  <a:schemeClr val="bg2"/>
                </a:solidFill>
                <a:effectLst/>
                <a:ea typeface="標楷體" panose="03000509000000000000" pitchFamily="65" charset="-120"/>
                <a:cs typeface="Arial" panose="020B0604020202020204" pitchFamily="34" charset="0"/>
              </a:rPr>
              <a:t>，</a:t>
            </a:r>
            <a:r>
              <a:rPr lang="zh-TW" altLang="zh-TW" sz="4800" dirty="0">
                <a:solidFill>
                  <a:schemeClr val="bg2"/>
                </a:solidFill>
                <a:effectLst/>
                <a:ea typeface="標楷體" panose="03000509000000000000" pitchFamily="65" charset="-120"/>
                <a:cs typeface="Arial" panose="020B0604020202020204" pitchFamily="34" charset="0"/>
              </a:rPr>
              <a:t>誰能答者</a:t>
            </a:r>
            <a:r>
              <a:rPr lang="en-US" altLang="zh-TW" sz="4800" dirty="0">
                <a:solidFill>
                  <a:schemeClr val="bg2"/>
                </a:solidFill>
                <a:effectLst/>
                <a:latin typeface="標楷體" panose="03000509000000000000" pitchFamily="65" charset="-120"/>
                <a:ea typeface="標楷體" panose="03000509000000000000" pitchFamily="65" charset="-120"/>
                <a:cs typeface="Arial" panose="020B0604020202020204" pitchFamily="34" charset="0"/>
              </a:rPr>
              <a:t>﹖</a:t>
            </a:r>
            <a:r>
              <a:rPr lang="zh-TW" altLang="zh-TW" sz="4800" dirty="0">
                <a:solidFill>
                  <a:srgbClr val="FFFF00"/>
                </a:solidFill>
                <a:effectLst/>
                <a:ea typeface="標楷體" panose="03000509000000000000" pitchFamily="65" charset="-120"/>
                <a:cs typeface="Arial" panose="020B0604020202020204" pitchFamily="34" charset="0"/>
              </a:rPr>
              <a:t>復作此念</a:t>
            </a:r>
            <a:r>
              <a:rPr lang="en-US" altLang="zh-TW" sz="4800" dirty="0">
                <a:solidFill>
                  <a:srgbClr val="FFFF00"/>
                </a:solidFill>
                <a:effectLst/>
                <a:latin typeface="標楷體" panose="03000509000000000000" pitchFamily="65" charset="-120"/>
                <a:ea typeface="標楷體" panose="03000509000000000000" pitchFamily="65" charset="-120"/>
                <a:cs typeface="Arial" panose="020B0604020202020204" pitchFamily="34" charset="0"/>
              </a:rPr>
              <a:t>：</a:t>
            </a:r>
            <a:r>
              <a:rPr lang="zh-TW" altLang="zh-TW" sz="4800" dirty="0">
                <a:solidFill>
                  <a:srgbClr val="FFFF00"/>
                </a:solidFill>
                <a:effectLst/>
                <a:ea typeface="標楷體" panose="03000509000000000000" pitchFamily="65" charset="-120"/>
                <a:cs typeface="Arial" panose="020B0604020202020204" pitchFamily="34" charset="0"/>
              </a:rPr>
              <a:t>是文殊師利法王之子</a:t>
            </a:r>
            <a:r>
              <a:rPr lang="zh-TW" altLang="en-US" sz="4800" dirty="0">
                <a:solidFill>
                  <a:srgbClr val="FFFF00"/>
                </a:solidFill>
                <a:effectLst/>
                <a:ea typeface="標楷體" panose="03000509000000000000" pitchFamily="65" charset="-120"/>
                <a:cs typeface="Arial" panose="020B0604020202020204" pitchFamily="34" charset="0"/>
              </a:rPr>
              <a:t>，</a:t>
            </a:r>
            <a:r>
              <a:rPr lang="zh-TW" altLang="zh-TW" sz="4800" dirty="0">
                <a:solidFill>
                  <a:srgbClr val="FFFF00"/>
                </a:solidFill>
                <a:effectLst/>
                <a:ea typeface="標楷體" panose="03000509000000000000" pitchFamily="65" charset="-120"/>
                <a:cs typeface="Arial" panose="020B0604020202020204" pitchFamily="34" charset="0"/>
              </a:rPr>
              <a:t>已曾親近供養過去無量諸佛</a:t>
            </a:r>
            <a:r>
              <a:rPr lang="zh-TW" altLang="en-US" sz="4800" dirty="0">
                <a:solidFill>
                  <a:srgbClr val="FFFF00"/>
                </a:solidFill>
                <a:effectLst/>
                <a:ea typeface="標楷體" panose="03000509000000000000" pitchFamily="65" charset="-120"/>
                <a:cs typeface="Arial" panose="020B0604020202020204" pitchFamily="34" charset="0"/>
              </a:rPr>
              <a:t>，</a:t>
            </a:r>
            <a:r>
              <a:rPr lang="zh-TW" altLang="zh-TW" sz="4800" dirty="0">
                <a:solidFill>
                  <a:srgbClr val="FFFF00"/>
                </a:solidFill>
                <a:effectLst/>
                <a:ea typeface="標楷體" panose="03000509000000000000" pitchFamily="65" charset="-120"/>
                <a:cs typeface="Arial" panose="020B0604020202020204" pitchFamily="34" charset="0"/>
              </a:rPr>
              <a:t>必應見此希有之相 </a:t>
            </a:r>
            <a:r>
              <a:rPr lang="zh-TW" altLang="en-US" sz="4800" dirty="0">
                <a:solidFill>
                  <a:srgbClr val="FFFF00"/>
                </a:solidFill>
                <a:ea typeface="標楷體" panose="03000509000000000000" pitchFamily="65" charset="-120"/>
                <a:cs typeface="Arial" panose="020B0604020202020204" pitchFamily="34" charset="0"/>
              </a:rPr>
              <a:t>，</a:t>
            </a:r>
            <a:r>
              <a:rPr lang="zh-TW" altLang="zh-TW" sz="4800" dirty="0">
                <a:solidFill>
                  <a:srgbClr val="FFFF00"/>
                </a:solidFill>
                <a:effectLst/>
                <a:ea typeface="標楷體" panose="03000509000000000000" pitchFamily="65" charset="-120"/>
                <a:cs typeface="Arial" panose="020B0604020202020204" pitchFamily="34" charset="0"/>
              </a:rPr>
              <a:t>我今當問</a:t>
            </a:r>
            <a:r>
              <a:rPr lang="zh-TW" altLang="en-US" sz="4800" dirty="0">
                <a:solidFill>
                  <a:srgbClr val="FFFF00"/>
                </a:solidFill>
                <a:effectLst/>
                <a:ea typeface="標楷體" panose="03000509000000000000" pitchFamily="65" charset="-120"/>
                <a:cs typeface="Arial" panose="020B0604020202020204" pitchFamily="34" charset="0"/>
              </a:rPr>
              <a:t>。</a:t>
            </a:r>
            <a:endParaRPr lang="zh-TW" altLang="en-US" sz="4800" dirty="0">
              <a:solidFill>
                <a:srgbClr val="FFFF00"/>
              </a:solidFill>
            </a:endParaRPr>
          </a:p>
        </p:txBody>
      </p:sp>
    </p:spTree>
    <p:extLst>
      <p:ext uri="{BB962C8B-B14F-4D97-AF65-F5344CB8AC3E}">
        <p14:creationId xmlns:p14="http://schemas.microsoft.com/office/powerpoint/2010/main" val="2588768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07E6843-0B27-4FEE-9AA0-84297A4FECD1}"/>
              </a:ext>
            </a:extLst>
          </p:cNvPr>
          <p:cNvSpPr>
            <a:spLocks noGrp="1"/>
          </p:cNvSpPr>
          <p:nvPr>
            <p:ph type="title"/>
          </p:nvPr>
        </p:nvSpPr>
        <p:spPr>
          <a:xfrm>
            <a:off x="838200" y="868362"/>
            <a:ext cx="10515600" cy="5121275"/>
          </a:xfrm>
        </p:spPr>
        <p:txBody>
          <a:bodyPr>
            <a:normAutofit fontScale="90000"/>
          </a:bodyPr>
          <a:lstStyle/>
          <a:p>
            <a:pPr algn="ctr">
              <a:lnSpc>
                <a:spcPct val="150000"/>
              </a:lnSpc>
            </a:pPr>
            <a:r>
              <a:rPr lang="zh-TW" altLang="en-US" sz="5400" dirty="0">
                <a:solidFill>
                  <a:srgbClr val="FFFF00"/>
                </a:solidFill>
                <a:latin typeface="標楷體" panose="03000509000000000000" pitchFamily="65" charset="-120"/>
                <a:ea typeface="標楷體" panose="03000509000000000000" pitchFamily="65" charset="-120"/>
              </a:rPr>
              <a:t>一</a:t>
            </a:r>
            <a:r>
              <a:rPr lang="en-US" altLang="zh-TW" sz="5400" dirty="0">
                <a:solidFill>
                  <a:srgbClr val="FFFF00"/>
                </a:solidFill>
                <a:latin typeface="標楷體" panose="03000509000000000000" pitchFamily="65" charset="-120"/>
                <a:ea typeface="標楷體" panose="03000509000000000000" pitchFamily="65" charset="-120"/>
              </a:rPr>
              <a:t>、</a:t>
            </a:r>
            <a:r>
              <a:rPr lang="zh-TW" altLang="en-US" sz="5400" dirty="0">
                <a:solidFill>
                  <a:srgbClr val="FFFF00"/>
                </a:solidFill>
                <a:latin typeface="標楷體" panose="03000509000000000000" pitchFamily="65" charset="-120"/>
                <a:ea typeface="標楷體" panose="03000509000000000000" pitchFamily="65" charset="-120"/>
              </a:rPr>
              <a:t>文殊彌勒啟教傳法</a:t>
            </a:r>
            <a:br>
              <a:rPr lang="en-US" altLang="zh-TW" sz="5400" dirty="0">
                <a:solidFill>
                  <a:srgbClr val="FFFF00"/>
                </a:solidFill>
                <a:latin typeface="標楷體" panose="03000509000000000000" pitchFamily="65" charset="-120"/>
                <a:ea typeface="標楷體" panose="03000509000000000000" pitchFamily="65" charset="-120"/>
              </a:rPr>
            </a:br>
            <a:r>
              <a:rPr lang="zh-TW" altLang="en-US" sz="5400" dirty="0">
                <a:solidFill>
                  <a:srgbClr val="FFFF00"/>
                </a:solidFill>
                <a:latin typeface="標楷體" panose="03000509000000000000" pitchFamily="65" charset="-120"/>
                <a:ea typeface="標楷體" panose="03000509000000000000" pitchFamily="65" charset="-120"/>
              </a:rPr>
              <a:t>二</a:t>
            </a:r>
            <a:r>
              <a:rPr lang="en-US" altLang="zh-TW" sz="5400" dirty="0">
                <a:solidFill>
                  <a:srgbClr val="FFFF00"/>
                </a:solidFill>
                <a:latin typeface="標楷體" panose="03000509000000000000" pitchFamily="65" charset="-120"/>
                <a:ea typeface="標楷體" panose="03000509000000000000" pitchFamily="65" charset="-120"/>
              </a:rPr>
              <a:t>、</a:t>
            </a:r>
            <a:r>
              <a:rPr lang="zh-TW" altLang="en-US" sz="5400" dirty="0">
                <a:solidFill>
                  <a:srgbClr val="FFFF00"/>
                </a:solidFill>
                <a:latin typeface="標楷體" panose="03000509000000000000" pitchFamily="65" charset="-120"/>
                <a:ea typeface="標楷體" panose="03000509000000000000" pitchFamily="65" charset="-120"/>
              </a:rPr>
              <a:t>生疑起信心念殷切</a:t>
            </a:r>
            <a:br>
              <a:rPr lang="en-US" altLang="zh-TW" sz="5400" dirty="0">
                <a:solidFill>
                  <a:srgbClr val="FFFF00"/>
                </a:solidFill>
                <a:latin typeface="標楷體" panose="03000509000000000000" pitchFamily="65" charset="-120"/>
                <a:ea typeface="標楷體" panose="03000509000000000000" pitchFamily="65" charset="-120"/>
              </a:rPr>
            </a:br>
            <a:r>
              <a:rPr lang="zh-TW" altLang="en-US" sz="5400" dirty="0">
                <a:solidFill>
                  <a:srgbClr val="FFFF00"/>
                </a:solidFill>
                <a:latin typeface="標楷體" panose="03000509000000000000" pitchFamily="65" charset="-120"/>
                <a:ea typeface="標楷體" panose="03000509000000000000" pitchFamily="65" charset="-120"/>
              </a:rPr>
              <a:t>三</a:t>
            </a:r>
            <a:r>
              <a:rPr lang="en-US" altLang="zh-TW" sz="5400" dirty="0">
                <a:solidFill>
                  <a:srgbClr val="FFFF00"/>
                </a:solidFill>
                <a:latin typeface="標楷體" panose="03000509000000000000" pitchFamily="65" charset="-120"/>
                <a:ea typeface="標楷體" panose="03000509000000000000" pitchFamily="65" charset="-120"/>
              </a:rPr>
              <a:t>、</a:t>
            </a:r>
            <a:r>
              <a:rPr lang="zh-TW" altLang="en-US" sz="5400" dirty="0">
                <a:solidFill>
                  <a:srgbClr val="FFFF00"/>
                </a:solidFill>
                <a:latin typeface="標楷體" panose="03000509000000000000" pitchFamily="65" charset="-120"/>
                <a:ea typeface="標楷體" panose="03000509000000000000" pitchFamily="65" charset="-120"/>
              </a:rPr>
              <a:t>動靜疑悟意境深遠</a:t>
            </a:r>
            <a:br>
              <a:rPr lang="en-US" altLang="zh-TW" sz="5400" dirty="0">
                <a:solidFill>
                  <a:srgbClr val="FFFF00"/>
                </a:solidFill>
                <a:latin typeface="標楷體" panose="03000509000000000000" pitchFamily="65" charset="-120"/>
                <a:ea typeface="標楷體" panose="03000509000000000000" pitchFamily="65" charset="-120"/>
              </a:rPr>
            </a:br>
            <a:r>
              <a:rPr lang="zh-TW" altLang="en-US" sz="5400" dirty="0">
                <a:solidFill>
                  <a:srgbClr val="FFFF00"/>
                </a:solidFill>
                <a:latin typeface="標楷體" panose="03000509000000000000" pitchFamily="65" charset="-120"/>
                <a:ea typeface="標楷體" panose="03000509000000000000" pitchFamily="65" charset="-120"/>
              </a:rPr>
              <a:t>四</a:t>
            </a:r>
            <a:r>
              <a:rPr lang="en-US" altLang="zh-TW" sz="5400" dirty="0">
                <a:solidFill>
                  <a:srgbClr val="FFFF00"/>
                </a:solidFill>
                <a:latin typeface="標楷體" panose="03000509000000000000" pitchFamily="65" charset="-120"/>
                <a:ea typeface="標楷體" panose="03000509000000000000" pitchFamily="65" charset="-120"/>
              </a:rPr>
              <a:t>、</a:t>
            </a:r>
            <a:r>
              <a:rPr lang="zh-TW" altLang="en-US" sz="5400" dirty="0">
                <a:solidFill>
                  <a:srgbClr val="FFFF00"/>
                </a:solidFill>
                <a:latin typeface="標楷體" panose="03000509000000000000" pitchFamily="65" charset="-120"/>
                <a:ea typeface="標楷體" panose="03000509000000000000" pitchFamily="65" charset="-120"/>
              </a:rPr>
              <a:t>一心觀佛樂求佛道</a:t>
            </a:r>
            <a:br>
              <a:rPr lang="en-US" altLang="zh-TW" sz="5400" dirty="0">
                <a:solidFill>
                  <a:srgbClr val="FFFF00"/>
                </a:solidFill>
                <a:latin typeface="標楷體" panose="03000509000000000000" pitchFamily="65" charset="-120"/>
                <a:ea typeface="標楷體" panose="03000509000000000000" pitchFamily="65" charset="-120"/>
              </a:rPr>
            </a:br>
            <a:endParaRPr lang="zh-TW" altLang="en-US" sz="5400" dirty="0">
              <a:solidFill>
                <a:srgbClr val="FFFF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173752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340D21CD-F556-4D2A-9C99-1DA77CCD7BBC}"/>
              </a:ext>
            </a:extLst>
          </p:cNvPr>
          <p:cNvSpPr txBox="1"/>
          <p:nvPr/>
        </p:nvSpPr>
        <p:spPr>
          <a:xfrm>
            <a:off x="3444860" y="0"/>
            <a:ext cx="6104238" cy="1200329"/>
          </a:xfrm>
          <a:prstGeom prst="rect">
            <a:avLst/>
          </a:prstGeom>
          <a:noFill/>
        </p:spPr>
        <p:txBody>
          <a:bodyPr wrap="square">
            <a:spAutoFit/>
          </a:bodyPr>
          <a:lstStyle/>
          <a:p>
            <a:pPr algn="ctr"/>
            <a:r>
              <a:rPr lang="zh-TW" altLang="en-US" sz="7200" dirty="0">
                <a:solidFill>
                  <a:schemeClr val="bg2"/>
                </a:solidFill>
                <a:latin typeface="標楷體" panose="03000509000000000000" pitchFamily="65" charset="-120"/>
                <a:ea typeface="標楷體" panose="03000509000000000000" pitchFamily="65" charset="-120"/>
              </a:rPr>
              <a:t>經文</a:t>
            </a:r>
          </a:p>
        </p:txBody>
      </p:sp>
      <p:sp>
        <p:nvSpPr>
          <p:cNvPr id="8" name="文字方塊 7">
            <a:extLst>
              <a:ext uri="{FF2B5EF4-FFF2-40B4-BE49-F238E27FC236}">
                <a16:creationId xmlns:a16="http://schemas.microsoft.com/office/drawing/2014/main" id="{737748AB-4FA0-40A7-8E98-36199B1870D3}"/>
              </a:ext>
            </a:extLst>
          </p:cNvPr>
          <p:cNvSpPr txBox="1"/>
          <p:nvPr/>
        </p:nvSpPr>
        <p:spPr>
          <a:xfrm>
            <a:off x="542520" y="1300722"/>
            <a:ext cx="11368216" cy="4524315"/>
          </a:xfrm>
          <a:prstGeom prst="rect">
            <a:avLst/>
          </a:prstGeom>
          <a:noFill/>
        </p:spPr>
        <p:txBody>
          <a:bodyPr wrap="square">
            <a:spAutoFit/>
          </a:bodyPr>
          <a:lstStyle/>
          <a:p>
            <a:r>
              <a:rPr lang="zh-TW" altLang="zh-TW" sz="4800" dirty="0">
                <a:solidFill>
                  <a:srgbClr val="FFFF00"/>
                </a:solidFill>
                <a:effectLst/>
                <a:ea typeface="標楷體" panose="03000509000000000000" pitchFamily="65" charset="-120"/>
                <a:cs typeface="Arial" panose="020B0604020202020204" pitchFamily="34" charset="0"/>
              </a:rPr>
              <a:t>爾時 </a:t>
            </a:r>
            <a:r>
              <a:rPr lang="zh-TW" altLang="en-US" sz="4800" dirty="0">
                <a:solidFill>
                  <a:srgbClr val="FFFF00"/>
                </a:solidFill>
                <a:effectLst/>
                <a:ea typeface="標楷體" panose="03000509000000000000" pitchFamily="65" charset="-120"/>
                <a:cs typeface="Arial" panose="020B0604020202020204" pitchFamily="34" charset="0"/>
              </a:rPr>
              <a:t>，</a:t>
            </a:r>
            <a:r>
              <a:rPr lang="zh-TW" altLang="zh-TW" sz="4800" dirty="0">
                <a:solidFill>
                  <a:srgbClr val="FFFF00"/>
                </a:solidFill>
                <a:effectLst/>
                <a:ea typeface="標楷體" panose="03000509000000000000" pitchFamily="65" charset="-120"/>
                <a:cs typeface="Arial" panose="020B0604020202020204" pitchFamily="34" charset="0"/>
              </a:rPr>
              <a:t>彌勒菩薩作是念 </a:t>
            </a:r>
            <a:r>
              <a:rPr lang="zh-TW" altLang="en-US" sz="4800" dirty="0">
                <a:solidFill>
                  <a:srgbClr val="FFFF00"/>
                </a:solidFill>
                <a:ea typeface="標楷體" panose="03000509000000000000" pitchFamily="65" charset="-120"/>
                <a:cs typeface="Arial" panose="020B0604020202020204" pitchFamily="34" charset="0"/>
              </a:rPr>
              <a:t>；</a:t>
            </a:r>
            <a:r>
              <a:rPr lang="zh-TW" altLang="zh-TW" sz="4800" dirty="0">
                <a:solidFill>
                  <a:srgbClr val="FFFF00"/>
                </a:solidFill>
                <a:effectLst/>
                <a:ea typeface="標楷體" panose="03000509000000000000" pitchFamily="65" charset="-120"/>
                <a:cs typeface="Arial" panose="020B0604020202020204" pitchFamily="34" charset="0"/>
              </a:rPr>
              <a:t>今者世尊現神變相</a:t>
            </a:r>
            <a:r>
              <a:rPr lang="zh-TW" altLang="en-US" sz="4800" dirty="0">
                <a:solidFill>
                  <a:srgbClr val="FFFF00"/>
                </a:solidFill>
                <a:effectLst/>
                <a:ea typeface="標楷體" panose="03000509000000000000" pitchFamily="65" charset="-120"/>
                <a:cs typeface="Arial" panose="020B0604020202020204" pitchFamily="34" charset="0"/>
              </a:rPr>
              <a:t>，</a:t>
            </a:r>
            <a:r>
              <a:rPr lang="zh-TW" altLang="zh-TW" sz="4800" dirty="0">
                <a:solidFill>
                  <a:srgbClr val="FFFF00"/>
                </a:solidFill>
                <a:effectLst/>
                <a:ea typeface="標楷體" panose="03000509000000000000" pitchFamily="65" charset="-120"/>
                <a:cs typeface="Arial" panose="020B0604020202020204" pitchFamily="34" charset="0"/>
              </a:rPr>
              <a:t>以何因緣而有此瑞</a:t>
            </a:r>
            <a:r>
              <a:rPr lang="en-US" altLang="zh-TW" sz="4800" dirty="0">
                <a:solidFill>
                  <a:srgbClr val="FFFF00"/>
                </a:solidFill>
                <a:effectLst/>
                <a:latin typeface="標楷體" panose="03000509000000000000" pitchFamily="65" charset="-120"/>
                <a:ea typeface="標楷體" panose="03000509000000000000" pitchFamily="65" charset="-120"/>
                <a:cs typeface="Arial" panose="020B0604020202020204" pitchFamily="34" charset="0"/>
              </a:rPr>
              <a:t>﹖</a:t>
            </a:r>
            <a:r>
              <a:rPr lang="zh-TW" altLang="zh-TW" sz="4800" dirty="0">
                <a:solidFill>
                  <a:srgbClr val="FFFF00"/>
                </a:solidFill>
                <a:effectLst/>
                <a:ea typeface="標楷體" panose="03000509000000000000" pitchFamily="65" charset="-120"/>
                <a:cs typeface="Arial" panose="020B0604020202020204" pitchFamily="34" charset="0"/>
              </a:rPr>
              <a:t>今佛世尊入</a:t>
            </a:r>
            <a:r>
              <a:rPr lang="zh-TW" altLang="en-US" sz="4800" dirty="0">
                <a:solidFill>
                  <a:srgbClr val="FFFF00"/>
                </a:solidFill>
                <a:effectLst/>
                <a:ea typeface="標楷體" panose="03000509000000000000" pitchFamily="65" charset="-120"/>
                <a:cs typeface="Arial" panose="020B0604020202020204" pitchFamily="34" charset="0"/>
              </a:rPr>
              <a:t>於</a:t>
            </a:r>
            <a:r>
              <a:rPr lang="zh-TW" altLang="zh-TW" sz="4800" dirty="0">
                <a:solidFill>
                  <a:srgbClr val="FFFF00"/>
                </a:solidFill>
                <a:effectLst/>
                <a:ea typeface="標楷體" panose="03000509000000000000" pitchFamily="65" charset="-120"/>
                <a:cs typeface="Arial" panose="020B0604020202020204" pitchFamily="34" charset="0"/>
              </a:rPr>
              <a:t>三昧</a:t>
            </a:r>
            <a:r>
              <a:rPr lang="zh-TW" altLang="en-US" sz="4800" dirty="0">
                <a:solidFill>
                  <a:srgbClr val="FFFF00"/>
                </a:solidFill>
                <a:effectLst/>
                <a:ea typeface="標楷體" panose="03000509000000000000" pitchFamily="65" charset="-120"/>
                <a:cs typeface="Arial" panose="020B0604020202020204" pitchFamily="34" charset="0"/>
              </a:rPr>
              <a:t>，</a:t>
            </a:r>
            <a:r>
              <a:rPr lang="zh-TW" altLang="zh-TW" sz="4800" dirty="0">
                <a:solidFill>
                  <a:srgbClr val="FFFF00"/>
                </a:solidFill>
                <a:effectLst/>
                <a:ea typeface="標楷體" panose="03000509000000000000" pitchFamily="65" charset="-120"/>
                <a:cs typeface="Arial" panose="020B0604020202020204" pitchFamily="34" charset="0"/>
              </a:rPr>
              <a:t>是不可思議現希有事</a:t>
            </a:r>
            <a:r>
              <a:rPr lang="zh-TW" altLang="en-US" sz="4800" dirty="0">
                <a:solidFill>
                  <a:srgbClr val="FFFF00"/>
                </a:solidFill>
                <a:effectLst/>
                <a:ea typeface="標楷體" panose="03000509000000000000" pitchFamily="65" charset="-120"/>
                <a:cs typeface="Arial" panose="020B0604020202020204" pitchFamily="34" charset="0"/>
              </a:rPr>
              <a:t>，</a:t>
            </a:r>
            <a:r>
              <a:rPr lang="zh-TW" altLang="zh-TW" sz="4800" dirty="0">
                <a:solidFill>
                  <a:srgbClr val="FFFF00"/>
                </a:solidFill>
                <a:effectLst/>
                <a:ea typeface="標楷體" panose="03000509000000000000" pitchFamily="65" charset="-120"/>
                <a:cs typeface="Arial" panose="020B0604020202020204" pitchFamily="34" charset="0"/>
              </a:rPr>
              <a:t>當以問誰</a:t>
            </a:r>
            <a:r>
              <a:rPr lang="zh-TW" altLang="en-US" sz="4800" dirty="0">
                <a:solidFill>
                  <a:srgbClr val="FFFF00"/>
                </a:solidFill>
                <a:effectLst/>
                <a:ea typeface="標楷體" panose="03000509000000000000" pitchFamily="65" charset="-120"/>
                <a:cs typeface="Arial" panose="020B0604020202020204" pitchFamily="34" charset="0"/>
              </a:rPr>
              <a:t>，</a:t>
            </a:r>
            <a:r>
              <a:rPr lang="zh-TW" altLang="zh-TW" sz="4800" dirty="0">
                <a:solidFill>
                  <a:srgbClr val="FFFF00"/>
                </a:solidFill>
                <a:effectLst/>
                <a:ea typeface="標楷體" panose="03000509000000000000" pitchFamily="65" charset="-120"/>
                <a:cs typeface="Arial" panose="020B0604020202020204" pitchFamily="34" charset="0"/>
              </a:rPr>
              <a:t>誰能答者</a:t>
            </a:r>
            <a:r>
              <a:rPr lang="en-US" altLang="zh-TW" sz="4800" dirty="0">
                <a:solidFill>
                  <a:srgbClr val="FFFF00"/>
                </a:solidFill>
                <a:effectLst/>
                <a:latin typeface="標楷體" panose="03000509000000000000" pitchFamily="65" charset="-120"/>
                <a:ea typeface="標楷體" panose="03000509000000000000" pitchFamily="65" charset="-120"/>
                <a:cs typeface="Arial" panose="020B0604020202020204" pitchFamily="34" charset="0"/>
              </a:rPr>
              <a:t>﹖</a:t>
            </a:r>
            <a:r>
              <a:rPr lang="zh-TW" altLang="zh-TW" sz="4800" dirty="0">
                <a:solidFill>
                  <a:schemeClr val="bg1"/>
                </a:solidFill>
                <a:effectLst/>
                <a:ea typeface="標楷體" panose="03000509000000000000" pitchFamily="65" charset="-120"/>
                <a:cs typeface="Arial" panose="020B0604020202020204" pitchFamily="34" charset="0"/>
              </a:rPr>
              <a:t>復作此念</a:t>
            </a:r>
            <a:r>
              <a:rPr lang="en-US" altLang="zh-TW" sz="4800" dirty="0">
                <a:solidFill>
                  <a:schemeClr val="bg1"/>
                </a:solidFill>
                <a:effectLst/>
                <a:latin typeface="標楷體" panose="03000509000000000000" pitchFamily="65" charset="-120"/>
                <a:ea typeface="標楷體" panose="03000509000000000000" pitchFamily="65" charset="-120"/>
                <a:cs typeface="Arial" panose="020B0604020202020204" pitchFamily="34" charset="0"/>
              </a:rPr>
              <a:t>：</a:t>
            </a:r>
            <a:r>
              <a:rPr lang="zh-TW" altLang="zh-TW" sz="4800" dirty="0">
                <a:solidFill>
                  <a:schemeClr val="bg1"/>
                </a:solidFill>
                <a:effectLst/>
                <a:ea typeface="標楷體" panose="03000509000000000000" pitchFamily="65" charset="-120"/>
                <a:cs typeface="Arial" panose="020B0604020202020204" pitchFamily="34" charset="0"/>
              </a:rPr>
              <a:t>是文殊師利法王之子</a:t>
            </a:r>
            <a:r>
              <a:rPr lang="zh-TW" altLang="en-US" sz="4800" dirty="0">
                <a:solidFill>
                  <a:schemeClr val="bg1"/>
                </a:solidFill>
                <a:effectLst/>
                <a:ea typeface="標楷體" panose="03000509000000000000" pitchFamily="65" charset="-120"/>
                <a:cs typeface="Arial" panose="020B0604020202020204" pitchFamily="34" charset="0"/>
              </a:rPr>
              <a:t>，</a:t>
            </a:r>
            <a:r>
              <a:rPr lang="zh-TW" altLang="zh-TW" sz="4800" dirty="0">
                <a:solidFill>
                  <a:schemeClr val="bg1"/>
                </a:solidFill>
                <a:effectLst/>
                <a:ea typeface="標楷體" panose="03000509000000000000" pitchFamily="65" charset="-120"/>
                <a:cs typeface="Arial" panose="020B0604020202020204" pitchFamily="34" charset="0"/>
              </a:rPr>
              <a:t>已曾親近供養過去無量諸佛</a:t>
            </a:r>
            <a:r>
              <a:rPr lang="zh-TW" altLang="en-US" sz="4800" dirty="0">
                <a:solidFill>
                  <a:schemeClr val="bg1"/>
                </a:solidFill>
                <a:effectLst/>
                <a:ea typeface="標楷體" panose="03000509000000000000" pitchFamily="65" charset="-120"/>
                <a:cs typeface="Arial" panose="020B0604020202020204" pitchFamily="34" charset="0"/>
              </a:rPr>
              <a:t>，</a:t>
            </a:r>
            <a:r>
              <a:rPr lang="zh-TW" altLang="zh-TW" sz="4800" dirty="0">
                <a:solidFill>
                  <a:schemeClr val="bg1"/>
                </a:solidFill>
                <a:effectLst/>
                <a:ea typeface="標楷體" panose="03000509000000000000" pitchFamily="65" charset="-120"/>
                <a:cs typeface="Arial" panose="020B0604020202020204" pitchFamily="34" charset="0"/>
              </a:rPr>
              <a:t>必應見此希有之相 </a:t>
            </a:r>
            <a:r>
              <a:rPr lang="zh-TW" altLang="en-US" sz="4800" dirty="0">
                <a:solidFill>
                  <a:schemeClr val="bg1"/>
                </a:solidFill>
                <a:ea typeface="標楷體" panose="03000509000000000000" pitchFamily="65" charset="-120"/>
                <a:cs typeface="Arial" panose="020B0604020202020204" pitchFamily="34" charset="0"/>
              </a:rPr>
              <a:t>，</a:t>
            </a:r>
            <a:r>
              <a:rPr lang="zh-TW" altLang="zh-TW" sz="4800" dirty="0">
                <a:solidFill>
                  <a:schemeClr val="bg1"/>
                </a:solidFill>
                <a:effectLst/>
                <a:ea typeface="標楷體" panose="03000509000000000000" pitchFamily="65" charset="-120"/>
                <a:cs typeface="Arial" panose="020B0604020202020204" pitchFamily="34" charset="0"/>
              </a:rPr>
              <a:t>我今當問</a:t>
            </a:r>
            <a:r>
              <a:rPr lang="zh-TW" altLang="en-US" sz="4800" dirty="0">
                <a:solidFill>
                  <a:schemeClr val="bg1"/>
                </a:solidFill>
                <a:effectLst/>
                <a:ea typeface="標楷體" panose="03000509000000000000" pitchFamily="65" charset="-120"/>
                <a:cs typeface="Arial" panose="020B0604020202020204" pitchFamily="34" charset="0"/>
              </a:rPr>
              <a:t>。</a:t>
            </a:r>
            <a:endParaRPr lang="zh-TW" altLang="en-US" sz="4800" dirty="0">
              <a:solidFill>
                <a:schemeClr val="bg1"/>
              </a:solidFill>
            </a:endParaRPr>
          </a:p>
        </p:txBody>
      </p:sp>
    </p:spTree>
    <p:extLst>
      <p:ext uri="{BB962C8B-B14F-4D97-AF65-F5344CB8AC3E}">
        <p14:creationId xmlns:p14="http://schemas.microsoft.com/office/powerpoint/2010/main" val="36937898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0BC9EFE1-D8CB-4668-9980-DB108327A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7CBAE1BD-B8E4-4029-8AA2-C77E4FED98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標題 1">
            <a:extLst>
              <a:ext uri="{FF2B5EF4-FFF2-40B4-BE49-F238E27FC236}">
                <a16:creationId xmlns:a16="http://schemas.microsoft.com/office/drawing/2014/main" id="{8D5BF08B-145A-4981-A0B5-1D65F0DF7131}"/>
              </a:ext>
            </a:extLst>
          </p:cNvPr>
          <p:cNvSpPr>
            <a:spLocks noGrp="1"/>
          </p:cNvSpPr>
          <p:nvPr>
            <p:ph type="title"/>
          </p:nvPr>
        </p:nvSpPr>
        <p:spPr>
          <a:xfrm>
            <a:off x="6602508" y="1873767"/>
            <a:ext cx="4805996" cy="1401448"/>
          </a:xfrm>
        </p:spPr>
        <p:txBody>
          <a:bodyPr vert="horz" lIns="91440" tIns="45720" rIns="91440" bIns="45720" rtlCol="0" anchor="t">
            <a:normAutofit/>
          </a:bodyPr>
          <a:lstStyle/>
          <a:p>
            <a:pPr algn="ctr"/>
            <a:r>
              <a:rPr lang="zh-TW" altLang="en-US" sz="6000" dirty="0">
                <a:solidFill>
                  <a:srgbClr val="000000"/>
                </a:solidFill>
                <a:latin typeface="標楷體" panose="03000509000000000000" pitchFamily="65" charset="-120"/>
                <a:ea typeface="標楷體" panose="03000509000000000000" pitchFamily="65" charset="-120"/>
                <a:hlinkClick r:id="rId4" action="ppaction://hlinkfile"/>
              </a:rPr>
              <a:t>二大士釋疑</a:t>
            </a:r>
            <a:endParaRPr lang="en-US" altLang="zh-TW" sz="6000" dirty="0">
              <a:solidFill>
                <a:srgbClr val="000000"/>
              </a:solidFill>
              <a:latin typeface="標楷體" panose="03000509000000000000" pitchFamily="65" charset="-120"/>
              <a:ea typeface="標楷體" panose="03000509000000000000" pitchFamily="65" charset="-120"/>
            </a:endParaRPr>
          </a:p>
        </p:txBody>
      </p:sp>
      <p:sp>
        <p:nvSpPr>
          <p:cNvPr id="45" name="Freeform 49">
            <a:extLst>
              <a:ext uri="{FF2B5EF4-FFF2-40B4-BE49-F238E27FC236}">
                <a16:creationId xmlns:a16="http://schemas.microsoft.com/office/drawing/2014/main" id="{77DA6D33-2D62-458C-BF5D-DBF612FD5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圖片 2">
            <a:extLst>
              <a:ext uri="{FF2B5EF4-FFF2-40B4-BE49-F238E27FC236}">
                <a16:creationId xmlns:a16="http://schemas.microsoft.com/office/drawing/2014/main" id="{218E3098-4EF4-4B60-9592-9C83DC7D709F}"/>
              </a:ext>
            </a:extLst>
          </p:cNvPr>
          <p:cNvPicPr>
            <a:picLocks noChangeAspect="1"/>
          </p:cNvPicPr>
          <p:nvPr/>
        </p:nvPicPr>
        <p:blipFill rotWithShape="1">
          <a:blip r:embed="rId5">
            <a:alphaModFix/>
          </a:blip>
          <a:srcRect l="7934" r="43186" b="1"/>
          <a:stretch/>
        </p:blipFill>
        <p:spPr>
          <a:xfrm>
            <a:off x="1" y="770037"/>
            <a:ext cx="5298683" cy="6097438"/>
          </a:xfrm>
          <a:custGeom>
            <a:avLst/>
            <a:gdLst/>
            <a:ahLst/>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Tree>
    <p:extLst>
      <p:ext uri="{BB962C8B-B14F-4D97-AF65-F5344CB8AC3E}">
        <p14:creationId xmlns:p14="http://schemas.microsoft.com/office/powerpoint/2010/main" val="27341319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CEF1AF91-ADCF-4223-AE3F-6A24450F89BF}"/>
              </a:ext>
            </a:extLst>
          </p:cNvPr>
          <p:cNvSpPr txBox="1"/>
          <p:nvPr/>
        </p:nvSpPr>
        <p:spPr>
          <a:xfrm>
            <a:off x="668977" y="1964490"/>
            <a:ext cx="10854046" cy="3200876"/>
          </a:xfrm>
          <a:prstGeom prst="rect">
            <a:avLst/>
          </a:prstGeom>
          <a:noFill/>
        </p:spPr>
        <p:txBody>
          <a:bodyPr wrap="square">
            <a:spAutoFit/>
          </a:bodyPr>
          <a:lstStyle/>
          <a:p>
            <a:r>
              <a:rPr lang="zh-TW" altLang="zh-TW" sz="2000" kern="100" dirty="0">
                <a:solidFill>
                  <a:srgbClr val="7030A0"/>
                </a:solidFill>
                <a:effectLst/>
                <a:latin typeface="Calibri" panose="020F0502020204030204" pitchFamily="34" charset="0"/>
                <a:ea typeface="標楷體" panose="03000509000000000000" pitchFamily="65" charset="-120"/>
                <a:cs typeface="Arial" panose="020B0604020202020204" pitchFamily="34" charset="0"/>
              </a:rPr>
              <a:t> </a:t>
            </a:r>
            <a:r>
              <a:rPr lang="zh-TW" altLang="zh-TW" sz="5400" kern="100" dirty="0">
                <a:solidFill>
                  <a:srgbClr val="FFFF00"/>
                </a:solidFill>
                <a:effectLst/>
                <a:latin typeface="Calibri" panose="020F0502020204030204" pitchFamily="34" charset="0"/>
                <a:ea typeface="標楷體" panose="03000509000000000000" pitchFamily="65" charset="-120"/>
                <a:cs typeface="Arial" panose="020B0604020202020204" pitchFamily="34" charset="0"/>
              </a:rPr>
              <a:t>爾時 比丘、比丘尼、優婆塞、優婆夷及諸天、龍、鬼、神等</a:t>
            </a:r>
            <a:r>
              <a:rPr lang="zh-TW" altLang="en-US" sz="5400" kern="100" dirty="0">
                <a:solidFill>
                  <a:srgbClr val="FFFF00"/>
                </a:solidFill>
                <a:latin typeface="Calibri" panose="020F0502020204030204" pitchFamily="34" charset="0"/>
                <a:ea typeface="標楷體" panose="03000509000000000000" pitchFamily="65" charset="-120"/>
                <a:cs typeface="Arial" panose="020B0604020202020204" pitchFamily="34" charset="0"/>
              </a:rPr>
              <a:t>，</a:t>
            </a:r>
            <a:r>
              <a:rPr lang="zh-TW" altLang="zh-TW" sz="5400" kern="100" dirty="0">
                <a:solidFill>
                  <a:srgbClr val="FFFF00"/>
                </a:solidFill>
                <a:effectLst/>
                <a:latin typeface="Calibri" panose="020F0502020204030204" pitchFamily="34" charset="0"/>
                <a:ea typeface="標楷體" panose="03000509000000000000" pitchFamily="65" charset="-120"/>
                <a:cs typeface="Arial" panose="020B0604020202020204" pitchFamily="34" charset="0"/>
              </a:rPr>
              <a:t>咸作此念</a:t>
            </a:r>
            <a:r>
              <a:rPr lang="zh-TW" altLang="en-US" sz="5400" kern="100" dirty="0">
                <a:solidFill>
                  <a:srgbClr val="FFFF00"/>
                </a:solidFill>
                <a:latin typeface="Calibri" panose="020F0502020204030204" pitchFamily="34" charset="0"/>
                <a:ea typeface="標楷體" panose="03000509000000000000" pitchFamily="65" charset="-120"/>
                <a:cs typeface="Arial" panose="020B0604020202020204" pitchFamily="34" charset="0"/>
              </a:rPr>
              <a:t>，</a:t>
            </a:r>
            <a:r>
              <a:rPr lang="zh-TW" altLang="zh-TW" sz="5400" kern="100" dirty="0">
                <a:solidFill>
                  <a:srgbClr val="FFFF00"/>
                </a:solidFill>
                <a:effectLst/>
                <a:latin typeface="Calibri" panose="020F0502020204030204" pitchFamily="34" charset="0"/>
                <a:ea typeface="標楷體" panose="03000509000000000000" pitchFamily="65" charset="-120"/>
                <a:cs typeface="Arial" panose="020B0604020202020204" pitchFamily="34" charset="0"/>
              </a:rPr>
              <a:t>是佛光明神通之相</a:t>
            </a:r>
            <a:r>
              <a:rPr lang="zh-TW" altLang="en-US" sz="5400" kern="100" dirty="0">
                <a:solidFill>
                  <a:srgbClr val="FFFF00"/>
                </a:solidFill>
                <a:latin typeface="Calibri" panose="020F0502020204030204" pitchFamily="34" charset="0"/>
                <a:ea typeface="標楷體" panose="03000509000000000000" pitchFamily="65" charset="-120"/>
                <a:cs typeface="Arial" panose="020B0604020202020204" pitchFamily="34" charset="0"/>
              </a:rPr>
              <a:t>，</a:t>
            </a:r>
            <a:r>
              <a:rPr lang="zh-TW" altLang="zh-TW" sz="5400" kern="100" dirty="0">
                <a:solidFill>
                  <a:srgbClr val="FFFF00"/>
                </a:solidFill>
                <a:effectLst/>
                <a:latin typeface="Calibri" panose="020F0502020204030204" pitchFamily="34" charset="0"/>
                <a:ea typeface="標楷體" panose="03000509000000000000" pitchFamily="65" charset="-120"/>
                <a:cs typeface="Arial" panose="020B0604020202020204" pitchFamily="34" charset="0"/>
              </a:rPr>
              <a:t>今當問誰 </a:t>
            </a:r>
            <a:r>
              <a:rPr lang="zh-TW" altLang="en-US" sz="4400" kern="100" dirty="0">
                <a:solidFill>
                  <a:srgbClr val="FFFF00"/>
                </a:solidFill>
                <a:effectLst/>
                <a:latin typeface="Calibri" panose="020F0502020204030204" pitchFamily="34" charset="0"/>
                <a:ea typeface="標楷體" panose="03000509000000000000" pitchFamily="65" charset="-120"/>
                <a:cs typeface="Arial" panose="020B0604020202020204" pitchFamily="34" charset="0"/>
              </a:rPr>
              <a:t>。</a:t>
            </a:r>
            <a:endParaRPr lang="en-US" altLang="zh-TW" sz="4400" kern="100" dirty="0">
              <a:solidFill>
                <a:srgbClr val="FFFF00"/>
              </a:solidFill>
              <a:effectLst/>
              <a:latin typeface="Calibri" panose="020F0502020204030204" pitchFamily="34" charset="0"/>
              <a:ea typeface="標楷體" panose="03000509000000000000" pitchFamily="65" charset="-120"/>
              <a:cs typeface="Arial" panose="020B0604020202020204" pitchFamily="34" charset="0"/>
            </a:endParaRPr>
          </a:p>
          <a:p>
            <a:r>
              <a:rPr lang="zh-TW" altLang="en-US" sz="4000" kern="100" dirty="0">
                <a:solidFill>
                  <a:srgbClr val="FFFF00"/>
                </a:solidFill>
                <a:latin typeface="Calibri" panose="020F0502020204030204" pitchFamily="34" charset="0"/>
                <a:ea typeface="標楷體" panose="03000509000000000000" pitchFamily="65" charset="-120"/>
                <a:cs typeface="Arial" panose="020B0604020202020204" pitchFamily="34" charset="0"/>
              </a:rPr>
              <a:t>                                                    </a:t>
            </a:r>
            <a:r>
              <a:rPr lang="zh-TW" altLang="zh-TW" kern="100" dirty="0">
                <a:solidFill>
                  <a:srgbClr val="FFFF00"/>
                </a:solidFill>
                <a:effectLst/>
                <a:latin typeface="Calibri" panose="020F0502020204030204" pitchFamily="34" charset="0"/>
                <a:ea typeface="標楷體" panose="03000509000000000000" pitchFamily="65" charset="-120"/>
                <a:cs typeface="Arial" panose="020B0604020202020204" pitchFamily="34" charset="0"/>
              </a:rPr>
              <a:t>《法華經序品第一》</a:t>
            </a:r>
            <a:endParaRPr lang="zh-TW" altLang="zh-TW" sz="1000" kern="100" dirty="0">
              <a:solidFill>
                <a:srgbClr val="FFFF00"/>
              </a:solidFill>
              <a:effectLst/>
              <a:latin typeface="Calibri" panose="020F0502020204030204" pitchFamily="34" charset="0"/>
              <a:ea typeface="新細明體" panose="02020500000000000000" pitchFamily="18" charset="-120"/>
              <a:cs typeface="Times New Roman" panose="02020603050405020304" pitchFamily="18" charset="0"/>
            </a:endParaRPr>
          </a:p>
        </p:txBody>
      </p:sp>
      <p:sp>
        <p:nvSpPr>
          <p:cNvPr id="6" name="標題 5">
            <a:extLst>
              <a:ext uri="{FF2B5EF4-FFF2-40B4-BE49-F238E27FC236}">
                <a16:creationId xmlns:a16="http://schemas.microsoft.com/office/drawing/2014/main" id="{5B12CC64-D55B-4E35-863E-9FBD545256B8}"/>
              </a:ext>
            </a:extLst>
          </p:cNvPr>
          <p:cNvSpPr txBox="1">
            <a:spLocks noGrp="1"/>
          </p:cNvSpPr>
          <p:nvPr>
            <p:ph type="title"/>
          </p:nvPr>
        </p:nvSpPr>
        <p:spPr>
          <a:prstGeom prst="rect">
            <a:avLst/>
          </a:prstGeom>
          <a:noFill/>
        </p:spPr>
        <p:txBody>
          <a:bodyPr wrap="square">
            <a:spAutoFit/>
          </a:bodyPr>
          <a:lstStyle/>
          <a:p>
            <a:pPr algn="ctr"/>
            <a:r>
              <a:rPr lang="zh-TW" altLang="en-US" sz="7200" dirty="0">
                <a:solidFill>
                  <a:schemeClr val="bg2"/>
                </a:solidFill>
                <a:latin typeface="標楷體" panose="03000509000000000000" pitchFamily="65" charset="-120"/>
                <a:ea typeface="標楷體" panose="03000509000000000000" pitchFamily="65" charset="-120"/>
              </a:rPr>
              <a:t>經文</a:t>
            </a:r>
          </a:p>
        </p:txBody>
      </p:sp>
      <p:sp>
        <p:nvSpPr>
          <p:cNvPr id="8" name="文字方塊 7">
            <a:extLst>
              <a:ext uri="{FF2B5EF4-FFF2-40B4-BE49-F238E27FC236}">
                <a16:creationId xmlns:a16="http://schemas.microsoft.com/office/drawing/2014/main" id="{A75CF7DA-776D-451C-A403-690EB7C38B3B}"/>
              </a:ext>
            </a:extLst>
          </p:cNvPr>
          <p:cNvSpPr txBox="1"/>
          <p:nvPr/>
        </p:nvSpPr>
        <p:spPr>
          <a:xfrm>
            <a:off x="7307888" y="6403629"/>
            <a:ext cx="3804955" cy="369332"/>
          </a:xfrm>
          <a:prstGeom prst="rect">
            <a:avLst/>
          </a:prstGeom>
          <a:noFill/>
        </p:spPr>
        <p:txBody>
          <a:bodyPr wrap="square">
            <a:spAutoFit/>
          </a:bodyPr>
          <a:lstStyle/>
          <a:p>
            <a:r>
              <a:rPr lang="zh-TW" altLang="en-US" sz="1800" kern="0" dirty="0">
                <a:solidFill>
                  <a:schemeClr val="bg2"/>
                </a:solidFill>
                <a:effectLst/>
                <a:latin typeface="標楷體" panose="03000509000000000000" pitchFamily="65" charset="-120"/>
                <a:ea typeface="標楷體" panose="03000509000000000000" pitchFamily="65" charset="-120"/>
                <a:cs typeface="Arial" panose="020B0604020202020204" pitchFamily="34" charset="0"/>
              </a:rPr>
              <a:t>靜思法髓妙蓮華序品</a:t>
            </a:r>
            <a:r>
              <a:rPr lang="en-US" altLang="zh-TW" sz="1800" kern="0" dirty="0">
                <a:solidFill>
                  <a:schemeClr val="bg2"/>
                </a:solidFill>
                <a:effectLst/>
                <a:latin typeface="標楷體" panose="03000509000000000000" pitchFamily="65" charset="-120"/>
                <a:ea typeface="標楷體" panose="03000509000000000000" pitchFamily="65" charset="-120"/>
                <a:cs typeface="Arial" panose="020B0604020202020204" pitchFamily="34" charset="0"/>
              </a:rPr>
              <a:t>》P617(-4)</a:t>
            </a:r>
            <a:endParaRPr lang="zh-TW" altLang="en-US" dirty="0">
              <a:solidFill>
                <a:schemeClr val="bg2"/>
              </a:solidFill>
            </a:endParaRPr>
          </a:p>
        </p:txBody>
      </p:sp>
    </p:spTree>
    <p:extLst>
      <p:ext uri="{BB962C8B-B14F-4D97-AF65-F5344CB8AC3E}">
        <p14:creationId xmlns:p14="http://schemas.microsoft.com/office/powerpoint/2010/main" val="21162796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CEF1AF91-ADCF-4223-AE3F-6A24450F89BF}"/>
              </a:ext>
            </a:extLst>
          </p:cNvPr>
          <p:cNvSpPr txBox="1"/>
          <p:nvPr/>
        </p:nvSpPr>
        <p:spPr>
          <a:xfrm>
            <a:off x="838200" y="1967061"/>
            <a:ext cx="10823369" cy="3200876"/>
          </a:xfrm>
          <a:prstGeom prst="rect">
            <a:avLst/>
          </a:prstGeom>
          <a:noFill/>
        </p:spPr>
        <p:txBody>
          <a:bodyPr wrap="square">
            <a:spAutoFit/>
          </a:bodyPr>
          <a:lstStyle/>
          <a:p>
            <a:r>
              <a:rPr lang="zh-TW" altLang="zh-TW" sz="2400" kern="100" dirty="0">
                <a:solidFill>
                  <a:srgbClr val="7030A0"/>
                </a:solidFill>
                <a:effectLst/>
                <a:latin typeface="Calibri" panose="020F0502020204030204" pitchFamily="34" charset="0"/>
                <a:ea typeface="標楷體" panose="03000509000000000000" pitchFamily="65" charset="-120"/>
                <a:cs typeface="Arial" panose="020B0604020202020204" pitchFamily="34" charset="0"/>
              </a:rPr>
              <a:t> </a:t>
            </a:r>
            <a:r>
              <a:rPr lang="zh-TW" altLang="zh-TW" sz="5400" kern="100" dirty="0">
                <a:solidFill>
                  <a:srgbClr val="FFFF00"/>
                </a:solidFill>
                <a:effectLst/>
                <a:latin typeface="Calibri" panose="020F0502020204030204" pitchFamily="34" charset="0"/>
                <a:ea typeface="標楷體" panose="03000509000000000000" pitchFamily="65" charset="-120"/>
                <a:cs typeface="Arial" panose="020B0604020202020204" pitchFamily="34" charset="0"/>
              </a:rPr>
              <a:t>爾時 比丘、比丘尼、優婆塞、優婆夷及諸天、龍、鬼、神等</a:t>
            </a:r>
            <a:r>
              <a:rPr lang="zh-TW" altLang="en-US" sz="5400" kern="100" dirty="0">
                <a:solidFill>
                  <a:srgbClr val="FFFF00"/>
                </a:solidFill>
                <a:latin typeface="Calibri" panose="020F0502020204030204" pitchFamily="34" charset="0"/>
                <a:ea typeface="標楷體" panose="03000509000000000000" pitchFamily="65" charset="-120"/>
                <a:cs typeface="Arial" panose="020B0604020202020204" pitchFamily="34" charset="0"/>
              </a:rPr>
              <a:t>，</a:t>
            </a:r>
            <a:r>
              <a:rPr lang="zh-TW" altLang="zh-TW" sz="5400" kern="100" dirty="0">
                <a:solidFill>
                  <a:srgbClr val="FFFF00"/>
                </a:solidFill>
                <a:effectLst/>
                <a:latin typeface="Calibri" panose="020F0502020204030204" pitchFamily="34" charset="0"/>
                <a:ea typeface="標楷體" panose="03000509000000000000" pitchFamily="65" charset="-120"/>
                <a:cs typeface="Arial" panose="020B0604020202020204" pitchFamily="34" charset="0"/>
              </a:rPr>
              <a:t>咸作此</a:t>
            </a:r>
            <a:r>
              <a:rPr lang="zh-TW" altLang="zh-TW" sz="5400" kern="100" dirty="0">
                <a:solidFill>
                  <a:schemeClr val="bg1"/>
                </a:solidFill>
                <a:effectLst/>
                <a:latin typeface="Calibri" panose="020F0502020204030204" pitchFamily="34" charset="0"/>
                <a:ea typeface="標楷體" panose="03000509000000000000" pitchFamily="65" charset="-120"/>
                <a:cs typeface="Arial" panose="020B0604020202020204" pitchFamily="34" charset="0"/>
              </a:rPr>
              <a:t>念</a:t>
            </a:r>
            <a:r>
              <a:rPr lang="zh-TW" altLang="en-US" sz="5400" kern="100" dirty="0">
                <a:solidFill>
                  <a:srgbClr val="FFFF00"/>
                </a:solidFill>
                <a:latin typeface="Calibri" panose="020F0502020204030204" pitchFamily="34" charset="0"/>
                <a:ea typeface="標楷體" panose="03000509000000000000" pitchFamily="65" charset="-120"/>
                <a:cs typeface="Arial" panose="020B0604020202020204" pitchFamily="34" charset="0"/>
              </a:rPr>
              <a:t>，</a:t>
            </a:r>
            <a:r>
              <a:rPr lang="zh-TW" altLang="zh-TW" sz="5400" kern="100" dirty="0">
                <a:solidFill>
                  <a:srgbClr val="FFFF00"/>
                </a:solidFill>
                <a:effectLst/>
                <a:latin typeface="Calibri" panose="020F0502020204030204" pitchFamily="34" charset="0"/>
                <a:ea typeface="標楷體" panose="03000509000000000000" pitchFamily="65" charset="-120"/>
                <a:cs typeface="Arial" panose="020B0604020202020204" pitchFamily="34" charset="0"/>
              </a:rPr>
              <a:t>是佛光明神通之相</a:t>
            </a:r>
            <a:r>
              <a:rPr lang="zh-TW" altLang="en-US" sz="5400" kern="100" dirty="0">
                <a:solidFill>
                  <a:srgbClr val="FFFF00"/>
                </a:solidFill>
                <a:latin typeface="Calibri" panose="020F0502020204030204" pitchFamily="34" charset="0"/>
                <a:ea typeface="標楷體" panose="03000509000000000000" pitchFamily="65" charset="-120"/>
                <a:cs typeface="Arial" panose="020B0604020202020204" pitchFamily="34" charset="0"/>
              </a:rPr>
              <a:t>，</a:t>
            </a:r>
            <a:r>
              <a:rPr lang="zh-TW" altLang="zh-TW" sz="5400" kern="100" dirty="0">
                <a:solidFill>
                  <a:srgbClr val="FFFF00"/>
                </a:solidFill>
                <a:effectLst/>
                <a:latin typeface="Calibri" panose="020F0502020204030204" pitchFamily="34" charset="0"/>
                <a:ea typeface="標楷體" panose="03000509000000000000" pitchFamily="65" charset="-120"/>
                <a:cs typeface="Arial" panose="020B0604020202020204" pitchFamily="34" charset="0"/>
              </a:rPr>
              <a:t>今當問誰 </a:t>
            </a:r>
            <a:r>
              <a:rPr lang="zh-TW" altLang="en-US" sz="5400" kern="100" dirty="0">
                <a:solidFill>
                  <a:srgbClr val="FFFF00"/>
                </a:solidFill>
                <a:effectLst/>
                <a:latin typeface="Calibri" panose="020F0502020204030204" pitchFamily="34" charset="0"/>
                <a:ea typeface="標楷體" panose="03000509000000000000" pitchFamily="65" charset="-120"/>
                <a:cs typeface="Arial" panose="020B0604020202020204" pitchFamily="34" charset="0"/>
              </a:rPr>
              <a:t>。</a:t>
            </a:r>
            <a:endParaRPr lang="en-US" altLang="zh-TW" sz="5400" kern="100" dirty="0">
              <a:solidFill>
                <a:srgbClr val="FFFF00"/>
              </a:solidFill>
              <a:effectLst/>
              <a:latin typeface="Calibri" panose="020F0502020204030204" pitchFamily="34" charset="0"/>
              <a:ea typeface="標楷體" panose="03000509000000000000" pitchFamily="65" charset="-120"/>
              <a:cs typeface="Arial" panose="020B0604020202020204" pitchFamily="34" charset="0"/>
            </a:endParaRPr>
          </a:p>
          <a:p>
            <a:r>
              <a:rPr lang="zh-TW" altLang="en-US" sz="4000" kern="100" dirty="0">
                <a:solidFill>
                  <a:srgbClr val="FFFF00"/>
                </a:solidFill>
                <a:latin typeface="Calibri" panose="020F0502020204030204" pitchFamily="34" charset="0"/>
                <a:ea typeface="標楷體" panose="03000509000000000000" pitchFamily="65" charset="-120"/>
                <a:cs typeface="Arial" panose="020B0604020202020204" pitchFamily="34" charset="0"/>
              </a:rPr>
              <a:t>                                                                 </a:t>
            </a:r>
            <a:r>
              <a:rPr lang="zh-TW" altLang="zh-TW" kern="100" dirty="0">
                <a:solidFill>
                  <a:srgbClr val="FFFF00"/>
                </a:solidFill>
                <a:effectLst/>
                <a:latin typeface="Calibri" panose="020F0502020204030204" pitchFamily="34" charset="0"/>
                <a:ea typeface="標楷體" panose="03000509000000000000" pitchFamily="65" charset="-120"/>
                <a:cs typeface="Arial" panose="020B0604020202020204" pitchFamily="34" charset="0"/>
              </a:rPr>
              <a:t>《法華經序品第一》</a:t>
            </a:r>
            <a:endParaRPr lang="zh-TW" altLang="zh-TW" sz="1000" kern="100" dirty="0">
              <a:solidFill>
                <a:srgbClr val="FFFF00"/>
              </a:solidFill>
              <a:effectLst/>
              <a:latin typeface="Calibri" panose="020F0502020204030204" pitchFamily="34" charset="0"/>
              <a:ea typeface="新細明體" panose="02020500000000000000" pitchFamily="18" charset="-120"/>
              <a:cs typeface="Times New Roman" panose="02020603050405020304" pitchFamily="18" charset="0"/>
            </a:endParaRPr>
          </a:p>
        </p:txBody>
      </p:sp>
      <p:sp>
        <p:nvSpPr>
          <p:cNvPr id="6" name="標題 5">
            <a:extLst>
              <a:ext uri="{FF2B5EF4-FFF2-40B4-BE49-F238E27FC236}">
                <a16:creationId xmlns:a16="http://schemas.microsoft.com/office/drawing/2014/main" id="{5B12CC64-D55B-4E35-863E-9FBD545256B8}"/>
              </a:ext>
            </a:extLst>
          </p:cNvPr>
          <p:cNvSpPr txBox="1">
            <a:spLocks noGrp="1"/>
          </p:cNvSpPr>
          <p:nvPr>
            <p:ph type="title"/>
          </p:nvPr>
        </p:nvSpPr>
        <p:spPr>
          <a:prstGeom prst="rect">
            <a:avLst/>
          </a:prstGeom>
          <a:noFill/>
        </p:spPr>
        <p:txBody>
          <a:bodyPr wrap="square">
            <a:spAutoFit/>
          </a:bodyPr>
          <a:lstStyle/>
          <a:p>
            <a:pPr algn="ctr"/>
            <a:r>
              <a:rPr lang="zh-TW" altLang="en-US" sz="7200" dirty="0">
                <a:solidFill>
                  <a:schemeClr val="bg2"/>
                </a:solidFill>
                <a:latin typeface="標楷體" panose="03000509000000000000" pitchFamily="65" charset="-120"/>
                <a:ea typeface="標楷體" panose="03000509000000000000" pitchFamily="65" charset="-120"/>
              </a:rPr>
              <a:t>經文</a:t>
            </a:r>
          </a:p>
        </p:txBody>
      </p:sp>
      <p:sp>
        <p:nvSpPr>
          <p:cNvPr id="8" name="文字方塊 7">
            <a:extLst>
              <a:ext uri="{FF2B5EF4-FFF2-40B4-BE49-F238E27FC236}">
                <a16:creationId xmlns:a16="http://schemas.microsoft.com/office/drawing/2014/main" id="{A75CF7DA-776D-451C-A403-690EB7C38B3B}"/>
              </a:ext>
            </a:extLst>
          </p:cNvPr>
          <p:cNvSpPr txBox="1"/>
          <p:nvPr/>
        </p:nvSpPr>
        <p:spPr>
          <a:xfrm>
            <a:off x="7307888" y="6403629"/>
            <a:ext cx="3804955" cy="369332"/>
          </a:xfrm>
          <a:prstGeom prst="rect">
            <a:avLst/>
          </a:prstGeom>
          <a:noFill/>
        </p:spPr>
        <p:txBody>
          <a:bodyPr wrap="square">
            <a:spAutoFit/>
          </a:bodyPr>
          <a:lstStyle/>
          <a:p>
            <a:r>
              <a:rPr lang="zh-TW" altLang="en-US" sz="1800" kern="0" dirty="0">
                <a:solidFill>
                  <a:schemeClr val="bg2"/>
                </a:solidFill>
                <a:effectLst/>
                <a:latin typeface="標楷體" panose="03000509000000000000" pitchFamily="65" charset="-120"/>
                <a:ea typeface="標楷體" panose="03000509000000000000" pitchFamily="65" charset="-120"/>
                <a:cs typeface="Arial" panose="020B0604020202020204" pitchFamily="34" charset="0"/>
              </a:rPr>
              <a:t>靜思法髓妙蓮華序品</a:t>
            </a:r>
            <a:r>
              <a:rPr lang="en-US" altLang="zh-TW" sz="1800" kern="0" dirty="0">
                <a:solidFill>
                  <a:schemeClr val="bg2"/>
                </a:solidFill>
                <a:effectLst/>
                <a:latin typeface="標楷體" panose="03000509000000000000" pitchFamily="65" charset="-120"/>
                <a:ea typeface="標楷體" panose="03000509000000000000" pitchFamily="65" charset="-120"/>
                <a:cs typeface="Arial" panose="020B0604020202020204" pitchFamily="34" charset="0"/>
              </a:rPr>
              <a:t>》P617(-4)</a:t>
            </a:r>
            <a:endParaRPr lang="zh-TW" altLang="en-US" dirty="0">
              <a:solidFill>
                <a:schemeClr val="bg2"/>
              </a:solidFill>
            </a:endParaRPr>
          </a:p>
        </p:txBody>
      </p:sp>
    </p:spTree>
    <p:extLst>
      <p:ext uri="{BB962C8B-B14F-4D97-AF65-F5344CB8AC3E}">
        <p14:creationId xmlns:p14="http://schemas.microsoft.com/office/powerpoint/2010/main" val="35357548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899C00E-8D45-400B-BBB8-55F5D9F12B87}"/>
              </a:ext>
            </a:extLst>
          </p:cNvPr>
          <p:cNvSpPr>
            <a:spLocks noGrp="1"/>
          </p:cNvSpPr>
          <p:nvPr>
            <p:ph type="title"/>
          </p:nvPr>
        </p:nvSpPr>
        <p:spPr/>
        <p:txBody>
          <a:bodyPr>
            <a:normAutofit/>
          </a:bodyPr>
          <a:lstStyle/>
          <a:p>
            <a:pPr algn="ctr"/>
            <a:r>
              <a:rPr lang="zh-TW" altLang="en-US" sz="6000" dirty="0"/>
              <a:t>念從何來</a:t>
            </a:r>
            <a:r>
              <a:rPr lang="en-US" altLang="zh-TW" sz="6000" dirty="0"/>
              <a:t>?</a:t>
            </a:r>
            <a:endParaRPr lang="zh-TW" altLang="en-US" sz="6000" dirty="0"/>
          </a:p>
        </p:txBody>
      </p:sp>
      <p:sp>
        <p:nvSpPr>
          <p:cNvPr id="3" name="直排文字版面配置區 2">
            <a:extLst>
              <a:ext uri="{FF2B5EF4-FFF2-40B4-BE49-F238E27FC236}">
                <a16:creationId xmlns:a16="http://schemas.microsoft.com/office/drawing/2014/main" id="{D5C82CE0-2C9C-4F03-8DDC-6865076B0BFC}"/>
              </a:ext>
            </a:extLst>
          </p:cNvPr>
          <p:cNvSpPr>
            <a:spLocks noGrp="1"/>
          </p:cNvSpPr>
          <p:nvPr>
            <p:ph type="body" orient="vert" idx="1"/>
          </p:nvPr>
        </p:nvSpPr>
        <p:spPr>
          <a:xfrm>
            <a:off x="1762897" y="2191264"/>
            <a:ext cx="8816546" cy="3244293"/>
          </a:xfrm>
        </p:spPr>
        <p:txBody>
          <a:bodyPr>
            <a:normAutofit/>
          </a:bodyPr>
          <a:lstStyle/>
          <a:p>
            <a:pPr marL="0" indent="0" algn="ctr">
              <a:buNone/>
            </a:pPr>
            <a:r>
              <a:rPr lang="zh-TW" altLang="en-US" sz="5400" dirty="0"/>
              <a:t>探詢瑞相境界的因緣</a:t>
            </a:r>
          </a:p>
        </p:txBody>
      </p:sp>
      <p:sp>
        <p:nvSpPr>
          <p:cNvPr id="7" name="文字方塊 6">
            <a:extLst>
              <a:ext uri="{FF2B5EF4-FFF2-40B4-BE49-F238E27FC236}">
                <a16:creationId xmlns:a16="http://schemas.microsoft.com/office/drawing/2014/main" id="{D5D9698A-C968-4853-9DC5-F601D785666F}"/>
              </a:ext>
            </a:extLst>
          </p:cNvPr>
          <p:cNvSpPr txBox="1"/>
          <p:nvPr/>
        </p:nvSpPr>
        <p:spPr>
          <a:xfrm>
            <a:off x="7307888" y="6403629"/>
            <a:ext cx="3804955" cy="369332"/>
          </a:xfrm>
          <a:prstGeom prst="rect">
            <a:avLst/>
          </a:prstGeom>
          <a:noFill/>
        </p:spPr>
        <p:txBody>
          <a:bodyPr wrap="square">
            <a:spAutoFit/>
          </a:bodyPr>
          <a:lstStyle/>
          <a:p>
            <a:r>
              <a:rPr lang="zh-TW" altLang="en-US" sz="1800" kern="0" dirty="0">
                <a:solidFill>
                  <a:srgbClr val="002060"/>
                </a:solidFill>
                <a:effectLst/>
                <a:latin typeface="標楷體" panose="03000509000000000000" pitchFamily="65" charset="-120"/>
                <a:ea typeface="標楷體" panose="03000509000000000000" pitchFamily="65" charset="-120"/>
                <a:cs typeface="Arial" panose="020B0604020202020204" pitchFamily="34" charset="0"/>
              </a:rPr>
              <a:t>靜思法髓妙蓮華序品</a:t>
            </a:r>
            <a:r>
              <a:rPr lang="en-US" altLang="zh-TW" sz="1800" kern="0" dirty="0">
                <a:solidFill>
                  <a:srgbClr val="002060"/>
                </a:solidFill>
                <a:effectLst/>
                <a:latin typeface="標楷體" panose="03000509000000000000" pitchFamily="65" charset="-120"/>
                <a:ea typeface="標楷體" panose="03000509000000000000" pitchFamily="65" charset="-120"/>
                <a:cs typeface="Arial" panose="020B0604020202020204" pitchFamily="34" charset="0"/>
              </a:rPr>
              <a:t>》P618(-1)</a:t>
            </a:r>
            <a:endParaRPr lang="zh-TW" altLang="en-US" dirty="0">
              <a:solidFill>
                <a:srgbClr val="002060"/>
              </a:solidFill>
            </a:endParaRPr>
          </a:p>
        </p:txBody>
      </p:sp>
    </p:spTree>
    <p:extLst>
      <p:ext uri="{BB962C8B-B14F-4D97-AF65-F5344CB8AC3E}">
        <p14:creationId xmlns:p14="http://schemas.microsoft.com/office/powerpoint/2010/main" val="1476849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340D21CD-F556-4D2A-9C99-1DA77CCD7BBC}"/>
              </a:ext>
            </a:extLst>
          </p:cNvPr>
          <p:cNvSpPr txBox="1"/>
          <p:nvPr/>
        </p:nvSpPr>
        <p:spPr>
          <a:xfrm>
            <a:off x="3444860" y="0"/>
            <a:ext cx="6104238" cy="1200329"/>
          </a:xfrm>
          <a:prstGeom prst="rect">
            <a:avLst/>
          </a:prstGeom>
          <a:noFill/>
        </p:spPr>
        <p:txBody>
          <a:bodyPr wrap="square">
            <a:spAutoFit/>
          </a:bodyPr>
          <a:lstStyle/>
          <a:p>
            <a:pPr algn="ctr"/>
            <a:r>
              <a:rPr lang="zh-TW" altLang="en-US" sz="7200" dirty="0">
                <a:solidFill>
                  <a:schemeClr val="bg2"/>
                </a:solidFill>
                <a:latin typeface="標楷體" panose="03000509000000000000" pitchFamily="65" charset="-120"/>
                <a:ea typeface="標楷體" panose="03000509000000000000" pitchFamily="65" charset="-120"/>
              </a:rPr>
              <a:t>經文</a:t>
            </a:r>
          </a:p>
        </p:txBody>
      </p:sp>
      <p:sp>
        <p:nvSpPr>
          <p:cNvPr id="8" name="文字方塊 7">
            <a:extLst>
              <a:ext uri="{FF2B5EF4-FFF2-40B4-BE49-F238E27FC236}">
                <a16:creationId xmlns:a16="http://schemas.microsoft.com/office/drawing/2014/main" id="{737748AB-4FA0-40A7-8E98-36199B1870D3}"/>
              </a:ext>
            </a:extLst>
          </p:cNvPr>
          <p:cNvSpPr txBox="1"/>
          <p:nvPr/>
        </p:nvSpPr>
        <p:spPr>
          <a:xfrm>
            <a:off x="542520" y="1300722"/>
            <a:ext cx="11368216" cy="4524315"/>
          </a:xfrm>
          <a:prstGeom prst="rect">
            <a:avLst/>
          </a:prstGeom>
          <a:noFill/>
        </p:spPr>
        <p:txBody>
          <a:bodyPr wrap="square">
            <a:spAutoFit/>
          </a:bodyPr>
          <a:lstStyle/>
          <a:p>
            <a:r>
              <a:rPr lang="zh-TW" altLang="zh-TW" sz="4800" dirty="0">
                <a:solidFill>
                  <a:srgbClr val="FFFF00"/>
                </a:solidFill>
                <a:effectLst/>
                <a:ea typeface="標楷體" panose="03000509000000000000" pitchFamily="65" charset="-120"/>
                <a:cs typeface="Arial" panose="020B0604020202020204" pitchFamily="34" charset="0"/>
              </a:rPr>
              <a:t>爾時 </a:t>
            </a:r>
            <a:r>
              <a:rPr lang="zh-TW" altLang="en-US" sz="4800" dirty="0">
                <a:solidFill>
                  <a:srgbClr val="FFFF00"/>
                </a:solidFill>
                <a:effectLst/>
                <a:ea typeface="標楷體" panose="03000509000000000000" pitchFamily="65" charset="-120"/>
                <a:cs typeface="Arial" panose="020B0604020202020204" pitchFamily="34" charset="0"/>
              </a:rPr>
              <a:t>，</a:t>
            </a:r>
            <a:r>
              <a:rPr lang="zh-TW" altLang="zh-TW" sz="4800" dirty="0">
                <a:solidFill>
                  <a:srgbClr val="FFFF00"/>
                </a:solidFill>
                <a:effectLst/>
                <a:ea typeface="標楷體" panose="03000509000000000000" pitchFamily="65" charset="-120"/>
                <a:cs typeface="Arial" panose="020B0604020202020204" pitchFamily="34" charset="0"/>
              </a:rPr>
              <a:t>彌勒菩薩作是</a:t>
            </a:r>
            <a:r>
              <a:rPr lang="zh-TW" altLang="zh-TW" sz="4800" b="1" dirty="0">
                <a:solidFill>
                  <a:schemeClr val="bg1">
                    <a:lumMod val="95000"/>
                  </a:schemeClr>
                </a:solidFill>
                <a:effectLst/>
                <a:ea typeface="標楷體" panose="03000509000000000000" pitchFamily="65" charset="-120"/>
                <a:cs typeface="Arial" panose="020B0604020202020204" pitchFamily="34" charset="0"/>
              </a:rPr>
              <a:t>念</a:t>
            </a:r>
            <a:r>
              <a:rPr lang="zh-TW" altLang="zh-TW" sz="4800" dirty="0">
                <a:solidFill>
                  <a:srgbClr val="FFFF00"/>
                </a:solidFill>
                <a:effectLst/>
                <a:ea typeface="標楷體" panose="03000509000000000000" pitchFamily="65" charset="-120"/>
                <a:cs typeface="Arial" panose="020B0604020202020204" pitchFamily="34" charset="0"/>
              </a:rPr>
              <a:t> </a:t>
            </a:r>
            <a:r>
              <a:rPr lang="zh-TW" altLang="en-US" sz="4800" dirty="0">
                <a:solidFill>
                  <a:srgbClr val="FFFF00"/>
                </a:solidFill>
                <a:ea typeface="標楷體" panose="03000509000000000000" pitchFamily="65" charset="-120"/>
                <a:cs typeface="Arial" panose="020B0604020202020204" pitchFamily="34" charset="0"/>
              </a:rPr>
              <a:t>；</a:t>
            </a:r>
            <a:r>
              <a:rPr lang="zh-TW" altLang="zh-TW" sz="4800" dirty="0">
                <a:solidFill>
                  <a:srgbClr val="FFFF00"/>
                </a:solidFill>
                <a:effectLst/>
                <a:ea typeface="標楷體" panose="03000509000000000000" pitchFamily="65" charset="-120"/>
                <a:cs typeface="Arial" panose="020B0604020202020204" pitchFamily="34" charset="0"/>
              </a:rPr>
              <a:t>今者世尊現神變相</a:t>
            </a:r>
            <a:r>
              <a:rPr lang="zh-TW" altLang="en-US" sz="4800" dirty="0">
                <a:solidFill>
                  <a:srgbClr val="FFFF00"/>
                </a:solidFill>
                <a:effectLst/>
                <a:ea typeface="標楷體" panose="03000509000000000000" pitchFamily="65" charset="-120"/>
                <a:cs typeface="Arial" panose="020B0604020202020204" pitchFamily="34" charset="0"/>
              </a:rPr>
              <a:t>，</a:t>
            </a:r>
            <a:r>
              <a:rPr lang="zh-TW" altLang="zh-TW" sz="4800" dirty="0">
                <a:solidFill>
                  <a:srgbClr val="FFFF00"/>
                </a:solidFill>
                <a:effectLst/>
                <a:ea typeface="標楷體" panose="03000509000000000000" pitchFamily="65" charset="-120"/>
                <a:cs typeface="Arial" panose="020B0604020202020204" pitchFamily="34" charset="0"/>
              </a:rPr>
              <a:t>以何因緣而有此瑞</a:t>
            </a:r>
            <a:r>
              <a:rPr lang="en-US" altLang="zh-TW" sz="4800" dirty="0">
                <a:solidFill>
                  <a:srgbClr val="FFFF00"/>
                </a:solidFill>
                <a:effectLst/>
                <a:latin typeface="標楷體" panose="03000509000000000000" pitchFamily="65" charset="-120"/>
                <a:ea typeface="標楷體" panose="03000509000000000000" pitchFamily="65" charset="-120"/>
                <a:cs typeface="Arial" panose="020B0604020202020204" pitchFamily="34" charset="0"/>
              </a:rPr>
              <a:t>﹖</a:t>
            </a:r>
            <a:r>
              <a:rPr lang="zh-TW" altLang="zh-TW" sz="4800" dirty="0">
                <a:solidFill>
                  <a:srgbClr val="FFFF00"/>
                </a:solidFill>
                <a:effectLst/>
                <a:ea typeface="標楷體" panose="03000509000000000000" pitchFamily="65" charset="-120"/>
                <a:cs typeface="Arial" panose="020B0604020202020204" pitchFamily="34" charset="0"/>
              </a:rPr>
              <a:t>今佛世尊入</a:t>
            </a:r>
            <a:r>
              <a:rPr lang="zh-TW" altLang="en-US" sz="4800" dirty="0">
                <a:solidFill>
                  <a:srgbClr val="FFFF00"/>
                </a:solidFill>
                <a:effectLst/>
                <a:ea typeface="標楷體" panose="03000509000000000000" pitchFamily="65" charset="-120"/>
                <a:cs typeface="Arial" panose="020B0604020202020204" pitchFamily="34" charset="0"/>
              </a:rPr>
              <a:t>於</a:t>
            </a:r>
            <a:r>
              <a:rPr lang="zh-TW" altLang="zh-TW" sz="4800" dirty="0">
                <a:solidFill>
                  <a:srgbClr val="FFFF00"/>
                </a:solidFill>
                <a:effectLst/>
                <a:ea typeface="標楷體" panose="03000509000000000000" pitchFamily="65" charset="-120"/>
                <a:cs typeface="Arial" panose="020B0604020202020204" pitchFamily="34" charset="0"/>
              </a:rPr>
              <a:t>三昧</a:t>
            </a:r>
            <a:r>
              <a:rPr lang="zh-TW" altLang="en-US" sz="4800" dirty="0">
                <a:solidFill>
                  <a:srgbClr val="FFFF00"/>
                </a:solidFill>
                <a:effectLst/>
                <a:ea typeface="標楷體" panose="03000509000000000000" pitchFamily="65" charset="-120"/>
                <a:cs typeface="Arial" panose="020B0604020202020204" pitchFamily="34" charset="0"/>
              </a:rPr>
              <a:t>，</a:t>
            </a:r>
            <a:r>
              <a:rPr lang="zh-TW" altLang="zh-TW" sz="4800" dirty="0">
                <a:solidFill>
                  <a:srgbClr val="FFFF00"/>
                </a:solidFill>
                <a:effectLst/>
                <a:ea typeface="標楷體" panose="03000509000000000000" pitchFamily="65" charset="-120"/>
                <a:cs typeface="Arial" panose="020B0604020202020204" pitchFamily="34" charset="0"/>
              </a:rPr>
              <a:t>是不可思議現希有事</a:t>
            </a:r>
            <a:r>
              <a:rPr lang="zh-TW" altLang="en-US" sz="4800" dirty="0">
                <a:solidFill>
                  <a:srgbClr val="FFFF00"/>
                </a:solidFill>
                <a:effectLst/>
                <a:ea typeface="標楷體" panose="03000509000000000000" pitchFamily="65" charset="-120"/>
                <a:cs typeface="Arial" panose="020B0604020202020204" pitchFamily="34" charset="0"/>
              </a:rPr>
              <a:t>，</a:t>
            </a:r>
            <a:r>
              <a:rPr lang="zh-TW" altLang="zh-TW" sz="4800" dirty="0">
                <a:solidFill>
                  <a:srgbClr val="FFFF00"/>
                </a:solidFill>
                <a:effectLst/>
                <a:ea typeface="標楷體" panose="03000509000000000000" pitchFamily="65" charset="-120"/>
                <a:cs typeface="Arial" panose="020B0604020202020204" pitchFamily="34" charset="0"/>
              </a:rPr>
              <a:t>當以問誰</a:t>
            </a:r>
            <a:r>
              <a:rPr lang="zh-TW" altLang="en-US" sz="4800" dirty="0">
                <a:solidFill>
                  <a:srgbClr val="FFFF00"/>
                </a:solidFill>
                <a:effectLst/>
                <a:ea typeface="標楷體" panose="03000509000000000000" pitchFamily="65" charset="-120"/>
                <a:cs typeface="Arial" panose="020B0604020202020204" pitchFamily="34" charset="0"/>
              </a:rPr>
              <a:t>，</a:t>
            </a:r>
            <a:r>
              <a:rPr lang="zh-TW" altLang="zh-TW" sz="4800" dirty="0">
                <a:solidFill>
                  <a:srgbClr val="FFFF00"/>
                </a:solidFill>
                <a:effectLst/>
                <a:ea typeface="標楷體" panose="03000509000000000000" pitchFamily="65" charset="-120"/>
                <a:cs typeface="Arial" panose="020B0604020202020204" pitchFamily="34" charset="0"/>
              </a:rPr>
              <a:t>誰能答者</a:t>
            </a:r>
            <a:r>
              <a:rPr lang="en-US" altLang="zh-TW" sz="4800" dirty="0">
                <a:solidFill>
                  <a:srgbClr val="FFFF00"/>
                </a:solidFill>
                <a:effectLst/>
                <a:latin typeface="標楷體" panose="03000509000000000000" pitchFamily="65" charset="-120"/>
                <a:ea typeface="標楷體" panose="03000509000000000000" pitchFamily="65" charset="-120"/>
                <a:cs typeface="Arial" panose="020B0604020202020204" pitchFamily="34" charset="0"/>
              </a:rPr>
              <a:t>﹖</a:t>
            </a:r>
            <a:r>
              <a:rPr lang="zh-TW" altLang="zh-TW" sz="4800" dirty="0">
                <a:solidFill>
                  <a:srgbClr val="FFFF00"/>
                </a:solidFill>
                <a:effectLst/>
                <a:ea typeface="標楷體" panose="03000509000000000000" pitchFamily="65" charset="-120"/>
                <a:cs typeface="Arial" panose="020B0604020202020204" pitchFamily="34" charset="0"/>
              </a:rPr>
              <a:t>復作此</a:t>
            </a:r>
            <a:r>
              <a:rPr lang="zh-TW" altLang="zh-TW" sz="4800" b="1" dirty="0">
                <a:solidFill>
                  <a:schemeClr val="bg1">
                    <a:lumMod val="95000"/>
                  </a:schemeClr>
                </a:solidFill>
                <a:effectLst/>
                <a:ea typeface="標楷體" panose="03000509000000000000" pitchFamily="65" charset="-120"/>
                <a:cs typeface="Arial" panose="020B0604020202020204" pitchFamily="34" charset="0"/>
              </a:rPr>
              <a:t>念</a:t>
            </a:r>
            <a:r>
              <a:rPr lang="en-US" altLang="zh-TW" sz="4800" dirty="0">
                <a:solidFill>
                  <a:srgbClr val="FFFF00"/>
                </a:solidFill>
                <a:effectLst/>
                <a:latin typeface="標楷體" panose="03000509000000000000" pitchFamily="65" charset="-120"/>
                <a:ea typeface="標楷體" panose="03000509000000000000" pitchFamily="65" charset="-120"/>
                <a:cs typeface="Arial" panose="020B0604020202020204" pitchFamily="34" charset="0"/>
              </a:rPr>
              <a:t>：</a:t>
            </a:r>
            <a:r>
              <a:rPr lang="zh-TW" altLang="zh-TW" sz="4800" dirty="0">
                <a:solidFill>
                  <a:srgbClr val="FFFF00"/>
                </a:solidFill>
                <a:effectLst/>
                <a:ea typeface="標楷體" panose="03000509000000000000" pitchFamily="65" charset="-120"/>
                <a:cs typeface="Arial" panose="020B0604020202020204" pitchFamily="34" charset="0"/>
              </a:rPr>
              <a:t>是文殊師利法王之子</a:t>
            </a:r>
            <a:r>
              <a:rPr lang="zh-TW" altLang="en-US" sz="4800" dirty="0">
                <a:solidFill>
                  <a:srgbClr val="FFFF00"/>
                </a:solidFill>
                <a:effectLst/>
                <a:ea typeface="標楷體" panose="03000509000000000000" pitchFamily="65" charset="-120"/>
                <a:cs typeface="Arial" panose="020B0604020202020204" pitchFamily="34" charset="0"/>
              </a:rPr>
              <a:t>，</a:t>
            </a:r>
            <a:r>
              <a:rPr lang="zh-TW" altLang="zh-TW" sz="4800" dirty="0">
                <a:solidFill>
                  <a:srgbClr val="FFFF00"/>
                </a:solidFill>
                <a:effectLst/>
                <a:ea typeface="標楷體" panose="03000509000000000000" pitchFamily="65" charset="-120"/>
                <a:cs typeface="Arial" panose="020B0604020202020204" pitchFamily="34" charset="0"/>
              </a:rPr>
              <a:t>已曾親近供養過去無量諸佛</a:t>
            </a:r>
            <a:r>
              <a:rPr lang="zh-TW" altLang="en-US" sz="4800" dirty="0">
                <a:solidFill>
                  <a:srgbClr val="FFFF00"/>
                </a:solidFill>
                <a:effectLst/>
                <a:ea typeface="標楷體" panose="03000509000000000000" pitchFamily="65" charset="-120"/>
                <a:cs typeface="Arial" panose="020B0604020202020204" pitchFamily="34" charset="0"/>
              </a:rPr>
              <a:t>，</a:t>
            </a:r>
            <a:r>
              <a:rPr lang="zh-TW" altLang="zh-TW" sz="4800" dirty="0">
                <a:solidFill>
                  <a:srgbClr val="FFFF00"/>
                </a:solidFill>
                <a:effectLst/>
                <a:ea typeface="標楷體" panose="03000509000000000000" pitchFamily="65" charset="-120"/>
                <a:cs typeface="Arial" panose="020B0604020202020204" pitchFamily="34" charset="0"/>
              </a:rPr>
              <a:t>必應見此希有之相 </a:t>
            </a:r>
            <a:r>
              <a:rPr lang="zh-TW" altLang="en-US" sz="4800" dirty="0">
                <a:solidFill>
                  <a:srgbClr val="FFFF00"/>
                </a:solidFill>
                <a:ea typeface="標楷體" panose="03000509000000000000" pitchFamily="65" charset="-120"/>
                <a:cs typeface="Arial" panose="020B0604020202020204" pitchFamily="34" charset="0"/>
              </a:rPr>
              <a:t>，</a:t>
            </a:r>
            <a:r>
              <a:rPr lang="zh-TW" altLang="zh-TW" sz="4800" dirty="0">
                <a:solidFill>
                  <a:srgbClr val="FFFF00"/>
                </a:solidFill>
                <a:effectLst/>
                <a:ea typeface="標楷體" panose="03000509000000000000" pitchFamily="65" charset="-120"/>
                <a:cs typeface="Arial" panose="020B0604020202020204" pitchFamily="34" charset="0"/>
              </a:rPr>
              <a:t>我今當問</a:t>
            </a:r>
            <a:r>
              <a:rPr lang="zh-TW" altLang="en-US" sz="4800" dirty="0">
                <a:solidFill>
                  <a:srgbClr val="FFFF00"/>
                </a:solidFill>
                <a:effectLst/>
                <a:ea typeface="標楷體" panose="03000509000000000000" pitchFamily="65" charset="-120"/>
                <a:cs typeface="Arial" panose="020B0604020202020204" pitchFamily="34" charset="0"/>
              </a:rPr>
              <a:t>。</a:t>
            </a:r>
            <a:endParaRPr lang="zh-TW" altLang="en-US" sz="4800" dirty="0">
              <a:solidFill>
                <a:srgbClr val="FFFF00"/>
              </a:solidFill>
            </a:endParaRPr>
          </a:p>
        </p:txBody>
      </p:sp>
    </p:spTree>
    <p:extLst>
      <p:ext uri="{BB962C8B-B14F-4D97-AF65-F5344CB8AC3E}">
        <p14:creationId xmlns:p14="http://schemas.microsoft.com/office/powerpoint/2010/main" val="33327420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77C2CB3-70C7-4D77-9B84-C9143CBCFFB2}"/>
              </a:ext>
            </a:extLst>
          </p:cNvPr>
          <p:cNvSpPr>
            <a:spLocks noGrp="1"/>
          </p:cNvSpPr>
          <p:nvPr>
            <p:ph type="title"/>
          </p:nvPr>
        </p:nvSpPr>
        <p:spPr>
          <a:xfrm>
            <a:off x="838200" y="238515"/>
            <a:ext cx="10515600" cy="1154917"/>
          </a:xfrm>
        </p:spPr>
        <p:txBody>
          <a:bodyPr>
            <a:normAutofit/>
          </a:bodyPr>
          <a:lstStyle/>
          <a:p>
            <a:pPr algn="ctr"/>
            <a:r>
              <a:rPr lang="zh-TW" altLang="en-US" sz="7200" kern="100" dirty="0">
                <a:solidFill>
                  <a:schemeClr val="bg1"/>
                </a:solidFill>
                <a:effectLst/>
                <a:cs typeface="Arial" panose="020B0604020202020204" pitchFamily="34" charset="0"/>
              </a:rPr>
              <a:t>「</a:t>
            </a:r>
            <a:r>
              <a:rPr lang="zh-TW" altLang="zh-TW" sz="7200" kern="100" dirty="0">
                <a:solidFill>
                  <a:schemeClr val="bg1"/>
                </a:solidFill>
                <a:effectLst/>
                <a:latin typeface="Calibri" panose="020F0502020204030204" pitchFamily="34" charset="0"/>
                <a:ea typeface="標楷體" panose="03000509000000000000" pitchFamily="65" charset="-120"/>
                <a:cs typeface="Arial" panose="020B0604020202020204" pitchFamily="34" charset="0"/>
              </a:rPr>
              <a:t>念</a:t>
            </a:r>
            <a:r>
              <a:rPr lang="zh-TW" altLang="en-US" sz="7200" kern="100" dirty="0">
                <a:solidFill>
                  <a:schemeClr val="bg1"/>
                </a:solidFill>
                <a:effectLst/>
                <a:cs typeface="Arial" panose="020B0604020202020204" pitchFamily="34" charset="0"/>
              </a:rPr>
              <a:t>」</a:t>
            </a:r>
            <a:endParaRPr lang="zh-TW" altLang="en-US" sz="7200" dirty="0"/>
          </a:p>
        </p:txBody>
      </p:sp>
      <p:sp>
        <p:nvSpPr>
          <p:cNvPr id="3" name="直排文字版面配置區 2">
            <a:extLst>
              <a:ext uri="{FF2B5EF4-FFF2-40B4-BE49-F238E27FC236}">
                <a16:creationId xmlns:a16="http://schemas.microsoft.com/office/drawing/2014/main" id="{8C11BBC6-8B59-4297-B0B9-DF95D520DCE5}"/>
              </a:ext>
            </a:extLst>
          </p:cNvPr>
          <p:cNvSpPr>
            <a:spLocks noGrp="1"/>
          </p:cNvSpPr>
          <p:nvPr>
            <p:ph type="body" orient="vert" idx="1"/>
          </p:nvPr>
        </p:nvSpPr>
        <p:spPr>
          <a:xfrm>
            <a:off x="237506" y="1495357"/>
            <a:ext cx="11716987" cy="4529952"/>
          </a:xfrm>
        </p:spPr>
        <p:txBody>
          <a:bodyPr>
            <a:normAutofit/>
          </a:bodyPr>
          <a:lstStyle/>
          <a:p>
            <a:pPr>
              <a:lnSpc>
                <a:spcPts val="5400"/>
              </a:lnSpc>
            </a:pPr>
            <a:r>
              <a:rPr lang="zh-CN" altLang="en-US" sz="4400" dirty="0"/>
              <a:t>佛陀現</a:t>
            </a:r>
            <a:r>
              <a:rPr lang="zh-TW" altLang="en-US" sz="4400" dirty="0"/>
              <a:t>神</a:t>
            </a:r>
            <a:r>
              <a:rPr lang="zh-CN" altLang="en-US" sz="4400" dirty="0"/>
              <a:t>變相</a:t>
            </a:r>
            <a:r>
              <a:rPr lang="zh-TW" altLang="en-US" sz="4400" dirty="0"/>
              <a:t>，</a:t>
            </a:r>
            <a:r>
              <a:rPr lang="zh-CN" altLang="en-US" sz="4400" dirty="0"/>
              <a:t>大家</a:t>
            </a:r>
            <a:r>
              <a:rPr lang="zh-TW" altLang="en-US" sz="4400" dirty="0"/>
              <a:t>緣</a:t>
            </a:r>
            <a:r>
              <a:rPr lang="zh-CN" altLang="en-US" sz="4400" dirty="0"/>
              <a:t>面前</a:t>
            </a:r>
            <a:r>
              <a:rPr lang="zh-TW" altLang="en-US" sz="4400" dirty="0"/>
              <a:t>的境，</a:t>
            </a:r>
            <a:r>
              <a:rPr lang="zh-CN" altLang="en-US" sz="4400" dirty="0"/>
              <a:t>在心裏做</a:t>
            </a:r>
            <a:r>
              <a:rPr lang="zh-TW" altLang="en-US" sz="4400" dirty="0"/>
              <a:t>念</a:t>
            </a:r>
            <a:endParaRPr lang="en-US" altLang="zh-TW" sz="4400" dirty="0"/>
          </a:p>
          <a:p>
            <a:pPr marL="0" indent="0">
              <a:lnSpc>
                <a:spcPts val="5400"/>
              </a:lnSpc>
              <a:buNone/>
            </a:pPr>
            <a:r>
              <a:rPr lang="zh-TW" altLang="en-US" sz="4400" dirty="0"/>
              <a:t>「念」字</a:t>
            </a:r>
            <a:r>
              <a:rPr lang="zh-CN" altLang="en-US" sz="4400" dirty="0"/>
              <a:t>上面一個「</a:t>
            </a:r>
            <a:r>
              <a:rPr lang="zh-TW" altLang="en-US" sz="4400" dirty="0"/>
              <a:t>今」</a:t>
            </a:r>
            <a:r>
              <a:rPr lang="zh-CN" altLang="en-US" sz="4400" dirty="0"/>
              <a:t>就是現在；下面一個「心」就是</a:t>
            </a:r>
            <a:r>
              <a:rPr lang="zh-TW" altLang="en-US" sz="4400" dirty="0"/>
              <a:t>心緣</a:t>
            </a:r>
            <a:r>
              <a:rPr lang="zh-CN" altLang="en-US" sz="4400" dirty="0"/>
              <a:t>外</a:t>
            </a:r>
            <a:r>
              <a:rPr lang="zh-TW" altLang="en-US" sz="4400" dirty="0"/>
              <a:t>境，</a:t>
            </a:r>
            <a:r>
              <a:rPr lang="zh-CN" altLang="en-US" sz="4400" dirty="0"/>
              <a:t>本來這個</a:t>
            </a:r>
            <a:r>
              <a:rPr lang="zh-TW" altLang="en-US" sz="4400" dirty="0"/>
              <a:t>境</a:t>
            </a:r>
            <a:r>
              <a:rPr lang="zh-CN" altLang="en-US" sz="4400" dirty="0"/>
              <a:t>過了</a:t>
            </a:r>
            <a:r>
              <a:rPr lang="zh-TW" altLang="en-US" sz="4400" dirty="0"/>
              <a:t>，心就無念，然而佛陀入定時，</a:t>
            </a:r>
            <a:r>
              <a:rPr lang="zh-CN" altLang="en-US" sz="4400" dirty="0"/>
              <a:t>大家的心又重</a:t>
            </a:r>
            <a:r>
              <a:rPr lang="zh-TW" altLang="en-US" sz="4400" dirty="0"/>
              <a:t>作是</a:t>
            </a:r>
            <a:r>
              <a:rPr lang="zh-CN" altLang="en-US" sz="4400" dirty="0"/>
              <a:t>想</a:t>
            </a:r>
            <a:r>
              <a:rPr lang="zh-TW" altLang="en-US" sz="4000" dirty="0"/>
              <a:t>。</a:t>
            </a:r>
          </a:p>
        </p:txBody>
      </p:sp>
      <p:sp>
        <p:nvSpPr>
          <p:cNvPr id="5" name="文字方塊 4">
            <a:extLst>
              <a:ext uri="{FF2B5EF4-FFF2-40B4-BE49-F238E27FC236}">
                <a16:creationId xmlns:a16="http://schemas.microsoft.com/office/drawing/2014/main" id="{9B3BA64C-A0D6-4AF8-84A9-8AF6CB662D93}"/>
              </a:ext>
            </a:extLst>
          </p:cNvPr>
          <p:cNvSpPr txBox="1"/>
          <p:nvPr/>
        </p:nvSpPr>
        <p:spPr>
          <a:xfrm>
            <a:off x="6583493" y="6127234"/>
            <a:ext cx="3804955" cy="369332"/>
          </a:xfrm>
          <a:prstGeom prst="rect">
            <a:avLst/>
          </a:prstGeom>
          <a:noFill/>
        </p:spPr>
        <p:txBody>
          <a:bodyPr wrap="square">
            <a:spAutoFit/>
          </a:bodyPr>
          <a:lstStyle/>
          <a:p>
            <a:r>
              <a:rPr lang="zh-TW" altLang="en-US" sz="1800" kern="0" dirty="0">
                <a:effectLst/>
                <a:latin typeface="標楷體" panose="03000509000000000000" pitchFamily="65" charset="-120"/>
                <a:ea typeface="標楷體" panose="03000509000000000000" pitchFamily="65" charset="-120"/>
                <a:cs typeface="Arial" panose="020B0604020202020204" pitchFamily="34" charset="0"/>
              </a:rPr>
              <a:t>靜思法髓妙蓮華序品</a:t>
            </a:r>
            <a:r>
              <a:rPr lang="en-US" altLang="zh-TW" sz="1800" kern="0" dirty="0">
                <a:effectLst/>
                <a:latin typeface="標楷體" panose="03000509000000000000" pitchFamily="65" charset="-120"/>
                <a:ea typeface="標楷體" panose="03000509000000000000" pitchFamily="65" charset="-120"/>
                <a:cs typeface="Arial" panose="020B0604020202020204" pitchFamily="34" charset="0"/>
              </a:rPr>
              <a:t>》P618(-4)</a:t>
            </a:r>
            <a:endParaRPr lang="zh-TW" altLang="en-US" dirty="0"/>
          </a:p>
        </p:txBody>
      </p:sp>
    </p:spTree>
    <p:extLst>
      <p:ext uri="{BB962C8B-B14F-4D97-AF65-F5344CB8AC3E}">
        <p14:creationId xmlns:p14="http://schemas.microsoft.com/office/powerpoint/2010/main" val="217024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標題 1">
            <a:extLst>
              <a:ext uri="{FF2B5EF4-FFF2-40B4-BE49-F238E27FC236}">
                <a16:creationId xmlns:a16="http://schemas.microsoft.com/office/drawing/2014/main" id="{6DC781CE-5C15-44C8-BAF8-0EC5A2AA402E}"/>
              </a:ext>
            </a:extLst>
          </p:cNvPr>
          <p:cNvSpPr>
            <a:spLocks noGrp="1"/>
          </p:cNvSpPr>
          <p:nvPr>
            <p:ph type="title"/>
          </p:nvPr>
        </p:nvSpPr>
        <p:spPr>
          <a:xfrm>
            <a:off x="1028700" y="1967266"/>
            <a:ext cx="2628900" cy="2547257"/>
          </a:xfrm>
          <a:noFill/>
        </p:spPr>
        <p:txBody>
          <a:bodyPr anchor="ctr">
            <a:normAutofit/>
          </a:bodyPr>
          <a:lstStyle/>
          <a:p>
            <a:pPr algn="ctr"/>
            <a:r>
              <a:rPr lang="zh-TW" altLang="zh-TW" sz="4800" dirty="0">
                <a:solidFill>
                  <a:srgbClr val="FFFFFF"/>
                </a:solidFill>
                <a:effectLst/>
                <a:ea typeface="標楷體" panose="03000509000000000000" pitchFamily="65" charset="-120"/>
                <a:cs typeface="Mangal" panose="02040503050203030202" pitchFamily="18" charset="0"/>
              </a:rPr>
              <a:t>念何事</a:t>
            </a:r>
            <a:br>
              <a:rPr lang="en-US" altLang="zh-TW" sz="4800" dirty="0">
                <a:solidFill>
                  <a:srgbClr val="FFFFFF"/>
                </a:solidFill>
                <a:effectLst/>
                <a:ea typeface="標楷體" panose="03000509000000000000" pitchFamily="65" charset="-120"/>
                <a:cs typeface="Mangal" panose="02040503050203030202" pitchFamily="18" charset="0"/>
              </a:rPr>
            </a:br>
            <a:r>
              <a:rPr lang="zh-TW" altLang="zh-TW" sz="4800" dirty="0">
                <a:solidFill>
                  <a:srgbClr val="FFFFFF"/>
                </a:solidFill>
                <a:effectLst/>
                <a:ea typeface="標楷體" panose="03000509000000000000" pitchFamily="65" charset="-120"/>
                <a:cs typeface="Mangal" panose="02040503050203030202" pitchFamily="18" charset="0"/>
              </a:rPr>
              <a:t>思何事</a:t>
            </a:r>
            <a:endParaRPr lang="zh-TW" altLang="en-US" sz="4800" dirty="0">
              <a:solidFill>
                <a:srgbClr val="FFFFFF"/>
              </a:solidFill>
            </a:endParaRPr>
          </a:p>
        </p:txBody>
      </p:sp>
      <p:pic>
        <p:nvPicPr>
          <p:cNvPr id="3" name="圖片 2">
            <a:extLst>
              <a:ext uri="{FF2B5EF4-FFF2-40B4-BE49-F238E27FC236}">
                <a16:creationId xmlns:a16="http://schemas.microsoft.com/office/drawing/2014/main" id="{B11A7462-3215-4E7A-B7CB-14C7021E7AD3}"/>
              </a:ext>
            </a:extLst>
          </p:cNvPr>
          <p:cNvPicPr>
            <a:picLocks noChangeAspect="1"/>
          </p:cNvPicPr>
          <p:nvPr/>
        </p:nvPicPr>
        <p:blipFill rotWithShape="1">
          <a:blip r:embed="rId3"/>
          <a:srcRect l="6842" r="1231" b="11199"/>
          <a:stretch/>
        </p:blipFill>
        <p:spPr>
          <a:xfrm>
            <a:off x="5241303" y="1318920"/>
            <a:ext cx="6683604" cy="4220160"/>
          </a:xfrm>
          <a:prstGeom prst="rect">
            <a:avLst/>
          </a:prstGeom>
        </p:spPr>
      </p:pic>
    </p:spTree>
    <p:extLst>
      <p:ext uri="{BB962C8B-B14F-4D97-AF65-F5344CB8AC3E}">
        <p14:creationId xmlns:p14="http://schemas.microsoft.com/office/powerpoint/2010/main" val="11170789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6039A50-8B91-46EA-A54A-B5E988BC557F}"/>
              </a:ext>
            </a:extLst>
          </p:cNvPr>
          <p:cNvSpPr>
            <a:spLocks noGrp="1"/>
          </p:cNvSpPr>
          <p:nvPr>
            <p:ph type="title"/>
          </p:nvPr>
        </p:nvSpPr>
        <p:spPr>
          <a:xfrm>
            <a:off x="7188052" y="445489"/>
            <a:ext cx="4858174" cy="2045920"/>
          </a:xfrm>
        </p:spPr>
        <p:txBody>
          <a:bodyPr vert="horz" lIns="91440" tIns="45720" rIns="91440" bIns="45720" rtlCol="0" anchor="b">
            <a:normAutofit fontScale="90000"/>
          </a:bodyPr>
          <a:lstStyle/>
          <a:p>
            <a:r>
              <a:rPr lang="zh-TW" altLang="en-US" sz="5400" dirty="0">
                <a:latin typeface="標楷體" panose="03000509000000000000" pitchFamily="65" charset="-120"/>
                <a:ea typeface="標楷體" panose="03000509000000000000" pitchFamily="65" charset="-120"/>
              </a:rPr>
              <a:t>成立視訊讀書會「念」是甚麼</a:t>
            </a:r>
            <a:r>
              <a:rPr lang="en-US" altLang="zh-TW" sz="5400" dirty="0">
                <a:latin typeface="標楷體" panose="03000509000000000000" pitchFamily="65" charset="-120"/>
                <a:ea typeface="標楷體" panose="03000509000000000000" pitchFamily="65" charset="-120"/>
              </a:rPr>
              <a:t>?</a:t>
            </a:r>
            <a:br>
              <a:rPr lang="en-US" altLang="zh-TW" sz="5400" dirty="0">
                <a:latin typeface="標楷體" panose="03000509000000000000" pitchFamily="65" charset="-120"/>
                <a:ea typeface="標楷體" panose="03000509000000000000" pitchFamily="65" charset="-120"/>
              </a:rPr>
            </a:br>
            <a:endParaRPr lang="zh-TW" altLang="en-US" sz="5400" dirty="0">
              <a:latin typeface="標楷體" panose="03000509000000000000" pitchFamily="65" charset="-120"/>
              <a:ea typeface="標楷體" panose="03000509000000000000" pitchFamily="65" charset="-120"/>
            </a:endParaRPr>
          </a:p>
        </p:txBody>
      </p:sp>
      <p:sp>
        <p:nvSpPr>
          <p:cNvPr id="8" name="Freeform: Shape 7">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文字方塊 5">
            <a:extLst>
              <a:ext uri="{FF2B5EF4-FFF2-40B4-BE49-F238E27FC236}">
                <a16:creationId xmlns:a16="http://schemas.microsoft.com/office/drawing/2014/main" id="{2BDF2EC0-DC9A-4524-813C-0A511F8A735A}"/>
              </a:ext>
            </a:extLst>
          </p:cNvPr>
          <p:cNvSpPr txBox="1"/>
          <p:nvPr/>
        </p:nvSpPr>
        <p:spPr>
          <a:xfrm>
            <a:off x="8379556" y="2134793"/>
            <a:ext cx="2215991" cy="4723207"/>
          </a:xfrm>
          <a:prstGeom prst="rect">
            <a:avLst/>
          </a:prstGeom>
          <a:noFill/>
        </p:spPr>
        <p:txBody>
          <a:bodyPr vert="eaVert" wrap="square">
            <a:spAutoFit/>
          </a:bodyPr>
          <a:lstStyle/>
          <a:p>
            <a:pPr algn="ctr"/>
            <a:r>
              <a:rPr lang="zh-TW" altLang="en-US" sz="6600" dirty="0">
                <a:solidFill>
                  <a:srgbClr val="FFFF00"/>
                </a:solidFill>
                <a:latin typeface="標楷體" panose="03000509000000000000" pitchFamily="65" charset="-120"/>
                <a:ea typeface="標楷體" panose="03000509000000000000" pitchFamily="65" charset="-120"/>
              </a:rPr>
              <a:t>趕緊在人間「護佛法」</a:t>
            </a:r>
          </a:p>
        </p:txBody>
      </p:sp>
      <p:pic>
        <p:nvPicPr>
          <p:cNvPr id="5" name="圖片 4" descr="一張含有 書桌, 書 的圖片&#10;&#10;自動產生的描述">
            <a:extLst>
              <a:ext uri="{FF2B5EF4-FFF2-40B4-BE49-F238E27FC236}">
                <a16:creationId xmlns:a16="http://schemas.microsoft.com/office/drawing/2014/main" id="{21DAFD72-2216-4E89-9B50-977B321EEA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4771" y="1212967"/>
            <a:ext cx="3098510" cy="3458183"/>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42406232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6039A50-8B91-46EA-A54A-B5E988BC557F}"/>
              </a:ext>
            </a:extLst>
          </p:cNvPr>
          <p:cNvSpPr>
            <a:spLocks noGrp="1"/>
          </p:cNvSpPr>
          <p:nvPr>
            <p:ph type="title"/>
          </p:nvPr>
        </p:nvSpPr>
        <p:spPr>
          <a:xfrm>
            <a:off x="7188052" y="-98797"/>
            <a:ext cx="4858174" cy="1622797"/>
          </a:xfrm>
        </p:spPr>
        <p:txBody>
          <a:bodyPr vert="horz" lIns="91440" tIns="45720" rIns="91440" bIns="45720" rtlCol="0" anchor="b">
            <a:normAutofit fontScale="90000"/>
          </a:bodyPr>
          <a:lstStyle/>
          <a:p>
            <a:pPr algn="ctr"/>
            <a:r>
              <a:rPr lang="zh-TW" altLang="en-US" sz="6000" dirty="0">
                <a:solidFill>
                  <a:schemeClr val="bg1"/>
                </a:solidFill>
                <a:latin typeface="標楷體" panose="03000509000000000000" pitchFamily="65" charset="-120"/>
                <a:ea typeface="標楷體" panose="03000509000000000000" pitchFamily="65" charset="-120"/>
              </a:rPr>
              <a:t>「念」</a:t>
            </a:r>
            <a:br>
              <a:rPr lang="en-US" altLang="zh-TW" sz="5400" dirty="0">
                <a:solidFill>
                  <a:schemeClr val="bg1"/>
                </a:solidFill>
                <a:latin typeface="標楷體" panose="03000509000000000000" pitchFamily="65" charset="-120"/>
                <a:ea typeface="標楷體" panose="03000509000000000000" pitchFamily="65" charset="-120"/>
              </a:rPr>
            </a:br>
            <a:endParaRPr lang="zh-TW" altLang="en-US" sz="5400" dirty="0">
              <a:solidFill>
                <a:schemeClr val="bg1"/>
              </a:solidFill>
              <a:latin typeface="標楷體" panose="03000509000000000000" pitchFamily="65" charset="-120"/>
              <a:ea typeface="標楷體" panose="03000509000000000000" pitchFamily="65" charset="-120"/>
            </a:endParaRPr>
          </a:p>
        </p:txBody>
      </p:sp>
      <p:pic>
        <p:nvPicPr>
          <p:cNvPr id="3" name="圖片 2">
            <a:extLst>
              <a:ext uri="{FF2B5EF4-FFF2-40B4-BE49-F238E27FC236}">
                <a16:creationId xmlns:a16="http://schemas.microsoft.com/office/drawing/2014/main" id="{44D7E924-A1F4-433F-8B35-04A89A3DE081}"/>
              </a:ext>
            </a:extLst>
          </p:cNvPr>
          <p:cNvPicPr>
            <a:picLocks noChangeAspect="1"/>
          </p:cNvPicPr>
          <p:nvPr/>
        </p:nvPicPr>
        <p:blipFill rotWithShape="1">
          <a:blip r:embed="rId3"/>
          <a:srcRect r="42352"/>
          <a:stretch/>
        </p:blipFill>
        <p:spPr>
          <a:xfrm>
            <a:off x="796496" y="174182"/>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7" name="文字方塊 6">
            <a:extLst>
              <a:ext uri="{FF2B5EF4-FFF2-40B4-BE49-F238E27FC236}">
                <a16:creationId xmlns:a16="http://schemas.microsoft.com/office/drawing/2014/main" id="{500CE68D-8DC3-45FC-9B13-3F19200CA81C}"/>
              </a:ext>
            </a:extLst>
          </p:cNvPr>
          <p:cNvSpPr txBox="1"/>
          <p:nvPr/>
        </p:nvSpPr>
        <p:spPr>
          <a:xfrm>
            <a:off x="6942417" y="1175657"/>
            <a:ext cx="3877985" cy="5957002"/>
          </a:xfrm>
          <a:prstGeom prst="rect">
            <a:avLst/>
          </a:prstGeom>
          <a:noFill/>
        </p:spPr>
        <p:txBody>
          <a:bodyPr vert="eaVert" wrap="square">
            <a:spAutoFit/>
          </a:bodyPr>
          <a:lstStyle/>
          <a:p>
            <a:r>
              <a:rPr lang="zh-TW" altLang="en-US" sz="4800" dirty="0">
                <a:solidFill>
                  <a:srgbClr val="FFFF00"/>
                </a:solidFill>
                <a:latin typeface="標楷體" panose="03000509000000000000" pitchFamily="65" charset="-120"/>
                <a:ea typeface="標楷體" panose="03000509000000000000" pitchFamily="65" charset="-120"/>
              </a:rPr>
              <a:t>不捨上人、</a:t>
            </a:r>
            <a:endParaRPr lang="en-US" altLang="zh-TW" sz="4800" dirty="0">
              <a:solidFill>
                <a:srgbClr val="FFFF00"/>
              </a:solidFill>
              <a:latin typeface="標楷體" panose="03000509000000000000" pitchFamily="65" charset="-120"/>
              <a:ea typeface="標楷體" panose="03000509000000000000" pitchFamily="65" charset="-120"/>
            </a:endParaRPr>
          </a:p>
          <a:p>
            <a:r>
              <a:rPr lang="zh-TW" altLang="en-US" sz="4800" dirty="0">
                <a:solidFill>
                  <a:srgbClr val="FFFF00"/>
                </a:solidFill>
                <a:latin typeface="標楷體" panose="03000509000000000000" pitchFamily="65" charset="-120"/>
                <a:ea typeface="標楷體" panose="03000509000000000000" pitchFamily="65" charset="-120"/>
              </a:rPr>
              <a:t>不捨靜思的家</a:t>
            </a:r>
            <a:endParaRPr lang="en-US" altLang="zh-TW" sz="4800" dirty="0">
              <a:solidFill>
                <a:srgbClr val="FFFF00"/>
              </a:solidFill>
              <a:latin typeface="標楷體" panose="03000509000000000000" pitchFamily="65" charset="-120"/>
              <a:ea typeface="標楷體" panose="03000509000000000000" pitchFamily="65" charset="-120"/>
            </a:endParaRPr>
          </a:p>
          <a:p>
            <a:r>
              <a:rPr lang="zh-TW" altLang="en-US" sz="4800" dirty="0">
                <a:solidFill>
                  <a:srgbClr val="FFFF00"/>
                </a:solidFill>
                <a:latin typeface="標楷體" panose="03000509000000000000" pitchFamily="65" charset="-120"/>
                <a:ea typeface="標楷體" panose="03000509000000000000" pitchFamily="65" charset="-120"/>
              </a:rPr>
              <a:t>被欺負</a:t>
            </a:r>
            <a:endParaRPr lang="en-US" altLang="zh-TW" sz="4800" dirty="0">
              <a:solidFill>
                <a:srgbClr val="FFFF00"/>
              </a:solidFill>
              <a:latin typeface="標楷體" panose="03000509000000000000" pitchFamily="65" charset="-120"/>
              <a:ea typeface="標楷體" panose="03000509000000000000" pitchFamily="65" charset="-120"/>
            </a:endParaRPr>
          </a:p>
          <a:p>
            <a:endParaRPr lang="en-US" altLang="zh-TW" sz="4800" dirty="0">
              <a:solidFill>
                <a:srgbClr val="FFFF00"/>
              </a:solidFill>
              <a:latin typeface="標楷體" panose="03000509000000000000" pitchFamily="65" charset="-120"/>
              <a:ea typeface="標楷體" panose="03000509000000000000" pitchFamily="65" charset="-120"/>
            </a:endParaRPr>
          </a:p>
        </p:txBody>
      </p:sp>
      <p:pic>
        <p:nvPicPr>
          <p:cNvPr id="5" name="圖片 4">
            <a:extLst>
              <a:ext uri="{FF2B5EF4-FFF2-40B4-BE49-F238E27FC236}">
                <a16:creationId xmlns:a16="http://schemas.microsoft.com/office/drawing/2014/main" id="{4649A6D7-4C2C-4AF7-9BAB-423F4387F3A7}"/>
              </a:ext>
            </a:extLst>
          </p:cNvPr>
          <p:cNvPicPr>
            <a:picLocks noChangeAspect="1"/>
          </p:cNvPicPr>
          <p:nvPr/>
        </p:nvPicPr>
        <p:blipFill>
          <a:blip r:embed="rId4"/>
          <a:stretch>
            <a:fillRect/>
          </a:stretch>
        </p:blipFill>
        <p:spPr>
          <a:xfrm>
            <a:off x="435429" y="4887686"/>
            <a:ext cx="2721428" cy="197031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4411785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8200" y="365125"/>
            <a:ext cx="4790704" cy="1325563"/>
          </a:xfrm>
        </p:spPr>
        <p:txBody>
          <a:bodyPr/>
          <a:lstStyle/>
          <a:p>
            <a:pPr algn="ctr"/>
            <a:r>
              <a:rPr lang="zh-TW" altLang="en-US" dirty="0"/>
              <a:t>上人手札</a:t>
            </a:r>
            <a:r>
              <a:rPr lang="en-US" altLang="zh-TW" dirty="0"/>
              <a:t>:</a:t>
            </a:r>
            <a:endParaRPr lang="zh-TW" altLang="en-US" dirty="0"/>
          </a:p>
        </p:txBody>
      </p:sp>
      <p:sp>
        <p:nvSpPr>
          <p:cNvPr id="3" name="直排文字版面配置區 2"/>
          <p:cNvSpPr>
            <a:spLocks noGrp="1"/>
          </p:cNvSpPr>
          <p:nvPr>
            <p:ph type="body" orient="vert" idx="1"/>
          </p:nvPr>
        </p:nvSpPr>
        <p:spPr>
          <a:xfrm>
            <a:off x="838200" y="1421864"/>
            <a:ext cx="10515600" cy="4351338"/>
          </a:xfrm>
        </p:spPr>
        <p:txBody>
          <a:bodyPr/>
          <a:lstStyle/>
          <a:p>
            <a:pPr marL="0" indent="0" algn="ctr">
              <a:buNone/>
            </a:pPr>
            <a:r>
              <a:rPr lang="zh-TW" altLang="zh-TW" sz="4800" kern="100" dirty="0">
                <a:effectLst/>
                <a:latin typeface="Calibri" panose="020F0502020204030204" pitchFamily="34" charset="0"/>
                <a:cs typeface="Arial" panose="020B0604020202020204" pitchFamily="34" charset="0"/>
              </a:rPr>
              <a:t>菩薩悲智互動</a:t>
            </a:r>
            <a:endParaRPr lang="zh-TW" altLang="zh-TW" sz="48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marL="0" indent="0" algn="ctr">
              <a:buNone/>
            </a:pPr>
            <a:r>
              <a:rPr lang="zh-TW" altLang="zh-TW" sz="4800" kern="100" dirty="0">
                <a:effectLst/>
                <a:latin typeface="Calibri" panose="020F0502020204030204" pitchFamily="34" charset="0"/>
                <a:cs typeface="Arial" panose="020B0604020202020204" pitchFamily="34" charset="0"/>
              </a:rPr>
              <a:t>當機啟教傳法 </a:t>
            </a:r>
            <a:endParaRPr lang="zh-TW" altLang="zh-TW" sz="48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marL="0" indent="0" algn="ctr">
              <a:buNone/>
            </a:pPr>
            <a:r>
              <a:rPr lang="zh-TW" altLang="zh-TW" sz="4800" kern="100" dirty="0">
                <a:effectLst/>
                <a:latin typeface="Calibri" panose="020F0502020204030204" pitchFamily="34" charset="0"/>
                <a:cs typeface="Arial" panose="020B0604020202020204" pitchFamily="34" charset="0"/>
              </a:rPr>
              <a:t>一切法均能自在 </a:t>
            </a:r>
            <a:endParaRPr lang="zh-TW" altLang="zh-TW" sz="48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marL="0" indent="0" algn="ctr">
              <a:buNone/>
            </a:pPr>
            <a:r>
              <a:rPr lang="zh-TW" altLang="zh-TW" sz="4800" kern="100" dirty="0">
                <a:effectLst/>
                <a:latin typeface="Calibri" panose="020F0502020204030204" pitchFamily="34" charset="0"/>
                <a:cs typeface="Arial" panose="020B0604020202020204" pitchFamily="34" charset="0"/>
              </a:rPr>
              <a:t>是稱為萬法之王 </a:t>
            </a:r>
            <a:endParaRPr lang="zh-TW" altLang="zh-TW" sz="4800" kern="100" dirty="0">
              <a:effectLst/>
              <a:latin typeface="Calibri" panose="020F0502020204030204" pitchFamily="34" charset="0"/>
              <a:ea typeface="新細明體" panose="02020500000000000000" pitchFamily="18" charset="-120"/>
              <a:cs typeface="Times New Roman" panose="02020603050405020304" pitchFamily="18" charset="0"/>
            </a:endParaRPr>
          </a:p>
          <a:p>
            <a:endParaRPr lang="zh-TW" altLang="en-US" dirty="0"/>
          </a:p>
        </p:txBody>
      </p:sp>
      <p:sp>
        <p:nvSpPr>
          <p:cNvPr id="5" name="文字方塊 4">
            <a:extLst>
              <a:ext uri="{FF2B5EF4-FFF2-40B4-BE49-F238E27FC236}">
                <a16:creationId xmlns:a16="http://schemas.microsoft.com/office/drawing/2014/main" id="{658F4A6F-B25E-45D2-B620-3A8FA0306830}"/>
              </a:ext>
            </a:extLst>
          </p:cNvPr>
          <p:cNvSpPr txBox="1"/>
          <p:nvPr/>
        </p:nvSpPr>
        <p:spPr>
          <a:xfrm>
            <a:off x="7316126" y="6123543"/>
            <a:ext cx="3104739" cy="369332"/>
          </a:xfrm>
          <a:prstGeom prst="rect">
            <a:avLst/>
          </a:prstGeom>
          <a:noFill/>
        </p:spPr>
        <p:txBody>
          <a:bodyPr wrap="square">
            <a:spAutoFit/>
          </a:bodyPr>
          <a:lstStyle/>
          <a:p>
            <a:r>
              <a:rPr lang="zh-TW" altLang="en-US" sz="1800" kern="0" dirty="0">
                <a:solidFill>
                  <a:srgbClr val="002060"/>
                </a:solidFill>
                <a:effectLst/>
                <a:latin typeface="標楷體" panose="03000509000000000000" pitchFamily="65" charset="-120"/>
                <a:ea typeface="標楷體" panose="03000509000000000000" pitchFamily="65" charset="-120"/>
                <a:cs typeface="Arial" panose="020B0604020202020204" pitchFamily="34" charset="0"/>
              </a:rPr>
              <a:t>靜思法髓妙蓮華序品</a:t>
            </a:r>
            <a:r>
              <a:rPr lang="en-US" altLang="zh-TW" sz="1800" kern="0" dirty="0">
                <a:solidFill>
                  <a:srgbClr val="002060"/>
                </a:solidFill>
                <a:effectLst/>
                <a:latin typeface="標楷體" panose="03000509000000000000" pitchFamily="65" charset="-120"/>
                <a:ea typeface="標楷體" panose="03000509000000000000" pitchFamily="65" charset="-120"/>
                <a:cs typeface="Arial" panose="020B0604020202020204" pitchFamily="34" charset="0"/>
              </a:rPr>
              <a:t>》P610</a:t>
            </a:r>
            <a:endParaRPr lang="zh-TW" altLang="en-US" dirty="0">
              <a:solidFill>
                <a:srgbClr val="002060"/>
              </a:solidFill>
            </a:endParaRPr>
          </a:p>
        </p:txBody>
      </p:sp>
    </p:spTree>
    <p:extLst>
      <p:ext uri="{BB962C8B-B14F-4D97-AF65-F5344CB8AC3E}">
        <p14:creationId xmlns:p14="http://schemas.microsoft.com/office/powerpoint/2010/main" val="11918869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BF0431E-0A9B-495D-BE88-5D1F2222F458}"/>
              </a:ext>
            </a:extLst>
          </p:cNvPr>
          <p:cNvSpPr>
            <a:spLocks noGrp="1"/>
          </p:cNvSpPr>
          <p:nvPr>
            <p:ph type="title"/>
          </p:nvPr>
        </p:nvSpPr>
        <p:spPr>
          <a:xfrm>
            <a:off x="932454" y="92081"/>
            <a:ext cx="10515600" cy="1325563"/>
          </a:xfrm>
        </p:spPr>
        <p:txBody>
          <a:bodyPr>
            <a:normAutofit fontScale="90000"/>
          </a:bodyPr>
          <a:lstStyle/>
          <a:p>
            <a:pPr algn="ctr"/>
            <a:r>
              <a:rPr lang="zh-TW" altLang="en-US" sz="7300" dirty="0">
                <a:solidFill>
                  <a:schemeClr val="bg2"/>
                </a:solidFill>
                <a:latin typeface="標楷體" panose="03000509000000000000" pitchFamily="65" charset="-120"/>
                <a:ea typeface="標楷體" panose="03000509000000000000" pitchFamily="65" charset="-120"/>
              </a:rPr>
              <a:t>經文</a:t>
            </a:r>
            <a:br>
              <a:rPr lang="en-US" altLang="zh-TW" sz="5400" dirty="0">
                <a:solidFill>
                  <a:srgbClr val="FFFF00"/>
                </a:solidFill>
                <a:latin typeface="標楷體" panose="03000509000000000000" pitchFamily="65" charset="-120"/>
                <a:ea typeface="標楷體" panose="03000509000000000000" pitchFamily="65" charset="-120"/>
              </a:rPr>
            </a:br>
            <a:endParaRPr lang="zh-TW" altLang="en-US" sz="5400" dirty="0">
              <a:solidFill>
                <a:srgbClr val="FFFF00"/>
              </a:solidFill>
              <a:latin typeface="標楷體" panose="03000509000000000000" pitchFamily="65" charset="-120"/>
              <a:ea typeface="標楷體" panose="03000509000000000000" pitchFamily="65" charset="-120"/>
            </a:endParaRPr>
          </a:p>
        </p:txBody>
      </p:sp>
      <p:sp>
        <p:nvSpPr>
          <p:cNvPr id="5" name="文字方塊 4">
            <a:extLst>
              <a:ext uri="{FF2B5EF4-FFF2-40B4-BE49-F238E27FC236}">
                <a16:creationId xmlns:a16="http://schemas.microsoft.com/office/drawing/2014/main" id="{72AFC0DF-16D7-4827-B5F8-2151F10C1191}"/>
              </a:ext>
            </a:extLst>
          </p:cNvPr>
          <p:cNvSpPr txBox="1"/>
          <p:nvPr/>
        </p:nvSpPr>
        <p:spPr>
          <a:xfrm>
            <a:off x="617357" y="1157023"/>
            <a:ext cx="11145794" cy="4093428"/>
          </a:xfrm>
          <a:prstGeom prst="rect">
            <a:avLst/>
          </a:prstGeom>
          <a:noFill/>
        </p:spPr>
        <p:txBody>
          <a:bodyPr wrap="square">
            <a:spAutoFit/>
          </a:bodyPr>
          <a:lstStyle/>
          <a:p>
            <a:r>
              <a:rPr lang="zh-TW" altLang="zh-TW" sz="4800" kern="100" dirty="0">
                <a:solidFill>
                  <a:srgbClr val="FFFF00"/>
                </a:solidFill>
                <a:effectLst/>
                <a:latin typeface="Calibri" panose="020F0502020204030204" pitchFamily="34" charset="0"/>
                <a:ea typeface="標楷體" panose="03000509000000000000" pitchFamily="65" charset="-120"/>
                <a:cs typeface="Arial" panose="020B0604020202020204" pitchFamily="34" charset="0"/>
              </a:rPr>
              <a:t>爾時</a:t>
            </a:r>
            <a:r>
              <a:rPr lang="zh-TW" altLang="en-US" sz="4800" kern="100" dirty="0">
                <a:solidFill>
                  <a:srgbClr val="FFFF00"/>
                </a:solidFill>
                <a:effectLst/>
                <a:latin typeface="Calibri" panose="020F0502020204030204" pitchFamily="34" charset="0"/>
                <a:ea typeface="標楷體" panose="03000509000000000000" pitchFamily="65" charset="-120"/>
                <a:cs typeface="Arial" panose="020B0604020202020204" pitchFamily="34" charset="0"/>
              </a:rPr>
              <a:t>，</a:t>
            </a:r>
            <a:r>
              <a:rPr lang="zh-TW" altLang="zh-TW" sz="4800" kern="100" dirty="0">
                <a:solidFill>
                  <a:srgbClr val="FFFF00"/>
                </a:solidFill>
                <a:effectLst/>
                <a:latin typeface="Calibri" panose="020F0502020204030204" pitchFamily="34" charset="0"/>
                <a:ea typeface="標楷體" panose="03000509000000000000" pitchFamily="65" charset="-120"/>
                <a:cs typeface="Arial" panose="020B0604020202020204" pitchFamily="34" charset="0"/>
              </a:rPr>
              <a:t>彌勒菩薩欲自決疑</a:t>
            </a:r>
            <a:r>
              <a:rPr lang="zh-TW" altLang="en-US" sz="4800" kern="100" dirty="0">
                <a:solidFill>
                  <a:srgbClr val="FFFF00"/>
                </a:solidFill>
                <a:effectLst/>
                <a:latin typeface="Calibri" panose="020F0502020204030204" pitchFamily="34" charset="0"/>
                <a:ea typeface="標楷體" panose="03000509000000000000" pitchFamily="65" charset="-120"/>
                <a:cs typeface="Arial" panose="020B0604020202020204" pitchFamily="34" charset="0"/>
              </a:rPr>
              <a:t>，</a:t>
            </a:r>
            <a:r>
              <a:rPr lang="zh-TW" altLang="zh-TW" sz="4800" kern="100" dirty="0">
                <a:solidFill>
                  <a:srgbClr val="FFFF00"/>
                </a:solidFill>
                <a:effectLst/>
                <a:latin typeface="Calibri" panose="020F0502020204030204" pitchFamily="34" charset="0"/>
                <a:ea typeface="標楷體" panose="03000509000000000000" pitchFamily="65" charset="-120"/>
                <a:cs typeface="Arial" panose="020B0604020202020204" pitchFamily="34" charset="0"/>
              </a:rPr>
              <a:t>又觀四眾 比丘、比丘尼 優婆塞、優婆夷</a:t>
            </a:r>
            <a:r>
              <a:rPr lang="zh-TW" altLang="en-US" sz="4800" kern="100" dirty="0">
                <a:solidFill>
                  <a:srgbClr val="FFFF00"/>
                </a:solidFill>
                <a:effectLst/>
                <a:latin typeface="Calibri" panose="020F0502020204030204" pitchFamily="34" charset="0"/>
                <a:ea typeface="標楷體" panose="03000509000000000000" pitchFamily="65" charset="-120"/>
                <a:cs typeface="Arial" panose="020B0604020202020204" pitchFamily="34" charset="0"/>
              </a:rPr>
              <a:t>，</a:t>
            </a:r>
            <a:r>
              <a:rPr lang="zh-TW" altLang="zh-TW" sz="4800" kern="100" dirty="0">
                <a:solidFill>
                  <a:srgbClr val="FFFF00"/>
                </a:solidFill>
                <a:effectLst/>
                <a:latin typeface="Calibri" panose="020F0502020204030204" pitchFamily="34" charset="0"/>
                <a:ea typeface="標楷體" panose="03000509000000000000" pitchFamily="65" charset="-120"/>
                <a:cs typeface="Arial" panose="020B0604020202020204" pitchFamily="34" charset="0"/>
              </a:rPr>
              <a:t>及諸天龍鬼神等眾會之心</a:t>
            </a:r>
            <a:r>
              <a:rPr lang="zh-TW" altLang="en-US" sz="4800" kern="100" dirty="0">
                <a:solidFill>
                  <a:srgbClr val="FFFF00"/>
                </a:solidFill>
                <a:effectLst/>
                <a:latin typeface="Calibri" panose="020F0502020204030204" pitchFamily="34" charset="0"/>
                <a:ea typeface="標楷體" panose="03000509000000000000" pitchFamily="65" charset="-120"/>
                <a:cs typeface="Arial" panose="020B0604020202020204" pitchFamily="34" charset="0"/>
              </a:rPr>
              <a:t>，</a:t>
            </a:r>
            <a:r>
              <a:rPr lang="zh-TW" altLang="zh-TW" sz="4800" kern="100" dirty="0">
                <a:solidFill>
                  <a:srgbClr val="FFFF00"/>
                </a:solidFill>
                <a:effectLst/>
                <a:latin typeface="Calibri" panose="020F0502020204030204" pitchFamily="34" charset="0"/>
                <a:ea typeface="標楷體" panose="03000509000000000000" pitchFamily="65" charset="-120"/>
                <a:cs typeface="Arial" panose="020B0604020202020204" pitchFamily="34" charset="0"/>
              </a:rPr>
              <a:t>而問文殊師利言</a:t>
            </a:r>
            <a:r>
              <a:rPr lang="zh-TW" altLang="en-US" sz="4800" kern="100" dirty="0">
                <a:solidFill>
                  <a:srgbClr val="FFFF00"/>
                </a:solidFill>
                <a:effectLst/>
                <a:latin typeface="標楷體" panose="03000509000000000000" pitchFamily="65" charset="-120"/>
                <a:ea typeface="標楷體" panose="03000509000000000000" pitchFamily="65" charset="-120"/>
                <a:cs typeface="Arial" panose="020B0604020202020204" pitchFamily="34" charset="0"/>
              </a:rPr>
              <a:t>：</a:t>
            </a:r>
            <a:r>
              <a:rPr lang="zh-TW" altLang="zh-TW" sz="4800" kern="100" dirty="0">
                <a:solidFill>
                  <a:srgbClr val="FFFF00"/>
                </a:solidFill>
                <a:effectLst/>
                <a:latin typeface="Calibri" panose="020F0502020204030204" pitchFamily="34" charset="0"/>
                <a:ea typeface="標楷體" panose="03000509000000000000" pitchFamily="65" charset="-120"/>
                <a:cs typeface="Arial" panose="020B0604020202020204" pitchFamily="34" charset="0"/>
              </a:rPr>
              <a:t>以何因緣而有此瑞</a:t>
            </a:r>
            <a:r>
              <a:rPr lang="en-US" altLang="zh-TW" sz="4800" kern="100" dirty="0">
                <a:solidFill>
                  <a:srgbClr val="FFFF00"/>
                </a:solidFill>
                <a:effectLst/>
                <a:latin typeface="標楷體" panose="03000509000000000000" pitchFamily="65" charset="-120"/>
                <a:ea typeface="標楷體" panose="03000509000000000000" pitchFamily="65" charset="-120"/>
                <a:cs typeface="Arial" panose="020B0604020202020204" pitchFamily="34" charset="0"/>
              </a:rPr>
              <a:t>—</a:t>
            </a:r>
            <a:r>
              <a:rPr lang="zh-TW" altLang="zh-TW" sz="4800" kern="100" dirty="0">
                <a:solidFill>
                  <a:srgbClr val="FFFF00"/>
                </a:solidFill>
                <a:effectLst/>
                <a:latin typeface="Calibri" panose="020F0502020204030204" pitchFamily="34" charset="0"/>
                <a:ea typeface="標楷體" panose="03000509000000000000" pitchFamily="65" charset="-120"/>
                <a:cs typeface="Arial" panose="020B0604020202020204" pitchFamily="34" charset="0"/>
              </a:rPr>
              <a:t>神通之相</a:t>
            </a:r>
            <a:r>
              <a:rPr lang="zh-TW" altLang="en-US" sz="4800" kern="100" dirty="0">
                <a:solidFill>
                  <a:srgbClr val="FFFF00"/>
                </a:solidFill>
                <a:effectLst/>
                <a:latin typeface="Calibri" panose="020F0502020204030204" pitchFamily="34" charset="0"/>
                <a:ea typeface="標楷體" panose="03000509000000000000" pitchFamily="65" charset="-120"/>
                <a:cs typeface="Arial" panose="020B0604020202020204" pitchFamily="34" charset="0"/>
              </a:rPr>
              <a:t>，</a:t>
            </a:r>
            <a:r>
              <a:rPr lang="zh-TW" altLang="zh-TW" sz="4800" kern="100" dirty="0">
                <a:solidFill>
                  <a:srgbClr val="FFFF00"/>
                </a:solidFill>
                <a:effectLst/>
                <a:latin typeface="Calibri" panose="020F0502020204030204" pitchFamily="34" charset="0"/>
                <a:ea typeface="標楷體" panose="03000509000000000000" pitchFamily="65" charset="-120"/>
                <a:cs typeface="Arial" panose="020B0604020202020204" pitchFamily="34" charset="0"/>
              </a:rPr>
              <a:t>放大光明 照</a:t>
            </a:r>
            <a:r>
              <a:rPr lang="zh-TW" altLang="en-US" sz="4800" kern="100" dirty="0">
                <a:solidFill>
                  <a:srgbClr val="FFFF00"/>
                </a:solidFill>
                <a:effectLst/>
                <a:latin typeface="Calibri" panose="020F0502020204030204" pitchFamily="34" charset="0"/>
                <a:ea typeface="標楷體" panose="03000509000000000000" pitchFamily="65" charset="-120"/>
                <a:cs typeface="Arial" panose="020B0604020202020204" pitchFamily="34" charset="0"/>
              </a:rPr>
              <a:t>於</a:t>
            </a:r>
            <a:r>
              <a:rPr lang="zh-TW" altLang="zh-TW" sz="4800" kern="100" dirty="0">
                <a:solidFill>
                  <a:srgbClr val="FFFF00"/>
                </a:solidFill>
                <a:effectLst/>
                <a:latin typeface="Calibri" panose="020F0502020204030204" pitchFamily="34" charset="0"/>
                <a:ea typeface="標楷體" panose="03000509000000000000" pitchFamily="65" charset="-120"/>
                <a:cs typeface="Arial" panose="020B0604020202020204" pitchFamily="34" charset="0"/>
              </a:rPr>
              <a:t>東方萬八千土</a:t>
            </a:r>
            <a:r>
              <a:rPr lang="zh-TW" altLang="en-US" sz="4800" kern="100" dirty="0">
                <a:solidFill>
                  <a:srgbClr val="FFFF00"/>
                </a:solidFill>
                <a:effectLst/>
                <a:latin typeface="Calibri" panose="020F0502020204030204" pitchFamily="34" charset="0"/>
                <a:ea typeface="標楷體" panose="03000509000000000000" pitchFamily="65" charset="-120"/>
                <a:cs typeface="Arial" panose="020B0604020202020204" pitchFamily="34" charset="0"/>
              </a:rPr>
              <a:t>，</a:t>
            </a:r>
            <a:r>
              <a:rPr lang="zh-TW" altLang="zh-TW" sz="4800" kern="100" dirty="0">
                <a:solidFill>
                  <a:srgbClr val="FFFF00"/>
                </a:solidFill>
                <a:effectLst/>
                <a:latin typeface="Calibri" panose="020F0502020204030204" pitchFamily="34" charset="0"/>
                <a:ea typeface="標楷體" panose="03000509000000000000" pitchFamily="65" charset="-120"/>
                <a:cs typeface="Arial" panose="020B0604020202020204" pitchFamily="34" charset="0"/>
              </a:rPr>
              <a:t>悉見彼佛國界莊嚴</a:t>
            </a:r>
            <a:r>
              <a:rPr lang="zh-TW" altLang="zh-TW" sz="4000" kern="100" dirty="0">
                <a:solidFill>
                  <a:srgbClr val="FFFF00"/>
                </a:solidFill>
                <a:effectLst/>
                <a:latin typeface="Calibri" panose="020F0502020204030204" pitchFamily="34" charset="0"/>
                <a:ea typeface="標楷體" panose="03000509000000000000" pitchFamily="65" charset="-120"/>
                <a:cs typeface="Arial" panose="020B0604020202020204" pitchFamily="34" charset="0"/>
              </a:rPr>
              <a:t> </a:t>
            </a:r>
            <a:r>
              <a:rPr lang="zh-TW" altLang="en-US" sz="4000" kern="100" dirty="0">
                <a:solidFill>
                  <a:srgbClr val="FFFF00"/>
                </a:solidFill>
                <a:effectLst/>
                <a:latin typeface="Calibri" panose="020F0502020204030204" pitchFamily="34" charset="0"/>
                <a:ea typeface="標楷體" panose="03000509000000000000" pitchFamily="65" charset="-120"/>
                <a:cs typeface="Arial" panose="020B0604020202020204" pitchFamily="34" charset="0"/>
              </a:rPr>
              <a:t>                          </a:t>
            </a:r>
            <a:r>
              <a:rPr lang="zh-TW" altLang="zh-TW" sz="2000" kern="100" dirty="0">
                <a:solidFill>
                  <a:srgbClr val="FFFF00"/>
                </a:solidFill>
                <a:effectLst/>
                <a:latin typeface="Calibri" panose="020F0502020204030204" pitchFamily="34" charset="0"/>
                <a:ea typeface="標楷體" panose="03000509000000000000" pitchFamily="65" charset="-120"/>
                <a:cs typeface="Arial" panose="020B0604020202020204" pitchFamily="34" charset="0"/>
              </a:rPr>
              <a:t>《法華經序品第一》</a:t>
            </a:r>
            <a:endParaRPr lang="zh-TW" altLang="zh-TW" sz="2000" kern="100" dirty="0">
              <a:solidFill>
                <a:srgbClr val="FFFF00"/>
              </a:solidFill>
              <a:effectLst/>
              <a:latin typeface="Calibri" panose="020F0502020204030204" pitchFamily="34" charset="0"/>
              <a:ea typeface="新細明體" panose="02020500000000000000" pitchFamily="18" charset="-120"/>
              <a:cs typeface="Times New Roman" panose="02020603050405020304" pitchFamily="18" charset="0"/>
            </a:endParaRPr>
          </a:p>
        </p:txBody>
      </p:sp>
      <p:sp>
        <p:nvSpPr>
          <p:cNvPr id="7" name="文字方塊 6">
            <a:extLst>
              <a:ext uri="{FF2B5EF4-FFF2-40B4-BE49-F238E27FC236}">
                <a16:creationId xmlns:a16="http://schemas.microsoft.com/office/drawing/2014/main" id="{19C7AAF5-D24B-4B7B-8E9A-BCE916D209BD}"/>
              </a:ext>
            </a:extLst>
          </p:cNvPr>
          <p:cNvSpPr txBox="1"/>
          <p:nvPr/>
        </p:nvSpPr>
        <p:spPr>
          <a:xfrm>
            <a:off x="7307888" y="6403629"/>
            <a:ext cx="3804955" cy="369332"/>
          </a:xfrm>
          <a:prstGeom prst="rect">
            <a:avLst/>
          </a:prstGeom>
          <a:noFill/>
        </p:spPr>
        <p:txBody>
          <a:bodyPr wrap="square">
            <a:spAutoFit/>
          </a:bodyPr>
          <a:lstStyle/>
          <a:p>
            <a:r>
              <a:rPr lang="zh-TW" altLang="en-US" sz="1800" kern="0" dirty="0">
                <a:solidFill>
                  <a:schemeClr val="bg2"/>
                </a:solidFill>
                <a:effectLst/>
                <a:latin typeface="標楷體" panose="03000509000000000000" pitchFamily="65" charset="-120"/>
                <a:ea typeface="標楷體" panose="03000509000000000000" pitchFamily="65" charset="-120"/>
                <a:cs typeface="Arial" panose="020B0604020202020204" pitchFamily="34" charset="0"/>
              </a:rPr>
              <a:t>靜思法髓妙蓮華序品</a:t>
            </a:r>
            <a:r>
              <a:rPr lang="en-US" altLang="zh-TW" sz="1800" kern="0" dirty="0">
                <a:solidFill>
                  <a:schemeClr val="bg2"/>
                </a:solidFill>
                <a:effectLst/>
                <a:latin typeface="標楷體" panose="03000509000000000000" pitchFamily="65" charset="-120"/>
                <a:ea typeface="標楷體" panose="03000509000000000000" pitchFamily="65" charset="-120"/>
                <a:cs typeface="Arial" panose="020B0604020202020204" pitchFamily="34" charset="0"/>
              </a:rPr>
              <a:t>》P613(+4)</a:t>
            </a:r>
            <a:endParaRPr lang="zh-TW" altLang="en-US" dirty="0">
              <a:solidFill>
                <a:schemeClr val="bg2"/>
              </a:solidFill>
            </a:endParaRPr>
          </a:p>
        </p:txBody>
      </p:sp>
    </p:spTree>
    <p:extLst>
      <p:ext uri="{BB962C8B-B14F-4D97-AF65-F5344CB8AC3E}">
        <p14:creationId xmlns:p14="http://schemas.microsoft.com/office/powerpoint/2010/main" val="5920384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BF0431E-0A9B-495D-BE88-5D1F2222F458}"/>
              </a:ext>
            </a:extLst>
          </p:cNvPr>
          <p:cNvSpPr>
            <a:spLocks noGrp="1"/>
          </p:cNvSpPr>
          <p:nvPr>
            <p:ph type="title"/>
          </p:nvPr>
        </p:nvSpPr>
        <p:spPr>
          <a:xfrm>
            <a:off x="979956" y="212136"/>
            <a:ext cx="10515600" cy="1325563"/>
          </a:xfrm>
        </p:spPr>
        <p:txBody>
          <a:bodyPr>
            <a:normAutofit fontScale="90000"/>
          </a:bodyPr>
          <a:lstStyle/>
          <a:p>
            <a:pPr algn="ctr"/>
            <a:r>
              <a:rPr lang="zh-TW" altLang="en-US" sz="7300" dirty="0">
                <a:solidFill>
                  <a:schemeClr val="bg2"/>
                </a:solidFill>
                <a:latin typeface="標楷體" panose="03000509000000000000" pitchFamily="65" charset="-120"/>
                <a:ea typeface="標楷體" panose="03000509000000000000" pitchFamily="65" charset="-120"/>
              </a:rPr>
              <a:t>經文</a:t>
            </a:r>
            <a:br>
              <a:rPr lang="en-US" altLang="zh-TW" sz="5400" dirty="0">
                <a:solidFill>
                  <a:srgbClr val="FFFF00"/>
                </a:solidFill>
                <a:latin typeface="標楷體" panose="03000509000000000000" pitchFamily="65" charset="-120"/>
                <a:ea typeface="標楷體" panose="03000509000000000000" pitchFamily="65" charset="-120"/>
              </a:rPr>
            </a:br>
            <a:endParaRPr lang="zh-TW" altLang="en-US" sz="5400" dirty="0">
              <a:solidFill>
                <a:srgbClr val="FFFF00"/>
              </a:solidFill>
              <a:latin typeface="標楷體" panose="03000509000000000000" pitchFamily="65" charset="-120"/>
              <a:ea typeface="標楷體" panose="03000509000000000000" pitchFamily="65" charset="-120"/>
            </a:endParaRPr>
          </a:p>
        </p:txBody>
      </p:sp>
      <p:sp>
        <p:nvSpPr>
          <p:cNvPr id="5" name="文字方塊 4">
            <a:extLst>
              <a:ext uri="{FF2B5EF4-FFF2-40B4-BE49-F238E27FC236}">
                <a16:creationId xmlns:a16="http://schemas.microsoft.com/office/drawing/2014/main" id="{72AFC0DF-16D7-4827-B5F8-2151F10C1191}"/>
              </a:ext>
            </a:extLst>
          </p:cNvPr>
          <p:cNvSpPr txBox="1"/>
          <p:nvPr/>
        </p:nvSpPr>
        <p:spPr>
          <a:xfrm>
            <a:off x="664859" y="1131372"/>
            <a:ext cx="11145794" cy="4093428"/>
          </a:xfrm>
          <a:prstGeom prst="rect">
            <a:avLst/>
          </a:prstGeom>
          <a:noFill/>
        </p:spPr>
        <p:txBody>
          <a:bodyPr wrap="square">
            <a:spAutoFit/>
          </a:bodyPr>
          <a:lstStyle/>
          <a:p>
            <a:r>
              <a:rPr lang="zh-TW" altLang="zh-TW" sz="4800" kern="100" dirty="0">
                <a:solidFill>
                  <a:srgbClr val="FFFF00"/>
                </a:solidFill>
                <a:effectLst/>
                <a:latin typeface="Calibri" panose="020F0502020204030204" pitchFamily="34" charset="0"/>
                <a:ea typeface="標楷體" panose="03000509000000000000" pitchFamily="65" charset="-120"/>
                <a:cs typeface="Arial" panose="020B0604020202020204" pitchFamily="34" charset="0"/>
              </a:rPr>
              <a:t>爾時</a:t>
            </a:r>
            <a:r>
              <a:rPr lang="zh-TW" altLang="en-US" sz="4800" kern="100" dirty="0">
                <a:solidFill>
                  <a:srgbClr val="FFFF00"/>
                </a:solidFill>
                <a:effectLst/>
                <a:latin typeface="Calibri" panose="020F0502020204030204" pitchFamily="34" charset="0"/>
                <a:ea typeface="標楷體" panose="03000509000000000000" pitchFamily="65" charset="-120"/>
                <a:cs typeface="Arial" panose="020B0604020202020204" pitchFamily="34" charset="0"/>
              </a:rPr>
              <a:t>，</a:t>
            </a:r>
            <a:r>
              <a:rPr lang="zh-TW" altLang="zh-TW" sz="4800" kern="100" dirty="0">
                <a:solidFill>
                  <a:schemeClr val="bg1"/>
                </a:solidFill>
                <a:effectLst/>
                <a:latin typeface="Calibri" panose="020F0502020204030204" pitchFamily="34" charset="0"/>
                <a:ea typeface="標楷體" panose="03000509000000000000" pitchFamily="65" charset="-120"/>
                <a:cs typeface="Arial" panose="020B0604020202020204" pitchFamily="34" charset="0"/>
              </a:rPr>
              <a:t>彌勒菩薩欲自決疑</a:t>
            </a:r>
            <a:r>
              <a:rPr lang="zh-TW" altLang="en-US" sz="4800" kern="100" dirty="0">
                <a:solidFill>
                  <a:srgbClr val="FFFF00"/>
                </a:solidFill>
                <a:effectLst/>
                <a:latin typeface="Calibri" panose="020F0502020204030204" pitchFamily="34" charset="0"/>
                <a:ea typeface="標楷體" panose="03000509000000000000" pitchFamily="65" charset="-120"/>
                <a:cs typeface="Arial" panose="020B0604020202020204" pitchFamily="34" charset="0"/>
              </a:rPr>
              <a:t>，</a:t>
            </a:r>
            <a:r>
              <a:rPr lang="zh-TW" altLang="zh-TW" sz="4800" kern="100" dirty="0">
                <a:solidFill>
                  <a:srgbClr val="FFFF00"/>
                </a:solidFill>
                <a:effectLst/>
                <a:latin typeface="Calibri" panose="020F0502020204030204" pitchFamily="34" charset="0"/>
                <a:ea typeface="標楷體" panose="03000509000000000000" pitchFamily="65" charset="-120"/>
                <a:cs typeface="Arial" panose="020B0604020202020204" pitchFamily="34" charset="0"/>
              </a:rPr>
              <a:t>又觀四眾 比丘、比丘尼 優婆塞、優婆夷</a:t>
            </a:r>
            <a:r>
              <a:rPr lang="zh-TW" altLang="en-US" sz="4800" kern="100" dirty="0">
                <a:solidFill>
                  <a:srgbClr val="FFFF00"/>
                </a:solidFill>
                <a:effectLst/>
                <a:latin typeface="Calibri" panose="020F0502020204030204" pitchFamily="34" charset="0"/>
                <a:ea typeface="標楷體" panose="03000509000000000000" pitchFamily="65" charset="-120"/>
                <a:cs typeface="Arial" panose="020B0604020202020204" pitchFamily="34" charset="0"/>
              </a:rPr>
              <a:t>，</a:t>
            </a:r>
            <a:r>
              <a:rPr lang="zh-TW" altLang="zh-TW" sz="4800" kern="100" dirty="0">
                <a:solidFill>
                  <a:srgbClr val="FFFF00"/>
                </a:solidFill>
                <a:effectLst/>
                <a:latin typeface="Calibri" panose="020F0502020204030204" pitchFamily="34" charset="0"/>
                <a:ea typeface="標楷體" panose="03000509000000000000" pitchFamily="65" charset="-120"/>
                <a:cs typeface="Arial" panose="020B0604020202020204" pitchFamily="34" charset="0"/>
              </a:rPr>
              <a:t>及諸天龍鬼神等眾會之心</a:t>
            </a:r>
            <a:r>
              <a:rPr lang="zh-TW" altLang="en-US" sz="4800" kern="100" dirty="0">
                <a:solidFill>
                  <a:srgbClr val="FFFF00"/>
                </a:solidFill>
                <a:effectLst/>
                <a:latin typeface="Calibri" panose="020F0502020204030204" pitchFamily="34" charset="0"/>
                <a:ea typeface="標楷體" panose="03000509000000000000" pitchFamily="65" charset="-120"/>
                <a:cs typeface="Arial" panose="020B0604020202020204" pitchFamily="34" charset="0"/>
              </a:rPr>
              <a:t>，</a:t>
            </a:r>
            <a:r>
              <a:rPr lang="zh-TW" altLang="zh-TW" sz="4800" kern="100" dirty="0">
                <a:solidFill>
                  <a:srgbClr val="FFFF00"/>
                </a:solidFill>
                <a:effectLst/>
                <a:latin typeface="Calibri" panose="020F0502020204030204" pitchFamily="34" charset="0"/>
                <a:ea typeface="標楷體" panose="03000509000000000000" pitchFamily="65" charset="-120"/>
                <a:cs typeface="Arial" panose="020B0604020202020204" pitchFamily="34" charset="0"/>
              </a:rPr>
              <a:t>而問文殊師利言</a:t>
            </a:r>
            <a:r>
              <a:rPr lang="zh-TW" altLang="en-US" sz="4800" kern="100" dirty="0">
                <a:solidFill>
                  <a:srgbClr val="FFFF00"/>
                </a:solidFill>
                <a:effectLst/>
                <a:latin typeface="標楷體" panose="03000509000000000000" pitchFamily="65" charset="-120"/>
                <a:ea typeface="標楷體" panose="03000509000000000000" pitchFamily="65" charset="-120"/>
                <a:cs typeface="Arial" panose="020B0604020202020204" pitchFamily="34" charset="0"/>
              </a:rPr>
              <a:t>：</a:t>
            </a:r>
            <a:r>
              <a:rPr lang="zh-TW" altLang="zh-TW" sz="4800" kern="100" dirty="0">
                <a:solidFill>
                  <a:srgbClr val="FFFF00"/>
                </a:solidFill>
                <a:effectLst/>
                <a:latin typeface="Calibri" panose="020F0502020204030204" pitchFamily="34" charset="0"/>
                <a:ea typeface="標楷體" panose="03000509000000000000" pitchFamily="65" charset="-120"/>
                <a:cs typeface="Arial" panose="020B0604020202020204" pitchFamily="34" charset="0"/>
              </a:rPr>
              <a:t>以何因緣而有此瑞</a:t>
            </a:r>
            <a:r>
              <a:rPr lang="en-US" altLang="zh-TW" sz="4800" kern="100" dirty="0">
                <a:solidFill>
                  <a:srgbClr val="FFFF00"/>
                </a:solidFill>
                <a:effectLst/>
                <a:latin typeface="標楷體" panose="03000509000000000000" pitchFamily="65" charset="-120"/>
                <a:ea typeface="標楷體" panose="03000509000000000000" pitchFamily="65" charset="-120"/>
                <a:cs typeface="Arial" panose="020B0604020202020204" pitchFamily="34" charset="0"/>
              </a:rPr>
              <a:t>—</a:t>
            </a:r>
            <a:r>
              <a:rPr lang="zh-TW" altLang="zh-TW" sz="4800" kern="100" dirty="0">
                <a:solidFill>
                  <a:srgbClr val="FFFF00"/>
                </a:solidFill>
                <a:effectLst/>
                <a:latin typeface="Calibri" panose="020F0502020204030204" pitchFamily="34" charset="0"/>
                <a:ea typeface="標楷體" panose="03000509000000000000" pitchFamily="65" charset="-120"/>
                <a:cs typeface="Arial" panose="020B0604020202020204" pitchFamily="34" charset="0"/>
              </a:rPr>
              <a:t>神通之相</a:t>
            </a:r>
            <a:r>
              <a:rPr lang="zh-TW" altLang="en-US" sz="4800" kern="100" dirty="0">
                <a:solidFill>
                  <a:srgbClr val="FFFF00"/>
                </a:solidFill>
                <a:effectLst/>
                <a:latin typeface="Calibri" panose="020F0502020204030204" pitchFamily="34" charset="0"/>
                <a:ea typeface="標楷體" panose="03000509000000000000" pitchFamily="65" charset="-120"/>
                <a:cs typeface="Arial" panose="020B0604020202020204" pitchFamily="34" charset="0"/>
              </a:rPr>
              <a:t>，</a:t>
            </a:r>
            <a:r>
              <a:rPr lang="zh-TW" altLang="zh-TW" sz="4800" kern="100" dirty="0">
                <a:solidFill>
                  <a:srgbClr val="FFFF00"/>
                </a:solidFill>
                <a:effectLst/>
                <a:latin typeface="Calibri" panose="020F0502020204030204" pitchFamily="34" charset="0"/>
                <a:ea typeface="標楷體" panose="03000509000000000000" pitchFamily="65" charset="-120"/>
                <a:cs typeface="Arial" panose="020B0604020202020204" pitchFamily="34" charset="0"/>
              </a:rPr>
              <a:t>放大光明 照</a:t>
            </a:r>
            <a:r>
              <a:rPr lang="zh-TW" altLang="en-US" sz="4800" kern="100" dirty="0">
                <a:solidFill>
                  <a:srgbClr val="FFFF00"/>
                </a:solidFill>
                <a:effectLst/>
                <a:latin typeface="Calibri" panose="020F0502020204030204" pitchFamily="34" charset="0"/>
                <a:ea typeface="標楷體" panose="03000509000000000000" pitchFamily="65" charset="-120"/>
                <a:cs typeface="Arial" panose="020B0604020202020204" pitchFamily="34" charset="0"/>
              </a:rPr>
              <a:t>於</a:t>
            </a:r>
            <a:r>
              <a:rPr lang="zh-TW" altLang="zh-TW" sz="4800" kern="100" dirty="0">
                <a:solidFill>
                  <a:srgbClr val="FFFF00"/>
                </a:solidFill>
                <a:effectLst/>
                <a:latin typeface="Calibri" panose="020F0502020204030204" pitchFamily="34" charset="0"/>
                <a:ea typeface="標楷體" panose="03000509000000000000" pitchFamily="65" charset="-120"/>
                <a:cs typeface="Arial" panose="020B0604020202020204" pitchFamily="34" charset="0"/>
              </a:rPr>
              <a:t>東方萬八千土</a:t>
            </a:r>
            <a:r>
              <a:rPr lang="zh-TW" altLang="en-US" sz="4800" kern="100" dirty="0">
                <a:solidFill>
                  <a:srgbClr val="FFFF00"/>
                </a:solidFill>
                <a:effectLst/>
                <a:latin typeface="Calibri" panose="020F0502020204030204" pitchFamily="34" charset="0"/>
                <a:ea typeface="標楷體" panose="03000509000000000000" pitchFamily="65" charset="-120"/>
                <a:cs typeface="Arial" panose="020B0604020202020204" pitchFamily="34" charset="0"/>
              </a:rPr>
              <a:t>，</a:t>
            </a:r>
            <a:r>
              <a:rPr lang="zh-TW" altLang="zh-TW" sz="4800" kern="100" dirty="0">
                <a:solidFill>
                  <a:srgbClr val="FFFF00"/>
                </a:solidFill>
                <a:effectLst/>
                <a:latin typeface="Calibri" panose="020F0502020204030204" pitchFamily="34" charset="0"/>
                <a:ea typeface="標楷體" panose="03000509000000000000" pitchFamily="65" charset="-120"/>
                <a:cs typeface="Arial" panose="020B0604020202020204" pitchFamily="34" charset="0"/>
              </a:rPr>
              <a:t>悉見彼佛國界莊嚴</a:t>
            </a:r>
            <a:r>
              <a:rPr lang="zh-TW" altLang="zh-TW" sz="4000" kern="100" dirty="0">
                <a:solidFill>
                  <a:srgbClr val="FFFF00"/>
                </a:solidFill>
                <a:effectLst/>
                <a:latin typeface="Calibri" panose="020F0502020204030204" pitchFamily="34" charset="0"/>
                <a:ea typeface="標楷體" panose="03000509000000000000" pitchFamily="65" charset="-120"/>
                <a:cs typeface="Arial" panose="020B0604020202020204" pitchFamily="34" charset="0"/>
              </a:rPr>
              <a:t> </a:t>
            </a:r>
            <a:r>
              <a:rPr lang="zh-TW" altLang="en-US" sz="4000" kern="100" dirty="0">
                <a:solidFill>
                  <a:srgbClr val="FFFF00"/>
                </a:solidFill>
                <a:effectLst/>
                <a:latin typeface="Calibri" panose="020F0502020204030204" pitchFamily="34" charset="0"/>
                <a:ea typeface="標楷體" panose="03000509000000000000" pitchFamily="65" charset="-120"/>
                <a:cs typeface="Arial" panose="020B0604020202020204" pitchFamily="34" charset="0"/>
              </a:rPr>
              <a:t>                          </a:t>
            </a:r>
            <a:r>
              <a:rPr lang="zh-TW" altLang="zh-TW" sz="2000" kern="100" dirty="0">
                <a:solidFill>
                  <a:srgbClr val="FFFF00"/>
                </a:solidFill>
                <a:effectLst/>
                <a:latin typeface="Calibri" panose="020F0502020204030204" pitchFamily="34" charset="0"/>
                <a:ea typeface="標楷體" panose="03000509000000000000" pitchFamily="65" charset="-120"/>
                <a:cs typeface="Arial" panose="020B0604020202020204" pitchFamily="34" charset="0"/>
              </a:rPr>
              <a:t>《法華經序品第一》</a:t>
            </a:r>
            <a:endParaRPr lang="zh-TW" altLang="zh-TW" sz="2000" kern="100" dirty="0">
              <a:solidFill>
                <a:srgbClr val="FFFF00"/>
              </a:solidFill>
              <a:effectLst/>
              <a:latin typeface="Calibri" panose="020F0502020204030204" pitchFamily="34" charset="0"/>
              <a:ea typeface="新細明體" panose="02020500000000000000" pitchFamily="18" charset="-120"/>
              <a:cs typeface="Times New Roman" panose="02020603050405020304" pitchFamily="18" charset="0"/>
            </a:endParaRPr>
          </a:p>
        </p:txBody>
      </p:sp>
      <p:sp>
        <p:nvSpPr>
          <p:cNvPr id="7" name="文字方塊 6">
            <a:extLst>
              <a:ext uri="{FF2B5EF4-FFF2-40B4-BE49-F238E27FC236}">
                <a16:creationId xmlns:a16="http://schemas.microsoft.com/office/drawing/2014/main" id="{19C7AAF5-D24B-4B7B-8E9A-BCE916D209BD}"/>
              </a:ext>
            </a:extLst>
          </p:cNvPr>
          <p:cNvSpPr txBox="1"/>
          <p:nvPr/>
        </p:nvSpPr>
        <p:spPr>
          <a:xfrm>
            <a:off x="7307888" y="6403629"/>
            <a:ext cx="3804955" cy="369332"/>
          </a:xfrm>
          <a:prstGeom prst="rect">
            <a:avLst/>
          </a:prstGeom>
          <a:noFill/>
        </p:spPr>
        <p:txBody>
          <a:bodyPr wrap="square">
            <a:spAutoFit/>
          </a:bodyPr>
          <a:lstStyle/>
          <a:p>
            <a:r>
              <a:rPr lang="zh-TW" altLang="en-US" sz="1800" kern="0" dirty="0">
                <a:solidFill>
                  <a:schemeClr val="bg2"/>
                </a:solidFill>
                <a:effectLst/>
                <a:latin typeface="標楷體" panose="03000509000000000000" pitchFamily="65" charset="-120"/>
                <a:ea typeface="標楷體" panose="03000509000000000000" pitchFamily="65" charset="-120"/>
                <a:cs typeface="Arial" panose="020B0604020202020204" pitchFamily="34" charset="0"/>
              </a:rPr>
              <a:t>靜思法髓妙蓮華序品</a:t>
            </a:r>
            <a:r>
              <a:rPr lang="en-US" altLang="zh-TW" sz="1800" kern="0" dirty="0">
                <a:solidFill>
                  <a:schemeClr val="bg2"/>
                </a:solidFill>
                <a:effectLst/>
                <a:latin typeface="標楷體" panose="03000509000000000000" pitchFamily="65" charset="-120"/>
                <a:ea typeface="標楷體" panose="03000509000000000000" pitchFamily="65" charset="-120"/>
                <a:cs typeface="Arial" panose="020B0604020202020204" pitchFamily="34" charset="0"/>
              </a:rPr>
              <a:t>》P613(+4)</a:t>
            </a:r>
            <a:endParaRPr lang="zh-TW" altLang="en-US" dirty="0">
              <a:solidFill>
                <a:schemeClr val="bg2"/>
              </a:solidFill>
            </a:endParaRPr>
          </a:p>
        </p:txBody>
      </p:sp>
    </p:spTree>
    <p:extLst>
      <p:ext uri="{BB962C8B-B14F-4D97-AF65-F5344CB8AC3E}">
        <p14:creationId xmlns:p14="http://schemas.microsoft.com/office/powerpoint/2010/main" val="37219143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標題 2">
            <a:extLst>
              <a:ext uri="{FF2B5EF4-FFF2-40B4-BE49-F238E27FC236}">
                <a16:creationId xmlns:a16="http://schemas.microsoft.com/office/drawing/2014/main" id="{9C275192-FD4F-4AD8-B8A8-BD75B61ACA25}"/>
              </a:ext>
            </a:extLst>
          </p:cNvPr>
          <p:cNvSpPr>
            <a:spLocks noGrp="1"/>
          </p:cNvSpPr>
          <p:nvPr>
            <p:ph type="subTitle" idx="1"/>
          </p:nvPr>
        </p:nvSpPr>
        <p:spPr>
          <a:xfrm>
            <a:off x="1761507" y="977590"/>
            <a:ext cx="8498774" cy="3012518"/>
          </a:xfrm>
        </p:spPr>
        <p:txBody>
          <a:bodyPr>
            <a:normAutofit/>
          </a:bodyPr>
          <a:lstStyle/>
          <a:p>
            <a:r>
              <a:rPr lang="zh-TW" altLang="zh-TW" sz="4800" dirty="0">
                <a:solidFill>
                  <a:srgbClr val="030303"/>
                </a:solidFill>
                <a:effectLst/>
                <a:ea typeface="標楷體" panose="03000509000000000000" pitchFamily="65" charset="-120"/>
                <a:cs typeface="Arial" panose="020B0604020202020204" pitchFamily="34" charset="0"/>
              </a:rPr>
              <a:t>菩薩悟得透徹</a:t>
            </a:r>
            <a:r>
              <a:rPr lang="zh-TW" altLang="en-US" sz="4800" dirty="0">
                <a:solidFill>
                  <a:srgbClr val="030303"/>
                </a:solidFill>
                <a:effectLst/>
                <a:ea typeface="標楷體" panose="03000509000000000000" pitchFamily="65" charset="-120"/>
                <a:cs typeface="Arial" panose="020B0604020202020204" pitchFamily="34" charset="0"/>
              </a:rPr>
              <a:t>，</a:t>
            </a:r>
            <a:r>
              <a:rPr lang="zh-TW" altLang="zh-TW" sz="4800" dirty="0">
                <a:solidFill>
                  <a:srgbClr val="030303"/>
                </a:solidFill>
                <a:effectLst/>
                <a:ea typeface="標楷體" panose="03000509000000000000" pitchFamily="65" charset="-120"/>
                <a:cs typeface="Arial" panose="020B0604020202020204" pitchFamily="34" charset="0"/>
              </a:rPr>
              <a:t>即知萬八千</a:t>
            </a:r>
            <a:endParaRPr lang="en-US" altLang="zh-TW" sz="4800" dirty="0">
              <a:solidFill>
                <a:srgbClr val="030303"/>
              </a:solidFill>
              <a:effectLst/>
              <a:ea typeface="標楷體" panose="03000509000000000000" pitchFamily="65" charset="-120"/>
              <a:cs typeface="Arial" panose="020B0604020202020204" pitchFamily="34" charset="0"/>
            </a:endParaRPr>
          </a:p>
          <a:p>
            <a:r>
              <a:rPr lang="zh-TW" altLang="zh-TW" sz="4800" dirty="0">
                <a:solidFill>
                  <a:srgbClr val="030303"/>
                </a:solidFill>
                <a:effectLst/>
                <a:ea typeface="標楷體" panose="03000509000000000000" pitchFamily="65" charset="-120"/>
                <a:cs typeface="Arial" panose="020B0604020202020204" pitchFamily="34" charset="0"/>
              </a:rPr>
              <a:t>皆是本地風光 </a:t>
            </a:r>
            <a:r>
              <a:rPr lang="zh-TW" altLang="en-US" sz="4800" dirty="0">
                <a:solidFill>
                  <a:srgbClr val="030303"/>
                </a:solidFill>
                <a:effectLst/>
                <a:ea typeface="標楷體" panose="03000509000000000000" pitchFamily="65" charset="-120"/>
                <a:cs typeface="Arial" panose="020B0604020202020204" pitchFamily="34" charset="0"/>
              </a:rPr>
              <a:t>，</a:t>
            </a:r>
            <a:r>
              <a:rPr lang="zh-TW" altLang="zh-TW" sz="4800" dirty="0">
                <a:solidFill>
                  <a:srgbClr val="030303"/>
                </a:solidFill>
                <a:effectLst/>
                <a:ea typeface="標楷體" panose="03000509000000000000" pitchFamily="65" charset="-120"/>
                <a:cs typeface="Arial" panose="020B0604020202020204" pitchFamily="34" charset="0"/>
              </a:rPr>
              <a:t>從此心光流出</a:t>
            </a:r>
            <a:endParaRPr lang="en-US" altLang="zh-TW" sz="4800" dirty="0">
              <a:solidFill>
                <a:srgbClr val="030303"/>
              </a:solidFill>
              <a:ea typeface="標楷體" panose="03000509000000000000" pitchFamily="65" charset="-120"/>
              <a:cs typeface="Arial" panose="020B0604020202020204" pitchFamily="34" charset="0"/>
            </a:endParaRPr>
          </a:p>
          <a:p>
            <a:r>
              <a:rPr lang="zh-TW" altLang="zh-TW" sz="4800" dirty="0">
                <a:solidFill>
                  <a:srgbClr val="030303"/>
                </a:solidFill>
                <a:effectLst/>
                <a:ea typeface="標楷體" panose="03000509000000000000" pitchFamily="65" charset="-120"/>
                <a:cs typeface="Arial" panose="020B0604020202020204" pitchFamily="34" charset="0"/>
              </a:rPr>
              <a:t> 彌勒慈氏啟問 </a:t>
            </a:r>
            <a:r>
              <a:rPr lang="zh-TW" altLang="en-US" sz="4800" dirty="0">
                <a:solidFill>
                  <a:srgbClr val="030303"/>
                </a:solidFill>
                <a:effectLst/>
                <a:ea typeface="標楷體" panose="03000509000000000000" pitchFamily="65" charset="-120"/>
                <a:cs typeface="Arial" panose="020B0604020202020204" pitchFamily="34" charset="0"/>
              </a:rPr>
              <a:t>，</a:t>
            </a:r>
            <a:r>
              <a:rPr lang="zh-TW" altLang="zh-TW" sz="4800" dirty="0">
                <a:solidFill>
                  <a:srgbClr val="030303"/>
                </a:solidFill>
                <a:effectLst/>
                <a:ea typeface="標楷體" panose="03000509000000000000" pitchFamily="65" charset="-120"/>
                <a:cs typeface="Arial" panose="020B0604020202020204" pitchFamily="34" charset="0"/>
              </a:rPr>
              <a:t>文殊大智當答</a:t>
            </a:r>
            <a:r>
              <a:rPr lang="zh-TW" altLang="en-US" sz="4800" dirty="0">
                <a:solidFill>
                  <a:srgbClr val="030303"/>
                </a:solidFill>
                <a:effectLst/>
                <a:ea typeface="標楷體" panose="03000509000000000000" pitchFamily="65" charset="-120"/>
                <a:cs typeface="Arial" panose="020B0604020202020204" pitchFamily="34" charset="0"/>
              </a:rPr>
              <a:t>。</a:t>
            </a:r>
            <a:endParaRPr lang="zh-TW" altLang="en-US" sz="4800" dirty="0"/>
          </a:p>
        </p:txBody>
      </p:sp>
      <p:sp>
        <p:nvSpPr>
          <p:cNvPr id="6" name="文字方塊 5">
            <a:extLst>
              <a:ext uri="{FF2B5EF4-FFF2-40B4-BE49-F238E27FC236}">
                <a16:creationId xmlns:a16="http://schemas.microsoft.com/office/drawing/2014/main" id="{452D737B-9449-4CAA-BCC9-39EAAA137642}"/>
              </a:ext>
            </a:extLst>
          </p:cNvPr>
          <p:cNvSpPr txBox="1"/>
          <p:nvPr/>
        </p:nvSpPr>
        <p:spPr>
          <a:xfrm>
            <a:off x="7279574" y="6059244"/>
            <a:ext cx="3762017" cy="369332"/>
          </a:xfrm>
          <a:prstGeom prst="rect">
            <a:avLst/>
          </a:prstGeom>
          <a:noFill/>
        </p:spPr>
        <p:txBody>
          <a:bodyPr wrap="square">
            <a:spAutoFit/>
          </a:bodyPr>
          <a:lstStyle/>
          <a:p>
            <a:r>
              <a:rPr lang="zh-TW" altLang="en-US" sz="1800" kern="0" dirty="0">
                <a:solidFill>
                  <a:srgbClr val="002060"/>
                </a:solidFill>
                <a:effectLst/>
                <a:latin typeface="標楷體" panose="03000509000000000000" pitchFamily="65" charset="-120"/>
                <a:ea typeface="標楷體" panose="03000509000000000000" pitchFamily="65" charset="-120"/>
                <a:cs typeface="Arial" panose="020B0604020202020204" pitchFamily="34" charset="0"/>
              </a:rPr>
              <a:t>靜思法髓妙蓮華序品</a:t>
            </a:r>
            <a:r>
              <a:rPr lang="en-US" altLang="zh-TW" sz="1800" kern="0" dirty="0">
                <a:solidFill>
                  <a:srgbClr val="002060"/>
                </a:solidFill>
                <a:effectLst/>
                <a:latin typeface="標楷體" panose="03000509000000000000" pitchFamily="65" charset="-120"/>
                <a:ea typeface="標楷體" panose="03000509000000000000" pitchFamily="65" charset="-120"/>
                <a:cs typeface="Arial" panose="020B0604020202020204" pitchFamily="34" charset="0"/>
              </a:rPr>
              <a:t>》P616(+</a:t>
            </a:r>
            <a:r>
              <a:rPr lang="en-US" altLang="zh-TW" kern="0" dirty="0">
                <a:solidFill>
                  <a:srgbClr val="002060"/>
                </a:solidFill>
                <a:latin typeface="標楷體" panose="03000509000000000000" pitchFamily="65" charset="-120"/>
                <a:ea typeface="標楷體" panose="03000509000000000000" pitchFamily="65" charset="-120"/>
                <a:cs typeface="Arial" panose="020B0604020202020204" pitchFamily="34" charset="0"/>
              </a:rPr>
              <a:t>2</a:t>
            </a:r>
            <a:r>
              <a:rPr lang="en-US" altLang="zh-TW" sz="1800" kern="0" dirty="0">
                <a:solidFill>
                  <a:srgbClr val="002060"/>
                </a:solidFill>
                <a:effectLst/>
                <a:latin typeface="標楷體" panose="03000509000000000000" pitchFamily="65" charset="-120"/>
                <a:ea typeface="標楷體" panose="03000509000000000000" pitchFamily="65" charset="-120"/>
                <a:cs typeface="Arial" panose="020B0604020202020204" pitchFamily="34" charset="0"/>
              </a:rPr>
              <a:t>)</a:t>
            </a:r>
            <a:endParaRPr lang="zh-TW" altLang="en-US" dirty="0">
              <a:solidFill>
                <a:srgbClr val="002060"/>
              </a:solidFill>
            </a:endParaRPr>
          </a:p>
        </p:txBody>
      </p:sp>
    </p:spTree>
    <p:extLst>
      <p:ext uri="{BB962C8B-B14F-4D97-AF65-F5344CB8AC3E}">
        <p14:creationId xmlns:p14="http://schemas.microsoft.com/office/powerpoint/2010/main" val="28836032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80C461-F742-4049-B076-F6E0B2D96BCD}"/>
              </a:ext>
            </a:extLst>
          </p:cNvPr>
          <p:cNvSpPr>
            <a:spLocks noGrp="1"/>
          </p:cNvSpPr>
          <p:nvPr>
            <p:ph type="title"/>
          </p:nvPr>
        </p:nvSpPr>
        <p:spPr>
          <a:xfrm>
            <a:off x="933202" y="353250"/>
            <a:ext cx="10515600" cy="1325563"/>
          </a:xfrm>
        </p:spPr>
        <p:txBody>
          <a:bodyPr>
            <a:normAutofit/>
          </a:bodyPr>
          <a:lstStyle/>
          <a:p>
            <a:pPr algn="ctr"/>
            <a:r>
              <a:rPr lang="zh-TW" altLang="en-US" sz="6000" dirty="0"/>
              <a:t>  代眾人問法</a:t>
            </a:r>
          </a:p>
        </p:txBody>
      </p:sp>
      <p:sp>
        <p:nvSpPr>
          <p:cNvPr id="3" name="直排文字版面配置區 2">
            <a:extLst>
              <a:ext uri="{FF2B5EF4-FFF2-40B4-BE49-F238E27FC236}">
                <a16:creationId xmlns:a16="http://schemas.microsoft.com/office/drawing/2014/main" id="{A0E9A36A-3744-429D-B026-6C5D5C1C9F6A}"/>
              </a:ext>
            </a:extLst>
          </p:cNvPr>
          <p:cNvSpPr>
            <a:spLocks noGrp="1"/>
          </p:cNvSpPr>
          <p:nvPr>
            <p:ph type="body" orient="vert" idx="1"/>
          </p:nvPr>
        </p:nvSpPr>
        <p:spPr>
          <a:xfrm>
            <a:off x="933202" y="1813749"/>
            <a:ext cx="10700952" cy="2829503"/>
          </a:xfrm>
        </p:spPr>
        <p:txBody>
          <a:bodyPr>
            <a:normAutofit/>
          </a:bodyPr>
          <a:lstStyle/>
          <a:p>
            <a:pPr marL="0" indent="0" algn="ctr">
              <a:lnSpc>
                <a:spcPts val="6000"/>
              </a:lnSpc>
              <a:spcBef>
                <a:spcPts val="600"/>
              </a:spcBef>
              <a:spcAft>
                <a:spcPts val="600"/>
              </a:spcAft>
              <a:buNone/>
            </a:pPr>
            <a:r>
              <a:rPr lang="zh-CN" altLang="en-US" sz="4800" dirty="0"/>
              <a:t>我們要感恩彌勒菩薩</a:t>
            </a:r>
            <a:endParaRPr lang="en-US" altLang="zh-TW" sz="4800" dirty="0"/>
          </a:p>
          <a:p>
            <a:pPr marL="0" indent="0" algn="ctr">
              <a:lnSpc>
                <a:spcPts val="6000"/>
              </a:lnSpc>
              <a:spcBef>
                <a:spcPts val="600"/>
              </a:spcBef>
              <a:spcAft>
                <a:spcPts val="600"/>
              </a:spcAft>
              <a:buNone/>
            </a:pPr>
            <a:r>
              <a:rPr lang="zh-CN" altLang="en-US" sz="4800" dirty="0"/>
              <a:t>一件事有人提問</a:t>
            </a:r>
            <a:r>
              <a:rPr lang="zh-TW" altLang="en-US" sz="4800" dirty="0"/>
              <a:t>，</a:t>
            </a:r>
            <a:r>
              <a:rPr lang="zh-CN" altLang="en-US" sz="4800" dirty="0"/>
              <a:t>就有一次學習的機會</a:t>
            </a:r>
            <a:endParaRPr lang="zh-TW" altLang="en-US" sz="4800" dirty="0"/>
          </a:p>
        </p:txBody>
      </p:sp>
    </p:spTree>
    <p:extLst>
      <p:ext uri="{BB962C8B-B14F-4D97-AF65-F5344CB8AC3E}">
        <p14:creationId xmlns:p14="http://schemas.microsoft.com/office/powerpoint/2010/main" val="35140348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BF0431E-0A9B-495D-BE88-5D1F2222F458}"/>
              </a:ext>
            </a:extLst>
          </p:cNvPr>
          <p:cNvSpPr>
            <a:spLocks noGrp="1"/>
          </p:cNvSpPr>
          <p:nvPr>
            <p:ph type="title"/>
          </p:nvPr>
        </p:nvSpPr>
        <p:spPr>
          <a:xfrm>
            <a:off x="3973483" y="689842"/>
            <a:ext cx="7534695" cy="1325563"/>
          </a:xfrm>
        </p:spPr>
        <p:txBody>
          <a:bodyPr>
            <a:normAutofit fontScale="90000"/>
          </a:bodyPr>
          <a:lstStyle/>
          <a:p>
            <a:pPr algn="ctr"/>
            <a:r>
              <a:rPr lang="zh-TW" altLang="en-US" sz="6000" dirty="0">
                <a:solidFill>
                  <a:srgbClr val="FFFF00"/>
                </a:solidFill>
                <a:latin typeface="標楷體" panose="03000509000000000000" pitchFamily="65" charset="-120"/>
                <a:ea typeface="標楷體" panose="03000509000000000000" pitchFamily="65" charset="-120"/>
              </a:rPr>
              <a:t>彌勒菩薩真的不知道</a:t>
            </a:r>
            <a:br>
              <a:rPr lang="en-US" altLang="zh-TW" sz="5400" dirty="0">
                <a:solidFill>
                  <a:srgbClr val="FFFF00"/>
                </a:solidFill>
                <a:latin typeface="標楷體" panose="03000509000000000000" pitchFamily="65" charset="-120"/>
                <a:ea typeface="標楷體" panose="03000509000000000000" pitchFamily="65" charset="-120"/>
              </a:rPr>
            </a:br>
            <a:endParaRPr lang="zh-TW" altLang="en-US" sz="5400" dirty="0">
              <a:solidFill>
                <a:srgbClr val="FFFF00"/>
              </a:solidFill>
              <a:latin typeface="標楷體" panose="03000509000000000000" pitchFamily="65" charset="-120"/>
              <a:ea typeface="標楷體" panose="03000509000000000000" pitchFamily="65" charset="-120"/>
            </a:endParaRPr>
          </a:p>
        </p:txBody>
      </p:sp>
      <p:sp>
        <p:nvSpPr>
          <p:cNvPr id="4" name="文字方塊 3">
            <a:extLst>
              <a:ext uri="{FF2B5EF4-FFF2-40B4-BE49-F238E27FC236}">
                <a16:creationId xmlns:a16="http://schemas.microsoft.com/office/drawing/2014/main" id="{4982B832-AE64-40D7-B3A1-75CC5E6C51C2}"/>
              </a:ext>
            </a:extLst>
          </p:cNvPr>
          <p:cNvSpPr txBox="1"/>
          <p:nvPr/>
        </p:nvSpPr>
        <p:spPr>
          <a:xfrm>
            <a:off x="6697732" y="2015405"/>
            <a:ext cx="2405448" cy="3770263"/>
          </a:xfrm>
          <a:prstGeom prst="rect">
            <a:avLst/>
          </a:prstGeom>
          <a:noFill/>
        </p:spPr>
        <p:txBody>
          <a:bodyPr wrap="square">
            <a:spAutoFit/>
          </a:bodyPr>
          <a:lstStyle/>
          <a:p>
            <a:r>
              <a:rPr lang="en-US" altLang="zh-TW" sz="23900" dirty="0">
                <a:solidFill>
                  <a:srgbClr val="FFFF00"/>
                </a:solidFill>
                <a:latin typeface="標楷體" panose="03000509000000000000" pitchFamily="65" charset="-120"/>
                <a:ea typeface="標楷體" panose="03000509000000000000" pitchFamily="65" charset="-120"/>
              </a:rPr>
              <a:t>?</a:t>
            </a:r>
            <a:endParaRPr lang="zh-TW" altLang="en-US" sz="23900" dirty="0"/>
          </a:p>
        </p:txBody>
      </p:sp>
      <p:pic>
        <p:nvPicPr>
          <p:cNvPr id="5" name="圖片 4" descr="一張含有 路面, 室外, 汽車, 坐 的圖片&#10;&#10;自動產生的描述">
            <a:extLst>
              <a:ext uri="{FF2B5EF4-FFF2-40B4-BE49-F238E27FC236}">
                <a16:creationId xmlns:a16="http://schemas.microsoft.com/office/drawing/2014/main" id="{FC20EB73-8820-436D-A7CD-BF216A2D16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683822" y="0"/>
            <a:ext cx="3108372" cy="3770262"/>
          </a:xfrm>
          <a:prstGeom prst="ellipse">
            <a:avLst/>
          </a:prstGeom>
          <a:ln>
            <a:noFill/>
          </a:ln>
          <a:effectLst>
            <a:softEdge rad="112500"/>
          </a:effectLst>
        </p:spPr>
      </p:pic>
    </p:spTree>
    <p:extLst>
      <p:ext uri="{BB962C8B-B14F-4D97-AF65-F5344CB8AC3E}">
        <p14:creationId xmlns:p14="http://schemas.microsoft.com/office/powerpoint/2010/main" val="37796368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CA113B8-F515-461B-957E-63089AE71BD6}"/>
              </a:ext>
            </a:extLst>
          </p:cNvPr>
          <p:cNvSpPr>
            <a:spLocks noGrp="1"/>
          </p:cNvSpPr>
          <p:nvPr>
            <p:ph type="title"/>
          </p:nvPr>
        </p:nvSpPr>
        <p:spPr/>
        <p:txBody>
          <a:bodyPr>
            <a:normAutofit/>
          </a:bodyPr>
          <a:lstStyle/>
          <a:p>
            <a:pPr algn="ctr"/>
            <a:r>
              <a:rPr lang="zh-TW" altLang="en-US" sz="5400" dirty="0"/>
              <a:t>上人手札</a:t>
            </a:r>
          </a:p>
        </p:txBody>
      </p:sp>
      <p:sp>
        <p:nvSpPr>
          <p:cNvPr id="3" name="直排文字版面配置區 2">
            <a:extLst>
              <a:ext uri="{FF2B5EF4-FFF2-40B4-BE49-F238E27FC236}">
                <a16:creationId xmlns:a16="http://schemas.microsoft.com/office/drawing/2014/main" id="{560F0652-00F4-4830-94DA-D9397E2BC78A}"/>
              </a:ext>
            </a:extLst>
          </p:cNvPr>
          <p:cNvSpPr>
            <a:spLocks noGrp="1"/>
          </p:cNvSpPr>
          <p:nvPr>
            <p:ph type="body" orient="vert" idx="1"/>
          </p:nvPr>
        </p:nvSpPr>
        <p:spPr>
          <a:xfrm>
            <a:off x="1698171" y="1778123"/>
            <a:ext cx="9038112" cy="4351338"/>
          </a:xfrm>
          <a:noFill/>
        </p:spPr>
        <p:txBody>
          <a:bodyPr>
            <a:normAutofit/>
          </a:bodyPr>
          <a:lstStyle/>
          <a:p>
            <a:pPr marL="0" indent="0" algn="ctr">
              <a:buNone/>
            </a:pPr>
            <a:r>
              <a:rPr lang="zh-TW" altLang="en-US" sz="4800" kern="0" dirty="0">
                <a:effectLst/>
                <a:latin typeface="Calibri" panose="020F0502020204030204" pitchFamily="34" charset="0"/>
                <a:cs typeface="Arial" panose="020B0604020202020204" pitchFamily="34" charset="0"/>
              </a:rPr>
              <a:t>  </a:t>
            </a:r>
            <a:r>
              <a:rPr lang="zh-TW" altLang="zh-TW" sz="4800" kern="0" dirty="0">
                <a:effectLst/>
                <a:latin typeface="Calibri" panose="020F0502020204030204" pitchFamily="34" charset="0"/>
                <a:cs typeface="Arial" panose="020B0604020202020204" pitchFamily="34" charset="0"/>
              </a:rPr>
              <a:t>隱明示暗權不知 </a:t>
            </a:r>
            <a:r>
              <a:rPr lang="zh-TW" altLang="en-US" sz="4800" kern="100" dirty="0">
                <a:latin typeface="Calibri" panose="020F0502020204030204" pitchFamily="34" charset="0"/>
                <a:ea typeface="新細明體" panose="02020500000000000000" pitchFamily="18" charset="-120"/>
                <a:cs typeface="Times New Roman" panose="02020603050405020304" pitchFamily="18" charset="0"/>
              </a:rPr>
              <a:t> </a:t>
            </a:r>
            <a:r>
              <a:rPr lang="zh-TW" altLang="zh-TW" sz="4800" kern="0" dirty="0">
                <a:effectLst/>
                <a:latin typeface="Calibri" panose="020F0502020204030204" pitchFamily="34" charset="0"/>
                <a:cs typeface="Arial" panose="020B0604020202020204" pitchFamily="34" charset="0"/>
              </a:rPr>
              <a:t>正欲興起大教 </a:t>
            </a:r>
            <a:endParaRPr lang="zh-TW" altLang="zh-TW" sz="48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marL="0" indent="0" algn="ctr">
              <a:buNone/>
            </a:pPr>
            <a:r>
              <a:rPr lang="zh-TW" altLang="en-US" sz="4800" kern="0" dirty="0">
                <a:effectLst/>
                <a:latin typeface="Calibri" panose="020F0502020204030204" pitchFamily="34" charset="0"/>
                <a:ea typeface="標楷體" panose="03000509000000000000" pitchFamily="65" charset="-120"/>
                <a:cs typeface="Arial" panose="020B0604020202020204" pitchFamily="34" charset="0"/>
              </a:rPr>
              <a:t>    </a:t>
            </a:r>
            <a:r>
              <a:rPr lang="zh-TW" altLang="zh-TW" sz="4800" kern="0" dirty="0">
                <a:effectLst/>
                <a:latin typeface="Calibri" panose="020F0502020204030204" pitchFamily="34" charset="0"/>
                <a:ea typeface="標楷體" panose="03000509000000000000" pitchFamily="65" charset="-120"/>
                <a:cs typeface="Arial" panose="020B0604020202020204" pitchFamily="34" charset="0"/>
              </a:rPr>
              <a:t>向無疑中生疑</a:t>
            </a:r>
            <a:r>
              <a:rPr lang="zh-TW" altLang="zh-TW" sz="4800" kern="0" dirty="0">
                <a:effectLst/>
                <a:latin typeface="Calibri" panose="020F0502020204030204" pitchFamily="34" charset="0"/>
                <a:cs typeface="Arial" panose="020B0604020202020204" pitchFamily="34" charset="0"/>
              </a:rPr>
              <a:t> </a:t>
            </a:r>
            <a:r>
              <a:rPr lang="zh-TW" altLang="en-US" sz="4800" kern="100" dirty="0">
                <a:latin typeface="Calibri" panose="020F0502020204030204" pitchFamily="34" charset="0"/>
                <a:ea typeface="新細明體" panose="02020500000000000000" pitchFamily="18" charset="-120"/>
                <a:cs typeface="Times New Roman" panose="02020603050405020304" pitchFamily="18" charset="0"/>
              </a:rPr>
              <a:t>  </a:t>
            </a:r>
            <a:r>
              <a:rPr lang="zh-TW" altLang="zh-TW" sz="4800" kern="0" dirty="0">
                <a:effectLst/>
                <a:latin typeface="Calibri" panose="020F0502020204030204" pitchFamily="34" charset="0"/>
                <a:cs typeface="Arial" panose="020B0604020202020204" pitchFamily="34" charset="0"/>
              </a:rPr>
              <a:t>於無念中作念 </a:t>
            </a:r>
            <a:endParaRPr lang="zh-TW" altLang="zh-TW" sz="48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marL="0" indent="0" algn="ctr">
              <a:buNone/>
            </a:pPr>
            <a:r>
              <a:rPr lang="zh-TW" altLang="en-US" sz="4800" kern="0" dirty="0">
                <a:effectLst/>
                <a:latin typeface="Calibri" panose="020F0502020204030204" pitchFamily="34" charset="0"/>
                <a:cs typeface="Arial" panose="020B0604020202020204" pitchFamily="34" charset="0"/>
              </a:rPr>
              <a:t>   </a:t>
            </a:r>
            <a:r>
              <a:rPr lang="zh-TW" altLang="zh-TW" sz="4800" kern="0" dirty="0">
                <a:effectLst/>
                <a:latin typeface="Calibri" panose="020F0502020204030204" pitchFamily="34" charset="0"/>
                <a:cs typeface="Arial" panose="020B0604020202020204" pitchFamily="34" charset="0"/>
              </a:rPr>
              <a:t>無非鼓動人心 </a:t>
            </a:r>
            <a:r>
              <a:rPr lang="zh-TW" altLang="en-US" sz="4800" kern="100" dirty="0">
                <a:latin typeface="Calibri" panose="020F0502020204030204" pitchFamily="34" charset="0"/>
                <a:ea typeface="新細明體" panose="02020500000000000000" pitchFamily="18" charset="-120"/>
                <a:cs typeface="Times New Roman" panose="02020603050405020304" pitchFamily="18" charset="0"/>
              </a:rPr>
              <a:t> </a:t>
            </a:r>
            <a:r>
              <a:rPr lang="zh-TW" altLang="zh-TW" sz="4800" kern="0" dirty="0">
                <a:effectLst/>
                <a:latin typeface="Calibri" panose="020F0502020204030204" pitchFamily="34" charset="0"/>
                <a:ea typeface="標楷體" panose="03000509000000000000" pitchFamily="65" charset="-120"/>
                <a:cs typeface="Arial" panose="020B0604020202020204" pitchFamily="34" charset="0"/>
              </a:rPr>
              <a:t>令他生疑起信念</a:t>
            </a:r>
            <a:r>
              <a:rPr lang="en-US" altLang="zh-TW" sz="4800" kern="100" dirty="0">
                <a:effectLst/>
                <a:latin typeface="Calibri" panose="020F0502020204030204" pitchFamily="34" charset="0"/>
                <a:ea typeface="新細明體" panose="02020500000000000000" pitchFamily="18" charset="-120"/>
                <a:cs typeface="Times New Roman" panose="02020603050405020304" pitchFamily="18" charset="0"/>
              </a:rPr>
              <a:t> </a:t>
            </a:r>
            <a:r>
              <a:rPr lang="en-US" altLang="zh-TW" sz="4800" kern="0" dirty="0">
                <a:effectLst/>
                <a:ea typeface="新細明體" panose="02020500000000000000" pitchFamily="18" charset="-120"/>
                <a:cs typeface="Arial" panose="020B0604020202020204" pitchFamily="34" charset="0"/>
              </a:rPr>
              <a:t> </a:t>
            </a:r>
            <a:endParaRPr lang="zh-TW" altLang="zh-TW" sz="4800" kern="100" dirty="0">
              <a:effectLst/>
              <a:latin typeface="Calibri" panose="020F0502020204030204" pitchFamily="34" charset="0"/>
              <a:ea typeface="新細明體" panose="02020500000000000000" pitchFamily="18" charset="-120"/>
              <a:cs typeface="Times New Roman" panose="02020603050405020304" pitchFamily="18" charset="0"/>
            </a:endParaRPr>
          </a:p>
          <a:p>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endParaRPr lang="zh-TW" altLang="en-US" dirty="0"/>
          </a:p>
        </p:txBody>
      </p:sp>
      <p:sp>
        <p:nvSpPr>
          <p:cNvPr id="5" name="文字方塊 4">
            <a:extLst>
              <a:ext uri="{FF2B5EF4-FFF2-40B4-BE49-F238E27FC236}">
                <a16:creationId xmlns:a16="http://schemas.microsoft.com/office/drawing/2014/main" id="{739D72E7-08D5-4F37-94A6-3122F93FE95D}"/>
              </a:ext>
            </a:extLst>
          </p:cNvPr>
          <p:cNvSpPr txBox="1"/>
          <p:nvPr/>
        </p:nvSpPr>
        <p:spPr>
          <a:xfrm>
            <a:off x="7307888" y="6403629"/>
            <a:ext cx="3804955" cy="369332"/>
          </a:xfrm>
          <a:prstGeom prst="rect">
            <a:avLst/>
          </a:prstGeom>
          <a:noFill/>
        </p:spPr>
        <p:txBody>
          <a:bodyPr wrap="square">
            <a:spAutoFit/>
          </a:bodyPr>
          <a:lstStyle/>
          <a:p>
            <a:r>
              <a:rPr lang="zh-TW" altLang="en-US" sz="1800" kern="0" dirty="0">
                <a:solidFill>
                  <a:srgbClr val="002060"/>
                </a:solidFill>
                <a:effectLst/>
                <a:latin typeface="標楷體" panose="03000509000000000000" pitchFamily="65" charset="-120"/>
                <a:ea typeface="標楷體" panose="03000509000000000000" pitchFamily="65" charset="-120"/>
                <a:cs typeface="Arial" panose="020B0604020202020204" pitchFamily="34" charset="0"/>
              </a:rPr>
              <a:t>靜思法髓妙蓮華序品</a:t>
            </a:r>
            <a:r>
              <a:rPr lang="en-US" altLang="zh-TW" sz="1800" kern="0" dirty="0">
                <a:solidFill>
                  <a:srgbClr val="002060"/>
                </a:solidFill>
                <a:effectLst/>
                <a:latin typeface="標楷體" panose="03000509000000000000" pitchFamily="65" charset="-120"/>
                <a:ea typeface="標楷體" panose="03000509000000000000" pitchFamily="65" charset="-120"/>
                <a:cs typeface="Arial" panose="020B0604020202020204" pitchFamily="34" charset="0"/>
              </a:rPr>
              <a:t>》P623(+</a:t>
            </a:r>
            <a:r>
              <a:rPr lang="en-US" altLang="zh-TW" kern="0" dirty="0">
                <a:solidFill>
                  <a:srgbClr val="002060"/>
                </a:solidFill>
                <a:latin typeface="標楷體" panose="03000509000000000000" pitchFamily="65" charset="-120"/>
                <a:ea typeface="標楷體" panose="03000509000000000000" pitchFamily="65" charset="-120"/>
                <a:cs typeface="Arial" panose="020B0604020202020204" pitchFamily="34" charset="0"/>
              </a:rPr>
              <a:t>4</a:t>
            </a:r>
            <a:r>
              <a:rPr lang="en-US" altLang="zh-TW" sz="1800" kern="0" dirty="0">
                <a:solidFill>
                  <a:srgbClr val="002060"/>
                </a:solidFill>
                <a:effectLst/>
                <a:latin typeface="標楷體" panose="03000509000000000000" pitchFamily="65" charset="-120"/>
                <a:ea typeface="標楷體" panose="03000509000000000000" pitchFamily="65" charset="-120"/>
                <a:cs typeface="Arial" panose="020B0604020202020204" pitchFamily="34" charset="0"/>
              </a:rPr>
              <a:t>)</a:t>
            </a:r>
            <a:endParaRPr lang="zh-TW" altLang="en-US" dirty="0">
              <a:solidFill>
                <a:srgbClr val="002060"/>
              </a:solidFill>
            </a:endParaRPr>
          </a:p>
        </p:txBody>
      </p:sp>
    </p:spTree>
    <p:extLst>
      <p:ext uri="{BB962C8B-B14F-4D97-AF65-F5344CB8AC3E}">
        <p14:creationId xmlns:p14="http://schemas.microsoft.com/office/powerpoint/2010/main" val="735800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455D4D7-BB65-4AAF-903B-D3B016B9F3B3}"/>
              </a:ext>
            </a:extLst>
          </p:cNvPr>
          <p:cNvSpPr>
            <a:spLocks noGrp="1"/>
          </p:cNvSpPr>
          <p:nvPr>
            <p:ph type="title"/>
          </p:nvPr>
        </p:nvSpPr>
        <p:spPr/>
        <p:txBody>
          <a:bodyPr>
            <a:normAutofit/>
          </a:bodyPr>
          <a:lstStyle/>
          <a:p>
            <a:pPr algn="ctr"/>
            <a:r>
              <a:rPr lang="zh-TW" altLang="en-US" sz="6000" dirty="0"/>
              <a:t>生疑起信心念殷切</a:t>
            </a:r>
          </a:p>
        </p:txBody>
      </p:sp>
      <p:sp>
        <p:nvSpPr>
          <p:cNvPr id="3" name="直排文字版面配置區 2">
            <a:extLst>
              <a:ext uri="{FF2B5EF4-FFF2-40B4-BE49-F238E27FC236}">
                <a16:creationId xmlns:a16="http://schemas.microsoft.com/office/drawing/2014/main" id="{4AC7CE73-BE69-43D2-B290-042C7A9AED08}"/>
              </a:ext>
            </a:extLst>
          </p:cNvPr>
          <p:cNvSpPr>
            <a:spLocks noGrp="1"/>
          </p:cNvSpPr>
          <p:nvPr>
            <p:ph type="body" orient="vert" idx="1"/>
          </p:nvPr>
        </p:nvSpPr>
        <p:spPr/>
        <p:txBody>
          <a:bodyPr>
            <a:normAutofit/>
          </a:bodyPr>
          <a:lstStyle/>
          <a:p>
            <a:pPr>
              <a:lnSpc>
                <a:spcPts val="6000"/>
              </a:lnSpc>
              <a:spcBef>
                <a:spcPts val="600"/>
              </a:spcBef>
              <a:spcAft>
                <a:spcPts val="600"/>
              </a:spcAft>
            </a:pPr>
            <a:r>
              <a:rPr lang="zh-TW" altLang="en-US" sz="4800" dirty="0"/>
              <a:t>讓無疑的人啟疑心，無念的人起心念，是為鼓勵人人啟動追求正法的心，不要只是被動地隨緣而已。</a:t>
            </a:r>
          </a:p>
        </p:txBody>
      </p:sp>
      <p:sp>
        <p:nvSpPr>
          <p:cNvPr id="5" name="文字方塊 4">
            <a:extLst>
              <a:ext uri="{FF2B5EF4-FFF2-40B4-BE49-F238E27FC236}">
                <a16:creationId xmlns:a16="http://schemas.microsoft.com/office/drawing/2014/main" id="{497AA790-544D-4DA6-821D-D9B045982C7F}"/>
              </a:ext>
            </a:extLst>
          </p:cNvPr>
          <p:cNvSpPr txBox="1"/>
          <p:nvPr/>
        </p:nvSpPr>
        <p:spPr>
          <a:xfrm>
            <a:off x="7307888" y="6403629"/>
            <a:ext cx="3804955" cy="369332"/>
          </a:xfrm>
          <a:prstGeom prst="rect">
            <a:avLst/>
          </a:prstGeom>
          <a:noFill/>
        </p:spPr>
        <p:txBody>
          <a:bodyPr wrap="square">
            <a:spAutoFit/>
          </a:bodyPr>
          <a:lstStyle/>
          <a:p>
            <a:r>
              <a:rPr lang="zh-TW" altLang="en-US" sz="1800" kern="0" dirty="0">
                <a:solidFill>
                  <a:srgbClr val="002060"/>
                </a:solidFill>
                <a:effectLst/>
                <a:latin typeface="標楷體" panose="03000509000000000000" pitchFamily="65" charset="-120"/>
                <a:ea typeface="標楷體" panose="03000509000000000000" pitchFamily="65" charset="-120"/>
                <a:cs typeface="Arial" panose="020B0604020202020204" pitchFamily="34" charset="0"/>
              </a:rPr>
              <a:t>靜思法髓妙蓮華序品</a:t>
            </a:r>
            <a:r>
              <a:rPr lang="en-US" altLang="zh-TW" sz="1800" kern="0" dirty="0">
                <a:solidFill>
                  <a:srgbClr val="002060"/>
                </a:solidFill>
                <a:effectLst/>
                <a:latin typeface="標楷體" panose="03000509000000000000" pitchFamily="65" charset="-120"/>
                <a:ea typeface="標楷體" panose="03000509000000000000" pitchFamily="65" charset="-120"/>
                <a:cs typeface="Arial" panose="020B0604020202020204" pitchFamily="34" charset="0"/>
              </a:rPr>
              <a:t>》P624(-3)</a:t>
            </a:r>
            <a:endParaRPr lang="zh-TW" altLang="en-US" dirty="0">
              <a:solidFill>
                <a:srgbClr val="002060"/>
              </a:solidFill>
            </a:endParaRPr>
          </a:p>
        </p:txBody>
      </p:sp>
    </p:spTree>
    <p:extLst>
      <p:ext uri="{BB962C8B-B14F-4D97-AF65-F5344CB8AC3E}">
        <p14:creationId xmlns:p14="http://schemas.microsoft.com/office/powerpoint/2010/main" val="23925902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93F384A-BCAF-42A2-8BE4-7AB24A677AC7}"/>
              </a:ext>
            </a:extLst>
          </p:cNvPr>
          <p:cNvSpPr>
            <a:spLocks noGrp="1"/>
          </p:cNvSpPr>
          <p:nvPr>
            <p:ph type="title"/>
          </p:nvPr>
        </p:nvSpPr>
        <p:spPr/>
        <p:txBody>
          <a:bodyPr>
            <a:normAutofit/>
          </a:bodyPr>
          <a:lstStyle/>
          <a:p>
            <a:pPr algn="ctr"/>
            <a:r>
              <a:rPr lang="zh-TW" altLang="en-US" sz="5400" dirty="0"/>
              <a:t>近者應問，久者應答</a:t>
            </a:r>
          </a:p>
        </p:txBody>
      </p:sp>
      <p:sp>
        <p:nvSpPr>
          <p:cNvPr id="3" name="直排文字版面配置區 2">
            <a:extLst>
              <a:ext uri="{FF2B5EF4-FFF2-40B4-BE49-F238E27FC236}">
                <a16:creationId xmlns:a16="http://schemas.microsoft.com/office/drawing/2014/main" id="{B8DD6A2F-6C71-4664-9A7F-4CDB14F94065}"/>
              </a:ext>
            </a:extLst>
          </p:cNvPr>
          <p:cNvSpPr>
            <a:spLocks noGrp="1"/>
          </p:cNvSpPr>
          <p:nvPr>
            <p:ph type="body" orient="vert" idx="1"/>
          </p:nvPr>
        </p:nvSpPr>
        <p:spPr/>
        <p:txBody>
          <a:bodyPr/>
          <a:lstStyle/>
          <a:p>
            <a:pPr>
              <a:lnSpc>
                <a:spcPts val="6000"/>
              </a:lnSpc>
              <a:spcBef>
                <a:spcPts val="600"/>
              </a:spcBef>
              <a:spcAft>
                <a:spcPts val="600"/>
              </a:spcAft>
            </a:pPr>
            <a:r>
              <a:rPr lang="zh-TW" altLang="en-US" sz="4800" dirty="0"/>
              <a:t>提問者真的甚麼都不了解嗎</a:t>
            </a:r>
            <a:r>
              <a:rPr lang="en-US" altLang="zh-TW" sz="4800" dirty="0"/>
              <a:t>?</a:t>
            </a:r>
          </a:p>
          <a:p>
            <a:pPr>
              <a:lnSpc>
                <a:spcPts val="6000"/>
              </a:lnSpc>
              <a:spcBef>
                <a:spcPts val="600"/>
              </a:spcBef>
              <a:spcAft>
                <a:spcPts val="600"/>
              </a:spcAft>
            </a:pPr>
            <a:r>
              <a:rPr lang="zh-TW" altLang="en-US" sz="4800" dirty="0"/>
              <a:t>「大疑大悟」，正因為了解才會問，若甚麼都不了解的人，就不懂得問。</a:t>
            </a:r>
            <a:endParaRPr lang="en-US" altLang="zh-TW" sz="4800" dirty="0"/>
          </a:p>
          <a:p>
            <a:endParaRPr lang="zh-TW" altLang="en-US" dirty="0"/>
          </a:p>
        </p:txBody>
      </p:sp>
      <p:sp>
        <p:nvSpPr>
          <p:cNvPr id="5" name="文字方塊 4">
            <a:extLst>
              <a:ext uri="{FF2B5EF4-FFF2-40B4-BE49-F238E27FC236}">
                <a16:creationId xmlns:a16="http://schemas.microsoft.com/office/drawing/2014/main" id="{8200D479-3744-4322-9E9F-F9D5246D2DED}"/>
              </a:ext>
            </a:extLst>
          </p:cNvPr>
          <p:cNvSpPr txBox="1"/>
          <p:nvPr/>
        </p:nvSpPr>
        <p:spPr>
          <a:xfrm>
            <a:off x="7307888" y="6403629"/>
            <a:ext cx="3804955" cy="369332"/>
          </a:xfrm>
          <a:prstGeom prst="rect">
            <a:avLst/>
          </a:prstGeom>
          <a:noFill/>
        </p:spPr>
        <p:txBody>
          <a:bodyPr wrap="square">
            <a:spAutoFit/>
          </a:bodyPr>
          <a:lstStyle/>
          <a:p>
            <a:r>
              <a:rPr lang="zh-TW" altLang="en-US" sz="1800" kern="0" dirty="0">
                <a:solidFill>
                  <a:srgbClr val="002060"/>
                </a:solidFill>
                <a:effectLst/>
                <a:latin typeface="標楷體" panose="03000509000000000000" pitchFamily="65" charset="-120"/>
                <a:ea typeface="標楷體" panose="03000509000000000000" pitchFamily="65" charset="-120"/>
                <a:cs typeface="Arial" panose="020B0604020202020204" pitchFamily="34" charset="0"/>
              </a:rPr>
              <a:t>靜思法髓妙蓮華序品</a:t>
            </a:r>
            <a:r>
              <a:rPr lang="en-US" altLang="zh-TW" sz="1800" kern="0" dirty="0">
                <a:solidFill>
                  <a:srgbClr val="002060"/>
                </a:solidFill>
                <a:effectLst/>
                <a:latin typeface="標楷體" panose="03000509000000000000" pitchFamily="65" charset="-120"/>
                <a:ea typeface="標楷體" panose="03000509000000000000" pitchFamily="65" charset="-120"/>
                <a:cs typeface="Arial" panose="020B0604020202020204" pitchFamily="34" charset="0"/>
              </a:rPr>
              <a:t>》P629(+1)</a:t>
            </a:r>
            <a:endParaRPr lang="zh-TW" altLang="en-US" dirty="0">
              <a:solidFill>
                <a:srgbClr val="002060"/>
              </a:solidFill>
            </a:endParaRPr>
          </a:p>
        </p:txBody>
      </p:sp>
    </p:spTree>
    <p:extLst>
      <p:ext uri="{BB962C8B-B14F-4D97-AF65-F5344CB8AC3E}">
        <p14:creationId xmlns:p14="http://schemas.microsoft.com/office/powerpoint/2010/main" val="119667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直排文字版面配置區 2">
            <a:extLst>
              <a:ext uri="{FF2B5EF4-FFF2-40B4-BE49-F238E27FC236}">
                <a16:creationId xmlns:a16="http://schemas.microsoft.com/office/drawing/2014/main" id="{6BF286EB-2CB4-4802-9AA0-892F254D0CFD}"/>
              </a:ext>
            </a:extLst>
          </p:cNvPr>
          <p:cNvSpPr>
            <a:spLocks noGrp="1"/>
          </p:cNvSpPr>
          <p:nvPr>
            <p:ph type="body" orient="vert" idx="1"/>
          </p:nvPr>
        </p:nvSpPr>
        <p:spPr>
          <a:xfrm>
            <a:off x="783771" y="733095"/>
            <a:ext cx="10653156" cy="3328266"/>
          </a:xfrm>
        </p:spPr>
        <p:txBody>
          <a:bodyPr>
            <a:normAutofit/>
          </a:bodyPr>
          <a:lstStyle/>
          <a:p>
            <a:pPr marL="0" indent="0">
              <a:lnSpc>
                <a:spcPct val="150000"/>
              </a:lnSpc>
              <a:buNone/>
            </a:pPr>
            <a:r>
              <a:rPr lang="zh-TW" altLang="en-US" sz="4800" dirty="0"/>
              <a:t>我們無論何時都要把握因緣啟問、應答，若能代替眾人問法，人人不都是彌勒</a:t>
            </a:r>
            <a:r>
              <a:rPr lang="en-US" altLang="zh-TW" sz="4800" dirty="0"/>
              <a:t>?</a:t>
            </a:r>
            <a:r>
              <a:rPr lang="zh-TW" altLang="en-US" sz="4800" dirty="0"/>
              <a:t>若能解釋法，人人不都是文殊</a:t>
            </a:r>
            <a:r>
              <a:rPr lang="en-US" altLang="zh-TW" sz="4800" dirty="0"/>
              <a:t>﹖</a:t>
            </a:r>
            <a:endParaRPr lang="zh-TW" altLang="en-US" sz="4800" dirty="0"/>
          </a:p>
        </p:txBody>
      </p:sp>
      <p:sp>
        <p:nvSpPr>
          <p:cNvPr id="7" name="文字方塊 6">
            <a:extLst>
              <a:ext uri="{FF2B5EF4-FFF2-40B4-BE49-F238E27FC236}">
                <a16:creationId xmlns:a16="http://schemas.microsoft.com/office/drawing/2014/main" id="{F363AA14-616F-4C74-9841-AC12188AF07B}"/>
              </a:ext>
            </a:extLst>
          </p:cNvPr>
          <p:cNvSpPr txBox="1"/>
          <p:nvPr/>
        </p:nvSpPr>
        <p:spPr>
          <a:xfrm>
            <a:off x="7279574" y="6059244"/>
            <a:ext cx="3762017" cy="369332"/>
          </a:xfrm>
          <a:prstGeom prst="rect">
            <a:avLst/>
          </a:prstGeom>
          <a:noFill/>
        </p:spPr>
        <p:txBody>
          <a:bodyPr wrap="square">
            <a:spAutoFit/>
          </a:bodyPr>
          <a:lstStyle/>
          <a:p>
            <a:r>
              <a:rPr lang="zh-TW" altLang="en-US" sz="1800" kern="0" dirty="0">
                <a:solidFill>
                  <a:srgbClr val="002060"/>
                </a:solidFill>
                <a:effectLst/>
                <a:latin typeface="標楷體" panose="03000509000000000000" pitchFamily="65" charset="-120"/>
                <a:ea typeface="標楷體" panose="03000509000000000000" pitchFamily="65" charset="-120"/>
                <a:cs typeface="Arial" panose="020B0604020202020204" pitchFamily="34" charset="0"/>
              </a:rPr>
              <a:t>靜思法髓妙蓮華序品</a:t>
            </a:r>
            <a:r>
              <a:rPr lang="en-US" altLang="zh-TW" sz="1800" kern="0" dirty="0">
                <a:solidFill>
                  <a:srgbClr val="002060"/>
                </a:solidFill>
                <a:effectLst/>
                <a:latin typeface="標楷體" panose="03000509000000000000" pitchFamily="65" charset="-120"/>
                <a:ea typeface="標楷體" panose="03000509000000000000" pitchFamily="65" charset="-120"/>
                <a:cs typeface="Arial" panose="020B0604020202020204" pitchFamily="34" charset="0"/>
              </a:rPr>
              <a:t>》P617(+4)</a:t>
            </a:r>
            <a:endParaRPr lang="zh-TW" altLang="en-US" dirty="0">
              <a:solidFill>
                <a:srgbClr val="002060"/>
              </a:solidFill>
            </a:endParaRPr>
          </a:p>
        </p:txBody>
      </p:sp>
    </p:spTree>
    <p:extLst>
      <p:ext uri="{BB962C8B-B14F-4D97-AF65-F5344CB8AC3E}">
        <p14:creationId xmlns:p14="http://schemas.microsoft.com/office/powerpoint/2010/main" val="24409237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BF0431E-0A9B-495D-BE88-5D1F2222F458}"/>
              </a:ext>
            </a:extLst>
          </p:cNvPr>
          <p:cNvSpPr>
            <a:spLocks noGrp="1"/>
          </p:cNvSpPr>
          <p:nvPr>
            <p:ph type="title"/>
          </p:nvPr>
        </p:nvSpPr>
        <p:spPr>
          <a:xfrm>
            <a:off x="1070918" y="220338"/>
            <a:ext cx="10515600" cy="1325563"/>
          </a:xfrm>
        </p:spPr>
        <p:txBody>
          <a:bodyPr>
            <a:normAutofit fontScale="90000"/>
          </a:bodyPr>
          <a:lstStyle/>
          <a:p>
            <a:pPr algn="ctr"/>
            <a:r>
              <a:rPr lang="zh-TW" altLang="en-US" sz="7300" dirty="0">
                <a:solidFill>
                  <a:schemeClr val="bg2"/>
                </a:solidFill>
                <a:latin typeface="標楷體" panose="03000509000000000000" pitchFamily="65" charset="-120"/>
                <a:ea typeface="標楷體" panose="03000509000000000000" pitchFamily="65" charset="-120"/>
              </a:rPr>
              <a:t>經文</a:t>
            </a:r>
            <a:br>
              <a:rPr lang="en-US" altLang="zh-TW" sz="5400" dirty="0">
                <a:solidFill>
                  <a:srgbClr val="FFFF00"/>
                </a:solidFill>
                <a:latin typeface="標楷體" panose="03000509000000000000" pitchFamily="65" charset="-120"/>
                <a:ea typeface="標楷體" panose="03000509000000000000" pitchFamily="65" charset="-120"/>
              </a:rPr>
            </a:br>
            <a:endParaRPr lang="zh-TW" altLang="en-US" sz="5400" dirty="0">
              <a:solidFill>
                <a:srgbClr val="FFFF00"/>
              </a:solidFill>
              <a:latin typeface="標楷體" panose="03000509000000000000" pitchFamily="65" charset="-120"/>
              <a:ea typeface="標楷體" panose="03000509000000000000" pitchFamily="65" charset="-120"/>
            </a:endParaRPr>
          </a:p>
        </p:txBody>
      </p:sp>
      <p:sp>
        <p:nvSpPr>
          <p:cNvPr id="5" name="文字方塊 4">
            <a:extLst>
              <a:ext uri="{FF2B5EF4-FFF2-40B4-BE49-F238E27FC236}">
                <a16:creationId xmlns:a16="http://schemas.microsoft.com/office/drawing/2014/main" id="{72AFC0DF-16D7-4827-B5F8-2151F10C1191}"/>
              </a:ext>
            </a:extLst>
          </p:cNvPr>
          <p:cNvSpPr txBox="1"/>
          <p:nvPr/>
        </p:nvSpPr>
        <p:spPr>
          <a:xfrm>
            <a:off x="755821" y="1249018"/>
            <a:ext cx="11145794" cy="3477875"/>
          </a:xfrm>
          <a:prstGeom prst="rect">
            <a:avLst/>
          </a:prstGeom>
          <a:noFill/>
        </p:spPr>
        <p:txBody>
          <a:bodyPr wrap="square">
            <a:spAutoFit/>
          </a:bodyPr>
          <a:lstStyle/>
          <a:p>
            <a:r>
              <a:rPr lang="zh-TW" altLang="zh-TW" sz="4400" kern="100" dirty="0">
                <a:solidFill>
                  <a:srgbClr val="FFFF00"/>
                </a:solidFill>
                <a:effectLst/>
                <a:latin typeface="Calibri" panose="020F0502020204030204" pitchFamily="34" charset="0"/>
                <a:ea typeface="標楷體" panose="03000509000000000000" pitchFamily="65" charset="-120"/>
                <a:cs typeface="Arial" panose="020B0604020202020204" pitchFamily="34" charset="0"/>
              </a:rPr>
              <a:t>爾時</a:t>
            </a:r>
            <a:r>
              <a:rPr lang="zh-TW" altLang="en-US" sz="4400" kern="100" dirty="0">
                <a:solidFill>
                  <a:srgbClr val="FFFF00"/>
                </a:solidFill>
                <a:effectLst/>
                <a:latin typeface="Calibri" panose="020F0502020204030204" pitchFamily="34" charset="0"/>
                <a:ea typeface="標楷體" panose="03000509000000000000" pitchFamily="65" charset="-120"/>
                <a:cs typeface="Arial" panose="020B0604020202020204" pitchFamily="34" charset="0"/>
              </a:rPr>
              <a:t>，</a:t>
            </a:r>
            <a:r>
              <a:rPr lang="zh-TW" altLang="zh-TW" sz="4400" kern="100" dirty="0">
                <a:solidFill>
                  <a:srgbClr val="FFFF00"/>
                </a:solidFill>
                <a:effectLst/>
                <a:latin typeface="Calibri" panose="020F0502020204030204" pitchFamily="34" charset="0"/>
                <a:ea typeface="標楷體" panose="03000509000000000000" pitchFamily="65" charset="-120"/>
                <a:cs typeface="Arial" panose="020B0604020202020204" pitchFamily="34" charset="0"/>
              </a:rPr>
              <a:t>彌勒菩薩欲自決疑</a:t>
            </a:r>
            <a:r>
              <a:rPr lang="zh-TW" altLang="en-US" sz="4400" kern="100" dirty="0">
                <a:solidFill>
                  <a:srgbClr val="FFFF00"/>
                </a:solidFill>
                <a:effectLst/>
                <a:latin typeface="Calibri" panose="020F0502020204030204" pitchFamily="34" charset="0"/>
                <a:ea typeface="標楷體" panose="03000509000000000000" pitchFamily="65" charset="-120"/>
                <a:cs typeface="Arial" panose="020B0604020202020204" pitchFamily="34" charset="0"/>
              </a:rPr>
              <a:t>，</a:t>
            </a:r>
            <a:r>
              <a:rPr lang="zh-TW" altLang="zh-TW" sz="4400" kern="100" dirty="0">
                <a:solidFill>
                  <a:srgbClr val="FFFF00"/>
                </a:solidFill>
                <a:effectLst/>
                <a:latin typeface="Calibri" panose="020F0502020204030204" pitchFamily="34" charset="0"/>
                <a:ea typeface="標楷體" panose="03000509000000000000" pitchFamily="65" charset="-120"/>
                <a:cs typeface="Arial" panose="020B0604020202020204" pitchFamily="34" charset="0"/>
              </a:rPr>
              <a:t>又觀四眾 比丘、比丘尼 優婆塞、優婆夷</a:t>
            </a:r>
            <a:r>
              <a:rPr lang="zh-TW" altLang="en-US" sz="4400" kern="100" dirty="0">
                <a:solidFill>
                  <a:srgbClr val="FFFF00"/>
                </a:solidFill>
                <a:effectLst/>
                <a:latin typeface="Calibri" panose="020F0502020204030204" pitchFamily="34" charset="0"/>
                <a:ea typeface="標楷體" panose="03000509000000000000" pitchFamily="65" charset="-120"/>
                <a:cs typeface="Arial" panose="020B0604020202020204" pitchFamily="34" charset="0"/>
              </a:rPr>
              <a:t>，</a:t>
            </a:r>
            <a:r>
              <a:rPr lang="zh-TW" altLang="zh-TW" sz="4400" kern="100" dirty="0">
                <a:solidFill>
                  <a:srgbClr val="FFFF00"/>
                </a:solidFill>
                <a:effectLst/>
                <a:latin typeface="Calibri" panose="020F0502020204030204" pitchFamily="34" charset="0"/>
                <a:ea typeface="標楷體" panose="03000509000000000000" pitchFamily="65" charset="-120"/>
                <a:cs typeface="Arial" panose="020B0604020202020204" pitchFamily="34" charset="0"/>
              </a:rPr>
              <a:t>及諸天龍鬼神等眾會之心</a:t>
            </a:r>
            <a:r>
              <a:rPr lang="zh-TW" altLang="en-US" sz="4400" kern="100" dirty="0">
                <a:solidFill>
                  <a:srgbClr val="FFFF00"/>
                </a:solidFill>
                <a:effectLst/>
                <a:latin typeface="Calibri" panose="020F0502020204030204" pitchFamily="34" charset="0"/>
                <a:ea typeface="標楷體" panose="03000509000000000000" pitchFamily="65" charset="-120"/>
                <a:cs typeface="Arial" panose="020B0604020202020204" pitchFamily="34" charset="0"/>
              </a:rPr>
              <a:t>，</a:t>
            </a:r>
            <a:r>
              <a:rPr lang="zh-TW" altLang="zh-TW" sz="4400" kern="100" dirty="0">
                <a:solidFill>
                  <a:schemeClr val="bg2"/>
                </a:solidFill>
                <a:effectLst/>
                <a:latin typeface="Calibri" panose="020F0502020204030204" pitchFamily="34" charset="0"/>
                <a:ea typeface="標楷體" panose="03000509000000000000" pitchFamily="65" charset="-120"/>
                <a:cs typeface="Arial" panose="020B0604020202020204" pitchFamily="34" charset="0"/>
              </a:rPr>
              <a:t>而問文殊師利言</a:t>
            </a:r>
            <a:r>
              <a:rPr lang="zh-TW" altLang="en-US" sz="4400" kern="100" dirty="0">
                <a:solidFill>
                  <a:schemeClr val="bg2"/>
                </a:solidFill>
                <a:effectLst/>
                <a:latin typeface="標楷體" panose="03000509000000000000" pitchFamily="65" charset="-120"/>
                <a:ea typeface="標楷體" panose="03000509000000000000" pitchFamily="65" charset="-120"/>
                <a:cs typeface="Arial" panose="020B0604020202020204" pitchFamily="34" charset="0"/>
              </a:rPr>
              <a:t>：</a:t>
            </a:r>
            <a:r>
              <a:rPr lang="zh-TW" altLang="zh-TW" sz="4400" kern="100" dirty="0">
                <a:solidFill>
                  <a:schemeClr val="bg2"/>
                </a:solidFill>
                <a:effectLst/>
                <a:latin typeface="Calibri" panose="020F0502020204030204" pitchFamily="34" charset="0"/>
                <a:ea typeface="標楷體" panose="03000509000000000000" pitchFamily="65" charset="-120"/>
                <a:cs typeface="Arial" panose="020B0604020202020204" pitchFamily="34" charset="0"/>
              </a:rPr>
              <a:t>以何因緣</a:t>
            </a:r>
            <a:r>
              <a:rPr lang="zh-TW" altLang="en-US" sz="4400" kern="100" dirty="0">
                <a:solidFill>
                  <a:schemeClr val="bg2"/>
                </a:solidFill>
                <a:latin typeface="Calibri" panose="020F0502020204030204" pitchFamily="34" charset="0"/>
                <a:ea typeface="標楷體" panose="03000509000000000000" pitchFamily="65" charset="-120"/>
                <a:cs typeface="Arial" panose="020B0604020202020204" pitchFamily="34" charset="0"/>
              </a:rPr>
              <a:t>，</a:t>
            </a:r>
            <a:r>
              <a:rPr lang="zh-TW" altLang="zh-TW" sz="4400" kern="100" dirty="0">
                <a:solidFill>
                  <a:schemeClr val="bg2"/>
                </a:solidFill>
                <a:effectLst/>
                <a:latin typeface="Calibri" panose="020F0502020204030204" pitchFamily="34" charset="0"/>
                <a:ea typeface="標楷體" panose="03000509000000000000" pitchFamily="65" charset="-120"/>
                <a:cs typeface="Arial" panose="020B0604020202020204" pitchFamily="34" charset="0"/>
              </a:rPr>
              <a:t>而有此瑞神通之相</a:t>
            </a:r>
            <a:r>
              <a:rPr lang="zh-TW" altLang="en-US" sz="4400" kern="100" dirty="0">
                <a:solidFill>
                  <a:schemeClr val="bg2"/>
                </a:solidFill>
                <a:effectLst/>
                <a:latin typeface="Calibri" panose="020F0502020204030204" pitchFamily="34" charset="0"/>
                <a:ea typeface="標楷體" panose="03000509000000000000" pitchFamily="65" charset="-120"/>
                <a:cs typeface="Arial" panose="020B0604020202020204" pitchFamily="34" charset="0"/>
              </a:rPr>
              <a:t>，</a:t>
            </a:r>
            <a:r>
              <a:rPr lang="zh-TW" altLang="zh-TW" sz="4400" kern="100" dirty="0">
                <a:solidFill>
                  <a:schemeClr val="bg2"/>
                </a:solidFill>
                <a:effectLst/>
                <a:latin typeface="Calibri" panose="020F0502020204030204" pitchFamily="34" charset="0"/>
                <a:ea typeface="標楷體" panose="03000509000000000000" pitchFamily="65" charset="-120"/>
                <a:cs typeface="Arial" panose="020B0604020202020204" pitchFamily="34" charset="0"/>
              </a:rPr>
              <a:t>放大光明 照</a:t>
            </a:r>
            <a:r>
              <a:rPr lang="zh-TW" altLang="en-US" sz="4400" kern="100" dirty="0">
                <a:solidFill>
                  <a:schemeClr val="bg2"/>
                </a:solidFill>
                <a:effectLst/>
                <a:latin typeface="Calibri" panose="020F0502020204030204" pitchFamily="34" charset="0"/>
                <a:ea typeface="標楷體" panose="03000509000000000000" pitchFamily="65" charset="-120"/>
                <a:cs typeface="Arial" panose="020B0604020202020204" pitchFamily="34" charset="0"/>
              </a:rPr>
              <a:t>於</a:t>
            </a:r>
            <a:r>
              <a:rPr lang="zh-TW" altLang="zh-TW" sz="4400" kern="100" dirty="0">
                <a:solidFill>
                  <a:schemeClr val="bg2"/>
                </a:solidFill>
                <a:effectLst/>
                <a:latin typeface="Calibri" panose="020F0502020204030204" pitchFamily="34" charset="0"/>
                <a:ea typeface="標楷體" panose="03000509000000000000" pitchFamily="65" charset="-120"/>
                <a:cs typeface="Arial" panose="020B0604020202020204" pitchFamily="34" charset="0"/>
              </a:rPr>
              <a:t>東方萬八千土</a:t>
            </a:r>
            <a:r>
              <a:rPr lang="zh-TW" altLang="en-US" sz="4400" kern="100" dirty="0">
                <a:solidFill>
                  <a:schemeClr val="bg2"/>
                </a:solidFill>
                <a:effectLst/>
                <a:latin typeface="Calibri" panose="020F0502020204030204" pitchFamily="34" charset="0"/>
                <a:ea typeface="標楷體" panose="03000509000000000000" pitchFamily="65" charset="-120"/>
                <a:cs typeface="Arial" panose="020B0604020202020204" pitchFamily="34" charset="0"/>
              </a:rPr>
              <a:t>，</a:t>
            </a:r>
            <a:r>
              <a:rPr lang="zh-TW" altLang="zh-TW" sz="4400" kern="100" dirty="0">
                <a:solidFill>
                  <a:schemeClr val="bg2"/>
                </a:solidFill>
                <a:effectLst/>
                <a:latin typeface="Calibri" panose="020F0502020204030204" pitchFamily="34" charset="0"/>
                <a:ea typeface="標楷體" panose="03000509000000000000" pitchFamily="65" charset="-120"/>
                <a:cs typeface="Arial" panose="020B0604020202020204" pitchFamily="34" charset="0"/>
              </a:rPr>
              <a:t>悉見彼佛國界莊嚴</a:t>
            </a:r>
            <a:r>
              <a:rPr lang="en-US" altLang="zh-TW" sz="4400" kern="100" dirty="0">
                <a:solidFill>
                  <a:schemeClr val="bg2"/>
                </a:solidFill>
                <a:effectLst/>
                <a:latin typeface="Calibri" panose="020F0502020204030204" pitchFamily="34" charset="0"/>
                <a:ea typeface="標楷體" panose="03000509000000000000" pitchFamily="65" charset="-120"/>
                <a:cs typeface="Arial" panose="020B0604020202020204" pitchFamily="34" charset="0"/>
              </a:rPr>
              <a:t>?</a:t>
            </a:r>
            <a:r>
              <a:rPr lang="zh-TW" altLang="zh-TW" sz="3200" kern="100" dirty="0">
                <a:solidFill>
                  <a:schemeClr val="bg2"/>
                </a:solidFill>
                <a:effectLst/>
                <a:latin typeface="Calibri" panose="020F0502020204030204" pitchFamily="34" charset="0"/>
                <a:ea typeface="標楷體" panose="03000509000000000000" pitchFamily="65" charset="-120"/>
                <a:cs typeface="Arial" panose="020B0604020202020204" pitchFamily="34" charset="0"/>
              </a:rPr>
              <a:t> </a:t>
            </a:r>
            <a:r>
              <a:rPr lang="zh-TW" altLang="zh-TW" sz="2800" kern="100" dirty="0">
                <a:solidFill>
                  <a:srgbClr val="FFFF00"/>
                </a:solidFill>
                <a:effectLst/>
                <a:latin typeface="Calibri" panose="020F0502020204030204" pitchFamily="34" charset="0"/>
                <a:ea typeface="標楷體" panose="03000509000000000000" pitchFamily="65" charset="-120"/>
                <a:cs typeface="Arial" panose="020B0604020202020204" pitchFamily="34" charset="0"/>
              </a:rPr>
              <a:t>《</a:t>
            </a:r>
            <a:r>
              <a:rPr lang="zh-TW" altLang="zh-TW" sz="2000" kern="100" dirty="0">
                <a:solidFill>
                  <a:srgbClr val="FFFF00"/>
                </a:solidFill>
                <a:effectLst/>
                <a:latin typeface="Calibri" panose="020F0502020204030204" pitchFamily="34" charset="0"/>
                <a:ea typeface="標楷體" panose="03000509000000000000" pitchFamily="65" charset="-120"/>
                <a:cs typeface="Arial" panose="020B0604020202020204" pitchFamily="34" charset="0"/>
              </a:rPr>
              <a:t>法華經序品第一》</a:t>
            </a:r>
            <a:endParaRPr lang="zh-TW" altLang="zh-TW" sz="2000" kern="100" dirty="0">
              <a:solidFill>
                <a:srgbClr val="FFFF00"/>
              </a:solidFill>
              <a:effectLst/>
              <a:latin typeface="Calibri" panose="020F0502020204030204" pitchFamily="34" charset="0"/>
              <a:ea typeface="新細明體" panose="02020500000000000000" pitchFamily="18" charset="-120"/>
              <a:cs typeface="Times New Roman" panose="02020603050405020304" pitchFamily="18" charset="0"/>
            </a:endParaRPr>
          </a:p>
        </p:txBody>
      </p:sp>
      <p:sp>
        <p:nvSpPr>
          <p:cNvPr id="7" name="文字方塊 6">
            <a:extLst>
              <a:ext uri="{FF2B5EF4-FFF2-40B4-BE49-F238E27FC236}">
                <a16:creationId xmlns:a16="http://schemas.microsoft.com/office/drawing/2014/main" id="{19C7AAF5-D24B-4B7B-8E9A-BCE916D209BD}"/>
              </a:ext>
            </a:extLst>
          </p:cNvPr>
          <p:cNvSpPr txBox="1"/>
          <p:nvPr/>
        </p:nvSpPr>
        <p:spPr>
          <a:xfrm>
            <a:off x="7307888" y="6403629"/>
            <a:ext cx="3804955" cy="369332"/>
          </a:xfrm>
          <a:prstGeom prst="rect">
            <a:avLst/>
          </a:prstGeom>
          <a:noFill/>
        </p:spPr>
        <p:txBody>
          <a:bodyPr wrap="square">
            <a:spAutoFit/>
          </a:bodyPr>
          <a:lstStyle/>
          <a:p>
            <a:r>
              <a:rPr lang="zh-TW" altLang="en-US" sz="1800" kern="0" dirty="0">
                <a:solidFill>
                  <a:schemeClr val="bg2"/>
                </a:solidFill>
                <a:effectLst/>
                <a:latin typeface="標楷體" panose="03000509000000000000" pitchFamily="65" charset="-120"/>
                <a:ea typeface="標楷體" panose="03000509000000000000" pitchFamily="65" charset="-120"/>
                <a:cs typeface="Arial" panose="020B0604020202020204" pitchFamily="34" charset="0"/>
              </a:rPr>
              <a:t>靜思法髓妙蓮華序品</a:t>
            </a:r>
            <a:r>
              <a:rPr lang="en-US" altLang="zh-TW" sz="1800" kern="0" dirty="0">
                <a:solidFill>
                  <a:schemeClr val="bg2"/>
                </a:solidFill>
                <a:effectLst/>
                <a:latin typeface="標楷體" panose="03000509000000000000" pitchFamily="65" charset="-120"/>
                <a:ea typeface="標楷體" panose="03000509000000000000" pitchFamily="65" charset="-120"/>
                <a:cs typeface="Arial" panose="020B0604020202020204" pitchFamily="34" charset="0"/>
              </a:rPr>
              <a:t>》P619(+2)</a:t>
            </a:r>
            <a:endParaRPr lang="zh-TW" altLang="en-US" dirty="0">
              <a:solidFill>
                <a:schemeClr val="bg2"/>
              </a:solidFill>
            </a:endParaRPr>
          </a:p>
        </p:txBody>
      </p:sp>
    </p:spTree>
    <p:extLst>
      <p:ext uri="{BB962C8B-B14F-4D97-AF65-F5344CB8AC3E}">
        <p14:creationId xmlns:p14="http://schemas.microsoft.com/office/powerpoint/2010/main" val="25833758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066306" y="365125"/>
            <a:ext cx="9287494" cy="1325563"/>
          </a:xfrm>
        </p:spPr>
        <p:txBody>
          <a:bodyPr/>
          <a:lstStyle/>
          <a:p>
            <a:r>
              <a:rPr lang="zh-TW" altLang="en-US" dirty="0"/>
              <a:t>上人手札</a:t>
            </a:r>
            <a:r>
              <a:rPr lang="en-US" altLang="zh-TW" dirty="0"/>
              <a:t>:</a:t>
            </a:r>
            <a:endParaRPr lang="zh-TW" altLang="en-US" dirty="0"/>
          </a:p>
        </p:txBody>
      </p:sp>
      <p:sp>
        <p:nvSpPr>
          <p:cNvPr id="3" name="直排文字版面配置區 2"/>
          <p:cNvSpPr>
            <a:spLocks noGrp="1"/>
          </p:cNvSpPr>
          <p:nvPr>
            <p:ph type="body" orient="vert" idx="1"/>
          </p:nvPr>
        </p:nvSpPr>
        <p:spPr/>
        <p:txBody>
          <a:bodyPr/>
          <a:lstStyle/>
          <a:p>
            <a:pPr marL="0" indent="0" algn="ctr">
              <a:buNone/>
            </a:pPr>
            <a:r>
              <a:rPr lang="zh-TW" altLang="zh-TW" sz="4800" kern="100" dirty="0">
                <a:solidFill>
                  <a:schemeClr val="bg2"/>
                </a:solidFill>
                <a:effectLst/>
                <a:latin typeface="Calibri" panose="020F0502020204030204" pitchFamily="34" charset="0"/>
                <a:cs typeface="Arial" panose="020B0604020202020204" pitchFamily="34" charset="0"/>
              </a:rPr>
              <a:t>菩薩悲智互動</a:t>
            </a:r>
            <a:endParaRPr lang="zh-TW" altLang="zh-TW" sz="4800" kern="100" dirty="0">
              <a:solidFill>
                <a:schemeClr val="bg2"/>
              </a:solidFill>
              <a:effectLst/>
              <a:latin typeface="Calibri" panose="020F0502020204030204" pitchFamily="34" charset="0"/>
              <a:ea typeface="新細明體" panose="02020500000000000000" pitchFamily="18" charset="-120"/>
              <a:cs typeface="Times New Roman" panose="02020603050405020304" pitchFamily="18" charset="0"/>
            </a:endParaRPr>
          </a:p>
          <a:p>
            <a:pPr marL="0" indent="0" algn="ctr">
              <a:buNone/>
            </a:pPr>
            <a:r>
              <a:rPr lang="zh-TW" altLang="zh-TW" sz="4800" kern="100" dirty="0">
                <a:solidFill>
                  <a:schemeClr val="bg1">
                    <a:lumMod val="95000"/>
                  </a:schemeClr>
                </a:solidFill>
                <a:effectLst/>
                <a:latin typeface="Calibri" panose="020F0502020204030204" pitchFamily="34" charset="0"/>
                <a:cs typeface="Arial" panose="020B0604020202020204" pitchFamily="34" charset="0"/>
              </a:rPr>
              <a:t>當機啟教傳法 </a:t>
            </a:r>
            <a:endParaRPr lang="zh-TW" altLang="zh-TW" sz="4800" kern="100" dirty="0">
              <a:solidFill>
                <a:schemeClr val="bg1">
                  <a:lumMod val="95000"/>
                </a:schemeClr>
              </a:solidFill>
              <a:effectLst/>
              <a:latin typeface="Calibri" panose="020F0502020204030204" pitchFamily="34" charset="0"/>
              <a:ea typeface="新細明體" panose="02020500000000000000" pitchFamily="18" charset="-120"/>
              <a:cs typeface="Times New Roman" panose="02020603050405020304" pitchFamily="18" charset="0"/>
            </a:endParaRPr>
          </a:p>
          <a:p>
            <a:pPr marL="0" indent="0" algn="ctr">
              <a:buNone/>
            </a:pPr>
            <a:r>
              <a:rPr lang="zh-TW" altLang="zh-TW" sz="4800" kern="100" dirty="0">
                <a:effectLst/>
                <a:latin typeface="Calibri" panose="020F0502020204030204" pitchFamily="34" charset="0"/>
                <a:cs typeface="Arial" panose="020B0604020202020204" pitchFamily="34" charset="0"/>
              </a:rPr>
              <a:t>一切法均能自在 </a:t>
            </a:r>
            <a:endParaRPr lang="zh-TW" altLang="zh-TW" sz="48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marL="0" indent="0" algn="ctr">
              <a:buNone/>
            </a:pPr>
            <a:r>
              <a:rPr lang="zh-TW" altLang="zh-TW" sz="4800" kern="100" dirty="0">
                <a:effectLst/>
                <a:latin typeface="Calibri" panose="020F0502020204030204" pitchFamily="34" charset="0"/>
                <a:cs typeface="Arial" panose="020B0604020202020204" pitchFamily="34" charset="0"/>
              </a:rPr>
              <a:t>是稱為萬法之王 </a:t>
            </a:r>
            <a:endParaRPr lang="zh-TW" altLang="zh-TW" sz="4800" kern="100" dirty="0">
              <a:effectLst/>
              <a:latin typeface="Calibri" panose="020F0502020204030204" pitchFamily="34" charset="0"/>
              <a:ea typeface="新細明體" panose="02020500000000000000" pitchFamily="18" charset="-120"/>
              <a:cs typeface="Times New Roman" panose="02020603050405020304" pitchFamily="18" charset="0"/>
            </a:endParaRPr>
          </a:p>
          <a:p>
            <a:endParaRPr lang="zh-TW" altLang="en-US" dirty="0"/>
          </a:p>
        </p:txBody>
      </p:sp>
      <p:sp>
        <p:nvSpPr>
          <p:cNvPr id="5" name="文字方塊 4">
            <a:extLst>
              <a:ext uri="{FF2B5EF4-FFF2-40B4-BE49-F238E27FC236}">
                <a16:creationId xmlns:a16="http://schemas.microsoft.com/office/drawing/2014/main" id="{88CE4330-6E2C-44D4-9396-DD9A332B9719}"/>
              </a:ext>
            </a:extLst>
          </p:cNvPr>
          <p:cNvSpPr txBox="1"/>
          <p:nvPr/>
        </p:nvSpPr>
        <p:spPr>
          <a:xfrm>
            <a:off x="7316126" y="6123543"/>
            <a:ext cx="3104739" cy="369332"/>
          </a:xfrm>
          <a:prstGeom prst="rect">
            <a:avLst/>
          </a:prstGeom>
          <a:noFill/>
        </p:spPr>
        <p:txBody>
          <a:bodyPr wrap="square">
            <a:spAutoFit/>
          </a:bodyPr>
          <a:lstStyle/>
          <a:p>
            <a:r>
              <a:rPr lang="zh-TW" altLang="en-US" sz="1800" kern="0" dirty="0">
                <a:solidFill>
                  <a:srgbClr val="002060"/>
                </a:solidFill>
                <a:effectLst/>
                <a:latin typeface="標楷體" panose="03000509000000000000" pitchFamily="65" charset="-120"/>
                <a:ea typeface="標楷體" panose="03000509000000000000" pitchFamily="65" charset="-120"/>
                <a:cs typeface="Arial" panose="020B0604020202020204" pitchFamily="34" charset="0"/>
              </a:rPr>
              <a:t>靜思法髓妙蓮華序品</a:t>
            </a:r>
            <a:r>
              <a:rPr lang="en-US" altLang="zh-TW" sz="1800" kern="0" dirty="0">
                <a:solidFill>
                  <a:srgbClr val="002060"/>
                </a:solidFill>
                <a:effectLst/>
                <a:latin typeface="標楷體" panose="03000509000000000000" pitchFamily="65" charset="-120"/>
                <a:ea typeface="標楷體" panose="03000509000000000000" pitchFamily="65" charset="-120"/>
                <a:cs typeface="Arial" panose="020B0604020202020204" pitchFamily="34" charset="0"/>
              </a:rPr>
              <a:t>》P610</a:t>
            </a:r>
            <a:endParaRPr lang="zh-TW" altLang="en-US" dirty="0">
              <a:solidFill>
                <a:srgbClr val="002060"/>
              </a:solidFill>
            </a:endParaRPr>
          </a:p>
        </p:txBody>
      </p:sp>
    </p:spTree>
    <p:extLst>
      <p:ext uri="{BB962C8B-B14F-4D97-AF65-F5344CB8AC3E}">
        <p14:creationId xmlns:p14="http://schemas.microsoft.com/office/powerpoint/2010/main" val="9317234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BF0431E-0A9B-495D-BE88-5D1F2222F458}"/>
              </a:ext>
            </a:extLst>
          </p:cNvPr>
          <p:cNvSpPr>
            <a:spLocks noGrp="1"/>
          </p:cNvSpPr>
          <p:nvPr>
            <p:ph type="title"/>
          </p:nvPr>
        </p:nvSpPr>
        <p:spPr>
          <a:xfrm>
            <a:off x="1158086" y="265680"/>
            <a:ext cx="10515600" cy="1325563"/>
          </a:xfrm>
        </p:spPr>
        <p:txBody>
          <a:bodyPr>
            <a:normAutofit fontScale="90000"/>
          </a:bodyPr>
          <a:lstStyle/>
          <a:p>
            <a:pPr algn="ctr"/>
            <a:r>
              <a:rPr lang="zh-TW" altLang="en-US" sz="7300" dirty="0">
                <a:solidFill>
                  <a:schemeClr val="bg2"/>
                </a:solidFill>
                <a:latin typeface="標楷體" panose="03000509000000000000" pitchFamily="65" charset="-120"/>
                <a:ea typeface="標楷體" panose="03000509000000000000" pitchFamily="65" charset="-120"/>
              </a:rPr>
              <a:t>經文</a:t>
            </a:r>
            <a:br>
              <a:rPr lang="en-US" altLang="zh-TW" sz="5400" dirty="0">
                <a:solidFill>
                  <a:srgbClr val="FFFF00"/>
                </a:solidFill>
                <a:latin typeface="標楷體" panose="03000509000000000000" pitchFamily="65" charset="-120"/>
                <a:ea typeface="標楷體" panose="03000509000000000000" pitchFamily="65" charset="-120"/>
              </a:rPr>
            </a:br>
            <a:endParaRPr lang="zh-TW" altLang="en-US" sz="5400" dirty="0">
              <a:solidFill>
                <a:srgbClr val="FFFF00"/>
              </a:solidFill>
              <a:latin typeface="標楷體" panose="03000509000000000000" pitchFamily="65" charset="-120"/>
              <a:ea typeface="標楷體" panose="03000509000000000000" pitchFamily="65" charset="-120"/>
            </a:endParaRPr>
          </a:p>
        </p:txBody>
      </p:sp>
      <p:sp>
        <p:nvSpPr>
          <p:cNvPr id="5" name="文字方塊 4">
            <a:extLst>
              <a:ext uri="{FF2B5EF4-FFF2-40B4-BE49-F238E27FC236}">
                <a16:creationId xmlns:a16="http://schemas.microsoft.com/office/drawing/2014/main" id="{72AFC0DF-16D7-4827-B5F8-2151F10C1191}"/>
              </a:ext>
            </a:extLst>
          </p:cNvPr>
          <p:cNvSpPr txBox="1"/>
          <p:nvPr/>
        </p:nvSpPr>
        <p:spPr>
          <a:xfrm>
            <a:off x="641108" y="1083685"/>
            <a:ext cx="11145794" cy="4093428"/>
          </a:xfrm>
          <a:prstGeom prst="rect">
            <a:avLst/>
          </a:prstGeom>
          <a:noFill/>
        </p:spPr>
        <p:txBody>
          <a:bodyPr wrap="square">
            <a:spAutoFit/>
          </a:bodyPr>
          <a:lstStyle/>
          <a:p>
            <a:r>
              <a:rPr lang="zh-TW" altLang="zh-TW" sz="4800" kern="100" dirty="0">
                <a:solidFill>
                  <a:srgbClr val="FFFF00"/>
                </a:solidFill>
                <a:effectLst/>
                <a:latin typeface="Calibri" panose="020F0502020204030204" pitchFamily="34" charset="0"/>
                <a:ea typeface="標楷體" panose="03000509000000000000" pitchFamily="65" charset="-120"/>
                <a:cs typeface="Arial" panose="020B0604020202020204" pitchFamily="34" charset="0"/>
              </a:rPr>
              <a:t>爾時</a:t>
            </a:r>
            <a:r>
              <a:rPr lang="zh-TW" altLang="en-US" sz="4800" kern="100" dirty="0">
                <a:solidFill>
                  <a:srgbClr val="FFFF00"/>
                </a:solidFill>
                <a:effectLst/>
                <a:latin typeface="Calibri" panose="020F0502020204030204" pitchFamily="34" charset="0"/>
                <a:ea typeface="標楷體" panose="03000509000000000000" pitchFamily="65" charset="-120"/>
                <a:cs typeface="Arial" panose="020B0604020202020204" pitchFamily="34" charset="0"/>
              </a:rPr>
              <a:t>，</a:t>
            </a:r>
            <a:r>
              <a:rPr lang="zh-TW" altLang="zh-TW" sz="4800" kern="100" dirty="0">
                <a:solidFill>
                  <a:srgbClr val="FFFF00"/>
                </a:solidFill>
                <a:effectLst/>
                <a:latin typeface="Calibri" panose="020F0502020204030204" pitchFamily="34" charset="0"/>
                <a:ea typeface="標楷體" panose="03000509000000000000" pitchFamily="65" charset="-120"/>
                <a:cs typeface="Arial" panose="020B0604020202020204" pitchFamily="34" charset="0"/>
              </a:rPr>
              <a:t>彌勒菩薩欲自決疑</a:t>
            </a:r>
            <a:r>
              <a:rPr lang="zh-TW" altLang="en-US" sz="4800" kern="100" dirty="0">
                <a:solidFill>
                  <a:srgbClr val="FFFF00"/>
                </a:solidFill>
                <a:effectLst/>
                <a:latin typeface="Calibri" panose="020F0502020204030204" pitchFamily="34" charset="0"/>
                <a:ea typeface="標楷體" panose="03000509000000000000" pitchFamily="65" charset="-120"/>
                <a:cs typeface="Arial" panose="020B0604020202020204" pitchFamily="34" charset="0"/>
              </a:rPr>
              <a:t>，</a:t>
            </a:r>
            <a:r>
              <a:rPr lang="zh-TW" altLang="zh-TW" sz="4800" kern="100" dirty="0">
                <a:solidFill>
                  <a:srgbClr val="FFFF00"/>
                </a:solidFill>
                <a:effectLst/>
                <a:latin typeface="Calibri" panose="020F0502020204030204" pitchFamily="34" charset="0"/>
                <a:ea typeface="標楷體" panose="03000509000000000000" pitchFamily="65" charset="-120"/>
                <a:cs typeface="Arial" panose="020B0604020202020204" pitchFamily="34" charset="0"/>
              </a:rPr>
              <a:t>又觀四眾 比丘、比丘尼 優婆塞、優婆夷</a:t>
            </a:r>
            <a:r>
              <a:rPr lang="zh-TW" altLang="en-US" sz="4800" kern="100" dirty="0">
                <a:solidFill>
                  <a:srgbClr val="FFFF00"/>
                </a:solidFill>
                <a:effectLst/>
                <a:latin typeface="Calibri" panose="020F0502020204030204" pitchFamily="34" charset="0"/>
                <a:ea typeface="標楷體" panose="03000509000000000000" pitchFamily="65" charset="-120"/>
                <a:cs typeface="Arial" panose="020B0604020202020204" pitchFamily="34" charset="0"/>
              </a:rPr>
              <a:t>，</a:t>
            </a:r>
            <a:r>
              <a:rPr lang="zh-TW" altLang="zh-TW" sz="4800" kern="100" dirty="0">
                <a:solidFill>
                  <a:srgbClr val="FFFF00"/>
                </a:solidFill>
                <a:effectLst/>
                <a:latin typeface="Calibri" panose="020F0502020204030204" pitchFamily="34" charset="0"/>
                <a:ea typeface="標楷體" panose="03000509000000000000" pitchFamily="65" charset="-120"/>
                <a:cs typeface="Arial" panose="020B0604020202020204" pitchFamily="34" charset="0"/>
              </a:rPr>
              <a:t>及諸天龍鬼神等眾會之心</a:t>
            </a:r>
            <a:r>
              <a:rPr lang="zh-TW" altLang="en-US" sz="4800" kern="100" dirty="0">
                <a:solidFill>
                  <a:srgbClr val="FFFF00"/>
                </a:solidFill>
                <a:effectLst/>
                <a:latin typeface="Calibri" panose="020F0502020204030204" pitchFamily="34" charset="0"/>
                <a:ea typeface="標楷體" panose="03000509000000000000" pitchFamily="65" charset="-120"/>
                <a:cs typeface="Arial" panose="020B0604020202020204" pitchFamily="34" charset="0"/>
              </a:rPr>
              <a:t>，</a:t>
            </a:r>
            <a:r>
              <a:rPr lang="zh-TW" altLang="zh-TW" sz="4800" kern="100" dirty="0">
                <a:solidFill>
                  <a:schemeClr val="bg2"/>
                </a:solidFill>
                <a:effectLst/>
                <a:latin typeface="Calibri" panose="020F0502020204030204" pitchFamily="34" charset="0"/>
                <a:ea typeface="標楷體" panose="03000509000000000000" pitchFamily="65" charset="-120"/>
                <a:cs typeface="Arial" panose="020B0604020202020204" pitchFamily="34" charset="0"/>
              </a:rPr>
              <a:t>而問文殊師利言</a:t>
            </a:r>
            <a:r>
              <a:rPr lang="zh-TW" altLang="en-US" sz="4800" kern="100" dirty="0">
                <a:solidFill>
                  <a:schemeClr val="bg2"/>
                </a:solidFill>
                <a:effectLst/>
                <a:latin typeface="標楷體" panose="03000509000000000000" pitchFamily="65" charset="-120"/>
                <a:ea typeface="標楷體" panose="03000509000000000000" pitchFamily="65" charset="-120"/>
                <a:cs typeface="Arial" panose="020B0604020202020204" pitchFamily="34" charset="0"/>
              </a:rPr>
              <a:t>：</a:t>
            </a:r>
            <a:r>
              <a:rPr lang="zh-TW" altLang="zh-TW" sz="4800" kern="100" dirty="0">
                <a:solidFill>
                  <a:schemeClr val="bg2"/>
                </a:solidFill>
                <a:effectLst/>
                <a:latin typeface="Calibri" panose="020F0502020204030204" pitchFamily="34" charset="0"/>
                <a:ea typeface="標楷體" panose="03000509000000000000" pitchFamily="65" charset="-120"/>
                <a:cs typeface="Arial" panose="020B0604020202020204" pitchFamily="34" charset="0"/>
              </a:rPr>
              <a:t>以何因緣</a:t>
            </a:r>
            <a:r>
              <a:rPr lang="zh-TW" altLang="en-US" sz="4800" kern="100" dirty="0">
                <a:solidFill>
                  <a:schemeClr val="bg2"/>
                </a:solidFill>
                <a:effectLst/>
                <a:latin typeface="Calibri" panose="020F0502020204030204" pitchFamily="34" charset="0"/>
                <a:ea typeface="標楷體" panose="03000509000000000000" pitchFamily="65" charset="-120"/>
                <a:cs typeface="Arial" panose="020B0604020202020204" pitchFamily="34" charset="0"/>
              </a:rPr>
              <a:t>，</a:t>
            </a:r>
            <a:r>
              <a:rPr lang="zh-TW" altLang="zh-TW" sz="4800" kern="100" dirty="0">
                <a:solidFill>
                  <a:schemeClr val="bg2"/>
                </a:solidFill>
                <a:effectLst/>
                <a:latin typeface="Calibri" panose="020F0502020204030204" pitchFamily="34" charset="0"/>
                <a:ea typeface="標楷體" panose="03000509000000000000" pitchFamily="65" charset="-120"/>
                <a:cs typeface="Arial" panose="020B0604020202020204" pitchFamily="34" charset="0"/>
              </a:rPr>
              <a:t>而有此瑞神通之相</a:t>
            </a:r>
            <a:r>
              <a:rPr lang="zh-TW" altLang="en-US" sz="4800" kern="100" dirty="0">
                <a:solidFill>
                  <a:schemeClr val="bg2"/>
                </a:solidFill>
                <a:effectLst/>
                <a:latin typeface="Calibri" panose="020F0502020204030204" pitchFamily="34" charset="0"/>
                <a:ea typeface="標楷體" panose="03000509000000000000" pitchFamily="65" charset="-120"/>
                <a:cs typeface="Arial" panose="020B0604020202020204" pitchFamily="34" charset="0"/>
              </a:rPr>
              <a:t>，</a:t>
            </a:r>
            <a:r>
              <a:rPr lang="zh-TW" altLang="zh-TW" sz="4800" kern="100" dirty="0">
                <a:solidFill>
                  <a:schemeClr val="bg2"/>
                </a:solidFill>
                <a:effectLst/>
                <a:latin typeface="Calibri" panose="020F0502020204030204" pitchFamily="34" charset="0"/>
                <a:ea typeface="標楷體" panose="03000509000000000000" pitchFamily="65" charset="-120"/>
                <a:cs typeface="Arial" panose="020B0604020202020204" pitchFamily="34" charset="0"/>
              </a:rPr>
              <a:t>放大光明 照</a:t>
            </a:r>
            <a:r>
              <a:rPr lang="zh-TW" altLang="en-US" sz="4800" kern="100" dirty="0">
                <a:solidFill>
                  <a:schemeClr val="bg2"/>
                </a:solidFill>
                <a:effectLst/>
                <a:latin typeface="Calibri" panose="020F0502020204030204" pitchFamily="34" charset="0"/>
                <a:ea typeface="標楷體" panose="03000509000000000000" pitchFamily="65" charset="-120"/>
                <a:cs typeface="Arial" panose="020B0604020202020204" pitchFamily="34" charset="0"/>
              </a:rPr>
              <a:t>於</a:t>
            </a:r>
            <a:r>
              <a:rPr lang="zh-TW" altLang="zh-TW" sz="4800" kern="100" dirty="0">
                <a:solidFill>
                  <a:schemeClr val="bg2"/>
                </a:solidFill>
                <a:effectLst/>
                <a:latin typeface="Calibri" panose="020F0502020204030204" pitchFamily="34" charset="0"/>
                <a:ea typeface="標楷體" panose="03000509000000000000" pitchFamily="65" charset="-120"/>
                <a:cs typeface="Arial" panose="020B0604020202020204" pitchFamily="34" charset="0"/>
              </a:rPr>
              <a:t>東方</a:t>
            </a:r>
            <a:r>
              <a:rPr lang="zh-TW" altLang="zh-TW" sz="4800" b="1" kern="100" dirty="0">
                <a:solidFill>
                  <a:schemeClr val="bg2"/>
                </a:solidFill>
                <a:effectLst/>
                <a:latin typeface="Calibri" panose="020F0502020204030204" pitchFamily="34" charset="0"/>
                <a:ea typeface="標楷體" panose="03000509000000000000" pitchFamily="65" charset="-120"/>
                <a:cs typeface="Arial" panose="020B0604020202020204" pitchFamily="34" charset="0"/>
              </a:rPr>
              <a:t>萬八千土</a:t>
            </a:r>
            <a:r>
              <a:rPr lang="zh-TW" altLang="en-US" sz="4800" kern="100" dirty="0">
                <a:solidFill>
                  <a:schemeClr val="bg2"/>
                </a:solidFill>
                <a:effectLst/>
                <a:latin typeface="Calibri" panose="020F0502020204030204" pitchFamily="34" charset="0"/>
                <a:ea typeface="標楷體" panose="03000509000000000000" pitchFamily="65" charset="-120"/>
                <a:cs typeface="Arial" panose="020B0604020202020204" pitchFamily="34" charset="0"/>
              </a:rPr>
              <a:t>，</a:t>
            </a:r>
            <a:r>
              <a:rPr lang="zh-TW" altLang="zh-TW" sz="4800" kern="100" dirty="0">
                <a:solidFill>
                  <a:schemeClr val="bg2"/>
                </a:solidFill>
                <a:effectLst/>
                <a:latin typeface="Calibri" panose="020F0502020204030204" pitchFamily="34" charset="0"/>
                <a:ea typeface="標楷體" panose="03000509000000000000" pitchFamily="65" charset="-120"/>
                <a:cs typeface="Arial" panose="020B0604020202020204" pitchFamily="34" charset="0"/>
              </a:rPr>
              <a:t>悉見彼佛國界莊嚴</a:t>
            </a:r>
            <a:r>
              <a:rPr lang="en-US" altLang="zh-TW" sz="4800" kern="100" dirty="0">
                <a:solidFill>
                  <a:schemeClr val="bg2"/>
                </a:solidFill>
                <a:effectLst/>
                <a:latin typeface="Calibri" panose="020F0502020204030204" pitchFamily="34" charset="0"/>
                <a:ea typeface="標楷體" panose="03000509000000000000" pitchFamily="65" charset="-120"/>
                <a:cs typeface="Arial" panose="020B0604020202020204" pitchFamily="34" charset="0"/>
              </a:rPr>
              <a:t>?</a:t>
            </a:r>
            <a:r>
              <a:rPr lang="zh-TW" altLang="zh-TW" sz="2800" kern="100" dirty="0">
                <a:solidFill>
                  <a:schemeClr val="bg2"/>
                </a:solidFill>
                <a:effectLst/>
                <a:latin typeface="Calibri" panose="020F0502020204030204" pitchFamily="34" charset="0"/>
                <a:ea typeface="標楷體" panose="03000509000000000000" pitchFamily="65" charset="-120"/>
                <a:cs typeface="Arial" panose="020B0604020202020204" pitchFamily="34" charset="0"/>
              </a:rPr>
              <a:t> </a:t>
            </a:r>
            <a:r>
              <a:rPr lang="zh-TW" altLang="zh-TW" sz="2000" kern="100" dirty="0">
                <a:solidFill>
                  <a:srgbClr val="FFFF00"/>
                </a:solidFill>
                <a:effectLst/>
                <a:latin typeface="Calibri" panose="020F0502020204030204" pitchFamily="34" charset="0"/>
                <a:ea typeface="標楷體" panose="03000509000000000000" pitchFamily="65" charset="-120"/>
                <a:cs typeface="Arial" panose="020B0604020202020204" pitchFamily="34" charset="0"/>
              </a:rPr>
              <a:t>《法華經序品第一》</a:t>
            </a:r>
            <a:endParaRPr lang="zh-TW" altLang="zh-TW" sz="3600" kern="100" dirty="0">
              <a:solidFill>
                <a:srgbClr val="FFFF00"/>
              </a:solidFill>
              <a:effectLst/>
              <a:latin typeface="Calibri" panose="020F0502020204030204" pitchFamily="34" charset="0"/>
              <a:ea typeface="新細明體" panose="02020500000000000000" pitchFamily="18" charset="-120"/>
              <a:cs typeface="Times New Roman" panose="02020603050405020304" pitchFamily="18" charset="0"/>
            </a:endParaRPr>
          </a:p>
        </p:txBody>
      </p:sp>
      <p:sp>
        <p:nvSpPr>
          <p:cNvPr id="7" name="文字方塊 6">
            <a:extLst>
              <a:ext uri="{FF2B5EF4-FFF2-40B4-BE49-F238E27FC236}">
                <a16:creationId xmlns:a16="http://schemas.microsoft.com/office/drawing/2014/main" id="{19C7AAF5-D24B-4B7B-8E9A-BCE916D209BD}"/>
              </a:ext>
            </a:extLst>
          </p:cNvPr>
          <p:cNvSpPr txBox="1"/>
          <p:nvPr/>
        </p:nvSpPr>
        <p:spPr>
          <a:xfrm>
            <a:off x="7307888" y="6403629"/>
            <a:ext cx="3804955" cy="369332"/>
          </a:xfrm>
          <a:prstGeom prst="rect">
            <a:avLst/>
          </a:prstGeom>
          <a:noFill/>
        </p:spPr>
        <p:txBody>
          <a:bodyPr wrap="square">
            <a:spAutoFit/>
          </a:bodyPr>
          <a:lstStyle/>
          <a:p>
            <a:r>
              <a:rPr lang="zh-TW" altLang="en-US" sz="1800" kern="0" dirty="0">
                <a:solidFill>
                  <a:schemeClr val="bg2"/>
                </a:solidFill>
                <a:effectLst/>
                <a:latin typeface="標楷體" panose="03000509000000000000" pitchFamily="65" charset="-120"/>
                <a:ea typeface="標楷體" panose="03000509000000000000" pitchFamily="65" charset="-120"/>
                <a:cs typeface="Arial" panose="020B0604020202020204" pitchFamily="34" charset="0"/>
              </a:rPr>
              <a:t>靜思法髓妙蓮華序品</a:t>
            </a:r>
            <a:r>
              <a:rPr lang="en-US" altLang="zh-TW" sz="1800" kern="0" dirty="0">
                <a:solidFill>
                  <a:schemeClr val="bg2"/>
                </a:solidFill>
                <a:effectLst/>
                <a:latin typeface="標楷體" panose="03000509000000000000" pitchFamily="65" charset="-120"/>
                <a:ea typeface="標楷體" panose="03000509000000000000" pitchFamily="65" charset="-120"/>
                <a:cs typeface="Arial" panose="020B0604020202020204" pitchFamily="34" charset="0"/>
              </a:rPr>
              <a:t>》P619(+2)</a:t>
            </a:r>
            <a:endParaRPr lang="zh-TW" altLang="en-US" dirty="0">
              <a:solidFill>
                <a:schemeClr val="bg2"/>
              </a:solidFill>
            </a:endParaRPr>
          </a:p>
        </p:txBody>
      </p:sp>
      <p:sp>
        <p:nvSpPr>
          <p:cNvPr id="3" name="矩形 2">
            <a:extLst>
              <a:ext uri="{FF2B5EF4-FFF2-40B4-BE49-F238E27FC236}">
                <a16:creationId xmlns:a16="http://schemas.microsoft.com/office/drawing/2014/main" id="{3A363096-DDCC-442A-81D1-DC9B25946C37}"/>
              </a:ext>
            </a:extLst>
          </p:cNvPr>
          <p:cNvSpPr/>
          <p:nvPr/>
        </p:nvSpPr>
        <p:spPr>
          <a:xfrm>
            <a:off x="3194463" y="4041440"/>
            <a:ext cx="2386940" cy="819397"/>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5208137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D15706A-A303-4428-82E1-BAC44987EBDC}"/>
              </a:ext>
            </a:extLst>
          </p:cNvPr>
          <p:cNvSpPr>
            <a:spLocks noGrp="1"/>
          </p:cNvSpPr>
          <p:nvPr>
            <p:ph type="title"/>
          </p:nvPr>
        </p:nvSpPr>
        <p:spPr>
          <a:xfrm>
            <a:off x="838200" y="-180975"/>
            <a:ext cx="10515600" cy="1325563"/>
          </a:xfrm>
        </p:spPr>
        <p:txBody>
          <a:bodyPr>
            <a:normAutofit/>
          </a:bodyPr>
          <a:lstStyle/>
          <a:p>
            <a:pPr algn="ctr"/>
            <a:r>
              <a:rPr lang="zh-TW" altLang="zh-TW" sz="5400" dirty="0">
                <a:effectLst/>
                <a:ea typeface="標楷體" panose="03000509000000000000" pitchFamily="65" charset="-120"/>
                <a:cs typeface="Arial" panose="020B0604020202020204" pitchFamily="34" charset="0"/>
              </a:rPr>
              <a:t>「萬八千土」</a:t>
            </a:r>
            <a:endParaRPr lang="zh-TW" altLang="en-US" sz="5400" dirty="0"/>
          </a:p>
        </p:txBody>
      </p:sp>
      <p:sp>
        <p:nvSpPr>
          <p:cNvPr id="3" name="直排文字版面配置區 2">
            <a:extLst>
              <a:ext uri="{FF2B5EF4-FFF2-40B4-BE49-F238E27FC236}">
                <a16:creationId xmlns:a16="http://schemas.microsoft.com/office/drawing/2014/main" id="{6D310671-D63A-4B50-A639-A977C0356211}"/>
              </a:ext>
            </a:extLst>
          </p:cNvPr>
          <p:cNvSpPr>
            <a:spLocks noGrp="1"/>
          </p:cNvSpPr>
          <p:nvPr>
            <p:ph type="body" orient="vert" idx="1"/>
          </p:nvPr>
        </p:nvSpPr>
        <p:spPr>
          <a:xfrm>
            <a:off x="1122713" y="1144588"/>
            <a:ext cx="10515600" cy="4351338"/>
          </a:xfrm>
        </p:spPr>
        <p:txBody>
          <a:bodyPr>
            <a:normAutofit/>
          </a:bodyPr>
          <a:lstStyle/>
          <a:p>
            <a:pPr marL="0" indent="0">
              <a:buNone/>
            </a:pPr>
            <a:r>
              <a:rPr lang="zh-TW" altLang="zh-TW" sz="4800" dirty="0">
                <a:effectLst/>
                <a:ea typeface="標楷體" panose="03000509000000000000" pitchFamily="65" charset="-120"/>
                <a:cs typeface="Arial" panose="020B0604020202020204" pitchFamily="34" charset="0"/>
              </a:rPr>
              <a:t>其實都是在人人自己心地的風光，人人這一念心，若能夠和佛心會合，人人本具佛陀的光芒，能夠照到這麼廣、這麼直，豎窮三際</a:t>
            </a:r>
            <a:r>
              <a:rPr lang="zh-TW" altLang="zh-TW" sz="4800" dirty="0">
                <a:effectLst/>
                <a:cs typeface="Arial" panose="020B0604020202020204" pitchFamily="34" charset="0"/>
              </a:rPr>
              <a:t>。</a:t>
            </a:r>
            <a:endParaRPr lang="zh-TW" altLang="en-US" sz="6600" dirty="0"/>
          </a:p>
        </p:txBody>
      </p:sp>
      <p:sp>
        <p:nvSpPr>
          <p:cNvPr id="4" name="矩形 3">
            <a:extLst>
              <a:ext uri="{FF2B5EF4-FFF2-40B4-BE49-F238E27FC236}">
                <a16:creationId xmlns:a16="http://schemas.microsoft.com/office/drawing/2014/main" id="{206137DC-2D73-47A0-8CCF-C97C863B150D}"/>
              </a:ext>
            </a:extLst>
          </p:cNvPr>
          <p:cNvSpPr/>
          <p:nvPr/>
        </p:nvSpPr>
        <p:spPr>
          <a:xfrm>
            <a:off x="3452652" y="3175040"/>
            <a:ext cx="2534392" cy="724395"/>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想法泡泡: 雲朵 4">
            <a:extLst>
              <a:ext uri="{FF2B5EF4-FFF2-40B4-BE49-F238E27FC236}">
                <a16:creationId xmlns:a16="http://schemas.microsoft.com/office/drawing/2014/main" id="{034F6CCD-509A-4E2B-AEA0-4601F79C4585}"/>
              </a:ext>
            </a:extLst>
          </p:cNvPr>
          <p:cNvSpPr/>
          <p:nvPr/>
        </p:nvSpPr>
        <p:spPr>
          <a:xfrm rot="21292446">
            <a:off x="4764905" y="4245972"/>
            <a:ext cx="4204990" cy="1726989"/>
          </a:xfrm>
          <a:prstGeom prst="cloudCallout">
            <a:avLst>
              <a:gd name="adj1" fmla="val -8519"/>
              <a:gd name="adj2" fmla="val -6931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dirty="0">
                <a:latin typeface="標楷體" panose="03000509000000000000" pitchFamily="65" charset="-120"/>
                <a:ea typeface="標楷體" panose="03000509000000000000" pitchFamily="65" charset="-120"/>
              </a:rPr>
              <a:t>貫通過去、現在、未來，恆遍十方，普遍到十方世界</a:t>
            </a:r>
          </a:p>
        </p:txBody>
      </p:sp>
      <p:sp>
        <p:nvSpPr>
          <p:cNvPr id="7" name="文字方塊 6">
            <a:extLst>
              <a:ext uri="{FF2B5EF4-FFF2-40B4-BE49-F238E27FC236}">
                <a16:creationId xmlns:a16="http://schemas.microsoft.com/office/drawing/2014/main" id="{817364A4-F6D1-4E49-8D7C-56D82A3D5EBF}"/>
              </a:ext>
            </a:extLst>
          </p:cNvPr>
          <p:cNvSpPr txBox="1"/>
          <p:nvPr/>
        </p:nvSpPr>
        <p:spPr>
          <a:xfrm>
            <a:off x="7307888" y="6403629"/>
            <a:ext cx="3804955" cy="369332"/>
          </a:xfrm>
          <a:prstGeom prst="rect">
            <a:avLst/>
          </a:prstGeom>
          <a:noFill/>
        </p:spPr>
        <p:txBody>
          <a:bodyPr wrap="square">
            <a:spAutoFit/>
          </a:bodyPr>
          <a:lstStyle/>
          <a:p>
            <a:r>
              <a:rPr lang="zh-TW" altLang="en-US" sz="1800" kern="0" dirty="0">
                <a:solidFill>
                  <a:schemeClr val="bg2"/>
                </a:solidFill>
                <a:effectLst/>
                <a:latin typeface="標楷體" panose="03000509000000000000" pitchFamily="65" charset="-120"/>
                <a:ea typeface="標楷體" panose="03000509000000000000" pitchFamily="65" charset="-120"/>
                <a:cs typeface="Arial" panose="020B0604020202020204" pitchFamily="34" charset="0"/>
              </a:rPr>
              <a:t>靜</a:t>
            </a:r>
            <a:r>
              <a:rPr lang="zh-TW" altLang="en-US" sz="1800" kern="0" dirty="0">
                <a:solidFill>
                  <a:srgbClr val="002060"/>
                </a:solidFill>
                <a:effectLst/>
                <a:latin typeface="標楷體" panose="03000509000000000000" pitchFamily="65" charset="-120"/>
                <a:ea typeface="標楷體" panose="03000509000000000000" pitchFamily="65" charset="-120"/>
                <a:cs typeface="Arial" panose="020B0604020202020204" pitchFamily="34" charset="0"/>
              </a:rPr>
              <a:t>思法髓妙蓮華序品</a:t>
            </a:r>
            <a:r>
              <a:rPr lang="en-US" altLang="zh-TW" sz="1800" kern="0" dirty="0">
                <a:solidFill>
                  <a:srgbClr val="002060"/>
                </a:solidFill>
                <a:effectLst/>
                <a:latin typeface="標楷體" panose="03000509000000000000" pitchFamily="65" charset="-120"/>
                <a:ea typeface="標楷體" panose="03000509000000000000" pitchFamily="65" charset="-120"/>
                <a:cs typeface="Arial" panose="020B0604020202020204" pitchFamily="34" charset="0"/>
              </a:rPr>
              <a:t>》P621(+4)</a:t>
            </a:r>
            <a:endParaRPr lang="zh-TW" altLang="en-US" dirty="0">
              <a:solidFill>
                <a:srgbClr val="002060"/>
              </a:solidFill>
            </a:endParaRPr>
          </a:p>
        </p:txBody>
      </p:sp>
    </p:spTree>
    <p:extLst>
      <p:ext uri="{BB962C8B-B14F-4D97-AF65-F5344CB8AC3E}">
        <p14:creationId xmlns:p14="http://schemas.microsoft.com/office/powerpoint/2010/main" val="6372725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直排文字版面配置區 2">
            <a:extLst>
              <a:ext uri="{FF2B5EF4-FFF2-40B4-BE49-F238E27FC236}">
                <a16:creationId xmlns:a16="http://schemas.microsoft.com/office/drawing/2014/main" id="{281EB127-1918-47C3-9E3B-87A87A85B4A6}"/>
              </a:ext>
            </a:extLst>
          </p:cNvPr>
          <p:cNvSpPr>
            <a:spLocks noGrp="1"/>
          </p:cNvSpPr>
          <p:nvPr>
            <p:ph type="body" orient="vert" idx="1"/>
          </p:nvPr>
        </p:nvSpPr>
        <p:spPr>
          <a:xfrm>
            <a:off x="1095993" y="665018"/>
            <a:ext cx="10000013" cy="3516889"/>
          </a:xfrm>
        </p:spPr>
        <p:txBody>
          <a:bodyPr>
            <a:normAutofit fontScale="92500"/>
          </a:bodyPr>
          <a:lstStyle/>
          <a:p>
            <a:pPr>
              <a:lnSpc>
                <a:spcPts val="6000"/>
              </a:lnSpc>
              <a:spcBef>
                <a:spcPts val="600"/>
              </a:spcBef>
              <a:spcAft>
                <a:spcPts val="600"/>
              </a:spcAft>
            </a:pPr>
            <a:r>
              <a:rPr lang="zh-TW" altLang="zh-TW" sz="4800" dirty="0"/>
              <a:t>凡夫，不知道多久以前一念無明起，</a:t>
            </a:r>
            <a:r>
              <a:rPr lang="zh-TW" altLang="zh-TW" sz="4800" dirty="0">
                <a:solidFill>
                  <a:schemeClr val="bg2"/>
                </a:solidFill>
              </a:rPr>
              <a:t>背覺合塵</a:t>
            </a:r>
            <a:r>
              <a:rPr lang="zh-TW" altLang="zh-TW" sz="4800" dirty="0"/>
              <a:t>，</a:t>
            </a:r>
            <a:r>
              <a:rPr lang="zh-TW" altLang="en-US" sz="4800" dirty="0"/>
              <a:t>與</a:t>
            </a:r>
            <a:r>
              <a:rPr lang="zh-TW" altLang="zh-TW" sz="4800" dirty="0"/>
              <a:t>人人</a:t>
            </a:r>
            <a:r>
              <a:rPr lang="zh-TW" altLang="en-US" sz="4800" dirty="0"/>
              <a:t>本</a:t>
            </a:r>
            <a:r>
              <a:rPr lang="zh-TW" altLang="zh-TW" sz="4800" dirty="0"/>
              <a:t>具的覺性</a:t>
            </a:r>
            <a:r>
              <a:rPr lang="zh-TW" altLang="en-US" sz="4800" dirty="0"/>
              <a:t>背道而行，會合入滾滾紅塵，就無法回頭，</a:t>
            </a:r>
            <a:endParaRPr lang="en-US" altLang="zh-TW" sz="4800" dirty="0"/>
          </a:p>
          <a:p>
            <a:pPr marL="0" indent="0">
              <a:lnSpc>
                <a:spcPts val="6000"/>
              </a:lnSpc>
              <a:spcBef>
                <a:spcPts val="600"/>
              </a:spcBef>
              <a:spcAft>
                <a:spcPts val="600"/>
              </a:spcAft>
              <a:buNone/>
            </a:pPr>
            <a:r>
              <a:rPr lang="zh-TW" altLang="en-US" sz="4800" dirty="0"/>
              <a:t> 生生世世都在六道中。</a:t>
            </a:r>
            <a:endParaRPr lang="en-US" altLang="zh-TW" sz="4800" dirty="0"/>
          </a:p>
          <a:p>
            <a:pPr marL="0" indent="0" algn="ctr">
              <a:buNone/>
            </a:pPr>
            <a:endParaRPr lang="zh-TW" altLang="en-US" sz="5400" dirty="0"/>
          </a:p>
        </p:txBody>
      </p:sp>
      <p:sp>
        <p:nvSpPr>
          <p:cNvPr id="8" name="文字方塊 7">
            <a:extLst>
              <a:ext uri="{FF2B5EF4-FFF2-40B4-BE49-F238E27FC236}">
                <a16:creationId xmlns:a16="http://schemas.microsoft.com/office/drawing/2014/main" id="{70FB85C1-0BEE-4FE4-93EF-81BB07B80A1D}"/>
              </a:ext>
            </a:extLst>
          </p:cNvPr>
          <p:cNvSpPr txBox="1"/>
          <p:nvPr/>
        </p:nvSpPr>
        <p:spPr>
          <a:xfrm>
            <a:off x="7307888" y="6403629"/>
            <a:ext cx="3804955" cy="369332"/>
          </a:xfrm>
          <a:prstGeom prst="rect">
            <a:avLst/>
          </a:prstGeom>
          <a:noFill/>
        </p:spPr>
        <p:txBody>
          <a:bodyPr wrap="square">
            <a:spAutoFit/>
          </a:bodyPr>
          <a:lstStyle/>
          <a:p>
            <a:r>
              <a:rPr lang="zh-TW" altLang="en-US" sz="1800" kern="0" dirty="0">
                <a:solidFill>
                  <a:schemeClr val="bg2"/>
                </a:solidFill>
                <a:effectLst/>
                <a:latin typeface="標楷體" panose="03000509000000000000" pitchFamily="65" charset="-120"/>
                <a:ea typeface="標楷體" panose="03000509000000000000" pitchFamily="65" charset="-120"/>
                <a:cs typeface="Arial" panose="020B0604020202020204" pitchFamily="34" charset="0"/>
              </a:rPr>
              <a:t>靜</a:t>
            </a:r>
            <a:r>
              <a:rPr lang="zh-TW" altLang="en-US" sz="1800" kern="0" dirty="0">
                <a:solidFill>
                  <a:srgbClr val="002060"/>
                </a:solidFill>
                <a:effectLst/>
                <a:latin typeface="標楷體" panose="03000509000000000000" pitchFamily="65" charset="-120"/>
                <a:ea typeface="標楷體" panose="03000509000000000000" pitchFamily="65" charset="-120"/>
                <a:cs typeface="Arial" panose="020B0604020202020204" pitchFamily="34" charset="0"/>
              </a:rPr>
              <a:t>思法髓妙蓮華序品</a:t>
            </a:r>
            <a:r>
              <a:rPr lang="en-US" altLang="zh-TW" sz="1800" kern="0" dirty="0">
                <a:solidFill>
                  <a:srgbClr val="002060"/>
                </a:solidFill>
                <a:effectLst/>
                <a:latin typeface="標楷體" panose="03000509000000000000" pitchFamily="65" charset="-120"/>
                <a:ea typeface="標楷體" panose="03000509000000000000" pitchFamily="65" charset="-120"/>
                <a:cs typeface="Arial" panose="020B0604020202020204" pitchFamily="34" charset="0"/>
              </a:rPr>
              <a:t>》P621(+2)</a:t>
            </a:r>
            <a:endParaRPr lang="zh-TW" altLang="en-US" dirty="0">
              <a:solidFill>
                <a:srgbClr val="002060"/>
              </a:solidFill>
            </a:endParaRPr>
          </a:p>
        </p:txBody>
      </p:sp>
    </p:spTree>
    <p:extLst>
      <p:ext uri="{BB962C8B-B14F-4D97-AF65-F5344CB8AC3E}">
        <p14:creationId xmlns:p14="http://schemas.microsoft.com/office/powerpoint/2010/main" val="1638767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Freeform 5">
            <a:extLst>
              <a:ext uri="{FF2B5EF4-FFF2-40B4-BE49-F238E27FC236}">
                <a16:creationId xmlns:a16="http://schemas.microsoft.com/office/drawing/2014/main" id="{07322A9E-F1EC-405E-8971-BA906EFFC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29674" y="1290909"/>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Freeform 6">
            <a:extLst>
              <a:ext uri="{FF2B5EF4-FFF2-40B4-BE49-F238E27FC236}">
                <a16:creationId xmlns:a16="http://schemas.microsoft.com/office/drawing/2014/main" id="{A5704422-1118-4FD1-95AD-29A064EB8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70451" y="2010741"/>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A88B2AAA-B805-498E-A9E6-98B8858554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51351" y="1780905"/>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8">
            <a:extLst>
              <a:ext uri="{FF2B5EF4-FFF2-40B4-BE49-F238E27FC236}">
                <a16:creationId xmlns:a16="http://schemas.microsoft.com/office/drawing/2014/main" id="{9B8051E0-19D7-43E1-BFD9-E6DBFEB3A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42347"/>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4EDB2B02-86A2-46F5-A4BE-B7D9B10411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178751"/>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10">
            <a:extLst>
              <a:ext uri="{FF2B5EF4-FFF2-40B4-BE49-F238E27FC236}">
                <a16:creationId xmlns:a16="http://schemas.microsoft.com/office/drawing/2014/main" id="{43954639-FB5D-41F4-9560-6F6DFE7784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9376"/>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2">
            <a:extLst>
              <a:ext uri="{FF2B5EF4-FFF2-40B4-BE49-F238E27FC236}">
                <a16:creationId xmlns:a16="http://schemas.microsoft.com/office/drawing/2014/main" id="{E898931C-0323-41FA-A036-20F818B1FF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4">
            <a:extLst>
              <a:ext uri="{FF2B5EF4-FFF2-40B4-BE49-F238E27FC236}">
                <a16:creationId xmlns:a16="http://schemas.microsoft.com/office/drawing/2014/main" id="{89AFE9DD-0792-4B98-B4EB-97ACA17E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705"/>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6">
            <a:extLst>
              <a:ext uri="{FF2B5EF4-FFF2-40B4-BE49-F238E27FC236}">
                <a16:creationId xmlns:a16="http://schemas.microsoft.com/office/drawing/2014/main" id="{3981F5C4-9AE1-404E-AF44-A4E6DB374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1">
            <a:extLst>
              <a:ext uri="{FF2B5EF4-FFF2-40B4-BE49-F238E27FC236}">
                <a16:creationId xmlns:a16="http://schemas.microsoft.com/office/drawing/2014/main" id="{763C1781-8726-4FAC-8C45-FF40376BE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426601" y="-1916"/>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21">
            <a:extLst>
              <a:ext uri="{FF2B5EF4-FFF2-40B4-BE49-F238E27FC236}">
                <a16:creationId xmlns:a16="http://schemas.microsoft.com/office/drawing/2014/main" id="{301491B5-56C7-43DC-A3D9-861EECCA05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235014" y="2872"/>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標題 1">
            <a:extLst>
              <a:ext uri="{FF2B5EF4-FFF2-40B4-BE49-F238E27FC236}">
                <a16:creationId xmlns:a16="http://schemas.microsoft.com/office/drawing/2014/main" id="{701287CC-B4ED-4C79-BE03-D00AA35A95E6}"/>
              </a:ext>
            </a:extLst>
          </p:cNvPr>
          <p:cNvSpPr>
            <a:spLocks noGrp="1"/>
          </p:cNvSpPr>
          <p:nvPr>
            <p:ph type="title"/>
          </p:nvPr>
        </p:nvSpPr>
        <p:spPr>
          <a:xfrm>
            <a:off x="7464614" y="1783959"/>
            <a:ext cx="4608304" cy="1719118"/>
          </a:xfrm>
        </p:spPr>
        <p:txBody>
          <a:bodyPr vert="horz" lIns="91440" tIns="45720" rIns="91440" bIns="45720" rtlCol="0" anchor="b">
            <a:noAutofit/>
          </a:bodyPr>
          <a:lstStyle/>
          <a:p>
            <a:r>
              <a:rPr lang="zh-TW" altLang="en-US" sz="4000">
                <a:latin typeface="標楷體" panose="03000509000000000000" pitchFamily="65" charset="-120"/>
                <a:ea typeface="標楷體" panose="03000509000000000000" pitchFamily="65" charset="-120"/>
              </a:rPr>
              <a:t>貧病纏身苦無方</a:t>
            </a:r>
            <a:br>
              <a:rPr lang="en-US" altLang="zh-TW" sz="4000">
                <a:latin typeface="標楷體" panose="03000509000000000000" pitchFamily="65" charset="-120"/>
                <a:ea typeface="標楷體" panose="03000509000000000000" pitchFamily="65" charset="-120"/>
              </a:rPr>
            </a:br>
            <a:r>
              <a:rPr lang="zh-TW" altLang="en-US" sz="4000">
                <a:latin typeface="標楷體" panose="03000509000000000000" pitchFamily="65" charset="-120"/>
                <a:ea typeface="標楷體" panose="03000509000000000000" pitchFamily="65" charset="-120"/>
              </a:rPr>
              <a:t>誤信偏方食活蟲</a:t>
            </a:r>
            <a:br>
              <a:rPr lang="en-US" altLang="zh-TW" sz="4000">
                <a:latin typeface="標楷體" panose="03000509000000000000" pitchFamily="65" charset="-120"/>
                <a:ea typeface="標楷體" panose="03000509000000000000" pitchFamily="65" charset="-120"/>
              </a:rPr>
            </a:br>
            <a:endParaRPr lang="en-US" altLang="zh-TW" sz="4000" dirty="0">
              <a:latin typeface="標楷體" panose="03000509000000000000" pitchFamily="65" charset="-120"/>
              <a:ea typeface="標楷體" panose="03000509000000000000" pitchFamily="65" charset="-120"/>
            </a:endParaRPr>
          </a:p>
        </p:txBody>
      </p:sp>
      <p:sp>
        <p:nvSpPr>
          <p:cNvPr id="8" name="Freeform: Shape 7">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22">
            <a:extLst>
              <a:ext uri="{FF2B5EF4-FFF2-40B4-BE49-F238E27FC236}">
                <a16:creationId xmlns:a16="http://schemas.microsoft.com/office/drawing/2014/main" id="{237E2353-22DF-46E0-A200-FB30F8F39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020826" y="-1916"/>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3">
            <a:extLst>
              <a:ext uri="{FF2B5EF4-FFF2-40B4-BE49-F238E27FC236}">
                <a16:creationId xmlns:a16="http://schemas.microsoft.com/office/drawing/2014/main" id="{DD6138DB-057B-45F7-A5F4-E7BFDA20D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90826" y="-1916"/>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Shape 33">
            <a:extLst>
              <a:ext uri="{FF2B5EF4-FFF2-40B4-BE49-F238E27FC236}">
                <a16:creationId xmlns:a16="http://schemas.microsoft.com/office/drawing/2014/main" id="{79A54AB1-B64F-4843-BFAB-81CB74E66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752078" y="2218040"/>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3" name="圖片 2">
            <a:extLst>
              <a:ext uri="{FF2B5EF4-FFF2-40B4-BE49-F238E27FC236}">
                <a16:creationId xmlns:a16="http://schemas.microsoft.com/office/drawing/2014/main" id="{6F8BF200-960F-44F8-8E29-1CD37ED81947}"/>
              </a:ext>
            </a:extLst>
          </p:cNvPr>
          <p:cNvPicPr>
            <a:picLocks noChangeAspect="1"/>
          </p:cNvPicPr>
          <p:nvPr/>
        </p:nvPicPr>
        <p:blipFill rotWithShape="1">
          <a:blip r:embed="rId3"/>
          <a:srcRect l="2082" r="40270"/>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1661335357"/>
      </p:ext>
    </p:extLst>
  </p:cSld>
  <p:clrMapOvr>
    <a:overrideClrMapping bg1="dk1" tx1="lt1" bg2="dk2" tx2="lt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7BCA18D-F745-429D-8CD3-16B174AFE20F}"/>
              </a:ext>
            </a:extLst>
          </p:cNvPr>
          <p:cNvSpPr>
            <a:spLocks noGrp="1"/>
          </p:cNvSpPr>
          <p:nvPr>
            <p:ph type="title"/>
          </p:nvPr>
        </p:nvSpPr>
        <p:spPr/>
        <p:txBody>
          <a:bodyPr>
            <a:normAutofit/>
          </a:bodyPr>
          <a:lstStyle/>
          <a:p>
            <a:pPr algn="ctr"/>
            <a:r>
              <a:rPr lang="zh-TW" altLang="en-US" sz="6000" dirty="0">
                <a:solidFill>
                  <a:schemeClr val="bg2"/>
                </a:solidFill>
              </a:rPr>
              <a:t>為什麼我們的煩惱門持續開著</a:t>
            </a:r>
            <a:r>
              <a:rPr lang="en-US" altLang="zh-TW" sz="6000" dirty="0">
                <a:solidFill>
                  <a:schemeClr val="bg2"/>
                </a:solidFill>
              </a:rPr>
              <a:t>?</a:t>
            </a:r>
            <a:endParaRPr lang="zh-TW" altLang="en-US" sz="6000" dirty="0">
              <a:solidFill>
                <a:schemeClr val="bg2"/>
              </a:solidFill>
            </a:endParaRPr>
          </a:p>
        </p:txBody>
      </p:sp>
      <p:sp>
        <p:nvSpPr>
          <p:cNvPr id="3" name="直排文字版面配置區 2">
            <a:extLst>
              <a:ext uri="{FF2B5EF4-FFF2-40B4-BE49-F238E27FC236}">
                <a16:creationId xmlns:a16="http://schemas.microsoft.com/office/drawing/2014/main" id="{38670C3A-2339-4A2D-BB15-E928CC6EB3B7}"/>
              </a:ext>
            </a:extLst>
          </p:cNvPr>
          <p:cNvSpPr>
            <a:spLocks noGrp="1"/>
          </p:cNvSpPr>
          <p:nvPr>
            <p:ph type="body" orient="vert" idx="1"/>
          </p:nvPr>
        </p:nvSpPr>
        <p:spPr>
          <a:xfrm>
            <a:off x="1481942" y="2553196"/>
            <a:ext cx="8990610" cy="3303134"/>
          </a:xfrm>
        </p:spPr>
        <p:txBody>
          <a:bodyPr>
            <a:normAutofit/>
          </a:bodyPr>
          <a:lstStyle/>
          <a:p>
            <a:pPr marL="0" indent="0" algn="ctr">
              <a:buNone/>
            </a:pPr>
            <a:r>
              <a:rPr lang="zh-TW" altLang="en-US" sz="6600" dirty="0"/>
              <a:t>因為缺乏法水</a:t>
            </a:r>
          </a:p>
        </p:txBody>
      </p:sp>
      <p:sp>
        <p:nvSpPr>
          <p:cNvPr id="5" name="文字方塊 4">
            <a:extLst>
              <a:ext uri="{FF2B5EF4-FFF2-40B4-BE49-F238E27FC236}">
                <a16:creationId xmlns:a16="http://schemas.microsoft.com/office/drawing/2014/main" id="{8F175BC6-8256-4DD5-B559-24D963E5D49F}"/>
              </a:ext>
            </a:extLst>
          </p:cNvPr>
          <p:cNvSpPr txBox="1"/>
          <p:nvPr/>
        </p:nvSpPr>
        <p:spPr>
          <a:xfrm>
            <a:off x="7307888" y="6403629"/>
            <a:ext cx="3804955" cy="369332"/>
          </a:xfrm>
          <a:prstGeom prst="rect">
            <a:avLst/>
          </a:prstGeom>
          <a:noFill/>
        </p:spPr>
        <p:txBody>
          <a:bodyPr wrap="square">
            <a:spAutoFit/>
          </a:bodyPr>
          <a:lstStyle/>
          <a:p>
            <a:r>
              <a:rPr lang="zh-TW" altLang="en-US" sz="1800" kern="0" dirty="0">
                <a:solidFill>
                  <a:schemeClr val="bg2"/>
                </a:solidFill>
                <a:effectLst/>
                <a:latin typeface="標楷體" panose="03000509000000000000" pitchFamily="65" charset="-120"/>
                <a:ea typeface="標楷體" panose="03000509000000000000" pitchFamily="65" charset="-120"/>
                <a:cs typeface="Arial" panose="020B0604020202020204" pitchFamily="34" charset="0"/>
              </a:rPr>
              <a:t>靜</a:t>
            </a:r>
            <a:r>
              <a:rPr lang="zh-TW" altLang="en-US" sz="1800" kern="0" dirty="0">
                <a:solidFill>
                  <a:srgbClr val="002060"/>
                </a:solidFill>
                <a:effectLst/>
                <a:latin typeface="標楷體" panose="03000509000000000000" pitchFamily="65" charset="-120"/>
                <a:ea typeface="標楷體" panose="03000509000000000000" pitchFamily="65" charset="-120"/>
                <a:cs typeface="Arial" panose="020B0604020202020204" pitchFamily="34" charset="0"/>
              </a:rPr>
              <a:t>思法髓妙蓮華序品</a:t>
            </a:r>
            <a:r>
              <a:rPr lang="en-US" altLang="zh-TW" sz="1800" kern="0" dirty="0">
                <a:solidFill>
                  <a:srgbClr val="002060"/>
                </a:solidFill>
                <a:effectLst/>
                <a:latin typeface="標楷體" panose="03000509000000000000" pitchFamily="65" charset="-120"/>
                <a:ea typeface="標楷體" panose="03000509000000000000" pitchFamily="65" charset="-120"/>
                <a:cs typeface="Arial" panose="020B0604020202020204" pitchFamily="34" charset="0"/>
              </a:rPr>
              <a:t>》P621(-4)</a:t>
            </a:r>
            <a:endParaRPr lang="zh-TW" altLang="en-US" dirty="0">
              <a:solidFill>
                <a:srgbClr val="002060"/>
              </a:solidFill>
            </a:endParaRPr>
          </a:p>
        </p:txBody>
      </p:sp>
      <p:pic>
        <p:nvPicPr>
          <p:cNvPr id="6" name="圖片 5" descr="樹葉上的水">
            <a:extLst>
              <a:ext uri="{FF2B5EF4-FFF2-40B4-BE49-F238E27FC236}">
                <a16:creationId xmlns:a16="http://schemas.microsoft.com/office/drawing/2014/main" id="{0CCF095B-6B6D-4669-A2E8-05F7B02CB8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7151" y="3483046"/>
            <a:ext cx="3360112" cy="2520084"/>
          </a:xfrm>
          <a:prstGeom prst="ellipse">
            <a:avLst/>
          </a:prstGeom>
          <a:ln>
            <a:noFill/>
          </a:ln>
          <a:effectLst>
            <a:softEdge rad="112500"/>
          </a:effectLst>
        </p:spPr>
      </p:pic>
    </p:spTree>
    <p:extLst>
      <p:ext uri="{BB962C8B-B14F-4D97-AF65-F5344CB8AC3E}">
        <p14:creationId xmlns:p14="http://schemas.microsoft.com/office/powerpoint/2010/main" val="3626574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圖片 4" descr="一張含有 男人, 直立的, 握住, 女性 的圖片&#10;&#10;自動產生的描述">
            <a:extLst>
              <a:ext uri="{FF2B5EF4-FFF2-40B4-BE49-F238E27FC236}">
                <a16:creationId xmlns:a16="http://schemas.microsoft.com/office/drawing/2014/main" id="{0F59A6ED-9806-407F-BAC3-A9C47D63F8AD}"/>
              </a:ext>
            </a:extLst>
          </p:cNvPr>
          <p:cNvPicPr>
            <a:picLocks noChangeAspect="1"/>
          </p:cNvPicPr>
          <p:nvPr/>
        </p:nvPicPr>
        <p:blipFill rotWithShape="1">
          <a:blip r:embed="rId2">
            <a:extLst>
              <a:ext uri="{28A0092B-C50C-407E-A947-70E740481C1C}">
                <a14:useLocalDpi xmlns:a14="http://schemas.microsoft.com/office/drawing/2010/main" val="0"/>
              </a:ext>
            </a:extLst>
          </a:blip>
          <a:srcRect l="22190" r="13748" b="9092"/>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標題 1">
            <a:extLst>
              <a:ext uri="{FF2B5EF4-FFF2-40B4-BE49-F238E27FC236}">
                <a16:creationId xmlns:a16="http://schemas.microsoft.com/office/drawing/2014/main" id="{042633E3-819D-4E6D-8595-54557E0D1B25}"/>
              </a:ext>
            </a:extLst>
          </p:cNvPr>
          <p:cNvSpPr>
            <a:spLocks noGrp="1"/>
          </p:cNvSpPr>
          <p:nvPr>
            <p:ph type="title"/>
          </p:nvPr>
        </p:nvSpPr>
        <p:spPr>
          <a:xfrm>
            <a:off x="477981" y="1122363"/>
            <a:ext cx="4023360" cy="3204134"/>
          </a:xfrm>
        </p:spPr>
        <p:txBody>
          <a:bodyPr vert="horz" lIns="91440" tIns="45720" rIns="91440" bIns="45720" rtlCol="0" anchor="b">
            <a:normAutofit/>
          </a:bodyPr>
          <a:lstStyle/>
          <a:p>
            <a:pPr algn="ctr"/>
            <a:r>
              <a:rPr lang="zh-TW" altLang="en-US" sz="5400" dirty="0">
                <a:solidFill>
                  <a:schemeClr val="tx1"/>
                </a:solidFill>
              </a:rPr>
              <a:t>情長緣深</a:t>
            </a:r>
            <a:br>
              <a:rPr lang="en-US" altLang="zh-TW" sz="5400" dirty="0">
                <a:solidFill>
                  <a:schemeClr val="tx1"/>
                </a:solidFill>
              </a:rPr>
            </a:br>
            <a:r>
              <a:rPr lang="zh-TW" altLang="en-US" sz="5400" dirty="0">
                <a:solidFill>
                  <a:schemeClr val="tx1"/>
                </a:solidFill>
              </a:rPr>
              <a:t>葛瑞楚阿嬤</a:t>
            </a:r>
            <a:endParaRPr lang="en-US" altLang="zh-TW" sz="5400" dirty="0">
              <a:solidFill>
                <a:schemeClr val="tx1"/>
              </a:solidFill>
            </a:endParaRP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6152327"/>
      </p:ext>
    </p:extLst>
  </p:cSld>
  <p:clrMapOvr>
    <a:overrideClrMapping bg1="dk1" tx1="lt1" bg2="dk2" tx2="lt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直排文字版面配置區 2">
            <a:extLst>
              <a:ext uri="{FF2B5EF4-FFF2-40B4-BE49-F238E27FC236}">
                <a16:creationId xmlns:a16="http://schemas.microsoft.com/office/drawing/2014/main" id="{C4BB2A79-2668-4EB9-BF70-0FAA77B8DE7F}"/>
              </a:ext>
            </a:extLst>
          </p:cNvPr>
          <p:cNvSpPr>
            <a:spLocks noGrp="1"/>
          </p:cNvSpPr>
          <p:nvPr>
            <p:ph type="body" orient="vert" idx="1"/>
          </p:nvPr>
        </p:nvSpPr>
        <p:spPr>
          <a:xfrm>
            <a:off x="510639" y="602467"/>
            <a:ext cx="11329059" cy="4351338"/>
          </a:xfrm>
        </p:spPr>
        <p:txBody>
          <a:bodyPr>
            <a:normAutofit/>
          </a:bodyPr>
          <a:lstStyle/>
          <a:p>
            <a:pPr>
              <a:lnSpc>
                <a:spcPts val="6700"/>
              </a:lnSpc>
            </a:pPr>
            <a:r>
              <a:rPr lang="zh-CN" altLang="en-US" sz="5400" dirty="0"/>
              <a:t>人人心頭都有</a:t>
            </a:r>
            <a:r>
              <a:rPr lang="zh-TW" altLang="en-US" sz="5400" dirty="0"/>
              <a:t>靈山道</a:t>
            </a:r>
            <a:r>
              <a:rPr lang="zh-CN" altLang="en-US" sz="5400" dirty="0"/>
              <a:t>場</a:t>
            </a:r>
            <a:r>
              <a:rPr lang="zh-TW" altLang="en-US" sz="5400" dirty="0"/>
              <a:t>，</a:t>
            </a:r>
            <a:r>
              <a:rPr lang="en-US" altLang="zh-TW" sz="5400" dirty="0"/>
              <a:t>(</a:t>
            </a:r>
            <a:r>
              <a:rPr lang="zh-TW" altLang="en-US" sz="5400" dirty="0"/>
              <a:t>若</a:t>
            </a:r>
            <a:r>
              <a:rPr lang="en-US" altLang="zh-TW" sz="5400" dirty="0"/>
              <a:t>)</a:t>
            </a:r>
            <a:r>
              <a:rPr lang="zh-CN" altLang="en-US" sz="5400" dirty="0"/>
              <a:t>能與佛的心靈風光</a:t>
            </a:r>
            <a:r>
              <a:rPr lang="zh-TW" altLang="en-US" sz="5400" dirty="0"/>
              <a:t>會</a:t>
            </a:r>
            <a:r>
              <a:rPr lang="zh-CN" altLang="en-US" sz="5400" dirty="0"/>
              <a:t>合</a:t>
            </a:r>
            <a:r>
              <a:rPr lang="zh-TW" altLang="en-US" sz="5400" dirty="0"/>
              <a:t>，</a:t>
            </a:r>
            <a:r>
              <a:rPr lang="zh-CN" altLang="en-US" sz="5400" dirty="0"/>
              <a:t>即能攝受佛陀一生說法、</a:t>
            </a:r>
            <a:r>
              <a:rPr lang="zh-TW" altLang="en-US" sz="5400" dirty="0"/>
              <a:t>示教</a:t>
            </a:r>
            <a:r>
              <a:rPr lang="zh-CN" altLang="en-US" sz="5400" dirty="0"/>
              <a:t>的道理</a:t>
            </a:r>
            <a:r>
              <a:rPr lang="zh-TW" altLang="en-US" sz="5400" dirty="0"/>
              <a:t>，</a:t>
            </a:r>
            <a:r>
              <a:rPr lang="zh-CN" altLang="en-US" sz="5400" dirty="0"/>
              <a:t>法</a:t>
            </a:r>
            <a:r>
              <a:rPr lang="zh-TW" altLang="en-US" sz="5400" dirty="0"/>
              <a:t>若</a:t>
            </a:r>
            <a:r>
              <a:rPr lang="zh-CN" altLang="en-US" sz="5400" dirty="0"/>
              <a:t>能</a:t>
            </a:r>
            <a:r>
              <a:rPr lang="zh-TW" altLang="en-US" sz="5400" dirty="0"/>
              <a:t>應</a:t>
            </a:r>
            <a:r>
              <a:rPr lang="zh-CN" altLang="en-US" sz="5400" dirty="0"/>
              <a:t>化無窮</a:t>
            </a:r>
            <a:r>
              <a:rPr lang="zh-TW" altLang="en-US" sz="5400" dirty="0"/>
              <a:t>，</a:t>
            </a:r>
            <a:r>
              <a:rPr lang="zh-CN" altLang="en-US" sz="5400" dirty="0"/>
              <a:t>就能發揮</a:t>
            </a:r>
            <a:r>
              <a:rPr lang="zh-TW" altLang="en-US" sz="5400" dirty="0"/>
              <a:t>心</a:t>
            </a:r>
            <a:r>
              <a:rPr lang="zh-CN" altLang="en-US" sz="5400" dirty="0"/>
              <a:t>光照</a:t>
            </a:r>
            <a:r>
              <a:rPr lang="zh-TW" altLang="en-US" sz="5400" dirty="0"/>
              <a:t>徹</a:t>
            </a:r>
            <a:r>
              <a:rPr lang="zh-CN" altLang="en-US" sz="5400" dirty="0"/>
              <a:t>山河</a:t>
            </a:r>
            <a:r>
              <a:rPr lang="zh-TW" altLang="en-US" sz="5400" dirty="0"/>
              <a:t>。</a:t>
            </a:r>
          </a:p>
        </p:txBody>
      </p:sp>
      <p:sp>
        <p:nvSpPr>
          <p:cNvPr id="5" name="文字方塊 4">
            <a:extLst>
              <a:ext uri="{FF2B5EF4-FFF2-40B4-BE49-F238E27FC236}">
                <a16:creationId xmlns:a16="http://schemas.microsoft.com/office/drawing/2014/main" id="{00E04135-00E0-49E4-BECB-7CA086396CE3}"/>
              </a:ext>
            </a:extLst>
          </p:cNvPr>
          <p:cNvSpPr txBox="1"/>
          <p:nvPr/>
        </p:nvSpPr>
        <p:spPr>
          <a:xfrm>
            <a:off x="7307888" y="6403629"/>
            <a:ext cx="3804955" cy="369332"/>
          </a:xfrm>
          <a:prstGeom prst="rect">
            <a:avLst/>
          </a:prstGeom>
          <a:noFill/>
        </p:spPr>
        <p:txBody>
          <a:bodyPr wrap="square">
            <a:spAutoFit/>
          </a:bodyPr>
          <a:lstStyle/>
          <a:p>
            <a:r>
              <a:rPr lang="zh-TW" altLang="en-US" sz="1800" kern="0" dirty="0">
                <a:solidFill>
                  <a:srgbClr val="002060"/>
                </a:solidFill>
                <a:effectLst/>
                <a:latin typeface="標楷體" panose="03000509000000000000" pitchFamily="65" charset="-120"/>
                <a:ea typeface="標楷體" panose="03000509000000000000" pitchFamily="65" charset="-120"/>
                <a:cs typeface="Arial" panose="020B0604020202020204" pitchFamily="34" charset="0"/>
              </a:rPr>
              <a:t>靜思法髓妙蓮華序品</a:t>
            </a:r>
            <a:r>
              <a:rPr lang="en-US" altLang="zh-TW" sz="1800" kern="0" dirty="0">
                <a:solidFill>
                  <a:srgbClr val="002060"/>
                </a:solidFill>
                <a:effectLst/>
                <a:latin typeface="標楷體" panose="03000509000000000000" pitchFamily="65" charset="-120"/>
                <a:ea typeface="標楷體" panose="03000509000000000000" pitchFamily="65" charset="-120"/>
                <a:cs typeface="Arial" panose="020B0604020202020204" pitchFamily="34" charset="0"/>
              </a:rPr>
              <a:t>》P622(+6)</a:t>
            </a:r>
            <a:endParaRPr lang="zh-TW" altLang="en-US" dirty="0">
              <a:solidFill>
                <a:srgbClr val="002060"/>
              </a:solidFill>
            </a:endParaRPr>
          </a:p>
        </p:txBody>
      </p:sp>
    </p:spTree>
    <p:extLst>
      <p:ext uri="{BB962C8B-B14F-4D97-AF65-F5344CB8AC3E}">
        <p14:creationId xmlns:p14="http://schemas.microsoft.com/office/powerpoint/2010/main" val="31023101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標題 1">
            <a:extLst>
              <a:ext uri="{FF2B5EF4-FFF2-40B4-BE49-F238E27FC236}">
                <a16:creationId xmlns:a16="http://schemas.microsoft.com/office/drawing/2014/main" id="{1946AF97-7546-43DD-890F-1DD754398195}"/>
              </a:ext>
            </a:extLst>
          </p:cNvPr>
          <p:cNvSpPr>
            <a:spLocks noGrp="1"/>
          </p:cNvSpPr>
          <p:nvPr>
            <p:ph type="title"/>
          </p:nvPr>
        </p:nvSpPr>
        <p:spPr>
          <a:xfrm>
            <a:off x="803559" y="415477"/>
            <a:ext cx="5314536" cy="1325563"/>
          </a:xfrm>
        </p:spPr>
        <p:txBody>
          <a:bodyPr vert="horz" lIns="91440" tIns="45720" rIns="91440" bIns="45720" rtlCol="0" anchor="ctr">
            <a:normAutofit fontScale="90000"/>
          </a:bodyPr>
          <a:lstStyle/>
          <a:p>
            <a:pPr algn="ctr"/>
            <a:r>
              <a:rPr lang="zh-TW" altLang="en-US" sz="6700" dirty="0">
                <a:latin typeface="標楷體" panose="03000509000000000000" pitchFamily="65" charset="-120"/>
                <a:ea typeface="標楷體" panose="03000509000000000000" pitchFamily="65" charset="-120"/>
              </a:rPr>
              <a:t>經文</a:t>
            </a:r>
            <a:br>
              <a:rPr lang="en-US" altLang="zh-TW" dirty="0"/>
            </a:br>
            <a:endParaRPr lang="en-US" altLang="zh-TW" dirty="0"/>
          </a:p>
        </p:txBody>
      </p:sp>
      <p:sp>
        <p:nvSpPr>
          <p:cNvPr id="5" name="文字方塊 4">
            <a:extLst>
              <a:ext uri="{FF2B5EF4-FFF2-40B4-BE49-F238E27FC236}">
                <a16:creationId xmlns:a16="http://schemas.microsoft.com/office/drawing/2014/main" id="{5EB0AA40-795D-4892-A6DE-3343ACDBB993}"/>
              </a:ext>
            </a:extLst>
          </p:cNvPr>
          <p:cNvSpPr txBox="1"/>
          <p:nvPr/>
        </p:nvSpPr>
        <p:spPr>
          <a:xfrm>
            <a:off x="422556" y="1741040"/>
            <a:ext cx="6076543" cy="3375920"/>
          </a:xfrm>
          <a:prstGeom prst="rect">
            <a:avLst/>
          </a:prstGeom>
        </p:spPr>
        <p:txBody>
          <a:bodyPr vert="horz" lIns="91440" tIns="45720" rIns="91440" bIns="45720" rtlCol="0" anchor="t">
            <a:normAutofit/>
          </a:bodyPr>
          <a:lstStyle/>
          <a:p>
            <a:pPr>
              <a:lnSpc>
                <a:spcPct val="90000"/>
              </a:lnSpc>
              <a:spcAft>
                <a:spcPts val="600"/>
              </a:spcAft>
            </a:pPr>
            <a:r>
              <a:rPr lang="zh-TW" altLang="en-US" sz="4800" dirty="0">
                <a:solidFill>
                  <a:srgbClr val="FFFF00"/>
                </a:solidFill>
                <a:effectLst/>
                <a:latin typeface="標楷體" panose="03000509000000000000" pitchFamily="65" charset="-120"/>
                <a:ea typeface="標楷體" panose="03000509000000000000" pitchFamily="65" charset="-120"/>
              </a:rPr>
              <a:t>於是彌勒菩薩，欲重宣此義</a:t>
            </a:r>
            <a:r>
              <a:rPr lang="zh-TW" altLang="en-US" sz="4800" dirty="0">
                <a:solidFill>
                  <a:srgbClr val="FFFF00"/>
                </a:solidFill>
                <a:latin typeface="標楷體" panose="03000509000000000000" pitchFamily="65" charset="-120"/>
                <a:ea typeface="標楷體" panose="03000509000000000000" pitchFamily="65" charset="-120"/>
              </a:rPr>
              <a:t>，</a:t>
            </a:r>
            <a:r>
              <a:rPr lang="zh-TW" altLang="en-US" sz="4800" dirty="0">
                <a:solidFill>
                  <a:srgbClr val="FFFF00"/>
                </a:solidFill>
                <a:effectLst/>
                <a:latin typeface="標楷體" panose="03000509000000000000" pitchFamily="65" charset="-120"/>
                <a:ea typeface="標楷體" panose="03000509000000000000" pitchFamily="65" charset="-120"/>
              </a:rPr>
              <a:t>以偈問曰</a:t>
            </a:r>
            <a:r>
              <a:rPr lang="en-US" altLang="zh-TW" sz="4800" dirty="0">
                <a:solidFill>
                  <a:srgbClr val="FFFF00"/>
                </a:solidFill>
                <a:effectLst/>
                <a:latin typeface="標楷體" panose="03000509000000000000" pitchFamily="65" charset="-120"/>
                <a:ea typeface="標楷體" panose="03000509000000000000" pitchFamily="65" charset="-120"/>
              </a:rPr>
              <a:t>:</a:t>
            </a:r>
            <a:r>
              <a:rPr lang="en-US" altLang="zh-TW" sz="4800" dirty="0">
                <a:effectLst/>
                <a:latin typeface="標楷體" panose="03000509000000000000" pitchFamily="65" charset="-120"/>
                <a:ea typeface="標楷體" panose="03000509000000000000" pitchFamily="65" charset="-120"/>
              </a:rPr>
              <a:t>  </a:t>
            </a:r>
            <a:r>
              <a:rPr lang="en-US" altLang="zh-TW" sz="2800" dirty="0">
                <a:effectLst/>
                <a:latin typeface="標楷體" panose="03000509000000000000" pitchFamily="65" charset="-120"/>
                <a:ea typeface="標楷體" panose="03000509000000000000" pitchFamily="65" charset="-120"/>
              </a:rPr>
              <a:t>《</a:t>
            </a:r>
            <a:r>
              <a:rPr lang="zh-TW" altLang="en-US" sz="2800" dirty="0">
                <a:effectLst/>
                <a:latin typeface="標楷體" panose="03000509000000000000" pitchFamily="65" charset="-120"/>
                <a:ea typeface="標楷體" panose="03000509000000000000" pitchFamily="65" charset="-120"/>
              </a:rPr>
              <a:t>法華經序品第一</a:t>
            </a:r>
            <a:r>
              <a:rPr lang="en-US" altLang="zh-TW" sz="2800" dirty="0">
                <a:effectLst/>
                <a:latin typeface="標楷體" panose="03000509000000000000" pitchFamily="65" charset="-120"/>
                <a:ea typeface="標楷體" panose="03000509000000000000" pitchFamily="65" charset="-120"/>
              </a:rPr>
              <a:t>》</a:t>
            </a:r>
            <a:endParaRPr lang="en-US" altLang="zh-TW" dirty="0">
              <a:effectLst/>
              <a:latin typeface="標楷體" panose="03000509000000000000" pitchFamily="65" charset="-120"/>
              <a:ea typeface="標楷體" panose="03000509000000000000" pitchFamily="65" charset="-120"/>
            </a:endParaRPr>
          </a:p>
        </p:txBody>
      </p:sp>
      <p:sp>
        <p:nvSpPr>
          <p:cNvPr id="10"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圖片 3" descr="一張含有 路面, 室外, 汽車, 坐 的圖片&#10;&#10;自動產生的描述">
            <a:extLst>
              <a:ext uri="{FF2B5EF4-FFF2-40B4-BE49-F238E27FC236}">
                <a16:creationId xmlns:a16="http://schemas.microsoft.com/office/drawing/2014/main" id="{71FEF764-89C5-4A53-9B93-834788E262B0}"/>
              </a:ext>
            </a:extLst>
          </p:cNvPr>
          <p:cNvPicPr>
            <a:picLocks noChangeAspect="1"/>
          </p:cNvPicPr>
          <p:nvPr/>
        </p:nvPicPr>
        <p:blipFill rotWithShape="1">
          <a:blip r:embed="rId3">
            <a:extLst>
              <a:ext uri="{28A0092B-C50C-407E-A947-70E740481C1C}">
                <a14:useLocalDpi xmlns:a14="http://schemas.microsoft.com/office/drawing/2010/main" val="0"/>
              </a:ext>
            </a:extLst>
          </a:blip>
          <a:srcRect r="-1" b="5436"/>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4283242188"/>
      </p:ext>
    </p:extLst>
  </p:cSld>
  <p:clrMapOvr>
    <a:overrideClrMapping bg1="dk1" tx1="lt1" bg2="dk2" tx2="lt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345C573-32F6-442C-92A1-A3EF0C2EEBA3}"/>
              </a:ext>
            </a:extLst>
          </p:cNvPr>
          <p:cNvSpPr>
            <a:spLocks noGrp="1"/>
          </p:cNvSpPr>
          <p:nvPr>
            <p:ph type="title"/>
          </p:nvPr>
        </p:nvSpPr>
        <p:spPr/>
        <p:txBody>
          <a:bodyPr>
            <a:normAutofit/>
          </a:bodyPr>
          <a:lstStyle/>
          <a:p>
            <a:pPr algn="ctr"/>
            <a:r>
              <a:rPr lang="zh-TW" altLang="en-US" sz="7200" dirty="0"/>
              <a:t>重頌偈文意義有二</a:t>
            </a:r>
          </a:p>
        </p:txBody>
      </p:sp>
      <p:sp>
        <p:nvSpPr>
          <p:cNvPr id="3" name="直排文字版面配置區 2">
            <a:extLst>
              <a:ext uri="{FF2B5EF4-FFF2-40B4-BE49-F238E27FC236}">
                <a16:creationId xmlns:a16="http://schemas.microsoft.com/office/drawing/2014/main" id="{D5415D60-5E02-4C2D-95BE-81121AF9E1E7}"/>
              </a:ext>
            </a:extLst>
          </p:cNvPr>
          <p:cNvSpPr>
            <a:spLocks noGrp="1"/>
          </p:cNvSpPr>
          <p:nvPr>
            <p:ph type="body" orient="vert" idx="1"/>
          </p:nvPr>
        </p:nvSpPr>
        <p:spPr>
          <a:xfrm>
            <a:off x="1384465" y="2149433"/>
            <a:ext cx="10515600" cy="4027529"/>
          </a:xfrm>
        </p:spPr>
        <p:txBody>
          <a:bodyPr>
            <a:normAutofit/>
          </a:bodyPr>
          <a:lstStyle/>
          <a:p>
            <a:pPr marL="0" indent="0">
              <a:buNone/>
            </a:pPr>
            <a:r>
              <a:rPr lang="zh-TW" altLang="en-US" sz="6000" dirty="0"/>
              <a:t>一、為後到法會者令得全聞</a:t>
            </a:r>
            <a:endParaRPr lang="en-US" altLang="zh-TW" sz="6000" dirty="0"/>
          </a:p>
          <a:p>
            <a:pPr marL="0" indent="0">
              <a:buNone/>
            </a:pPr>
            <a:r>
              <a:rPr lang="zh-TW" altLang="en-US" sz="6000" dirty="0"/>
              <a:t>二、為未甚了解者使之易解</a:t>
            </a:r>
          </a:p>
        </p:txBody>
      </p:sp>
      <p:sp>
        <p:nvSpPr>
          <p:cNvPr id="7" name="文字方塊 6">
            <a:extLst>
              <a:ext uri="{FF2B5EF4-FFF2-40B4-BE49-F238E27FC236}">
                <a16:creationId xmlns:a16="http://schemas.microsoft.com/office/drawing/2014/main" id="{34FB267F-E3E6-4A17-8453-3A209F2D8CDD}"/>
              </a:ext>
            </a:extLst>
          </p:cNvPr>
          <p:cNvSpPr txBox="1"/>
          <p:nvPr/>
        </p:nvSpPr>
        <p:spPr>
          <a:xfrm>
            <a:off x="7307888" y="6403629"/>
            <a:ext cx="3804955" cy="369332"/>
          </a:xfrm>
          <a:prstGeom prst="rect">
            <a:avLst/>
          </a:prstGeom>
          <a:noFill/>
        </p:spPr>
        <p:txBody>
          <a:bodyPr wrap="square">
            <a:spAutoFit/>
          </a:bodyPr>
          <a:lstStyle/>
          <a:p>
            <a:r>
              <a:rPr lang="zh-TW" altLang="en-US" sz="1800" kern="0" dirty="0">
                <a:solidFill>
                  <a:srgbClr val="002060"/>
                </a:solidFill>
                <a:effectLst/>
                <a:latin typeface="標楷體" panose="03000509000000000000" pitchFamily="65" charset="-120"/>
                <a:ea typeface="標楷體" panose="03000509000000000000" pitchFamily="65" charset="-120"/>
                <a:cs typeface="Arial" panose="020B0604020202020204" pitchFamily="34" charset="0"/>
              </a:rPr>
              <a:t>靜思法髓妙蓮華序品</a:t>
            </a:r>
            <a:r>
              <a:rPr lang="en-US" altLang="zh-TW" sz="1800" kern="0" dirty="0">
                <a:solidFill>
                  <a:srgbClr val="002060"/>
                </a:solidFill>
                <a:effectLst/>
                <a:latin typeface="標楷體" panose="03000509000000000000" pitchFamily="65" charset="-120"/>
                <a:ea typeface="標楷體" panose="03000509000000000000" pitchFamily="65" charset="-120"/>
                <a:cs typeface="Arial" panose="020B0604020202020204" pitchFamily="34" charset="0"/>
              </a:rPr>
              <a:t>》P625-P626</a:t>
            </a:r>
            <a:endParaRPr lang="zh-TW" altLang="en-US" dirty="0">
              <a:solidFill>
                <a:srgbClr val="002060"/>
              </a:solidFill>
            </a:endParaRPr>
          </a:p>
        </p:txBody>
      </p:sp>
    </p:spTree>
    <p:extLst>
      <p:ext uri="{BB962C8B-B14F-4D97-AF65-F5344CB8AC3E}">
        <p14:creationId xmlns:p14="http://schemas.microsoft.com/office/powerpoint/2010/main" val="23963354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a:extLst>
              <a:ext uri="{FF2B5EF4-FFF2-40B4-BE49-F238E27FC236}">
                <a16:creationId xmlns:a16="http://schemas.microsoft.com/office/drawing/2014/main" id="{1946AF97-7546-43DD-890F-1DD754398195}"/>
              </a:ext>
            </a:extLst>
          </p:cNvPr>
          <p:cNvSpPr>
            <a:spLocks noGrp="1"/>
          </p:cNvSpPr>
          <p:nvPr>
            <p:ph type="title"/>
          </p:nvPr>
        </p:nvSpPr>
        <p:spPr>
          <a:xfrm>
            <a:off x="838200" y="365125"/>
            <a:ext cx="10515600" cy="1325563"/>
          </a:xfrm>
        </p:spPr>
        <p:txBody>
          <a:bodyPr>
            <a:normAutofit fontScale="90000"/>
          </a:bodyPr>
          <a:lstStyle/>
          <a:p>
            <a:pPr algn="ctr"/>
            <a:r>
              <a:rPr lang="zh-TW" altLang="en-US" sz="7300" dirty="0">
                <a:solidFill>
                  <a:schemeClr val="bg2"/>
                </a:solidFill>
                <a:latin typeface="標楷體" panose="03000509000000000000" pitchFamily="65" charset="-120"/>
                <a:ea typeface="標楷體" panose="03000509000000000000" pitchFamily="65" charset="-120"/>
              </a:rPr>
              <a:t>經文</a:t>
            </a:r>
            <a:br>
              <a:rPr lang="en-US" altLang="zh-TW" sz="5400" dirty="0">
                <a:solidFill>
                  <a:srgbClr val="FFFF00"/>
                </a:solidFill>
                <a:latin typeface="標楷體" panose="03000509000000000000" pitchFamily="65" charset="-120"/>
                <a:ea typeface="標楷體" panose="03000509000000000000" pitchFamily="65" charset="-120"/>
              </a:rPr>
            </a:br>
            <a:endParaRPr lang="zh-TW" altLang="en-US" sz="5400" dirty="0">
              <a:solidFill>
                <a:srgbClr val="FFFF00"/>
              </a:solidFill>
              <a:latin typeface="標楷體" panose="03000509000000000000" pitchFamily="65" charset="-120"/>
              <a:ea typeface="標楷體" panose="03000509000000000000" pitchFamily="65" charset="-120"/>
            </a:endParaRPr>
          </a:p>
        </p:txBody>
      </p:sp>
      <p:sp>
        <p:nvSpPr>
          <p:cNvPr id="5" name="文字方塊 4">
            <a:extLst>
              <a:ext uri="{FF2B5EF4-FFF2-40B4-BE49-F238E27FC236}">
                <a16:creationId xmlns:a16="http://schemas.microsoft.com/office/drawing/2014/main" id="{5EB0AA40-795D-4892-A6DE-3343ACDBB993}"/>
              </a:ext>
            </a:extLst>
          </p:cNvPr>
          <p:cNvSpPr txBox="1"/>
          <p:nvPr/>
        </p:nvSpPr>
        <p:spPr>
          <a:xfrm>
            <a:off x="977736" y="1368937"/>
            <a:ext cx="10612582" cy="4401205"/>
          </a:xfrm>
          <a:prstGeom prst="rect">
            <a:avLst/>
          </a:prstGeom>
          <a:noFill/>
        </p:spPr>
        <p:txBody>
          <a:bodyPr wrap="square">
            <a:spAutoFit/>
          </a:bodyPr>
          <a:lstStyle/>
          <a:p>
            <a:r>
              <a:rPr lang="zh-TW" altLang="zh-TW" sz="4800" dirty="0">
                <a:solidFill>
                  <a:srgbClr val="FFFF00"/>
                </a:solidFill>
                <a:effectLst/>
                <a:ea typeface="標楷體" panose="03000509000000000000" pitchFamily="65" charset="-120"/>
                <a:cs typeface="Arial" panose="020B0604020202020204" pitchFamily="34" charset="0"/>
              </a:rPr>
              <a:t>文殊師利</a:t>
            </a:r>
            <a:r>
              <a:rPr lang="zh-TW" altLang="en-US" sz="4800" dirty="0">
                <a:solidFill>
                  <a:srgbClr val="FFFF00"/>
                </a:solidFill>
                <a:effectLst/>
                <a:ea typeface="標楷體" panose="03000509000000000000" pitchFamily="65" charset="-120"/>
                <a:cs typeface="Arial" panose="020B0604020202020204" pitchFamily="34" charset="0"/>
              </a:rPr>
              <a:t>，</a:t>
            </a:r>
            <a:r>
              <a:rPr lang="zh-TW" altLang="zh-TW" sz="4800" dirty="0">
                <a:solidFill>
                  <a:srgbClr val="FFFF00"/>
                </a:solidFill>
                <a:effectLst/>
                <a:ea typeface="標楷體" panose="03000509000000000000" pitchFamily="65" charset="-120"/>
                <a:cs typeface="Arial" panose="020B0604020202020204" pitchFamily="34" charset="0"/>
              </a:rPr>
              <a:t>導師何故 </a:t>
            </a:r>
            <a:r>
              <a:rPr lang="en-US" altLang="zh-TW" sz="4800" dirty="0">
                <a:solidFill>
                  <a:srgbClr val="FFFF00"/>
                </a:solidFill>
                <a:effectLst/>
                <a:ea typeface="標楷體" panose="03000509000000000000" pitchFamily="65" charset="-120"/>
                <a:cs typeface="Arial" panose="020B0604020202020204" pitchFamily="34" charset="0"/>
              </a:rPr>
              <a:t>?</a:t>
            </a:r>
            <a:r>
              <a:rPr lang="zh-TW" altLang="en-US" sz="4800" dirty="0">
                <a:solidFill>
                  <a:srgbClr val="FFFF00"/>
                </a:solidFill>
                <a:effectLst/>
                <a:ea typeface="標楷體" panose="03000509000000000000" pitchFamily="65" charset="-120"/>
                <a:cs typeface="Arial" panose="020B0604020202020204" pitchFamily="34" charset="0"/>
              </a:rPr>
              <a:t> </a:t>
            </a:r>
            <a:r>
              <a:rPr lang="zh-TW" altLang="zh-TW" sz="4800" dirty="0">
                <a:solidFill>
                  <a:srgbClr val="FFFF00"/>
                </a:solidFill>
                <a:effectLst/>
                <a:ea typeface="標楷體" panose="03000509000000000000" pitchFamily="65" charset="-120"/>
                <a:cs typeface="Arial" panose="020B0604020202020204" pitchFamily="34" charset="0"/>
              </a:rPr>
              <a:t>眉間白毫 </a:t>
            </a:r>
            <a:r>
              <a:rPr lang="zh-TW" altLang="en-US" sz="4800" dirty="0">
                <a:solidFill>
                  <a:srgbClr val="FFFF00"/>
                </a:solidFill>
                <a:effectLst/>
                <a:ea typeface="標楷體" panose="03000509000000000000" pitchFamily="65" charset="-120"/>
                <a:cs typeface="Arial" panose="020B0604020202020204" pitchFamily="34" charset="0"/>
              </a:rPr>
              <a:t>，</a:t>
            </a:r>
            <a:r>
              <a:rPr lang="zh-TW" altLang="zh-TW" sz="4800" dirty="0">
                <a:solidFill>
                  <a:srgbClr val="FFFF00"/>
                </a:solidFill>
                <a:effectLst/>
                <a:ea typeface="標楷體" panose="03000509000000000000" pitchFamily="65" charset="-120"/>
                <a:cs typeface="Arial" panose="020B0604020202020204" pitchFamily="34" charset="0"/>
              </a:rPr>
              <a:t>大光普照</a:t>
            </a:r>
            <a:r>
              <a:rPr lang="zh-TW" altLang="en-US" sz="4800" dirty="0">
                <a:solidFill>
                  <a:srgbClr val="FFFF00"/>
                </a:solidFill>
                <a:effectLst/>
                <a:ea typeface="標楷體" panose="03000509000000000000" pitchFamily="65" charset="-120"/>
                <a:cs typeface="Arial" panose="020B0604020202020204" pitchFamily="34" charset="0"/>
              </a:rPr>
              <a:t>，</a:t>
            </a:r>
            <a:r>
              <a:rPr lang="zh-TW" altLang="zh-TW" sz="4800" dirty="0">
                <a:solidFill>
                  <a:srgbClr val="FFFF00"/>
                </a:solidFill>
                <a:effectLst/>
                <a:ea typeface="標楷體" panose="03000509000000000000" pitchFamily="65" charset="-120"/>
                <a:cs typeface="Arial" panose="020B0604020202020204" pitchFamily="34" charset="0"/>
              </a:rPr>
              <a:t> 雨曼陀羅 </a:t>
            </a:r>
            <a:r>
              <a:rPr lang="zh-TW" altLang="en-US" sz="4800" dirty="0">
                <a:solidFill>
                  <a:srgbClr val="FFFF00"/>
                </a:solidFill>
                <a:effectLst/>
                <a:ea typeface="標楷體" panose="03000509000000000000" pitchFamily="65" charset="-120"/>
                <a:cs typeface="Arial" panose="020B0604020202020204" pitchFamily="34" charset="0"/>
              </a:rPr>
              <a:t>，</a:t>
            </a:r>
            <a:r>
              <a:rPr lang="zh-TW" altLang="zh-TW" sz="4800" dirty="0">
                <a:solidFill>
                  <a:srgbClr val="FFFF00"/>
                </a:solidFill>
                <a:effectLst/>
                <a:ea typeface="標楷體" panose="03000509000000000000" pitchFamily="65" charset="-120"/>
                <a:cs typeface="Arial" panose="020B0604020202020204" pitchFamily="34" charset="0"/>
              </a:rPr>
              <a:t>曼殊沙華 </a:t>
            </a:r>
            <a:r>
              <a:rPr lang="zh-TW" altLang="en-US" sz="4800" dirty="0">
                <a:solidFill>
                  <a:srgbClr val="FFFF00"/>
                </a:solidFill>
                <a:effectLst/>
                <a:ea typeface="標楷體" panose="03000509000000000000" pitchFamily="65" charset="-120"/>
                <a:cs typeface="Arial" panose="020B0604020202020204" pitchFamily="34" charset="0"/>
              </a:rPr>
              <a:t>，</a:t>
            </a:r>
            <a:r>
              <a:rPr lang="zh-TW" altLang="zh-TW" sz="4800" dirty="0">
                <a:solidFill>
                  <a:srgbClr val="FFFF00"/>
                </a:solidFill>
                <a:effectLst/>
                <a:ea typeface="標楷體" panose="03000509000000000000" pitchFamily="65" charset="-120"/>
                <a:cs typeface="Arial" panose="020B0604020202020204" pitchFamily="34" charset="0"/>
              </a:rPr>
              <a:t>栴檀香風</a:t>
            </a:r>
            <a:r>
              <a:rPr lang="zh-TW" altLang="en-US" sz="4800" dirty="0">
                <a:solidFill>
                  <a:srgbClr val="FFFF00"/>
                </a:solidFill>
                <a:effectLst/>
                <a:ea typeface="標楷體" panose="03000509000000000000" pitchFamily="65" charset="-120"/>
                <a:cs typeface="Arial" panose="020B0604020202020204" pitchFamily="34" charset="0"/>
              </a:rPr>
              <a:t>，</a:t>
            </a:r>
            <a:r>
              <a:rPr lang="zh-TW" altLang="zh-TW" sz="4800" dirty="0">
                <a:solidFill>
                  <a:srgbClr val="FFFF00"/>
                </a:solidFill>
                <a:effectLst/>
                <a:ea typeface="標楷體" panose="03000509000000000000" pitchFamily="65" charset="-120"/>
                <a:cs typeface="Arial" panose="020B0604020202020204" pitchFamily="34" charset="0"/>
              </a:rPr>
              <a:t> 悅可眾心</a:t>
            </a:r>
            <a:r>
              <a:rPr lang="zh-TW" altLang="en-US" sz="4800" dirty="0">
                <a:solidFill>
                  <a:srgbClr val="FFFF00"/>
                </a:solidFill>
                <a:effectLst/>
                <a:ea typeface="標楷體" panose="03000509000000000000" pitchFamily="65" charset="-120"/>
                <a:cs typeface="Arial" panose="020B0604020202020204" pitchFamily="34" charset="0"/>
              </a:rPr>
              <a:t>。</a:t>
            </a:r>
            <a:r>
              <a:rPr lang="zh-TW" altLang="zh-TW" sz="4800" dirty="0">
                <a:solidFill>
                  <a:srgbClr val="FFFF00"/>
                </a:solidFill>
                <a:effectLst/>
                <a:ea typeface="標楷體" panose="03000509000000000000" pitchFamily="65" charset="-120"/>
                <a:cs typeface="Arial" panose="020B0604020202020204" pitchFamily="34" charset="0"/>
              </a:rPr>
              <a:t>以是因緣</a:t>
            </a:r>
            <a:r>
              <a:rPr lang="zh-TW" altLang="en-US" sz="4800" dirty="0">
                <a:solidFill>
                  <a:srgbClr val="FFFF00"/>
                </a:solidFill>
                <a:effectLst/>
                <a:ea typeface="標楷體" panose="03000509000000000000" pitchFamily="65" charset="-120"/>
                <a:cs typeface="Arial" panose="020B0604020202020204" pitchFamily="34" charset="0"/>
              </a:rPr>
              <a:t>，</a:t>
            </a:r>
            <a:r>
              <a:rPr lang="zh-TW" altLang="zh-TW" sz="4800" dirty="0">
                <a:solidFill>
                  <a:srgbClr val="FFFF00"/>
                </a:solidFill>
                <a:effectLst/>
                <a:ea typeface="標楷體" panose="03000509000000000000" pitchFamily="65" charset="-120"/>
                <a:cs typeface="Arial" panose="020B0604020202020204" pitchFamily="34" charset="0"/>
              </a:rPr>
              <a:t>地皆嚴淨 </a:t>
            </a:r>
            <a:r>
              <a:rPr lang="zh-TW" altLang="en-US" sz="4800" dirty="0">
                <a:solidFill>
                  <a:srgbClr val="FFFF00"/>
                </a:solidFill>
                <a:effectLst/>
                <a:ea typeface="標楷體" panose="03000509000000000000" pitchFamily="65" charset="-120"/>
                <a:cs typeface="Arial" panose="020B0604020202020204" pitchFamily="34" charset="0"/>
              </a:rPr>
              <a:t>，</a:t>
            </a:r>
            <a:r>
              <a:rPr lang="zh-TW" altLang="zh-TW" sz="4800" dirty="0">
                <a:solidFill>
                  <a:srgbClr val="FFFF00"/>
                </a:solidFill>
                <a:effectLst/>
                <a:ea typeface="標楷體" panose="03000509000000000000" pitchFamily="65" charset="-120"/>
                <a:cs typeface="Arial" panose="020B0604020202020204" pitchFamily="34" charset="0"/>
              </a:rPr>
              <a:t>而此世界</a:t>
            </a:r>
            <a:r>
              <a:rPr lang="zh-TW" altLang="en-US" sz="4800" dirty="0">
                <a:solidFill>
                  <a:srgbClr val="FFFF00"/>
                </a:solidFill>
                <a:effectLst/>
                <a:ea typeface="標楷體" panose="03000509000000000000" pitchFamily="65" charset="-120"/>
                <a:cs typeface="Arial" panose="020B0604020202020204" pitchFamily="34" charset="0"/>
              </a:rPr>
              <a:t>，</a:t>
            </a:r>
            <a:r>
              <a:rPr lang="zh-TW" altLang="zh-TW" sz="4800" dirty="0">
                <a:solidFill>
                  <a:srgbClr val="FFFF00"/>
                </a:solidFill>
                <a:effectLst/>
                <a:ea typeface="標楷體" panose="03000509000000000000" pitchFamily="65" charset="-120"/>
                <a:cs typeface="Arial" panose="020B0604020202020204" pitchFamily="34" charset="0"/>
              </a:rPr>
              <a:t>六種震動</a:t>
            </a:r>
            <a:r>
              <a:rPr lang="zh-TW" altLang="en-US" sz="4800" dirty="0">
                <a:solidFill>
                  <a:srgbClr val="FFFF00"/>
                </a:solidFill>
                <a:effectLst/>
                <a:ea typeface="標楷體" panose="03000509000000000000" pitchFamily="65" charset="-120"/>
                <a:cs typeface="Arial" panose="020B0604020202020204" pitchFamily="34" charset="0"/>
              </a:rPr>
              <a:t>。</a:t>
            </a:r>
            <a:r>
              <a:rPr lang="zh-TW" altLang="zh-TW" sz="4800" dirty="0">
                <a:solidFill>
                  <a:srgbClr val="FFFF00"/>
                </a:solidFill>
                <a:effectLst/>
                <a:ea typeface="標楷體" panose="03000509000000000000" pitchFamily="65" charset="-120"/>
                <a:cs typeface="Arial" panose="020B0604020202020204" pitchFamily="34" charset="0"/>
              </a:rPr>
              <a:t> 時四部眾</a:t>
            </a:r>
            <a:r>
              <a:rPr lang="zh-TW" altLang="en-US" sz="4800" dirty="0">
                <a:solidFill>
                  <a:srgbClr val="FFFF00"/>
                </a:solidFill>
                <a:effectLst/>
                <a:ea typeface="標楷體" panose="03000509000000000000" pitchFamily="65" charset="-120"/>
                <a:cs typeface="Arial" panose="020B0604020202020204" pitchFamily="34" charset="0"/>
              </a:rPr>
              <a:t>，</a:t>
            </a:r>
            <a:r>
              <a:rPr lang="zh-TW" altLang="zh-TW" sz="4800" dirty="0">
                <a:solidFill>
                  <a:srgbClr val="FFFF00"/>
                </a:solidFill>
                <a:effectLst/>
                <a:ea typeface="標楷體" panose="03000509000000000000" pitchFamily="65" charset="-120"/>
                <a:cs typeface="Arial" panose="020B0604020202020204" pitchFamily="34" charset="0"/>
              </a:rPr>
              <a:t>咸皆歡喜</a:t>
            </a:r>
            <a:r>
              <a:rPr lang="zh-TW" altLang="en-US" sz="4800" dirty="0">
                <a:solidFill>
                  <a:srgbClr val="FFFF00"/>
                </a:solidFill>
                <a:effectLst/>
                <a:ea typeface="標楷體" panose="03000509000000000000" pitchFamily="65" charset="-120"/>
                <a:cs typeface="Arial" panose="020B0604020202020204" pitchFamily="34" charset="0"/>
              </a:rPr>
              <a:t>，</a:t>
            </a:r>
            <a:r>
              <a:rPr lang="zh-TW" altLang="zh-TW" sz="4800" dirty="0">
                <a:solidFill>
                  <a:srgbClr val="FFFF00"/>
                </a:solidFill>
                <a:effectLst/>
                <a:ea typeface="標楷體" panose="03000509000000000000" pitchFamily="65" charset="-120"/>
                <a:cs typeface="Arial" panose="020B0604020202020204" pitchFamily="34" charset="0"/>
              </a:rPr>
              <a:t> 身意快然</a:t>
            </a:r>
            <a:r>
              <a:rPr lang="zh-TW" altLang="en-US" sz="4800" dirty="0">
                <a:solidFill>
                  <a:srgbClr val="FFFF00"/>
                </a:solidFill>
                <a:effectLst/>
                <a:ea typeface="標楷體" panose="03000509000000000000" pitchFamily="65" charset="-120"/>
                <a:cs typeface="Arial" panose="020B0604020202020204" pitchFamily="34" charset="0"/>
              </a:rPr>
              <a:t>，</a:t>
            </a:r>
            <a:r>
              <a:rPr lang="zh-TW" altLang="zh-TW" sz="4800" dirty="0">
                <a:solidFill>
                  <a:srgbClr val="FFFF00"/>
                </a:solidFill>
                <a:effectLst/>
                <a:ea typeface="標楷體" panose="03000509000000000000" pitchFamily="65" charset="-120"/>
                <a:cs typeface="Arial" panose="020B0604020202020204" pitchFamily="34" charset="0"/>
              </a:rPr>
              <a:t>得未曾有</a:t>
            </a:r>
            <a:r>
              <a:rPr lang="zh-TW" altLang="en-US" sz="4000" dirty="0">
                <a:solidFill>
                  <a:srgbClr val="FFFF00"/>
                </a:solidFill>
                <a:effectLst/>
                <a:ea typeface="標楷體" panose="03000509000000000000" pitchFamily="65" charset="-120"/>
                <a:cs typeface="Arial" panose="020B0604020202020204" pitchFamily="34" charset="0"/>
              </a:rPr>
              <a:t>。</a:t>
            </a:r>
            <a:endParaRPr lang="en-US" altLang="zh-TW" sz="4000" dirty="0">
              <a:solidFill>
                <a:srgbClr val="FFFF00"/>
              </a:solidFill>
              <a:effectLst/>
              <a:ea typeface="標楷體" panose="03000509000000000000" pitchFamily="65" charset="-120"/>
              <a:cs typeface="Arial" panose="020B0604020202020204" pitchFamily="34" charset="0"/>
            </a:endParaRPr>
          </a:p>
          <a:p>
            <a:r>
              <a:rPr lang="zh-TW" altLang="zh-TW" sz="4000" dirty="0">
                <a:solidFill>
                  <a:srgbClr val="FFFF00"/>
                </a:solidFill>
                <a:effectLst/>
                <a:ea typeface="標楷體" panose="03000509000000000000" pitchFamily="65" charset="-120"/>
                <a:cs typeface="Arial" panose="020B0604020202020204" pitchFamily="34" charset="0"/>
              </a:rPr>
              <a:t> </a:t>
            </a:r>
            <a:r>
              <a:rPr lang="zh-TW" altLang="zh-TW" sz="2000" dirty="0">
                <a:solidFill>
                  <a:srgbClr val="FFFF00"/>
                </a:solidFill>
                <a:effectLst/>
                <a:ea typeface="標楷體" panose="03000509000000000000" pitchFamily="65" charset="-120"/>
                <a:cs typeface="Arial" panose="020B0604020202020204" pitchFamily="34" charset="0"/>
              </a:rPr>
              <a:t>《法華經序品第一》</a:t>
            </a:r>
            <a:endParaRPr lang="zh-TW" altLang="zh-TW" sz="4000" kern="100" dirty="0">
              <a:solidFill>
                <a:srgbClr val="FFFF00"/>
              </a:solidFill>
              <a:effectLst/>
              <a:latin typeface="標楷體" panose="03000509000000000000" pitchFamily="65" charset="-120"/>
              <a:ea typeface="標楷體" panose="03000509000000000000" pitchFamily="65" charset="-120"/>
              <a:cs typeface="Times New Roman" panose="02020603050405020304" pitchFamily="18" charset="0"/>
            </a:endParaRPr>
          </a:p>
        </p:txBody>
      </p:sp>
      <p:sp>
        <p:nvSpPr>
          <p:cNvPr id="2" name="文字方塊 1">
            <a:extLst>
              <a:ext uri="{FF2B5EF4-FFF2-40B4-BE49-F238E27FC236}">
                <a16:creationId xmlns:a16="http://schemas.microsoft.com/office/drawing/2014/main" id="{9F622C26-D783-4A93-8C05-16D96D56EA04}"/>
              </a:ext>
            </a:extLst>
          </p:cNvPr>
          <p:cNvSpPr txBox="1"/>
          <p:nvPr/>
        </p:nvSpPr>
        <p:spPr>
          <a:xfrm>
            <a:off x="7307888" y="6403629"/>
            <a:ext cx="3804955" cy="369332"/>
          </a:xfrm>
          <a:prstGeom prst="rect">
            <a:avLst/>
          </a:prstGeom>
          <a:noFill/>
        </p:spPr>
        <p:txBody>
          <a:bodyPr wrap="square">
            <a:spAutoFit/>
          </a:bodyPr>
          <a:lstStyle/>
          <a:p>
            <a:r>
              <a:rPr lang="zh-TW" altLang="en-US" sz="1800" kern="0" dirty="0">
                <a:solidFill>
                  <a:schemeClr val="bg1"/>
                </a:solidFill>
                <a:effectLst/>
                <a:latin typeface="標楷體" panose="03000509000000000000" pitchFamily="65" charset="-120"/>
                <a:ea typeface="標楷體" panose="03000509000000000000" pitchFamily="65" charset="-120"/>
                <a:cs typeface="Arial" panose="020B0604020202020204" pitchFamily="34" charset="0"/>
              </a:rPr>
              <a:t>靜思法髓妙蓮華序品</a:t>
            </a:r>
            <a:r>
              <a:rPr lang="en-US" altLang="zh-TW" sz="1800" kern="0" dirty="0">
                <a:solidFill>
                  <a:schemeClr val="bg1"/>
                </a:solidFill>
                <a:effectLst/>
                <a:latin typeface="標楷體" panose="03000509000000000000" pitchFamily="65" charset="-120"/>
                <a:ea typeface="標楷體" panose="03000509000000000000" pitchFamily="65" charset="-120"/>
                <a:cs typeface="Arial" panose="020B0604020202020204" pitchFamily="34" charset="0"/>
              </a:rPr>
              <a:t>》P630(-1)</a:t>
            </a:r>
            <a:endParaRPr lang="zh-TW" altLang="en-US" dirty="0">
              <a:solidFill>
                <a:schemeClr val="bg1"/>
              </a:solidFill>
            </a:endParaRPr>
          </a:p>
        </p:txBody>
      </p:sp>
    </p:spTree>
    <p:extLst>
      <p:ext uri="{BB962C8B-B14F-4D97-AF65-F5344CB8AC3E}">
        <p14:creationId xmlns:p14="http://schemas.microsoft.com/office/powerpoint/2010/main" val="8045259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76841D36-66D9-45CD-B637-A6740153054A}"/>
              </a:ext>
            </a:extLst>
          </p:cNvPr>
          <p:cNvSpPr txBox="1"/>
          <p:nvPr/>
        </p:nvSpPr>
        <p:spPr>
          <a:xfrm>
            <a:off x="7307888" y="6403629"/>
            <a:ext cx="3804955" cy="369332"/>
          </a:xfrm>
          <a:prstGeom prst="rect">
            <a:avLst/>
          </a:prstGeom>
          <a:noFill/>
        </p:spPr>
        <p:txBody>
          <a:bodyPr wrap="square">
            <a:spAutoFit/>
          </a:bodyPr>
          <a:lstStyle/>
          <a:p>
            <a:r>
              <a:rPr lang="zh-TW" altLang="en-US" sz="1800" kern="0" dirty="0">
                <a:solidFill>
                  <a:srgbClr val="002060"/>
                </a:solidFill>
                <a:effectLst/>
                <a:latin typeface="標楷體" panose="03000509000000000000" pitchFamily="65" charset="-120"/>
                <a:ea typeface="標楷體" panose="03000509000000000000" pitchFamily="65" charset="-120"/>
                <a:cs typeface="Arial" panose="020B0604020202020204" pitchFamily="34" charset="0"/>
              </a:rPr>
              <a:t>靜思法髓妙蓮華序品</a:t>
            </a:r>
            <a:r>
              <a:rPr lang="en-US" altLang="zh-TW" sz="1800" kern="0" dirty="0">
                <a:solidFill>
                  <a:srgbClr val="002060"/>
                </a:solidFill>
                <a:effectLst/>
                <a:latin typeface="標楷體" panose="03000509000000000000" pitchFamily="65" charset="-120"/>
                <a:ea typeface="標楷體" panose="03000509000000000000" pitchFamily="65" charset="-120"/>
                <a:cs typeface="Arial" panose="020B0604020202020204" pitchFamily="34" charset="0"/>
              </a:rPr>
              <a:t>》P610(+4)</a:t>
            </a:r>
            <a:endParaRPr lang="zh-TW" altLang="en-US" dirty="0">
              <a:solidFill>
                <a:srgbClr val="002060"/>
              </a:solidFill>
            </a:endParaRPr>
          </a:p>
        </p:txBody>
      </p:sp>
      <p:sp>
        <p:nvSpPr>
          <p:cNvPr id="6" name="文字方塊 5">
            <a:extLst>
              <a:ext uri="{FF2B5EF4-FFF2-40B4-BE49-F238E27FC236}">
                <a16:creationId xmlns:a16="http://schemas.microsoft.com/office/drawing/2014/main" id="{95E4464A-84A1-47D7-8792-1DD88356543A}"/>
              </a:ext>
            </a:extLst>
          </p:cNvPr>
          <p:cNvSpPr txBox="1"/>
          <p:nvPr/>
        </p:nvSpPr>
        <p:spPr>
          <a:xfrm>
            <a:off x="963827" y="642551"/>
            <a:ext cx="10083114" cy="1938992"/>
          </a:xfrm>
          <a:prstGeom prst="rect">
            <a:avLst/>
          </a:prstGeom>
          <a:noFill/>
        </p:spPr>
        <p:txBody>
          <a:bodyPr wrap="square">
            <a:spAutoFit/>
          </a:bodyPr>
          <a:lstStyle/>
          <a:p>
            <a:r>
              <a:rPr lang="zh-CN" altLang="en-US" sz="4000" dirty="0">
                <a:solidFill>
                  <a:srgbClr val="FFFF00"/>
                </a:solidFill>
                <a:latin typeface="標楷體" panose="03000509000000000000" pitchFamily="65" charset="-120"/>
                <a:ea typeface="標楷體" panose="03000509000000000000" pitchFamily="65" charset="-120"/>
              </a:rPr>
              <a:t>彌勒菩薩、文殊菩薩、觀世音菩薩等等</a:t>
            </a:r>
            <a:r>
              <a:rPr lang="zh-TW" altLang="en-US" sz="4000" dirty="0">
                <a:solidFill>
                  <a:srgbClr val="FFFF00"/>
                </a:solidFill>
                <a:latin typeface="標楷體" panose="03000509000000000000" pitchFamily="65" charset="-120"/>
                <a:ea typeface="標楷體" panose="03000509000000000000" pitchFamily="65" charset="-120"/>
              </a:rPr>
              <a:t>，</a:t>
            </a:r>
            <a:r>
              <a:rPr lang="zh-CN" altLang="en-US" sz="4000" dirty="0">
                <a:solidFill>
                  <a:srgbClr val="FFFF00"/>
                </a:solidFill>
                <a:latin typeface="標楷體" panose="03000509000000000000" pitchFamily="65" charset="-120"/>
                <a:ea typeface="標楷體" panose="03000509000000000000" pitchFamily="65" charset="-120"/>
              </a:rPr>
              <a:t>都是佛陀座下的上首菩薩；他們是過去已成佛的法身菩薩</a:t>
            </a:r>
            <a:r>
              <a:rPr lang="zh-TW" altLang="en-US" sz="4000" dirty="0">
                <a:solidFill>
                  <a:srgbClr val="FFFF00"/>
                </a:solidFill>
                <a:latin typeface="標楷體" panose="03000509000000000000" pitchFamily="65" charset="-120"/>
                <a:ea typeface="標楷體" panose="03000509000000000000" pitchFamily="65" charset="-120"/>
              </a:rPr>
              <a:t>。</a:t>
            </a:r>
          </a:p>
        </p:txBody>
      </p:sp>
      <p:sp>
        <p:nvSpPr>
          <p:cNvPr id="9" name="文字方塊 8">
            <a:extLst>
              <a:ext uri="{FF2B5EF4-FFF2-40B4-BE49-F238E27FC236}">
                <a16:creationId xmlns:a16="http://schemas.microsoft.com/office/drawing/2014/main" id="{1765E571-82DF-498C-B0C1-4832A1F916E4}"/>
              </a:ext>
            </a:extLst>
          </p:cNvPr>
          <p:cNvSpPr txBox="1"/>
          <p:nvPr/>
        </p:nvSpPr>
        <p:spPr>
          <a:xfrm>
            <a:off x="1606377" y="3312296"/>
            <a:ext cx="9028671" cy="923330"/>
          </a:xfrm>
          <a:prstGeom prst="rect">
            <a:avLst/>
          </a:prstGeom>
          <a:noFill/>
        </p:spPr>
        <p:txBody>
          <a:bodyPr wrap="square">
            <a:spAutoFit/>
          </a:bodyPr>
          <a:lstStyle/>
          <a:p>
            <a:pPr algn="ctr"/>
            <a:r>
              <a:rPr lang="zh-CN" altLang="en-US" sz="5400" dirty="0">
                <a:solidFill>
                  <a:schemeClr val="bg2"/>
                </a:solidFill>
                <a:latin typeface="標楷體" panose="03000509000000000000" pitchFamily="65" charset="-120"/>
                <a:ea typeface="標楷體" panose="03000509000000000000" pitchFamily="65" charset="-120"/>
              </a:rPr>
              <a:t>因爲悲憫衆生</a:t>
            </a:r>
            <a:r>
              <a:rPr lang="zh-TW" altLang="en-US" sz="5400" dirty="0">
                <a:solidFill>
                  <a:schemeClr val="bg2"/>
                </a:solidFill>
                <a:latin typeface="標楷體" panose="03000509000000000000" pitchFamily="65" charset="-120"/>
                <a:ea typeface="標楷體" panose="03000509000000000000" pitchFamily="65" charset="-120"/>
              </a:rPr>
              <a:t>再返</a:t>
            </a:r>
            <a:r>
              <a:rPr lang="zh-CN" altLang="en-US" sz="5400" dirty="0">
                <a:solidFill>
                  <a:schemeClr val="bg2"/>
                </a:solidFill>
                <a:latin typeface="標楷體" panose="03000509000000000000" pitchFamily="65" charset="-120"/>
                <a:ea typeface="標楷體" panose="03000509000000000000" pitchFamily="65" charset="-120"/>
              </a:rPr>
              <a:t>娑婆世界</a:t>
            </a:r>
            <a:endParaRPr lang="zh-TW" altLang="en-US" sz="5400" dirty="0">
              <a:solidFill>
                <a:schemeClr val="bg2"/>
              </a:solidFill>
            </a:endParaRPr>
          </a:p>
        </p:txBody>
      </p:sp>
    </p:spTree>
    <p:extLst>
      <p:ext uri="{BB962C8B-B14F-4D97-AF65-F5344CB8AC3E}">
        <p14:creationId xmlns:p14="http://schemas.microsoft.com/office/powerpoint/2010/main" val="1862217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a:extLst>
              <a:ext uri="{FF2B5EF4-FFF2-40B4-BE49-F238E27FC236}">
                <a16:creationId xmlns:a16="http://schemas.microsoft.com/office/drawing/2014/main" id="{1946AF97-7546-43DD-890F-1DD754398195}"/>
              </a:ext>
            </a:extLst>
          </p:cNvPr>
          <p:cNvSpPr>
            <a:spLocks noGrp="1"/>
          </p:cNvSpPr>
          <p:nvPr>
            <p:ph type="title"/>
          </p:nvPr>
        </p:nvSpPr>
        <p:spPr>
          <a:xfrm>
            <a:off x="838200" y="365125"/>
            <a:ext cx="10515600" cy="1325563"/>
          </a:xfrm>
        </p:spPr>
        <p:txBody>
          <a:bodyPr>
            <a:normAutofit fontScale="90000"/>
          </a:bodyPr>
          <a:lstStyle/>
          <a:p>
            <a:pPr algn="ctr"/>
            <a:r>
              <a:rPr lang="zh-TW" altLang="en-US" sz="7300" dirty="0">
                <a:solidFill>
                  <a:schemeClr val="bg2"/>
                </a:solidFill>
                <a:latin typeface="標楷體" panose="03000509000000000000" pitchFamily="65" charset="-120"/>
                <a:ea typeface="標楷體" panose="03000509000000000000" pitchFamily="65" charset="-120"/>
              </a:rPr>
              <a:t>經文</a:t>
            </a:r>
            <a:br>
              <a:rPr lang="en-US" altLang="zh-TW" sz="5400" dirty="0">
                <a:solidFill>
                  <a:srgbClr val="FFFF00"/>
                </a:solidFill>
                <a:latin typeface="標楷體" panose="03000509000000000000" pitchFamily="65" charset="-120"/>
                <a:ea typeface="標楷體" panose="03000509000000000000" pitchFamily="65" charset="-120"/>
              </a:rPr>
            </a:br>
            <a:endParaRPr lang="zh-TW" altLang="en-US" sz="5400" dirty="0">
              <a:solidFill>
                <a:srgbClr val="FFFF00"/>
              </a:solidFill>
              <a:latin typeface="標楷體" panose="03000509000000000000" pitchFamily="65" charset="-120"/>
              <a:ea typeface="標楷體" panose="03000509000000000000" pitchFamily="65" charset="-120"/>
            </a:endParaRPr>
          </a:p>
        </p:txBody>
      </p:sp>
      <p:sp>
        <p:nvSpPr>
          <p:cNvPr id="5" name="文字方塊 4">
            <a:extLst>
              <a:ext uri="{FF2B5EF4-FFF2-40B4-BE49-F238E27FC236}">
                <a16:creationId xmlns:a16="http://schemas.microsoft.com/office/drawing/2014/main" id="{5EB0AA40-795D-4892-A6DE-3343ACDBB993}"/>
              </a:ext>
            </a:extLst>
          </p:cNvPr>
          <p:cNvSpPr txBox="1"/>
          <p:nvPr/>
        </p:nvSpPr>
        <p:spPr>
          <a:xfrm>
            <a:off x="989612" y="1228397"/>
            <a:ext cx="10612582" cy="4401205"/>
          </a:xfrm>
          <a:prstGeom prst="rect">
            <a:avLst/>
          </a:prstGeom>
          <a:noFill/>
        </p:spPr>
        <p:txBody>
          <a:bodyPr wrap="square">
            <a:spAutoFit/>
          </a:bodyPr>
          <a:lstStyle/>
          <a:p>
            <a:r>
              <a:rPr lang="zh-TW" altLang="zh-TW" sz="4800" dirty="0">
                <a:solidFill>
                  <a:srgbClr val="FFFF00"/>
                </a:solidFill>
                <a:effectLst/>
                <a:ea typeface="標楷體" panose="03000509000000000000" pitchFamily="65" charset="-120"/>
                <a:cs typeface="Arial" panose="020B0604020202020204" pitchFamily="34" charset="0"/>
              </a:rPr>
              <a:t>文殊師利</a:t>
            </a:r>
            <a:r>
              <a:rPr lang="zh-TW" altLang="en-US" sz="4800" dirty="0">
                <a:solidFill>
                  <a:srgbClr val="FFFF00"/>
                </a:solidFill>
                <a:effectLst/>
                <a:ea typeface="標楷體" panose="03000509000000000000" pitchFamily="65" charset="-120"/>
                <a:cs typeface="Arial" panose="020B0604020202020204" pitchFamily="34" charset="0"/>
              </a:rPr>
              <a:t>，</a:t>
            </a:r>
            <a:r>
              <a:rPr lang="zh-TW" altLang="zh-TW" sz="4800" dirty="0">
                <a:solidFill>
                  <a:srgbClr val="FFFF00"/>
                </a:solidFill>
                <a:effectLst/>
                <a:ea typeface="標楷體" panose="03000509000000000000" pitchFamily="65" charset="-120"/>
                <a:cs typeface="Arial" panose="020B0604020202020204" pitchFamily="34" charset="0"/>
              </a:rPr>
              <a:t>導師何故 </a:t>
            </a:r>
            <a:r>
              <a:rPr lang="en-US" altLang="zh-TW" sz="4800" dirty="0">
                <a:solidFill>
                  <a:srgbClr val="FFFF00"/>
                </a:solidFill>
                <a:effectLst/>
                <a:ea typeface="標楷體" panose="03000509000000000000" pitchFamily="65" charset="-120"/>
                <a:cs typeface="Arial" panose="020B0604020202020204" pitchFamily="34" charset="0"/>
              </a:rPr>
              <a:t>?</a:t>
            </a:r>
            <a:r>
              <a:rPr lang="zh-TW" altLang="en-US" sz="4800" dirty="0">
                <a:solidFill>
                  <a:srgbClr val="FFFF00"/>
                </a:solidFill>
                <a:effectLst/>
                <a:ea typeface="標楷體" panose="03000509000000000000" pitchFamily="65" charset="-120"/>
                <a:cs typeface="Arial" panose="020B0604020202020204" pitchFamily="34" charset="0"/>
              </a:rPr>
              <a:t> </a:t>
            </a:r>
            <a:r>
              <a:rPr lang="zh-TW" altLang="zh-TW" sz="4800" dirty="0">
                <a:solidFill>
                  <a:schemeClr val="bg2"/>
                </a:solidFill>
                <a:effectLst/>
                <a:ea typeface="標楷體" panose="03000509000000000000" pitchFamily="65" charset="-120"/>
                <a:cs typeface="Arial" panose="020B0604020202020204" pitchFamily="34" charset="0"/>
              </a:rPr>
              <a:t>眉間白毫 </a:t>
            </a:r>
            <a:r>
              <a:rPr lang="zh-TW" altLang="en-US" sz="4800" dirty="0">
                <a:solidFill>
                  <a:schemeClr val="bg2"/>
                </a:solidFill>
                <a:effectLst/>
                <a:ea typeface="標楷體" panose="03000509000000000000" pitchFamily="65" charset="-120"/>
                <a:cs typeface="Arial" panose="020B0604020202020204" pitchFamily="34" charset="0"/>
              </a:rPr>
              <a:t>，</a:t>
            </a:r>
            <a:r>
              <a:rPr lang="zh-TW" altLang="zh-TW" sz="4800" dirty="0">
                <a:solidFill>
                  <a:schemeClr val="bg2"/>
                </a:solidFill>
                <a:effectLst/>
                <a:ea typeface="標楷體" panose="03000509000000000000" pitchFamily="65" charset="-120"/>
                <a:cs typeface="Arial" panose="020B0604020202020204" pitchFamily="34" charset="0"/>
              </a:rPr>
              <a:t>大光普照</a:t>
            </a:r>
            <a:r>
              <a:rPr lang="zh-TW" altLang="en-US" sz="4800" dirty="0">
                <a:solidFill>
                  <a:srgbClr val="FFFF00"/>
                </a:solidFill>
                <a:effectLst/>
                <a:ea typeface="標楷體" panose="03000509000000000000" pitchFamily="65" charset="-120"/>
                <a:cs typeface="Arial" panose="020B0604020202020204" pitchFamily="34" charset="0"/>
              </a:rPr>
              <a:t>，</a:t>
            </a:r>
            <a:r>
              <a:rPr lang="zh-TW" altLang="zh-TW" sz="4800" dirty="0">
                <a:solidFill>
                  <a:srgbClr val="FFFF00"/>
                </a:solidFill>
                <a:effectLst/>
                <a:ea typeface="標楷體" panose="03000509000000000000" pitchFamily="65" charset="-120"/>
                <a:cs typeface="Arial" panose="020B0604020202020204" pitchFamily="34" charset="0"/>
              </a:rPr>
              <a:t> 雨曼陀羅 </a:t>
            </a:r>
            <a:r>
              <a:rPr lang="zh-TW" altLang="en-US" sz="4800" dirty="0">
                <a:solidFill>
                  <a:srgbClr val="FFFF00"/>
                </a:solidFill>
                <a:effectLst/>
                <a:ea typeface="標楷體" panose="03000509000000000000" pitchFamily="65" charset="-120"/>
                <a:cs typeface="Arial" panose="020B0604020202020204" pitchFamily="34" charset="0"/>
              </a:rPr>
              <a:t>，</a:t>
            </a:r>
            <a:r>
              <a:rPr lang="zh-TW" altLang="zh-TW" sz="4800" dirty="0">
                <a:solidFill>
                  <a:srgbClr val="FFFF00"/>
                </a:solidFill>
                <a:effectLst/>
                <a:ea typeface="標楷體" panose="03000509000000000000" pitchFamily="65" charset="-120"/>
                <a:cs typeface="Arial" panose="020B0604020202020204" pitchFamily="34" charset="0"/>
              </a:rPr>
              <a:t>曼殊沙華 </a:t>
            </a:r>
            <a:r>
              <a:rPr lang="zh-TW" altLang="en-US" sz="4800" dirty="0">
                <a:solidFill>
                  <a:srgbClr val="FFFF00"/>
                </a:solidFill>
                <a:effectLst/>
                <a:ea typeface="標楷體" panose="03000509000000000000" pitchFamily="65" charset="-120"/>
                <a:cs typeface="Arial" panose="020B0604020202020204" pitchFamily="34" charset="0"/>
              </a:rPr>
              <a:t>，</a:t>
            </a:r>
            <a:r>
              <a:rPr lang="zh-TW" altLang="zh-TW" sz="4800" dirty="0">
                <a:solidFill>
                  <a:srgbClr val="FFFF00"/>
                </a:solidFill>
                <a:effectLst/>
                <a:ea typeface="標楷體" panose="03000509000000000000" pitchFamily="65" charset="-120"/>
                <a:cs typeface="Arial" panose="020B0604020202020204" pitchFamily="34" charset="0"/>
              </a:rPr>
              <a:t>栴檀香風</a:t>
            </a:r>
            <a:r>
              <a:rPr lang="zh-TW" altLang="en-US" sz="4800" dirty="0">
                <a:solidFill>
                  <a:srgbClr val="FFFF00"/>
                </a:solidFill>
                <a:effectLst/>
                <a:ea typeface="標楷體" panose="03000509000000000000" pitchFamily="65" charset="-120"/>
                <a:cs typeface="Arial" panose="020B0604020202020204" pitchFamily="34" charset="0"/>
              </a:rPr>
              <a:t>，</a:t>
            </a:r>
            <a:r>
              <a:rPr lang="zh-TW" altLang="zh-TW" sz="4800" dirty="0">
                <a:solidFill>
                  <a:srgbClr val="FFFF00"/>
                </a:solidFill>
                <a:effectLst/>
                <a:ea typeface="標楷體" panose="03000509000000000000" pitchFamily="65" charset="-120"/>
                <a:cs typeface="Arial" panose="020B0604020202020204" pitchFamily="34" charset="0"/>
              </a:rPr>
              <a:t> 悅可眾心</a:t>
            </a:r>
            <a:r>
              <a:rPr lang="zh-TW" altLang="en-US" sz="4800" dirty="0">
                <a:solidFill>
                  <a:srgbClr val="FFFF00"/>
                </a:solidFill>
                <a:effectLst/>
                <a:ea typeface="標楷體" panose="03000509000000000000" pitchFamily="65" charset="-120"/>
                <a:cs typeface="Arial" panose="020B0604020202020204" pitchFamily="34" charset="0"/>
              </a:rPr>
              <a:t>。</a:t>
            </a:r>
            <a:r>
              <a:rPr lang="zh-TW" altLang="zh-TW" sz="4800" dirty="0">
                <a:solidFill>
                  <a:srgbClr val="FFFF00"/>
                </a:solidFill>
                <a:effectLst/>
                <a:ea typeface="標楷體" panose="03000509000000000000" pitchFamily="65" charset="-120"/>
                <a:cs typeface="Arial" panose="020B0604020202020204" pitchFamily="34" charset="0"/>
              </a:rPr>
              <a:t>以是因緣</a:t>
            </a:r>
            <a:r>
              <a:rPr lang="zh-TW" altLang="en-US" sz="4800" dirty="0">
                <a:solidFill>
                  <a:srgbClr val="FFFF00"/>
                </a:solidFill>
                <a:effectLst/>
                <a:ea typeface="標楷體" panose="03000509000000000000" pitchFamily="65" charset="-120"/>
                <a:cs typeface="Arial" panose="020B0604020202020204" pitchFamily="34" charset="0"/>
              </a:rPr>
              <a:t>，</a:t>
            </a:r>
            <a:r>
              <a:rPr lang="zh-TW" altLang="zh-TW" sz="4800" dirty="0">
                <a:solidFill>
                  <a:srgbClr val="FFFF00"/>
                </a:solidFill>
                <a:effectLst/>
                <a:ea typeface="標楷體" panose="03000509000000000000" pitchFamily="65" charset="-120"/>
                <a:cs typeface="Arial" panose="020B0604020202020204" pitchFamily="34" charset="0"/>
              </a:rPr>
              <a:t>地皆嚴淨 </a:t>
            </a:r>
            <a:r>
              <a:rPr lang="zh-TW" altLang="en-US" sz="4800" dirty="0">
                <a:solidFill>
                  <a:srgbClr val="FFFF00"/>
                </a:solidFill>
                <a:effectLst/>
                <a:ea typeface="標楷體" panose="03000509000000000000" pitchFamily="65" charset="-120"/>
                <a:cs typeface="Arial" panose="020B0604020202020204" pitchFamily="34" charset="0"/>
              </a:rPr>
              <a:t>，</a:t>
            </a:r>
            <a:r>
              <a:rPr lang="zh-TW" altLang="zh-TW" sz="4800" dirty="0">
                <a:solidFill>
                  <a:srgbClr val="FFFF00"/>
                </a:solidFill>
                <a:effectLst/>
                <a:ea typeface="標楷體" panose="03000509000000000000" pitchFamily="65" charset="-120"/>
                <a:cs typeface="Arial" panose="020B0604020202020204" pitchFamily="34" charset="0"/>
              </a:rPr>
              <a:t>而此世界</a:t>
            </a:r>
            <a:r>
              <a:rPr lang="zh-TW" altLang="en-US" sz="4800" dirty="0">
                <a:solidFill>
                  <a:srgbClr val="FFFF00"/>
                </a:solidFill>
                <a:effectLst/>
                <a:ea typeface="標楷體" panose="03000509000000000000" pitchFamily="65" charset="-120"/>
                <a:cs typeface="Arial" panose="020B0604020202020204" pitchFamily="34" charset="0"/>
              </a:rPr>
              <a:t>，</a:t>
            </a:r>
            <a:r>
              <a:rPr lang="zh-TW" altLang="zh-TW" sz="4800" dirty="0">
                <a:solidFill>
                  <a:srgbClr val="FFFF00"/>
                </a:solidFill>
                <a:effectLst/>
                <a:ea typeface="標楷體" panose="03000509000000000000" pitchFamily="65" charset="-120"/>
                <a:cs typeface="Arial" panose="020B0604020202020204" pitchFamily="34" charset="0"/>
              </a:rPr>
              <a:t>六種震動</a:t>
            </a:r>
            <a:r>
              <a:rPr lang="zh-TW" altLang="en-US" sz="4800" dirty="0">
                <a:solidFill>
                  <a:srgbClr val="FFFF00"/>
                </a:solidFill>
                <a:effectLst/>
                <a:ea typeface="標楷體" panose="03000509000000000000" pitchFamily="65" charset="-120"/>
                <a:cs typeface="Arial" panose="020B0604020202020204" pitchFamily="34" charset="0"/>
              </a:rPr>
              <a:t>。</a:t>
            </a:r>
            <a:r>
              <a:rPr lang="zh-TW" altLang="zh-TW" sz="4800" dirty="0">
                <a:solidFill>
                  <a:srgbClr val="FFFF00"/>
                </a:solidFill>
                <a:effectLst/>
                <a:ea typeface="標楷體" panose="03000509000000000000" pitchFamily="65" charset="-120"/>
                <a:cs typeface="Arial" panose="020B0604020202020204" pitchFamily="34" charset="0"/>
              </a:rPr>
              <a:t> 時四部眾</a:t>
            </a:r>
            <a:r>
              <a:rPr lang="zh-TW" altLang="en-US" sz="4800" dirty="0">
                <a:solidFill>
                  <a:srgbClr val="FFFF00"/>
                </a:solidFill>
                <a:effectLst/>
                <a:ea typeface="標楷體" panose="03000509000000000000" pitchFamily="65" charset="-120"/>
                <a:cs typeface="Arial" panose="020B0604020202020204" pitchFamily="34" charset="0"/>
              </a:rPr>
              <a:t>，</a:t>
            </a:r>
            <a:r>
              <a:rPr lang="zh-TW" altLang="zh-TW" sz="4800" dirty="0">
                <a:solidFill>
                  <a:srgbClr val="FFFF00"/>
                </a:solidFill>
                <a:effectLst/>
                <a:ea typeface="標楷體" panose="03000509000000000000" pitchFamily="65" charset="-120"/>
                <a:cs typeface="Arial" panose="020B0604020202020204" pitchFamily="34" charset="0"/>
              </a:rPr>
              <a:t>咸皆歡喜</a:t>
            </a:r>
            <a:r>
              <a:rPr lang="zh-TW" altLang="en-US" sz="4800" dirty="0">
                <a:solidFill>
                  <a:srgbClr val="FFFF00"/>
                </a:solidFill>
                <a:effectLst/>
                <a:ea typeface="標楷體" panose="03000509000000000000" pitchFamily="65" charset="-120"/>
                <a:cs typeface="Arial" panose="020B0604020202020204" pitchFamily="34" charset="0"/>
              </a:rPr>
              <a:t>，</a:t>
            </a:r>
            <a:r>
              <a:rPr lang="zh-TW" altLang="zh-TW" sz="4800" dirty="0">
                <a:solidFill>
                  <a:srgbClr val="FFFF00"/>
                </a:solidFill>
                <a:effectLst/>
                <a:ea typeface="標楷體" panose="03000509000000000000" pitchFamily="65" charset="-120"/>
                <a:cs typeface="Arial" panose="020B0604020202020204" pitchFamily="34" charset="0"/>
              </a:rPr>
              <a:t> 身意快然</a:t>
            </a:r>
            <a:r>
              <a:rPr lang="zh-TW" altLang="en-US" sz="4800" dirty="0">
                <a:solidFill>
                  <a:srgbClr val="FFFF00"/>
                </a:solidFill>
                <a:effectLst/>
                <a:ea typeface="標楷體" panose="03000509000000000000" pitchFamily="65" charset="-120"/>
                <a:cs typeface="Arial" panose="020B0604020202020204" pitchFamily="34" charset="0"/>
              </a:rPr>
              <a:t>，</a:t>
            </a:r>
            <a:r>
              <a:rPr lang="zh-TW" altLang="zh-TW" sz="4800" dirty="0">
                <a:solidFill>
                  <a:srgbClr val="FFFF00"/>
                </a:solidFill>
                <a:effectLst/>
                <a:ea typeface="標楷體" panose="03000509000000000000" pitchFamily="65" charset="-120"/>
                <a:cs typeface="Arial" panose="020B0604020202020204" pitchFamily="34" charset="0"/>
              </a:rPr>
              <a:t>得未曾有</a:t>
            </a:r>
            <a:r>
              <a:rPr lang="zh-TW" altLang="en-US" sz="4000" dirty="0">
                <a:solidFill>
                  <a:srgbClr val="FFFF00"/>
                </a:solidFill>
                <a:effectLst/>
                <a:ea typeface="標楷體" panose="03000509000000000000" pitchFamily="65" charset="-120"/>
                <a:cs typeface="Arial" panose="020B0604020202020204" pitchFamily="34" charset="0"/>
              </a:rPr>
              <a:t>。</a:t>
            </a:r>
            <a:endParaRPr lang="en-US" altLang="zh-TW" sz="4000" dirty="0">
              <a:solidFill>
                <a:srgbClr val="FFFF00"/>
              </a:solidFill>
              <a:effectLst/>
              <a:ea typeface="標楷體" panose="03000509000000000000" pitchFamily="65" charset="-120"/>
              <a:cs typeface="Arial" panose="020B0604020202020204" pitchFamily="34" charset="0"/>
            </a:endParaRPr>
          </a:p>
          <a:p>
            <a:r>
              <a:rPr lang="zh-TW" altLang="zh-TW" sz="4000" dirty="0">
                <a:solidFill>
                  <a:srgbClr val="FFFF00"/>
                </a:solidFill>
                <a:effectLst/>
                <a:ea typeface="標楷體" panose="03000509000000000000" pitchFamily="65" charset="-120"/>
                <a:cs typeface="Arial" panose="020B0604020202020204" pitchFamily="34" charset="0"/>
              </a:rPr>
              <a:t> </a:t>
            </a:r>
            <a:r>
              <a:rPr lang="zh-TW" altLang="zh-TW" sz="2000" dirty="0">
                <a:solidFill>
                  <a:srgbClr val="FFFF00"/>
                </a:solidFill>
                <a:effectLst/>
                <a:ea typeface="標楷體" panose="03000509000000000000" pitchFamily="65" charset="-120"/>
                <a:cs typeface="Arial" panose="020B0604020202020204" pitchFamily="34" charset="0"/>
              </a:rPr>
              <a:t>《法華經序品第一》</a:t>
            </a:r>
            <a:endParaRPr lang="zh-TW" altLang="zh-TW" sz="4000" kern="100" dirty="0">
              <a:solidFill>
                <a:srgbClr val="FFFF00"/>
              </a:solidFill>
              <a:effectLst/>
              <a:latin typeface="標楷體" panose="03000509000000000000" pitchFamily="65" charset="-120"/>
              <a:ea typeface="標楷體" panose="03000509000000000000" pitchFamily="65" charset="-120"/>
              <a:cs typeface="Times New Roman" panose="02020603050405020304" pitchFamily="18" charset="0"/>
            </a:endParaRPr>
          </a:p>
        </p:txBody>
      </p:sp>
      <p:sp>
        <p:nvSpPr>
          <p:cNvPr id="2" name="文字方塊 1">
            <a:extLst>
              <a:ext uri="{FF2B5EF4-FFF2-40B4-BE49-F238E27FC236}">
                <a16:creationId xmlns:a16="http://schemas.microsoft.com/office/drawing/2014/main" id="{9F622C26-D783-4A93-8C05-16D96D56EA04}"/>
              </a:ext>
            </a:extLst>
          </p:cNvPr>
          <p:cNvSpPr txBox="1"/>
          <p:nvPr/>
        </p:nvSpPr>
        <p:spPr>
          <a:xfrm>
            <a:off x="7307888" y="6403629"/>
            <a:ext cx="3804955" cy="369332"/>
          </a:xfrm>
          <a:prstGeom prst="rect">
            <a:avLst/>
          </a:prstGeom>
          <a:noFill/>
        </p:spPr>
        <p:txBody>
          <a:bodyPr wrap="square">
            <a:spAutoFit/>
          </a:bodyPr>
          <a:lstStyle/>
          <a:p>
            <a:r>
              <a:rPr lang="zh-TW" altLang="en-US" sz="1800" kern="0" dirty="0">
                <a:solidFill>
                  <a:schemeClr val="bg1"/>
                </a:solidFill>
                <a:effectLst/>
                <a:latin typeface="標楷體" panose="03000509000000000000" pitchFamily="65" charset="-120"/>
                <a:ea typeface="標楷體" panose="03000509000000000000" pitchFamily="65" charset="-120"/>
                <a:cs typeface="Arial" panose="020B0604020202020204" pitchFamily="34" charset="0"/>
              </a:rPr>
              <a:t>靜思法髓妙蓮華序品</a:t>
            </a:r>
            <a:r>
              <a:rPr lang="en-US" altLang="zh-TW" sz="1800" kern="0" dirty="0">
                <a:solidFill>
                  <a:schemeClr val="bg1"/>
                </a:solidFill>
                <a:effectLst/>
                <a:latin typeface="標楷體" panose="03000509000000000000" pitchFamily="65" charset="-120"/>
                <a:ea typeface="標楷體" panose="03000509000000000000" pitchFamily="65" charset="-120"/>
                <a:cs typeface="Arial" panose="020B0604020202020204" pitchFamily="34" charset="0"/>
              </a:rPr>
              <a:t>》P630(-1)</a:t>
            </a:r>
            <a:endParaRPr lang="zh-TW" altLang="en-US" dirty="0">
              <a:solidFill>
                <a:schemeClr val="bg1"/>
              </a:solidFill>
            </a:endParaRPr>
          </a:p>
        </p:txBody>
      </p:sp>
    </p:spTree>
    <p:extLst>
      <p:ext uri="{BB962C8B-B14F-4D97-AF65-F5344CB8AC3E}">
        <p14:creationId xmlns:p14="http://schemas.microsoft.com/office/powerpoint/2010/main" val="31547043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4D62F3E-390E-413F-A100-3F7789F1706A}"/>
              </a:ext>
            </a:extLst>
          </p:cNvPr>
          <p:cNvSpPr>
            <a:spLocks noGrp="1"/>
          </p:cNvSpPr>
          <p:nvPr>
            <p:ph type="title"/>
          </p:nvPr>
        </p:nvSpPr>
        <p:spPr>
          <a:xfrm>
            <a:off x="1137557" y="341375"/>
            <a:ext cx="9916886" cy="1325563"/>
          </a:xfrm>
        </p:spPr>
        <p:txBody>
          <a:bodyPr>
            <a:normAutofit/>
          </a:bodyPr>
          <a:lstStyle/>
          <a:p>
            <a:pPr algn="ctr"/>
            <a:r>
              <a:rPr lang="zh-TW" altLang="en-US" sz="5400" dirty="0">
                <a:solidFill>
                  <a:schemeClr val="bg2">
                    <a:lumMod val="90000"/>
                  </a:schemeClr>
                </a:solidFill>
                <a:latin typeface="標楷體" panose="03000509000000000000" pitchFamily="65" charset="-120"/>
                <a:ea typeface="標楷體" panose="03000509000000000000" pitchFamily="65" charset="-120"/>
              </a:rPr>
              <a:t>眉間白毫 大光普照</a:t>
            </a:r>
          </a:p>
        </p:txBody>
      </p:sp>
      <p:sp>
        <p:nvSpPr>
          <p:cNvPr id="7" name="文字方塊 6">
            <a:extLst>
              <a:ext uri="{FF2B5EF4-FFF2-40B4-BE49-F238E27FC236}">
                <a16:creationId xmlns:a16="http://schemas.microsoft.com/office/drawing/2014/main" id="{7E2BCA5F-23FF-4E8A-8F5A-CC61D8F8C4B9}"/>
              </a:ext>
            </a:extLst>
          </p:cNvPr>
          <p:cNvSpPr txBox="1"/>
          <p:nvPr/>
        </p:nvSpPr>
        <p:spPr>
          <a:xfrm>
            <a:off x="1363188" y="1680793"/>
            <a:ext cx="10227129" cy="1569660"/>
          </a:xfrm>
          <a:prstGeom prst="rect">
            <a:avLst/>
          </a:prstGeom>
          <a:noFill/>
        </p:spPr>
        <p:txBody>
          <a:bodyPr wrap="square">
            <a:spAutoFit/>
          </a:bodyPr>
          <a:lstStyle/>
          <a:p>
            <a:r>
              <a:rPr lang="zh-CN" altLang="en-US" sz="4800" dirty="0">
                <a:solidFill>
                  <a:srgbClr val="FFFF00"/>
                </a:solidFill>
                <a:latin typeface="標楷體" panose="03000509000000000000" pitchFamily="65" charset="-120"/>
                <a:ea typeface="標楷體" panose="03000509000000000000" pitchFamily="65" charset="-120"/>
              </a:rPr>
              <a:t>這道光明不只是有形的光</a:t>
            </a:r>
            <a:r>
              <a:rPr lang="zh-TW" altLang="en-US" sz="4800" dirty="0">
                <a:solidFill>
                  <a:srgbClr val="FFFF00"/>
                </a:solidFill>
                <a:latin typeface="標楷體" panose="03000509000000000000" pitchFamily="65" charset="-120"/>
                <a:ea typeface="標楷體" panose="03000509000000000000" pitchFamily="65" charset="-120"/>
              </a:rPr>
              <a:t>，</a:t>
            </a:r>
            <a:r>
              <a:rPr lang="zh-CN" altLang="en-US" sz="4800" dirty="0">
                <a:solidFill>
                  <a:srgbClr val="FFFF00"/>
                </a:solidFill>
                <a:latin typeface="標楷體" panose="03000509000000000000" pitchFamily="65" charset="-120"/>
                <a:ea typeface="標楷體" panose="03000509000000000000" pitchFamily="65" charset="-120"/>
              </a:rPr>
              <a:t>也是人人心靈所吸收的光</a:t>
            </a:r>
            <a:r>
              <a:rPr lang="zh-TW" altLang="en-US" sz="4800" dirty="0">
                <a:solidFill>
                  <a:srgbClr val="FFFF00"/>
                </a:solidFill>
                <a:latin typeface="標楷體" panose="03000509000000000000" pitchFamily="65" charset="-120"/>
                <a:ea typeface="標楷體" panose="03000509000000000000" pitchFamily="65" charset="-120"/>
              </a:rPr>
              <a:t>。</a:t>
            </a:r>
          </a:p>
        </p:txBody>
      </p:sp>
      <p:sp>
        <p:nvSpPr>
          <p:cNvPr id="9" name="文字方塊 8">
            <a:extLst>
              <a:ext uri="{FF2B5EF4-FFF2-40B4-BE49-F238E27FC236}">
                <a16:creationId xmlns:a16="http://schemas.microsoft.com/office/drawing/2014/main" id="{08E1BC51-AADD-4284-9497-83AF8715C216}"/>
              </a:ext>
            </a:extLst>
          </p:cNvPr>
          <p:cNvSpPr txBox="1"/>
          <p:nvPr/>
        </p:nvSpPr>
        <p:spPr>
          <a:xfrm>
            <a:off x="1363188" y="3607548"/>
            <a:ext cx="9880270" cy="1569660"/>
          </a:xfrm>
          <a:prstGeom prst="rect">
            <a:avLst/>
          </a:prstGeom>
          <a:noFill/>
        </p:spPr>
        <p:txBody>
          <a:bodyPr wrap="square">
            <a:spAutoFit/>
          </a:bodyPr>
          <a:lstStyle/>
          <a:p>
            <a:r>
              <a:rPr lang="zh-CN" altLang="en-US" sz="4800" dirty="0">
                <a:solidFill>
                  <a:srgbClr val="FFFF00"/>
                </a:solidFill>
                <a:latin typeface="標楷體" panose="03000509000000000000" pitchFamily="65" charset="-120"/>
                <a:ea typeface="標楷體" panose="03000509000000000000" pitchFamily="65" charset="-120"/>
              </a:rPr>
              <a:t>佛的</a:t>
            </a:r>
            <a:r>
              <a:rPr lang="zh-TW" altLang="en-US" sz="4800" dirty="0">
                <a:solidFill>
                  <a:srgbClr val="FFFF00"/>
                </a:solidFill>
                <a:latin typeface="標楷體" panose="03000509000000000000" pitchFamily="65" charset="-120"/>
                <a:ea typeface="標楷體" panose="03000509000000000000" pitchFamily="65" charset="-120"/>
              </a:rPr>
              <a:t>心</a:t>
            </a:r>
            <a:r>
              <a:rPr lang="zh-CN" altLang="en-US" sz="4800" dirty="0">
                <a:solidFill>
                  <a:srgbClr val="FFFF00"/>
                </a:solidFill>
                <a:latin typeface="標楷體" panose="03000509000000000000" pitchFamily="65" charset="-120"/>
                <a:ea typeface="標楷體" panose="03000509000000000000" pitchFamily="65" charset="-120"/>
              </a:rPr>
              <a:t>光可以普照萬</a:t>
            </a:r>
            <a:r>
              <a:rPr lang="zh-TW" altLang="en-US" sz="4800" dirty="0">
                <a:solidFill>
                  <a:srgbClr val="FFFF00"/>
                </a:solidFill>
                <a:latin typeface="標楷體" panose="03000509000000000000" pitchFamily="65" charset="-120"/>
                <a:ea typeface="標楷體" panose="03000509000000000000" pitchFamily="65" charset="-120"/>
              </a:rPr>
              <a:t>八千</a:t>
            </a:r>
            <a:r>
              <a:rPr lang="zh-CN" altLang="en-US" sz="4800" dirty="0">
                <a:solidFill>
                  <a:srgbClr val="FFFF00"/>
                </a:solidFill>
                <a:latin typeface="標楷體" panose="03000509000000000000" pitchFamily="65" charset="-120"/>
                <a:ea typeface="標楷體" panose="03000509000000000000" pitchFamily="65" charset="-120"/>
              </a:rPr>
              <a:t>土</a:t>
            </a:r>
            <a:r>
              <a:rPr lang="zh-TW" altLang="en-US" sz="4800" dirty="0">
                <a:solidFill>
                  <a:srgbClr val="FFFF00"/>
                </a:solidFill>
                <a:latin typeface="標楷體" panose="03000509000000000000" pitchFamily="65" charset="-120"/>
                <a:ea typeface="標楷體" panose="03000509000000000000" pitchFamily="65" charset="-120"/>
              </a:rPr>
              <a:t>，</a:t>
            </a:r>
            <a:r>
              <a:rPr lang="zh-CN" altLang="en-US" sz="4800" dirty="0">
                <a:solidFill>
                  <a:srgbClr val="FFFF00"/>
                </a:solidFill>
                <a:latin typeface="標楷體" panose="03000509000000000000" pitchFamily="65" charset="-120"/>
                <a:ea typeface="標楷體" panose="03000509000000000000" pitchFamily="65" charset="-120"/>
              </a:rPr>
              <a:t>能够照進衆生不同的心境</a:t>
            </a:r>
            <a:r>
              <a:rPr lang="zh-TW" altLang="en-US" sz="4800" dirty="0">
                <a:solidFill>
                  <a:srgbClr val="FFFF00"/>
                </a:solidFill>
                <a:latin typeface="標楷體" panose="03000509000000000000" pitchFamily="65" charset="-120"/>
                <a:ea typeface="標楷體" panose="03000509000000000000" pitchFamily="65" charset="-120"/>
              </a:rPr>
              <a:t>。</a:t>
            </a:r>
          </a:p>
        </p:txBody>
      </p:sp>
      <p:sp>
        <p:nvSpPr>
          <p:cNvPr id="11" name="文字方塊 10">
            <a:extLst>
              <a:ext uri="{FF2B5EF4-FFF2-40B4-BE49-F238E27FC236}">
                <a16:creationId xmlns:a16="http://schemas.microsoft.com/office/drawing/2014/main" id="{6291C94E-7393-4B16-B52F-BCB1A4A0DA3F}"/>
              </a:ext>
            </a:extLst>
          </p:cNvPr>
          <p:cNvSpPr txBox="1"/>
          <p:nvPr/>
        </p:nvSpPr>
        <p:spPr>
          <a:xfrm>
            <a:off x="7307888" y="6403629"/>
            <a:ext cx="3804955" cy="369332"/>
          </a:xfrm>
          <a:prstGeom prst="rect">
            <a:avLst/>
          </a:prstGeom>
          <a:noFill/>
        </p:spPr>
        <p:txBody>
          <a:bodyPr wrap="square">
            <a:spAutoFit/>
          </a:bodyPr>
          <a:lstStyle/>
          <a:p>
            <a:r>
              <a:rPr lang="zh-TW" altLang="en-US" sz="1800" kern="0" dirty="0">
                <a:solidFill>
                  <a:schemeClr val="bg1"/>
                </a:solidFill>
                <a:effectLst/>
                <a:latin typeface="標楷體" panose="03000509000000000000" pitchFamily="65" charset="-120"/>
                <a:ea typeface="標楷體" panose="03000509000000000000" pitchFamily="65" charset="-120"/>
                <a:cs typeface="Arial" panose="020B0604020202020204" pitchFamily="34" charset="0"/>
              </a:rPr>
              <a:t>靜思法髓妙蓮華序品</a:t>
            </a:r>
            <a:r>
              <a:rPr lang="en-US" altLang="zh-TW" sz="1800" kern="0" dirty="0">
                <a:solidFill>
                  <a:schemeClr val="bg1"/>
                </a:solidFill>
                <a:effectLst/>
                <a:latin typeface="標楷體" panose="03000509000000000000" pitchFamily="65" charset="-120"/>
                <a:ea typeface="標楷體" panose="03000509000000000000" pitchFamily="65" charset="-120"/>
                <a:cs typeface="Arial" panose="020B0604020202020204" pitchFamily="34" charset="0"/>
              </a:rPr>
              <a:t>》P633(+5)</a:t>
            </a:r>
            <a:endParaRPr lang="zh-TW" altLang="en-US" dirty="0">
              <a:solidFill>
                <a:schemeClr val="bg1"/>
              </a:solidFill>
            </a:endParaRPr>
          </a:p>
        </p:txBody>
      </p:sp>
    </p:spTree>
    <p:extLst>
      <p:ext uri="{BB962C8B-B14F-4D97-AF65-F5344CB8AC3E}">
        <p14:creationId xmlns:p14="http://schemas.microsoft.com/office/powerpoint/2010/main" val="25030449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直排文字版面配置區 2">
            <a:extLst>
              <a:ext uri="{FF2B5EF4-FFF2-40B4-BE49-F238E27FC236}">
                <a16:creationId xmlns:a16="http://schemas.microsoft.com/office/drawing/2014/main" id="{E1C01EEE-E8D3-4939-A3F0-E8D63C251219}"/>
              </a:ext>
            </a:extLst>
          </p:cNvPr>
          <p:cNvSpPr>
            <a:spLocks noGrp="1"/>
          </p:cNvSpPr>
          <p:nvPr>
            <p:ph type="body" orient="vert" idx="1"/>
          </p:nvPr>
        </p:nvSpPr>
        <p:spPr>
          <a:xfrm>
            <a:off x="1617785" y="590592"/>
            <a:ext cx="8604738" cy="4351338"/>
          </a:xfrm>
        </p:spPr>
        <p:txBody>
          <a:bodyPr>
            <a:normAutofit/>
          </a:bodyPr>
          <a:lstStyle/>
          <a:p>
            <a:pPr marL="0" indent="0" algn="ctr">
              <a:lnSpc>
                <a:spcPts val="6000"/>
              </a:lnSpc>
              <a:spcBef>
                <a:spcPts val="600"/>
              </a:spcBef>
              <a:spcAft>
                <a:spcPts val="600"/>
              </a:spcAft>
              <a:buNone/>
            </a:pPr>
            <a:r>
              <a:rPr lang="zh-TW" altLang="en-US" sz="4800" dirty="0"/>
              <a:t>佛陀要宣說真諦</a:t>
            </a:r>
            <a:r>
              <a:rPr lang="zh-CN" altLang="en-US" sz="4800" dirty="0"/>
              <a:t>很容易</a:t>
            </a:r>
            <a:r>
              <a:rPr lang="zh-TW" altLang="en-US" sz="4800" dirty="0"/>
              <a:t>，</a:t>
            </a:r>
            <a:r>
              <a:rPr lang="zh-CN" altLang="en-US" sz="4800" dirty="0"/>
              <a:t>然而是否人人都能接受</a:t>
            </a:r>
            <a:r>
              <a:rPr lang="en-US" altLang="zh-TW" sz="4800" dirty="0"/>
              <a:t>?</a:t>
            </a:r>
          </a:p>
          <a:p>
            <a:pPr marL="0" indent="0">
              <a:lnSpc>
                <a:spcPts val="6000"/>
              </a:lnSpc>
              <a:spcBef>
                <a:spcPts val="600"/>
              </a:spcBef>
              <a:spcAft>
                <a:spcPts val="600"/>
              </a:spcAft>
              <a:buNone/>
            </a:pPr>
            <a:r>
              <a:rPr lang="zh-CN" altLang="en-US" sz="4800" dirty="0">
                <a:solidFill>
                  <a:schemeClr val="bg1"/>
                </a:solidFill>
              </a:rPr>
              <a:t>對佛陀而言</a:t>
            </a:r>
            <a:r>
              <a:rPr lang="zh-TW" altLang="en-US" sz="4800" dirty="0">
                <a:solidFill>
                  <a:schemeClr val="bg1"/>
                </a:solidFill>
              </a:rPr>
              <a:t>，</a:t>
            </a:r>
            <a:r>
              <a:rPr lang="zh-CN" altLang="en-US" sz="4800" dirty="0">
                <a:solidFill>
                  <a:schemeClr val="bg1"/>
                </a:solidFill>
              </a:rPr>
              <a:t>真諦很簡單</a:t>
            </a:r>
            <a:r>
              <a:rPr lang="zh-TW" altLang="en-US" sz="4800" dirty="0">
                <a:solidFill>
                  <a:schemeClr val="bg1"/>
                </a:solidFill>
              </a:rPr>
              <a:t>，</a:t>
            </a:r>
            <a:r>
              <a:rPr lang="zh-CN" altLang="en-US" sz="4800" dirty="0">
                <a:solidFill>
                  <a:schemeClr val="bg1"/>
                </a:solidFill>
              </a:rPr>
              <a:t>因爲他已體會到</a:t>
            </a:r>
            <a:r>
              <a:rPr lang="zh-TW" altLang="en-US" sz="4800" dirty="0">
                <a:solidFill>
                  <a:schemeClr val="bg1"/>
                </a:solidFill>
              </a:rPr>
              <a:t>，</a:t>
            </a:r>
            <a:r>
              <a:rPr lang="zh-CN" altLang="en-US" sz="4800" dirty="0">
                <a:solidFill>
                  <a:schemeClr val="bg1"/>
                </a:solidFill>
              </a:rPr>
              <a:t>但凡夫體會不到真諦</a:t>
            </a:r>
            <a:r>
              <a:rPr lang="zh-TW" altLang="en-US" sz="4800" dirty="0">
                <a:solidFill>
                  <a:schemeClr val="bg1"/>
                </a:solidFill>
              </a:rPr>
              <a:t>，</a:t>
            </a:r>
            <a:r>
              <a:rPr lang="zh-CN" altLang="en-US" sz="4800" dirty="0">
                <a:solidFill>
                  <a:schemeClr val="bg1"/>
                </a:solidFill>
              </a:rPr>
              <a:t>就不簡單</a:t>
            </a:r>
            <a:r>
              <a:rPr lang="zh-TW" altLang="en-US" sz="4800" dirty="0">
                <a:solidFill>
                  <a:schemeClr val="bg1"/>
                </a:solidFill>
              </a:rPr>
              <a:t>。</a:t>
            </a:r>
          </a:p>
        </p:txBody>
      </p:sp>
      <p:sp>
        <p:nvSpPr>
          <p:cNvPr id="2" name="文字方塊 1">
            <a:extLst>
              <a:ext uri="{FF2B5EF4-FFF2-40B4-BE49-F238E27FC236}">
                <a16:creationId xmlns:a16="http://schemas.microsoft.com/office/drawing/2014/main" id="{1B333D1A-F303-43D6-BF28-9635E62B25AE}"/>
              </a:ext>
            </a:extLst>
          </p:cNvPr>
          <p:cNvSpPr txBox="1"/>
          <p:nvPr/>
        </p:nvSpPr>
        <p:spPr>
          <a:xfrm>
            <a:off x="4193522" y="6082742"/>
            <a:ext cx="3804955" cy="400110"/>
          </a:xfrm>
          <a:prstGeom prst="rect">
            <a:avLst/>
          </a:prstGeom>
          <a:noFill/>
        </p:spPr>
        <p:txBody>
          <a:bodyPr wrap="square">
            <a:spAutoFit/>
          </a:bodyPr>
          <a:lstStyle/>
          <a:p>
            <a:r>
              <a:rPr lang="zh-TW" altLang="en-US" sz="1800" kern="0" dirty="0">
                <a:solidFill>
                  <a:schemeClr val="bg1"/>
                </a:solidFill>
                <a:effectLst/>
                <a:latin typeface="標楷體" panose="03000509000000000000" pitchFamily="65" charset="-120"/>
                <a:ea typeface="標楷體" panose="03000509000000000000" pitchFamily="65" charset="-120"/>
                <a:cs typeface="Arial" panose="020B0604020202020204" pitchFamily="34" charset="0"/>
              </a:rPr>
              <a:t>靜</a:t>
            </a:r>
            <a:r>
              <a:rPr lang="zh-TW" altLang="en-US" sz="2000" kern="0" dirty="0">
                <a:effectLst/>
                <a:latin typeface="標楷體" panose="03000509000000000000" pitchFamily="65" charset="-120"/>
                <a:ea typeface="標楷體" panose="03000509000000000000" pitchFamily="65" charset="-120"/>
                <a:cs typeface="Arial" panose="020B0604020202020204" pitchFamily="34" charset="0"/>
              </a:rPr>
              <a:t>思法髓妙蓮華序品</a:t>
            </a:r>
            <a:r>
              <a:rPr lang="en-US" altLang="zh-TW" sz="2000" kern="0" dirty="0">
                <a:effectLst/>
                <a:latin typeface="標楷體" panose="03000509000000000000" pitchFamily="65" charset="-120"/>
                <a:ea typeface="標楷體" panose="03000509000000000000" pitchFamily="65" charset="-120"/>
                <a:cs typeface="Arial" panose="020B0604020202020204" pitchFamily="34" charset="0"/>
              </a:rPr>
              <a:t>》P633(+1)</a:t>
            </a:r>
            <a:endParaRPr lang="zh-TW" altLang="en-US" dirty="0"/>
          </a:p>
        </p:txBody>
      </p:sp>
    </p:spTree>
    <p:extLst>
      <p:ext uri="{BB962C8B-B14F-4D97-AF65-F5344CB8AC3E}">
        <p14:creationId xmlns:p14="http://schemas.microsoft.com/office/powerpoint/2010/main" val="675444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標題 6">
            <a:extLst>
              <a:ext uri="{FF2B5EF4-FFF2-40B4-BE49-F238E27FC236}">
                <a16:creationId xmlns:a16="http://schemas.microsoft.com/office/drawing/2014/main" id="{AEA3697B-B0B8-4A28-9FF2-B2ECE0A34E7B}"/>
              </a:ext>
            </a:extLst>
          </p:cNvPr>
          <p:cNvSpPr>
            <a:spLocks noGrp="1"/>
          </p:cNvSpPr>
          <p:nvPr>
            <p:ph type="title"/>
          </p:nvPr>
        </p:nvSpPr>
        <p:spPr>
          <a:xfrm>
            <a:off x="4419848" y="5263081"/>
            <a:ext cx="7539349" cy="862031"/>
          </a:xfrm>
        </p:spPr>
        <p:txBody>
          <a:bodyPr vert="horz" lIns="91440" tIns="45720" rIns="91440" bIns="45720" rtlCol="0" anchor="b">
            <a:noAutofit/>
          </a:bodyPr>
          <a:lstStyle/>
          <a:p>
            <a:r>
              <a:rPr lang="zh-TW" altLang="en-US" sz="3600" b="1" dirty="0">
                <a:solidFill>
                  <a:srgbClr val="FFFF00"/>
                </a:solidFill>
                <a:latin typeface="標楷體" panose="03000509000000000000" pitchFamily="65" charset="-120"/>
                <a:ea typeface="標楷體" panose="03000509000000000000" pitchFamily="65" charset="-120"/>
              </a:rPr>
              <a:t>茹素祝禱集善業  呼籲菩薩大招生  </a:t>
            </a:r>
            <a:br>
              <a:rPr lang="en-US" altLang="zh-TW" sz="3600" b="1" dirty="0">
                <a:solidFill>
                  <a:srgbClr val="FFFF00"/>
                </a:solidFill>
                <a:latin typeface="標楷體" panose="03000509000000000000" pitchFamily="65" charset="-120"/>
                <a:ea typeface="標楷體" panose="03000509000000000000" pitchFamily="65" charset="-120"/>
              </a:rPr>
            </a:br>
            <a:r>
              <a:rPr lang="zh-TW" altLang="en-US" sz="3600" b="1" dirty="0">
                <a:solidFill>
                  <a:srgbClr val="FFFF00"/>
                </a:solidFill>
                <a:latin typeface="標楷體" panose="03000509000000000000" pitchFamily="65" charset="-120"/>
                <a:ea typeface="標楷體" panose="03000509000000000000" pitchFamily="65" charset="-120"/>
              </a:rPr>
              <a:t>虔誠祝禱推茹素  善心業力達天聽 </a:t>
            </a:r>
            <a:br>
              <a:rPr lang="zh-TW" altLang="en-US" sz="3200" b="1" dirty="0">
                <a:solidFill>
                  <a:srgbClr val="FFFF00"/>
                </a:solidFill>
                <a:latin typeface="標楷體" panose="03000509000000000000" pitchFamily="65" charset="-120"/>
                <a:ea typeface="標楷體" panose="03000509000000000000" pitchFamily="65" charset="-120"/>
              </a:rPr>
            </a:br>
            <a:endParaRPr lang="en-US" altLang="zh-TW" sz="3200" b="1" kern="1200" dirty="0">
              <a:solidFill>
                <a:srgbClr val="FFFF00"/>
              </a:solidFill>
              <a:latin typeface="標楷體" panose="03000509000000000000" pitchFamily="65" charset="-120"/>
              <a:ea typeface="標楷體" panose="03000509000000000000" pitchFamily="65" charset="-120"/>
            </a:endParaRPr>
          </a:p>
        </p:txBody>
      </p:sp>
      <p:pic>
        <p:nvPicPr>
          <p:cNvPr id="6" name="圖片 5">
            <a:extLst>
              <a:ext uri="{FF2B5EF4-FFF2-40B4-BE49-F238E27FC236}">
                <a16:creationId xmlns:a16="http://schemas.microsoft.com/office/drawing/2014/main" id="{FACEC118-D6CD-45CB-A551-BA30615D07D7}"/>
              </a:ext>
            </a:extLst>
          </p:cNvPr>
          <p:cNvPicPr>
            <a:picLocks noChangeAspect="1"/>
          </p:cNvPicPr>
          <p:nvPr/>
        </p:nvPicPr>
        <p:blipFill rotWithShape="1">
          <a:blip r:embed="rId3"/>
          <a:srcRect l="25920" r="22180" b="2"/>
          <a:stretch/>
        </p:blipFill>
        <p:spPr>
          <a:xfrm>
            <a:off x="295472" y="39100"/>
            <a:ext cx="3793472" cy="4111323"/>
          </a:xfrm>
          <a:prstGeom prst="rect">
            <a:avLst/>
          </a:prstGeom>
        </p:spPr>
      </p:pic>
      <p:pic>
        <p:nvPicPr>
          <p:cNvPr id="1026" name="Picture 2">
            <a:extLst>
              <a:ext uri="{FF2B5EF4-FFF2-40B4-BE49-F238E27FC236}">
                <a16:creationId xmlns:a16="http://schemas.microsoft.com/office/drawing/2014/main" id="{0E9208E2-C721-4036-A5DD-1493B9C0EB3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34" r="1" b="5245"/>
          <a:stretch/>
        </p:blipFill>
        <p:spPr bwMode="auto">
          <a:xfrm>
            <a:off x="4197215" y="58856"/>
            <a:ext cx="3797570" cy="2010551"/>
          </a:xfrm>
          <a:prstGeom prst="rect">
            <a:avLst/>
          </a:prstGeom>
          <a:extLst>
            <a:ext uri="{909E8E84-426E-40DD-AFC4-6F175D3DCCD1}">
              <a14:hiddenFill xmlns:a14="http://schemas.microsoft.com/office/drawing/2010/main">
                <a:solidFill>
                  <a:srgbClr val="FFFFFF"/>
                </a:solidFill>
              </a14:hiddenFill>
            </a:ext>
          </a:extLst>
        </p:spPr>
      </p:pic>
      <p:pic>
        <p:nvPicPr>
          <p:cNvPr id="5" name="圖片 4">
            <a:extLst>
              <a:ext uri="{FF2B5EF4-FFF2-40B4-BE49-F238E27FC236}">
                <a16:creationId xmlns:a16="http://schemas.microsoft.com/office/drawing/2014/main" id="{515C0F24-CE46-421E-945F-D95E408DD508}"/>
              </a:ext>
            </a:extLst>
          </p:cNvPr>
          <p:cNvPicPr>
            <a:picLocks noChangeAspect="1"/>
          </p:cNvPicPr>
          <p:nvPr/>
        </p:nvPicPr>
        <p:blipFill rotWithShape="1">
          <a:blip r:embed="rId5"/>
          <a:srcRect t="5657" r="1" b="1"/>
          <a:stretch/>
        </p:blipFill>
        <p:spPr>
          <a:xfrm>
            <a:off x="4165777" y="2149158"/>
            <a:ext cx="3794760" cy="2013804"/>
          </a:xfrm>
          <a:prstGeom prst="rect">
            <a:avLst/>
          </a:prstGeom>
        </p:spPr>
      </p:pic>
      <p:pic>
        <p:nvPicPr>
          <p:cNvPr id="3" name="圖片 2">
            <a:extLst>
              <a:ext uri="{FF2B5EF4-FFF2-40B4-BE49-F238E27FC236}">
                <a16:creationId xmlns:a16="http://schemas.microsoft.com/office/drawing/2014/main" id="{558C1654-344E-4DDA-843C-1960148F4008}"/>
              </a:ext>
            </a:extLst>
          </p:cNvPr>
          <p:cNvPicPr>
            <a:picLocks noChangeAspect="1"/>
          </p:cNvPicPr>
          <p:nvPr/>
        </p:nvPicPr>
        <p:blipFill rotWithShape="1">
          <a:blip r:embed="rId6"/>
          <a:srcRect l="24549" t="12940" r="23876" b="5378"/>
          <a:stretch/>
        </p:blipFill>
        <p:spPr>
          <a:xfrm>
            <a:off x="8030898" y="70659"/>
            <a:ext cx="3928299" cy="3819697"/>
          </a:xfrm>
          <a:prstGeom prst="rect">
            <a:avLst/>
          </a:prstGeom>
        </p:spPr>
      </p:pic>
      <p:pic>
        <p:nvPicPr>
          <p:cNvPr id="4" name="圖片 3">
            <a:extLst>
              <a:ext uri="{FF2B5EF4-FFF2-40B4-BE49-F238E27FC236}">
                <a16:creationId xmlns:a16="http://schemas.microsoft.com/office/drawing/2014/main" id="{9A72FD50-4568-4D1D-AEEF-1020998F0CB6}"/>
              </a:ext>
            </a:extLst>
          </p:cNvPr>
          <p:cNvPicPr>
            <a:picLocks noChangeAspect="1"/>
          </p:cNvPicPr>
          <p:nvPr/>
        </p:nvPicPr>
        <p:blipFill rotWithShape="1">
          <a:blip r:embed="rId7"/>
          <a:srcRect l="7031" t="12206" r="7336" b="5902"/>
          <a:stretch/>
        </p:blipFill>
        <p:spPr>
          <a:xfrm>
            <a:off x="229943" y="4364059"/>
            <a:ext cx="3872657" cy="2660074"/>
          </a:xfrm>
          <a:prstGeom prst="rect">
            <a:avLst/>
          </a:prstGeom>
        </p:spPr>
      </p:pic>
      <p:cxnSp>
        <p:nvCxnSpPr>
          <p:cNvPr id="137" name="Straight Connector 136">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19934" y="5694097"/>
            <a:ext cx="54864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41106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5F50B93-A2CE-454C-9870-C2E2300C5ACB}"/>
              </a:ext>
            </a:extLst>
          </p:cNvPr>
          <p:cNvSpPr>
            <a:spLocks noGrp="1"/>
          </p:cNvSpPr>
          <p:nvPr>
            <p:ph type="title"/>
          </p:nvPr>
        </p:nvSpPr>
        <p:spPr/>
        <p:txBody>
          <a:bodyPr>
            <a:normAutofit/>
          </a:bodyPr>
          <a:lstStyle/>
          <a:p>
            <a:pPr algn="ctr"/>
            <a:r>
              <a:rPr lang="zh-TW" altLang="en-US" sz="6000" dirty="0"/>
              <a:t>方便法轉入真實法</a:t>
            </a:r>
            <a:r>
              <a:rPr lang="en-US" altLang="zh-TW" sz="4800" dirty="0"/>
              <a:t>(</a:t>
            </a:r>
            <a:r>
              <a:rPr lang="zh-TW" altLang="en-US" sz="4800" dirty="0"/>
              <a:t>開權顯實</a:t>
            </a:r>
            <a:r>
              <a:rPr lang="en-US" altLang="zh-TW" sz="4800" dirty="0"/>
              <a:t>)</a:t>
            </a:r>
            <a:endParaRPr lang="zh-TW" altLang="en-US" sz="6000" dirty="0"/>
          </a:p>
        </p:txBody>
      </p:sp>
      <p:sp>
        <p:nvSpPr>
          <p:cNvPr id="3" name="直排文字版面配置區 2">
            <a:extLst>
              <a:ext uri="{FF2B5EF4-FFF2-40B4-BE49-F238E27FC236}">
                <a16:creationId xmlns:a16="http://schemas.microsoft.com/office/drawing/2014/main" id="{FEAE2F68-BD19-4C79-91DF-047F5C0D32A4}"/>
              </a:ext>
            </a:extLst>
          </p:cNvPr>
          <p:cNvSpPr>
            <a:spLocks noGrp="1"/>
          </p:cNvSpPr>
          <p:nvPr>
            <p:ph type="body" orient="vert" idx="1"/>
          </p:nvPr>
        </p:nvSpPr>
        <p:spPr/>
        <p:txBody>
          <a:bodyPr>
            <a:normAutofit/>
          </a:bodyPr>
          <a:lstStyle/>
          <a:p>
            <a:r>
              <a:rPr lang="zh-TW" altLang="en-US" sz="4800" dirty="0"/>
              <a:t>大家能不能尊重真實法</a:t>
            </a:r>
            <a:r>
              <a:rPr lang="en-US" altLang="zh-TW" sz="4800" dirty="0"/>
              <a:t>?</a:t>
            </a:r>
          </a:p>
          <a:p>
            <a:r>
              <a:rPr lang="zh-TW" altLang="en-US" sz="4800" dirty="0"/>
              <a:t>如何能讓周圍的境界靜下來</a:t>
            </a:r>
            <a:r>
              <a:rPr lang="en-US" altLang="zh-TW" sz="4800" dirty="0"/>
              <a:t>?</a:t>
            </a:r>
          </a:p>
          <a:p>
            <a:r>
              <a:rPr lang="zh-TW" altLang="en-US" sz="4800" dirty="0"/>
              <a:t>用甚麼方法能讓大家觸景就升起追求正法的心</a:t>
            </a:r>
            <a:r>
              <a:rPr lang="en-US" altLang="zh-TW" sz="4800" dirty="0"/>
              <a:t>?</a:t>
            </a:r>
            <a:endParaRPr lang="zh-TW" altLang="en-US" sz="4800" dirty="0"/>
          </a:p>
        </p:txBody>
      </p:sp>
    </p:spTree>
    <p:extLst>
      <p:ext uri="{BB962C8B-B14F-4D97-AF65-F5344CB8AC3E}">
        <p14:creationId xmlns:p14="http://schemas.microsoft.com/office/powerpoint/2010/main" val="1561069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F402434-D381-4A6C-9752-B0BFB5697466}"/>
              </a:ext>
            </a:extLst>
          </p:cNvPr>
          <p:cNvSpPr>
            <a:spLocks noGrp="1"/>
          </p:cNvSpPr>
          <p:nvPr>
            <p:ph type="title"/>
          </p:nvPr>
        </p:nvSpPr>
        <p:spPr/>
        <p:txBody>
          <a:bodyPr>
            <a:normAutofit/>
          </a:bodyPr>
          <a:lstStyle/>
          <a:p>
            <a:pPr marL="0" indent="0" algn="ctr"/>
            <a:r>
              <a:rPr lang="zh-TW" altLang="zh-TW" kern="100" dirty="0">
                <a:solidFill>
                  <a:schemeClr val="bg2"/>
                </a:solidFill>
                <a:effectLst/>
                <a:latin typeface="Calibri" panose="020F0502020204030204" pitchFamily="34" charset="0"/>
                <a:cs typeface="Arial" panose="020B0604020202020204" pitchFamily="34" charset="0"/>
              </a:rPr>
              <a:t>菩薩悲智互動</a:t>
            </a:r>
            <a:r>
              <a:rPr lang="zh-TW" altLang="en-US" kern="100" dirty="0">
                <a:solidFill>
                  <a:schemeClr val="bg2"/>
                </a:solidFill>
                <a:effectLst/>
                <a:latin typeface="Calibri" panose="020F0502020204030204" pitchFamily="34" charset="0"/>
                <a:cs typeface="Arial" panose="020B0604020202020204" pitchFamily="34" charset="0"/>
              </a:rPr>
              <a:t>  </a:t>
            </a:r>
            <a:r>
              <a:rPr lang="zh-TW" altLang="zh-TW" kern="100" dirty="0">
                <a:solidFill>
                  <a:schemeClr val="bg1">
                    <a:lumMod val="95000"/>
                  </a:schemeClr>
                </a:solidFill>
                <a:effectLst/>
                <a:latin typeface="Calibri" panose="020F0502020204030204" pitchFamily="34" charset="0"/>
                <a:cs typeface="Arial" panose="020B0604020202020204" pitchFamily="34" charset="0"/>
              </a:rPr>
              <a:t>當機啟教傳法 </a:t>
            </a:r>
            <a:br>
              <a:rPr lang="zh-TW" altLang="zh-TW" kern="100" dirty="0">
                <a:solidFill>
                  <a:schemeClr val="bg1">
                    <a:lumMod val="95000"/>
                  </a:schemeClr>
                </a:solidFill>
                <a:effectLst/>
                <a:latin typeface="Calibri" panose="020F0502020204030204" pitchFamily="34" charset="0"/>
                <a:ea typeface="新細明體" panose="02020500000000000000" pitchFamily="18" charset="-120"/>
                <a:cs typeface="Times New Roman" panose="02020603050405020304" pitchFamily="18" charset="0"/>
              </a:rPr>
            </a:br>
            <a:endParaRPr lang="zh-TW" altLang="en-US" dirty="0"/>
          </a:p>
        </p:txBody>
      </p:sp>
      <p:sp>
        <p:nvSpPr>
          <p:cNvPr id="3" name="直排文字版面配置區 2">
            <a:extLst>
              <a:ext uri="{FF2B5EF4-FFF2-40B4-BE49-F238E27FC236}">
                <a16:creationId xmlns:a16="http://schemas.microsoft.com/office/drawing/2014/main" id="{EAA5F653-27C2-4D0F-873C-415B0B3CA7EC}"/>
              </a:ext>
            </a:extLst>
          </p:cNvPr>
          <p:cNvSpPr>
            <a:spLocks noGrp="1"/>
          </p:cNvSpPr>
          <p:nvPr>
            <p:ph type="body" orient="vert" idx="1"/>
          </p:nvPr>
        </p:nvSpPr>
        <p:spPr>
          <a:xfrm>
            <a:off x="838200" y="1253331"/>
            <a:ext cx="10515600" cy="4351338"/>
          </a:xfrm>
        </p:spPr>
        <p:txBody>
          <a:bodyPr/>
          <a:lstStyle/>
          <a:p>
            <a:r>
              <a:rPr lang="zh-TW" altLang="zh-TW" sz="4400" kern="0" dirty="0">
                <a:effectLst/>
                <a:ea typeface="標楷體" panose="03000509000000000000" pitchFamily="65" charset="-120"/>
                <a:cs typeface="Arial" panose="020B0604020202020204" pitchFamily="34" charset="0"/>
              </a:rPr>
              <a:t>菩薩的慈悲與智慧，為未來的眾生開啟大法的因緣，所以我們大家要很用心體會，諸佛菩薩的慈悲，彼此之間的配合，這個因緣，給了我們未來的眾生</a:t>
            </a:r>
            <a:r>
              <a:rPr lang="zh-TW" altLang="en-US" sz="4400" kern="0" dirty="0">
                <a:effectLst/>
                <a:ea typeface="標楷體" panose="03000509000000000000" pitchFamily="65" charset="-120"/>
                <a:cs typeface="Arial" panose="020B0604020202020204" pitchFamily="34" charset="0"/>
              </a:rPr>
              <a:t>。</a:t>
            </a:r>
            <a:endParaRPr lang="en-US" altLang="zh-TW" sz="4400" kern="0" dirty="0">
              <a:effectLst/>
              <a:ea typeface="標楷體" panose="03000509000000000000" pitchFamily="65" charset="-120"/>
              <a:cs typeface="Arial" panose="020B0604020202020204" pitchFamily="34" charset="0"/>
            </a:endParaRPr>
          </a:p>
          <a:p>
            <a:r>
              <a:rPr lang="zh-TW" altLang="zh-TW" sz="4400" kern="0" dirty="0">
                <a:effectLst/>
                <a:ea typeface="標楷體" panose="03000509000000000000" pitchFamily="65" charset="-120"/>
                <a:cs typeface="Arial" panose="020B0604020202020204" pitchFamily="34" charset="0"/>
              </a:rPr>
              <a:t>我們大家要生稀有之心，這個法是很難得，所以我們要很尊重，好好把握</a:t>
            </a:r>
            <a:endParaRPr lang="en-US" altLang="zh-TW" sz="4400" dirty="0">
              <a:effectLst/>
              <a:ea typeface="標楷體" panose="03000509000000000000" pitchFamily="65" charset="-120"/>
              <a:cs typeface="Arial" panose="020B0604020202020204" pitchFamily="34" charset="0"/>
            </a:endParaRPr>
          </a:p>
          <a:p>
            <a:endParaRPr lang="zh-TW" altLang="en-US" dirty="0"/>
          </a:p>
        </p:txBody>
      </p:sp>
      <p:sp>
        <p:nvSpPr>
          <p:cNvPr id="5" name="文字方塊 4">
            <a:extLst>
              <a:ext uri="{FF2B5EF4-FFF2-40B4-BE49-F238E27FC236}">
                <a16:creationId xmlns:a16="http://schemas.microsoft.com/office/drawing/2014/main" id="{60F7BFCF-6907-477B-9192-15C525BFA7C2}"/>
              </a:ext>
            </a:extLst>
          </p:cNvPr>
          <p:cNvSpPr txBox="1"/>
          <p:nvPr/>
        </p:nvSpPr>
        <p:spPr>
          <a:xfrm>
            <a:off x="1219200" y="6123543"/>
            <a:ext cx="6096000" cy="461665"/>
          </a:xfrm>
          <a:prstGeom prst="rect">
            <a:avLst/>
          </a:prstGeom>
          <a:noFill/>
        </p:spPr>
        <p:txBody>
          <a:bodyPr wrap="square">
            <a:spAutoFit/>
          </a:bodyPr>
          <a:lstStyle/>
          <a:p>
            <a:r>
              <a:rPr lang="zh-TW" altLang="en-US" sz="2400" dirty="0">
                <a:latin typeface="標楷體" panose="03000509000000000000" pitchFamily="65" charset="-120"/>
                <a:ea typeface="標楷體" panose="03000509000000000000" pitchFamily="65" charset="-120"/>
              </a:rPr>
              <a:t>靜思妙蓮華第</a:t>
            </a:r>
            <a:r>
              <a:rPr lang="en-US" altLang="zh-TW" sz="2400" dirty="0">
                <a:latin typeface="標楷體" panose="03000509000000000000" pitchFamily="65" charset="-120"/>
                <a:ea typeface="標楷體" panose="03000509000000000000" pitchFamily="65" charset="-120"/>
              </a:rPr>
              <a:t>81</a:t>
            </a:r>
            <a:r>
              <a:rPr lang="zh-TW" altLang="en-US" sz="2400" dirty="0">
                <a:latin typeface="標楷體" panose="03000509000000000000" pitchFamily="65" charset="-120"/>
                <a:ea typeface="標楷體" panose="03000509000000000000" pitchFamily="65" charset="-120"/>
              </a:rPr>
              <a:t>集</a:t>
            </a:r>
          </a:p>
        </p:txBody>
      </p:sp>
    </p:spTree>
    <p:extLst>
      <p:ext uri="{BB962C8B-B14F-4D97-AF65-F5344CB8AC3E}">
        <p14:creationId xmlns:p14="http://schemas.microsoft.com/office/powerpoint/2010/main" val="7563911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495D489-DA45-4437-877F-98ACA01DCF7C}"/>
              </a:ext>
            </a:extLst>
          </p:cNvPr>
          <p:cNvSpPr>
            <a:spLocks noGrp="1"/>
          </p:cNvSpPr>
          <p:nvPr>
            <p:ph type="title"/>
          </p:nvPr>
        </p:nvSpPr>
        <p:spPr>
          <a:xfrm>
            <a:off x="2581546" y="221065"/>
            <a:ext cx="8715632" cy="1325563"/>
          </a:xfrm>
        </p:spPr>
        <p:txBody>
          <a:bodyPr>
            <a:normAutofit/>
          </a:bodyPr>
          <a:lstStyle/>
          <a:p>
            <a:pPr algn="ctr"/>
            <a:r>
              <a:rPr lang="zh-TW" altLang="en-US" sz="5400" dirty="0">
                <a:solidFill>
                  <a:schemeClr val="bg1"/>
                </a:solidFill>
                <a:latin typeface="標楷體" panose="03000509000000000000" pitchFamily="65" charset="-120"/>
                <a:ea typeface="標楷體" panose="03000509000000000000" pitchFamily="65" charset="-120"/>
              </a:rPr>
              <a:t>第六章 彌勒啟疑問</a:t>
            </a:r>
          </a:p>
        </p:txBody>
      </p:sp>
      <p:pic>
        <p:nvPicPr>
          <p:cNvPr id="5" name="圖片 4">
            <a:extLst>
              <a:ext uri="{FF2B5EF4-FFF2-40B4-BE49-F238E27FC236}">
                <a16:creationId xmlns:a16="http://schemas.microsoft.com/office/drawing/2014/main" id="{58DE83A6-D9B8-41FC-B0B1-7B5ECDD6B2F7}"/>
              </a:ext>
            </a:extLst>
          </p:cNvPr>
          <p:cNvPicPr>
            <a:picLocks noChangeAspect="1"/>
          </p:cNvPicPr>
          <p:nvPr/>
        </p:nvPicPr>
        <p:blipFill rotWithShape="1">
          <a:blip r:embed="rId3"/>
          <a:srcRect l="226" t="-12659" r="-226" b="12659"/>
          <a:stretch/>
        </p:blipFill>
        <p:spPr>
          <a:xfrm>
            <a:off x="86158" y="0"/>
            <a:ext cx="2657042" cy="1767695"/>
          </a:xfrm>
          <a:prstGeom prst="ellipse">
            <a:avLst/>
          </a:prstGeom>
          <a:ln>
            <a:noFill/>
          </a:ln>
          <a:effectLst>
            <a:softEdge rad="112500"/>
          </a:effectLst>
        </p:spPr>
      </p:pic>
      <p:sp>
        <p:nvSpPr>
          <p:cNvPr id="7" name="文字方塊 6">
            <a:extLst>
              <a:ext uri="{FF2B5EF4-FFF2-40B4-BE49-F238E27FC236}">
                <a16:creationId xmlns:a16="http://schemas.microsoft.com/office/drawing/2014/main" id="{89A354ED-CAA4-456B-A6ED-1BD83E420DCE}"/>
              </a:ext>
            </a:extLst>
          </p:cNvPr>
          <p:cNvSpPr txBox="1"/>
          <p:nvPr/>
        </p:nvSpPr>
        <p:spPr>
          <a:xfrm>
            <a:off x="3370135" y="2008312"/>
            <a:ext cx="8544560" cy="2554545"/>
          </a:xfrm>
          <a:prstGeom prst="rect">
            <a:avLst/>
          </a:prstGeom>
          <a:noFill/>
        </p:spPr>
        <p:txBody>
          <a:bodyPr wrap="square">
            <a:spAutoFit/>
          </a:bodyPr>
          <a:lstStyle/>
          <a:p>
            <a:r>
              <a:rPr lang="zh-CN" altLang="en-US" sz="4000" u="sng" dirty="0">
                <a:solidFill>
                  <a:srgbClr val="FFFF00"/>
                </a:solidFill>
                <a:latin typeface="標楷體" panose="03000509000000000000" pitchFamily="65" charset="-120"/>
                <a:ea typeface="標楷體" panose="03000509000000000000" pitchFamily="65" charset="-120"/>
              </a:rPr>
              <a:t>現神變</a:t>
            </a:r>
            <a:r>
              <a:rPr lang="zh-TW" altLang="en-US" sz="4000" u="sng" dirty="0">
                <a:solidFill>
                  <a:srgbClr val="FFFF00"/>
                </a:solidFill>
                <a:latin typeface="標楷體" panose="03000509000000000000" pitchFamily="65" charset="-120"/>
                <a:ea typeface="標楷體" panose="03000509000000000000" pitchFamily="65" charset="-120"/>
              </a:rPr>
              <a:t>相</a:t>
            </a:r>
            <a:r>
              <a:rPr lang="zh-CN" altLang="en-US" sz="4000" dirty="0">
                <a:solidFill>
                  <a:srgbClr val="FFFF00"/>
                </a:solidFill>
                <a:latin typeface="標楷體" panose="03000509000000000000" pitchFamily="65" charset="-120"/>
                <a:ea typeface="標楷體" panose="03000509000000000000" pitchFamily="65" charset="-120"/>
              </a:rPr>
              <a:t>甚希有</a:t>
            </a:r>
            <a:r>
              <a:rPr lang="zh-TW" altLang="en-US" sz="4000" dirty="0">
                <a:solidFill>
                  <a:srgbClr val="FFFF00"/>
                </a:solidFill>
                <a:latin typeface="標楷體" panose="03000509000000000000" pitchFamily="65" charset="-120"/>
                <a:ea typeface="標楷體" panose="03000509000000000000" pitchFamily="65" charset="-120"/>
              </a:rPr>
              <a:t> 以何因</a:t>
            </a:r>
            <a:r>
              <a:rPr lang="zh-CN" altLang="en-US" sz="4000" dirty="0">
                <a:solidFill>
                  <a:srgbClr val="FFFF00"/>
                </a:solidFill>
                <a:latin typeface="標楷體" panose="03000509000000000000" pitchFamily="65" charset="-120"/>
                <a:ea typeface="標楷體" panose="03000509000000000000" pitchFamily="65" charset="-120"/>
              </a:rPr>
              <a:t>緣</a:t>
            </a:r>
            <a:r>
              <a:rPr lang="zh-TW" altLang="en-US" sz="4000" dirty="0">
                <a:solidFill>
                  <a:srgbClr val="FFFF00"/>
                </a:solidFill>
                <a:latin typeface="標楷體" panose="03000509000000000000" pitchFamily="65" charset="-120"/>
                <a:ea typeface="標楷體" panose="03000509000000000000" pitchFamily="65" charset="-120"/>
              </a:rPr>
              <a:t>有</a:t>
            </a:r>
            <a:r>
              <a:rPr lang="zh-CN" altLang="en-US" sz="4000" dirty="0">
                <a:solidFill>
                  <a:srgbClr val="FFFF00"/>
                </a:solidFill>
                <a:latin typeface="標楷體" panose="03000509000000000000" pitchFamily="65" charset="-120"/>
                <a:ea typeface="標楷體" panose="03000509000000000000" pitchFamily="65" charset="-120"/>
              </a:rPr>
              <a:t>此瑞</a:t>
            </a:r>
            <a:endParaRPr lang="en-US" altLang="zh-CN" sz="4000" dirty="0">
              <a:solidFill>
                <a:srgbClr val="FFFF00"/>
              </a:solidFill>
              <a:latin typeface="標楷體" panose="03000509000000000000" pitchFamily="65" charset="-120"/>
              <a:ea typeface="標楷體" panose="03000509000000000000" pitchFamily="65" charset="-120"/>
            </a:endParaRPr>
          </a:p>
          <a:p>
            <a:r>
              <a:rPr lang="zh-TW" altLang="en-US" sz="4000" dirty="0">
                <a:solidFill>
                  <a:srgbClr val="FFFF00"/>
                </a:solidFill>
                <a:latin typeface="標楷體" panose="03000509000000000000" pitchFamily="65" charset="-120"/>
                <a:ea typeface="標楷體" panose="03000509000000000000" pitchFamily="65" charset="-120"/>
              </a:rPr>
              <a:t>彌勒隱明啟</a:t>
            </a:r>
            <a:r>
              <a:rPr lang="zh-CN" altLang="en-US" sz="4000" dirty="0">
                <a:solidFill>
                  <a:srgbClr val="FFFF00"/>
                </a:solidFill>
                <a:latin typeface="標楷體" panose="03000509000000000000" pitchFamily="65" charset="-120"/>
                <a:ea typeface="標楷體" panose="03000509000000000000" pitchFamily="65" charset="-120"/>
              </a:rPr>
              <a:t>疑問</a:t>
            </a:r>
            <a:r>
              <a:rPr lang="zh-TW" altLang="en-US" sz="4000" dirty="0">
                <a:solidFill>
                  <a:srgbClr val="FFFF00"/>
                </a:solidFill>
                <a:latin typeface="標楷體" panose="03000509000000000000" pitchFamily="65" charset="-120"/>
                <a:ea typeface="標楷體" panose="03000509000000000000" pitchFamily="65" charset="-120"/>
              </a:rPr>
              <a:t> </a:t>
            </a:r>
            <a:r>
              <a:rPr lang="zh-CN" altLang="en-US" sz="4000" dirty="0">
                <a:solidFill>
                  <a:srgbClr val="FFFF00"/>
                </a:solidFill>
                <a:latin typeface="標楷體" panose="03000509000000000000" pitchFamily="65" charset="-120"/>
                <a:ea typeface="標楷體" panose="03000509000000000000" pitchFamily="65" charset="-120"/>
              </a:rPr>
              <a:t>引</a:t>
            </a:r>
            <a:r>
              <a:rPr lang="zh-TW" altLang="en-US" sz="4000" dirty="0">
                <a:solidFill>
                  <a:srgbClr val="FFFF00"/>
                </a:solidFill>
                <a:latin typeface="標楷體" panose="03000509000000000000" pitchFamily="65" charset="-120"/>
                <a:ea typeface="標楷體" panose="03000509000000000000" pitchFamily="65" charset="-120"/>
              </a:rPr>
              <a:t>眾疑</a:t>
            </a:r>
            <a:r>
              <a:rPr lang="zh-CN" altLang="en-US" sz="4000" dirty="0">
                <a:solidFill>
                  <a:srgbClr val="FFFF00"/>
                </a:solidFill>
                <a:latin typeface="標楷體" panose="03000509000000000000" pitchFamily="65" charset="-120"/>
                <a:ea typeface="標楷體" panose="03000509000000000000" pitchFamily="65" charset="-120"/>
              </a:rPr>
              <a:t>生求</a:t>
            </a:r>
            <a:r>
              <a:rPr lang="zh-TW" altLang="en-US" sz="4000" dirty="0">
                <a:solidFill>
                  <a:srgbClr val="FFFF00"/>
                </a:solidFill>
                <a:latin typeface="標楷體" panose="03000509000000000000" pitchFamily="65" charset="-120"/>
                <a:ea typeface="標楷體" panose="03000509000000000000" pitchFamily="65" charset="-120"/>
              </a:rPr>
              <a:t>法</a:t>
            </a:r>
            <a:r>
              <a:rPr lang="zh-CN" altLang="en-US" sz="4000" dirty="0">
                <a:solidFill>
                  <a:srgbClr val="FFFF00"/>
                </a:solidFill>
                <a:latin typeface="標楷體" panose="03000509000000000000" pitchFamily="65" charset="-120"/>
                <a:ea typeface="標楷體" panose="03000509000000000000" pitchFamily="65" charset="-120"/>
              </a:rPr>
              <a:t>心</a:t>
            </a:r>
            <a:endParaRPr lang="en-US" altLang="zh-CN" sz="4000" dirty="0">
              <a:solidFill>
                <a:srgbClr val="FFFF00"/>
              </a:solidFill>
              <a:latin typeface="標楷體" panose="03000509000000000000" pitchFamily="65" charset="-120"/>
              <a:ea typeface="標楷體" panose="03000509000000000000" pitchFamily="65" charset="-120"/>
            </a:endParaRPr>
          </a:p>
          <a:p>
            <a:r>
              <a:rPr lang="zh-CN" altLang="en-US" sz="4000" dirty="0">
                <a:solidFill>
                  <a:srgbClr val="FFFF00"/>
                </a:solidFill>
                <a:latin typeface="標楷體" panose="03000509000000000000" pitchFamily="65" charset="-120"/>
                <a:ea typeface="標楷體" panose="03000509000000000000" pitchFamily="65" charset="-120"/>
              </a:rPr>
              <a:t>文</a:t>
            </a:r>
            <a:r>
              <a:rPr lang="zh-TW" altLang="en-US" sz="4000" dirty="0">
                <a:solidFill>
                  <a:srgbClr val="FFFF00"/>
                </a:solidFill>
                <a:latin typeface="標楷體" panose="03000509000000000000" pitchFamily="65" charset="-120"/>
                <a:ea typeface="標楷體" panose="03000509000000000000" pitchFamily="65" charset="-120"/>
              </a:rPr>
              <a:t>殊</a:t>
            </a:r>
            <a:r>
              <a:rPr lang="zh-CN" altLang="en-US" sz="4000" dirty="0">
                <a:solidFill>
                  <a:srgbClr val="FFFF00"/>
                </a:solidFill>
                <a:latin typeface="標楷體" panose="03000509000000000000" pitchFamily="65" charset="-120"/>
                <a:ea typeface="標楷體" panose="03000509000000000000" pitchFamily="65" charset="-120"/>
              </a:rPr>
              <a:t>多</a:t>
            </a:r>
            <a:r>
              <a:rPr lang="zh-TW" altLang="en-US" sz="4000" dirty="0">
                <a:solidFill>
                  <a:srgbClr val="FFFF00"/>
                </a:solidFill>
                <a:latin typeface="標楷體" panose="03000509000000000000" pitchFamily="65" charset="-120"/>
                <a:ea typeface="標楷體" panose="03000509000000000000" pitchFamily="65" charset="-120"/>
              </a:rPr>
              <a:t>生親近</a:t>
            </a:r>
            <a:r>
              <a:rPr lang="zh-CN" altLang="en-US" sz="4000" dirty="0">
                <a:solidFill>
                  <a:srgbClr val="FFFF00"/>
                </a:solidFill>
                <a:latin typeface="標楷體" panose="03000509000000000000" pitchFamily="65" charset="-120"/>
                <a:ea typeface="標楷體" panose="03000509000000000000" pitchFamily="65" charset="-120"/>
              </a:rPr>
              <a:t>佛</a:t>
            </a:r>
            <a:r>
              <a:rPr lang="zh-TW" altLang="en-US" sz="4000" dirty="0">
                <a:solidFill>
                  <a:srgbClr val="FFFF00"/>
                </a:solidFill>
                <a:latin typeface="標楷體" panose="03000509000000000000" pitchFamily="65" charset="-120"/>
                <a:ea typeface="標楷體" panose="03000509000000000000" pitchFamily="65" charset="-120"/>
              </a:rPr>
              <a:t> </a:t>
            </a:r>
            <a:r>
              <a:rPr lang="zh-CN" altLang="en-US" sz="4000" dirty="0">
                <a:solidFill>
                  <a:srgbClr val="FFFF00"/>
                </a:solidFill>
                <a:latin typeface="標楷體" panose="03000509000000000000" pitchFamily="65" charset="-120"/>
                <a:ea typeface="標楷體" panose="03000509000000000000" pitchFamily="65" charset="-120"/>
              </a:rPr>
              <a:t>當問菩薩</a:t>
            </a:r>
            <a:r>
              <a:rPr lang="zh-TW" altLang="en-US" sz="4000" dirty="0">
                <a:solidFill>
                  <a:srgbClr val="FFFF00"/>
                </a:solidFill>
                <a:latin typeface="標楷體" panose="03000509000000000000" pitchFamily="65" charset="-120"/>
                <a:ea typeface="標楷體" panose="03000509000000000000" pitchFamily="65" charset="-120"/>
              </a:rPr>
              <a:t>決眾疑</a:t>
            </a:r>
            <a:endParaRPr lang="en-US" altLang="zh-TW" sz="4000" dirty="0">
              <a:solidFill>
                <a:srgbClr val="FFFF00"/>
              </a:solidFill>
              <a:latin typeface="標楷體" panose="03000509000000000000" pitchFamily="65" charset="-120"/>
              <a:ea typeface="標楷體" panose="03000509000000000000" pitchFamily="65" charset="-120"/>
            </a:endParaRPr>
          </a:p>
          <a:p>
            <a:r>
              <a:rPr lang="zh-CN" altLang="en-US" sz="4000" dirty="0">
                <a:solidFill>
                  <a:srgbClr val="FFFF00"/>
                </a:solidFill>
                <a:latin typeface="標楷體" panose="03000509000000000000" pitchFamily="65" charset="-120"/>
                <a:ea typeface="標楷體" panose="03000509000000000000" pitchFamily="65" charset="-120"/>
              </a:rPr>
              <a:t>重</a:t>
            </a:r>
            <a:r>
              <a:rPr lang="zh-TW" altLang="en-US" sz="4000" dirty="0">
                <a:solidFill>
                  <a:srgbClr val="FFFF00"/>
                </a:solidFill>
                <a:latin typeface="標楷體" panose="03000509000000000000" pitchFamily="65" charset="-120"/>
                <a:ea typeface="標楷體" panose="03000509000000000000" pitchFamily="65" charset="-120"/>
              </a:rPr>
              <a:t>頌偈</a:t>
            </a:r>
            <a:r>
              <a:rPr lang="zh-CN" altLang="en-US" sz="4000" dirty="0">
                <a:solidFill>
                  <a:srgbClr val="FFFF00"/>
                </a:solidFill>
                <a:latin typeface="標楷體" panose="03000509000000000000" pitchFamily="65" charset="-120"/>
                <a:ea typeface="標楷體" panose="03000509000000000000" pitchFamily="65" charset="-120"/>
              </a:rPr>
              <a:t>文明此</a:t>
            </a:r>
            <a:r>
              <a:rPr lang="zh-TW" altLang="en-US" sz="4000" dirty="0">
                <a:solidFill>
                  <a:srgbClr val="FFFF00"/>
                </a:solidFill>
                <a:latin typeface="標楷體" panose="03000509000000000000" pitchFamily="65" charset="-120"/>
                <a:ea typeface="標楷體" panose="03000509000000000000" pitchFamily="65" charset="-120"/>
              </a:rPr>
              <a:t>義 </a:t>
            </a:r>
            <a:r>
              <a:rPr lang="zh-CN" altLang="en-US" sz="4000" dirty="0">
                <a:solidFill>
                  <a:srgbClr val="FFFF00"/>
                </a:solidFill>
                <a:latin typeface="標楷體" panose="03000509000000000000" pitchFamily="65" charset="-120"/>
                <a:ea typeface="標楷體" panose="03000509000000000000" pitchFamily="65" charset="-120"/>
              </a:rPr>
              <a:t>令衆立信</a:t>
            </a:r>
            <a:r>
              <a:rPr lang="zh-TW" altLang="en-US" sz="4000" dirty="0">
                <a:solidFill>
                  <a:srgbClr val="FFFF00"/>
                </a:solidFill>
                <a:latin typeface="標楷體" panose="03000509000000000000" pitchFamily="65" charset="-120"/>
                <a:ea typeface="標楷體" panose="03000509000000000000" pitchFamily="65" charset="-120"/>
              </a:rPr>
              <a:t>欣樂法</a:t>
            </a:r>
          </a:p>
        </p:txBody>
      </p:sp>
      <p:sp>
        <p:nvSpPr>
          <p:cNvPr id="6" name="文字方塊 5">
            <a:extLst>
              <a:ext uri="{FF2B5EF4-FFF2-40B4-BE49-F238E27FC236}">
                <a16:creationId xmlns:a16="http://schemas.microsoft.com/office/drawing/2014/main" id="{313F9713-C042-4F2B-BC81-6E09027748E1}"/>
              </a:ext>
            </a:extLst>
          </p:cNvPr>
          <p:cNvSpPr txBox="1"/>
          <p:nvPr/>
        </p:nvSpPr>
        <p:spPr>
          <a:xfrm>
            <a:off x="7316126" y="6123543"/>
            <a:ext cx="3104739" cy="369332"/>
          </a:xfrm>
          <a:prstGeom prst="rect">
            <a:avLst/>
          </a:prstGeom>
          <a:noFill/>
        </p:spPr>
        <p:txBody>
          <a:bodyPr wrap="square">
            <a:spAutoFit/>
          </a:bodyPr>
          <a:lstStyle/>
          <a:p>
            <a:r>
              <a:rPr lang="zh-TW" altLang="en-US" sz="1800" kern="0" dirty="0">
                <a:solidFill>
                  <a:schemeClr val="bg2"/>
                </a:solidFill>
                <a:effectLst/>
                <a:latin typeface="標楷體" panose="03000509000000000000" pitchFamily="65" charset="-120"/>
                <a:ea typeface="標楷體" panose="03000509000000000000" pitchFamily="65" charset="-120"/>
                <a:cs typeface="Arial" panose="020B0604020202020204" pitchFamily="34" charset="0"/>
              </a:rPr>
              <a:t>靜思法髓妙蓮華序品</a:t>
            </a:r>
            <a:r>
              <a:rPr lang="en-US" altLang="zh-TW" sz="1800" kern="0" dirty="0">
                <a:solidFill>
                  <a:schemeClr val="bg2"/>
                </a:solidFill>
                <a:effectLst/>
                <a:latin typeface="標楷體" panose="03000509000000000000" pitchFamily="65" charset="-120"/>
                <a:ea typeface="標楷體" panose="03000509000000000000" pitchFamily="65" charset="-120"/>
                <a:cs typeface="Arial" panose="020B0604020202020204" pitchFamily="34" charset="0"/>
              </a:rPr>
              <a:t>》P605</a:t>
            </a:r>
            <a:endParaRPr lang="zh-TW" altLang="en-US" dirty="0">
              <a:solidFill>
                <a:schemeClr val="bg2"/>
              </a:solidFill>
            </a:endParaRPr>
          </a:p>
        </p:txBody>
      </p:sp>
    </p:spTree>
    <p:extLst>
      <p:ext uri="{BB962C8B-B14F-4D97-AF65-F5344CB8AC3E}">
        <p14:creationId xmlns:p14="http://schemas.microsoft.com/office/powerpoint/2010/main" val="21371441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圖片 3">
            <a:hlinkClick r:id="rId2" action="ppaction://hlinkfile"/>
          </p:cNvPr>
          <p:cNvPicPr>
            <a:picLocks noChangeAspect="1"/>
          </p:cNvPicPr>
          <p:nvPr/>
        </p:nvPicPr>
        <p:blipFill>
          <a:blip r:embed="rId3"/>
          <a:stretch>
            <a:fillRect/>
          </a:stretch>
        </p:blipFill>
        <p:spPr>
          <a:xfrm>
            <a:off x="0" y="-457201"/>
            <a:ext cx="12192000" cy="7508929"/>
          </a:xfrm>
          <a:prstGeom prst="rect">
            <a:avLst/>
          </a:prstGeom>
        </p:spPr>
      </p:pic>
    </p:spTree>
    <p:extLst>
      <p:ext uri="{BB962C8B-B14F-4D97-AF65-F5344CB8AC3E}">
        <p14:creationId xmlns:p14="http://schemas.microsoft.com/office/powerpoint/2010/main" val="23941927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直排文字版面配置區 2">
            <a:extLst>
              <a:ext uri="{FF2B5EF4-FFF2-40B4-BE49-F238E27FC236}">
                <a16:creationId xmlns:a16="http://schemas.microsoft.com/office/drawing/2014/main" id="{7DAE69AA-3F66-4CC9-967B-001DC9FBCA84}"/>
              </a:ext>
            </a:extLst>
          </p:cNvPr>
          <p:cNvSpPr>
            <a:spLocks noGrp="1"/>
          </p:cNvSpPr>
          <p:nvPr>
            <p:ph type="body" orient="vert" idx="1"/>
          </p:nvPr>
        </p:nvSpPr>
        <p:spPr/>
        <p:txBody>
          <a:bodyPr>
            <a:normAutofit/>
          </a:bodyPr>
          <a:lstStyle/>
          <a:p>
            <a:r>
              <a:rPr lang="zh-CN" altLang="en-US" sz="4400" dirty="0"/>
              <a:t>諸佛菩薩顯</a:t>
            </a:r>
            <a:r>
              <a:rPr lang="zh-TW" altLang="en-US" sz="4400" dirty="0"/>
              <a:t>跡</a:t>
            </a:r>
            <a:r>
              <a:rPr lang="zh-CN" altLang="en-US" sz="4400" dirty="0"/>
              <a:t>在人間</a:t>
            </a:r>
            <a:r>
              <a:rPr lang="zh-TW" altLang="en-US" sz="4400" dirty="0"/>
              <a:t>，</a:t>
            </a:r>
            <a:r>
              <a:rPr lang="zh-CN" altLang="en-US" sz="4400" dirty="0"/>
              <a:t>他們有本、有</a:t>
            </a:r>
            <a:r>
              <a:rPr lang="zh-TW" altLang="en-US" sz="4400" dirty="0"/>
              <a:t>跡。</a:t>
            </a:r>
            <a:endParaRPr lang="en-US" altLang="zh-TW" sz="4400" dirty="0"/>
          </a:p>
          <a:p>
            <a:r>
              <a:rPr lang="zh-CN" altLang="en-US" sz="4400" dirty="0"/>
              <a:t>「本」是人人本有的</a:t>
            </a:r>
            <a:r>
              <a:rPr lang="zh-TW" altLang="en-US" sz="4400" dirty="0"/>
              <a:t>覺性，</a:t>
            </a:r>
            <a:r>
              <a:rPr lang="zh-CN" altLang="en-US" sz="4400" dirty="0">
                <a:solidFill>
                  <a:schemeClr val="bg2"/>
                </a:solidFill>
              </a:rPr>
              <a:t>爲了讓衆生能够回歸本性一</a:t>
            </a:r>
            <a:r>
              <a:rPr lang="zh-TW" altLang="en-US" sz="4400" dirty="0">
                <a:solidFill>
                  <a:schemeClr val="bg2"/>
                </a:solidFill>
              </a:rPr>
              <a:t>念</a:t>
            </a:r>
            <a:r>
              <a:rPr lang="zh-CN" altLang="en-US" sz="4400" dirty="0">
                <a:solidFill>
                  <a:schemeClr val="bg2"/>
                </a:solidFill>
              </a:rPr>
              <a:t>真</a:t>
            </a:r>
            <a:r>
              <a:rPr lang="zh-TW" altLang="en-US" sz="4400" dirty="0"/>
              <a:t>，</a:t>
            </a:r>
            <a:r>
              <a:rPr lang="zh-CN" altLang="en-US" sz="4400" dirty="0"/>
              <a:t>所以佛陀顯「</a:t>
            </a:r>
            <a:r>
              <a:rPr lang="zh-TW" altLang="en-US" sz="4400" dirty="0"/>
              <a:t>跡」。</a:t>
            </a:r>
          </a:p>
        </p:txBody>
      </p:sp>
      <p:sp>
        <p:nvSpPr>
          <p:cNvPr id="5" name="標題 4">
            <a:extLst>
              <a:ext uri="{FF2B5EF4-FFF2-40B4-BE49-F238E27FC236}">
                <a16:creationId xmlns:a16="http://schemas.microsoft.com/office/drawing/2014/main" id="{AF730200-5F66-4B11-960F-7A5B19020A49}"/>
              </a:ext>
            </a:extLst>
          </p:cNvPr>
          <p:cNvSpPr>
            <a:spLocks noGrp="1"/>
          </p:cNvSpPr>
          <p:nvPr>
            <p:ph type="title"/>
          </p:nvPr>
        </p:nvSpPr>
        <p:spPr>
          <a:xfrm>
            <a:off x="3123210" y="365125"/>
            <a:ext cx="5343897" cy="1325563"/>
          </a:xfrm>
        </p:spPr>
        <p:txBody>
          <a:bodyPr>
            <a:normAutofit/>
          </a:bodyPr>
          <a:lstStyle/>
          <a:p>
            <a:pPr algn="ctr"/>
            <a:r>
              <a:rPr lang="zh-TW" altLang="en-US" sz="6600" dirty="0"/>
              <a:t>顯跡在人間</a:t>
            </a:r>
          </a:p>
        </p:txBody>
      </p:sp>
      <p:sp>
        <p:nvSpPr>
          <p:cNvPr id="2" name="文字方塊 1">
            <a:extLst>
              <a:ext uri="{FF2B5EF4-FFF2-40B4-BE49-F238E27FC236}">
                <a16:creationId xmlns:a16="http://schemas.microsoft.com/office/drawing/2014/main" id="{35CD1947-4242-4B26-B88E-5837761ABAF7}"/>
              </a:ext>
            </a:extLst>
          </p:cNvPr>
          <p:cNvSpPr txBox="1"/>
          <p:nvPr/>
        </p:nvSpPr>
        <p:spPr>
          <a:xfrm>
            <a:off x="7307888" y="6403629"/>
            <a:ext cx="3804955" cy="369332"/>
          </a:xfrm>
          <a:prstGeom prst="rect">
            <a:avLst/>
          </a:prstGeom>
          <a:noFill/>
        </p:spPr>
        <p:txBody>
          <a:bodyPr wrap="square">
            <a:spAutoFit/>
          </a:bodyPr>
          <a:lstStyle/>
          <a:p>
            <a:r>
              <a:rPr lang="zh-TW" altLang="en-US" sz="1800" kern="0" dirty="0">
                <a:solidFill>
                  <a:srgbClr val="002060"/>
                </a:solidFill>
                <a:effectLst/>
                <a:latin typeface="標楷體" panose="03000509000000000000" pitchFamily="65" charset="-120"/>
                <a:ea typeface="標楷體" panose="03000509000000000000" pitchFamily="65" charset="-120"/>
                <a:cs typeface="Arial" panose="020B0604020202020204" pitchFamily="34" charset="0"/>
              </a:rPr>
              <a:t>靜思法髓妙蓮華序品</a:t>
            </a:r>
            <a:r>
              <a:rPr lang="en-US" altLang="zh-TW" sz="1800" kern="0" dirty="0">
                <a:solidFill>
                  <a:srgbClr val="002060"/>
                </a:solidFill>
                <a:effectLst/>
                <a:latin typeface="標楷體" panose="03000509000000000000" pitchFamily="65" charset="-120"/>
                <a:ea typeface="標楷體" panose="03000509000000000000" pitchFamily="65" charset="-120"/>
                <a:cs typeface="Arial" panose="020B0604020202020204" pitchFamily="34" charset="0"/>
              </a:rPr>
              <a:t>》P627(+</a:t>
            </a:r>
            <a:r>
              <a:rPr lang="en-US" altLang="zh-TW" kern="0" dirty="0">
                <a:solidFill>
                  <a:srgbClr val="002060"/>
                </a:solidFill>
                <a:latin typeface="標楷體" panose="03000509000000000000" pitchFamily="65" charset="-120"/>
                <a:ea typeface="標楷體" panose="03000509000000000000" pitchFamily="65" charset="-120"/>
                <a:cs typeface="Arial" panose="020B0604020202020204" pitchFamily="34" charset="0"/>
              </a:rPr>
              <a:t>1</a:t>
            </a:r>
            <a:r>
              <a:rPr lang="en-US" altLang="zh-TW" sz="1800" kern="0" dirty="0">
                <a:solidFill>
                  <a:srgbClr val="002060"/>
                </a:solidFill>
                <a:effectLst/>
                <a:latin typeface="標楷體" panose="03000509000000000000" pitchFamily="65" charset="-120"/>
                <a:ea typeface="標楷體" panose="03000509000000000000" pitchFamily="65" charset="-120"/>
                <a:cs typeface="Arial" panose="020B0604020202020204" pitchFamily="34" charset="0"/>
              </a:rPr>
              <a:t>)</a:t>
            </a:r>
            <a:endParaRPr lang="zh-TW" altLang="en-US" dirty="0">
              <a:solidFill>
                <a:srgbClr val="002060"/>
              </a:solidFill>
            </a:endParaRPr>
          </a:p>
        </p:txBody>
      </p:sp>
      <p:pic>
        <p:nvPicPr>
          <p:cNvPr id="6" name="圖形 5" descr="腳印">
            <a:extLst>
              <a:ext uri="{FF2B5EF4-FFF2-40B4-BE49-F238E27FC236}">
                <a16:creationId xmlns:a16="http://schemas.microsoft.com/office/drawing/2014/main" id="{CF0936CC-E8CD-483E-8F97-A39916AF65E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78491" y="4285325"/>
            <a:ext cx="1847652" cy="1441260"/>
          </a:xfrm>
          <a:prstGeom prst="rect">
            <a:avLst/>
          </a:prstGeom>
        </p:spPr>
      </p:pic>
    </p:spTree>
    <p:extLst>
      <p:ext uri="{BB962C8B-B14F-4D97-AF65-F5344CB8AC3E}">
        <p14:creationId xmlns:p14="http://schemas.microsoft.com/office/powerpoint/2010/main" val="3546265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圖片 2" descr="一張含有 傘, 裝置 的圖片&#10;&#10;自動產生的描述">
            <a:extLst>
              <a:ext uri="{FF2B5EF4-FFF2-40B4-BE49-F238E27FC236}">
                <a16:creationId xmlns:a16="http://schemas.microsoft.com/office/drawing/2014/main" id="{33D32E05-1D6D-4D40-A3DE-69FBBABDBA97}"/>
              </a:ext>
            </a:extLst>
          </p:cNvPr>
          <p:cNvPicPr>
            <a:picLocks noChangeAspect="1"/>
          </p:cNvPicPr>
          <p:nvPr/>
        </p:nvPicPr>
        <p:blipFill rotWithShape="1">
          <a:blip r:embed="rId3"/>
          <a:srcRect l="13056" t="9091" r="22308"/>
          <a:stretch/>
        </p:blipFill>
        <p:spPr>
          <a:xfrm>
            <a:off x="3523488" y="10"/>
            <a:ext cx="8668512" cy="6857990"/>
          </a:xfrm>
          <a:prstGeom prst="rect">
            <a:avLst/>
          </a:prstGeom>
        </p:spPr>
      </p:pic>
      <p:sp>
        <p:nvSpPr>
          <p:cNvPr id="10" name="Rectangle 9">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標題 1">
            <a:extLst>
              <a:ext uri="{FF2B5EF4-FFF2-40B4-BE49-F238E27FC236}">
                <a16:creationId xmlns:a16="http://schemas.microsoft.com/office/drawing/2014/main" id="{19844C4D-1619-45D1-9158-6E05D71809F5}"/>
              </a:ext>
            </a:extLst>
          </p:cNvPr>
          <p:cNvSpPr>
            <a:spLocks noGrp="1"/>
          </p:cNvSpPr>
          <p:nvPr>
            <p:ph type="title"/>
          </p:nvPr>
        </p:nvSpPr>
        <p:spPr>
          <a:xfrm>
            <a:off x="477981" y="1122363"/>
            <a:ext cx="4023360" cy="3204134"/>
          </a:xfrm>
        </p:spPr>
        <p:txBody>
          <a:bodyPr vert="horz" lIns="91440" tIns="45720" rIns="91440" bIns="45720" rtlCol="0" anchor="b">
            <a:normAutofit/>
          </a:bodyPr>
          <a:lstStyle/>
          <a:p>
            <a:pPr algn="ctr"/>
            <a:r>
              <a:rPr lang="zh-TW" altLang="en-US" sz="6600" dirty="0">
                <a:latin typeface="標楷體" panose="03000509000000000000" pitchFamily="65" charset="-120"/>
                <a:ea typeface="標楷體" panose="03000509000000000000" pitchFamily="65" charset="-120"/>
              </a:rPr>
              <a:t>布袋和尚</a:t>
            </a:r>
            <a:br>
              <a:rPr lang="en-US" altLang="zh-TW" sz="6600" dirty="0">
                <a:latin typeface="標楷體" panose="03000509000000000000" pitchFamily="65" charset="-120"/>
                <a:ea typeface="標楷體" panose="03000509000000000000" pitchFamily="65" charset="-120"/>
              </a:rPr>
            </a:br>
            <a:r>
              <a:rPr lang="zh-TW" altLang="en-US" sz="6600" dirty="0">
                <a:latin typeface="標楷體" panose="03000509000000000000" pitchFamily="65" charset="-120"/>
                <a:ea typeface="標楷體" panose="03000509000000000000" pitchFamily="65" charset="-120"/>
              </a:rPr>
              <a:t>彌勒菩薩</a:t>
            </a:r>
            <a:endParaRPr lang="en-US" altLang="zh-TW" sz="6600" dirty="0">
              <a:latin typeface="標楷體" panose="03000509000000000000" pitchFamily="65" charset="-120"/>
              <a:ea typeface="標楷體" panose="03000509000000000000" pitchFamily="65" charset="-120"/>
            </a:endParaRPr>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文字方塊 8">
            <a:extLst>
              <a:ext uri="{FF2B5EF4-FFF2-40B4-BE49-F238E27FC236}">
                <a16:creationId xmlns:a16="http://schemas.microsoft.com/office/drawing/2014/main" id="{ED777BE7-FBD5-41A6-A4AE-D750693C933A}"/>
              </a:ext>
            </a:extLst>
          </p:cNvPr>
          <p:cNvSpPr txBox="1"/>
          <p:nvPr/>
        </p:nvSpPr>
        <p:spPr>
          <a:xfrm>
            <a:off x="655320" y="5407582"/>
            <a:ext cx="6106160" cy="369332"/>
          </a:xfrm>
          <a:prstGeom prst="rect">
            <a:avLst/>
          </a:prstGeom>
          <a:noFill/>
        </p:spPr>
        <p:txBody>
          <a:bodyPr wrap="square">
            <a:spAutoFit/>
          </a:bodyPr>
          <a:lstStyle/>
          <a:p>
            <a:r>
              <a:rPr lang="zh-TW" altLang="en-US" dirty="0"/>
              <a:t>圖像截取自</a:t>
            </a:r>
            <a:r>
              <a:rPr lang="en-US" altLang="zh-TW" dirty="0"/>
              <a:t>:</a:t>
            </a:r>
            <a:r>
              <a:rPr lang="zh-TW" altLang="en-US" dirty="0"/>
              <a:t>菩薩的祝福</a:t>
            </a:r>
            <a:r>
              <a:rPr lang="en-US" altLang="zh-TW" dirty="0"/>
              <a:t>-</a:t>
            </a:r>
            <a:r>
              <a:rPr lang="zh-TW" altLang="en-US" dirty="0"/>
              <a:t>彌勒佛</a:t>
            </a:r>
          </a:p>
        </p:txBody>
      </p:sp>
    </p:spTree>
    <p:extLst>
      <p:ext uri="{BB962C8B-B14F-4D97-AF65-F5344CB8AC3E}">
        <p14:creationId xmlns:p14="http://schemas.microsoft.com/office/powerpoint/2010/main" val="2476796653"/>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圖片 3" descr="一張含有 傘, 裝置 的圖片&#10;&#10;自動產生的描述">
            <a:extLst>
              <a:ext uri="{FF2B5EF4-FFF2-40B4-BE49-F238E27FC236}">
                <a16:creationId xmlns:a16="http://schemas.microsoft.com/office/drawing/2014/main" id="{7A494014-AA62-402F-AC66-949A9336BCEF}"/>
              </a:ext>
            </a:extLst>
          </p:cNvPr>
          <p:cNvPicPr>
            <a:picLocks noChangeAspect="1"/>
          </p:cNvPicPr>
          <p:nvPr/>
        </p:nvPicPr>
        <p:blipFill rotWithShape="1">
          <a:blip r:embed="rId3"/>
          <a:srcRect l="3397" t="9091" r="31967"/>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標題 1">
            <a:extLst>
              <a:ext uri="{FF2B5EF4-FFF2-40B4-BE49-F238E27FC236}">
                <a16:creationId xmlns:a16="http://schemas.microsoft.com/office/drawing/2014/main" id="{AFA29B83-940D-4E01-B71E-11CF197FFB78}"/>
              </a:ext>
            </a:extLst>
          </p:cNvPr>
          <p:cNvSpPr>
            <a:spLocks noGrp="1"/>
          </p:cNvSpPr>
          <p:nvPr>
            <p:ph type="title"/>
          </p:nvPr>
        </p:nvSpPr>
        <p:spPr>
          <a:xfrm>
            <a:off x="274781" y="1551781"/>
            <a:ext cx="5821219" cy="3754437"/>
          </a:xfrm>
        </p:spPr>
        <p:txBody>
          <a:bodyPr vert="horz" lIns="91440" tIns="45720" rIns="91440" bIns="45720" rtlCol="0" anchor="b">
            <a:noAutofit/>
          </a:bodyPr>
          <a:lstStyle/>
          <a:p>
            <a:r>
              <a:rPr lang="zh-TW" altLang="en-US" sz="4000" b="0" i="0" dirty="0">
                <a:solidFill>
                  <a:srgbClr val="000000"/>
                </a:solidFill>
                <a:effectLst/>
                <a:latin typeface="標楷體" panose="03000509000000000000" pitchFamily="65" charset="-120"/>
                <a:ea typeface="標楷體" panose="03000509000000000000" pitchFamily="65" charset="-120"/>
              </a:rPr>
              <a:t>彌勒菩薩的忍耐偈：</a:t>
            </a:r>
            <a:br>
              <a:rPr lang="zh-TW" altLang="en-US" sz="4000" b="0" i="0" dirty="0">
                <a:solidFill>
                  <a:srgbClr val="000000"/>
                </a:solidFill>
                <a:effectLst/>
                <a:latin typeface="標楷體" panose="03000509000000000000" pitchFamily="65" charset="-120"/>
                <a:ea typeface="標楷體" panose="03000509000000000000" pitchFamily="65" charset="-120"/>
              </a:rPr>
            </a:br>
            <a:r>
              <a:rPr lang="zh-TW" altLang="en-US" sz="4000" b="0" i="0" dirty="0">
                <a:solidFill>
                  <a:srgbClr val="000000"/>
                </a:solidFill>
                <a:effectLst/>
                <a:latin typeface="標楷體" panose="03000509000000000000" pitchFamily="65" charset="-120"/>
                <a:ea typeface="標楷體" panose="03000509000000000000" pitchFamily="65" charset="-120"/>
              </a:rPr>
              <a:t>有人罵老拙，老拙只說好；</a:t>
            </a:r>
            <a:br>
              <a:rPr lang="zh-TW" altLang="en-US" sz="4000" b="0" i="0" dirty="0">
                <a:solidFill>
                  <a:srgbClr val="000000"/>
                </a:solidFill>
                <a:effectLst/>
                <a:latin typeface="標楷體" panose="03000509000000000000" pitchFamily="65" charset="-120"/>
                <a:ea typeface="標楷體" panose="03000509000000000000" pitchFamily="65" charset="-120"/>
              </a:rPr>
            </a:br>
            <a:r>
              <a:rPr lang="zh-TW" altLang="en-US" sz="4000" b="0" i="0" dirty="0">
                <a:solidFill>
                  <a:srgbClr val="000000"/>
                </a:solidFill>
                <a:effectLst/>
                <a:latin typeface="標楷體" panose="03000509000000000000" pitchFamily="65" charset="-120"/>
                <a:ea typeface="標楷體" panose="03000509000000000000" pitchFamily="65" charset="-120"/>
              </a:rPr>
              <a:t>有人打老拙，老拙自睡倒。</a:t>
            </a:r>
            <a:br>
              <a:rPr lang="zh-TW" altLang="en-US" sz="4000" b="0" i="0" dirty="0">
                <a:solidFill>
                  <a:srgbClr val="000000"/>
                </a:solidFill>
                <a:effectLst/>
                <a:latin typeface="標楷體" panose="03000509000000000000" pitchFamily="65" charset="-120"/>
                <a:ea typeface="標楷體" panose="03000509000000000000" pitchFamily="65" charset="-120"/>
              </a:rPr>
            </a:br>
            <a:r>
              <a:rPr lang="zh-TW" altLang="en-US" sz="4000" b="0" i="0" dirty="0">
                <a:solidFill>
                  <a:srgbClr val="000000"/>
                </a:solidFill>
                <a:effectLst/>
                <a:latin typeface="標楷體" panose="03000509000000000000" pitchFamily="65" charset="-120"/>
                <a:ea typeface="標楷體" panose="03000509000000000000" pitchFamily="65" charset="-120"/>
              </a:rPr>
              <a:t>涕唾在臉上，隨他自乾了；</a:t>
            </a:r>
            <a:br>
              <a:rPr lang="zh-TW" altLang="en-US" sz="4000" b="0" i="0" dirty="0">
                <a:solidFill>
                  <a:srgbClr val="000000"/>
                </a:solidFill>
                <a:effectLst/>
                <a:latin typeface="標楷體" panose="03000509000000000000" pitchFamily="65" charset="-120"/>
                <a:ea typeface="標楷體" panose="03000509000000000000" pitchFamily="65" charset="-120"/>
              </a:rPr>
            </a:br>
            <a:r>
              <a:rPr lang="zh-TW" altLang="en-US" sz="4000" b="0" i="0" dirty="0">
                <a:solidFill>
                  <a:srgbClr val="000000"/>
                </a:solidFill>
                <a:effectLst/>
                <a:latin typeface="標楷體" panose="03000509000000000000" pitchFamily="65" charset="-120"/>
                <a:ea typeface="標楷體" panose="03000509000000000000" pitchFamily="65" charset="-120"/>
              </a:rPr>
              <a:t>我也省力氣，他也少煩惱。</a:t>
            </a:r>
            <a:br>
              <a:rPr lang="zh-TW" altLang="en-US" sz="4000" b="0" i="0" dirty="0">
                <a:solidFill>
                  <a:srgbClr val="000000"/>
                </a:solidFill>
                <a:effectLst/>
                <a:latin typeface="標楷體" panose="03000509000000000000" pitchFamily="65" charset="-120"/>
                <a:ea typeface="標楷體" panose="03000509000000000000" pitchFamily="65" charset="-120"/>
              </a:rPr>
            </a:br>
            <a:r>
              <a:rPr lang="zh-TW" altLang="en-US" sz="4000" b="0" i="0" dirty="0">
                <a:solidFill>
                  <a:srgbClr val="000000"/>
                </a:solidFill>
                <a:effectLst/>
                <a:latin typeface="標楷體" panose="03000509000000000000" pitchFamily="65" charset="-120"/>
                <a:ea typeface="標楷體" panose="03000509000000000000" pitchFamily="65" charset="-120"/>
              </a:rPr>
              <a:t>這樣波羅蜜，便是妙中寶；</a:t>
            </a:r>
            <a:br>
              <a:rPr lang="zh-TW" altLang="en-US" sz="4000" b="0" i="0" dirty="0">
                <a:solidFill>
                  <a:srgbClr val="000000"/>
                </a:solidFill>
                <a:effectLst/>
                <a:latin typeface="標楷體" panose="03000509000000000000" pitchFamily="65" charset="-120"/>
                <a:ea typeface="標楷體" panose="03000509000000000000" pitchFamily="65" charset="-120"/>
              </a:rPr>
            </a:br>
            <a:r>
              <a:rPr lang="zh-TW" altLang="en-US" sz="4000" b="0" i="0" dirty="0">
                <a:solidFill>
                  <a:srgbClr val="000000"/>
                </a:solidFill>
                <a:effectLst/>
                <a:latin typeface="標楷體" panose="03000509000000000000" pitchFamily="65" charset="-120"/>
                <a:ea typeface="標楷體" panose="03000509000000000000" pitchFamily="65" charset="-120"/>
              </a:rPr>
              <a:t>若知這消息，何愁道不了。</a:t>
            </a:r>
            <a:br>
              <a:rPr lang="zh-TW" altLang="en-US" sz="4000" b="0" i="0" dirty="0">
                <a:solidFill>
                  <a:srgbClr val="000000"/>
                </a:solidFill>
                <a:effectLst/>
                <a:latin typeface="標楷體" panose="03000509000000000000" pitchFamily="65" charset="-120"/>
                <a:ea typeface="標楷體" panose="03000509000000000000" pitchFamily="65" charset="-120"/>
              </a:rPr>
            </a:br>
            <a:endParaRPr lang="en-US" altLang="zh-TW" sz="4000" dirty="0">
              <a:latin typeface="標楷體" panose="03000509000000000000" pitchFamily="65" charset="-120"/>
              <a:ea typeface="標楷體" panose="03000509000000000000" pitchFamily="65" charset="-120"/>
            </a:endParaRP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文字方塊 4">
            <a:extLst>
              <a:ext uri="{FF2B5EF4-FFF2-40B4-BE49-F238E27FC236}">
                <a16:creationId xmlns:a16="http://schemas.microsoft.com/office/drawing/2014/main" id="{D1447939-A978-4430-B375-F6BCA80CDC0B}"/>
              </a:ext>
            </a:extLst>
          </p:cNvPr>
          <p:cNvSpPr txBox="1"/>
          <p:nvPr/>
        </p:nvSpPr>
        <p:spPr>
          <a:xfrm>
            <a:off x="833073" y="6232317"/>
            <a:ext cx="6106160" cy="369332"/>
          </a:xfrm>
          <a:prstGeom prst="rect">
            <a:avLst/>
          </a:prstGeom>
          <a:noFill/>
        </p:spPr>
        <p:txBody>
          <a:bodyPr wrap="square">
            <a:spAutoFit/>
          </a:bodyPr>
          <a:lstStyle/>
          <a:p>
            <a:r>
              <a:rPr lang="zh-TW" altLang="en-US" dirty="0"/>
              <a:t>圖像截取自</a:t>
            </a:r>
            <a:r>
              <a:rPr lang="en-US" altLang="zh-TW" dirty="0"/>
              <a:t>:</a:t>
            </a:r>
            <a:r>
              <a:rPr lang="zh-TW" altLang="en-US" dirty="0"/>
              <a:t>菩薩的祝福</a:t>
            </a:r>
            <a:r>
              <a:rPr lang="en-US" altLang="zh-TW" dirty="0"/>
              <a:t>-</a:t>
            </a:r>
            <a:r>
              <a:rPr lang="zh-TW" altLang="en-US" dirty="0"/>
              <a:t>彌勒佛</a:t>
            </a:r>
          </a:p>
        </p:txBody>
      </p:sp>
    </p:spTree>
    <p:extLst>
      <p:ext uri="{BB962C8B-B14F-4D97-AF65-F5344CB8AC3E}">
        <p14:creationId xmlns:p14="http://schemas.microsoft.com/office/powerpoint/2010/main" val="19625050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340D21CD-F556-4D2A-9C99-1DA77CCD7BBC}"/>
              </a:ext>
            </a:extLst>
          </p:cNvPr>
          <p:cNvSpPr txBox="1"/>
          <p:nvPr/>
        </p:nvSpPr>
        <p:spPr>
          <a:xfrm>
            <a:off x="3421110" y="-201880"/>
            <a:ext cx="6104238" cy="1200329"/>
          </a:xfrm>
          <a:prstGeom prst="rect">
            <a:avLst/>
          </a:prstGeom>
          <a:noFill/>
        </p:spPr>
        <p:txBody>
          <a:bodyPr wrap="square">
            <a:spAutoFit/>
          </a:bodyPr>
          <a:lstStyle/>
          <a:p>
            <a:pPr algn="ctr"/>
            <a:r>
              <a:rPr lang="zh-TW" altLang="en-US" sz="7200" dirty="0">
                <a:solidFill>
                  <a:schemeClr val="bg2"/>
                </a:solidFill>
                <a:latin typeface="標楷體" panose="03000509000000000000" pitchFamily="65" charset="-120"/>
                <a:ea typeface="標楷體" panose="03000509000000000000" pitchFamily="65" charset="-120"/>
              </a:rPr>
              <a:t>經文</a:t>
            </a:r>
          </a:p>
        </p:txBody>
      </p:sp>
      <p:sp>
        <p:nvSpPr>
          <p:cNvPr id="8" name="文字方塊 7">
            <a:extLst>
              <a:ext uri="{FF2B5EF4-FFF2-40B4-BE49-F238E27FC236}">
                <a16:creationId xmlns:a16="http://schemas.microsoft.com/office/drawing/2014/main" id="{737748AB-4FA0-40A7-8E98-36199B1870D3}"/>
              </a:ext>
            </a:extLst>
          </p:cNvPr>
          <p:cNvSpPr txBox="1"/>
          <p:nvPr/>
        </p:nvSpPr>
        <p:spPr>
          <a:xfrm>
            <a:off x="789121" y="998449"/>
            <a:ext cx="11368216" cy="4524315"/>
          </a:xfrm>
          <a:prstGeom prst="rect">
            <a:avLst/>
          </a:prstGeom>
          <a:noFill/>
        </p:spPr>
        <p:txBody>
          <a:bodyPr wrap="square">
            <a:spAutoFit/>
          </a:bodyPr>
          <a:lstStyle/>
          <a:p>
            <a:r>
              <a:rPr lang="zh-TW" altLang="zh-TW" sz="4800" dirty="0">
                <a:solidFill>
                  <a:srgbClr val="FFFF00"/>
                </a:solidFill>
                <a:effectLst/>
                <a:ea typeface="標楷體" panose="03000509000000000000" pitchFamily="65" charset="-120"/>
                <a:cs typeface="Arial" panose="020B0604020202020204" pitchFamily="34" charset="0"/>
              </a:rPr>
              <a:t>爾時 </a:t>
            </a:r>
            <a:r>
              <a:rPr lang="zh-TW" altLang="en-US" sz="4800" dirty="0">
                <a:solidFill>
                  <a:srgbClr val="FFFF00"/>
                </a:solidFill>
                <a:effectLst/>
                <a:ea typeface="標楷體" panose="03000509000000000000" pitchFamily="65" charset="-120"/>
                <a:cs typeface="Arial" panose="020B0604020202020204" pitchFamily="34" charset="0"/>
              </a:rPr>
              <a:t>，</a:t>
            </a:r>
            <a:r>
              <a:rPr lang="zh-TW" altLang="zh-TW" sz="4800" dirty="0">
                <a:solidFill>
                  <a:srgbClr val="FFFF00"/>
                </a:solidFill>
                <a:effectLst/>
                <a:ea typeface="標楷體" panose="03000509000000000000" pitchFamily="65" charset="-120"/>
                <a:cs typeface="Arial" panose="020B0604020202020204" pitchFamily="34" charset="0"/>
              </a:rPr>
              <a:t>彌勒菩薩作是念 </a:t>
            </a:r>
            <a:r>
              <a:rPr lang="zh-TW" altLang="en-US" sz="4800" dirty="0">
                <a:solidFill>
                  <a:srgbClr val="FFFF00"/>
                </a:solidFill>
                <a:ea typeface="標楷體" panose="03000509000000000000" pitchFamily="65" charset="-120"/>
                <a:cs typeface="Arial" panose="020B0604020202020204" pitchFamily="34" charset="0"/>
              </a:rPr>
              <a:t>；</a:t>
            </a:r>
            <a:r>
              <a:rPr lang="zh-TW" altLang="zh-TW" sz="4800" dirty="0">
                <a:solidFill>
                  <a:srgbClr val="FFFF00"/>
                </a:solidFill>
                <a:effectLst/>
                <a:ea typeface="標楷體" panose="03000509000000000000" pitchFamily="65" charset="-120"/>
                <a:cs typeface="Arial" panose="020B0604020202020204" pitchFamily="34" charset="0"/>
              </a:rPr>
              <a:t>今者世尊現神變相</a:t>
            </a:r>
            <a:r>
              <a:rPr lang="zh-TW" altLang="en-US" sz="4800" dirty="0">
                <a:solidFill>
                  <a:srgbClr val="FFFF00"/>
                </a:solidFill>
                <a:effectLst/>
                <a:ea typeface="標楷體" panose="03000509000000000000" pitchFamily="65" charset="-120"/>
                <a:cs typeface="Arial" panose="020B0604020202020204" pitchFamily="34" charset="0"/>
              </a:rPr>
              <a:t>，</a:t>
            </a:r>
            <a:r>
              <a:rPr lang="zh-TW" altLang="zh-TW" sz="4800" dirty="0">
                <a:solidFill>
                  <a:srgbClr val="FFFF00"/>
                </a:solidFill>
                <a:effectLst/>
                <a:ea typeface="標楷體" panose="03000509000000000000" pitchFamily="65" charset="-120"/>
                <a:cs typeface="Arial" panose="020B0604020202020204" pitchFamily="34" charset="0"/>
              </a:rPr>
              <a:t>以何因緣而有此瑞</a:t>
            </a:r>
            <a:r>
              <a:rPr lang="en-US" altLang="zh-TW" sz="4800" dirty="0">
                <a:solidFill>
                  <a:srgbClr val="FFFF00"/>
                </a:solidFill>
                <a:effectLst/>
                <a:latin typeface="標楷體" panose="03000509000000000000" pitchFamily="65" charset="-120"/>
                <a:ea typeface="標楷體" panose="03000509000000000000" pitchFamily="65" charset="-120"/>
                <a:cs typeface="Arial" panose="020B0604020202020204" pitchFamily="34" charset="0"/>
              </a:rPr>
              <a:t>﹖</a:t>
            </a:r>
            <a:r>
              <a:rPr lang="zh-TW" altLang="zh-TW" sz="4800" dirty="0">
                <a:solidFill>
                  <a:srgbClr val="FFFF00"/>
                </a:solidFill>
                <a:effectLst/>
                <a:ea typeface="標楷體" panose="03000509000000000000" pitchFamily="65" charset="-120"/>
                <a:cs typeface="Arial" panose="020B0604020202020204" pitchFamily="34" charset="0"/>
              </a:rPr>
              <a:t>今佛世尊入</a:t>
            </a:r>
            <a:r>
              <a:rPr lang="zh-TW" altLang="en-US" sz="4800" dirty="0">
                <a:solidFill>
                  <a:srgbClr val="FFFF00"/>
                </a:solidFill>
                <a:effectLst/>
                <a:ea typeface="標楷體" panose="03000509000000000000" pitchFamily="65" charset="-120"/>
                <a:cs typeface="Arial" panose="020B0604020202020204" pitchFamily="34" charset="0"/>
              </a:rPr>
              <a:t>於</a:t>
            </a:r>
            <a:r>
              <a:rPr lang="zh-TW" altLang="zh-TW" sz="4800" dirty="0">
                <a:solidFill>
                  <a:srgbClr val="FFFF00"/>
                </a:solidFill>
                <a:effectLst/>
                <a:ea typeface="標楷體" panose="03000509000000000000" pitchFamily="65" charset="-120"/>
                <a:cs typeface="Arial" panose="020B0604020202020204" pitchFamily="34" charset="0"/>
              </a:rPr>
              <a:t>三昧</a:t>
            </a:r>
            <a:r>
              <a:rPr lang="zh-TW" altLang="en-US" sz="4800" dirty="0">
                <a:solidFill>
                  <a:srgbClr val="FFFF00"/>
                </a:solidFill>
                <a:effectLst/>
                <a:ea typeface="標楷體" panose="03000509000000000000" pitchFamily="65" charset="-120"/>
                <a:cs typeface="Arial" panose="020B0604020202020204" pitchFamily="34" charset="0"/>
              </a:rPr>
              <a:t>，</a:t>
            </a:r>
            <a:r>
              <a:rPr lang="zh-TW" altLang="zh-TW" sz="4800" dirty="0">
                <a:solidFill>
                  <a:srgbClr val="FFFF00"/>
                </a:solidFill>
                <a:effectLst/>
                <a:ea typeface="標楷體" panose="03000509000000000000" pitchFamily="65" charset="-120"/>
                <a:cs typeface="Arial" panose="020B0604020202020204" pitchFamily="34" charset="0"/>
              </a:rPr>
              <a:t>是不可思議現希有事</a:t>
            </a:r>
            <a:r>
              <a:rPr lang="zh-TW" altLang="en-US" sz="4800" dirty="0">
                <a:solidFill>
                  <a:srgbClr val="FFFF00"/>
                </a:solidFill>
                <a:effectLst/>
                <a:ea typeface="標楷體" panose="03000509000000000000" pitchFamily="65" charset="-120"/>
                <a:cs typeface="Arial" panose="020B0604020202020204" pitchFamily="34" charset="0"/>
              </a:rPr>
              <a:t>，</a:t>
            </a:r>
            <a:r>
              <a:rPr lang="zh-TW" altLang="zh-TW" sz="4800" dirty="0">
                <a:solidFill>
                  <a:srgbClr val="FFFF00"/>
                </a:solidFill>
                <a:effectLst/>
                <a:ea typeface="標楷體" panose="03000509000000000000" pitchFamily="65" charset="-120"/>
                <a:cs typeface="Arial" panose="020B0604020202020204" pitchFamily="34" charset="0"/>
              </a:rPr>
              <a:t>當以問誰</a:t>
            </a:r>
            <a:r>
              <a:rPr lang="zh-TW" altLang="en-US" sz="4800" dirty="0">
                <a:solidFill>
                  <a:srgbClr val="FFFF00"/>
                </a:solidFill>
                <a:effectLst/>
                <a:ea typeface="標楷體" panose="03000509000000000000" pitchFamily="65" charset="-120"/>
                <a:cs typeface="Arial" panose="020B0604020202020204" pitchFamily="34" charset="0"/>
              </a:rPr>
              <a:t>，</a:t>
            </a:r>
            <a:r>
              <a:rPr lang="zh-TW" altLang="zh-TW" sz="4800" dirty="0">
                <a:solidFill>
                  <a:srgbClr val="FFFF00"/>
                </a:solidFill>
                <a:effectLst/>
                <a:ea typeface="標楷體" panose="03000509000000000000" pitchFamily="65" charset="-120"/>
                <a:cs typeface="Arial" panose="020B0604020202020204" pitchFamily="34" charset="0"/>
              </a:rPr>
              <a:t>誰能答者</a:t>
            </a:r>
            <a:r>
              <a:rPr lang="en-US" altLang="zh-TW" sz="4800" dirty="0">
                <a:solidFill>
                  <a:srgbClr val="FFFF00"/>
                </a:solidFill>
                <a:effectLst/>
                <a:latin typeface="標楷體" panose="03000509000000000000" pitchFamily="65" charset="-120"/>
                <a:ea typeface="標楷體" panose="03000509000000000000" pitchFamily="65" charset="-120"/>
                <a:cs typeface="Arial" panose="020B0604020202020204" pitchFamily="34" charset="0"/>
              </a:rPr>
              <a:t>﹖</a:t>
            </a:r>
            <a:r>
              <a:rPr lang="zh-TW" altLang="zh-TW" sz="4800" dirty="0">
                <a:solidFill>
                  <a:srgbClr val="FFFF00"/>
                </a:solidFill>
                <a:effectLst/>
                <a:ea typeface="標楷體" panose="03000509000000000000" pitchFamily="65" charset="-120"/>
                <a:cs typeface="Arial" panose="020B0604020202020204" pitchFamily="34" charset="0"/>
              </a:rPr>
              <a:t>復作此念</a:t>
            </a:r>
            <a:r>
              <a:rPr lang="en-US" altLang="zh-TW" sz="4800" dirty="0">
                <a:solidFill>
                  <a:srgbClr val="FFFF00"/>
                </a:solidFill>
                <a:effectLst/>
                <a:latin typeface="標楷體" panose="03000509000000000000" pitchFamily="65" charset="-120"/>
                <a:ea typeface="標楷體" panose="03000509000000000000" pitchFamily="65" charset="-120"/>
                <a:cs typeface="Arial" panose="020B0604020202020204" pitchFamily="34" charset="0"/>
              </a:rPr>
              <a:t>：</a:t>
            </a:r>
            <a:r>
              <a:rPr lang="zh-TW" altLang="zh-TW" sz="4800" dirty="0">
                <a:solidFill>
                  <a:srgbClr val="FFFF00"/>
                </a:solidFill>
                <a:effectLst/>
                <a:ea typeface="標楷體" panose="03000509000000000000" pitchFamily="65" charset="-120"/>
                <a:cs typeface="Arial" panose="020B0604020202020204" pitchFamily="34" charset="0"/>
              </a:rPr>
              <a:t>是文殊師利法王之子</a:t>
            </a:r>
            <a:r>
              <a:rPr lang="zh-TW" altLang="en-US" sz="4800" dirty="0">
                <a:solidFill>
                  <a:srgbClr val="FFFF00"/>
                </a:solidFill>
                <a:effectLst/>
                <a:ea typeface="標楷體" panose="03000509000000000000" pitchFamily="65" charset="-120"/>
                <a:cs typeface="Arial" panose="020B0604020202020204" pitchFamily="34" charset="0"/>
              </a:rPr>
              <a:t>，</a:t>
            </a:r>
            <a:r>
              <a:rPr lang="zh-TW" altLang="zh-TW" sz="4800" dirty="0">
                <a:solidFill>
                  <a:srgbClr val="FFFF00"/>
                </a:solidFill>
                <a:effectLst/>
                <a:ea typeface="標楷體" panose="03000509000000000000" pitchFamily="65" charset="-120"/>
                <a:cs typeface="Arial" panose="020B0604020202020204" pitchFamily="34" charset="0"/>
              </a:rPr>
              <a:t>已曾親近供養過去無量諸佛</a:t>
            </a:r>
            <a:r>
              <a:rPr lang="zh-TW" altLang="en-US" sz="4800" dirty="0">
                <a:solidFill>
                  <a:srgbClr val="FFFF00"/>
                </a:solidFill>
                <a:effectLst/>
                <a:ea typeface="標楷體" panose="03000509000000000000" pitchFamily="65" charset="-120"/>
                <a:cs typeface="Arial" panose="020B0604020202020204" pitchFamily="34" charset="0"/>
              </a:rPr>
              <a:t>，</a:t>
            </a:r>
            <a:r>
              <a:rPr lang="zh-TW" altLang="zh-TW" sz="4800" dirty="0">
                <a:solidFill>
                  <a:srgbClr val="FFFF00"/>
                </a:solidFill>
                <a:effectLst/>
                <a:ea typeface="標楷體" panose="03000509000000000000" pitchFamily="65" charset="-120"/>
                <a:cs typeface="Arial" panose="020B0604020202020204" pitchFamily="34" charset="0"/>
              </a:rPr>
              <a:t>必應見此希有之相 </a:t>
            </a:r>
            <a:r>
              <a:rPr lang="zh-TW" altLang="en-US" sz="4800" dirty="0">
                <a:solidFill>
                  <a:srgbClr val="FFFF00"/>
                </a:solidFill>
                <a:ea typeface="標楷體" panose="03000509000000000000" pitchFamily="65" charset="-120"/>
                <a:cs typeface="Arial" panose="020B0604020202020204" pitchFamily="34" charset="0"/>
              </a:rPr>
              <a:t>，</a:t>
            </a:r>
            <a:r>
              <a:rPr lang="zh-TW" altLang="zh-TW" sz="4800" dirty="0">
                <a:solidFill>
                  <a:srgbClr val="FFFF00"/>
                </a:solidFill>
                <a:effectLst/>
                <a:ea typeface="標楷體" panose="03000509000000000000" pitchFamily="65" charset="-120"/>
                <a:cs typeface="Arial" panose="020B0604020202020204" pitchFamily="34" charset="0"/>
              </a:rPr>
              <a:t>我今當問</a:t>
            </a:r>
            <a:r>
              <a:rPr lang="zh-TW" altLang="en-US" sz="4800" dirty="0">
                <a:solidFill>
                  <a:srgbClr val="FFFF00"/>
                </a:solidFill>
                <a:effectLst/>
                <a:ea typeface="標楷體" panose="03000509000000000000" pitchFamily="65" charset="-120"/>
                <a:cs typeface="Arial" panose="020B0604020202020204" pitchFamily="34" charset="0"/>
              </a:rPr>
              <a:t>。</a:t>
            </a:r>
            <a:endParaRPr lang="zh-TW" altLang="en-US" sz="4800" dirty="0">
              <a:solidFill>
                <a:srgbClr val="FFFF00"/>
              </a:solidFill>
            </a:endParaRPr>
          </a:p>
        </p:txBody>
      </p:sp>
    </p:spTree>
    <p:extLst>
      <p:ext uri="{BB962C8B-B14F-4D97-AF65-F5344CB8AC3E}">
        <p14:creationId xmlns:p14="http://schemas.microsoft.com/office/powerpoint/2010/main" val="3232409428"/>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訂設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237</TotalTime>
  <Words>10685</Words>
  <Application>Microsoft Office PowerPoint</Application>
  <PresentationFormat>寬螢幕</PresentationFormat>
  <Paragraphs>479</Paragraphs>
  <Slides>57</Slides>
  <Notes>53</Notes>
  <HiddenSlides>0</HiddenSlides>
  <MMClips>0</MMClips>
  <ScaleCrop>false</ScaleCrop>
  <HeadingPairs>
    <vt:vector size="6" baseType="variant">
      <vt:variant>
        <vt:lpstr>使用字型</vt:lpstr>
      </vt:variant>
      <vt:variant>
        <vt:i4>11</vt:i4>
      </vt:variant>
      <vt:variant>
        <vt:lpstr>佈景主題</vt:lpstr>
      </vt:variant>
      <vt:variant>
        <vt:i4>2</vt:i4>
      </vt:variant>
      <vt:variant>
        <vt:lpstr>投影片標題</vt:lpstr>
      </vt:variant>
      <vt:variant>
        <vt:i4>57</vt:i4>
      </vt:variant>
    </vt:vector>
  </HeadingPairs>
  <TitlesOfParts>
    <vt:vector size="70" baseType="lpstr">
      <vt:lpstr>�s�ө���</vt:lpstr>
      <vt:lpstr>新細明體</vt:lpstr>
      <vt:lpstr>標楷體</vt:lpstr>
      <vt:lpstr>Arial</vt:lpstr>
      <vt:lpstr>Arial</vt:lpstr>
      <vt:lpstr>Calibri</vt:lpstr>
      <vt:lpstr>Calibri Light</vt:lpstr>
      <vt:lpstr>Roboto</vt:lpstr>
      <vt:lpstr>Rockwell</vt:lpstr>
      <vt:lpstr>Times New Roman</vt:lpstr>
      <vt:lpstr>Verdana</vt:lpstr>
      <vt:lpstr>Office 佈景主題</vt:lpstr>
      <vt:lpstr>自訂設計</vt:lpstr>
      <vt:lpstr>靜思法髓妙蓮華序品讀書會 -文殊彌勒啟教傳法 </vt:lpstr>
      <vt:lpstr>一、文殊彌勒啟教傳法 二、生疑起信心念殷切 三、動靜疑悟意境深遠 四、一心觀佛樂求佛道 </vt:lpstr>
      <vt:lpstr>上人手札:</vt:lpstr>
      <vt:lpstr>上人手札:</vt:lpstr>
      <vt:lpstr>PowerPoint 簡報</vt:lpstr>
      <vt:lpstr>顯跡在人間</vt:lpstr>
      <vt:lpstr>布袋和尚 彌勒菩薩</vt:lpstr>
      <vt:lpstr>彌勒菩薩的忍耐偈： 有人罵老拙，老拙只說好； 有人打老拙，老拙自睡倒。 涕唾在臉上，隨他自乾了； 我也省力氣，他也少煩惱。 這樣波羅蜜，便是妙中寶； 若知這消息，何愁道不了。 </vt:lpstr>
      <vt:lpstr>PowerPoint 簡報</vt:lpstr>
      <vt:lpstr>PowerPoint 簡報</vt:lpstr>
      <vt:lpstr>PowerPoint 簡報</vt:lpstr>
      <vt:lpstr>彌勒菩薩作是念</vt:lpstr>
      <vt:lpstr> 彌勒菩薩慈心因緣</vt:lpstr>
      <vt:lpstr>彌勒菩薩慈心因緣 </vt:lpstr>
      <vt:lpstr>熊熊遇見你  困獸之鬥心碎一幕</vt:lpstr>
      <vt:lpstr>彌勒菩薩與釋迦牟尼佛的因緣</vt:lpstr>
      <vt:lpstr>PowerPoint 簡報</vt:lpstr>
      <vt:lpstr>    結眾生緣 無緣大慈 同體大悲</vt:lpstr>
      <vt:lpstr>PowerPoint 簡報</vt:lpstr>
      <vt:lpstr>PowerPoint 簡報</vt:lpstr>
      <vt:lpstr>二大士釋疑</vt:lpstr>
      <vt:lpstr>經文</vt:lpstr>
      <vt:lpstr>經文</vt:lpstr>
      <vt:lpstr>念從何來?</vt:lpstr>
      <vt:lpstr>PowerPoint 簡報</vt:lpstr>
      <vt:lpstr>「念」</vt:lpstr>
      <vt:lpstr>念何事 思何事</vt:lpstr>
      <vt:lpstr>成立視訊讀書會「念」是甚麼? </vt:lpstr>
      <vt:lpstr>「念」 </vt:lpstr>
      <vt:lpstr>經文 </vt:lpstr>
      <vt:lpstr>經文 </vt:lpstr>
      <vt:lpstr>PowerPoint 簡報</vt:lpstr>
      <vt:lpstr>  代眾人問法</vt:lpstr>
      <vt:lpstr>彌勒菩薩真的不知道 </vt:lpstr>
      <vt:lpstr>上人手札</vt:lpstr>
      <vt:lpstr>生疑起信心念殷切</vt:lpstr>
      <vt:lpstr>近者應問，久者應答</vt:lpstr>
      <vt:lpstr>PowerPoint 簡報</vt:lpstr>
      <vt:lpstr>經文 </vt:lpstr>
      <vt:lpstr>經文 </vt:lpstr>
      <vt:lpstr>「萬八千土」</vt:lpstr>
      <vt:lpstr>PowerPoint 簡報</vt:lpstr>
      <vt:lpstr>貧病纏身苦無方 誤信偏方食活蟲 </vt:lpstr>
      <vt:lpstr>為什麼我們的煩惱門持續開著?</vt:lpstr>
      <vt:lpstr>情長緣深 葛瑞楚阿嬤</vt:lpstr>
      <vt:lpstr>PowerPoint 簡報</vt:lpstr>
      <vt:lpstr>經文 </vt:lpstr>
      <vt:lpstr>重頌偈文意義有二</vt:lpstr>
      <vt:lpstr>經文 </vt:lpstr>
      <vt:lpstr>經文 </vt:lpstr>
      <vt:lpstr>眉間白毫 大光普照</vt:lpstr>
      <vt:lpstr>PowerPoint 簡報</vt:lpstr>
      <vt:lpstr>茹素祝禱集善業  呼籲菩薩大招生   虔誠祝禱推茹素  善心業力達天聽  </vt:lpstr>
      <vt:lpstr>方便法轉入真實法(開權顯實)</vt:lpstr>
      <vt:lpstr>菩薩悲智互動  當機啟教傳法  </vt:lpstr>
      <vt:lpstr>第六章 彌勒啟疑問</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靜思法髓妙蓮華序品讀書會 -文殊彌勒啟教傳法 </dc:title>
  <dc:creator>淑雲 郭</dc:creator>
  <cp:lastModifiedBy>淑雲 郭</cp:lastModifiedBy>
  <cp:revision>11</cp:revision>
  <dcterms:created xsi:type="dcterms:W3CDTF">2020-10-03T02:49:04Z</dcterms:created>
  <dcterms:modified xsi:type="dcterms:W3CDTF">2021-06-29T00:51:46Z</dcterms:modified>
</cp:coreProperties>
</file>