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643" r:id="rId2"/>
    <p:sldId id="645" r:id="rId3"/>
    <p:sldId id="644" r:id="rId4"/>
    <p:sldId id="716" r:id="rId5"/>
    <p:sldId id="646" r:id="rId6"/>
    <p:sldId id="664" r:id="rId7"/>
    <p:sldId id="649" r:id="rId8"/>
    <p:sldId id="709" r:id="rId9"/>
    <p:sldId id="568" r:id="rId10"/>
    <p:sldId id="670" r:id="rId11"/>
    <p:sldId id="679" r:id="rId12"/>
    <p:sldId id="710" r:id="rId13"/>
    <p:sldId id="655" r:id="rId14"/>
    <p:sldId id="657" r:id="rId15"/>
    <p:sldId id="717" r:id="rId16"/>
    <p:sldId id="659" r:id="rId17"/>
    <p:sldId id="656" r:id="rId18"/>
    <p:sldId id="661" r:id="rId19"/>
    <p:sldId id="662" r:id="rId20"/>
    <p:sldId id="672" r:id="rId21"/>
    <p:sldId id="650" r:id="rId22"/>
    <p:sldId id="660" r:id="rId23"/>
    <p:sldId id="666" r:id="rId24"/>
    <p:sldId id="667" r:id="rId25"/>
    <p:sldId id="673" r:id="rId26"/>
    <p:sldId id="680" r:id="rId27"/>
    <p:sldId id="668" r:id="rId28"/>
    <p:sldId id="676" r:id="rId29"/>
    <p:sldId id="677" r:id="rId30"/>
    <p:sldId id="678" r:id="rId31"/>
    <p:sldId id="651" r:id="rId32"/>
    <p:sldId id="681" r:id="rId33"/>
    <p:sldId id="648" r:id="rId34"/>
    <p:sldId id="682" r:id="rId35"/>
    <p:sldId id="683" r:id="rId36"/>
    <p:sldId id="652" r:id="rId37"/>
    <p:sldId id="684" r:id="rId38"/>
    <p:sldId id="685" r:id="rId39"/>
    <p:sldId id="653" r:id="rId40"/>
    <p:sldId id="689" r:id="rId41"/>
    <p:sldId id="712" r:id="rId42"/>
    <p:sldId id="686" r:id="rId43"/>
    <p:sldId id="654" r:id="rId44"/>
    <p:sldId id="691" r:id="rId45"/>
    <p:sldId id="688" r:id="rId46"/>
    <p:sldId id="687" r:id="rId47"/>
    <p:sldId id="690" r:id="rId48"/>
    <p:sldId id="692" r:id="rId49"/>
    <p:sldId id="693" r:id="rId50"/>
    <p:sldId id="694" r:id="rId51"/>
    <p:sldId id="695" r:id="rId52"/>
    <p:sldId id="696" r:id="rId53"/>
    <p:sldId id="697" r:id="rId54"/>
    <p:sldId id="698" r:id="rId55"/>
    <p:sldId id="714" r:id="rId56"/>
    <p:sldId id="715" r:id="rId57"/>
    <p:sldId id="699" r:id="rId58"/>
    <p:sldId id="700" r:id="rId59"/>
    <p:sldId id="701" r:id="rId60"/>
    <p:sldId id="702" r:id="rId61"/>
    <p:sldId id="703" r:id="rId62"/>
    <p:sldId id="704" r:id="rId63"/>
    <p:sldId id="705" r:id="rId64"/>
    <p:sldId id="706" r:id="rId65"/>
    <p:sldId id="707" r:id="rId66"/>
    <p:sldId id="708" r:id="rId67"/>
    <p:sldId id="584" r:id="rId68"/>
    <p:sldId id="713" r:id="rId69"/>
    <p:sldId id="287" r:id="rId7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918" autoAdjust="0"/>
  </p:normalViewPr>
  <p:slideViewPr>
    <p:cSldViewPr snapToGrid="0">
      <p:cViewPr varScale="1">
        <p:scale>
          <a:sx n="41" d="100"/>
          <a:sy n="41" d="100"/>
        </p:scale>
        <p:origin x="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淑雲 郭" userId="3b31eb9a1d430496" providerId="LiveId" clId="{A82E12AA-28C0-47F7-8F45-B9CCC88B1096}"/>
    <pc:docChg chg="modSld">
      <pc:chgData name="淑雲 郭" userId="3b31eb9a1d430496" providerId="LiveId" clId="{A82E12AA-28C0-47F7-8F45-B9CCC88B1096}" dt="2020-06-19T11:15:30.007" v="1" actId="1076"/>
      <pc:docMkLst>
        <pc:docMk/>
      </pc:docMkLst>
      <pc:sldChg chg="modSp mod">
        <pc:chgData name="淑雲 郭" userId="3b31eb9a1d430496" providerId="LiveId" clId="{A82E12AA-28C0-47F7-8F45-B9CCC88B1096}" dt="2020-06-19T11:15:30.007" v="1" actId="1076"/>
        <pc:sldMkLst>
          <pc:docMk/>
          <pc:sldMk cId="829252196" sldId="632"/>
        </pc:sldMkLst>
        <pc:picChg chg="mod">
          <ac:chgData name="淑雲 郭" userId="3b31eb9a1d430496" providerId="LiveId" clId="{A82E12AA-28C0-47F7-8F45-B9CCC88B1096}" dt="2020-06-19T11:15:30.007" v="1" actId="1076"/>
          <ac:picMkLst>
            <pc:docMk/>
            <pc:sldMk cId="829252196" sldId="632"/>
            <ac:picMk id="4" creationId="{DC4610B5-521C-4535-8021-D39C92590F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2695-57DE-4667-946B-344CA227A366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4F4B3-DB49-48FC-80E2-A9DD3A6FF5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0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首先先來複習一下上期的經文內容</a:t>
            </a:r>
            <a:r>
              <a:rPr lang="en-US" altLang="zh-TW" dirty="0" smtClean="0"/>
              <a:t>—</a:t>
            </a:r>
          </a:p>
          <a:p>
            <a:r>
              <a:rPr lang="zh-TW" altLang="en-US" dirty="0" smtClean="0"/>
              <a:t>法華會上有一萬二千位阿羅漢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，其中二十一位是眾所知識，此外還有「有學、無學」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。這些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「有學、無學」的出家弟子雖未列其名，也都具有德行。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而佛陀的姨母</a:t>
            </a:r>
            <a:r>
              <a:rPr lang="en-US" altLang="zh-TW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摩訶波闍波提</a:t>
            </a:r>
            <a:r>
              <a:rPr lang="en-US" altLang="zh-TW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比丘尼，以及羅睺羅母</a:t>
            </a:r>
            <a:r>
              <a:rPr lang="en-US" altLang="zh-TW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耶輸陀羅，除了自修以外，又將比丘尼種帶動的人人都是有學無學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sz="1200" dirty="0" smtClean="0">
              <a:solidFill>
                <a:sysClr val="windowText" lastClr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除了阿羅漢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、有學、無學、比丘、比丘尼以外、還有菩薩八萬人，可以想像當時場面多麼浩大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。而這些大菩薩</a:t>
            </a:r>
            <a:r>
              <a:rPr lang="en-US" altLang="zh-TW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都已修行到</a:t>
            </a:r>
            <a:r>
              <a:rPr lang="en-US" altLang="zh-TW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無上正等正覺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、精進不退轉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的最高境界</a:t>
            </a:r>
            <a:r>
              <a:rPr lang="zh-TW" altLang="en-US" sz="1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+mn-lt"/>
                <a:ea typeface="+mn-ea"/>
              </a:rPr>
              <a:t>對總持的法門能通達無阻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，不論遇到什麼眾生、什麼根機，都能歡喜地用法來施教，勤修願力不退轉。</a:t>
            </a:r>
            <a:endParaRPr lang="en-US" altLang="zh-TW" sz="1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663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8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8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24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今年是大林慈院</a:t>
            </a:r>
            <a:r>
              <a:rPr lang="en-US" altLang="zh-TW" dirty="0" smtClean="0"/>
              <a:t>20</a:t>
            </a:r>
            <a:r>
              <a:rPr lang="zh-TW" altLang="en-US" dirty="0" smtClean="0"/>
              <a:t>周年慶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，這間田中央的大病院，真的成就很多甘願付出的的大醫王，來看這位被病人視為良醫的故事。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陳品汎醫師的良醫典範，就是我們的善知識，看到他為病人無所求的付出，我們應該好好檢視自己是否也能做到讓人尊重與肯定？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09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96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059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請大家先思考一下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我們修行的利益是為了什麼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？既然選擇修行，當然絕不會是為了錢財、名利，而是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319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960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</a:t>
            </a:r>
            <a:r>
              <a:rPr lang="en-US" altLang="zh-TW" dirty="0" smtClean="0"/>
              <a:t>-</a:t>
            </a:r>
            <a:r>
              <a:rPr lang="zh-TW" altLang="en-US" dirty="0" smtClean="0"/>
              <a:t>隨順聖賢的境界</a:t>
            </a:r>
            <a:r>
              <a:rPr lang="en-US" altLang="zh-TW" dirty="0" smtClean="0"/>
              <a:t>-</a:t>
            </a:r>
            <a:r>
              <a:rPr lang="zh-TW" altLang="en-US" dirty="0" smtClean="0"/>
              <a:t>不斷修學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、薰習，就能夠法入心，透徹明瞭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與生俱來的習氣。譬如有的小孩小小年紀，有時語出驚人，說的話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比大人更有智慧，這都是過去薰習而來。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小小四五歲的吳柏謙，他的言行舉止真的都令人讚歎，我們來看他這一段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他為東非募款的分享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r>
              <a:rPr lang="zh-TW" altLang="en-US" dirty="0" smtClean="0"/>
              <a:t>看到小小孩就如此深具智慧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，這是從久遠以來就已經薰習的。我們真的要把握今生好好老實修行，好好將  上人的法入心，不要再找藉口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我只要做事就好，目前我沒時間薰法，因緣不具足，薰法等以後有空再說，人生無常，我們有把握自己還有時間等下去嗎？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我們現在唯有不斷內修外行，才能爭正增長我們的福慧，來生才有慧命的資糧。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341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2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000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757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7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菩薩以六道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、三界為家，用感恩心遍行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三界四生，四生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胎生、卵生、溼生、化生。修行者都希望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脫離三界，菩薩卻自願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迴入娑婆。甘願以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不安定的境界為家，將頑劣的眾生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當作自己的孩子。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而小乘就是證阿羅漢、辟支佛的聲聞、緣覺，雖然他們用功修行，但是對度眾生沒有興趣，甚至視眾生如怨賊，不敢攀緣，也視三界如牢獄，避得遠遠的、只是自求解脫。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要成就菩薩的願，所遇到的境界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都是讓我們成長道業的機會。像我現在有因緣加入更生人的法繹團隊，看到同是更生人出生的菩薩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為了成就每一尊有心改變的同學，他們所做的一切付出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都只是希望讓更生人能別人眼中的壞人，成為社會的好人。我們先來看以下的這段影片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我想今天就很榮幸邀請到我們的更生人團隊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鐘烱元師兄和胡鳳琴師姊， 來和我們分享他們的心路歷程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969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菩薩以慈修身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，所修的身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及修於此界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所示現之身。菩薩內修外行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都要以大慈悲為本，隨時、隨地、隨根機說法利他，這必須運用智慧。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菩薩將外境的一切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收攝入心，在內心了徹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外境和人生的道理，再往外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向人人說法，就能讓眾生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轉變心境，轉惡念為善行。入三界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體會眾生的習氣，將習氣看透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並會合道理，再用道理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轉眾生的心境，這就是菩薩的智慧，也就是在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轉法輪。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說到轉法輪，慈濟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年來，上人不管所經歷過的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大大小小境界，在在都是考驗著他的智慧。就像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風災，為受災鄉親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所蓋的大愛屋，承受了多少的外在壓力，但他依然秉持著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信己無私、信人有愛的信念，一一克服困境，完成了這項不可能的任務，我們來聽聽 慈悅師姊的這段分享。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為何 上人可以做到面對外境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，心靜如如不動？乃因 上人真正做到內修誠正信實，外行慈悲喜捨，及入一切智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不退轉，自然能通達大智，認真於救度眾生，心無罣礙。這也是我們凡夫要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努力修行的功夫。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109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796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倘若我們沒有好好把握此生，聽聞佛法，將法入心，一旦迷失，就沉於六道輪迴不得解脫，苦不堪言。而能透過佛法的洗滌，讓自己即使遇到任何困境，都依舊輕安自在，這就是法輪常轉的典範菩薩，值得我們來學習。讓我們來看看這位方金定菩薩的故事</a:t>
            </a:r>
            <a:r>
              <a:rPr lang="en-US" altLang="zh-TW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…..</a:t>
            </a:r>
          </a:p>
          <a:p>
            <a:r>
              <a:rPr lang="zh-TW" altLang="en-US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看看她這樣真正將法入心，法入行的菩薩足跡，真的是讓我們學習的最佳典範，更讓人了解</a:t>
            </a:r>
            <a:r>
              <a:rPr lang="en-US" altLang="zh-TW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修學佛法對我們的重要性！</a:t>
            </a:r>
            <a:endParaRPr lang="en-US" altLang="zh-TW" sz="12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622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040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既然發心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，能得一善法就要永遠把握，身心奉行，使法不退。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498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042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娑婆世界是堪忍的世界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，儘管如此，菩薩為了救度眾生，仍以勇猛的精神入群處眾，投入最苦難、最堪忍處。有菩薩心才能體會佛心，才能到達佛的境界，這是我們學佛修行要下的功夫。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11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倘若有心無願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，就不肯出力，所以要發心、要立願。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914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020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無量法們在人群中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，人人有不同的苦難，這無量無數的困難，都是菩薩深入的法門，運用每一種法去應機施教。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106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2010</a:t>
            </a:r>
            <a:r>
              <a:rPr lang="zh-TW" altLang="en-US" dirty="0" smtClean="0"/>
              <a:t>年海地</a:t>
            </a:r>
            <a:r>
              <a:rPr lang="en-US" altLang="zh-TW" dirty="0" smtClean="0"/>
              <a:t>7.0</a:t>
            </a:r>
            <a:r>
              <a:rPr lang="zh-TW" altLang="en-US" dirty="0" smtClean="0"/>
              <a:t>強震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，美</a:t>
            </a:r>
            <a:r>
              <a:rPr lang="zh-TW" altLang="en-US" dirty="0" smtClean="0"/>
              <a:t>國慈濟人進入海地賑災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，因為災後重建工作困難重重，他們就用種種方法隨機逗教。包括有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供給糧食，提供營養。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每天在帳棚下舉辦義診，希望苦難眾生身心健康，生活安定。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推動以工代賑，給他們工具清理周圍環境。慈濟以工代賑給的不是錢，給的是糧食，這是災民目前最需要的。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慈濟人安身同時做到安心，每天在工作之前先宣揚佛法，用淺顯的說法輔導、拉近他們的心，建立感情，帶他們投入。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因為緊急的救災工作即將結束，期待當地人學習菩薩的慈悲和智慧，成為未來的慈濟志工，所以特別重視培訓當地志工接手，輔導他們傳承愛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透過以上種種方法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，海地的本土志工種子已經茁壯發芽，就像以下這位如濟神父，真的是令  上人相當讚嘆的好弟子，我們一起來恭敬聆聽這段 上人的開示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慈濟人把握因緣，深入苦難之處，救拔他們的身心，這份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弘揚諸法，轉大法倫的精神，真的是讓佛法在人間，無處不都是道場哪！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151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045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學佛是發大乘心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，身體力行，因為不忍眾生困苦；所以哪個地方有苦難，菩薩一定會前去幫助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  對於如何安定眾生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，如何解決他們的困難，我們絕不慳吝，能付出一切救助他們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就如書上 上人所提到的南美洲智利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年二月發生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的強震，這一波的賑災，也感動了很多台商，進而也成為當地拔苦予樂的菩薩，甚至因而連街友都能度化，我們再來恭聽以下的 這段 上人開示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慈濟人無處不在、無法不施，就是因為對佛法有體悟，才能親自實踐，見證拔苦予樂的菩薩行蹤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466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830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聚集在法華會上的這些菩薩有八萬之多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，其中以文殊師利菩薩等十八位作為代表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 這些菩薩多是過去已成佛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，現在仍倒駕慈航輔助釋迦牟尼佛的道場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他們應世間所需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，不斷在人群中付出，幫助佛陀度化眾生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。也許在我們的周圍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，就有這些菩薩在身邊影響我們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這些菩薩都有堅韌的心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，無時無刻不在人群中，運用慈悲智慧就拔苦難，度化無數眾生，所以人人都認得他們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。這些菩薩和娑婆世界的眾生比較有緣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，較常在佛經中讀誦到他們在人間度化的因緣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022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菩薩是指覺有情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，另外的名稱是「大士」或「大名」，如白衣大士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是指觀世音菩薩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。這些菩薩或從專修的法門稱名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，或從德行稱名，或從本願稱名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297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從譯名就能了解這尊菩薩具足深妙之智德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，所以常稱「大智文殊菩薩」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。想要了解文殊師利菩薩的德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，請大家一起來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恭聽 上人這段開示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84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世間眾生在遇到苦難或困難時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，常不知不覺稱念觀世音菩薩的名號，無非是希望這尊菩薩能時常在身邊，讓我們會因此而覺得有安全感，這是為什麼呢？我們再來一起恭聽 上人的這段開示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25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  </a:t>
            </a:r>
            <a:r>
              <a:rPr lang="zh-TW" altLang="en-US" dirty="0" smtClean="0"/>
              <a:t>學佛是要向前走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，必須勤行悲智雙運，有的人修到半途而廢，有的人道心雖在，卻生起退轉心。若想不退轉，就要勤修願力，才能得一切法而不失。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48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心中時時有佛菩薩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</a:t>
            </a:r>
            <a:r>
              <a:rPr lang="zh-TW" altLang="en-US" dirty="0" smtClean="0"/>
              <a:t>讓我們一起來聆聽這首</a:t>
            </a:r>
            <a:r>
              <a:rPr lang="en-US" altLang="zh-TW" dirty="0" smtClean="0"/>
              <a:t>--</a:t>
            </a:r>
            <a:r>
              <a:rPr lang="zh-TW" altLang="en-US" dirty="0" smtClean="0"/>
              <a:t>由齊豫所唱出的天籟美聲</a:t>
            </a:r>
            <a:r>
              <a:rPr lang="en-US" altLang="zh-TW" dirty="0" smtClean="0"/>
              <a:t>-</a:t>
            </a:r>
            <a:r>
              <a:rPr lang="zh-TW" altLang="en-US" dirty="0" smtClean="0"/>
              <a:t>大慈大悲觀世音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349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得大勢菩薩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，因為很有威德，具足大威勢力，所以也稱為大勢至菩薩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。大勢至菩薩專修淨土法門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，「西方三聖」中，阿彌陀佛兩側，一尊是觀世音菩薩，一尊就是大勢至菩薩。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3982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內發三心就是修持戒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；外修萬行，在人群中，依人群習氣、應眾生根機，發揮無量智慧觀機逗教。常精進菩薩常覺得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：我這樣做還不夠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，修行還有很大的空間需要再認真。所以常常鞭策自己精進。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還要不斷勤求佛智，往前進步。能夠自利、利他，不只顧自己，還顧及他人，才會自我要求成長，精進不懈怠。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238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不休息菩薩常覺得自己的人格還不足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，在「因」中尚未圓滿；芸芸眾生還未度進，在「果」上尚未圓滿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每世為因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，每世為果，所以不休息菩薩和常精進菩薩一樣，常感時間不夠用，不會想休息，生生世世謹慎於「因」，希望在因地的修行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與果地的現前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都能圓滿。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我們發菩薩心度眾生，也要學習不休息菩薩的精神，為勤修佛陀教法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與度化芸芸眾生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永不休息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755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布施要用雙手付出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，寶掌菩薩能把握度化眾生的機會，利用世間物在人事中不斷付出，因此得名。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寶掌菩薩就視眾生所需，掌中出寶，不論是以有形的物質財施，還是以無形的精神引導為法施、無謂施，都掌握得很準確，讓眾生身心安樂。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814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藥王菩薩在因地時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，就是修學醫道拔除眾生病苦；又能運用法藥輔導人心，拔除內在苦難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醫病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、醫人還要醫心，藥王菩薩在因地、在果位，都能同時幫眾生療治身心二病。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學佛一定要用功學得無量法，才能應眾生無量的根機。若下定決心，不論眾生是什麼根機，都有辦法救度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078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施捨需要勇氣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，不是任何人都願意布施有形的物質，沒有勇氣就捨不出去，要非常勇猛才會行布施。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不只錢財可以施捨，法也可以施捨，甚至捨時間、捨體力，不論有形、無形，只要眾生需要，我們都願意付出，無一不能捨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我們來看看這位勇於布施也勸人施的菩薩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，是如何影響度眾的？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7571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月亮會從初一到十五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，按時會出現盈虧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。寶月菩薩譬如月亮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，隨順眾生根機而能顯、能隱，有時擴大像圓月，讓月光普照在人間大地；若時候尚未成熟，則縮小隱蔽。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我們在人群中有時要伸，有時要縮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。被需要時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，就要放大，讓眾生感覺我們時時都在身邊，令他有所依靠；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但若感覺到眾生要展現自己的時候，我們就要縮小，讓他發揮專長而即使縮小，還是在他周圍，並沒有離開。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373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月光隨著時間而有盈虧圓缺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，就像施用佛法也是隨著何處有需要，就在何處展現光輝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560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滿月菩薩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若是因緣已經成就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，則像十五滿月一樣圓滿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。其實月亮常圓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，只是應機出現，這也是以月譬喻菩薩的行蹤。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72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351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付出需要力量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，一個人的力量夠嗎？當然不夠。菩薩要在動員其他力量，並且以他的智慧會合起來，能攝一切世界，度一切眾生。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239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無量力菩薩的力量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，以無法計量的塵沙，或歷經阿僧祇劫那麼長的時間都難以譬喻；所以菩薩力量大，長久以來不斷度化眾生，能攝受的眾生也是無量數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我們若能發恆常心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，用長時間不斷位人群付出，所結的緣自然就無量數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9268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，是欲界、色界、無色界。要超越三界，也就是超越凡夫的心境，這需要修行的功夫。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越三界菩薩的功夫已經成就，對佛法完全透漏，生死煩惱完全斷除而具足功德；並且不只自己解脫，還能說法讓人人超越一切染污，去除種種煩惱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1814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跋陀婆羅菩薩，華文譯為</a:t>
            </a:r>
            <a:r>
              <a:rPr lang="en-US" altLang="zh-TW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賢護，也就是護持、守護善法，使善法不會在世間散失。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351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彌勒菩薩，義譯慈氏，在他修行之初，有尊</a:t>
            </a:r>
            <a:r>
              <a:rPr lang="en-US" altLang="zh-TW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慈氏佛宣講</a:t>
            </a:r>
            <a:r>
              <a:rPr lang="en-US" altLang="zh-TW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慈心三昧經，他聽了之後覺悟，深入修行</a:t>
            </a:r>
            <a:endParaRPr lang="en-US" altLang="zh-TW" sz="12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rgbClr val="FFCC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。彌勒菩薩是未來佛</a:t>
            </a:r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，還要再經過五十六億七千萬年才會人間成佛，現在娑婆世界的教主仍是釋迦牟尼佛</a:t>
            </a:r>
            <a:r>
              <a:rPr lang="zh-TW" altLang="en-US" sz="1200" dirty="0" smtClean="0">
                <a:solidFill>
                  <a:srgbClr val="FFCC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8462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寶積菩薩累積很多法寶與功德，可以普施眾生。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829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導師菩薩，能引導三界愚迷的眾生歸於涅槃，讓他們去除煩惱，身心清淨，寂靜無染。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3331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4778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哈維博士</a:t>
            </a:r>
            <a:r>
              <a:rPr lang="en-US" altLang="zh-TW" dirty="0"/>
              <a:t>~</a:t>
            </a:r>
            <a:r>
              <a:rPr lang="zh-TW" altLang="en-US" dirty="0"/>
              <a:t>何日生師兄分享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6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供養有三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這是有形的、看得到的利供養。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二、敬是禮敬。佛法要興盛，需要大眾懂得敬佛、敬法、敬僧；修行者除了自身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要有禮敬的行儀，還要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入群和敬供養，這也是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待人接物的教育。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僧團以六和敬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為共住守則，以和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來供養佛陀；僧眾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內修和敬，自然就得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外護敬重。  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學佛者必須發菩薩心，菩薩心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不離四無量心、四弘誓願，這是如實修行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不能缺少的。難得人身，難聞佛法，難行佛道，我們都已經得到，就應力行佛道。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若能如此，時時具足三供養，並非困難之事。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2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54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68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02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28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20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延伸引導2">
    <p:bg>
      <p:bgPr>
        <a:gradFill rotWithShape="0">
          <a:gsLst>
            <a:gs pos="0">
              <a:srgbClr val="DEC59E"/>
            </a:gs>
            <a:gs pos="64999">
              <a:srgbClr val="F0EBD5"/>
            </a:gs>
            <a:gs pos="97000">
              <a:srgbClr val="D1C39F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118" y="4437063"/>
            <a:ext cx="35433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2B1D-75FF-438E-B9D8-01E99B2DA5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0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"/>
            <a:ext cx="12192000" cy="69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3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A35437-1FF5-4123-9216-757825588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28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44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33" r="1996" b="3040"/>
          <a:stretch/>
        </p:blipFill>
        <p:spPr>
          <a:xfrm>
            <a:off x="0" y="0"/>
            <a:ext cx="12192000" cy="69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721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08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39" r="4627" b="5265"/>
          <a:stretch/>
        </p:blipFill>
        <p:spPr>
          <a:xfrm>
            <a:off x="100208" y="45846"/>
            <a:ext cx="12091792" cy="68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5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57EF-B57E-4724-A731-1248462E0BE9}" type="datetimeFigureOut">
              <a:rPr lang="zh-TW" altLang="en-US" smtClean="0"/>
              <a:t>2020/8/19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7" r="782" b="4427"/>
          <a:stretch/>
        </p:blipFill>
        <p:spPr>
          <a:xfrm>
            <a:off x="0" y="0"/>
            <a:ext cx="12096750" cy="7010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1" r="3598" b="3025"/>
          <a:stretch/>
        </p:blipFill>
        <p:spPr>
          <a:xfrm>
            <a:off x="94989" y="-13570"/>
            <a:ext cx="12097011" cy="68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1.&#37291;&#30149;&#38364;&#20418;-&#28858;&#30149;&#20154;&#20184;&#20986;-&#24863;&#21205;2'49.m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2.&#26575;&#35609;&#20998;&#20139;--&#24605;&#36066;&#24107;&#20804;--&#35712;&#21069;&#19990;&#26360;-&#22240;&#26524;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109.1.11&#30001;&#31150;&#20986;&#29508;-109.2.6&#36942;&#24180;7'03_01.m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3.&#24904;&#28639;&#20154;&#30340;&#20351;&#21629;--%20&#24904;&#24709;--&#19978;&#20154;&#33995;&#27704;&#20037;&#23627;&#22533;&#27589;&#31934;&#31070;--&#27861;&#36650;4'14.mp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4.101.12.23&#31934;&#36914;&#25220;&#26216;&#35486;&#24471;&#30284;&#36629;&#23433;--&#26041;&#37329;&#23450;5'45.m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109.7.14&#24535;&#24037;&#26089;&#26371;&#65306;&#22823;&#20161;&#22823;&#21191;%20&#28145;&#32789;&#28023;&#22320;-&#22914;&#28639;&#31070;&#29238;4'59.mp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6.100.7.16&#26234;&#21033;&#25937;&#25588;--&#21488;&#21830;6'02.m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7.&#24515;&#35201;--&#24754;&#26234;&#39000;&#34892;--&#25991;&#27530;&#24107;&#21033;&#33769;&#34217;3'15.mp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8.&#24515;&#35201;--&#24754;&#26234;&#39000;&#34892;--&#35264;&#19990;&#38899;&#33769;&#34217;2'26.mp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9.&#40670;&#29128;--&#40778;&#35947;--&#35264;&#19990;&#38899;&#33769;&#34217;4'15.m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10.&#20154;--&#36007;&#20013;&#23500;--&#36067;&#36523;&#24067;&#26045;&#25424;&#27054;&#33891;--&#21892;&#39000;--&#37165;&#26126;&#32011;8'10.mp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17&#36852;&#21521;.mp4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548640"/>
            <a:ext cx="9144000" cy="1188794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靜思法髓妙蓮華序品</a:t>
            </a:r>
            <a:endParaRPr lang="zh-TW" altLang="en-US" sz="6600" dirty="0">
              <a:solidFill>
                <a:srgbClr val="00206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715065"/>
            <a:ext cx="9144000" cy="221917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讀書會 導讀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頁數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P.473-P.518</a:t>
            </a: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887415" y="4802285"/>
            <a:ext cx="9144000" cy="221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分享人：郭淑娟（法號：明麒）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7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具足三供養</a:t>
            </a:r>
            <a: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370974" y="5359940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p.474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5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 txBox="1">
            <a:spLocks/>
          </p:cNvSpPr>
          <p:nvPr/>
        </p:nvSpPr>
        <p:spPr>
          <a:xfrm>
            <a:off x="288588" y="1065178"/>
            <a:ext cx="595657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供養無量百千諸佛，</a:t>
            </a:r>
            <a:endParaRPr lang="en-US" altLang="zh-TW" sz="48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於諸佛所植眾德本，</a:t>
            </a:r>
            <a:endParaRPr lang="en-US" altLang="zh-TW" sz="48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常為諸佛之所稱歎。</a:t>
            </a:r>
            <a:endParaRPr lang="en-US" altLang="zh-TW" sz="48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經文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p.474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42" y="0"/>
            <a:ext cx="5304867" cy="7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書卷 (水平) 2"/>
          <p:cNvSpPr/>
          <p:nvPr/>
        </p:nvSpPr>
        <p:spPr>
          <a:xfrm>
            <a:off x="3935414" y="44450"/>
            <a:ext cx="4752975" cy="129698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供養有三</a:t>
            </a:r>
            <a:endParaRPr lang="zh-TW" altLang="en-US" sz="5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1544" y="1556792"/>
            <a:ext cx="2160240" cy="100811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供養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9536" y="5085184"/>
            <a:ext cx="2160240" cy="100811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供養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1544" y="3284984"/>
            <a:ext cx="2160240" cy="100811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敬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供養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583114" y="1484313"/>
            <a:ext cx="5761037" cy="14398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以財物布施供養。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583114" y="3141663"/>
            <a:ext cx="5761037" cy="14398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以身修持禮敬，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入群和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敬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供養。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583114" y="4869309"/>
            <a:ext cx="5761037" cy="14398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如實修行大心，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弘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誓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供養。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13D670F-E836-4979-A675-190AF02B5FCB}"/>
              </a:ext>
            </a:extLst>
          </p:cNvPr>
          <p:cNvSpPr/>
          <p:nvPr/>
        </p:nvSpPr>
        <p:spPr>
          <a:xfrm>
            <a:off x="9397264" y="6352453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p.474-6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71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 fontScale="90000"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「如此供養，成就福慧之德，斯為植眾德本；</a:t>
            </a:r>
            <a:r>
              <a:rPr lang="en-US" altLang="zh-TW" sz="4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德本，即善根，不外此福德、智慧二德之本也。</a:t>
            </a:r>
            <a:r>
              <a:rPr lang="en-US" altLang="zh-TW" sz="4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en-US" sz="4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云：供養無量百千諸佛，於諸佛所植眾德本者，即謂之依止善知識不退轉。常為諸佛之所稱歎，菩薩以佛為師，學行覺道，今為佛所稱歎見證不謬，則心輕安自在。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587914" y="5359940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p.476-7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00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0" y="394307"/>
            <a:ext cx="10893357" cy="492672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淺易的法，我們要在日常生活中運用；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深妙的法，則要存於內心堅持不退。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我們能走入人群去付出，對任何一個人、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任何一件事，都做到四無量心、四弘誓願，若能如此供養，即成就福慧二德，具足供養無量諸佛。</a:t>
            </a: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623396" y="5418306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p.477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8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73" y="210207"/>
            <a:ext cx="3057562" cy="803115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四弘誓願 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23871" r="21627" b="9288"/>
          <a:stretch/>
        </p:blipFill>
        <p:spPr>
          <a:xfrm>
            <a:off x="2499676" y="1213020"/>
            <a:ext cx="7456355" cy="36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 txBox="1">
            <a:spLocks/>
          </p:cNvSpPr>
          <p:nvPr/>
        </p:nvSpPr>
        <p:spPr>
          <a:xfrm>
            <a:off x="210765" y="535022"/>
            <a:ext cx="7036341" cy="56128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無量諸佛時時在你我身邊，</a:t>
            </a:r>
            <a:r>
              <a:rPr lang="en-US" altLang="zh-TW" sz="4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在待人接物中</a:t>
            </a:r>
            <a:r>
              <a:rPr lang="zh-TW" altLang="en-US" sz="4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44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4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時不是供養。</a:t>
            </a:r>
            <a:r>
              <a:rPr lang="en-US" altLang="zh-TW" sz="4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我們要將所接觸的人都當成</a:t>
            </a:r>
            <a:endParaRPr lang="en-US" altLang="zh-TW" sz="44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現在佛、未來佛、過去佛，</a:t>
            </a:r>
            <a:endParaRPr lang="en-US" altLang="zh-TW" sz="44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感恩、尊重、愛相待</a:t>
            </a:r>
            <a:r>
              <a:rPr lang="zh-TW" altLang="en-US" sz="4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44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這就是福，也是智慧，</a:t>
            </a:r>
            <a:endParaRPr lang="en-US" altLang="zh-TW" sz="44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福、慧二德平行。</a:t>
            </a:r>
            <a:endParaRPr lang="en-US" altLang="zh-TW" sz="44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p.477-7</a:t>
            </a:r>
            <a:endParaRPr lang="en-US" altLang="zh-TW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40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06" y="0"/>
            <a:ext cx="5042220" cy="7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0" y="394307"/>
            <a:ext cx="10893357" cy="492672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成就福、慧二德的供養，就能植眾德本。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德本即善根，是我們修行的根本。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「菩提林立同根生」，在道場裡人人發菩提心，讓福慧的根伸展，每棵菩提樹就能長得茂盛。</a:t>
            </a: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只要用恭敬心供養，自然能在諸佛所植眾德本。</a:t>
            </a:r>
            <a:endParaRPr lang="zh-TW" altLang="en-US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973592" y="5321029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p.478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0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55" y="164334"/>
            <a:ext cx="10893357" cy="5321029"/>
          </a:xfrm>
        </p:spPr>
        <p:txBody>
          <a:bodyPr>
            <a:noAutofit/>
          </a:bodyPr>
          <a:lstStyle/>
          <a:p>
            <a:pPr algn="ctr">
              <a:lnSpc>
                <a:spcPts val="5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「依止善知識不退轉」。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人人都是善知識，就如醫生以病人為師，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修行者以天下眾生為師。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只要甘願付出，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當然也能得到人人的恭敬、尊重和肯定；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如此「常為諸佛之所稱歎」，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諸佛也會歡喜、讚歎 。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672033" y="5485363"/>
            <a:ext cx="200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p.478-11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445" y="6089515"/>
            <a:ext cx="647944" cy="6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0" y="394307"/>
            <a:ext cx="10893357" cy="4926722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學佛，要時時甘願、歡喜</a:t>
            </a:r>
            <a:r>
              <a:rPr lang="zh-TW" altLang="en-US" dirty="0" smtClean="0">
                <a:solidFill>
                  <a:srgbClr val="FFCC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；</a:t>
            </a:r>
            <a:r>
              <a:rPr lang="en-US" altLang="zh-TW" dirty="0" smtClean="0">
                <a:solidFill>
                  <a:srgbClr val="FFCC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「甘」，是法喜充滿，內心甘甜。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聽聞佛法很歡喜，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走入人群中很甘願、歡喜地為人群付出，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也是一種供養。</a:t>
            </a:r>
            <a:endParaRPr lang="zh-TW" altLang="en-US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973592" y="5321029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p.479-3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01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5" y="1609566"/>
            <a:ext cx="10846341" cy="3657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復有學無學二千人</a:t>
            </a:r>
            <a:r>
              <a:rPr lang="zh-TW" altLang="en-US" sz="4400" dirty="0" smtClean="0">
                <a:solidFill>
                  <a:sysClr val="windowText" lastClr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摩訶波闍波提比丘尼，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與眷屬六千人俱。羅睺羅母耶輸陀羅比丘尼，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亦與眷屬俱。菩薩摩訶薩八萬人，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皆於阿耨多羅三藐三菩提不退轉，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</a:t>
            </a: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得陀羅尼，樂說辯才，轉不退轉法輪。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367" y="155643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前面經文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1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長久修福緣</a:t>
            </a:r>
            <a: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370974" y="5359940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p.479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0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545" y="1454285"/>
            <a:ext cx="10061643" cy="365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福因善緣，智慧深廣之德，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皆由久遠勤修，深植慧根，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益友</a:t>
            </a: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護持，諸緣具足，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內修淨行為道糧，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外行濟眾增慧命。</a:t>
            </a:r>
            <a:endParaRPr lang="en-US" altLang="zh-TW" sz="5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p.479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45" y="282102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上人手札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38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0" y="394307"/>
            <a:ext cx="10893357" cy="4926722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修行的利益是什麼？</a:t>
            </a:r>
            <a:r>
              <a:rPr lang="en-US" altLang="zh-TW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161111" y="5321029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p.480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3" b="80602" l="16667" r="851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5" y="3020511"/>
            <a:ext cx="1947858" cy="3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0" y="394307"/>
            <a:ext cx="10893357" cy="4897540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成就善根、成就道業都是利益。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僧團裡必須互相成就，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我們讓他人道業成就，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自然人人也會成就我們的道業。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要有福就要有緣，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有福因、好緣，在修行的過程就能增長智慧；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智慧深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，就是德。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6109778" y="5505855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p.480-5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99" y="763958"/>
            <a:ext cx="10893357" cy="4926722"/>
          </a:xfrm>
        </p:spPr>
        <p:txBody>
          <a:bodyPr>
            <a:noAutofit/>
          </a:bodyPr>
          <a:lstStyle/>
          <a:p>
            <a:pPr algn="ctr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「德者，得也」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我們若具有德，就是得人緣。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能在人群中隨順不逆，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得眾人成就而圓滿諸事。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與人造好因、結好緣，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智慧深廣的德性就能現前，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這不是今生此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而已，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而是從久遠劫以來所薰習、受持的。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6109778" y="5525310"/>
            <a:ext cx="1798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p.480-10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6099676"/>
            <a:ext cx="721582" cy="75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以慈悲為本</a:t>
            </a:r>
            <a:r>
              <a:rPr lang="en-US" altLang="zh-TW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370974" y="5359940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p.482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 txBox="1">
            <a:spLocks/>
          </p:cNvSpPr>
          <p:nvPr/>
        </p:nvSpPr>
        <p:spPr>
          <a:xfrm>
            <a:off x="1193260" y="1045722"/>
            <a:ext cx="5956570" cy="40418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zh-TW" altLang="en-US" sz="6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60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慈修身</a:t>
            </a:r>
            <a:r>
              <a:rPr lang="zh-TW" altLang="en-US" sz="6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60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6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</a:t>
            </a:r>
            <a:r>
              <a:rPr lang="zh-TW" altLang="en-US" sz="60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入佛慧，</a:t>
            </a:r>
            <a:endParaRPr lang="en-US" altLang="zh-TW" sz="6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60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通達大智</a:t>
            </a:r>
            <a:r>
              <a:rPr lang="zh-TW" altLang="en-US" sz="6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60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6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60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於彼岸。</a:t>
            </a:r>
            <a:endParaRPr lang="en-US" altLang="zh-TW" sz="6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</a:t>
            </a:r>
            <a:r>
              <a:rPr lang="zh-TW" altLang="en-US" sz="4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修身</a:t>
            </a: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經文</a:t>
            </a:r>
            <a:r>
              <a:rPr lang="en-US" altLang="zh-TW" sz="3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p.482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42" y="0"/>
            <a:ext cx="5304867" cy="7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10" y="549950"/>
            <a:ext cx="10893357" cy="492672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「以慈修身者，菩薩已證無生，為娑婆眾生，無不生，故示現六道。」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修行要在菩薩道中與人種好因、結福緣，須培養「慈」。儘管菩薩以內修淨行證至無生，已入大般涅槃的境界，不需再來人間；但是菩薩慈悲，不忍眾生苦難偏多，倒駕慈航現相人間，示現六道隨緣化度。</a:t>
            </a: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487687" y="5596593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p.483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4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49950"/>
            <a:ext cx="11546732" cy="492672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「菩薩以三界為家，四生為子，借度生，善入佛慧；不似小乘，視三界如牢獄，四生如怨賊也。」</a:t>
            </a:r>
            <a: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菩薩絕不埋怨娑婆世界眾生的剛強，還抱著「眾生磨我，我才能進步」的理念。感恩眾生成就道業，用慈悲修自我的身、心</a:t>
            </a:r>
            <a: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身要入人群，心要經得起眾生的苦磨，以成就智慧。</a:t>
            </a: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660359" y="5476672"/>
            <a:ext cx="320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p.483-5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484-6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761" y="5865778"/>
            <a:ext cx="823815" cy="86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49950"/>
            <a:ext cx="11546732" cy="492672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以慈修身者，即修於此界所示現之身，內自證入，外銳利他，而悉以大慈悲心為本。故云以慈修身，即謂之以大慈悲隨時地根機而說法，入彼境界，隨彼事理，解困而不退轉。善入佛慧，即謂之入實境界之一切智不退轉。通達大智，即為證我空、法空不退轉。」</a:t>
            </a: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6566979" y="5476672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p.485-3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64" y="5850543"/>
            <a:ext cx="838312" cy="88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56857C-F5FB-477C-91D9-6D7ADE22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382134"/>
            <a:ext cx="9144000" cy="111283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C30216-D61A-4189-9430-2E0F4F20F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4110"/>
            <a:ext cx="9144000" cy="3174124"/>
          </a:xfrm>
        </p:spPr>
        <p:txBody>
          <a:bodyPr>
            <a:normAutofit/>
          </a:bodyPr>
          <a:lstStyle/>
          <a:p>
            <a:pPr marL="342900" indent="-342900">
              <a:lnSpc>
                <a:spcPts val="7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發心立願常轉法輪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7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秉慈運悲普濟苦難</a:t>
            </a:r>
            <a:endParaRPr lang="en-US" altLang="zh-TW" dirty="0"/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7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普化在人間</a:t>
            </a:r>
            <a:r>
              <a:rPr lang="en-US" altLang="zh-TW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370974" y="5359940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p.488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91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876" y="1999034"/>
            <a:ext cx="10739337" cy="365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修學佛法入於</a:t>
            </a:r>
            <a:r>
              <a:rPr lang="zh-TW" altLang="en-US" sz="5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心性深處，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即能住持佛法於無量世界，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使法不滅以成就菩薩度生之大事業。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</a:t>
            </a:r>
            <a:endParaRPr lang="en-US" altLang="zh-TW" sz="3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</a:t>
            </a:r>
            <a:r>
              <a:rPr lang="en-US" altLang="zh-TW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p.488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45" y="282102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上人手札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4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5" y="321012"/>
            <a:ext cx="11498094" cy="5165387"/>
          </a:xfrm>
        </p:spPr>
        <p:txBody>
          <a:bodyPr>
            <a:noAutofit/>
          </a:bodyPr>
          <a:lstStyle/>
          <a:p>
            <a:pPr algn="ctr">
              <a:lnSpc>
                <a:spcPts val="53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六道中，人道能聞佛法、藉身修心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40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是人道的好處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修學佛法，必須下定決心將法修入心性深處，</a:t>
            </a:r>
            <a: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才能明心見性。</a:t>
            </a:r>
            <a: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將佛法弘揚在人間，推展到無量世界，</a:t>
            </a:r>
            <a: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使法脈不斷，讓法輪常轉，</a:t>
            </a:r>
            <a: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即是成就菩薩度眾之志業。</a:t>
            </a: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954136" y="5486399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p.488-9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809" y="5830096"/>
            <a:ext cx="857768" cy="9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 txBox="1">
            <a:spLocks/>
          </p:cNvSpPr>
          <p:nvPr/>
        </p:nvSpPr>
        <p:spPr>
          <a:xfrm>
            <a:off x="288588" y="1804481"/>
            <a:ext cx="595657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名稱普聞無量世界，</a:t>
            </a:r>
            <a:endParaRPr lang="en-US" altLang="zh-TW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能度無數百千眾生。</a:t>
            </a: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endParaRPr lang="en-US" altLang="zh-TW" sz="5400" dirty="0" smtClean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經文</a:t>
            </a:r>
            <a:r>
              <a:rPr lang="en-US" altLang="zh-TW" sz="32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p.489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3" y="0"/>
            <a:ext cx="5304867" cy="7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49950"/>
            <a:ext cx="11546732" cy="492672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「名聞於世界，即能住持使法不滅，以成就菩薩度生之大事業。所謂</a:t>
            </a: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應作、所做，住持不退轉。」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菩薩要互相成就，學菩薩</a:t>
            </a: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做菩薩，必須入人群，這是本分，也是使命，稱為「應作」；不只自己應該做，人人都要有責任去承擔這個使命，住持佛法，使佛法不在人間消滅。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358800" y="5476672"/>
            <a:ext cx="3102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p.489-8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491-11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6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秉慈運悲普濟苦難</a:t>
            </a:r>
            <a: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94527" y="5330757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p.492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39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876" y="1765570"/>
            <a:ext cx="10739337" cy="365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於人間中，覺有情者，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成等正覺，於眾生中，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啟慈用慧，悲智雙運，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拔諸</a:t>
            </a:r>
            <a:r>
              <a:rPr lang="zh-TW" altLang="en-US" sz="5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世間</a:t>
            </a: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，難堪忍苦。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</a:t>
            </a:r>
            <a:r>
              <a:rPr lang="en-US" altLang="zh-TW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endParaRPr lang="en-US" altLang="zh-TW" sz="3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</a:t>
            </a:r>
            <a:endParaRPr lang="en-US" altLang="zh-TW" sz="3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45" y="282102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上人手札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9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49950"/>
            <a:ext cx="11546732" cy="492672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體會佛心，入佛境界，是修學佛法的目標。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世間苦難的根源來自於眾生無明，共業所成。</a:t>
            </a:r>
            <a: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菩薩期待人人得救、平安有福，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必須要啟慈用慧。</a:t>
            </a: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看眾生受苦難，要長養慈悲心，希望他們能得度；看眾生習氣雜亂；剛強難調伏，要運用智慧調伏，這就是</a:t>
            </a:r>
            <a:r>
              <a:rPr lang="zh-TW" altLang="en-US" sz="4000" dirty="0" smtClean="0">
                <a:solidFill>
                  <a:srgbClr val="FFCC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「悲智雙運」。</a:t>
            </a: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358800" y="5476672"/>
            <a:ext cx="3102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p.492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494-5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08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時時轉法輪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480910" y="5233481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p.495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53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876" y="1765570"/>
            <a:ext cx="10739337" cy="365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善入佛心，通達大智，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弘揚諸法，轉大法輪，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無量法門，悉現在前。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佛法在人間，</a:t>
            </a:r>
            <a:r>
              <a:rPr lang="zh-TW" altLang="en-US" sz="5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無處不</a:t>
            </a: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道場。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</a:t>
            </a:r>
            <a:r>
              <a:rPr lang="en-US" altLang="zh-TW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p.495</a:t>
            </a:r>
            <a:endParaRPr lang="en-US" altLang="zh-TW" sz="3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endParaRPr lang="en-US" altLang="zh-TW" sz="3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</a:t>
            </a:r>
            <a:endParaRPr lang="en-US" altLang="zh-TW" sz="3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45" y="282102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上人手札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08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545" y="1065178"/>
            <a:ext cx="10061643" cy="3657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供養無量百千諸佛，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於諸佛所植眾德本，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常為諸佛之所稱歎。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</a:t>
            </a: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修身，善入佛慧，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通達大</a:t>
            </a:r>
            <a:r>
              <a:rPr lang="zh-TW" altLang="en-US" sz="4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，到於彼岸。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名稱普聞無量世界，</a:t>
            </a:r>
            <a:endParaRPr lang="en-US" altLang="zh-TW" sz="4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能度無數百千眾生。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094" y="0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經文</a:t>
            </a:r>
          </a:p>
        </p:txBody>
      </p:sp>
    </p:spTree>
    <p:extLst>
      <p:ext uri="{BB962C8B-B14F-4D97-AF65-F5344CB8AC3E}">
        <p14:creationId xmlns:p14="http://schemas.microsoft.com/office/powerpoint/2010/main" val="31633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49950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學佛要明心見性，就要善入佛心。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己心和佛心同等，如此才能通達大智，智慧現前。智慧開啟了，弘揚佛法就沒有困難，時時都能轉法輪，轉惡為善，轉愚痴為智慧。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要轉法輪，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需要無量法門悉現在前</a:t>
            </a: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，才能應眾生的根機，運用智慧、方法付出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358800" y="5476672"/>
            <a:ext cx="1147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p.495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90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13522-BF40-448F-8009-160EE63D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221" y="194554"/>
            <a:ext cx="7188741" cy="108084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慈濟海地賑災方法</a:t>
            </a:r>
            <a:endParaRPr lang="en-US" altLang="zh-TW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B6C3DC-9621-4E46-AF32-28B51D1613CF}"/>
              </a:ext>
            </a:extLst>
          </p:cNvPr>
          <p:cNvSpPr/>
          <p:nvPr/>
        </p:nvSpPr>
        <p:spPr>
          <a:xfrm>
            <a:off x="5082829" y="5998285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p.496-8~498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527D5F-CF34-40F2-B00A-9652765F54F7}"/>
              </a:ext>
            </a:extLst>
          </p:cNvPr>
          <p:cNvSpPr/>
          <p:nvPr/>
        </p:nvSpPr>
        <p:spPr>
          <a:xfrm>
            <a:off x="216771" y="1662193"/>
            <a:ext cx="1857982" cy="37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供給糧食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加號 4"/>
          <p:cNvSpPr/>
          <p:nvPr/>
        </p:nvSpPr>
        <p:spPr>
          <a:xfrm>
            <a:off x="2169313" y="3038668"/>
            <a:ext cx="652408" cy="10041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433" y="5802551"/>
            <a:ext cx="886951" cy="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8527D5F-CF34-40F2-B00A-9652765F54F7}"/>
              </a:ext>
            </a:extLst>
          </p:cNvPr>
          <p:cNvSpPr/>
          <p:nvPr/>
        </p:nvSpPr>
        <p:spPr>
          <a:xfrm>
            <a:off x="10188728" y="1763805"/>
            <a:ext cx="1857982" cy="37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重視培訓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527D5F-CF34-40F2-B00A-9652765F54F7}"/>
              </a:ext>
            </a:extLst>
          </p:cNvPr>
          <p:cNvSpPr/>
          <p:nvPr/>
        </p:nvSpPr>
        <p:spPr>
          <a:xfrm>
            <a:off x="7747211" y="1763805"/>
            <a:ext cx="1857982" cy="37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宣揚佛法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527D5F-CF34-40F2-B00A-9652765F54F7}"/>
              </a:ext>
            </a:extLst>
          </p:cNvPr>
          <p:cNvSpPr/>
          <p:nvPr/>
        </p:nvSpPr>
        <p:spPr>
          <a:xfrm>
            <a:off x="5305694" y="1763805"/>
            <a:ext cx="1857982" cy="37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以工代賑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527D5F-CF34-40F2-B00A-9652765F54F7}"/>
              </a:ext>
            </a:extLst>
          </p:cNvPr>
          <p:cNvSpPr/>
          <p:nvPr/>
        </p:nvSpPr>
        <p:spPr>
          <a:xfrm>
            <a:off x="2788993" y="1763804"/>
            <a:ext cx="1857982" cy="37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舉辦義診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加號 17"/>
          <p:cNvSpPr/>
          <p:nvPr/>
        </p:nvSpPr>
        <p:spPr>
          <a:xfrm>
            <a:off x="4646975" y="3038668"/>
            <a:ext cx="652408" cy="10041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加號 18"/>
          <p:cNvSpPr/>
          <p:nvPr/>
        </p:nvSpPr>
        <p:spPr>
          <a:xfrm>
            <a:off x="7122929" y="3038667"/>
            <a:ext cx="652408" cy="10041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加號 19"/>
          <p:cNvSpPr/>
          <p:nvPr/>
        </p:nvSpPr>
        <p:spPr>
          <a:xfrm>
            <a:off x="9570757" y="3038667"/>
            <a:ext cx="652408" cy="10041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9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親手膚苦難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480910" y="5233481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p.499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0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876" y="1765570"/>
            <a:ext cx="10739337" cy="365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入正信門，無法不悟；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啟正智心，無道不證；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秉慈運悲，無苦不救；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持弘誓願，無樂不與。</a:t>
            </a:r>
            <a:endParaRPr lang="en-US" altLang="zh-TW" sz="5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p.499</a:t>
            </a:r>
            <a:endParaRPr lang="en-US" altLang="zh-TW" sz="32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endParaRPr lang="en-US" altLang="zh-TW" sz="3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</a:t>
            </a:r>
            <a:endParaRPr lang="en-US" altLang="zh-TW" sz="32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45" y="282102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上人手札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49950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學佛一定要入正信門</a:t>
            </a: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，門若對了，路就通。能信還要能「啟正智心」，開啟正智，心智能正，就能「無道不證」。秉持慈心，啟動悲心，就是「秉慈運悲」。因為慈悲，所以「無苦不救」。</a:t>
            </a:r>
            <a: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還要「無樂不與」，將所有快樂和令我們解脫的法分享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眾生。</a:t>
            </a: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358800" y="5476672"/>
            <a:ext cx="163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p.499-8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74" y="5999892"/>
            <a:ext cx="699171" cy="7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6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十八位菩薩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480910" y="5233481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p.503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8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 txBox="1">
            <a:spLocks/>
          </p:cNvSpPr>
          <p:nvPr/>
        </p:nvSpPr>
        <p:spPr>
          <a:xfrm>
            <a:off x="136188" y="321013"/>
            <a:ext cx="8424152" cy="59338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其名曰</a:t>
            </a:r>
            <a:r>
              <a:rPr lang="zh-TW" altLang="en-US" sz="3600" dirty="0">
                <a:solidFill>
                  <a:srgbClr val="FFCC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文殊師利菩薩、觀世音菩薩、</a:t>
            </a:r>
            <a:endParaRPr lang="en-US" altLang="zh-TW" sz="36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得大勢菩薩、常精進菩薩、不休息菩薩、</a:t>
            </a:r>
            <a:endParaRPr lang="en-US" altLang="zh-TW" sz="36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寶掌菩薩、藥王菩薩、勇施菩薩、</a:t>
            </a:r>
            <a:endParaRPr lang="en-US" altLang="zh-TW" sz="36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寶月菩薩、月光菩薩、大力菩薩、</a:t>
            </a:r>
            <a:endParaRPr lang="en-US" altLang="zh-TW" sz="36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無量力菩薩、越三界菩薩、跋陀婆羅菩薩、</a:t>
            </a:r>
            <a:endParaRPr lang="en-US" altLang="zh-TW" sz="36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彌勒菩薩、寶積菩薩、導師菩薩，</a:t>
            </a:r>
            <a:endParaRPr lang="en-US" altLang="zh-TW" sz="36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如是等菩薩摩訶薩八萬人俱。</a:t>
            </a:r>
            <a:endParaRPr lang="en-US" altLang="zh-TW" sz="36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經文</a:t>
            </a:r>
            <a:r>
              <a:rPr lang="en-US" altLang="zh-TW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p.503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40" y="0"/>
            <a:ext cx="3631660" cy="7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大士、大名，或從法門，或從德行，或從本願。</a:t>
            </a:r>
            <a:r>
              <a:rPr lang="zh-TW" altLang="en-US" sz="40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358800" y="5476672"/>
            <a:ext cx="2771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 504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5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「文殊師利，譯言妙德，具足深妙之智德，是為大智。」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358800" y="5476672"/>
            <a:ext cx="2771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p.505-4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539" y="5952770"/>
            <a:ext cx="741037" cy="7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「觀世音菩薩，能觀一切音聲，以大悲心救度眾生，是為大悲。」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7" y="5362198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p.505-4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357" y="5922103"/>
            <a:ext cx="770220" cy="8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469" y="1065178"/>
            <a:ext cx="11225720" cy="56663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其名曰：文殊師利菩薩、觀世音菩薩、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得大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勢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菩薩、常精進菩薩、不休息菩薩、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寶掌菩薩、藥王菩薩、勇施菩薩、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寶月菩薩、月光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菩薩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、滿月菩薩、大力菩薩、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無量力菩薩、越三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菩薩、跋陀婆羅菩薩、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彌勒菩薩、寶積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菩薩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、導師菩薩，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如是等菩薩摩訶薩八萬人俱。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094" y="0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經文</a:t>
            </a:r>
          </a:p>
        </p:txBody>
      </p:sp>
    </p:spTree>
    <p:extLst>
      <p:ext uri="{BB962C8B-B14F-4D97-AF65-F5344CB8AC3E}">
        <p14:creationId xmlns:p14="http://schemas.microsoft.com/office/powerpoint/2010/main" val="3561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695865"/>
            <a:ext cx="11546732" cy="4780807"/>
          </a:xfrm>
        </p:spPr>
        <p:txBody>
          <a:bodyPr>
            <a:noAutofit/>
          </a:bodyPr>
          <a:lstStyle/>
          <a:p>
            <a:pPr algn="ctr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我們心中要時時有佛，有菩薩。</a:t>
            </a:r>
            <a: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事情若想不通，就稱念「大智文殊菩薩」；</a:t>
            </a:r>
            <a: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遭遇困難，則稱念「大悲觀世音菩薩」，</a:t>
            </a:r>
            <a: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這是眾生時時都有的依靠。</a:t>
            </a:r>
            <a: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816000" y="5466944"/>
            <a:ext cx="163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p.506-11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995" y="5973218"/>
            <a:ext cx="721581" cy="7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1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「得大勢菩薩，具足大威勢力，救度十方世界眾生，成就大威勢力，是為悲智雙運。」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358800" y="5476672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p.507-2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4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「常精進菩薩，內發三心，外修萬行，於己不足，於物不倦故。勤求佛智，自利利他，名常精進。」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020281" y="5476672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p.507-7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75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「不休息菩薩，在因不自為圓，在果不自為滿，唯精進不息勤求佛智，自利利他，無有疲倦，為不休息。」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42459" y="5476672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p.508-7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9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「寶掌菩薩，謂掌握化機，接物利生故，又掌中出寶，普濟眾生，能與眾生身心安樂。」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p.509-9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3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「藥王菩薩，在因為世良醫，在果能以法藥救眾生身心二病，因病與藥，無疾不瘳，應機說法，無機不度故。」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p.511-2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76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勇施菩薩，恆以珠寶，施捨眾生，使令離苦得樂也。</a:t>
            </a: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p.509-9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787" y="5904688"/>
            <a:ext cx="786789" cy="8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695865"/>
            <a:ext cx="11546732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「寶月菩薩。月能隨數盈虧，自無損益，菩薩之道，隨機隱顯，自無增減，故以喻名也。」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p.513-3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9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822" y="248392"/>
            <a:ext cx="11867746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「月光菩薩。光能破暗，由智破愚也。」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p.514-4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36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442946"/>
            <a:ext cx="11682919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「滿月菩薩，自覺聖智圓滿，如十五</a:t>
            </a:r>
            <a:r>
              <a:rPr lang="en-US" altLang="zh-TW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之月。」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p.514-9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發心立願常轉法輪</a:t>
            </a:r>
            <a: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94527" y="5330757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p.473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62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442946"/>
            <a:ext cx="11682919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「大力菩薩，以有力故，能攝一切世界，度一切眾生。」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p.515-3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442946"/>
            <a:ext cx="11682919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「無量力菩薩，較塵沙不能喻，歷僧祇不能及，故數量不可得。」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4913276" y="5359940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p.515-6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57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442946"/>
            <a:ext cx="11682919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「越三界菩薩，具足超越三界生死煩惱之功德，並能說法令人超越一切染污之法。」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146740" y="5223753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p.516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6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442946"/>
            <a:ext cx="11682919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「跋陀婆羅菩薩，意譯賢護，即護守善法令不散失也。」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146740" y="5223753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p.516-7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56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2" y="442946"/>
            <a:ext cx="11682919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「彌勒菩薩，義譯慈氏，姓也。值慈氏佛說慈心三昧經故。」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146740" y="5223753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p.517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66" y="442946"/>
            <a:ext cx="11279749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「寶積菩薩，積菩提法寶與人。如來藏有恒沙功德如寶積故。」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146740" y="5223753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p.517-5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51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5" y="442946"/>
            <a:ext cx="11323817" cy="4780807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「導師菩薩，導引歸於涅槃也。弘範三界，導愚迷之眾生故。」</a:t>
            </a:r>
            <a:endParaRPr lang="zh-TW" altLang="en-US" sz="5400" dirty="0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146740" y="5223753"/>
            <a:ext cx="154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p.517-7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7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4F0565-9964-41D8-AC0B-B63062D9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聞思修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568674-9183-4CBA-A245-BCB561918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34311" y="1520345"/>
            <a:ext cx="10019489" cy="3333758"/>
          </a:xfrm>
        </p:spPr>
        <p:txBody>
          <a:bodyPr vert="horz">
            <a:noAutofit/>
          </a:bodyPr>
          <a:lstStyle/>
          <a:p>
            <a:pPr marL="0" indent="0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您願意效仿哪尊菩薩的德行呢？</a:t>
            </a:r>
            <a:endParaRPr lang="en-US" altLang="zh-TW" sz="54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</a:t>
            </a: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道上，</a:t>
            </a:r>
            <a:r>
              <a:rPr lang="zh-TW" altLang="en-US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要如何力行，才能成就永不</a:t>
            </a:r>
            <a:r>
              <a:rPr lang="zh-TW" altLang="en-US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退轉法輪</a:t>
            </a: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07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心形 3"/>
          <p:cNvSpPr/>
          <p:nvPr/>
        </p:nvSpPr>
        <p:spPr>
          <a:xfrm>
            <a:off x="2335577" y="622570"/>
            <a:ext cx="6665204" cy="494094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84F0565-9964-41D8-AC0B-B63062D9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86" y="21089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endParaRPr lang="zh-TW" altLang="en-US" sz="9600" b="1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568674-9183-4CBA-A245-BCB561918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1184995" y="4110787"/>
            <a:ext cx="9523377" cy="1205253"/>
          </a:xfrm>
          <a:noFill/>
        </p:spPr>
        <p:txBody>
          <a:bodyPr vert="horz">
            <a:no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4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明麒合十</a:t>
            </a:r>
            <a:endParaRPr lang="zh-TW" altLang="en-US" sz="48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8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1"/>
            <a:ext cx="12192000" cy="7508929"/>
          </a:xfrm>
          <a:prstGeom prst="rect">
            <a:avLst/>
          </a:prstGeom>
        </p:spPr>
      </p:pic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4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B542E6-F3E7-4530-8970-F69A0850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545" y="1454285"/>
            <a:ext cx="10061643" cy="365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持護法心，勤修願力，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得一切法而不失；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菩薩上求佛覺，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誓願下化有情，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勤行悲智雙運。</a:t>
            </a:r>
            <a:endParaRPr lang="en-US" altLang="zh-TW" sz="5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p.473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FBDA9C-9528-4DFE-A5FF-0F6CEFF0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45" y="282102"/>
            <a:ext cx="9144000" cy="996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上人手札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5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13522-BF40-448F-8009-160EE63D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992" y="194554"/>
            <a:ext cx="3667327" cy="108084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學佛者要</a:t>
            </a:r>
            <a:endParaRPr lang="en-US" altLang="zh-TW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B6C3DC-9621-4E46-AF32-28B51D1613CF}"/>
              </a:ext>
            </a:extLst>
          </p:cNvPr>
          <p:cNvSpPr/>
          <p:nvPr/>
        </p:nvSpPr>
        <p:spPr>
          <a:xfrm>
            <a:off x="10718705" y="617107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527D5F-CF34-40F2-B00A-9652765F54F7}"/>
              </a:ext>
            </a:extLst>
          </p:cNvPr>
          <p:cNvSpPr/>
          <p:nvPr/>
        </p:nvSpPr>
        <p:spPr>
          <a:xfrm>
            <a:off x="1893651" y="1427794"/>
            <a:ext cx="3180945" cy="37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持護法心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527D5F-CF34-40F2-B00A-9652765F54F7}"/>
              </a:ext>
            </a:extLst>
          </p:cNvPr>
          <p:cNvSpPr/>
          <p:nvPr/>
        </p:nvSpPr>
        <p:spPr>
          <a:xfrm>
            <a:off x="6939064" y="1427794"/>
            <a:ext cx="3180945" cy="37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勤修願力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加號 4"/>
          <p:cNvSpPr/>
          <p:nvPr/>
        </p:nvSpPr>
        <p:spPr>
          <a:xfrm>
            <a:off x="5452353" y="2616741"/>
            <a:ext cx="1108953" cy="11478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474724" y="5510526"/>
            <a:ext cx="3988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佛法興盛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248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5A46A-4DCC-485A-83A8-538128E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1" y="433218"/>
            <a:ext cx="10893357" cy="4926722"/>
          </a:xfrm>
        </p:spPr>
        <p:txBody>
          <a:bodyPr>
            <a:noAutofit/>
          </a:bodyPr>
          <a:lstStyle/>
          <a:p>
            <a:pPr algn="ctr">
              <a:lnSpc>
                <a:spcPts val="6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發心立願利益眾生，</a:t>
            </a: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必須發大乘心，</a:t>
            </a:r>
            <a: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</a:t>
            </a: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大願</a:t>
            </a:r>
            <a:r>
              <a:rPr lang="zh-TW" altLang="en-US" sz="4800" dirty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，不斷轉法輪。</a:t>
            </a: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我們所修的法不能只用在日常生活中，</a:t>
            </a: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還要</a:t>
            </a:r>
            <a:r>
              <a:rPr lang="zh-TW" altLang="en-US" sz="4800" dirty="0" smtClean="0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不斷利益他人、輾轉教化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如此才是不退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道心。</a:t>
            </a:r>
            <a:r>
              <a:rPr lang="en-US" altLang="zh-TW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0F15F1-7B9F-4C27-BDA2-035FE0605A47}"/>
              </a:ext>
            </a:extLst>
          </p:cNvPr>
          <p:cNvSpPr/>
          <p:nvPr/>
        </p:nvSpPr>
        <p:spPr>
          <a:xfrm>
            <a:off x="5587914" y="5359940"/>
            <a:ext cx="147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p.473-7</a:t>
            </a:r>
            <a:endParaRPr lang="en-US" altLang="zh-TW" sz="2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0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4931</Words>
  <Application>Microsoft Office PowerPoint</Application>
  <PresentationFormat>寬螢幕</PresentationFormat>
  <Paragraphs>358</Paragraphs>
  <Slides>69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8" baseType="lpstr">
      <vt:lpstr>細明體</vt:lpstr>
      <vt:lpstr>新細明體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靜思法髓妙蓮華序品</vt:lpstr>
      <vt:lpstr>前面經文</vt:lpstr>
      <vt:lpstr>重點</vt:lpstr>
      <vt:lpstr>經文</vt:lpstr>
      <vt:lpstr>經文</vt:lpstr>
      <vt:lpstr>                 發心立願常轉法輪  </vt:lpstr>
      <vt:lpstr>上人手札</vt:lpstr>
      <vt:lpstr>學佛者要</vt:lpstr>
      <vt:lpstr>發心立願利益眾生，必須發大乘心， 立大願力，不斷轉法輪。 我們所修的法不能只用在日常生活中， 還要不斷利益他人、輾轉教化， 如此才是不退失道心。 </vt:lpstr>
      <vt:lpstr>                 具足三供養  </vt:lpstr>
      <vt:lpstr>PowerPoint 簡報</vt:lpstr>
      <vt:lpstr>PowerPoint 簡報</vt:lpstr>
      <vt:lpstr>「如此供養，成就福慧之德，斯為植眾德本； 德本，即善根，不外此福德、智慧二德之本也。 故云：供養無量百千諸佛，於諸佛所植眾德本者，即謂之依止善知識不退轉。常為諸佛之所稱歎，菩薩以佛為師，學行覺道，今為佛所稱歎見證不謬，則心輕安自在。」</vt:lpstr>
      <vt:lpstr>淺易的法，我們要在日常生活中運用； 深妙的法，則要存於內心堅持不退。 我們能走入人群去付出，對任何一個人、 任何一件事，都做到四無量心、四弘誓願，若能如此供養，即成就福慧二德，具足供養無量諸佛。</vt:lpstr>
      <vt:lpstr>四弘誓願 </vt:lpstr>
      <vt:lpstr>PowerPoint 簡報</vt:lpstr>
      <vt:lpstr>成就福、慧二德的供養，就能植眾德本。 德本即善根，是我們修行的根本。 「菩提林立同根生」，在道場裡人人發菩提心，讓福慧的根伸展，每棵菩提樹就能長得茂盛。只要用恭敬心供養，自然能在諸佛所植眾德本。</vt:lpstr>
      <vt:lpstr>「依止善知識不退轉」。 人人都是善知識，就如醫生以病人為師， 修行者以天下眾生為師。 只要甘願付出， 當然也能得到人人的恭敬、尊重和肯定； 如此「常為諸佛之所稱歎」， 諸佛也會歡喜、讚歎 。</vt:lpstr>
      <vt:lpstr>學佛，要時時甘願、歡喜； 「甘」，是法喜充滿，內心甘甜。 聽聞佛法很歡喜， 走入人群中很甘願、歡喜地為人群付出， 也是一種供養。</vt:lpstr>
      <vt:lpstr>                 長久修福緣  </vt:lpstr>
      <vt:lpstr>上人手札</vt:lpstr>
      <vt:lpstr>修行的利益是什麼？ </vt:lpstr>
      <vt:lpstr> 成就善根、成就道業都是利益。 僧團裡必須互相成就， 我們讓他人道業成就， 自然人人也會成就我們的道業。 要有福就要有緣， 有福因、好緣，在修行的過程就能增長智慧； 智慧深廣，就是德。</vt:lpstr>
      <vt:lpstr>「德者，得也」 我們若具有德，就是得人緣。 能在人群中隨順不逆， 得眾人成就而圓滿諸事。 與人造好因、結好緣， 智慧深廣的德性就能現前， 這不是今生此世而已， 而是從久遠劫以來所薰習、受持的。 </vt:lpstr>
      <vt:lpstr>                 以慈悲為本  </vt:lpstr>
      <vt:lpstr>PowerPoint 簡報</vt:lpstr>
      <vt:lpstr>「以慈修身者，菩薩已證無生，為娑婆眾生，無不生，故示現六道。」 修行要在菩薩道中與人種好因、結福緣，須培養「慈」。儘管菩薩以內修淨行證至無生，已入大般涅槃的境界，不需再來人間；但是菩薩慈悲，不忍眾生苦難偏多，倒駕慈航現相人間，示現六道隨緣化度。</vt:lpstr>
      <vt:lpstr>「菩薩以三界為家，四生為子，借度生，善入佛慧；不似小乘，視三界如牢獄，四生如怨賊也。」 菩薩絕不埋怨娑婆世界眾生的剛強，還抱著「眾生磨我，我才能進步」的理念。感恩眾生成就道業，用慈悲修自我的身、心--身要入人群，心要經得起眾生的苦磨，以成就智慧。</vt:lpstr>
      <vt:lpstr>「以慈修身者，即修於此界所示現之身，內自證入，外銳利他，而悉以大慈悲心為本。故云以慈修身，即謂之以大慈悲隨時地根機而說法，入彼境界，隨彼事理，解困而不退轉。善入佛慧，即謂之入實境界之一切智不退轉。通達大智，即為證我空、法空不退轉。」</vt:lpstr>
      <vt:lpstr>                 普化在人間 </vt:lpstr>
      <vt:lpstr>上人手札</vt:lpstr>
      <vt:lpstr>六道中，人道能聞佛法、藉身修心， 這是人道的好處。 修學佛法，必須下定決心將法修入心性深處， 才能明心見性。 將佛法弘揚在人間，推展到無量世界， 使法脈不斷，讓法輪常轉， 即是成就菩薩度眾之志業。</vt:lpstr>
      <vt:lpstr>PowerPoint 簡報</vt:lpstr>
      <vt:lpstr>「名聞於世界，即能住持使法不滅，以成就菩薩度生之大事業。所謂：應作、所做，住持不退轉。」 菩薩要互相成就，學菩薩、做菩薩，必須入人群，這是本分，也是使命，稱為「應作」；不只自己應該做，人人都要有責任去承擔這個使命，住持佛法，使佛法不在人間消滅。</vt:lpstr>
      <vt:lpstr>                 秉慈運悲普濟苦難  </vt:lpstr>
      <vt:lpstr>上人手札</vt:lpstr>
      <vt:lpstr>體會佛心，入佛境界，是修學佛法的目標。 世間苦難的根源來自於眾生無明，共業所成。 菩薩期待人人得救、平安有福，必須要啟慈用慧。，看眾生受苦難，要長養慈悲心，希望他們能得度；看眾生習氣雜亂；剛強難調伏，要運用智慧調伏，這就是：「悲智雙運」。</vt:lpstr>
      <vt:lpstr>                 時時轉法輪 </vt:lpstr>
      <vt:lpstr>上人手札</vt:lpstr>
      <vt:lpstr>學佛要明心見性，就要善入佛心。己心和佛心同等，如此才能通達大智，智慧現前。智慧開啟了，弘揚佛法就沒有困難，時時都能轉法輪，轉惡為善，轉愚痴為智慧。 要轉法輪，需要無量法門悉現在前，才能應眾生的根機，運用智慧、方法付出。 </vt:lpstr>
      <vt:lpstr>慈濟海地賑災方法</vt:lpstr>
      <vt:lpstr>                 親手膚苦難 </vt:lpstr>
      <vt:lpstr>上人手札</vt:lpstr>
      <vt:lpstr>學佛一定要入正信門，門若對了，路就通。能信還要能「啟正智心」，開啟正智，心智能正，就能「無道不證」。秉持慈心，啟動悲心，就是「秉慈運悲」。因為慈悲，所以「無苦不救」。 還要「無樂不與」，將所有快樂和令我們解脫的法分享給眾生。</vt:lpstr>
      <vt:lpstr>                 十八位菩薩 </vt:lpstr>
      <vt:lpstr>PowerPoint 簡報</vt:lpstr>
      <vt:lpstr>「大士、大名，或從法門，或從德行，或從本願。」</vt:lpstr>
      <vt:lpstr>「文殊師利，譯言妙德，具足深妙之智德，是為大智。」</vt:lpstr>
      <vt:lpstr>「觀世音菩薩，能觀一切音聲，以大悲心救度眾生，是為大悲。」</vt:lpstr>
      <vt:lpstr>我們心中要時時有佛，有菩薩。 事情若想不通，就稱念「大智文殊菩薩」； 遭遇困難，則稱念「大悲觀世音菩薩」， 這是眾生時時都有的依靠。 </vt:lpstr>
      <vt:lpstr>「得大勢菩薩，具足大威勢力，救度十方世界眾生，成就大威勢力，是為悲智雙運。」</vt:lpstr>
      <vt:lpstr>「常精進菩薩，內發三心，外修萬行，於己不足，於物不倦故。勤求佛智，自利利他，名常精進。」</vt:lpstr>
      <vt:lpstr>「不休息菩薩，在因不自為圓，在果不自為滿，唯精進不息勤求佛智，自利利他，無有疲倦，為不休息。」</vt:lpstr>
      <vt:lpstr>「寶掌菩薩，謂掌握化機，接物利生故，又掌中出寶，普濟眾生，能與眾生身心安樂。」</vt:lpstr>
      <vt:lpstr>「藥王菩薩，在因為世良醫，在果能以法藥救眾生身心二病，因病與藥，無疾不瘳，應機說法，無機不度故。」</vt:lpstr>
      <vt:lpstr>「勇施菩薩，恆以珠寶，施捨眾生，使令離苦得樂也。」</vt:lpstr>
      <vt:lpstr>「寶月菩薩。月能隨數盈虧，自無損益，菩薩之道，隨機隱顯，自無增減，故以喻名也。」</vt:lpstr>
      <vt:lpstr>「月光菩薩。光能破暗，由智破愚也。」</vt:lpstr>
      <vt:lpstr>「滿月菩薩，自覺聖智圓滿，如十五 之月。」</vt:lpstr>
      <vt:lpstr>「大力菩薩，以有力故，能攝一切世界，度一切眾生。」</vt:lpstr>
      <vt:lpstr>「無量力菩薩，較塵沙不能喻，歷僧祇不能及，故數量不可得。」</vt:lpstr>
      <vt:lpstr>「越三界菩薩，具足超越三界生死煩惱之功德，並能說法令人超越一切染污之法。」</vt:lpstr>
      <vt:lpstr>「跋陀婆羅菩薩，意譯賢護，即護守善法令不散失也。」</vt:lpstr>
      <vt:lpstr>「彌勒菩薩，義譯慈氏，姓也。值慈氏佛說慈心三昧經故。」</vt:lpstr>
      <vt:lpstr>「寶積菩薩，積菩提法寶與人。如來藏有恒沙功德如寶積故。」</vt:lpstr>
      <vt:lpstr>「導師菩薩，導引歸於涅槃也。弘範三界，導愚迷之眾生故。」</vt:lpstr>
      <vt:lpstr>聞思修</vt:lpstr>
      <vt:lpstr>感恩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靜思法髓妙蓮華序品(12)  P252-P307</dc:title>
  <dc:creator>淑雲 郭</dc:creator>
  <cp:lastModifiedBy>Administrator</cp:lastModifiedBy>
  <cp:revision>278</cp:revision>
  <dcterms:created xsi:type="dcterms:W3CDTF">2020-06-14T00:04:52Z</dcterms:created>
  <dcterms:modified xsi:type="dcterms:W3CDTF">2020-08-19T02:32:18Z</dcterms:modified>
</cp:coreProperties>
</file>