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1"/>
  </p:notesMasterIdLst>
  <p:sldIdLst>
    <p:sldId id="380" r:id="rId2"/>
    <p:sldId id="384" r:id="rId3"/>
    <p:sldId id="1198" r:id="rId4"/>
    <p:sldId id="1199" r:id="rId5"/>
    <p:sldId id="1200" r:id="rId6"/>
    <p:sldId id="1194" r:id="rId7"/>
    <p:sldId id="1196" r:id="rId8"/>
    <p:sldId id="1235" r:id="rId9"/>
    <p:sldId id="1201" r:id="rId10"/>
    <p:sldId id="1195" r:id="rId11"/>
    <p:sldId id="1202" r:id="rId12"/>
    <p:sldId id="1203" r:id="rId13"/>
    <p:sldId id="1204" r:id="rId14"/>
    <p:sldId id="1234" r:id="rId15"/>
    <p:sldId id="1236" r:id="rId16"/>
    <p:sldId id="1218" r:id="rId17"/>
    <p:sldId id="1205" r:id="rId18"/>
    <p:sldId id="1206" r:id="rId19"/>
    <p:sldId id="1207" r:id="rId20"/>
    <p:sldId id="1208" r:id="rId21"/>
    <p:sldId id="1209" r:id="rId22"/>
    <p:sldId id="1210" r:id="rId23"/>
    <p:sldId id="1211" r:id="rId24"/>
    <p:sldId id="1212" r:id="rId25"/>
    <p:sldId id="1219" r:id="rId26"/>
    <p:sldId id="1213" r:id="rId27"/>
    <p:sldId id="1214" r:id="rId28"/>
    <p:sldId id="1215" r:id="rId29"/>
    <p:sldId id="1216" r:id="rId30"/>
    <p:sldId id="1217" r:id="rId31"/>
    <p:sldId id="1221" r:id="rId32"/>
    <p:sldId id="1220" r:id="rId33"/>
    <p:sldId id="1223" r:id="rId34"/>
    <p:sldId id="1225" r:id="rId35"/>
    <p:sldId id="1224" r:id="rId36"/>
    <p:sldId id="1226" r:id="rId37"/>
    <p:sldId id="1237" r:id="rId38"/>
    <p:sldId id="1227" r:id="rId39"/>
    <p:sldId id="1228" r:id="rId40"/>
    <p:sldId id="1229" r:id="rId41"/>
    <p:sldId id="1222" r:id="rId42"/>
    <p:sldId id="1230" r:id="rId43"/>
    <p:sldId id="1232" r:id="rId44"/>
    <p:sldId id="1233" r:id="rId45"/>
    <p:sldId id="1231" r:id="rId46"/>
    <p:sldId id="267" r:id="rId47"/>
    <p:sldId id="269" r:id="rId48"/>
    <p:sldId id="265" r:id="rId49"/>
    <p:sldId id="348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恒源 羅" initials="恒源" lastIdx="1" clrIdx="0">
    <p:extLst>
      <p:ext uri="{19B8F6BF-5375-455C-9EA6-DF929625EA0E}">
        <p15:presenceInfo xmlns:p15="http://schemas.microsoft.com/office/powerpoint/2012/main" userId="2b0dc58a7e12ed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66CC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5" autoAdjust="0"/>
    <p:restoredTop sz="93333" autoAdjust="0"/>
  </p:normalViewPr>
  <p:slideViewPr>
    <p:cSldViewPr snapToGrid="0">
      <p:cViewPr varScale="1">
        <p:scale>
          <a:sx n="59" d="100"/>
          <a:sy n="59" d="100"/>
        </p:scale>
        <p:origin x="740" y="64"/>
      </p:cViewPr>
      <p:guideLst/>
    </p:cSldViewPr>
  </p:slideViewPr>
  <p:outlineViewPr>
    <p:cViewPr>
      <p:scale>
        <a:sx n="33" d="100"/>
        <a:sy n="33" d="100"/>
      </p:scale>
      <p:origin x="0" y="-445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-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5CCD5-1C70-460B-AC15-21905E183FC1}" type="datetimeFigureOut">
              <a:rPr lang="zh-TW" altLang="en-US" smtClean="0"/>
              <a:t>2020/8/25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3379D-E78D-4874-AAC5-5A7CA2C213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002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79D-E78D-4874-AAC5-5A7CA2C2130F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277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7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6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../1&#27861;&#33775;&#32147;&#24207;&#21697;-&#31532;&#20116;&#31456;-&#19977;.&#22235;/&#31532;76&#38598;&#27627;&#20809;&#29031;&#26481;&#26041;&#20035;&#33287;&#20315;&#26377;&#32227;3'36''.mp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../1&#27861;&#33775;&#32147;&#24207;&#21697;-&#31532;&#20116;&#31456;-&#19977;.&#22235;/&#21335;&#38750;&#24535;&#24037;&#36328;&#36234;&#21315;&#37324;%20&#33267;&#23578;&#27604;&#20126;&#24344;&#27861;&#20659;&#24859;1'59''.mp4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../1&#27861;&#33775;&#32147;&#24207;&#21697;-&#31532;&#20116;&#31456;-&#19977;.&#22235;/&#22823;&#24859;&#26032;&#32862;-&#40657;&#29645;&#29664;&#27468;&#32882;&#22073;&#20142;%20&#20908;&#20196;&#30332;&#25918;&#33769;&#34217;&#34892;.mp4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../1&#27861;&#33775;&#32147;&#24207;&#21697;-&#31532;&#20116;&#31456;-&#19977;.&#22235;/&#31532;76&#38598;&#20957;&#32858;&#24515;&#20809;&#33707;&#25955;&#22833;3'41''.mp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46600"/>
            <a:ext cx="12192000" cy="1790051"/>
          </a:xfrm>
          <a:solidFill>
            <a:srgbClr val="0070C0"/>
          </a:solidFill>
        </p:spPr>
        <p:txBody>
          <a:bodyPr>
            <a:normAutofit/>
          </a:bodyPr>
          <a:lstStyle/>
          <a:p>
            <a:pPr indent="900113"/>
            <a:r>
              <a:rPr lang="zh-TW" alt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特黑" panose="020B0609010101010101" pitchFamily="49" charset="-120"/>
                <a:ea typeface="文鼎新特黑" panose="020B0609010101010101" pitchFamily="49" charset="-120"/>
              </a:rPr>
              <a:t>第五章 法華六瑞序</a:t>
            </a:r>
            <a:endParaRPr lang="zh-TW" altLang="en-US" sz="8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特黑" panose="020B0609010101010101" pitchFamily="49" charset="-120"/>
              <a:ea typeface="文鼎新特黑" panose="020B0609010101010101" pitchFamily="49" charset="-120"/>
            </a:endParaRPr>
          </a:p>
        </p:txBody>
      </p:sp>
      <p:pic>
        <p:nvPicPr>
          <p:cNvPr id="4" name="Picture 2" descr="DSC0024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3" b="54286"/>
          <a:stretch/>
        </p:blipFill>
        <p:spPr>
          <a:xfrm>
            <a:off x="2745707" y="5756647"/>
            <a:ext cx="1115037" cy="982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761AB99-D192-4418-8CCF-2F44A9D66824}"/>
              </a:ext>
            </a:extLst>
          </p:cNvPr>
          <p:cNvSpPr/>
          <p:nvPr/>
        </p:nvSpPr>
        <p:spPr>
          <a:xfrm>
            <a:off x="3647097" y="6018137"/>
            <a:ext cx="4750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雙和中和三   羅恒源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本吾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)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82D6E9A-CE4E-490D-8498-70A3E2EA5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t="22790" r="17177" b="5210"/>
          <a:stretch/>
        </p:blipFill>
        <p:spPr bwMode="auto">
          <a:xfrm>
            <a:off x="8686800" y="4447168"/>
            <a:ext cx="3383897" cy="24108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CBC0030-C818-4FF9-910D-5999DD9644BB}"/>
              </a:ext>
            </a:extLst>
          </p:cNvPr>
          <p:cNvSpPr txBox="1"/>
          <p:nvPr/>
        </p:nvSpPr>
        <p:spPr>
          <a:xfrm>
            <a:off x="1885655" y="1951001"/>
            <a:ext cx="827314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6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三、凝聚心光 入微妙法</a:t>
            </a:r>
            <a:endParaRPr lang="en-US" altLang="zh-TW" sz="60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6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四、眉間毫光 境界奧秘</a:t>
            </a:r>
            <a:endParaRPr lang="zh-TW" altLang="en-US" sz="28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0890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7078E8-DAC2-4A31-B11D-16EE68BAB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0"/>
            <a:ext cx="7336971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佛智收放自如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7B97E4-D3DC-4651-BC40-AEFCBD54A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554164"/>
            <a:ext cx="11473542" cy="553243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楷" panose="020B0609010101010101" pitchFamily="49" charset="-120"/>
                <a:ea typeface="文鼎中楷" panose="020B0609010101010101" pitchFamily="49" charset="-120"/>
              </a:rPr>
              <a:t>佛陀的心光 該發光時發光，該收攝時收攝。</a:t>
            </a:r>
            <a:endParaRPr lang="en-US" altLang="zh-TW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楷" panose="020B0609010101010101" pitchFamily="49" charset="-120"/>
              <a:ea typeface="文鼎中楷" panose="020B0609010101010101" pitchFamily="49" charset="-12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zh-TW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楷" panose="020B0609010101010101" pitchFamily="49" charset="-120"/>
                <a:ea typeface="文鼎中楷" panose="020B0609010101010101" pitchFamily="49" charset="-120"/>
              </a:rPr>
              <a:t>學佛要學得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楷" panose="020B0609010101010101" pitchFamily="49" charset="-120"/>
                <a:ea typeface="文鼎中楷" panose="020B0609010101010101" pitchFamily="49" charset="-120"/>
              </a:rPr>
              <a:t>心思凝聚</a:t>
            </a:r>
            <a:r>
              <a:rPr lang="zh-TW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楷" panose="020B0609010101010101" pitchFamily="49" charset="-120"/>
                <a:ea typeface="文鼎中楷" panose="020B0609010101010101" pitchFamily="49" charset="-120"/>
              </a:rPr>
              <a:t>，用在該用的時刻，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楷" panose="020B0609010101010101" pitchFamily="49" charset="-120"/>
                <a:ea typeface="文鼎中楷" panose="020B0609010101010101" pitchFamily="49" charset="-120"/>
              </a:rPr>
              <a:t>其他時間也不要散失。</a:t>
            </a:r>
            <a:endParaRPr lang="en-US" altLang="zh-TW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楷" panose="020B0609010101010101" pitchFamily="49" charset="-120"/>
              <a:ea typeface="文鼎中楷" panose="020B0609010101010101" pitchFamily="49" charset="-120"/>
            </a:endParaRPr>
          </a:p>
          <a:p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319BFE9-D025-4CAE-AA56-4B0C85E4664B}"/>
              </a:ext>
            </a:extLst>
          </p:cNvPr>
          <p:cNvSpPr txBox="1"/>
          <p:nvPr/>
        </p:nvSpPr>
        <p:spPr>
          <a:xfrm>
            <a:off x="283030" y="5025942"/>
            <a:ext cx="11625942" cy="144655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1698625" indent="-1698625" algn="ctr"/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例如：參加宴會時，可以喝雞尾酒嗎？</a:t>
            </a:r>
            <a:endParaRPr lang="en-US" alt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algn="ctr"/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可以吃葷嗎？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18C52D14-B120-4327-97EA-1388B7B69EEB}"/>
              </a:ext>
            </a:extLst>
          </p:cNvPr>
          <p:cNvSpPr txBox="1">
            <a:spLocks/>
          </p:cNvSpPr>
          <p:nvPr/>
        </p:nvSpPr>
        <p:spPr>
          <a:xfrm>
            <a:off x="6362791" y="4105177"/>
            <a:ext cx="5067209" cy="581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200" dirty="0">
                <a:latin typeface="新細明體" panose="02020500000000000000" pitchFamily="18" charset="-120"/>
              </a:rPr>
              <a:t>》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P585</a:t>
            </a:r>
            <a:endParaRPr lang="zh-TW" altLang="en-US" sz="28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7603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7078E8-DAC2-4A31-B11D-16EE68BAB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372" y="17512"/>
            <a:ext cx="76200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佛陀發光現瑞之意義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7B97E4-D3DC-4651-BC40-AEFCBD54A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3021"/>
            <a:ext cx="11473542" cy="5532437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10000"/>
              </a:lnSpc>
              <a:spcBef>
                <a:spcPts val="600"/>
              </a:spcBef>
              <a:buFont typeface="+mj-ea"/>
              <a:buAutoNum type="ea1ChtPeriod"/>
            </a:pP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讓人生起尊重心</a:t>
            </a:r>
            <a:endParaRPr lang="en-US" altLang="zh-TW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742950" indent="-742950">
              <a:lnSpc>
                <a:spcPct val="110000"/>
              </a:lnSpc>
              <a:spcBef>
                <a:spcPts val="600"/>
              </a:spcBef>
              <a:buFont typeface="+mj-ea"/>
              <a:buAutoNum type="ea1ChtPeriod"/>
            </a:pPr>
            <a:r>
              <a:rPr lang="zh-TW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楷" panose="020B0609010101010101" pitchFamily="49" charset="-120"/>
                <a:ea typeface="文鼎中楷" panose="020B0609010101010101" pitchFamily="49" charset="-120"/>
              </a:rPr>
              <a:t>此次講經意義非凡</a:t>
            </a:r>
            <a:endParaRPr lang="en-US" altLang="zh-TW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楷" panose="020B0609010101010101" pitchFamily="49" charset="-120"/>
              <a:ea typeface="文鼎中楷" panose="020B0609010101010101" pitchFamily="49" charset="-120"/>
            </a:endParaRPr>
          </a:p>
          <a:p>
            <a:pPr marL="742950" indent="-742950">
              <a:lnSpc>
                <a:spcPct val="110000"/>
              </a:lnSpc>
              <a:spcBef>
                <a:spcPts val="600"/>
              </a:spcBef>
              <a:buFont typeface="+mj-ea"/>
              <a:buAutoNum type="ea1ChtPeriod"/>
            </a:pP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楷" panose="020B0609010101010101" pitchFamily="49" charset="-120"/>
                <a:ea typeface="文鼎中楷" panose="020B0609010101010101" pitchFamily="49" charset="-120"/>
              </a:rPr>
              <a:t>讓眾生心的能量不渙散，凝聚精神聽法</a:t>
            </a:r>
            <a:r>
              <a:rPr lang="zh-TW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楷" panose="020B0609010101010101" pitchFamily="49" charset="-120"/>
                <a:ea typeface="文鼎中楷" panose="020B0609010101010101" pitchFamily="49" charset="-120"/>
              </a:rPr>
              <a:t>。</a:t>
            </a:r>
            <a:endParaRPr lang="en-US" altLang="zh-TW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楷" panose="020B0609010101010101" pitchFamily="49" charset="-120"/>
              <a:ea typeface="文鼎中楷" panose="020B0609010101010101" pitchFamily="49" charset="-120"/>
            </a:endParaRPr>
          </a:p>
          <a:p>
            <a:pPr marL="742950" indent="-742950">
              <a:lnSpc>
                <a:spcPct val="110000"/>
              </a:lnSpc>
              <a:spcBef>
                <a:spcPts val="600"/>
              </a:spcBef>
              <a:buFont typeface="+mj-ea"/>
              <a:buAutoNum type="ea1ChtPeriod"/>
            </a:pPr>
            <a:r>
              <a:rPr lang="zh-TW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楷" panose="020B0609010101010101" pitchFamily="49" charset="-120"/>
                <a:ea typeface="文鼎中楷" panose="020B0609010101010101" pitchFamily="49" charset="-120"/>
              </a:rPr>
              <a:t>另每個人都進入「心之理性、畢竟常寂」</a:t>
            </a:r>
            <a:endParaRPr lang="en-US" altLang="zh-TW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楷" panose="020B0609010101010101" pitchFamily="49" charset="-120"/>
              <a:ea typeface="文鼎中楷" panose="020B0609010101010101" pitchFamily="49" charset="-120"/>
            </a:endParaRPr>
          </a:p>
          <a:p>
            <a:pPr marL="742950" indent="-742950">
              <a:lnSpc>
                <a:spcPct val="110000"/>
              </a:lnSpc>
              <a:spcBef>
                <a:spcPts val="600"/>
              </a:spcBef>
              <a:buFont typeface="+mj-ea"/>
              <a:buAutoNum type="ea1ChtPeriod"/>
            </a:pPr>
            <a:r>
              <a:rPr lang="zh-TW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楷" panose="020B0609010101010101" pitchFamily="49" charset="-120"/>
                <a:ea typeface="文鼎中楷" panose="020B0609010101010101" pitchFamily="49" charset="-120"/>
              </a:rPr>
              <a:t>此時就是佛陀應機、應境說法的時刻。</a:t>
            </a:r>
            <a:endParaRPr lang="en-US" altLang="zh-TW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楷" panose="020B0609010101010101" pitchFamily="49" charset="-120"/>
              <a:ea typeface="文鼎中楷" panose="020B0609010101010101" pitchFamily="49" charset="-120"/>
            </a:endParaRPr>
          </a:p>
          <a:p>
            <a:pPr marL="742950" indent="-742950">
              <a:lnSpc>
                <a:spcPct val="110000"/>
              </a:lnSpc>
              <a:spcBef>
                <a:spcPts val="600"/>
              </a:spcBef>
              <a:buFont typeface="+mj-ea"/>
              <a:buAutoNum type="ea1ChtPeriod"/>
            </a:pP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18C52D14-B120-4327-97EA-1388B7B69EEB}"/>
              </a:ext>
            </a:extLst>
          </p:cNvPr>
          <p:cNvSpPr txBox="1">
            <a:spLocks/>
          </p:cNvSpPr>
          <p:nvPr/>
        </p:nvSpPr>
        <p:spPr>
          <a:xfrm>
            <a:off x="6286590" y="6259302"/>
            <a:ext cx="5067209" cy="581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200" dirty="0">
                <a:latin typeface="新細明體" panose="02020500000000000000" pitchFamily="18" charset="-120"/>
              </a:rPr>
              <a:t>》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P586</a:t>
            </a:r>
            <a:endParaRPr lang="zh-TW" altLang="en-US" sz="28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4796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DB00E8-1554-4FFC-AEA1-749F2AAB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75" y="5571232"/>
            <a:ext cx="4356772" cy="605540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zh-TW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000" dirty="0">
                <a:latin typeface="新細明體" panose="02020500000000000000" pitchFamily="18" charset="-120"/>
              </a:rPr>
              <a:t>》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P586-587</a:t>
            </a:r>
            <a:endParaRPr lang="zh-TW" altLang="en-US" sz="20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E104D-BB81-4C42-970F-239AED63B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033" y="2444303"/>
            <a:ext cx="10917190" cy="4542724"/>
          </a:xfrm>
        </p:spPr>
        <p:txBody>
          <a:bodyPr>
            <a:normAutofit/>
          </a:bodyPr>
          <a:lstStyle/>
          <a:p>
            <a:pPr marL="719138" indent="-719138">
              <a:lnSpc>
                <a:spcPct val="110000"/>
              </a:lnSpc>
              <a:buNone/>
            </a:pPr>
            <a:r>
              <a:rPr lang="zh-TW" altLang="en-US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「</a:t>
            </a:r>
            <a:r>
              <a:rPr lang="zh-TW" altLang="zh-TW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爾時</a:t>
            </a:r>
            <a:r>
              <a:rPr lang="zh-TW" altLang="en-US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，</a:t>
            </a:r>
            <a:r>
              <a:rPr lang="zh-TW" altLang="zh-TW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佛放眉間白毫相光，照東方萬八千世界，靡不周遍，下至阿鼻地獄，上至阿迦尼吒天。</a:t>
            </a:r>
            <a:r>
              <a:rPr lang="zh-TW" altLang="en-US" sz="4800" kern="0" dirty="0"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」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B1A2EF0-22F6-44A6-B3E6-9D303BA94EB7}"/>
              </a:ext>
            </a:extLst>
          </p:cNvPr>
          <p:cNvSpPr/>
          <p:nvPr/>
        </p:nvSpPr>
        <p:spPr>
          <a:xfrm>
            <a:off x="2669177" y="34734"/>
            <a:ext cx="6910252" cy="110799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中特黑" panose="020B0609010101010101" pitchFamily="49" charset="-120"/>
                <a:ea typeface="文鼎新中特黑" panose="020B0609010101010101" pitchFamily="49" charset="-120"/>
              </a:rPr>
              <a:t>一、至心敬仰佛</a:t>
            </a:r>
            <a:endParaRPr lang="zh-TW" altLang="en-US" sz="48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F43B6F4-3695-47C4-90E7-422396274CAB}"/>
              </a:ext>
            </a:extLst>
          </p:cNvPr>
          <p:cNvSpPr txBox="1"/>
          <p:nvPr/>
        </p:nvSpPr>
        <p:spPr>
          <a:xfrm>
            <a:off x="1273213" y="5448621"/>
            <a:ext cx="6370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40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靡不周遍</a:t>
            </a:r>
            <a:r>
              <a:rPr lang="en-US" altLang="zh-TW" sz="36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-</a:t>
            </a:r>
            <a:r>
              <a:rPr lang="zh-TW" altLang="en-US" sz="36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沒照不到的地方。</a:t>
            </a:r>
            <a:endParaRPr lang="zh-TW" altLang="en-US" sz="36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F230AD6-2583-45FA-B13A-ACC5AE4C15D8}"/>
              </a:ext>
            </a:extLst>
          </p:cNvPr>
          <p:cNvSpPr txBox="1"/>
          <p:nvPr/>
        </p:nvSpPr>
        <p:spPr>
          <a:xfrm>
            <a:off x="989657" y="1613783"/>
            <a:ext cx="1679520" cy="707886"/>
          </a:xfrm>
          <a:prstGeom prst="rect">
            <a:avLst/>
          </a:prstGeom>
          <a:solidFill>
            <a:srgbClr val="CC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經 文</a:t>
            </a:r>
            <a:endParaRPr lang="zh-TW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0362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801413-EFCF-4A89-B17B-9FC5EC1C1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985" y="1551894"/>
            <a:ext cx="11332029" cy="5839506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40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凡佛說經，均有放光之瑞</a:t>
            </a:r>
            <a:r>
              <a:rPr lang="zh-TW" altLang="en-US" sz="4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。見佛光明之德，知佛為世、出世間之最殊勝，特隨順眾生以為顯現。</a:t>
            </a:r>
            <a:endParaRPr lang="en-US" altLang="zh-TW" sz="40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r>
              <a:rPr lang="zh-TW" altLang="en-US" sz="40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佛所放之身光各各不同</a:t>
            </a:r>
            <a:r>
              <a:rPr lang="zh-TW" altLang="en-US" sz="4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，此所放光，為兩眉中間之白毫相光。</a:t>
            </a:r>
            <a:endParaRPr lang="en-US" altLang="zh-TW" sz="40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r>
              <a:rPr lang="zh-TW" altLang="en-US" sz="4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其所照之境，本經三種譯本皆為東方，則</a:t>
            </a:r>
            <a:r>
              <a:rPr lang="zh-TW" altLang="en-US" sz="40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東方眾生之與佛有緣可見</a:t>
            </a:r>
            <a:r>
              <a:rPr lang="zh-TW" altLang="en-US" sz="4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40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r>
              <a:rPr lang="zh-TW" altLang="en-US" sz="4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又東方為日所出之方，世間之光以日為本，故東為諸方之始，</a:t>
            </a:r>
            <a:r>
              <a:rPr lang="zh-TW" altLang="en-US" sz="40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即東方為諸佛因行之始</a:t>
            </a:r>
            <a:r>
              <a:rPr lang="zh-TW" altLang="en-US" sz="4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r>
              <a:rPr lang="zh-TW" altLang="en-US" sz="4000" dirty="0">
                <a:solidFill>
                  <a:srgbClr val="FFFF00"/>
                </a:solidFill>
                <a:latin typeface="新細明體" panose="02020500000000000000" pitchFamily="18" charset="-120"/>
              </a:rPr>
              <a:t>」</a:t>
            </a:r>
            <a:endParaRPr lang="en-US" altLang="zh-TW" sz="40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2F620031-439C-4D5E-A089-9098D3FF05E7}"/>
              </a:ext>
            </a:extLst>
          </p:cNvPr>
          <p:cNvSpPr/>
          <p:nvPr/>
        </p:nvSpPr>
        <p:spPr>
          <a:xfrm>
            <a:off x="2960915" y="87086"/>
            <a:ext cx="6466114" cy="1132114"/>
          </a:xfrm>
          <a:prstGeom prst="round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東方為諸佛因行之始</a:t>
            </a:r>
            <a:endParaRPr lang="zh-TW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D5EBBFF-F40E-45D8-B5F5-249BEFD8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29" y="6204857"/>
            <a:ext cx="2405742" cy="457200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TW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1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1200" dirty="0">
                <a:latin typeface="新細明體" panose="02020500000000000000" pitchFamily="18" charset="-120"/>
              </a:rPr>
              <a:t>》</a:t>
            </a:r>
            <a:r>
              <a:rPr lang="zh-TW" altLang="en-US" sz="1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1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P587</a:t>
            </a:r>
            <a:endParaRPr lang="zh-TW" altLang="en-US" sz="12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6495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DFC0DF-80C9-4E11-BC2A-99692D80D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114" y="0"/>
            <a:ext cx="7881257" cy="109945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latin typeface="文鼎特黑" panose="020B0609010101010101" pitchFamily="49" charset="-120"/>
                <a:ea typeface="文鼎特黑" panose="020B0609010101010101" pitchFamily="49" charset="-120"/>
              </a:rPr>
              <a:t>佛陀說法放光各各不同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A142AF-3852-46B3-8CE5-AD45590E5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28" y="1524000"/>
            <a:ext cx="11778343" cy="462030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講</a:t>
            </a:r>
            <a:r>
              <a:rPr lang="en-US" altLang="zh-TW" sz="44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地藏經</a:t>
            </a:r>
            <a:r>
              <a:rPr lang="en-US" altLang="zh-TW" sz="4400" dirty="0">
                <a:solidFill>
                  <a:srgbClr val="FFFF00"/>
                </a:solidFill>
                <a:latin typeface="新細明體" panose="02020500000000000000" pitchFamily="18" charset="-120"/>
              </a:rPr>
              <a:t>》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：三次放光</a:t>
            </a:r>
            <a:endParaRPr lang="en-US" altLang="zh-TW" sz="4400" dirty="0">
              <a:solidFill>
                <a:srgbClr val="FFFF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第一品：放百千萬億大光明雲</a:t>
            </a:r>
            <a:endParaRPr lang="en-US" altLang="zh-TW" sz="4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第六品：舉身放大光明</a:t>
            </a:r>
            <a:endParaRPr lang="en-US" altLang="zh-TW" sz="4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第十二品：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從頂門上放百千萬億大毫相光</a:t>
            </a:r>
            <a:endParaRPr lang="en-US" altLang="zh-TW" sz="4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講</a:t>
            </a:r>
            <a:r>
              <a:rPr lang="en-US" altLang="zh-TW" sz="4400" dirty="0">
                <a:solidFill>
                  <a:srgbClr val="FFFF00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無量壽經</a:t>
            </a:r>
            <a:r>
              <a:rPr lang="en-US" altLang="zh-TW" sz="4400" dirty="0">
                <a:solidFill>
                  <a:srgbClr val="FFFF00"/>
                </a:solidFill>
                <a:latin typeface="新細明體" panose="02020500000000000000" pitchFamily="18" charset="-120"/>
              </a:rPr>
              <a:t>》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：</a:t>
            </a:r>
            <a:r>
              <a:rPr lang="zh-TW" altLang="en-US" sz="4400" dirty="0"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威光赫奕，如融金聚，又如明鏡，影暢表裡，現大光明，數千百變。</a:t>
            </a:r>
            <a:r>
              <a:rPr lang="zh-TW" altLang="en-US" sz="4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endParaRPr lang="zh-TW" altLang="en-US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623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65BE00-AFAB-4D05-A888-DBBB93A2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662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>
                <a:latin typeface="文鼎特黑" panose="020B0609010101010101" pitchFamily="49" charset="-120"/>
                <a:ea typeface="文鼎特黑" panose="020B0609010101010101" pitchFamily="49" charset="-120"/>
              </a:rPr>
              <a:t>毫光照東方  東方與佛最有緣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9C44D53-74AE-43E4-AA31-86AD877B8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551" y="1840596"/>
            <a:ext cx="7466391" cy="419984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7DFCEF5-8391-4347-8ED0-AD0F7983CCA1}"/>
              </a:ext>
            </a:extLst>
          </p:cNvPr>
          <p:cNvSpPr txBox="1"/>
          <p:nvPr/>
        </p:nvSpPr>
        <p:spPr>
          <a:xfrm>
            <a:off x="6096000" y="619095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第76集毫光照東方</a:t>
            </a:r>
            <a:r>
              <a:rPr lang="zh-TW" altLang="en-US" sz="2000" dirty="0">
                <a:latin typeface="文鼎粗楷" panose="020B0609010101010101" pitchFamily="49" charset="-120"/>
                <a:ea typeface="文鼎粗楷" panose="020B0609010101010101" pitchFamily="49" charset="-120"/>
                <a:hlinkClick r:id="rId3" action="ppaction://hlinkfile"/>
              </a:rPr>
              <a:t>乃與佛有緣3'36''</a:t>
            </a:r>
            <a:endParaRPr lang="zh-TW" altLang="en-US" sz="20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6210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8DE5F9-EEA5-4B6F-AB7E-2FD54F392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97BD52-4399-4DA5-8AC8-E05449125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34A156C-D57F-4DEA-953F-7F1B76FC5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29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801413-EFCF-4A89-B17B-9FC5EC1C1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57" y="1867579"/>
            <a:ext cx="11332029" cy="5839506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佛光現瑞，知佛為世間、出世間最殊勝者。</a:t>
            </a:r>
            <a:endParaRPr lang="en-US" altLang="zh-TW" sz="4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一來說世間法</a:t>
            </a:r>
            <a:r>
              <a:rPr lang="en-US" altLang="zh-TW" sz="48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-</a:t>
            </a:r>
            <a:r>
              <a:rPr lang="zh-TW" altLang="en-US" sz="48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五戒、十善。</a:t>
            </a:r>
            <a:endParaRPr lang="en-US" altLang="zh-TW" sz="480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再者說出世間法</a:t>
            </a:r>
            <a:r>
              <a:rPr lang="en-US" altLang="zh-TW" sz="48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-</a:t>
            </a:r>
            <a:r>
              <a:rPr lang="zh-TW" altLang="en-US" sz="48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回歸自然的本性。</a:t>
            </a:r>
            <a:endParaRPr lang="en-US" altLang="zh-TW" sz="480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2F620031-439C-4D5E-A089-9098D3FF05E7}"/>
              </a:ext>
            </a:extLst>
          </p:cNvPr>
          <p:cNvSpPr/>
          <p:nvPr/>
        </p:nvSpPr>
        <p:spPr>
          <a:xfrm>
            <a:off x="2960915" y="256494"/>
            <a:ext cx="6466114" cy="113211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佛現光說法</a:t>
            </a:r>
            <a:endParaRPr lang="zh-TW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D5EBBFF-F40E-45D8-B5F5-249BEFD8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5823857"/>
            <a:ext cx="5415643" cy="457200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TW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000" dirty="0">
                <a:latin typeface="新細明體" panose="02020500000000000000" pitchFamily="18" charset="-120"/>
              </a:rPr>
              <a:t>》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P588-589</a:t>
            </a:r>
            <a:endParaRPr lang="zh-TW" altLang="en-US" sz="20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1357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801413-EFCF-4A89-B17B-9FC5EC1C1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55" y="1551893"/>
            <a:ext cx="11332029" cy="58395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過去講得方便法偏空或偏有，並不究竟。</a:t>
            </a:r>
            <a:endParaRPr lang="en-US" altLang="zh-TW" sz="4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法華會上，</a:t>
            </a:r>
            <a:r>
              <a:rPr lang="zh-TW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要講的是中道法</a:t>
            </a: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，</a:t>
            </a:r>
            <a:r>
              <a:rPr lang="zh-TW" altLang="en-US" sz="48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既了解真空，也能了解妙有，在真空中體會妙有。</a:t>
            </a:r>
            <a:endParaRPr lang="en-US" altLang="zh-TW" sz="480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48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真空妙有是中道，不偏有也不偏空，</a:t>
            </a: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能達到</a:t>
            </a:r>
            <a:r>
              <a:rPr lang="zh-TW" altLang="en-US" sz="48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心之理性、究竟寂靜</a:t>
            </a:r>
            <a:r>
              <a:rPr lang="zh-TW" altLang="en-US" sz="4800" dirty="0">
                <a:solidFill>
                  <a:srgbClr val="FFFF00"/>
                </a:solidFill>
                <a:latin typeface="新細明體" panose="02020500000000000000" pitchFamily="18" charset="-120"/>
              </a:rPr>
              <a:t>」</a:t>
            </a: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的境界。</a:t>
            </a:r>
            <a:endParaRPr lang="en-US" altLang="zh-TW" sz="480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2F620031-439C-4D5E-A089-9098D3FF05E7}"/>
              </a:ext>
            </a:extLst>
          </p:cNvPr>
          <p:cNvSpPr/>
          <p:nvPr/>
        </p:nvSpPr>
        <p:spPr>
          <a:xfrm>
            <a:off x="2193471" y="10886"/>
            <a:ext cx="8000999" cy="113211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眉間放光，說中道法</a:t>
            </a:r>
            <a:endParaRPr lang="zh-TW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D5EBBFF-F40E-45D8-B5F5-249BEFD8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31" y="5998028"/>
            <a:ext cx="4370614" cy="457200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TW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000" dirty="0">
                <a:latin typeface="新細明體" panose="02020500000000000000" pitchFamily="18" charset="-120"/>
              </a:rPr>
              <a:t>》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P589</a:t>
            </a:r>
            <a:endParaRPr lang="zh-TW" altLang="en-US" sz="20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819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801413-EFCF-4A89-B17B-9FC5EC1C1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55" y="1453922"/>
            <a:ext cx="11332029" cy="58395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西方出聖人</a:t>
            </a:r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，</a:t>
            </a:r>
            <a:r>
              <a:rPr lang="zh-TW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法傳於東方</a:t>
            </a: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zh-TW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東方是興盛佛法的地方。</a:t>
            </a:r>
            <a:endParaRPr lang="en-US" altLang="zh-TW" sz="4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4800" dirty="0">
                <a:solidFill>
                  <a:srgbClr val="FFFF00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東方眾生與佛最有緣</a:t>
            </a:r>
            <a:r>
              <a:rPr lang="zh-TW" altLang="en-US" sz="48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480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48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東方是諸佛因行之始，諸佛因行的起點</a:t>
            </a: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480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2F620031-439C-4D5E-A089-9098D3FF05E7}"/>
              </a:ext>
            </a:extLst>
          </p:cNvPr>
          <p:cNvSpPr/>
          <p:nvPr/>
        </p:nvSpPr>
        <p:spPr>
          <a:xfrm>
            <a:off x="1967593" y="0"/>
            <a:ext cx="8256814" cy="103414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東方眾生與佛最有緣</a:t>
            </a:r>
            <a:endParaRPr lang="zh-TW" altLang="en-US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D5EBBFF-F40E-45D8-B5F5-249BEFD8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0" y="5823857"/>
            <a:ext cx="4729843" cy="457200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TW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000" dirty="0">
                <a:latin typeface="新細明體" panose="02020500000000000000" pitchFamily="18" charset="-120"/>
              </a:rPr>
              <a:t>》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P589-590</a:t>
            </a:r>
            <a:endParaRPr lang="zh-TW" altLang="en-US" sz="20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2605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9132" y="0"/>
            <a:ext cx="7678782" cy="1489166"/>
          </a:xfrm>
          <a:solidFill>
            <a:srgbClr val="0066CC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法華</a:t>
            </a:r>
            <a:r>
              <a:rPr lang="zh-TW" alt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六瑞相</a:t>
            </a:r>
            <a:endParaRPr lang="zh-TW" altLang="en-US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  <p:sp>
        <p:nvSpPr>
          <p:cNvPr id="39939" name="內容版面配置區 2"/>
          <p:cNvSpPr>
            <a:spLocks noGrp="1"/>
          </p:cNvSpPr>
          <p:nvPr>
            <p:ph idx="1"/>
          </p:nvPr>
        </p:nvSpPr>
        <p:spPr>
          <a:xfrm>
            <a:off x="333103" y="1773372"/>
            <a:ext cx="11525794" cy="521525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rabicPeriod"/>
            </a:pP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說法</a:t>
            </a:r>
            <a:r>
              <a:rPr lang="en-US" altLang="zh-TW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-</a:t>
            </a: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佛陀講</a:t>
            </a:r>
            <a:r>
              <a:rPr lang="en-US" altLang="zh-TW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無量義經</a:t>
            </a:r>
            <a:r>
              <a:rPr lang="en-US" altLang="zh-TW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4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特黑" panose="020B0609010101010101" pitchFamily="49" charset="-120"/>
              <a:ea typeface="文鼎特黑" panose="020B0609010101010101" pitchFamily="49" charset="-120"/>
            </a:endParaRP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rabicPeriod"/>
            </a:pP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入定：入</a:t>
            </a: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無量義處三昧</a:t>
            </a: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4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特黑" panose="020B0609010101010101" pitchFamily="49" charset="-120"/>
              <a:ea typeface="文鼎特黑" panose="020B0609010101010101" pitchFamily="49" charset="-120"/>
            </a:endParaRP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rabicPeriod"/>
            </a:pPr>
            <a:r>
              <a:rPr lang="zh-TW" altLang="en-US" sz="4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放光</a:t>
            </a:r>
            <a:r>
              <a:rPr lang="en-US" altLang="zh-TW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-</a:t>
            </a:r>
            <a:r>
              <a:rPr lang="zh-TW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粗隸" panose="020B0609010101010101" pitchFamily="49" charset="-120"/>
                <a:ea typeface="文鼎中粗隸" panose="020B0609010101010101" pitchFamily="49" charset="-120"/>
              </a:rPr>
              <a:t>佛放眉間白毫相光，照東方萬八千世界</a:t>
            </a: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4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rabicPeriod"/>
            </a:pPr>
            <a:r>
              <a:rPr lang="zh-TW" altLang="en-US" sz="4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六種震動</a:t>
            </a:r>
            <a:r>
              <a:rPr lang="en-US" altLang="zh-TW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-</a:t>
            </a: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地搖震心、震落根</a:t>
            </a:r>
            <a:r>
              <a:rPr lang="en-US" altLang="zh-TW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.</a:t>
            </a: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塵</a:t>
            </a:r>
            <a:r>
              <a:rPr lang="en-US" altLang="zh-TW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.</a:t>
            </a: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識十八界</a:t>
            </a:r>
            <a:endParaRPr lang="en-US" altLang="zh-TW" sz="4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特黑" panose="020B0609010101010101" pitchFamily="49" charset="-120"/>
              <a:ea typeface="文鼎特黑" panose="020B0609010101010101" pitchFamily="49" charset="-120"/>
            </a:endParaRP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rabicPeriod"/>
            </a:pP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雨華</a:t>
            </a:r>
            <a:r>
              <a:rPr lang="en-US" altLang="zh-TW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-</a:t>
            </a:r>
            <a:r>
              <a:rPr lang="zh-TW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曼陀羅華、曼殊沙華</a:t>
            </a:r>
            <a:r>
              <a:rPr lang="en-US" altLang="zh-TW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柔軟</a:t>
            </a:r>
            <a:r>
              <a:rPr lang="en-US" altLang="zh-TW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.</a:t>
            </a:r>
            <a:r>
              <a:rPr lang="zh-TW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適意大小之花</a:t>
            </a:r>
            <a:r>
              <a:rPr lang="en-US" altLang="zh-TW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)</a:t>
            </a:r>
            <a:endParaRPr lang="en-US" altLang="zh-TW" sz="4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特黑" panose="020B0609010101010101" pitchFamily="49" charset="-120"/>
              <a:ea typeface="文鼎特黑" panose="020B0609010101010101" pitchFamily="49" charset="-120"/>
            </a:endParaRP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rabicPeriod"/>
            </a:pP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心喜</a:t>
            </a:r>
            <a:r>
              <a:rPr lang="en-US" altLang="zh-TW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-</a:t>
            </a:r>
            <a:r>
              <a:rPr lang="zh-TW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大眾歡喜合掌、一心觀佛</a:t>
            </a:r>
            <a:endParaRPr lang="en-US" altLang="zh-TW" sz="4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特黑" panose="020B0609010101010101" pitchFamily="49" charset="-120"/>
              <a:ea typeface="文鼎特黑" panose="020B0609010101010101" pitchFamily="49" charset="-12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zh-TW" altLang="en-US" sz="4000" dirty="0"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1675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DB00E8-1554-4FFC-AEA1-749F2AAB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4971" y="6223452"/>
            <a:ext cx="5208076" cy="605540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TW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000" dirty="0">
                <a:latin typeface="新細明體" panose="02020500000000000000" pitchFamily="18" charset="-120"/>
              </a:rPr>
              <a:t>》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P590-591</a:t>
            </a:r>
            <a:endParaRPr lang="zh-TW" altLang="en-US" sz="20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E104D-BB81-4C42-970F-239AED63B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753" y="1388389"/>
            <a:ext cx="11685076" cy="4542724"/>
          </a:xfrm>
        </p:spPr>
        <p:txBody>
          <a:bodyPr>
            <a:normAutofit fontScale="92500" lnSpcReduction="20000"/>
          </a:bodyPr>
          <a:lstStyle/>
          <a:p>
            <a:pPr marL="719138" indent="-719138">
              <a:lnSpc>
                <a:spcPct val="110000"/>
              </a:lnSpc>
              <a:buFont typeface="Wingdings" panose="05000000000000000000" pitchFamily="2" charset="2"/>
              <a:buAutoNum type="circleNumWdWhitePlain"/>
            </a:pPr>
            <a:r>
              <a:rPr lang="zh-TW" altLang="en-US" sz="5400" b="1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「</a:t>
            </a:r>
            <a:r>
              <a:rPr lang="zh-TW" altLang="zh-TW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萬八千</a:t>
            </a:r>
            <a:r>
              <a:rPr lang="zh-TW" altLang="en-US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者</a:t>
            </a:r>
            <a:r>
              <a:rPr lang="zh-TW" altLang="zh-TW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，</a:t>
            </a:r>
            <a:r>
              <a:rPr lang="zh-TW" altLang="en-US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以</a:t>
            </a:r>
            <a:r>
              <a:rPr lang="en-US" altLang="zh-TW" sz="4800" kern="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新細明體" panose="02020500000000000000" pitchFamily="18" charset="-120"/>
              </a:rPr>
              <a:t>『</a:t>
            </a:r>
            <a:r>
              <a:rPr lang="zh-TW" altLang="en-US" sz="4800" kern="0" dirty="0">
                <a:solidFill>
                  <a:srgbClr val="FFFF00"/>
                </a:solidFill>
                <a:effectLst/>
                <a:latin typeface="文鼎特黑" panose="020B0609010101010101" pitchFamily="49" charset="-120"/>
                <a:ea typeface="文鼎特黑" panose="020B0609010101010101" pitchFamily="49" charset="-120"/>
                <a:cs typeface="新細明體" panose="02020500000000000000" pitchFamily="18" charset="-120"/>
              </a:rPr>
              <a:t>萬</a:t>
            </a:r>
            <a:r>
              <a:rPr lang="en-US" altLang="zh-TW" sz="4800" kern="0" dirty="0">
                <a:latin typeface="Posterama" panose="020B0502040204020203" pitchFamily="34" charset="0"/>
                <a:ea typeface="PMingLiU" panose="02020500000000000000" pitchFamily="18" charset="-120"/>
                <a:cs typeface="Posterama" panose="020B0502040204020203" pitchFamily="34" charset="0"/>
              </a:rPr>
              <a:t>』</a:t>
            </a:r>
            <a:r>
              <a:rPr lang="zh-TW" altLang="en-US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顯</a:t>
            </a:r>
            <a:r>
              <a:rPr lang="zh-TW" altLang="en-US" sz="48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萬德圓滿</a:t>
            </a:r>
            <a:r>
              <a:rPr lang="zh-TW" altLang="en-US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之果德</a:t>
            </a:r>
            <a:r>
              <a:rPr lang="zh-TW" altLang="zh-TW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，</a:t>
            </a:r>
            <a:r>
              <a:rPr lang="zh-TW" altLang="en-US" sz="4800" kern="0" dirty="0"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以</a:t>
            </a:r>
            <a:r>
              <a:rPr lang="en-US" altLang="zh-TW" sz="4800" kern="0" dirty="0">
                <a:latin typeface="PMingLiU" panose="02020500000000000000" pitchFamily="18" charset="-120"/>
                <a:ea typeface="PMingLiU" panose="02020500000000000000" pitchFamily="18" charset="-120"/>
                <a:cs typeface="新細明體" panose="02020500000000000000" pitchFamily="18" charset="-120"/>
              </a:rPr>
              <a:t>『</a:t>
            </a:r>
            <a:r>
              <a:rPr lang="zh-TW" altLang="en-US" sz="4800" kern="0" dirty="0">
                <a:solidFill>
                  <a:srgbClr val="FFFF00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新細明體" panose="02020500000000000000" pitchFamily="18" charset="-120"/>
              </a:rPr>
              <a:t>八</a:t>
            </a:r>
            <a:r>
              <a:rPr lang="en-US" altLang="zh-TW" sz="4800" kern="0" dirty="0">
                <a:latin typeface="Posterama" panose="020B0502040204020203" pitchFamily="34" charset="0"/>
                <a:ea typeface="PMingLiU" panose="02020500000000000000" pitchFamily="18" charset="-120"/>
                <a:cs typeface="Posterama" panose="020B0502040204020203" pitchFamily="34" charset="0"/>
              </a:rPr>
              <a:t>』</a:t>
            </a:r>
            <a:r>
              <a:rPr lang="zh-TW" altLang="en-US" sz="4800" kern="0" dirty="0"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顯</a:t>
            </a:r>
            <a:r>
              <a:rPr lang="zh-TW" altLang="en-US" sz="4800" kern="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八正道</a:t>
            </a:r>
            <a:r>
              <a:rPr lang="zh-TW" altLang="en-US" sz="4800" kern="0" dirty="0"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之因行也</a:t>
            </a:r>
            <a:r>
              <a:rPr lang="zh-TW" altLang="zh-TW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。</a:t>
            </a:r>
            <a:r>
              <a:rPr lang="zh-TW" altLang="en-US" sz="4800" kern="0" dirty="0"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」</a:t>
            </a:r>
            <a:endParaRPr lang="en-US" altLang="zh-TW" sz="4800" kern="0" dirty="0">
              <a:latin typeface="文鼎粗楷" panose="020B0609010101010101" pitchFamily="49" charset="-120"/>
              <a:ea typeface="文鼎粗楷" panose="020B0609010101010101" pitchFamily="49" charset="-120"/>
              <a:cs typeface="新細明體" panose="02020500000000000000" pitchFamily="18" charset="-120"/>
            </a:endParaRPr>
          </a:p>
          <a:p>
            <a:pPr marL="719138" indent="-719138">
              <a:lnSpc>
                <a:spcPct val="110000"/>
              </a:lnSpc>
              <a:buFont typeface="Wingdings" panose="05000000000000000000" pitchFamily="2" charset="2"/>
              <a:buAutoNum type="circleNumWdWhitePlain"/>
            </a:pPr>
            <a:r>
              <a:rPr lang="zh-TW" altLang="en-US" sz="4800" kern="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萬</a:t>
            </a:r>
            <a:r>
              <a:rPr lang="en-US" altLang="zh-TW" sz="4800" kern="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-</a:t>
            </a:r>
            <a:r>
              <a:rPr lang="zh-TW" altLang="en-US" sz="4800" kern="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萬德莊嚴  </a:t>
            </a:r>
            <a:r>
              <a:rPr lang="zh-TW" altLang="en-US" sz="4800" kern="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八</a:t>
            </a:r>
            <a:r>
              <a:rPr lang="en-US" altLang="zh-TW" sz="4800" kern="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-</a:t>
            </a:r>
            <a:r>
              <a:rPr lang="zh-TW" altLang="en-US" sz="4800" kern="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八正道</a:t>
            </a:r>
            <a:endParaRPr lang="en-US" altLang="zh-TW" sz="4800" kern="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  <a:cs typeface="新細明體" panose="02020500000000000000" pitchFamily="18" charset="-120"/>
            </a:endParaRPr>
          </a:p>
          <a:p>
            <a:pPr marL="719138" indent="-719138">
              <a:lnSpc>
                <a:spcPct val="110000"/>
              </a:lnSpc>
              <a:buFont typeface="Wingdings" panose="05000000000000000000" pitchFamily="2" charset="2"/>
              <a:buAutoNum type="circleNumWdWhitePlain"/>
            </a:pPr>
            <a:r>
              <a:rPr lang="zh-TW" altLang="zh-TW" sz="4800" kern="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靡不周遍</a:t>
            </a:r>
            <a:r>
              <a:rPr lang="en-US" altLang="zh-TW" sz="4800" kern="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-</a:t>
            </a:r>
            <a:r>
              <a:rPr lang="zh-TW" altLang="en-US" sz="4800" kern="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普照之義，指橫界。</a:t>
            </a:r>
            <a:endParaRPr lang="en-US" altLang="zh-TW" sz="4800" kern="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  <a:cs typeface="新細明體" panose="02020500000000000000" pitchFamily="18" charset="-120"/>
            </a:endParaRPr>
          </a:p>
          <a:p>
            <a:pPr marL="719138" indent="-719138">
              <a:lnSpc>
                <a:spcPct val="110000"/>
              </a:lnSpc>
              <a:buFont typeface="Wingdings" panose="05000000000000000000" pitchFamily="2" charset="2"/>
              <a:buAutoNum type="circleNumWdWhitePlain"/>
            </a:pPr>
            <a:r>
              <a:rPr lang="zh-TW" altLang="zh-TW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下至阿鼻地獄，上至阿迦尼吒天</a:t>
            </a:r>
            <a:r>
              <a:rPr lang="en-US" altLang="zh-TW" sz="48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-</a:t>
            </a:r>
            <a:r>
              <a:rPr lang="zh-TW" altLang="en-US" sz="48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指豎界。</a:t>
            </a:r>
            <a:endParaRPr lang="en-US" altLang="zh-TW" sz="4800" kern="0" dirty="0">
              <a:solidFill>
                <a:srgbClr val="FFFF00"/>
              </a:solidFill>
              <a:effectLst/>
              <a:latin typeface="文鼎粗楷" panose="020B0609010101010101" pitchFamily="49" charset="-120"/>
              <a:ea typeface="文鼎粗楷" panose="020B0609010101010101" pitchFamily="49" charset="-120"/>
              <a:cs typeface="新細明體" panose="02020500000000000000" pitchFamily="18" charset="-120"/>
            </a:endParaRPr>
          </a:p>
          <a:p>
            <a:pPr marL="719138" indent="-719138">
              <a:lnSpc>
                <a:spcPct val="110000"/>
              </a:lnSpc>
              <a:buFont typeface="Wingdings" panose="05000000000000000000" pitchFamily="2" charset="2"/>
              <a:buAutoNum type="circleNumWdWhitePlain"/>
            </a:pPr>
            <a:r>
              <a:rPr lang="zh-TW" altLang="zh-TW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阿迦尼吒</a:t>
            </a:r>
            <a:r>
              <a:rPr lang="en-US" altLang="zh-TW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-</a:t>
            </a:r>
            <a:r>
              <a:rPr lang="zh-TW" altLang="en-US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有頂之義，即色界中之</a:t>
            </a:r>
            <a:r>
              <a:rPr lang="zh-TW" altLang="en-US" sz="48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色究竟天</a:t>
            </a:r>
            <a:r>
              <a:rPr lang="zh-TW" altLang="en-US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。</a:t>
            </a:r>
            <a:endParaRPr lang="en-US" altLang="zh-TW" sz="4800" kern="0" dirty="0">
              <a:solidFill>
                <a:srgbClr val="FFFF00"/>
              </a:solidFill>
              <a:effectLst/>
              <a:latin typeface="文鼎粗楷" panose="020B0609010101010101" pitchFamily="49" charset="-120"/>
              <a:ea typeface="文鼎粗楷" panose="020B0609010101010101" pitchFamily="49" charset="-120"/>
              <a:cs typeface="新細明體" panose="02020500000000000000" pitchFamily="18" charset="-120"/>
            </a:endParaRPr>
          </a:p>
          <a:p>
            <a:pPr marL="719138" indent="-719138">
              <a:lnSpc>
                <a:spcPct val="110000"/>
              </a:lnSpc>
              <a:buFont typeface="Wingdings" panose="05000000000000000000" pitchFamily="2" charset="2"/>
              <a:buAutoNum type="circleNumWdWhitePlain"/>
            </a:pPr>
            <a:endParaRPr lang="en-US" altLang="zh-TW" sz="4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B1A2EF0-22F6-44A6-B3E6-9D303BA94EB7}"/>
              </a:ext>
            </a:extLst>
          </p:cNvPr>
          <p:cNvSpPr/>
          <p:nvPr/>
        </p:nvSpPr>
        <p:spPr>
          <a:xfrm>
            <a:off x="555171" y="66237"/>
            <a:ext cx="10863943" cy="923330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5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「白毫相光，</a:t>
            </a:r>
            <a:r>
              <a:rPr lang="zh-TW" altLang="zh-TW" sz="5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照東方萬八千世界</a:t>
            </a:r>
            <a:r>
              <a:rPr lang="zh-TW" altLang="en-US" sz="5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」</a:t>
            </a:r>
            <a:endParaRPr lang="zh-TW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7072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DB00E8-1554-4FFC-AEA1-749F2AAB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75" y="5571232"/>
            <a:ext cx="4356772" cy="605540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TW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000" dirty="0">
                <a:latin typeface="新細明體" panose="02020500000000000000" pitchFamily="18" charset="-120"/>
              </a:rPr>
              <a:t>》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P592</a:t>
            </a:r>
            <a:endParaRPr lang="zh-TW" altLang="en-US" sz="20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E104D-BB81-4C42-970F-239AED63B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38448"/>
            <a:ext cx="12192000" cy="2077831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marL="719138" indent="-273050" algn="ctr">
              <a:lnSpc>
                <a:spcPct val="110000"/>
              </a:lnSpc>
              <a:buNone/>
            </a:pPr>
            <a:r>
              <a:rPr lang="zh-TW" altLang="en-US" sz="54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東方世界眾生，與佛因緣深厚；</a:t>
            </a:r>
            <a:endParaRPr lang="en-US" altLang="zh-TW" sz="5400" kern="0" dirty="0">
              <a:effectLst/>
              <a:latin typeface="文鼎粗楷" panose="020B0609010101010101" pitchFamily="49" charset="-120"/>
              <a:ea typeface="文鼎粗楷" panose="020B0609010101010101" pitchFamily="49" charset="-120"/>
              <a:cs typeface="新細明體" panose="02020500000000000000" pitchFamily="18" charset="-120"/>
            </a:endParaRPr>
          </a:p>
          <a:p>
            <a:pPr marL="719138" indent="-273050" algn="ctr">
              <a:lnSpc>
                <a:spcPct val="110000"/>
              </a:lnSpc>
              <a:buNone/>
            </a:pPr>
            <a:r>
              <a:rPr lang="zh-TW" altLang="en-US" sz="54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法傳東土緣殊勝，利根領悟深妙法</a:t>
            </a:r>
            <a:r>
              <a:rPr lang="zh-TW" altLang="zh-TW" sz="54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。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B1A2EF0-22F6-44A6-B3E6-9D303BA94EB7}"/>
              </a:ext>
            </a:extLst>
          </p:cNvPr>
          <p:cNvSpPr/>
          <p:nvPr/>
        </p:nvSpPr>
        <p:spPr>
          <a:xfrm>
            <a:off x="2647406" y="178107"/>
            <a:ext cx="6585898" cy="110799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中特黑" panose="020B0609010101010101" pitchFamily="49" charset="-120"/>
                <a:ea typeface="文鼎新中特黑" panose="020B0609010101010101" pitchFamily="49" charset="-120"/>
              </a:rPr>
              <a:t>二、毫光照東方</a:t>
            </a:r>
            <a:endParaRPr lang="zh-TW" altLang="en-US" sz="48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E6EA208-F874-49C7-A628-3FADB5A0F933}"/>
              </a:ext>
            </a:extLst>
          </p:cNvPr>
          <p:cNvSpPr txBox="1"/>
          <p:nvPr/>
        </p:nvSpPr>
        <p:spPr>
          <a:xfrm>
            <a:off x="9009110" y="4376236"/>
            <a:ext cx="2437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上人手札</a:t>
            </a:r>
          </a:p>
        </p:txBody>
      </p:sp>
    </p:spTree>
    <p:extLst>
      <p:ext uri="{BB962C8B-B14F-4D97-AF65-F5344CB8AC3E}">
        <p14:creationId xmlns:p14="http://schemas.microsoft.com/office/powerpoint/2010/main" val="2358961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6AA807-A878-4711-B612-B6FCF301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3" y="0"/>
            <a:ext cx="12159933" cy="1064318"/>
          </a:xfrm>
          <a:solidFill>
            <a:srgbClr val="0066CC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上人在台北一間研究室透過顯微鏡</a:t>
            </a:r>
            <a:endParaRPr lang="zh-TW" alt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ED5037-AEB2-441D-B131-1187DA2D5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61" y="1229962"/>
            <a:ext cx="11898086" cy="5366781"/>
          </a:xfrm>
        </p:spPr>
        <p:txBody>
          <a:bodyPr>
            <a:normAutofit/>
          </a:bodyPr>
          <a:lstStyle/>
          <a:p>
            <a:pPr marL="0" indent="0">
              <a:lnSpc>
                <a:spcPts val="5400"/>
              </a:lnSpc>
              <a:spcBef>
                <a:spcPts val="600"/>
              </a:spcBef>
              <a:buNone/>
            </a:pP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上人：「這是哪裡的風景，真不錯！」</a:t>
            </a:r>
            <a:endParaRPr lang="en-US" altLang="zh-TW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0" indent="0">
              <a:lnSpc>
                <a:spcPts val="5400"/>
              </a:lnSpc>
              <a:spcBef>
                <a:spcPts val="600"/>
              </a:spcBef>
              <a:buNone/>
            </a:pP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「不是啦，那是細胞裡面的細菌。」</a:t>
            </a:r>
            <a:endParaRPr lang="en-US" altLang="zh-TW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0" indent="0">
              <a:lnSpc>
                <a:spcPts val="5400"/>
              </a:lnSpc>
              <a:spcBef>
                <a:spcPts val="600"/>
              </a:spcBef>
              <a:buNone/>
            </a:pP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「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細菌可以有這般圖樣，分布得那麼美？」</a:t>
            </a:r>
            <a:endParaRPr lang="en-US" altLang="zh-TW" sz="4400" dirty="0">
              <a:solidFill>
                <a:srgbClr val="FFFF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0" indent="0">
              <a:lnSpc>
                <a:spcPts val="5400"/>
              </a:lnSpc>
              <a:spcBef>
                <a:spcPts val="600"/>
              </a:spcBef>
              <a:buNone/>
            </a:pP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「對呀，人體細胞裡有各種不同細菌的圖樣。」</a:t>
            </a:r>
            <a:endParaRPr lang="en-US" altLang="zh-TW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0" indent="0">
              <a:lnSpc>
                <a:spcPts val="5400"/>
              </a:lnSpc>
              <a:spcBef>
                <a:spcPts val="600"/>
              </a:spcBef>
              <a:buNone/>
            </a:pPr>
            <a:endParaRPr lang="en-US" altLang="zh-TW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0" indent="0">
              <a:lnSpc>
                <a:spcPts val="5400"/>
              </a:lnSpc>
              <a:spcBef>
                <a:spcPts val="600"/>
              </a:spcBef>
              <a:buNone/>
            </a:pP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上人：「這像一個世界。」</a:t>
            </a:r>
            <a:endParaRPr lang="en-US" altLang="zh-TW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D821DCBB-FF6F-4B24-9127-761807667D12}"/>
              </a:ext>
            </a:extLst>
          </p:cNvPr>
          <p:cNvSpPr txBox="1">
            <a:spLocks/>
          </p:cNvSpPr>
          <p:nvPr/>
        </p:nvSpPr>
        <p:spPr>
          <a:xfrm>
            <a:off x="7508067" y="5832489"/>
            <a:ext cx="4356772" cy="60554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000" dirty="0">
                <a:latin typeface="新細明體" panose="02020500000000000000" pitchFamily="18" charset="-120"/>
              </a:rPr>
              <a:t>》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P594</a:t>
            </a:r>
            <a:endParaRPr lang="zh-TW" altLang="en-US" sz="20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1921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DB00E8-1554-4FFC-AEA1-749F2AAB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229" y="5995775"/>
            <a:ext cx="5203371" cy="605540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TW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000" dirty="0">
                <a:latin typeface="新細明體" panose="02020500000000000000" pitchFamily="18" charset="-120"/>
              </a:rPr>
              <a:t>》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P594-595</a:t>
            </a:r>
            <a:endParaRPr lang="zh-TW" altLang="en-US" sz="20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E104D-BB81-4C42-970F-239AED63B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5476"/>
            <a:ext cx="11658600" cy="4261296"/>
          </a:xfrm>
          <a:noFill/>
        </p:spPr>
        <p:txBody>
          <a:bodyPr>
            <a:normAutofit/>
          </a:bodyPr>
          <a:lstStyle/>
          <a:p>
            <a:pPr marL="1131888" indent="-68580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zh-TW" altLang="en-US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日出東方，先與佛光接觸的也是東方世界，</a:t>
            </a:r>
            <a:r>
              <a:rPr lang="zh-TW" altLang="en-US" sz="48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代表東方世界眾生與佛陀因緣深厚。</a:t>
            </a:r>
            <a:endParaRPr lang="en-US" altLang="zh-TW" sz="4800" kern="0" dirty="0">
              <a:solidFill>
                <a:srgbClr val="FFFF00"/>
              </a:solidFill>
              <a:effectLst/>
              <a:latin typeface="文鼎粗楷" panose="020B0609010101010101" pitchFamily="49" charset="-120"/>
              <a:ea typeface="文鼎粗楷" panose="020B0609010101010101" pitchFamily="49" charset="-120"/>
              <a:cs typeface="新細明體" panose="02020500000000000000" pitchFamily="18" charset="-120"/>
            </a:endParaRPr>
          </a:p>
          <a:p>
            <a:pPr marL="1131888" indent="-68580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zh-TW" altLang="en-US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佛陀為人間傳法，</a:t>
            </a:r>
            <a:r>
              <a:rPr lang="en-US" altLang="zh-TW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…</a:t>
            </a:r>
            <a:r>
              <a:rPr lang="zh-TW" altLang="en-US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將大法傳給和他有緣的眾生。</a:t>
            </a:r>
            <a:endParaRPr lang="en-US" altLang="zh-TW" sz="4800" kern="0" dirty="0">
              <a:effectLst/>
              <a:latin typeface="文鼎粗楷" panose="020B0609010101010101" pitchFamily="49" charset="-120"/>
              <a:ea typeface="文鼎粗楷" panose="020B0609010101010101" pitchFamily="49" charset="-120"/>
              <a:cs typeface="新細明體" panose="02020500000000000000" pitchFamily="18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B1A2EF0-22F6-44A6-B3E6-9D303BA94EB7}"/>
              </a:ext>
            </a:extLst>
          </p:cNvPr>
          <p:cNvSpPr/>
          <p:nvPr/>
        </p:nvSpPr>
        <p:spPr>
          <a:xfrm>
            <a:off x="1731917" y="127230"/>
            <a:ext cx="8292737" cy="1107996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中特黑" panose="020B0609010101010101" pitchFamily="49" charset="-120"/>
                <a:ea typeface="文鼎新中特黑" panose="020B0609010101010101" pitchFamily="49" charset="-120"/>
              </a:rPr>
              <a:t>傳大法給有緣眾生</a:t>
            </a:r>
            <a:endParaRPr lang="zh-TW" altLang="en-US" sz="48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8197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DB00E8-1554-4FFC-AEA1-749F2AAB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75" y="5571232"/>
            <a:ext cx="4356772" cy="605540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zh-TW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400" dirty="0">
                <a:latin typeface="新細明體" panose="02020500000000000000" pitchFamily="18" charset="-120"/>
              </a:rPr>
              <a:t>》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P592</a:t>
            </a:r>
            <a:endParaRPr lang="zh-TW" altLang="en-US" sz="24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E104D-BB81-4C42-970F-239AED63B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451" y="3208921"/>
            <a:ext cx="11483098" cy="2421610"/>
          </a:xfrm>
          <a:noFill/>
        </p:spPr>
        <p:txBody>
          <a:bodyPr>
            <a:normAutofit/>
          </a:bodyPr>
          <a:lstStyle/>
          <a:p>
            <a:pPr marL="719138" indent="-273050">
              <a:lnSpc>
                <a:spcPct val="110000"/>
              </a:lnSpc>
              <a:buNone/>
            </a:pPr>
            <a:r>
              <a:rPr lang="zh-TW" altLang="en-US" sz="5400" kern="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新細明體" panose="02020500000000000000" pitchFamily="18" charset="-120"/>
              </a:rPr>
              <a:t>「</a:t>
            </a:r>
            <a:r>
              <a:rPr lang="zh-TW" altLang="en-US" sz="54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於此世界，盡見彼土六趣眾生</a:t>
            </a:r>
            <a:r>
              <a:rPr lang="zh-TW" altLang="zh-TW" sz="54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。</a:t>
            </a:r>
            <a:r>
              <a:rPr lang="zh-TW" altLang="en-US" sz="5400" kern="0" dirty="0">
                <a:latin typeface="新細明體" panose="02020500000000000000" pitchFamily="18" charset="-120"/>
                <a:cs typeface="新細明體" panose="02020500000000000000" pitchFamily="18" charset="-120"/>
              </a:rPr>
              <a:t>」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B1A2EF0-22F6-44A6-B3E6-9D303BA94EB7}"/>
              </a:ext>
            </a:extLst>
          </p:cNvPr>
          <p:cNvSpPr/>
          <p:nvPr/>
        </p:nvSpPr>
        <p:spPr>
          <a:xfrm>
            <a:off x="2647406" y="178107"/>
            <a:ext cx="6585898" cy="110799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中特黑" panose="020B0609010101010101" pitchFamily="49" charset="-120"/>
                <a:ea typeface="文鼎新中特黑" panose="020B0609010101010101" pitchFamily="49" charset="-120"/>
              </a:rPr>
              <a:t>三、眾生悉盡見</a:t>
            </a:r>
            <a:endParaRPr lang="zh-TW" altLang="en-US" sz="48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48E7590-767A-4666-AC01-524E8E1DA317}"/>
              </a:ext>
            </a:extLst>
          </p:cNvPr>
          <p:cNvSpPr txBox="1"/>
          <p:nvPr/>
        </p:nvSpPr>
        <p:spPr>
          <a:xfrm>
            <a:off x="967886" y="2308737"/>
            <a:ext cx="1679520" cy="707886"/>
          </a:xfrm>
          <a:prstGeom prst="rect">
            <a:avLst/>
          </a:prstGeom>
          <a:solidFill>
            <a:srgbClr val="CC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經 文</a:t>
            </a:r>
            <a:endParaRPr lang="zh-TW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7339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8B2D5DD-7FC0-4623-82E0-EBB2FDCDD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FDEDC04-1CEB-42DB-A096-5A342CBDB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032"/>
          <a:stretch/>
        </p:blipFill>
        <p:spPr>
          <a:xfrm>
            <a:off x="0" y="995252"/>
            <a:ext cx="12192000" cy="50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1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801413-EFCF-4A89-B17B-9FC5EC1C1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984" y="1410380"/>
            <a:ext cx="11332029" cy="58395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趣，歸趣之義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，以六道眾生所造有漏之業。</a:t>
            </a:r>
            <a:endParaRPr lang="en-US" altLang="zh-TW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0" indent="358775">
              <a:lnSpc>
                <a:spcPct val="100000"/>
              </a:lnSpc>
              <a:buNone/>
            </a:pP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共分為三：</a:t>
            </a:r>
            <a:endParaRPr lang="en-US" altLang="zh-TW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一、造惡業者，</a:t>
            </a:r>
            <a:r>
              <a:rPr lang="zh-TW" altLang="en-US" sz="44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趣修羅、地獄、餓鬼、畜生</a:t>
            </a:r>
            <a:endParaRPr lang="en-US" altLang="zh-TW" sz="440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二、造五戒十善者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，</a:t>
            </a:r>
            <a:r>
              <a:rPr lang="zh-TW" altLang="en-US" sz="44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趣人道及欲界諸天。</a:t>
            </a:r>
            <a:endParaRPr lang="en-US" altLang="zh-TW" sz="440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三、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造不動業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，如修有漏禪定者，趣色界、無色界諸天。</a:t>
            </a:r>
            <a:r>
              <a:rPr lang="en-US" altLang="zh-TW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(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安住禪定無動亂</a:t>
            </a:r>
            <a:r>
              <a:rPr lang="en-US" altLang="zh-TW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)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2F620031-439C-4D5E-A089-9098D3FF05E7}"/>
              </a:ext>
            </a:extLst>
          </p:cNvPr>
          <p:cNvSpPr/>
          <p:nvPr/>
        </p:nvSpPr>
        <p:spPr>
          <a:xfrm>
            <a:off x="2862942" y="0"/>
            <a:ext cx="6466114" cy="1132114"/>
          </a:xfrm>
          <a:prstGeom prst="round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盡見彼土六趣眾生</a:t>
            </a:r>
            <a:endParaRPr lang="zh-TW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D5EBBFF-F40E-45D8-B5F5-249BEFD8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3928" y="6128658"/>
            <a:ext cx="4278085" cy="609600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TW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000" dirty="0">
                <a:latin typeface="新細明體" panose="02020500000000000000" pitchFamily="18" charset="-120"/>
              </a:rPr>
              <a:t>》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P596</a:t>
            </a:r>
            <a:endParaRPr lang="zh-TW" altLang="en-US" sz="20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7441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801413-EFCF-4A89-B17B-9FC5EC1C1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41751"/>
            <a:ext cx="11582400" cy="5839506"/>
          </a:xfrm>
        </p:spPr>
        <p:txBody>
          <a:bodyPr>
            <a:normAutofit/>
          </a:bodyPr>
          <a:lstStyle/>
          <a:p>
            <a:pPr marL="446088" indent="-446088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此諸趣眾生，造何種因，趣何種果，</a:t>
            </a: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由生趣死、由死趣生，輪迴不息。</a:t>
            </a:r>
            <a:endParaRPr lang="en-US" altLang="zh-TW" sz="4800" dirty="0">
              <a:solidFill>
                <a:srgbClr val="FFFF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46088" indent="-446088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六道眾生都在造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有漏業</a:t>
            </a:r>
            <a:r>
              <a:rPr lang="zh-TW" altLang="en-US" sz="4800" dirty="0">
                <a:latin typeface="新細明體" panose="02020500000000000000" pitchFamily="18" charset="-120"/>
              </a:rPr>
              <a:t>」</a:t>
            </a: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，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有漏</a:t>
            </a:r>
            <a:r>
              <a:rPr lang="zh-TW" altLang="en-US" sz="4800" dirty="0">
                <a:latin typeface="新細明體" panose="02020500000000000000" pitchFamily="18" charset="-120"/>
              </a:rPr>
              <a:t>」</a:t>
            </a: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就是煩惱。</a:t>
            </a:r>
            <a:endParaRPr lang="en-US" altLang="zh-TW" sz="4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D5EBBFF-F40E-45D8-B5F5-249BEFD8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0144" y="5562600"/>
            <a:ext cx="4648199" cy="794657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TW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400" dirty="0">
                <a:latin typeface="新細明體" panose="02020500000000000000" pitchFamily="18" charset="-120"/>
              </a:rPr>
              <a:t>》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P596</a:t>
            </a:r>
            <a:endParaRPr lang="zh-TW" altLang="en-US" sz="24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AEF823F7-39F9-424A-AF25-3376137FFBAC}"/>
              </a:ext>
            </a:extLst>
          </p:cNvPr>
          <p:cNvSpPr/>
          <p:nvPr/>
        </p:nvSpPr>
        <p:spPr>
          <a:xfrm>
            <a:off x="1632857" y="97973"/>
            <a:ext cx="8371114" cy="113211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需要修行，才能保得人身</a:t>
            </a:r>
            <a:endParaRPr lang="zh-TW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018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801413-EFCF-4A89-B17B-9FC5EC1C1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41751"/>
            <a:ext cx="11582400" cy="5839506"/>
          </a:xfrm>
        </p:spPr>
        <p:txBody>
          <a:bodyPr>
            <a:normAutofit/>
          </a:bodyPr>
          <a:lstStyle/>
          <a:p>
            <a:pPr marL="446088" indent="-446088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只要心能寂靜</a:t>
            </a: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，與佛心相應，就能隨佛光所照而看到這麼多境界。</a:t>
            </a:r>
            <a:endParaRPr lang="en-US" altLang="zh-TW" sz="4800" dirty="0">
              <a:solidFill>
                <a:srgbClr val="FFFF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46088" indent="-446088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若能了徹三界、六趣當中的種種生態，即知</a:t>
            </a: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修行的方向，是要出離三界</a:t>
            </a: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，而非在六道中輪迴。</a:t>
            </a:r>
            <a:endParaRPr lang="en-US" altLang="zh-TW" sz="4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D5EBBFF-F40E-45D8-B5F5-249BEFD8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6486" y="5878285"/>
            <a:ext cx="4996542" cy="751113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TW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000" dirty="0">
                <a:latin typeface="新細明體" panose="02020500000000000000" pitchFamily="18" charset="-120"/>
              </a:rPr>
              <a:t>》</a:t>
            </a:r>
            <a:r>
              <a:rPr lang="zh-TW" altLang="en-US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P598</a:t>
            </a:r>
            <a:endParaRPr lang="zh-TW" altLang="en-US" sz="20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AEF823F7-39F9-424A-AF25-3376137FFBAC}"/>
              </a:ext>
            </a:extLst>
          </p:cNvPr>
          <p:cNvSpPr/>
          <p:nvPr/>
        </p:nvSpPr>
        <p:spPr>
          <a:xfrm>
            <a:off x="936172" y="228601"/>
            <a:ext cx="10069286" cy="113211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出離三界，莫在六道中輪迴</a:t>
            </a:r>
            <a:endParaRPr lang="zh-TW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767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DB00E8-1554-4FFC-AEA1-749F2AAB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332" y="5715107"/>
            <a:ext cx="4356772" cy="605540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zh-TW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400" dirty="0">
                <a:latin typeface="新細明體" panose="02020500000000000000" pitchFamily="18" charset="-120"/>
              </a:rPr>
              <a:t>》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P599</a:t>
            </a:r>
            <a:endParaRPr lang="zh-TW" altLang="en-US" sz="24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E104D-BB81-4C42-970F-239AED63B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2" y="1869852"/>
            <a:ext cx="11811000" cy="3118296"/>
          </a:xfrm>
          <a:noFill/>
        </p:spPr>
        <p:txBody>
          <a:bodyPr>
            <a:normAutofit/>
          </a:bodyPr>
          <a:lstStyle/>
          <a:p>
            <a:pPr marL="1131888" indent="-68580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zh-TW" altLang="en-US" sz="4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六趣眾生，隨因招果。</a:t>
            </a:r>
            <a:endParaRPr lang="en-US" altLang="zh-TW" sz="4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  <a:cs typeface="新細明體" panose="02020500000000000000" pitchFamily="18" charset="-120"/>
            </a:endParaRPr>
          </a:p>
          <a:p>
            <a:pPr marL="1131888" indent="-68580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zh-TW" altLang="en-US" sz="4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最極頂的色界天、或是受苦無間歇的地獄境界，其實在人間都看得到。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B1A2EF0-22F6-44A6-B3E6-9D303BA94EB7}"/>
              </a:ext>
            </a:extLst>
          </p:cNvPr>
          <p:cNvSpPr/>
          <p:nvPr/>
        </p:nvSpPr>
        <p:spPr>
          <a:xfrm>
            <a:off x="702768" y="219563"/>
            <a:ext cx="10744199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中特黑" panose="020B0609010101010101" pitchFamily="49" charset="-120"/>
                <a:ea typeface="文鼎新中特黑" panose="020B0609010101010101" pitchFamily="49" charset="-120"/>
              </a:rPr>
              <a:t>放光變相，令眾生心與佛心結合</a:t>
            </a:r>
            <a:endParaRPr lang="zh-TW" altLang="en-US" sz="40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2228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982D6E9A-CE4E-490D-8498-70A3E2EA5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t="22790" r="17177" b="5210"/>
          <a:stretch/>
        </p:blipFill>
        <p:spPr bwMode="auto">
          <a:xfrm>
            <a:off x="10005680" y="5377542"/>
            <a:ext cx="2108560" cy="1502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CBC0030-C818-4FF9-910D-5999DD9644BB}"/>
              </a:ext>
            </a:extLst>
          </p:cNvPr>
          <p:cNvSpPr txBox="1"/>
          <p:nvPr/>
        </p:nvSpPr>
        <p:spPr>
          <a:xfrm>
            <a:off x="1123655" y="558723"/>
            <a:ext cx="10143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6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五</a:t>
            </a:r>
            <a:r>
              <a:rPr lang="en-US" altLang="zh-TW" sz="6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-</a:t>
            </a:r>
            <a:r>
              <a:rPr lang="zh-TW" altLang="en-US" sz="6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三、凝聚心光 入微妙法</a:t>
            </a:r>
            <a:endParaRPr lang="en-US" altLang="zh-TW" sz="60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714B0FB-98F7-4A29-AA74-D86F22ACC779}"/>
              </a:ext>
            </a:extLst>
          </p:cNvPr>
          <p:cNvSpPr txBox="1">
            <a:spLocks/>
          </p:cNvSpPr>
          <p:nvPr/>
        </p:nvSpPr>
        <p:spPr>
          <a:xfrm>
            <a:off x="4938471" y="5821241"/>
            <a:ext cx="5067209" cy="581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200" dirty="0">
                <a:latin typeface="新細明體" panose="02020500000000000000" pitchFamily="18" charset="-120"/>
              </a:rPr>
              <a:t>》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P583</a:t>
            </a:r>
            <a:endParaRPr lang="zh-TW" altLang="en-US" sz="28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00A10B9-4E20-448F-9CD5-D28160225961}"/>
              </a:ext>
            </a:extLst>
          </p:cNvPr>
          <p:cNvSpPr txBox="1"/>
          <p:nvPr/>
        </p:nvSpPr>
        <p:spPr>
          <a:xfrm>
            <a:off x="1438622" y="2247197"/>
            <a:ext cx="8567058" cy="192103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indent="271463">
              <a:lnSpc>
                <a:spcPts val="7700"/>
              </a:lnSpc>
            </a:pPr>
            <a:r>
              <a:rPr lang="zh-TW" altLang="en-US" sz="5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心之理性  畢竟常寂</a:t>
            </a:r>
            <a:endParaRPr lang="en-US" altLang="zh-TW" sz="5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indent="271463">
              <a:lnSpc>
                <a:spcPts val="7700"/>
              </a:lnSpc>
            </a:pPr>
            <a:r>
              <a:rPr lang="zh-TW" altLang="en-US" sz="5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眉間毫光  集於心靈之光</a:t>
            </a:r>
          </a:p>
        </p:txBody>
      </p:sp>
      <p:pic>
        <p:nvPicPr>
          <p:cNvPr id="4" name="Picture 2" descr="DSC0024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3" b="54286"/>
          <a:stretch/>
        </p:blipFill>
        <p:spPr>
          <a:xfrm>
            <a:off x="4834285" y="5889545"/>
            <a:ext cx="659360" cy="581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82846F4-2506-48EC-BEBB-122384DC0928}"/>
              </a:ext>
            </a:extLst>
          </p:cNvPr>
          <p:cNvSpPr txBox="1"/>
          <p:nvPr/>
        </p:nvSpPr>
        <p:spPr>
          <a:xfrm>
            <a:off x="8038132" y="4862002"/>
            <a:ext cx="243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上人手札</a:t>
            </a:r>
          </a:p>
        </p:txBody>
      </p:sp>
    </p:spTree>
    <p:extLst>
      <p:ext uri="{BB962C8B-B14F-4D97-AF65-F5344CB8AC3E}">
        <p14:creationId xmlns:p14="http://schemas.microsoft.com/office/powerpoint/2010/main" val="50335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982D6E9A-CE4E-490D-8498-70A3E2EA5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t="22790" r="17177" b="5210"/>
          <a:stretch/>
        </p:blipFill>
        <p:spPr bwMode="auto">
          <a:xfrm>
            <a:off x="10005680" y="5377542"/>
            <a:ext cx="2108560" cy="1502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CBC0030-C818-4FF9-910D-5999DD9644BB}"/>
              </a:ext>
            </a:extLst>
          </p:cNvPr>
          <p:cNvSpPr txBox="1"/>
          <p:nvPr/>
        </p:nvSpPr>
        <p:spPr>
          <a:xfrm>
            <a:off x="2318657" y="169640"/>
            <a:ext cx="827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48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五</a:t>
            </a:r>
            <a:r>
              <a:rPr lang="en-US" altLang="zh-TW" sz="48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-</a:t>
            </a:r>
            <a:r>
              <a:rPr lang="zh-TW" altLang="en-US" sz="48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四、眉間毫光 境界奧秘</a:t>
            </a:r>
            <a:endParaRPr lang="en-US" altLang="zh-TW" sz="48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714B0FB-98F7-4A29-AA74-D86F22ACC779}"/>
              </a:ext>
            </a:extLst>
          </p:cNvPr>
          <p:cNvSpPr txBox="1">
            <a:spLocks/>
          </p:cNvSpPr>
          <p:nvPr/>
        </p:nvSpPr>
        <p:spPr>
          <a:xfrm>
            <a:off x="5165362" y="6185633"/>
            <a:ext cx="5067209" cy="581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200" dirty="0">
                <a:latin typeface="新細明體" panose="02020500000000000000" pitchFamily="18" charset="-120"/>
              </a:rPr>
              <a:t>》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P600</a:t>
            </a:r>
            <a:endParaRPr lang="zh-TW" altLang="en-US" sz="28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00A10B9-4E20-448F-9CD5-D28160225961}"/>
              </a:ext>
            </a:extLst>
          </p:cNvPr>
          <p:cNvSpPr txBox="1"/>
          <p:nvPr/>
        </p:nvSpPr>
        <p:spPr>
          <a:xfrm>
            <a:off x="228600" y="1176402"/>
            <a:ext cx="11734800" cy="4680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>
              <a:lnSpc>
                <a:spcPts val="6700"/>
              </a:lnSpc>
            </a:pPr>
            <a:r>
              <a:rPr lang="zh-TW" altLang="en-US" sz="40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 </a:t>
            </a:r>
            <a:endParaRPr lang="en-US" altLang="zh-TW" sz="4000" kern="0" dirty="0">
              <a:effectLst/>
              <a:latin typeface="文鼎粗楷" panose="020B0609010101010101" pitchFamily="49" charset="-120"/>
              <a:ea typeface="文鼎粗楷" panose="020B0609010101010101" pitchFamily="49" charset="-120"/>
              <a:cs typeface="新細明體" panose="02020500000000000000" pitchFamily="18" charset="-120"/>
            </a:endParaRPr>
          </a:p>
          <a:p>
            <a:pPr marL="446088" indent="-446088">
              <a:lnSpc>
                <a:spcPts val="6000"/>
              </a:lnSpc>
            </a:pPr>
            <a:r>
              <a:rPr lang="zh-TW" altLang="en-US" sz="40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「</a:t>
            </a:r>
            <a:r>
              <a:rPr lang="zh-TW" altLang="zh-TW" sz="40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又見彼土現在諸佛</a:t>
            </a:r>
            <a:r>
              <a:rPr lang="zh-TW" altLang="en-US" sz="40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，</a:t>
            </a:r>
            <a:r>
              <a:rPr lang="zh-TW" altLang="zh-TW" sz="40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及聞諸佛所說經法。並見彼諸比丘、比丘尼、優婆塞、優婆 夷、諸修行得道者。復見諸菩薩摩訶薩</a:t>
            </a:r>
            <a:r>
              <a:rPr lang="zh-TW" altLang="en-US" sz="40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，</a:t>
            </a:r>
            <a:r>
              <a:rPr lang="zh-TW" altLang="zh-TW" sz="40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種種因緣、種種信解、種種相貌</a:t>
            </a:r>
            <a:r>
              <a:rPr lang="zh-TW" altLang="en-US" sz="40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，</a:t>
            </a:r>
            <a:r>
              <a:rPr lang="zh-TW" altLang="zh-TW" sz="40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行菩薩道</a:t>
            </a:r>
            <a:r>
              <a:rPr lang="zh-TW" altLang="zh-TW" sz="40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。復見諸佛般涅槃者。復見諸佛般涅槃後，以佛舍利、起七寶塔。</a:t>
            </a:r>
            <a:r>
              <a:rPr lang="zh-TW" altLang="en-US" sz="4000" kern="0" dirty="0"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」</a:t>
            </a:r>
            <a:endParaRPr lang="zh-TW" altLang="en-US" sz="8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pic>
        <p:nvPicPr>
          <p:cNvPr id="4" name="Picture 2" descr="DSC0024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3" b="54286"/>
          <a:stretch/>
        </p:blipFill>
        <p:spPr>
          <a:xfrm>
            <a:off x="11200620" y="6052017"/>
            <a:ext cx="659360" cy="581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E156F2C-9498-4C73-B210-F00771D11731}"/>
              </a:ext>
            </a:extLst>
          </p:cNvPr>
          <p:cNvSpPr txBox="1"/>
          <p:nvPr/>
        </p:nvSpPr>
        <p:spPr>
          <a:xfrm>
            <a:off x="762000" y="1338094"/>
            <a:ext cx="1679520" cy="707886"/>
          </a:xfrm>
          <a:prstGeom prst="rect">
            <a:avLst/>
          </a:prstGeom>
          <a:solidFill>
            <a:srgbClr val="CC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經 文</a:t>
            </a:r>
            <a:endParaRPr lang="zh-TW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8080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CA5E39-FF80-4A11-A3A3-C30ED31A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A3B812-FC97-4142-B984-7E78B0FAC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2CED52F-74EC-4AF1-9777-0440CA0D5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36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9A03B6-EDCD-45DD-8EDF-8C7AAD9BD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714716"/>
            <a:ext cx="11038114" cy="54285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藉著佛陀白毫相光，不只看到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六趣眾生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，還能看到無量世界諸佛所教化的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淨國土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，以及其中的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修行人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所說的國土，不是器世間的國土，而是心靈的國土。</a:t>
            </a:r>
            <a:endParaRPr lang="en-US" altLang="zh-TW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44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聽經學佛，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將佛的精神、精髓入心，</a:t>
            </a:r>
            <a:r>
              <a:rPr lang="zh-TW" altLang="en-US" sz="44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即能得見諸佛淨土。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E0B863D-3F9A-4145-8098-D8DF1058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170" y="5778612"/>
            <a:ext cx="4865915" cy="729343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8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800" dirty="0">
                <a:latin typeface="新細明體" panose="02020500000000000000" pitchFamily="18" charset="-120"/>
              </a:rPr>
              <a:t>》</a:t>
            </a:r>
            <a:r>
              <a:rPr lang="zh-TW" altLang="en-US" sz="28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8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P601</a:t>
            </a:r>
            <a:endParaRPr lang="zh-TW" altLang="en-US" sz="28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6539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CBC82F-DA47-4D1D-9286-B0DF2EA12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9" y="1621973"/>
            <a:ext cx="11549741" cy="4484913"/>
          </a:xfrm>
        </p:spPr>
        <p:txBody>
          <a:bodyPr>
            <a:normAutofit/>
          </a:bodyPr>
          <a:lstStyle/>
          <a:p>
            <a:pPr marL="631825" indent="-631825">
              <a:buNone/>
            </a:pPr>
            <a:r>
              <a:rPr lang="zh-TW" altLang="en-US" sz="4800" kern="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新細明體" panose="02020500000000000000" pitchFamily="18" charset="-120"/>
              </a:rPr>
              <a:t>「</a:t>
            </a:r>
            <a:r>
              <a:rPr lang="zh-TW" altLang="zh-TW" sz="4800" kern="0" dirty="0">
                <a:solidFill>
                  <a:schemeClr val="tx1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復見諸菩薩摩訶薩</a:t>
            </a:r>
            <a:r>
              <a:rPr lang="zh-TW" altLang="en-US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，</a:t>
            </a:r>
            <a:r>
              <a:rPr lang="zh-TW" altLang="zh-TW" sz="48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種種因緣、種種信解、種種相貌</a:t>
            </a:r>
            <a:r>
              <a:rPr lang="zh-TW" altLang="en-US" sz="48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，</a:t>
            </a:r>
            <a:r>
              <a:rPr lang="zh-TW" altLang="zh-TW" sz="48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行菩薩道</a:t>
            </a:r>
            <a:r>
              <a:rPr lang="zh-TW" altLang="zh-TW" sz="48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。</a:t>
            </a:r>
            <a:r>
              <a:rPr lang="zh-TW" altLang="en-US" sz="4800" kern="0" dirty="0">
                <a:latin typeface="新細明體" panose="02020500000000000000" pitchFamily="18" charset="-120"/>
                <a:cs typeface="新細明體" panose="02020500000000000000" pitchFamily="18" charset="-120"/>
              </a:rPr>
              <a:t>」</a:t>
            </a:r>
            <a:endParaRPr lang="en-US" altLang="zh-TW" sz="4800" kern="0" dirty="0">
              <a:latin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631825" indent="-631825">
              <a:buNone/>
            </a:pPr>
            <a:endParaRPr lang="en-US" altLang="zh-TW" sz="1800" kern="0" dirty="0">
              <a:solidFill>
                <a:schemeClr val="tx1"/>
              </a:solidFill>
              <a:latin typeface="新細明體" panose="02020500000000000000" pitchFamily="18" charset="-120"/>
              <a:ea typeface="文鼎粗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4800" kern="0" dirty="0">
                <a:solidFill>
                  <a:schemeClr val="tx1"/>
                </a:solidFill>
                <a:latin typeface="新細明體" panose="02020500000000000000" pitchFamily="18" charset="-120"/>
                <a:ea typeface="文鼎粗楷" panose="020B0609010101010101" pitchFamily="49" charset="-120"/>
              </a:rPr>
              <a:t>菩薩修行各有因緣、所發願行並不相同。</a:t>
            </a:r>
            <a:endParaRPr lang="en-US" altLang="zh-TW" sz="4800" kern="0" dirty="0">
              <a:solidFill>
                <a:schemeClr val="tx1"/>
              </a:solidFill>
              <a:latin typeface="新細明體" panose="02020500000000000000" pitchFamily="18" charset="-120"/>
              <a:ea typeface="文鼎粗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4800" kern="0" dirty="0">
                <a:solidFill>
                  <a:schemeClr val="tx1"/>
                </a:solidFill>
                <a:latin typeface="新細明體" panose="02020500000000000000" pitchFamily="18" charset="-120"/>
                <a:ea typeface="文鼎粗楷" panose="020B0609010101010101" pitchFamily="49" charset="-120"/>
              </a:rPr>
              <a:t>以何種相貌行菩薩道，會採取甚麼行動，就要看個人的心境。</a:t>
            </a:r>
            <a:endParaRPr lang="en-US" altLang="zh-TW" sz="4800" kern="0" dirty="0">
              <a:solidFill>
                <a:schemeClr val="tx1"/>
              </a:solidFill>
              <a:latin typeface="新細明體" panose="02020500000000000000" pitchFamily="18" charset="-120"/>
              <a:ea typeface="文鼎粗楷" panose="020B0609010101010101" pitchFamily="49" charset="-120"/>
            </a:endParaRPr>
          </a:p>
          <a:p>
            <a:pPr marL="631825" indent="-631825">
              <a:buNone/>
            </a:pPr>
            <a:endParaRPr lang="en-US" altLang="zh-TW" sz="480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0B90E50-6DB6-4339-B010-DEE391A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5878286"/>
            <a:ext cx="4397828" cy="457200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zh-TW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400" dirty="0">
                <a:latin typeface="新細明體" panose="02020500000000000000" pitchFamily="18" charset="-120"/>
              </a:rPr>
              <a:t>》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P603</a:t>
            </a:r>
            <a:endParaRPr lang="zh-TW" altLang="en-US" sz="24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549EB97-7987-4811-AB5A-B84D50CB2DC3}"/>
              </a:ext>
            </a:extLst>
          </p:cNvPr>
          <p:cNvSpPr txBox="1">
            <a:spLocks/>
          </p:cNvSpPr>
          <p:nvPr/>
        </p:nvSpPr>
        <p:spPr>
          <a:xfrm>
            <a:off x="1482634" y="243842"/>
            <a:ext cx="8974183" cy="927463"/>
          </a:xfrm>
          <a:prstGeom prst="rect">
            <a:avLst/>
          </a:prstGeom>
          <a:solidFill>
            <a:srgbClr val="0066CC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60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毫光照東方 眾生悉盡見</a:t>
            </a:r>
            <a:endParaRPr lang="zh-TW" altLang="en-US" sz="6600" dirty="0">
              <a:solidFill>
                <a:schemeClr val="tx1"/>
              </a:solidFill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0891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925373-2A22-49EA-A596-A35064D1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-74352"/>
            <a:ext cx="11049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環保三十年感恩會 訪問環保志工邱熒格師姊</a:t>
            </a:r>
            <a:endParaRPr lang="zh-TW" altLang="en-US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6E400CE-2573-445D-A7B9-1F7029A9F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28" t="13914" b="5324"/>
          <a:stretch/>
        </p:blipFill>
        <p:spPr>
          <a:xfrm>
            <a:off x="1338943" y="1251211"/>
            <a:ext cx="9786730" cy="553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11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DCC2C4-EF94-4979-A58C-941B47D6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2E63AD-F715-4798-96DF-AD1F118AB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FE7D94D-24B0-41C4-A55D-74348241EC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1" t="14638" b="5325"/>
          <a:stretch/>
        </p:blipFill>
        <p:spPr>
          <a:xfrm>
            <a:off x="0" y="0"/>
            <a:ext cx="12192000" cy="675860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929F59B-580B-4EBC-A41C-7EA6A48F8415}"/>
              </a:ext>
            </a:extLst>
          </p:cNvPr>
          <p:cNvSpPr txBox="1"/>
          <p:nvPr/>
        </p:nvSpPr>
        <p:spPr>
          <a:xfrm>
            <a:off x="5671457" y="457776"/>
            <a:ext cx="59865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000" kern="0" dirty="0">
                <a:solidFill>
                  <a:srgbClr val="FFFF00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新細明體" panose="02020500000000000000" pitchFamily="18" charset="-120"/>
              </a:rPr>
              <a:t>「</a:t>
            </a:r>
            <a:r>
              <a:rPr lang="zh-TW" altLang="zh-TW" sz="40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種種相貌</a:t>
            </a:r>
            <a:r>
              <a:rPr lang="zh-TW" altLang="en-US" sz="40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，</a:t>
            </a:r>
            <a:r>
              <a:rPr lang="zh-TW" altLang="zh-TW" sz="40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行菩薩道</a:t>
            </a:r>
            <a:r>
              <a:rPr lang="zh-TW" altLang="en-US" sz="4000" kern="0" dirty="0">
                <a:solidFill>
                  <a:srgbClr val="FFFF00"/>
                </a:solidFill>
                <a:latin typeface="新細明體" panose="02020500000000000000" pitchFamily="18" charset="-120"/>
                <a:cs typeface="新細明體" panose="02020500000000000000" pitchFamily="18" charset="-120"/>
              </a:rPr>
              <a:t>」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04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8EF90D-EA22-4F6A-B837-507956225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CB5644-A1F1-400F-BBB4-A29478B04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D460A3A-612A-46D5-A7A6-CC5232595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68489"/>
            <a:ext cx="12192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EF644B7-20C6-4F8C-B661-947F0FCD437C}"/>
              </a:ext>
            </a:extLst>
          </p:cNvPr>
          <p:cNvSpPr txBox="1"/>
          <p:nvPr/>
        </p:nvSpPr>
        <p:spPr>
          <a:xfrm>
            <a:off x="2563585" y="5081037"/>
            <a:ext cx="6123829" cy="14465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視障洪榮選師兄</a:t>
            </a:r>
            <a:r>
              <a:rPr lang="en-US" altLang="zh-TW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(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右</a:t>
            </a:r>
            <a:r>
              <a:rPr lang="en-US" altLang="zh-TW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)</a:t>
            </a:r>
          </a:p>
          <a:p>
            <a:pPr algn="ctr"/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智障李維福師兄</a:t>
            </a:r>
            <a:r>
              <a:rPr lang="en-US" altLang="zh-TW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(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左</a:t>
            </a:r>
            <a:r>
              <a:rPr lang="en-US" altLang="zh-TW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)</a:t>
            </a:r>
            <a:endParaRPr lang="zh-TW" altLang="en-US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F2C17BC-CDB2-41D0-8DFC-C06EF8E9C6D8}"/>
              </a:ext>
            </a:extLst>
          </p:cNvPr>
          <p:cNvSpPr txBox="1"/>
          <p:nvPr/>
        </p:nvSpPr>
        <p:spPr>
          <a:xfrm>
            <a:off x="76200" y="2881175"/>
            <a:ext cx="54319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  <a:cs typeface="新細明體" panose="02020500000000000000" pitchFamily="18" charset="-120"/>
              </a:rPr>
              <a:t>「</a:t>
            </a:r>
            <a:r>
              <a:rPr lang="zh-TW" altLang="zh-TW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  <a:cs typeface="新細明體" panose="02020500000000000000" pitchFamily="18" charset="-120"/>
              </a:rPr>
              <a:t>種種因緣、種種信解</a:t>
            </a:r>
            <a:endParaRPr lang="en-US" altLang="zh-TW" sz="36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特黑" panose="020B0609010101010101" pitchFamily="49" charset="-120"/>
              <a:ea typeface="文鼎特黑" panose="020B0609010101010101" pitchFamily="49" charset="-120"/>
              <a:cs typeface="新細明體" panose="02020500000000000000" pitchFamily="18" charset="-120"/>
            </a:endParaRPr>
          </a:p>
          <a:p>
            <a:pPr marL="719138" indent="-273050"/>
            <a:r>
              <a:rPr lang="zh-TW" altLang="zh-TW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  <a:cs typeface="新細明體" panose="02020500000000000000" pitchFamily="18" charset="-120"/>
              </a:rPr>
              <a:t>種種相貌</a:t>
            </a:r>
            <a:r>
              <a:rPr lang="zh-TW" alt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  <a:cs typeface="新細明體" panose="02020500000000000000" pitchFamily="18" charset="-120"/>
              </a:rPr>
              <a:t>，</a:t>
            </a:r>
            <a:r>
              <a:rPr lang="zh-TW" altLang="zh-TW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  <a:cs typeface="新細明體" panose="02020500000000000000" pitchFamily="18" charset="-120"/>
              </a:rPr>
              <a:t>行菩薩道</a:t>
            </a:r>
            <a:r>
              <a:rPr lang="zh-TW" alt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  <a:cs typeface="新細明體" panose="02020500000000000000" pitchFamily="18" charset="-120"/>
              </a:rPr>
              <a:t>」</a:t>
            </a:r>
            <a:endParaRPr lang="zh-TW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8448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EDFB12-347C-4019-A032-CF2A0D49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3" y="365126"/>
            <a:ext cx="9241972" cy="1325563"/>
          </a:xfrm>
        </p:spPr>
        <p:txBody>
          <a:bodyPr>
            <a:noAutofit/>
          </a:bodyPr>
          <a:lstStyle/>
          <a:p>
            <a:pPr marL="631825" indent="-631825"/>
            <a:r>
              <a:rPr lang="zh-TW" altLang="en-US" sz="4400" kern="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新細明體" panose="02020500000000000000" pitchFamily="18" charset="-120"/>
              </a:rPr>
              <a:t>「</a:t>
            </a:r>
            <a:r>
              <a:rPr lang="zh-TW" altLang="zh-TW" sz="4400" kern="0" dirty="0">
                <a:solidFill>
                  <a:schemeClr val="tx1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復見諸菩薩摩訶薩</a:t>
            </a:r>
            <a:r>
              <a:rPr lang="zh-TW" altLang="en-US" sz="44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，</a:t>
            </a:r>
            <a:r>
              <a:rPr lang="zh-TW" altLang="zh-TW" sz="44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種種因緣、種種信解、種種相貌</a:t>
            </a:r>
            <a:r>
              <a:rPr lang="zh-TW" altLang="en-US" sz="44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，</a:t>
            </a:r>
            <a:r>
              <a:rPr lang="zh-TW" altLang="zh-TW" sz="4400" kern="0" dirty="0">
                <a:solidFill>
                  <a:srgbClr val="FFFF00"/>
                </a:solidFill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行菩薩道</a:t>
            </a:r>
            <a:r>
              <a:rPr lang="zh-TW" altLang="zh-TW" sz="4400" kern="0" dirty="0">
                <a:effectLst/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。</a:t>
            </a:r>
            <a:r>
              <a:rPr lang="zh-TW" altLang="en-US" sz="4400" kern="0" dirty="0">
                <a:latin typeface="新細明體" panose="02020500000000000000" pitchFamily="18" charset="-120"/>
                <a:cs typeface="新細明體" panose="02020500000000000000" pitchFamily="18" charset="-120"/>
              </a:rPr>
              <a:t>」</a:t>
            </a:r>
            <a:endParaRPr lang="zh-TW" altLang="en-US" sz="4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74B8870-A195-4796-BCA8-FC8AE1C8C4EA}"/>
              </a:ext>
            </a:extLst>
          </p:cNvPr>
          <p:cNvSpPr txBox="1"/>
          <p:nvPr/>
        </p:nvSpPr>
        <p:spPr>
          <a:xfrm>
            <a:off x="5578929" y="62977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2" action="ppaction://hlinkfile"/>
              </a:rPr>
              <a:t>南非志工跨越千里 至尚比亞弘法傳愛1'59''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5BFFD97-3563-4A76-9778-4D4B4BB02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05"/>
          <a:stretch/>
        </p:blipFill>
        <p:spPr>
          <a:xfrm>
            <a:off x="1556656" y="1881463"/>
            <a:ext cx="8817429" cy="422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20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978FB0-199F-4367-9565-08A17CF6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200249"/>
            <a:ext cx="12006943" cy="1084265"/>
          </a:xfrm>
          <a:solidFill>
            <a:srgbClr val="7030A0"/>
          </a:solidFill>
        </p:spPr>
        <p:txBody>
          <a:bodyPr>
            <a:normAutofit/>
          </a:bodyPr>
          <a:lstStyle/>
          <a:p>
            <a:pPr marL="1252538" indent="-1165225"/>
            <a:r>
              <a:rPr lang="zh-TW" altLang="en-US" sz="4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新細明體" panose="02020500000000000000" pitchFamily="18" charset="-120"/>
              </a:rPr>
              <a:t>「</a:t>
            </a:r>
            <a:r>
              <a:rPr lang="zh-TW" altLang="zh-TW" sz="4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復見諸佛般涅槃後，以佛舍利起七寶塔</a:t>
            </a:r>
            <a:r>
              <a:rPr lang="zh-TW" altLang="en-US" sz="4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  <a:cs typeface="新細明體" panose="02020500000000000000" pitchFamily="18" charset="-120"/>
              </a:rPr>
              <a:t>。</a:t>
            </a:r>
            <a:r>
              <a:rPr lang="zh-TW" altLang="en-US" sz="4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cs typeface="新細明體" panose="02020500000000000000" pitchFamily="18" charset="-120"/>
              </a:rPr>
              <a:t>」</a:t>
            </a:r>
            <a:endParaRPr lang="zh-TW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D6653E-90EA-4BB2-BE2F-A65FECDCE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671" y="1640568"/>
            <a:ext cx="11462657" cy="4351338"/>
          </a:xfrm>
        </p:spPr>
        <p:txBody>
          <a:bodyPr>
            <a:normAutofit lnSpcReduction="10000"/>
          </a:bodyPr>
          <a:lstStyle/>
          <a:p>
            <a:pPr marL="533400" indent="-53340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般涅槃</a:t>
            </a:r>
            <a:r>
              <a:rPr lang="en-US" altLang="zh-TW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-</a:t>
            </a: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大圓寂</a:t>
            </a: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，也就是即滅。</a:t>
            </a:r>
            <a:endParaRPr lang="en-US" altLang="zh-TW" sz="4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533400" indent="-53340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塔是顯德之意</a:t>
            </a: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，層層重疊顯示佛德高如塔。</a:t>
            </a:r>
            <a:endParaRPr lang="en-US" altLang="zh-TW" sz="4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533400" indent="-53340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為讓佛法永恆傳世，將佛舍利建塔供奉，</a:t>
            </a: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為後代眾生做見證</a:t>
            </a: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，讓世人知道佛陀曾來過人間。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3AFB11B-902E-4847-9037-C89A6C97210F}"/>
              </a:ext>
            </a:extLst>
          </p:cNvPr>
          <p:cNvSpPr txBox="1">
            <a:spLocks/>
          </p:cNvSpPr>
          <p:nvPr/>
        </p:nvSpPr>
        <p:spPr>
          <a:xfrm>
            <a:off x="7315200" y="5878286"/>
            <a:ext cx="4397828" cy="4572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40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40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400">
                <a:latin typeface="新細明體" panose="02020500000000000000" pitchFamily="18" charset="-120"/>
              </a:rPr>
              <a:t>》</a:t>
            </a:r>
            <a:r>
              <a:rPr lang="zh-TW" altLang="en-US" sz="240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400">
                <a:latin typeface="文鼎粗隸" panose="020B0609010101010101" pitchFamily="49" charset="-120"/>
                <a:ea typeface="文鼎粗隸" panose="020B0609010101010101" pitchFamily="49" charset="-120"/>
              </a:rPr>
              <a:t>P603</a:t>
            </a:r>
            <a:endParaRPr lang="zh-TW" altLang="en-US" sz="24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9103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E0AD19-8A62-4F29-8874-9A9E4A13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1F10F29-B327-4C43-B54C-9B522868F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887"/>
            <a:ext cx="12385524" cy="6966857"/>
          </a:xfrm>
        </p:spPr>
      </p:pic>
    </p:spTree>
    <p:extLst>
      <p:ext uri="{BB962C8B-B14F-4D97-AF65-F5344CB8AC3E}">
        <p14:creationId xmlns:p14="http://schemas.microsoft.com/office/powerpoint/2010/main" val="24877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B260E3BC-9D4F-4AB5-BA2A-A65C296B1CC7}"/>
              </a:ext>
            </a:extLst>
          </p:cNvPr>
          <p:cNvSpPr txBox="1"/>
          <p:nvPr/>
        </p:nvSpPr>
        <p:spPr>
          <a:xfrm>
            <a:off x="141514" y="446837"/>
            <a:ext cx="11255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佛陀三十二相之一：兩眉之間，白毫放光</a:t>
            </a:r>
            <a:endParaRPr lang="en-US" altLang="zh-T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ABDD89F-B164-46D3-9E89-001488BF7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1" r="33572" b="29841"/>
          <a:stretch/>
        </p:blipFill>
        <p:spPr>
          <a:xfrm>
            <a:off x="947058" y="1611085"/>
            <a:ext cx="5047646" cy="5105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://i0.sinaimg.cn/fo/2012/1212/U9010P1443DT20121212130809.jpg">
            <a:extLst>
              <a:ext uri="{FF2B5EF4-FFF2-40B4-BE49-F238E27FC236}">
                <a16:creationId xmlns:a16="http://schemas.microsoft.com/office/drawing/2014/main" id="{B5707149-5CC5-4DA3-BB7E-A2732741B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17342" r="5862" b="10708"/>
          <a:stretch/>
        </p:blipFill>
        <p:spPr bwMode="auto">
          <a:xfrm>
            <a:off x="6197298" y="1605815"/>
            <a:ext cx="4742845" cy="51106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674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A3048E5-B198-46CF-AD08-7885D0017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43" y="1951657"/>
            <a:ext cx="6495143" cy="4871358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3BFAEFE-CFC9-4169-9563-95DD0E001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7" r="9048"/>
          <a:stretch/>
        </p:blipFill>
        <p:spPr bwMode="auto">
          <a:xfrm>
            <a:off x="6542286" y="1916673"/>
            <a:ext cx="5182088" cy="494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8C4CC-3C42-46A0-B3B8-57BA4073B3AD}"/>
              </a:ext>
            </a:extLst>
          </p:cNvPr>
          <p:cNvSpPr txBox="1"/>
          <p:nvPr/>
        </p:nvSpPr>
        <p:spPr>
          <a:xfrm>
            <a:off x="956355" y="753153"/>
            <a:ext cx="105986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塔是顯德之意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，層層重疊顯示佛德高如塔。</a:t>
            </a:r>
            <a:endParaRPr lang="en-US" altLang="zh-TW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04841C9-ADDF-4723-AF31-49ECA6CA5F2A}"/>
              </a:ext>
            </a:extLst>
          </p:cNvPr>
          <p:cNvSpPr txBox="1"/>
          <p:nvPr/>
        </p:nvSpPr>
        <p:spPr>
          <a:xfrm>
            <a:off x="5332588" y="3901364"/>
            <a:ext cx="1046440" cy="24014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印度菩提迦耶</a:t>
            </a:r>
            <a:endParaRPr lang="en-US" altLang="zh-TW" sz="2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大正覺塔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107E88A-FABF-419B-8A79-366ADF777B90}"/>
              </a:ext>
            </a:extLst>
          </p:cNvPr>
          <p:cNvSpPr txBox="1"/>
          <p:nvPr/>
        </p:nvSpPr>
        <p:spPr>
          <a:xfrm>
            <a:off x="11128852" y="3605122"/>
            <a:ext cx="677108" cy="24648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西安大雁塔</a:t>
            </a:r>
          </a:p>
        </p:txBody>
      </p:sp>
    </p:spTree>
    <p:extLst>
      <p:ext uri="{BB962C8B-B14F-4D97-AF65-F5344CB8AC3E}">
        <p14:creationId xmlns:p14="http://schemas.microsoft.com/office/powerpoint/2010/main" val="3645013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DA5D8B-8A9D-4E77-BAA7-57F2EE05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9AE74D-1678-4DF3-BDD4-E7D9A0103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CDB68F7-B6C2-4E62-900C-D2BBA2C0C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743" y="0"/>
            <a:ext cx="12192000" cy="6858000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9FA38BFD-270C-4A0B-A482-E6FD7E82D3D5}"/>
              </a:ext>
            </a:extLst>
          </p:cNvPr>
          <p:cNvSpPr txBox="1">
            <a:spLocks/>
          </p:cNvSpPr>
          <p:nvPr/>
        </p:nvSpPr>
        <p:spPr>
          <a:xfrm>
            <a:off x="7315201" y="5268686"/>
            <a:ext cx="4397828" cy="4572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400" dirty="0">
                <a:latin typeface="新細明體" panose="02020500000000000000" pitchFamily="18" charset="-120"/>
              </a:rPr>
              <a:t>》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P604</a:t>
            </a:r>
            <a:endParaRPr lang="zh-TW" altLang="en-US" sz="24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582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F07FF9-7BE7-475B-964A-9F0B378F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180069"/>
            <a:ext cx="11462658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要用很微細的心，去體會微妙的法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7C42AC-2046-432B-AAD3-A81B1CAB0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1" y="1825625"/>
            <a:ext cx="10951029" cy="4351338"/>
          </a:xfrm>
        </p:spPr>
        <p:txBody>
          <a:bodyPr>
            <a:normAutofit/>
          </a:bodyPr>
          <a:lstStyle/>
          <a:p>
            <a:pPr marL="446088" indent="-446088">
              <a:buFont typeface="Wingdings" panose="05000000000000000000" pitchFamily="2" charset="2"/>
              <a:buChar char="l"/>
            </a:pP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佛放眉間白毫相光，讓大家知道接著要說的法，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是要暢佛內心本懷。</a:t>
            </a:r>
            <a:endParaRPr lang="en-US" altLang="zh-TW" sz="4400" dirty="0">
              <a:solidFill>
                <a:srgbClr val="FFFF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聽法修行，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要有尊重心，法才能夠入心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46088" indent="-446088">
              <a:buFont typeface="Wingdings" panose="05000000000000000000" pitchFamily="2" charset="2"/>
              <a:buChar char="l"/>
            </a:pP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若是有緣就聽，無緣就算了，或是有空就聽，沒空就放棄，這都是不生敬仰。</a:t>
            </a:r>
            <a:endParaRPr lang="en-US" altLang="zh-TW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46088" indent="-446088">
              <a:buFont typeface="Wingdings" panose="05000000000000000000" pitchFamily="2" charset="2"/>
              <a:buChar char="l"/>
            </a:pPr>
            <a:endParaRPr lang="zh-TW" altLang="en-US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C16DF85-9F75-4CF2-8554-194694F471E7}"/>
              </a:ext>
            </a:extLst>
          </p:cNvPr>
          <p:cNvSpPr txBox="1">
            <a:spLocks/>
          </p:cNvSpPr>
          <p:nvPr/>
        </p:nvSpPr>
        <p:spPr>
          <a:xfrm>
            <a:off x="7315200" y="5878286"/>
            <a:ext cx="4397828" cy="4572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400" dirty="0">
                <a:latin typeface="新細明體" panose="02020500000000000000" pitchFamily="18" charset="-120"/>
              </a:rPr>
              <a:t>》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P604</a:t>
            </a:r>
            <a:endParaRPr lang="zh-TW" altLang="en-US" sz="24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391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CDC8B8-B2C5-4381-887A-796B46BD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0" y="156483"/>
            <a:ext cx="9100457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非洲本土志工的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60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至心敬仰佛</a:t>
            </a:r>
            <a:r>
              <a:rPr lang="zh-TW" altLang="en-US" sz="4800" dirty="0">
                <a:latin typeface="新細明體" panose="02020500000000000000" pitchFamily="18" charset="-120"/>
              </a:rPr>
              <a:t>」</a:t>
            </a:r>
            <a:endParaRPr lang="zh-TW" altLang="en-US" sz="4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9C3B767-0628-4FD3-A03D-E0BEA1393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82046"/>
            <a:ext cx="9525000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77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2682D3-1AF5-44BF-83A2-49D6AEDC8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文鼎特黑" panose="020B0609010101010101" pitchFamily="49" charset="-120"/>
                <a:ea typeface="文鼎特黑" panose="020B0609010101010101" pitchFamily="49" charset="-120"/>
              </a:rPr>
              <a:t>文字、語言皆不通，</a:t>
            </a:r>
            <a:r>
              <a:rPr lang="zh-TW" altLang="en-US" sz="6000" dirty="0">
                <a:solidFill>
                  <a:srgbClr val="FFFF00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如何接受法？</a:t>
            </a:r>
            <a:endParaRPr lang="zh-TW" altLang="en-US" sz="4800" dirty="0">
              <a:solidFill>
                <a:srgbClr val="FFFF00"/>
              </a:solidFill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AE71627-A0D5-4669-8EE3-B0489CA07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722" y="1928870"/>
            <a:ext cx="7668677" cy="431363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84BDAD8-AC01-4E41-B421-E8F1524F1ED0}"/>
              </a:ext>
            </a:extLst>
          </p:cNvPr>
          <p:cNvSpPr txBox="1"/>
          <p:nvPr/>
        </p:nvSpPr>
        <p:spPr>
          <a:xfrm>
            <a:off x="9677399" y="5562600"/>
            <a:ext cx="2035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文鼎粗楷" panose="020B0609010101010101" pitchFamily="49" charset="-120"/>
                <a:ea typeface="文鼎粗楷" panose="020B0609010101010101" pitchFamily="49" charset="-120"/>
                <a:hlinkClick r:id="rId3" action="ppaction://hlinkfile"/>
              </a:rPr>
              <a:t>黑珍珠歌聲嘹亮 冬令發放菩薩行</a:t>
            </a:r>
            <a:endParaRPr lang="en-US" altLang="zh-TW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algn="ctr"/>
            <a:r>
              <a:rPr lang="en-US" altLang="zh-TW" dirty="0">
                <a:latin typeface="AR Brush1 Bold Italic" panose="020B0503010101010101" pitchFamily="34" charset="0"/>
                <a:ea typeface="文鼎粗楷" panose="020B0609010101010101" pitchFamily="49" charset="-120"/>
              </a:rPr>
              <a:t>1’42’’</a:t>
            </a:r>
            <a:endParaRPr lang="zh-TW" altLang="en-US" dirty="0">
              <a:latin typeface="AR Brush1 Bold Italic" panose="020B0503010101010101" pitchFamily="34" charset="0"/>
              <a:ea typeface="文鼎粗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7937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F07FF9-7BE7-475B-964A-9F0B378F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514" y="103869"/>
            <a:ext cx="9307286" cy="1311274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用心與佛的心境會合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7C42AC-2046-432B-AAD3-A81B1CAB0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7" y="1873930"/>
            <a:ext cx="1157151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4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佛光中有這麼多奧秘的境界，寓意並非在顯現神通，而是描述</a:t>
            </a: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己心與佛的心境會合，對於佛法就都能透徹了解。</a:t>
            </a:r>
            <a:endParaRPr lang="en-US" altLang="zh-TW" sz="4800" dirty="0">
              <a:solidFill>
                <a:srgbClr val="FFFF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46088" indent="-446088">
              <a:buFont typeface="Wingdings" panose="05000000000000000000" pitchFamily="2" charset="2"/>
              <a:buChar char="l"/>
            </a:pPr>
            <a:endParaRPr lang="zh-TW" altLang="en-US" sz="4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pic>
        <p:nvPicPr>
          <p:cNvPr id="5" name="Picture 2" descr="DSC00244">
            <a:extLst>
              <a:ext uri="{FF2B5EF4-FFF2-40B4-BE49-F238E27FC236}">
                <a16:creationId xmlns:a16="http://schemas.microsoft.com/office/drawing/2014/main" id="{BEC6BBBA-5A07-4423-AA44-DF4CB8A8A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3" b="54286"/>
          <a:stretch/>
        </p:blipFill>
        <p:spPr>
          <a:xfrm>
            <a:off x="4080225" y="4769563"/>
            <a:ext cx="1917803" cy="1690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B4A1C377-D309-4916-83CE-13A0EA30D232}"/>
              </a:ext>
            </a:extLst>
          </p:cNvPr>
          <p:cNvSpPr txBox="1">
            <a:spLocks/>
          </p:cNvSpPr>
          <p:nvPr/>
        </p:nvSpPr>
        <p:spPr>
          <a:xfrm>
            <a:off x="7315200" y="5878286"/>
            <a:ext cx="4397828" cy="4572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400" dirty="0">
                <a:latin typeface="新細明體" panose="02020500000000000000" pitchFamily="18" charset="-120"/>
              </a:rPr>
              <a:t>》</a:t>
            </a:r>
            <a:r>
              <a:rPr lang="zh-TW" altLang="en-US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P605</a:t>
            </a:r>
            <a:endParaRPr lang="zh-TW" altLang="en-US" sz="24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4524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93920" y="0"/>
            <a:ext cx="7625291" cy="1325563"/>
          </a:xfrm>
          <a:solidFill>
            <a:srgbClr val="0066CC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黑" panose="020B0609010101010101" pitchFamily="49" charset="-120"/>
                <a:ea typeface="文鼎超黑" panose="020B0609010101010101" pitchFamily="49" charset="-120"/>
              </a:rPr>
              <a:t>法傳</a:t>
            </a:r>
            <a:r>
              <a:rPr lang="zh-TW" alt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黑" panose="020B0609010101010101" pitchFamily="49" charset="-120"/>
                <a:ea typeface="文鼎超黑" panose="020B0609010101010101" pitchFamily="49" charset="-120"/>
              </a:rPr>
              <a:t>東土</a:t>
            </a:r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黑" panose="020B0609010101010101" pitchFamily="49" charset="-120"/>
                <a:ea typeface="文鼎超黑" panose="020B0609010101010101" pitchFamily="49" charset="-120"/>
              </a:rPr>
              <a:t>緣殊勝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491" y="1555136"/>
            <a:ext cx="12057017" cy="5185297"/>
          </a:xfrm>
        </p:spPr>
        <p:txBody>
          <a:bodyPr>
            <a:normAutofit/>
          </a:bodyPr>
          <a:lstStyle/>
          <a:p>
            <a:pPr marL="1071563" indent="-979488">
              <a:lnSpc>
                <a:spcPts val="5800"/>
              </a:lnSpc>
              <a:buNone/>
            </a:pPr>
            <a:r>
              <a:rPr lang="zh-TW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一、</a:t>
            </a:r>
            <a:r>
              <a:rPr lang="zh-TW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「日出東方，</a:t>
            </a:r>
            <a:r>
              <a:rPr lang="en-US" altLang="zh-TW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…</a:t>
            </a:r>
            <a:r>
              <a:rPr lang="zh-TW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先與佛光接觸的也是東方世界，代表東方世界眾生與佛陀因緣深厚。」</a:t>
            </a:r>
            <a:endParaRPr lang="en-US" altLang="zh-TW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 marL="1071563" indent="-979488">
              <a:lnSpc>
                <a:spcPct val="110000"/>
              </a:lnSpc>
              <a:buNone/>
            </a:pPr>
            <a:r>
              <a:rPr lang="zh-TW" altLang="en-US" sz="40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二、東方世界比娑婆世界更早有</a:t>
            </a:r>
            <a:r>
              <a:rPr lang="en-US" altLang="zh-TW" sz="40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《</a:t>
            </a:r>
            <a:r>
              <a:rPr lang="zh-TW" altLang="en-US" sz="40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法華經</a:t>
            </a:r>
            <a:r>
              <a:rPr lang="en-US" altLang="zh-TW" sz="40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》</a:t>
            </a:r>
            <a:r>
              <a:rPr lang="zh-TW" altLang="en-US" sz="40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。</a:t>
            </a:r>
            <a:endParaRPr lang="en-US" altLang="zh-TW" sz="4000" dirty="0">
              <a:solidFill>
                <a:srgbClr val="FFFF00"/>
              </a:solidFill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 marL="1071563" indent="-979488">
              <a:lnSpc>
                <a:spcPts val="5200"/>
              </a:lnSpc>
              <a:buNone/>
            </a:pPr>
            <a:r>
              <a:rPr lang="zh-TW" altLang="en-US" sz="4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三、佛陀</a:t>
            </a:r>
            <a:r>
              <a:rPr lang="zh-TW" altLang="en-US" sz="40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借他方世界的</a:t>
            </a:r>
            <a:r>
              <a:rPr lang="zh-TW" altLang="en-US" sz="40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「實況畫面」</a:t>
            </a:r>
            <a:r>
              <a:rPr lang="zh-TW" altLang="en-US" sz="40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，來讓法華會眾</a:t>
            </a:r>
            <a:r>
              <a:rPr lang="zh-TW" altLang="en-US" sz="40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「預習」</a:t>
            </a:r>
            <a:r>
              <a:rPr lang="zh-TW" altLang="en-US" sz="4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，才能了解接下來要講的 </a:t>
            </a:r>
            <a:r>
              <a:rPr lang="en-US" altLang="zh-TW" sz="4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《</a:t>
            </a:r>
            <a:r>
              <a:rPr lang="zh-TW" altLang="en-US" sz="4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法華經</a:t>
            </a:r>
            <a:r>
              <a:rPr lang="en-US" altLang="zh-TW" sz="4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》</a:t>
            </a:r>
            <a:r>
              <a:rPr lang="zh-TW" altLang="en-US" sz="4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是甚麼？因為</a:t>
            </a:r>
            <a:r>
              <a:rPr lang="en-US" altLang="zh-TW" sz="4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《</a:t>
            </a:r>
            <a:r>
              <a:rPr lang="zh-TW" altLang="en-US" sz="4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法華經</a:t>
            </a:r>
            <a:r>
              <a:rPr lang="en-US" altLang="zh-TW" sz="4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》</a:t>
            </a:r>
            <a:r>
              <a:rPr lang="zh-TW" altLang="en-US" sz="4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是「一切世間難信之法！」</a:t>
            </a:r>
            <a:endParaRPr lang="en-US" altLang="zh-TW" sz="40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>
              <a:lnSpc>
                <a:spcPct val="110000"/>
              </a:lnSpc>
            </a:pPr>
            <a:endParaRPr lang="zh-TW" altLang="en-US" sz="40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066E339-4FBA-4E51-B334-841A3192BD8D}"/>
              </a:ext>
            </a:extLst>
          </p:cNvPr>
          <p:cNvSpPr txBox="1">
            <a:spLocks/>
          </p:cNvSpPr>
          <p:nvPr/>
        </p:nvSpPr>
        <p:spPr>
          <a:xfrm>
            <a:off x="6641465" y="6276813"/>
            <a:ext cx="5067209" cy="581186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200" dirty="0">
                <a:latin typeface="新細明體" panose="02020500000000000000" pitchFamily="18" charset="-120"/>
              </a:rPr>
              <a:t>》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P592-594</a:t>
            </a:r>
            <a:endParaRPr lang="zh-TW" altLang="en-US" sz="28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3123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1967" y="26137"/>
            <a:ext cx="9836330" cy="1711223"/>
          </a:xfrm>
          <a:solidFill>
            <a:srgbClr val="0070C0"/>
          </a:solidFill>
        </p:spPr>
        <p:txBody>
          <a:bodyPr>
            <a:noAutofit/>
          </a:bodyPr>
          <a:lstStyle/>
          <a:p>
            <a:pPr marL="538163" algn="ctr">
              <a:lnSpc>
                <a:spcPct val="100000"/>
              </a:lnSpc>
            </a:pP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靈山法會之前，</a:t>
            </a:r>
            <a:b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</a:br>
            <a:r>
              <a:rPr lang="zh-TW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娑婆世界尚無</a:t>
            </a:r>
            <a:r>
              <a:rPr lang="en-US" altLang="zh-TW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《</a:t>
            </a:r>
            <a:r>
              <a:rPr lang="zh-TW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法華經</a:t>
            </a:r>
            <a:r>
              <a:rPr lang="en-US" altLang="zh-TW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》</a:t>
            </a:r>
            <a:endParaRPr lang="zh-TW" alt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3880" y="1945892"/>
            <a:ext cx="11064240" cy="317474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en-US" sz="44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佛陀在靈山法會講</a:t>
            </a:r>
            <a:r>
              <a:rPr lang="en-US" altLang="zh-TW" sz="44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《</a:t>
            </a:r>
            <a:r>
              <a:rPr lang="zh-TW" altLang="en-US" sz="44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法華經</a:t>
            </a:r>
            <a:r>
              <a:rPr lang="en-US" altLang="zh-TW" sz="44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》</a:t>
            </a:r>
            <a:r>
              <a:rPr lang="zh-TW" altLang="en-US" sz="44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之前，娑婆世界還沒有</a:t>
            </a:r>
            <a:r>
              <a:rPr lang="en-US" altLang="zh-TW" sz="44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《</a:t>
            </a:r>
            <a:r>
              <a:rPr lang="zh-TW" altLang="en-US" sz="44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法華經</a:t>
            </a:r>
            <a:r>
              <a:rPr lang="en-US" altLang="zh-TW" sz="44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》</a:t>
            </a:r>
            <a:r>
              <a:rPr lang="zh-TW" altLang="en-US" sz="44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，</a:t>
            </a:r>
            <a:r>
              <a:rPr lang="zh-TW" altLang="en-US" sz="44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沒有菩薩道的修行方法，故須向東方「取經」</a:t>
            </a:r>
            <a:r>
              <a:rPr lang="zh-TW" altLang="en-US" sz="44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。就如同海外慈濟人回台灣學做慈濟一樣。</a:t>
            </a:r>
            <a:endParaRPr lang="en-US" altLang="zh-TW" sz="4400" dirty="0">
              <a:solidFill>
                <a:schemeClr val="tx1"/>
              </a:solidFill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>
              <a:lnSpc>
                <a:spcPct val="110000"/>
              </a:lnSpc>
            </a:pPr>
            <a:endParaRPr lang="en-US" altLang="zh-TW" sz="40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 marL="0" indent="0">
              <a:lnSpc>
                <a:spcPct val="110000"/>
              </a:lnSpc>
              <a:buNone/>
            </a:pPr>
            <a:endParaRPr lang="zh-TW" altLang="en-US" sz="40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pic>
        <p:nvPicPr>
          <p:cNvPr id="9" name="內容版面配置區 3">
            <a:extLst>
              <a:ext uri="{FF2B5EF4-FFF2-40B4-BE49-F238E27FC236}">
                <a16:creationId xmlns:a16="http://schemas.microsoft.com/office/drawing/2014/main" id="{9A79D43C-0202-43C0-B85F-5E98E8C0D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8" r="11070" b="16807"/>
          <a:stretch/>
        </p:blipFill>
        <p:spPr>
          <a:xfrm>
            <a:off x="6948877" y="4597944"/>
            <a:ext cx="5147329" cy="2233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18549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99A991E-9E43-4209-83AF-57C7B83B6802}"/>
              </a:ext>
            </a:extLst>
          </p:cNvPr>
          <p:cNvSpPr/>
          <p:nvPr/>
        </p:nvSpPr>
        <p:spPr>
          <a:xfrm>
            <a:off x="156755" y="1384663"/>
            <a:ext cx="11874136" cy="4898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89113" indent="-1789113">
              <a:lnSpc>
                <a:spcPct val="100000"/>
              </a:lnSpc>
              <a:spcBef>
                <a:spcPts val="1800"/>
              </a:spcBef>
            </a:pPr>
            <a:r>
              <a:rPr lang="zh-TW" altLang="en-US" sz="48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一</a:t>
            </a:r>
            <a:r>
              <a:rPr lang="en-US" altLang="zh-TW" sz="48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.</a:t>
            </a:r>
            <a:r>
              <a:rPr lang="zh-TW" altLang="en-US" sz="48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離言</a:t>
            </a:r>
            <a:r>
              <a:rPr lang="zh-TW" altLang="en-US" sz="48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：</a:t>
            </a:r>
            <a:r>
              <a:rPr lang="zh-TW" altLang="zh-TW" sz="48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沒有講話</a:t>
            </a:r>
            <a:r>
              <a:rPr lang="zh-TW" altLang="en-US" sz="48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，不以言語說法</a:t>
            </a:r>
            <a:r>
              <a:rPr lang="zh-TW" altLang="en-US" sz="44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。</a:t>
            </a:r>
            <a:endParaRPr lang="en-US" altLang="zh-TW" sz="4400" dirty="0">
              <a:solidFill>
                <a:schemeClr val="tx1"/>
              </a:solidFill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 marL="2782888" indent="-2782888">
              <a:lnSpc>
                <a:spcPct val="100000"/>
              </a:lnSpc>
              <a:spcBef>
                <a:spcPts val="600"/>
              </a:spcBef>
            </a:pPr>
            <a:r>
              <a:rPr lang="zh-TW" altLang="en-US" sz="48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二</a:t>
            </a:r>
            <a:r>
              <a:rPr lang="en-US" altLang="zh-TW" sz="48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.</a:t>
            </a:r>
            <a:r>
              <a:rPr lang="zh-TW" altLang="en-US" sz="48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法華</a:t>
            </a:r>
            <a:r>
              <a:rPr lang="zh-TW" altLang="en-US" sz="48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：教菩薩法，菩薩道的修行方法或要領</a:t>
            </a:r>
            <a:r>
              <a:rPr lang="en-US" altLang="zh-TW" sz="48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(</a:t>
            </a:r>
            <a:r>
              <a:rPr lang="zh-TW" altLang="en-US" sz="48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即六度</a:t>
            </a:r>
            <a:r>
              <a:rPr lang="en-US" altLang="zh-TW" sz="48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)</a:t>
            </a:r>
            <a:r>
              <a:rPr lang="zh-TW" altLang="en-US" sz="48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。</a:t>
            </a:r>
            <a:endParaRPr lang="en-US" altLang="zh-TW" sz="48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 marL="1619250" indent="-1619250">
              <a:lnSpc>
                <a:spcPts val="6000"/>
              </a:lnSpc>
              <a:spcBef>
                <a:spcPts val="600"/>
              </a:spcBef>
            </a:pPr>
            <a:r>
              <a:rPr lang="zh-TW" altLang="en-US" sz="48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三</a:t>
            </a:r>
            <a:r>
              <a:rPr lang="en-US" altLang="zh-TW" sz="54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.</a:t>
            </a:r>
            <a:r>
              <a:rPr lang="zh-TW" altLang="en-US" sz="4800" dirty="0">
                <a:solidFill>
                  <a:srgbClr val="FFFF0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東方</a:t>
            </a:r>
            <a:r>
              <a:rPr lang="zh-TW" altLang="en-US" sz="5400" dirty="0">
                <a:solidFill>
                  <a:schemeClr val="tx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：</a:t>
            </a:r>
            <a:r>
              <a:rPr lang="zh-TW" altLang="en-US" sz="4400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44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東方為諸佛因行之始</a:t>
            </a:r>
            <a:r>
              <a:rPr lang="zh-TW" altLang="en-US" sz="4400" dirty="0">
                <a:solidFill>
                  <a:schemeClr val="tx1"/>
                </a:solidFill>
                <a:latin typeface="新細明體" panose="02020500000000000000" pitchFamily="18" charset="-120"/>
              </a:rPr>
              <a:t>」</a:t>
            </a:r>
            <a:r>
              <a:rPr lang="en-US" altLang="zh-TW" sz="44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…</a:t>
            </a:r>
            <a:r>
              <a:rPr lang="zh-TW" altLang="en-US" sz="4400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44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東方眾生與佛最有緣</a:t>
            </a:r>
            <a:r>
              <a:rPr lang="zh-TW" altLang="en-US" sz="4400" dirty="0">
                <a:solidFill>
                  <a:schemeClr val="tx1"/>
                </a:solidFill>
                <a:latin typeface="新細明體" panose="02020500000000000000" pitchFamily="18" charset="-120"/>
              </a:rPr>
              <a:t>」</a:t>
            </a:r>
            <a:r>
              <a:rPr lang="zh-TW" altLang="en-US" sz="44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，比較早有</a:t>
            </a:r>
            <a:r>
              <a:rPr lang="en-US" altLang="zh-TW" sz="4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44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法華經</a:t>
            </a:r>
            <a:r>
              <a:rPr lang="en-US" altLang="zh-TW" sz="4400" dirty="0">
                <a:latin typeface="新細明體" panose="02020500000000000000" pitchFamily="18" charset="-120"/>
              </a:rPr>
              <a:t>》</a:t>
            </a:r>
            <a:r>
              <a:rPr lang="zh-TW" altLang="en-US" sz="48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，故向其學習。</a:t>
            </a:r>
            <a:endParaRPr lang="en-US" altLang="zh-TW" sz="48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5233FC47-FCED-4D58-A4E9-2384886D1298}"/>
              </a:ext>
            </a:extLst>
          </p:cNvPr>
          <p:cNvSpPr/>
          <p:nvPr/>
        </p:nvSpPr>
        <p:spPr>
          <a:xfrm>
            <a:off x="1293225" y="0"/>
            <a:ext cx="9326878" cy="138466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黑" panose="020B0609010101010101" pitchFamily="49" charset="-120"/>
                <a:ea typeface="文鼎超黑" panose="020B0609010101010101" pitchFamily="49" charset="-120"/>
              </a:rPr>
              <a:t>離言</a:t>
            </a:r>
            <a:r>
              <a:rPr lang="en-US" altLang="zh-TW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黑" panose="020B0609010101010101" pitchFamily="49" charset="-120"/>
                <a:ea typeface="文鼎超黑" panose="020B0609010101010101" pitchFamily="49" charset="-120"/>
              </a:rPr>
              <a:t>.</a:t>
            </a:r>
            <a:r>
              <a:rPr lang="zh-TW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黑" panose="020B0609010101010101" pitchFamily="49" charset="-120"/>
                <a:ea typeface="文鼎超黑" panose="020B0609010101010101" pitchFamily="49" charset="-120"/>
              </a:rPr>
              <a:t>法華</a:t>
            </a:r>
            <a:r>
              <a:rPr lang="en-US" altLang="zh-TW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黑" panose="020B0609010101010101" pitchFamily="49" charset="-120"/>
                <a:ea typeface="文鼎超黑" panose="020B0609010101010101" pitchFamily="49" charset="-120"/>
              </a:rPr>
              <a:t>.</a:t>
            </a:r>
            <a:r>
              <a:rPr lang="zh-TW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黑" panose="020B0609010101010101" pitchFamily="49" charset="-120"/>
                <a:ea typeface="文鼎超黑" panose="020B0609010101010101" pitchFamily="49" charset="-120"/>
              </a:rPr>
              <a:t>東方</a:t>
            </a:r>
            <a:endParaRPr lang="zh-TW" altLang="en-US" sz="8000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7841050-039F-4F44-A113-576866F91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563" y="5897995"/>
            <a:ext cx="4884328" cy="581186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200" dirty="0">
                <a:latin typeface="新細明體" panose="02020500000000000000" pitchFamily="18" charset="-120"/>
              </a:rPr>
              <a:t>》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P587-590</a:t>
            </a:r>
            <a:endParaRPr lang="zh-TW" altLang="en-US" sz="28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16163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自在-2">
            <a:extLst>
              <a:ext uri="{FF2B5EF4-FFF2-40B4-BE49-F238E27FC236}">
                <a16:creationId xmlns:a16="http://schemas.microsoft.com/office/drawing/2014/main" id="{AD5F719C-3464-40C0-B9FC-E1503508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-9525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內容版面配置區 3" descr="示範.JPG">
            <a:extLst>
              <a:ext uri="{FF2B5EF4-FFF2-40B4-BE49-F238E27FC236}">
                <a16:creationId xmlns:a16="http://schemas.microsoft.com/office/drawing/2014/main" id="{6600D648-BC51-4C3D-9C56-3DDAC5D7F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6350"/>
            <a:ext cx="49688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8110C2DC-2153-4238-9514-6A953AB62B62}"/>
              </a:ext>
            </a:extLst>
          </p:cNvPr>
          <p:cNvSpPr/>
          <p:nvPr/>
        </p:nvSpPr>
        <p:spPr>
          <a:xfrm>
            <a:off x="2058989" y="1268413"/>
            <a:ext cx="3455987" cy="25193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特黑" pitchFamily="49" charset="-120"/>
                <a:ea typeface="文鼎新特黑" pitchFamily="49" charset="-120"/>
                <a:cs typeface="新細明體" pitchFamily="18" charset="-120"/>
              </a:rPr>
              <a:t>感恩祝福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83C6783-5A20-4FAA-AE35-3FFD9EC01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3403" r="-1141" b="4881"/>
          <a:stretch/>
        </p:blipFill>
        <p:spPr bwMode="auto">
          <a:xfrm>
            <a:off x="0" y="370115"/>
            <a:ext cx="12322629" cy="619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115F8FC-BD49-44D5-A235-A1EA084E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5829" y="370115"/>
            <a:ext cx="4550228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佛陀放光接引</a:t>
            </a:r>
          </a:p>
        </p:txBody>
      </p:sp>
    </p:spTree>
    <p:extLst>
      <p:ext uri="{BB962C8B-B14F-4D97-AF65-F5344CB8AC3E}">
        <p14:creationId xmlns:p14="http://schemas.microsoft.com/office/powerpoint/2010/main" val="3690027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7078E8-DAC2-4A31-B11D-16EE68BAB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113" y="123709"/>
            <a:ext cx="8588829" cy="120434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眉間毫毛，聚集心光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7B97E4-D3DC-4651-BC40-AEFCBD54A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8" y="1622200"/>
            <a:ext cx="11321143" cy="486568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zh-TW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佛陀兩眉之間有</a:t>
            </a:r>
            <a:r>
              <a:rPr lang="zh-TW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很特殊的毫毛</a:t>
            </a:r>
            <a:r>
              <a:rPr lang="zh-TW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，顯現所聚集的</a:t>
            </a:r>
            <a:r>
              <a:rPr lang="zh-TW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心靈之光。</a:t>
            </a:r>
            <a:endParaRPr lang="en-US" altLang="zh-TW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其實</a:t>
            </a:r>
            <a:r>
              <a:rPr lang="zh-TW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人人本具心光，只是我們的心放鬆、散逸，因此心光無法聚集</a:t>
            </a:r>
            <a:r>
              <a:rPr lang="zh-TW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例如：凸透鏡在太陽底下能聚集熱能。心光若沒有散心、雜念，心念就能凝聚。</a:t>
            </a:r>
            <a:endParaRPr lang="en-US" altLang="zh-TW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心念若不放鬆、渙散，智慧就能夠凝聚</a:t>
            </a:r>
            <a:r>
              <a:rPr lang="zh-TW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r>
              <a:rPr lang="zh-TW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 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52196FA-0897-4347-8A9F-5444307C34F4}"/>
              </a:ext>
            </a:extLst>
          </p:cNvPr>
          <p:cNvSpPr txBox="1">
            <a:spLocks/>
          </p:cNvSpPr>
          <p:nvPr/>
        </p:nvSpPr>
        <p:spPr>
          <a:xfrm>
            <a:off x="6095999" y="6368142"/>
            <a:ext cx="5067209" cy="48985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200" dirty="0">
                <a:latin typeface="新細明體" panose="02020500000000000000" pitchFamily="18" charset="-120"/>
              </a:rPr>
              <a:t>》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P584</a:t>
            </a:r>
            <a:endParaRPr lang="zh-TW" altLang="en-US" sz="28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8895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7078E8-DAC2-4A31-B11D-16EE68BAB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57" y="0"/>
            <a:ext cx="7336971" cy="115431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戒讓心思不漏失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7B97E4-D3DC-4651-BC40-AEFCBD54A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5" y="1445306"/>
            <a:ext cx="11386456" cy="553243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佛陀時時將</a:t>
            </a:r>
            <a:r>
              <a:rPr lang="zh-TW" altLang="en-US" sz="4400" dirty="0"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心之理性</a:t>
            </a:r>
            <a:r>
              <a:rPr lang="zh-TW" altLang="en-US" sz="4400" dirty="0">
                <a:latin typeface="新細明體" panose="02020500000000000000" pitchFamily="18" charset="-120"/>
              </a:rPr>
              <a:t>」</a:t>
            </a:r>
            <a:r>
              <a:rPr lang="zh-TW" altLang="en-US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凝聚到最究竟的地方</a:t>
            </a:r>
            <a:r>
              <a:rPr lang="en-US" altLang="zh-TW" sz="4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-</a:t>
            </a: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常寂光土</a:t>
            </a:r>
            <a:endParaRPr lang="en-US" altLang="zh-TW" sz="4400" dirty="0">
              <a:solidFill>
                <a:srgbClr val="FFFF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zh-TW" altLang="en-US" sz="48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無漏學</a:t>
            </a:r>
            <a:r>
              <a:rPr lang="en-US" altLang="zh-TW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-</a:t>
            </a:r>
            <a:r>
              <a:rPr lang="zh-TW" altLang="en-US" sz="44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心要修到平時沒有漏失，觀念也沒有散佚，所學天地萬物之法能夠凝聚。</a:t>
            </a:r>
            <a:endParaRPr lang="en-US" altLang="zh-TW" sz="440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zh-TW" altLang="en-US" sz="5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如何讓心思不漏失？要戒。</a:t>
            </a:r>
            <a:endParaRPr lang="en-US" altLang="zh-TW" sz="5400" dirty="0">
              <a:solidFill>
                <a:srgbClr val="FFFF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8008299-19A5-4608-8AD4-0B4205E06778}"/>
              </a:ext>
            </a:extLst>
          </p:cNvPr>
          <p:cNvSpPr txBox="1">
            <a:spLocks/>
          </p:cNvSpPr>
          <p:nvPr/>
        </p:nvSpPr>
        <p:spPr>
          <a:xfrm>
            <a:off x="6484242" y="6105567"/>
            <a:ext cx="5067209" cy="581186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200" dirty="0">
                <a:latin typeface="新細明體" panose="02020500000000000000" pitchFamily="18" charset="-120"/>
              </a:rPr>
              <a:t>》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P584</a:t>
            </a:r>
            <a:endParaRPr lang="zh-TW" altLang="en-US" sz="28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0331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9C5B74-A854-4E0F-8B99-8DDAF906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80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凝聚心光莫散失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3A89E10-1D75-4C50-AFBF-A1E7EBDBB445}"/>
              </a:ext>
            </a:extLst>
          </p:cNvPr>
          <p:cNvSpPr txBox="1"/>
          <p:nvPr/>
        </p:nvSpPr>
        <p:spPr>
          <a:xfrm>
            <a:off x="5943600" y="598872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hlinkClick r:id="rId2" action="ppaction://hlinkfile"/>
              </a:rPr>
              <a:t>第76集凝聚心光莫散失3'41''</a:t>
            </a:r>
            <a:endParaRPr lang="zh-TW" altLang="en-US" sz="20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0CB301E-B65E-41B5-A87C-4EE75C8D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952" y="1719943"/>
            <a:ext cx="7295847" cy="41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2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7078E8-DAC2-4A31-B11D-16EE68BAB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0"/>
            <a:ext cx="7336971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用超越常識的智慧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7B97E4-D3DC-4651-BC40-AEFCBD54A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554164"/>
            <a:ext cx="11473542" cy="553243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zh-TW" altLang="en-US" sz="44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凡夫追逐六塵境，心思容易散失，心一旦散逸，智慧就不斷漏失，所以戒很重要。</a:t>
            </a:r>
            <a:endParaRPr lang="en-US" altLang="zh-TW" sz="440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zh-TW" altLang="en-US" sz="44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有戒才能定，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定才能進入「畢竟常寂」</a:t>
            </a:r>
            <a:r>
              <a:rPr lang="zh-TW" altLang="en-US" sz="44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的境界。</a:t>
            </a:r>
            <a:endParaRPr lang="en-US" altLang="zh-TW" sz="440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zh-TW" altLang="en-US" sz="44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遇事見境，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所用的不是常識</a:t>
            </a:r>
            <a:r>
              <a:rPr lang="zh-TW" altLang="en-US" sz="44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，</a:t>
            </a:r>
            <a:r>
              <a:rPr lang="zh-TW" altLang="en-US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而是超越常識的智慧。</a:t>
            </a:r>
            <a:r>
              <a:rPr lang="en-US" altLang="zh-TW" sz="44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…</a:t>
            </a:r>
            <a:r>
              <a:rPr lang="zh-TW" altLang="en-US" sz="4400" dirty="0">
                <a:solidFill>
                  <a:schemeClr val="tx1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所看的事都是正確的。</a:t>
            </a:r>
            <a:endParaRPr lang="en-US" altLang="zh-TW" sz="4400" dirty="0">
              <a:solidFill>
                <a:schemeClr val="tx1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B4B32C76-7A4D-42DA-AD77-9C831F35B331}"/>
              </a:ext>
            </a:extLst>
          </p:cNvPr>
          <p:cNvSpPr txBox="1">
            <a:spLocks/>
          </p:cNvSpPr>
          <p:nvPr/>
        </p:nvSpPr>
        <p:spPr>
          <a:xfrm>
            <a:off x="6473356" y="6276814"/>
            <a:ext cx="5067209" cy="581186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靜思法髓妙蓮華</a:t>
            </a:r>
            <a:r>
              <a:rPr lang="en-US" altLang="zh-TW" sz="2200" dirty="0">
                <a:latin typeface="新細明體" panose="02020500000000000000" pitchFamily="18" charset="-120"/>
              </a:rPr>
              <a:t>》</a:t>
            </a:r>
            <a:r>
              <a:rPr lang="zh-TW" altLang="en-US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第二冊 </a:t>
            </a:r>
            <a:r>
              <a:rPr lang="en-US" altLang="zh-TW" sz="22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P585</a:t>
            </a:r>
            <a:endParaRPr lang="zh-TW" altLang="en-US" sz="28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2272899"/>
      </p:ext>
    </p:extLst>
  </p:cSld>
  <p:clrMapOvr>
    <a:masterClrMapping/>
  </p:clrMapOvr>
</p:sld>
</file>

<file path=ppt/theme/theme1.xml><?xml version="1.0" encoding="utf-8"?>
<a:theme xmlns:a="http://schemas.openxmlformats.org/drawingml/2006/main" name="深度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深度</Template>
  <TotalTime>10091</TotalTime>
  <Words>2643</Words>
  <Application>Microsoft Office PowerPoint</Application>
  <PresentationFormat>寬螢幕</PresentationFormat>
  <Paragraphs>190</Paragraphs>
  <Slides>49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69" baseType="lpstr">
      <vt:lpstr>Arial Unicode MS</vt:lpstr>
      <vt:lpstr>文鼎中特黑</vt:lpstr>
      <vt:lpstr>文鼎中粗隸</vt:lpstr>
      <vt:lpstr>文鼎中楷</vt:lpstr>
      <vt:lpstr>文鼎特黑</vt:lpstr>
      <vt:lpstr>文鼎粗楷</vt:lpstr>
      <vt:lpstr>文鼎粗隸</vt:lpstr>
      <vt:lpstr>文鼎超黑</vt:lpstr>
      <vt:lpstr>文鼎新中特黑</vt:lpstr>
      <vt:lpstr>文鼎新特黑</vt:lpstr>
      <vt:lpstr>新細明體</vt:lpstr>
      <vt:lpstr>新細明體</vt:lpstr>
      <vt:lpstr>標楷體</vt:lpstr>
      <vt:lpstr>AR Brush1 Bold Italic</vt:lpstr>
      <vt:lpstr>Arial</vt:lpstr>
      <vt:lpstr>Calibri</vt:lpstr>
      <vt:lpstr>Corbel</vt:lpstr>
      <vt:lpstr>Posterama</vt:lpstr>
      <vt:lpstr>Wingdings</vt:lpstr>
      <vt:lpstr>深度</vt:lpstr>
      <vt:lpstr>第五章 法華六瑞序</vt:lpstr>
      <vt:lpstr>法華六瑞相</vt:lpstr>
      <vt:lpstr>PowerPoint 簡報</vt:lpstr>
      <vt:lpstr>PowerPoint 簡報</vt:lpstr>
      <vt:lpstr>佛陀放光接引</vt:lpstr>
      <vt:lpstr>眉間毫毛，聚集心光</vt:lpstr>
      <vt:lpstr>戒讓心思不漏失</vt:lpstr>
      <vt:lpstr>凝聚心光莫散失</vt:lpstr>
      <vt:lpstr>用超越常識的智慧</vt:lpstr>
      <vt:lpstr>佛智收放自如</vt:lpstr>
      <vt:lpstr>佛陀發光現瑞之意義</vt:lpstr>
      <vt:lpstr>《靜思法髓妙蓮華》第二冊 P586-587</vt:lpstr>
      <vt:lpstr>《靜思法髓妙蓮華》第二冊 P587</vt:lpstr>
      <vt:lpstr>佛陀說法放光各各不同</vt:lpstr>
      <vt:lpstr>毫光照東方  東方與佛最有緣</vt:lpstr>
      <vt:lpstr>PowerPoint 簡報</vt:lpstr>
      <vt:lpstr>《靜思法髓妙蓮華》第二冊 P588-589</vt:lpstr>
      <vt:lpstr>《靜思法髓妙蓮華》第二冊 P589</vt:lpstr>
      <vt:lpstr>《靜思法髓妙蓮華》第二冊 P589-590</vt:lpstr>
      <vt:lpstr>《靜思法髓妙蓮華》第二冊 P590-591</vt:lpstr>
      <vt:lpstr>《靜思法髓妙蓮華》第二冊 P592</vt:lpstr>
      <vt:lpstr>上人在台北一間研究室透過顯微鏡</vt:lpstr>
      <vt:lpstr>《靜思法髓妙蓮華》第二冊 P594-595</vt:lpstr>
      <vt:lpstr>《靜思法髓妙蓮華》第二冊 P592</vt:lpstr>
      <vt:lpstr>PowerPoint 簡報</vt:lpstr>
      <vt:lpstr>《靜思法髓妙蓮華》第二冊 P596</vt:lpstr>
      <vt:lpstr>《靜思法髓妙蓮華》第二冊 P596</vt:lpstr>
      <vt:lpstr>《靜思法髓妙蓮華》第二冊 P598</vt:lpstr>
      <vt:lpstr>《靜思法髓妙蓮華》第二冊 P599</vt:lpstr>
      <vt:lpstr>PowerPoint 簡報</vt:lpstr>
      <vt:lpstr>PowerPoint 簡報</vt:lpstr>
      <vt:lpstr>《靜思法髓妙蓮華》第二冊 P601</vt:lpstr>
      <vt:lpstr>《靜思法髓妙蓮華》第二冊 P603</vt:lpstr>
      <vt:lpstr>環保三十年感恩會 訪問環保志工邱熒格師姊</vt:lpstr>
      <vt:lpstr>PowerPoint 簡報</vt:lpstr>
      <vt:lpstr>PowerPoint 簡報</vt:lpstr>
      <vt:lpstr>「復見諸菩薩摩訶薩，種種因緣、種種信解、種種相貌，行菩薩道。」</vt:lpstr>
      <vt:lpstr>「復見諸佛般涅槃後，以佛舍利起七寶塔。」</vt:lpstr>
      <vt:lpstr>PowerPoint 簡報</vt:lpstr>
      <vt:lpstr>PowerPoint 簡報</vt:lpstr>
      <vt:lpstr>PowerPoint 簡報</vt:lpstr>
      <vt:lpstr>要用很微細的心，去體會微妙的法</vt:lpstr>
      <vt:lpstr>非洲本土志工的「至心敬仰佛」</vt:lpstr>
      <vt:lpstr>文字、語言皆不通，如何接受法？</vt:lpstr>
      <vt:lpstr>用心與佛的心境會合</vt:lpstr>
      <vt:lpstr>法傳東土緣殊勝</vt:lpstr>
      <vt:lpstr>靈山法會之前， 娑婆世界尚無《法華經》</vt:lpstr>
      <vt:lpstr>《靜思法髓妙蓮華》第二冊 P587-590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離言法華</dc:title>
  <dc:creator>ASUS</dc:creator>
  <cp:lastModifiedBy>恒源 羅</cp:lastModifiedBy>
  <cp:revision>239</cp:revision>
  <dcterms:created xsi:type="dcterms:W3CDTF">2019-04-07T15:31:33Z</dcterms:created>
  <dcterms:modified xsi:type="dcterms:W3CDTF">2020-08-25T10:16:14Z</dcterms:modified>
</cp:coreProperties>
</file>