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5" r:id="rId10"/>
    <p:sldId id="277" r:id="rId11"/>
    <p:sldId id="274" r:id="rId12"/>
    <p:sldId id="272" r:id="rId13"/>
    <p:sldId id="273" r:id="rId14"/>
    <p:sldId id="260" r:id="rId15"/>
    <p:sldId id="266" r:id="rId16"/>
    <p:sldId id="267" r:id="rId17"/>
    <p:sldId id="271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637CB3-79F4-4BC4-9487-34B07214BB9F}" v="2242" dt="2024-03-17T13:53:16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slide" Target="slides/slide2.xml" Id="rId3" /><Relationship Type="http://schemas.openxmlformats.org/officeDocument/2006/relationships/slide" Target="slides/slide20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tableStyles" Target="tableStyles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slide" Target="slides/slide19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theme" Target="theme/theme1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viewProps" Target="viewProps.xml" Id="rId23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presProps" Target="presProps.xml" Id="rId22" /><Relationship Type="http://schemas.microsoft.com/office/2015/10/relationships/revisionInfo" Target="revisionInfo.xml" Id="rId27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3-17T12:16:36.0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5371 10241 16383 0 0,'0'-5'0'0'0,"0"-2"0"0"0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48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4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65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22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04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65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04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65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96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2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26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EF9D-446A-4BA9-9A8F-8795C824CFA3}" type="datetimeFigureOut">
              <a:rPr lang="zh-TW" altLang="en-US" smtClean="0"/>
              <a:t>2024/3/17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13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518514"/>
            <a:ext cx="9144000" cy="2387600"/>
          </a:xfrm>
        </p:spPr>
        <p:txBody>
          <a:bodyPr/>
          <a:lstStyle/>
          <a:p>
            <a:r>
              <a:rPr lang="zh-TW" altLang="en-US" b="1">
                <a:latin typeface="ADLaM Display"/>
                <a:ea typeface="新細明體"/>
                <a:cs typeface="Calibri Light"/>
              </a:rPr>
              <a:t>可達成目標的原因</a:t>
            </a:r>
            <a:endParaRPr lang="zh-TW" altLang="en-US" dirty="0">
              <a:latin typeface="ADLaM Display"/>
              <a:ea typeface="新細明體"/>
              <a:cs typeface="Calibri Light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03335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3600" b="1">
                <a:latin typeface="ADLaM Display"/>
                <a:ea typeface="新細明體"/>
                <a:cs typeface="Calibri"/>
              </a:rPr>
              <a:t>第一組、第六組、第十五組、第十六組</a:t>
            </a:r>
            <a:endParaRPr lang="zh-TW" altLang="en-US" sz="3600" b="1">
              <a:latin typeface="ADLaM Display"/>
              <a:ea typeface="新細明體"/>
              <a:cs typeface="ADLaM Display"/>
            </a:endParaRPr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B3E5D4B7-A2B0-A956-1229-2317BA87C85D}"/>
              </a:ext>
            </a:extLst>
          </p:cNvPr>
          <p:cNvCxnSpPr/>
          <p:nvPr/>
        </p:nvCxnSpPr>
        <p:spPr>
          <a:xfrm>
            <a:off x="2274499" y="3575648"/>
            <a:ext cx="8088700" cy="8627"/>
          </a:xfrm>
          <a:prstGeom prst="straightConnector1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470E83F1-78E7-CF74-210E-1413D5450AE4}"/>
                  </a:ext>
                </a:extLst>
              </p14:cNvPr>
              <p14:cNvContentPartPr/>
              <p14:nvPr/>
            </p14:nvContentPartPr>
            <p14:xfrm>
              <a:off x="1844260" y="3617886"/>
              <a:ext cx="11043" cy="11043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470E83F1-78E7-CF74-210E-1413D5450A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2110" y="3576262"/>
                <a:ext cx="1104300" cy="951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212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7 組----成績：24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890596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太緊張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重心不穩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黑暗中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目標不定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沒有自信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得失心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習慣改變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心不靜不定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居高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未思惟(危)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50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8 組----成績：40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知行不一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沒目標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心定靜不夠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不夠沉穩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緊張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步調太大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過度擔心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沒自信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90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9 組----成績：48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0574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心太急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不敢放手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急躁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動作大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不聽他人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經驗體驗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心得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手腳靈活度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協調不夠細膩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怕倒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語速語調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溫和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02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10 組----成績：0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833557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未問清楚規則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太貪心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太謹慎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調整時間多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太緊張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見好未收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太執著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(排直線)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目標未調整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太有自信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27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949" y="-169713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11 組----成績：22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03164"/>
              </p:ext>
            </p:extLst>
          </p:nvPr>
        </p:nvGraphicFramePr>
        <p:xfrm>
          <a:off x="833886" y="855658"/>
          <a:ext cx="10515597" cy="5841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心不定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太求好心切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太過於小心</a:t>
                      </a:r>
                      <a:endParaRPr lang="zh-TW" altLang="en-US" sz="3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指令不夠明確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太緊張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時間管理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風險意識不足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心隨境轉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(易受干擾)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合理目標設定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診斷有誤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不同人、不同狀況調整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練習過程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還未找到好方法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9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12 組----成績：43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20645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沒有</a:t>
                      </a:r>
                      <a:endParaRPr lang="zh-TW" altLang="en-US" sz="3600" dirty="0"/>
                    </a:p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確定目標</a:t>
                      </a:r>
                      <a:endParaRPr lang="zh-TW" altLang="en-US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方向感不佳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對自己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沒信心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心定不下來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心散亂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戒慎虔誠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沒有找到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正確方法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得失心重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553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13 組----成績：30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83629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規則不清楚</a:t>
                      </a:r>
                      <a:endParaRPr lang="zh-TW" alt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目標設定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沒有謹慎評估</a:t>
                      </a:r>
                      <a:endParaRPr lang="zh-TW" altLang="en-US" sz="3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心不靜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尚未抓到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穩定手感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默契不足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討論時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共識不足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自信不足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練習時間太短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67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14 組----成績：43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954794"/>
              </p:ext>
            </p:extLst>
          </p:nvPr>
        </p:nvGraphicFramePr>
        <p:xfrm>
          <a:off x="877429" y="1029829"/>
          <a:ext cx="10515597" cy="5293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容易緊張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定力不夠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指令不夠清楚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關懷不夠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調整方向不對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(個人)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覺察力不足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力道太大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策略不對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不夠溫柔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領悟力不夠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(個人)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523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635" y="-137055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17 組----成績：25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655712"/>
              </p:ext>
            </p:extLst>
          </p:nvPr>
        </p:nvGraphicFramePr>
        <p:xfrm>
          <a:off x="888315" y="899200"/>
          <a:ext cx="10515597" cy="5841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平衡感不夠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雙手協調力不夠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規則不夠熟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太小心了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心太急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求好心切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執行度待加強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技巧不熟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輔助手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沒發揮功能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靈敏度太差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設的目標中肯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可達成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指揮者的鼓勵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很有信心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3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18 組----成績：20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70617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桌子會搖晃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桌巾有彈性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會滑動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練習時間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太貪心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組長指令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無法配合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眼不明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手不靈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時間倒數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會緊張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沒信心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87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一 組----成績：66分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010099"/>
              </p:ext>
            </p:extLst>
          </p:nvPr>
        </p:nvGraphicFramePr>
        <p:xfrm>
          <a:off x="877429" y="1029829"/>
          <a:ext cx="10515597" cy="5841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/>
                        <a:t>打底</a:t>
                      </a:r>
                    </a:p>
                    <a:p>
                      <a:pPr lvl="0" algn="ctr">
                        <a:buNone/>
                      </a:pPr>
                      <a:r>
                        <a:rPr lang="zh-TW" altLang="en-US" sz="3600"/>
                        <a:t>地穩</a:t>
                      </a:r>
                    </a:p>
                    <a:p>
                      <a:pPr lvl="0" algn="ctr">
                        <a:buNone/>
                      </a:pPr>
                      <a:r>
                        <a:rPr lang="zh-TW" altLang="en-US" sz="3600"/>
                        <a:t>人心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合和互協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好建議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修正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適度提供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傳遞順暢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定合理</a:t>
                      </a:r>
                      <a:endParaRPr lang="zh-TW"/>
                    </a:p>
                    <a:p>
                      <a:pPr marL="0" lvl="0" algn="ctr" defTabSz="914400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可達成目標的原因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謙讓</a:t>
                      </a:r>
                      <a:endParaRPr lang="zh-TW"/>
                    </a:p>
                    <a:p>
                      <a:pPr marL="0" lvl="0" algn="ctr" defTabSz="914400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給有能力者先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溫馨</a:t>
                      </a:r>
                      <a:endParaRPr lang="zh-TW"/>
                    </a:p>
                    <a:p>
                      <a:pPr marL="0" lvl="0" algn="ctr" defTabSz="914400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關懷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把握每次挑戰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見好就收</a:t>
                      </a:r>
                      <a:endParaRPr lang="zh-TW"/>
                    </a:p>
                    <a:p>
                      <a:pPr marL="0" lvl="0" algn="ctr" defTabSz="914400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39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19 組----成績：0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221445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方法錯誤</a:t>
                      </a:r>
                      <a:endParaRPr lang="zh-TW" altLang="en-US" sz="3600" noProof="0" dirty="0"/>
                    </a:p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太理想化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操作者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未主動摸索嘗試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練習不夠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信心不足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未在穩定中成長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指令太細微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忽視危機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不清楚實際情況即訂目標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太依賴指揮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5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六 組----成績：65分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4925"/>
              </p:ext>
            </p:extLst>
          </p:nvPr>
        </p:nvGraphicFramePr>
        <p:xfrm>
          <a:off x="877429" y="1029829"/>
          <a:ext cx="10515597" cy="5293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虔誠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戒慎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把握時間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穩定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平心靜氣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口令清楚簡單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前後左右方位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可達成目標的原因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信任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相信自己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相信別人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愛語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不斷鼓勵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方法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積木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在非慣用手那邊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</a:t>
                      </a:r>
                      <a:endParaRPr lang="zh-TW"/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確定目標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7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15 組----成績： 68分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31268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戒定慧</a:t>
                      </a:r>
                    </a:p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定力夠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指導語明確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戒貪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不緊張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聽口令平常心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可達成目標的原因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默契好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細心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信任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默契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適時調整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56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520" y="37116"/>
            <a:ext cx="9537940" cy="1140506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16 組----成績：66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04651"/>
              </p:ext>
            </p:extLst>
          </p:nvPr>
        </p:nvGraphicFramePr>
        <p:xfrm>
          <a:off x="910086" y="1214886"/>
          <a:ext cx="10515597" cy="5659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量力而為</a:t>
                      </a:r>
                      <a:endParaRPr lang="zh-TW" altLang="en-US" sz="3600" noProof="0" dirty="0"/>
                    </a:p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隨時調整心律</a:t>
                      </a:r>
                    </a:p>
                    <a:p>
                      <a:pPr lvl="0" algn="ctr">
                        <a:buNone/>
                      </a:pPr>
                      <a:r>
                        <a:rPr lang="zh-TW" altLang="en-US" sz="3600" noProof="0" dirty="0"/>
                        <a:t> 不緊張不發抖</a:t>
                      </a:r>
                      <a:endParaRPr lang="zh-TW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互相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支持</a:t>
                      </a:r>
                      <a:endParaRPr lang="zh-TW" altLang="en-US" sz="3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鼓勵</a:t>
                      </a:r>
                      <a:endParaRPr lang="zh-TW" altLang="en-US" sz="3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相信自己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可以做到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不求多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求穩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可達成目標的原因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sz="3600" b="0" i="0" u="none" strike="noStrike" kern="1200" noProof="0">
                        <a:solidFill>
                          <a:schemeClr val="tx1"/>
                        </a:solidFill>
                        <a:latin typeface="PMingLiU"/>
                        <a:ea typeface="PMingLiU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zh-TW" altLang="en-US" sz="36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        </a:t>
                      </a:r>
                    </a:p>
                    <a:p>
                      <a:pPr marL="0" lvl="0" algn="l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問清楚互相補位   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信任組長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不能只顧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自己的量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借力使力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161D9DC7-21C2-D104-AED0-F4E3F5665EE1}"/>
              </a:ext>
            </a:extLst>
          </p:cNvPr>
          <p:cNvCxnSpPr/>
          <p:nvPr/>
        </p:nvCxnSpPr>
        <p:spPr>
          <a:xfrm>
            <a:off x="8918122" y="3638551"/>
            <a:ext cx="489857" cy="250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B6A9D1F2-BC54-2069-5A0C-2CA90E75BEEF}"/>
              </a:ext>
            </a:extLst>
          </p:cNvPr>
          <p:cNvCxnSpPr>
            <a:cxnSpLocks/>
          </p:cNvCxnSpPr>
          <p:nvPr/>
        </p:nvCxnSpPr>
        <p:spPr>
          <a:xfrm flipV="1">
            <a:off x="8918122" y="3235780"/>
            <a:ext cx="446312" cy="26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93E8723B-E869-E378-D9E9-D808ECCA67DC}"/>
              </a:ext>
            </a:extLst>
          </p:cNvPr>
          <p:cNvSpPr txBox="1"/>
          <p:nvPr/>
        </p:nvSpPr>
        <p:spPr>
          <a:xfrm>
            <a:off x="7892143" y="3211285"/>
            <a:ext cx="11321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sz="3600" baseline="0">
                <a:ea typeface="新細明體"/>
              </a:rPr>
              <a:t>細心</a:t>
            </a:r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62748A9-870F-E4E4-3456-9B809D99B919}"/>
              </a:ext>
            </a:extLst>
          </p:cNvPr>
          <p:cNvSpPr txBox="1"/>
          <p:nvPr/>
        </p:nvSpPr>
        <p:spPr>
          <a:xfrm>
            <a:off x="9274628" y="2950028"/>
            <a:ext cx="13716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sz="3600">
                <a:latin typeface="PMingLiU"/>
                <a:ea typeface="PMingLiU"/>
              </a:rPr>
              <a:t> 堆疊</a:t>
            </a:r>
            <a:endParaRPr lang="zh-TW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DDFD8C4-8DCA-C61E-2C77-AA2C43414928}"/>
              </a:ext>
            </a:extLst>
          </p:cNvPr>
          <p:cNvSpPr txBox="1"/>
          <p:nvPr/>
        </p:nvSpPr>
        <p:spPr>
          <a:xfrm>
            <a:off x="9339942" y="3526970"/>
            <a:ext cx="209005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sz="3600">
                <a:latin typeface="PMingLiU"/>
                <a:ea typeface="PMingLiU"/>
              </a:rPr>
              <a:t>計算目標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912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二 組----成績：24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608330"/>
              </p:ext>
            </p:extLst>
          </p:nvPr>
        </p:nvGraphicFramePr>
        <p:xfrm>
          <a:off x="877429" y="1029829"/>
          <a:ext cx="10515597" cy="5293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規則不明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為找到方法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無法把握到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原則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未按個人目標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設定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b="0" i="0" u="none" strike="noStrike" noProof="0">
                          <a:solidFill>
                            <a:srgbClr val="000000"/>
                          </a:solidFill>
                          <a:latin typeface="PMingLiU"/>
                          <a:ea typeface="PMingLiU"/>
                        </a:rPr>
                        <a:t>未</a:t>
                      </a:r>
                      <a:r>
                        <a:rPr lang="zh-TW" sz="6000" b="0" i="0" u="none" strike="noStrike" noProof="0">
                          <a:solidFill>
                            <a:srgbClr val="000000"/>
                          </a:solidFill>
                          <a:latin typeface="PMingLiU"/>
                          <a:ea typeface="PMingLiU"/>
                        </a:rPr>
                        <a:t>達成目標的原因</a:t>
                      </a:r>
                      <a:endParaRPr lang="zh-TW" b="0" i="0">
                        <a:latin typeface="PMingLiU"/>
                        <a:ea typeface="PMingLiU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執著點、慣性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無法適應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(習性)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練習時有達標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實際操作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定力不夠、慌亂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指令不明確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無法理解指令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經驗不足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累積經驗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1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3 組----成績：51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533416"/>
              </p:ext>
            </p:extLst>
          </p:nvPr>
        </p:nvGraphicFramePr>
        <p:xfrm>
          <a:off x="877429" y="1029829"/>
          <a:ext cx="10515597" cy="519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害怕失敗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定力不足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不慣用手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穩定度不夠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慌張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b="0" i="0" u="none" strike="noStrike" kern="1200" noProof="0">
                          <a:solidFill>
                            <a:srgbClr val="000000"/>
                          </a:solidFill>
                          <a:latin typeface="PMingLiU"/>
                          <a:ea typeface="PMingLiU"/>
                          <a:cs typeface="+mn-cs"/>
                        </a:rPr>
                        <a:t>未達成目標的原因</a:t>
                      </a:r>
                      <a:endParaRPr lang="zh-TW" altLang="en-US" sz="6000" b="0" i="0" u="none" strike="noStrike" kern="1200">
                        <a:solidFill>
                          <a:srgbClr val="000000"/>
                        </a:solidFill>
                        <a:latin typeface="PMingLiU"/>
                        <a:ea typeface="PMingLiU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時間壓力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指令過多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默契不足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得失心作祟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19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4 組----成績：59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853616"/>
              </p:ext>
            </p:extLst>
          </p:nvPr>
        </p:nvGraphicFramePr>
        <p:xfrm>
          <a:off x="877429" y="1029829"/>
          <a:ext cx="10515597" cy="5293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害怕失敗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過於謹慎</a:t>
                      </a:r>
                      <a:endParaRPr lang="zh-TW" altLang="en-US" sz="3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未掌握時間</a:t>
                      </a:r>
                      <a:endParaRPr lang="zh-TW" altLang="en-US" sz="3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手與心協調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精細不足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心未定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(心太急太緊張)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不想前進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不敢挑戰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默契不足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共識不夠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易受環境影響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(時間變因影響)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自信心不足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(造成目標設立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不明確)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2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EAFF-B011-B36D-89BF-7443F457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406" y="-39084"/>
            <a:ext cx="9537940" cy="1325563"/>
          </a:xfrm>
        </p:spPr>
        <p:txBody>
          <a:bodyPr/>
          <a:lstStyle/>
          <a:p>
            <a:r>
              <a:rPr lang="zh-TW" altLang="en-US" b="1">
                <a:ea typeface="新細明體"/>
                <a:cs typeface="Calibri Light"/>
              </a:rPr>
              <a:t>第 5 組----成績：24 分</a:t>
            </a:r>
            <a:endParaRPr lang="zh-TW" altLang="en-US" b="1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240CF2C-CBAC-BE4F-43AB-59A45A0CE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299139"/>
              </p:ext>
            </p:extLst>
          </p:nvPr>
        </p:nvGraphicFramePr>
        <p:xfrm>
          <a:off x="877429" y="1029829"/>
          <a:ext cx="10515597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2871815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1068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02069156"/>
                    </a:ext>
                  </a:extLst>
                </a:gridCol>
              </a:tblGrid>
              <a:tr h="16357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3600" noProof="0"/>
                        <a:t>夥伴碰到桌面</a:t>
                      </a:r>
                      <a:endParaRPr lang="zh-TW" altLang="en-US" sz="3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薪資定力不足平衡感不佳太過小心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指揮(導)語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明確度不清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語調(接與受)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之影響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833349"/>
                  </a:ext>
                </a:extLst>
              </a:tr>
              <a:tr h="1833687">
                <a:tc>
                  <a:txBody>
                    <a:bodyPr/>
                    <a:lstStyle/>
                    <a:p>
                      <a:pPr marL="0" lvl="0" algn="l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角色分配</a:t>
                      </a:r>
                      <a:endParaRPr lang="zh-TW"/>
                    </a:p>
                    <a:p>
                      <a:pPr marL="0" lvl="0" algn="l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調度互換</a:t>
                      </a:r>
                    </a:p>
                    <a:p>
                      <a:pPr marL="0" lvl="0" algn="l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適性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zh-TW" altLang="en-US" sz="6000" u="none" strike="noStrike" noProof="0">
                          <a:solidFill>
                            <a:srgbClr val="000000"/>
                          </a:solidFill>
                        </a:rPr>
                        <a:t>未達成目</a:t>
                      </a:r>
                      <a:r>
                        <a:rPr lang="zh-TW" sz="6000" u="none" strike="noStrike" noProof="0">
                          <a:solidFill>
                            <a:srgbClr val="000000"/>
                          </a:solidFill>
                        </a:rPr>
                        <a:t>標的原因</a:t>
                      </a:r>
                      <a:endParaRPr lang="zh-TW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不習慣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非使用慣用手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749145"/>
                  </a:ext>
                </a:extLst>
              </a:tr>
              <a:tr h="1635730"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時間之壓力影響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心手不合一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操作者之自我挑戰最後倒了零分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練習不足</a:t>
                      </a:r>
                      <a:endParaRPr lang="zh-TW" altLang="en-US" sz="36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設定目標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TW" altLang="en-US" sz="3600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與自身實力</a:t>
                      </a:r>
                      <a:endParaRPr lang="zh-TW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458996"/>
                  </a:ext>
                </a:extLst>
              </a:tr>
            </a:tbl>
          </a:graphicData>
        </a:graphic>
      </p:graphicFrame>
      <p:sp>
        <p:nvSpPr>
          <p:cNvPr id="3" name="等腰三角形 2">
            <a:extLst>
              <a:ext uri="{FF2B5EF4-FFF2-40B4-BE49-F238E27FC236}">
                <a16:creationId xmlns:a16="http://schemas.microsoft.com/office/drawing/2014/main" id="{9FDE0268-3BAE-9E58-7F49-3C28FAAC8A84}"/>
              </a:ext>
            </a:extLst>
          </p:cNvPr>
          <p:cNvSpPr/>
          <p:nvPr/>
        </p:nvSpPr>
        <p:spPr>
          <a:xfrm>
            <a:off x="2950030" y="3875315"/>
            <a:ext cx="1055913" cy="79465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CFCECDB-B64D-E9D3-D71F-1FE41D911662}"/>
              </a:ext>
            </a:extLst>
          </p:cNvPr>
          <p:cNvSpPr txBox="1"/>
          <p:nvPr/>
        </p:nvSpPr>
        <p:spPr>
          <a:xfrm>
            <a:off x="3145971" y="3505199"/>
            <a:ext cx="6749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>
                <a:ea typeface="新細明體"/>
                <a:cs typeface="Calibri"/>
              </a:rPr>
              <a:t>嫤雯</a:t>
            </a:r>
            <a:endParaRPr lang="zh-TW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2234A9D-9BED-3057-6F99-DA83AB454A77}"/>
              </a:ext>
            </a:extLst>
          </p:cNvPr>
          <p:cNvSpPr txBox="1"/>
          <p:nvPr/>
        </p:nvSpPr>
        <p:spPr>
          <a:xfrm>
            <a:off x="2601686" y="4669971"/>
            <a:ext cx="6422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>
                <a:ea typeface="新細明體"/>
                <a:cs typeface="Calibri"/>
              </a:rPr>
              <a:t>玉惠</a:t>
            </a:r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F091AB7-9825-8DB0-AC2D-1716B846A637}"/>
              </a:ext>
            </a:extLst>
          </p:cNvPr>
          <p:cNvSpPr txBox="1"/>
          <p:nvPr/>
        </p:nvSpPr>
        <p:spPr>
          <a:xfrm>
            <a:off x="3690257" y="4669970"/>
            <a:ext cx="6422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>
                <a:ea typeface="新細明體"/>
                <a:cs typeface="Calibri"/>
              </a:rPr>
              <a:t>春華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9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可達成目標的原因</vt:lpstr>
      <vt:lpstr>第 一 組----成績：66分</vt:lpstr>
      <vt:lpstr>第 六 組----成績：65分</vt:lpstr>
      <vt:lpstr>第 15 組----成績： 68分</vt:lpstr>
      <vt:lpstr>第 16 組----成績：66 分</vt:lpstr>
      <vt:lpstr>第 二 組----成績：24 分</vt:lpstr>
      <vt:lpstr>第 3 組----成績：51 分</vt:lpstr>
      <vt:lpstr>第 4 組----成績：59 分</vt:lpstr>
      <vt:lpstr>第 5 組----成績：24 分</vt:lpstr>
      <vt:lpstr>第 7 組----成績：24 分</vt:lpstr>
      <vt:lpstr>第 8 組----成績：40 分</vt:lpstr>
      <vt:lpstr>第 9 組----成績：48 分</vt:lpstr>
      <vt:lpstr>第 10 組----成績：0 分</vt:lpstr>
      <vt:lpstr>第 11 組----成績：22 分</vt:lpstr>
      <vt:lpstr>第 12 組----成績：43 分</vt:lpstr>
      <vt:lpstr>第 13 組----成績：30 分</vt:lpstr>
      <vt:lpstr>第 14 組----成績：43 分</vt:lpstr>
      <vt:lpstr>第 17 組----成績：25 分</vt:lpstr>
      <vt:lpstr>第 18 組----成績：20 分</vt:lpstr>
      <vt:lpstr>第 19 組----成績：0 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/>
  <cp:revision>565</cp:revision>
  <dcterms:created xsi:type="dcterms:W3CDTF">2024-03-17T11:45:11Z</dcterms:created>
  <dcterms:modified xsi:type="dcterms:W3CDTF">2024-03-17T13:53:36Z</dcterms:modified>
</cp:coreProperties>
</file>