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4" r:id="rId3"/>
  </p:sldMasterIdLst>
  <p:notesMasterIdLst>
    <p:notesMasterId r:id="rId16"/>
  </p:notesMasterIdLst>
  <p:sldIdLst>
    <p:sldId id="256" r:id="rId4"/>
    <p:sldId id="267" r:id="rId5"/>
    <p:sldId id="257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59" r:id="rId1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BE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823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3EAD60-5291-41BF-845E-14F2BD69AE49}" type="datetimeFigureOut">
              <a:rPr lang="zh-TW" altLang="en-US" smtClean="0"/>
              <a:t>2024/3/13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8395D7-75E7-4865-8F65-848AD4AE18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098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219037-4497-4DD5-A893-1935B464048C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881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219037-4497-4DD5-A893-1935B464048C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25020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219037-4497-4DD5-A893-1935B464048C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19639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219037-4497-4DD5-A893-1935B464048C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9105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219037-4497-4DD5-A893-1935B464048C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23480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219037-4497-4DD5-A893-1935B464048C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2881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219037-4497-4DD5-A893-1935B464048C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47031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219037-4497-4DD5-A893-1935B464048C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51097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219037-4497-4DD5-A893-1935B464048C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5212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B335-EB41-47C2-B909-36DDBF0A58FC}" type="datetimeFigureOut">
              <a:rPr lang="zh-TW" altLang="en-US" smtClean="0"/>
              <a:t>2024/3/13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A91FA-BDB2-4D7E-8A70-DF47F233AC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2508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B335-EB41-47C2-B909-36DDBF0A58FC}" type="datetimeFigureOut">
              <a:rPr lang="zh-TW" altLang="en-US" smtClean="0"/>
              <a:t>2024/3/13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A91FA-BDB2-4D7E-8A70-DF47F233AC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2010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B335-EB41-47C2-B909-36DDBF0A58FC}" type="datetimeFigureOut">
              <a:rPr lang="zh-TW" altLang="en-US" smtClean="0"/>
              <a:t>2024/3/13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A91FA-BDB2-4D7E-8A70-DF47F233AC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05760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BEAD13-0566-4C6C-97E7-55F17F24B09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2024/3/13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9034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BEAD13-0566-4C6C-97E7-55F17F24B09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2024/3/13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085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BEAD13-0566-4C6C-97E7-55F17F24B09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2024/3/13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5240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BEAD13-0566-4C6C-97E7-55F17F24B09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2024/3/13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9194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BEAD13-0566-4C6C-97E7-55F17F24B09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2024/3/13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79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BEAD13-0566-4C6C-97E7-55F17F24B09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2024/3/13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8592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BEAD13-0566-4C6C-97E7-55F17F24B09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2024/3/13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6547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BEAD13-0566-4C6C-97E7-55F17F24B09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2024/3/13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080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B335-EB41-47C2-B909-36DDBF0A58FC}" type="datetimeFigureOut">
              <a:rPr lang="zh-TW" altLang="en-US" smtClean="0"/>
              <a:t>2024/3/13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A91FA-BDB2-4D7E-8A70-DF47F233AC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53413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 smtClean="0"/>
              <a:t>按一下圖示以新增圖片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BEAD13-0566-4C6C-97E7-55F17F24B09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2024/3/13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5735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BEAD13-0566-4C6C-97E7-55F17F24B09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2024/3/13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0802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BEAD13-0566-4C6C-97E7-55F17F24B09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2024/3/13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8568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2024/3/13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6188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2024/3/13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6924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>
            <a:normAutofit/>
          </a:bodyPr>
          <a:lstStyle>
            <a:lvl1pPr algn="l">
              <a:defRPr sz="4800" b="1" cap="all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2024/3/13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7242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2024/3/13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0744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2024/3/13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49358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2024/3/13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27296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2024/3/13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804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B335-EB41-47C2-B909-36DDBF0A58FC}" type="datetimeFigureOut">
              <a:rPr lang="zh-TW" altLang="en-US" smtClean="0"/>
              <a:t>2024/3/13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A91FA-BDB2-4D7E-8A70-DF47F233AC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490235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2024/3/13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45245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2024/3/13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7161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2024/3/13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9495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2024/3/13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232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B335-EB41-47C2-B909-36DDBF0A58FC}" type="datetimeFigureOut">
              <a:rPr lang="zh-TW" altLang="en-US" smtClean="0"/>
              <a:t>2024/3/13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A91FA-BDB2-4D7E-8A70-DF47F233AC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0937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B335-EB41-47C2-B909-36DDBF0A58FC}" type="datetimeFigureOut">
              <a:rPr lang="zh-TW" altLang="en-US" smtClean="0"/>
              <a:t>2024/3/13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A91FA-BDB2-4D7E-8A70-DF47F233AC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1228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B335-EB41-47C2-B909-36DDBF0A58FC}" type="datetimeFigureOut">
              <a:rPr lang="zh-TW" altLang="en-US" smtClean="0"/>
              <a:t>2024/3/13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A91FA-BDB2-4D7E-8A70-DF47F233AC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3621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B335-EB41-47C2-B909-36DDBF0A58FC}" type="datetimeFigureOut">
              <a:rPr lang="zh-TW" altLang="en-US" smtClean="0"/>
              <a:t>2024/3/13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A91FA-BDB2-4D7E-8A70-DF47F233AC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530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B335-EB41-47C2-B909-36DDBF0A58FC}" type="datetimeFigureOut">
              <a:rPr lang="zh-TW" altLang="en-US" smtClean="0"/>
              <a:t>2024/3/13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A91FA-BDB2-4D7E-8A70-DF47F233AC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9490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B335-EB41-47C2-B909-36DDBF0A58FC}" type="datetimeFigureOut">
              <a:rPr lang="zh-TW" altLang="en-US" smtClean="0"/>
              <a:t>2024/3/13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A91FA-BDB2-4D7E-8A70-DF47F233AC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4874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AB335-EB41-47C2-B909-36DDBF0A58FC}" type="datetimeFigureOut">
              <a:rPr lang="zh-TW" altLang="en-US" smtClean="0"/>
              <a:t>2024/3/13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A91FA-BDB2-4D7E-8A70-DF47F233AC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0350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BBEAD13-0566-4C6C-97E7-55F17F24B09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2024/3/13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943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2024/3/13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819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51;p13">
            <a:extLst>
              <a:ext uri="{FF2B5EF4-FFF2-40B4-BE49-F238E27FC236}">
                <a16:creationId xmlns:a16="http://schemas.microsoft.com/office/drawing/2014/main" id="{2611EBCC-2D83-A23C-D4F2-7D1637FA1B4C}"/>
              </a:ext>
            </a:extLst>
          </p:cNvPr>
          <p:cNvSpPr txBox="1">
            <a:spLocks/>
          </p:cNvSpPr>
          <p:nvPr/>
        </p:nvSpPr>
        <p:spPr>
          <a:xfrm>
            <a:off x="2699080" y="800100"/>
            <a:ext cx="6736193" cy="3879851"/>
          </a:xfrm>
          <a:prstGeom prst="rect">
            <a:avLst/>
          </a:prstGeom>
          <a:noFill/>
          <a:ln>
            <a:noFill/>
          </a:ln>
          <a:effectLst>
            <a:outerShdw blurRad="142875" algn="bl" rotWithShape="0">
              <a:srgbClr val="0072FF"/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idaloka"/>
              <a:buNone/>
              <a:defRPr sz="3200" b="0" i="0" u="none" strike="noStrike" cap="none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idaloka"/>
              <a:buNone/>
              <a:defRPr sz="3200" b="0" i="0" u="none" strike="noStrike" cap="none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idaloka"/>
              <a:buNone/>
              <a:defRPr sz="3200" b="0" i="0" u="none" strike="noStrike" cap="none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idaloka"/>
              <a:buNone/>
              <a:defRPr sz="3200" b="0" i="0" u="none" strike="noStrike" cap="none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idaloka"/>
              <a:buNone/>
              <a:defRPr sz="3200" b="0" i="0" u="none" strike="noStrike" cap="none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idaloka"/>
              <a:buNone/>
              <a:defRPr sz="3200" b="0" i="0" u="none" strike="noStrike" cap="none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idaloka"/>
              <a:buNone/>
              <a:defRPr sz="3200" b="0" i="0" u="none" strike="noStrike" cap="none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idaloka"/>
              <a:buNone/>
              <a:defRPr sz="3200" b="0" i="0" u="none" strike="noStrike" cap="none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idaloka"/>
              <a:buNone/>
              <a:defRPr sz="3200" b="0" i="0" u="none" strike="noStrike" cap="none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9pPr>
          </a:lstStyle>
          <a:p>
            <a:pPr algn="ctr"/>
            <a:r>
              <a:rPr lang="zh-TW" altLang="en-US" sz="72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超研澤顏楷" panose="02010609010101010101" pitchFamily="49" charset="-120"/>
              </a:rPr>
              <a:t>時間管理</a:t>
            </a:r>
            <a:endParaRPr lang="en-US" altLang="zh-TW" sz="7200" kern="0" dirty="0" smtClean="0">
              <a:solidFill>
                <a:schemeClr val="tx2">
                  <a:lumMod val="60000"/>
                  <a:lumOff val="4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超研澤顏楷" panose="02010609010101010101" pitchFamily="49" charset="-120"/>
            </a:endParaRPr>
          </a:p>
          <a:p>
            <a:pPr algn="ctr"/>
            <a:r>
              <a:rPr lang="en-US" altLang="zh-TW" sz="72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超研澤顏楷" panose="02010609010101010101" pitchFamily="49" charset="-120"/>
              </a:rPr>
              <a:t/>
            </a:r>
            <a:br>
              <a:rPr lang="en-US" altLang="zh-TW" sz="72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超研澤顏楷" panose="02010609010101010101" pitchFamily="49" charset="-120"/>
              </a:rPr>
            </a:br>
            <a:r>
              <a:rPr lang="zh-TW" altLang="en-US" sz="5867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超研澤顏楷" panose="02010609010101010101" pitchFamily="49" charset="-120"/>
              </a:rPr>
              <a:t>使命宣言</a:t>
            </a:r>
            <a:r>
              <a:rPr lang="en-US" altLang="zh-TW" sz="5867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超研澤顏楷" panose="02010609010101010101" pitchFamily="49" charset="-120"/>
              </a:rPr>
              <a:t>&amp;</a:t>
            </a:r>
            <a:r>
              <a:rPr lang="zh-TW" altLang="en-US" sz="5867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超研澤顏楷" panose="02010609010101010101" pitchFamily="49" charset="-120"/>
              </a:rPr>
              <a:t>價值觀</a:t>
            </a:r>
            <a:endParaRPr lang="en-US" sz="7200" kern="0" dirty="0">
              <a:solidFill>
                <a:srgbClr val="FFC000"/>
              </a:solidFill>
              <a:latin typeface="超研澤顏楷" panose="02010609010101010101" pitchFamily="49" charset="-120"/>
              <a:ea typeface="超研澤顏楷" panose="02010609010101010101" pitchFamily="49" charset="-120"/>
              <a:cs typeface="超研澤顏楷" panose="02010609010101010101" pitchFamily="49" charset="-12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69B09B3C-C7FD-B792-5E38-FE8A496C5DC3}"/>
              </a:ext>
            </a:extLst>
          </p:cNvPr>
          <p:cNvSpPr txBox="1"/>
          <p:nvPr/>
        </p:nvSpPr>
        <p:spPr>
          <a:xfrm>
            <a:off x="3331596" y="4852927"/>
            <a:ext cx="6381751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>
              <a:buClr>
                <a:srgbClr val="000000"/>
              </a:buClr>
              <a:defRPr/>
            </a:pPr>
            <a:r>
              <a:rPr lang="zh-TW" altLang="en-US" sz="4400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  <a:sym typeface="Arial"/>
              </a:rPr>
              <a:t>郭美芳</a:t>
            </a:r>
            <a:r>
              <a:rPr lang="en-US" altLang="zh-TW" sz="4267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  <a:sym typeface="Arial"/>
              </a:rPr>
              <a:t>(</a:t>
            </a:r>
            <a:r>
              <a:rPr lang="zh-TW" altLang="en-US" sz="4267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  <a:sym typeface="Arial"/>
              </a:rPr>
              <a:t>明沁</a:t>
            </a:r>
            <a:r>
              <a:rPr lang="en-US" altLang="zh-TW" sz="4267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  <a:sym typeface="Arial"/>
              </a:rPr>
              <a:t>)</a:t>
            </a:r>
            <a:endParaRPr lang="en-US" altLang="zh-TW" sz="4267" kern="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"/>
              <a:sym typeface="Arial"/>
            </a:endParaRPr>
          </a:p>
          <a:p>
            <a:pPr algn="ctr" defTabSz="1219170">
              <a:buClr>
                <a:srgbClr val="000000"/>
              </a:buClr>
              <a:defRPr/>
            </a:pPr>
            <a:r>
              <a:rPr lang="en-US" altLang="zh-TW" sz="3200" kern="0" dirty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  <a:sym typeface="Arial"/>
              </a:rPr>
              <a:t>2024</a:t>
            </a:r>
            <a:r>
              <a:rPr lang="zh-TW" altLang="en-US" sz="3200" kern="0" dirty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  <a:sym typeface="Arial"/>
              </a:rPr>
              <a:t>年</a:t>
            </a:r>
            <a:r>
              <a:rPr lang="en-US" altLang="zh-TW" sz="3200" kern="0" dirty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  <a:sym typeface="Arial"/>
              </a:rPr>
              <a:t>3</a:t>
            </a:r>
            <a:r>
              <a:rPr lang="zh-TW" altLang="en-US" sz="3200" kern="0" dirty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  <a:sym typeface="Arial"/>
              </a:rPr>
              <a:t>月</a:t>
            </a:r>
            <a:r>
              <a:rPr lang="en-US" altLang="zh-TW" sz="3200" kern="0" dirty="0" smtClean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  <a:sym typeface="Arial"/>
              </a:rPr>
              <a:t>13</a:t>
            </a:r>
            <a:r>
              <a:rPr lang="zh-TW" altLang="en-US" sz="3200" kern="0" dirty="0" smtClean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  <a:sym typeface="Arial"/>
              </a:rPr>
              <a:t>日</a:t>
            </a:r>
            <a:endParaRPr lang="zh-TW" altLang="en-US" sz="5867" kern="0" dirty="0">
              <a:solidFill>
                <a:srgbClr val="FFC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6565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93148" y="235765"/>
            <a:ext cx="6129300" cy="1296144"/>
          </a:xfrm>
        </p:spPr>
        <p:txBody>
          <a:bodyPr>
            <a:normAutofit/>
          </a:bodyPr>
          <a:lstStyle/>
          <a:p>
            <a:pPr algn="l"/>
            <a:r>
              <a:rPr lang="en-US" altLang="zh-TW" sz="6000" b="1" dirty="0"/>
              <a:t>8</a:t>
            </a:r>
            <a:r>
              <a:rPr lang="en-US" altLang="zh-TW" sz="6000" b="1" dirty="0" smtClean="0"/>
              <a:t>.</a:t>
            </a:r>
            <a:r>
              <a:rPr lang="zh-TW" altLang="en-US" sz="6000" b="1" dirty="0" smtClean="0"/>
              <a:t> 利益人間</a:t>
            </a:r>
            <a:endParaRPr lang="zh-TW" altLang="en-US" sz="3375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48614" y="1588810"/>
            <a:ext cx="10084256" cy="1273264"/>
          </a:xfrm>
        </p:spPr>
        <p:txBody>
          <a:bodyPr>
            <a:noAutofit/>
          </a:bodyPr>
          <a:lstStyle/>
          <a:p>
            <a:r>
              <a:rPr lang="zh-TW" altLang="en-US" sz="4400" dirty="0"/>
              <a:t>用父母給的健康身體做好事，是報恩也是本分事</a:t>
            </a:r>
            <a:r>
              <a:rPr lang="zh-TW" altLang="en-US" sz="4400" dirty="0" smtClean="0"/>
              <a:t>。</a:t>
            </a:r>
            <a:endParaRPr lang="en-US" altLang="zh-TW" sz="4800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1384588" y="3035523"/>
            <a:ext cx="9622502" cy="1273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zh-TW" altLang="en-US" sz="4400" dirty="0">
                <a:solidFill>
                  <a:prstClr val="black"/>
                </a:solidFill>
              </a:rPr>
              <a:t>行四攝</a:t>
            </a:r>
            <a:r>
              <a:rPr lang="zh-TW" altLang="en-US" sz="4400" dirty="0" smtClean="0">
                <a:solidFill>
                  <a:prstClr val="black"/>
                </a:solidFill>
              </a:rPr>
              <a:t>法</a:t>
            </a:r>
            <a:r>
              <a:rPr lang="en-US" altLang="zh-TW" sz="4400" dirty="0" smtClean="0">
                <a:solidFill>
                  <a:prstClr val="black"/>
                </a:solidFill>
              </a:rPr>
              <a:t>(</a:t>
            </a:r>
            <a:r>
              <a:rPr lang="zh-TW" altLang="en-US" sz="4400" dirty="0" smtClean="0">
                <a:solidFill>
                  <a:prstClr val="black"/>
                </a:solidFill>
              </a:rPr>
              <a:t>布施、愛語、利行、同事</a:t>
            </a:r>
            <a:r>
              <a:rPr lang="en-US" altLang="zh-TW" sz="4400" dirty="0" smtClean="0">
                <a:solidFill>
                  <a:prstClr val="black"/>
                </a:solidFill>
              </a:rPr>
              <a:t>)</a:t>
            </a:r>
            <a:r>
              <a:rPr kumimoji="0" lang="zh-TW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。</a:t>
            </a:r>
            <a:endParaRPr kumimoji="0" lang="en-US" altLang="zh-TW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1384588" y="3854275"/>
            <a:ext cx="8229600" cy="1273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zh-TW" altLang="en-US" sz="4400" dirty="0">
                <a:solidFill>
                  <a:prstClr val="black"/>
                </a:solidFill>
              </a:rPr>
              <a:t>每年至少做</a:t>
            </a:r>
            <a:r>
              <a:rPr lang="en-US" altLang="zh-TW" sz="4400" dirty="0">
                <a:solidFill>
                  <a:prstClr val="black"/>
                </a:solidFill>
              </a:rPr>
              <a:t>100</a:t>
            </a:r>
            <a:r>
              <a:rPr lang="zh-TW" altLang="en-US" sz="4400" dirty="0">
                <a:solidFill>
                  <a:prstClr val="black"/>
                </a:solidFill>
              </a:rPr>
              <a:t>小時的志工</a:t>
            </a:r>
            <a:r>
              <a:rPr kumimoji="0" lang="zh-TW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。</a:t>
            </a:r>
            <a:endParaRPr kumimoji="0" lang="en-US" altLang="zh-TW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1384588" y="4734103"/>
            <a:ext cx="9405332" cy="1273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zh-TW" altLang="en-US" sz="4400">
                <a:solidFill>
                  <a:prstClr val="black"/>
                </a:solidFill>
              </a:rPr>
              <a:t>分享成長的心得、方法與喜悅，彼此勉勵共成長</a:t>
            </a:r>
            <a:r>
              <a:rPr kumimoji="0" lang="zh-TW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。</a:t>
            </a:r>
            <a:endParaRPr kumimoji="0" lang="en-US" altLang="zh-TW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3643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51;p13">
            <a:extLst>
              <a:ext uri="{FF2B5EF4-FFF2-40B4-BE49-F238E27FC236}">
                <a16:creationId xmlns:a16="http://schemas.microsoft.com/office/drawing/2014/main" id="{2611EBCC-2D83-A23C-D4F2-7D1637FA1B4C}"/>
              </a:ext>
            </a:extLst>
          </p:cNvPr>
          <p:cNvSpPr txBox="1">
            <a:spLocks/>
          </p:cNvSpPr>
          <p:nvPr/>
        </p:nvSpPr>
        <p:spPr>
          <a:xfrm>
            <a:off x="2573350" y="1303020"/>
            <a:ext cx="7485050" cy="3879851"/>
          </a:xfrm>
          <a:prstGeom prst="rect">
            <a:avLst/>
          </a:prstGeom>
          <a:noFill/>
          <a:ln>
            <a:noFill/>
          </a:ln>
          <a:effectLst>
            <a:outerShdw blurRad="142875" algn="bl" rotWithShape="0">
              <a:srgbClr val="0072FF"/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idaloka"/>
              <a:buNone/>
              <a:defRPr sz="3200" b="0" i="0" u="none" strike="noStrike" cap="none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idaloka"/>
              <a:buNone/>
              <a:defRPr sz="3200" b="0" i="0" u="none" strike="noStrike" cap="none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idaloka"/>
              <a:buNone/>
              <a:defRPr sz="3200" b="0" i="0" u="none" strike="noStrike" cap="none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idaloka"/>
              <a:buNone/>
              <a:defRPr sz="3200" b="0" i="0" u="none" strike="noStrike" cap="none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idaloka"/>
              <a:buNone/>
              <a:defRPr sz="3200" b="0" i="0" u="none" strike="noStrike" cap="none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idaloka"/>
              <a:buNone/>
              <a:defRPr sz="3200" b="0" i="0" u="none" strike="noStrike" cap="none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idaloka"/>
              <a:buNone/>
              <a:defRPr sz="3200" b="0" i="0" u="none" strike="noStrike" cap="none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idaloka"/>
              <a:buNone/>
              <a:defRPr sz="3200" b="0" i="0" u="none" strike="noStrike" cap="none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idaloka"/>
              <a:buNone/>
              <a:defRPr sz="3200" b="0" i="0" u="none" strike="noStrike" cap="none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3200"/>
              <a:buFont typeface="Vidaloka"/>
              <a:buNone/>
              <a:tabLst/>
              <a:defRPr/>
            </a:pPr>
            <a:r>
              <a:rPr kumimoji="0" lang="zh-TW" altLang="en-US" sz="7200" b="0" i="0" u="none" strike="noStrike" kern="0" cap="none" spc="0" normalizeH="0" baseline="0" noProof="0" dirty="0">
                <a:ln>
                  <a:noFill/>
                </a:ln>
                <a:solidFill>
                  <a:srgbClr val="44546A">
                    <a:lumMod val="60000"/>
                    <a:lumOff val="40000"/>
                  </a:srgb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超研澤顏楷" panose="02010609010101010101" pitchFamily="49" charset="-120"/>
                <a:sym typeface="Vidaloka"/>
              </a:rPr>
              <a:t>美芳</a:t>
            </a:r>
            <a:r>
              <a:rPr kumimoji="0" lang="zh-TW" altLang="en-US" sz="7200" b="0" i="0" u="none" strike="noStrike" kern="0" cap="none" spc="0" normalizeH="0" baseline="0" noProof="0" dirty="0" smtClean="0">
                <a:ln>
                  <a:noFill/>
                </a:ln>
                <a:solidFill>
                  <a:srgbClr val="44546A">
                    <a:lumMod val="60000"/>
                    <a:lumOff val="40000"/>
                  </a:srgb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超研澤顏楷" panose="02010609010101010101" pitchFamily="49" charset="-120"/>
                <a:sym typeface="Vidaloka"/>
              </a:rPr>
              <a:t>的</a:t>
            </a:r>
            <a:r>
              <a:rPr lang="zh-TW" altLang="en-US" sz="8000" kern="0" dirty="0">
                <a:solidFill>
                  <a:srgbClr val="44546A">
                    <a:lumMod val="60000"/>
                    <a:lumOff val="40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超研澤顏楷" panose="02010609010101010101" pitchFamily="49" charset="-120"/>
              </a:rPr>
              <a:t>使命宣言</a:t>
            </a:r>
            <a:endParaRPr kumimoji="0" lang="en-US" sz="8000" b="0" i="0" u="none" strike="noStrike" kern="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超研澤顏楷" panose="02010609010101010101" pitchFamily="49" charset="-120"/>
              <a:ea typeface="超研澤顏楷" panose="02010609010101010101" pitchFamily="49" charset="-120"/>
              <a:cs typeface="超研澤顏楷" panose="02010609010101010101" pitchFamily="49" charset="-120"/>
              <a:sym typeface="Vidaloka"/>
            </a:endParaRPr>
          </a:p>
        </p:txBody>
      </p:sp>
    </p:spTree>
    <p:extLst>
      <p:ext uri="{BB962C8B-B14F-4D97-AF65-F5344CB8AC3E}">
        <p14:creationId xmlns:p14="http://schemas.microsoft.com/office/powerpoint/2010/main" val="390697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314700" y="540668"/>
            <a:ext cx="7603272" cy="1143000"/>
          </a:xfrm>
        </p:spPr>
        <p:txBody>
          <a:bodyPr>
            <a:noAutofit/>
          </a:bodyPr>
          <a:lstStyle/>
          <a:p>
            <a:pPr algn="l"/>
            <a:r>
              <a:rPr lang="zh-TW" altLang="en-US" dirty="0"/>
              <a:t>生命愛奇蹟</a:t>
            </a:r>
            <a:endParaRPr lang="zh-TW" altLang="en-US" dirty="0"/>
          </a:p>
        </p:txBody>
      </p:sp>
      <p:sp>
        <p:nvSpPr>
          <p:cNvPr id="3" name="標題 1"/>
          <p:cNvSpPr txBox="1">
            <a:spLocks/>
          </p:cNvSpPr>
          <p:nvPr/>
        </p:nvSpPr>
        <p:spPr>
          <a:xfrm>
            <a:off x="3394710" y="1683668"/>
            <a:ext cx="752326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algn="l"/>
            <a:r>
              <a:rPr lang="zh-TW" altLang="en-US" dirty="0">
                <a:solidFill>
                  <a:prstClr val="black"/>
                </a:solidFill>
              </a:rPr>
              <a:t>安定的內在</a:t>
            </a:r>
            <a:endParaRPr lang="zh-TW" altLang="en-US" dirty="0">
              <a:solidFill>
                <a:prstClr val="black"/>
              </a:solidFill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3394710" y="2826668"/>
            <a:ext cx="752326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algn="l"/>
            <a:r>
              <a:rPr lang="zh-TW" altLang="en-US" dirty="0">
                <a:solidFill>
                  <a:prstClr val="black"/>
                </a:solidFill>
              </a:rPr>
              <a:t>平衡的身心</a:t>
            </a:r>
            <a:endParaRPr lang="zh-TW" altLang="en-US" dirty="0">
              <a:solidFill>
                <a:prstClr val="black"/>
              </a:solidFill>
            </a:endParaRPr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3394710" y="3969668"/>
            <a:ext cx="76032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algn="l"/>
            <a:r>
              <a:rPr lang="zh-TW" altLang="en-US" dirty="0">
                <a:solidFill>
                  <a:prstClr val="black"/>
                </a:solidFill>
              </a:rPr>
              <a:t>度有情眾生</a:t>
            </a:r>
            <a:endParaRPr lang="zh-TW" altLang="en-US" dirty="0">
              <a:solidFill>
                <a:prstClr val="black"/>
              </a:solidFill>
            </a:endParaRPr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3394710" y="5112668"/>
            <a:ext cx="752326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algn="l"/>
            <a:r>
              <a:rPr lang="zh-TW" altLang="en-US" dirty="0">
                <a:solidFill>
                  <a:prstClr val="black"/>
                </a:solidFill>
              </a:rPr>
              <a:t>分享光與</a:t>
            </a:r>
            <a:r>
              <a:rPr lang="zh-TW" altLang="en-US" dirty="0">
                <a:solidFill>
                  <a:prstClr val="black"/>
                </a:solidFill>
              </a:rPr>
              <a:t>愛</a:t>
            </a:r>
            <a:endParaRPr lang="zh-TW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049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5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75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51;p13">
            <a:extLst>
              <a:ext uri="{FF2B5EF4-FFF2-40B4-BE49-F238E27FC236}">
                <a16:creationId xmlns:a16="http://schemas.microsoft.com/office/drawing/2014/main" id="{2611EBCC-2D83-A23C-D4F2-7D1637FA1B4C}"/>
              </a:ext>
            </a:extLst>
          </p:cNvPr>
          <p:cNvSpPr txBox="1">
            <a:spLocks/>
          </p:cNvSpPr>
          <p:nvPr/>
        </p:nvSpPr>
        <p:spPr>
          <a:xfrm>
            <a:off x="2573350" y="1303020"/>
            <a:ext cx="6736193" cy="3879851"/>
          </a:xfrm>
          <a:prstGeom prst="rect">
            <a:avLst/>
          </a:prstGeom>
          <a:noFill/>
          <a:ln>
            <a:noFill/>
          </a:ln>
          <a:effectLst>
            <a:outerShdw blurRad="142875" algn="bl" rotWithShape="0">
              <a:srgbClr val="0072FF"/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idaloka"/>
              <a:buNone/>
              <a:defRPr sz="3200" b="0" i="0" u="none" strike="noStrike" cap="none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idaloka"/>
              <a:buNone/>
              <a:defRPr sz="3200" b="0" i="0" u="none" strike="noStrike" cap="none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idaloka"/>
              <a:buNone/>
              <a:defRPr sz="3200" b="0" i="0" u="none" strike="noStrike" cap="none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idaloka"/>
              <a:buNone/>
              <a:defRPr sz="3200" b="0" i="0" u="none" strike="noStrike" cap="none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idaloka"/>
              <a:buNone/>
              <a:defRPr sz="3200" b="0" i="0" u="none" strike="noStrike" cap="none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idaloka"/>
              <a:buNone/>
              <a:defRPr sz="3200" b="0" i="0" u="none" strike="noStrike" cap="none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idaloka"/>
              <a:buNone/>
              <a:defRPr sz="3200" b="0" i="0" u="none" strike="noStrike" cap="none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idaloka"/>
              <a:buNone/>
              <a:defRPr sz="3200" b="0" i="0" u="none" strike="noStrike" cap="none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idaloka"/>
              <a:buNone/>
              <a:defRPr sz="3200" b="0" i="0" u="none" strike="noStrike" cap="none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3200"/>
              <a:buFont typeface="Vidaloka"/>
              <a:buNone/>
              <a:tabLst/>
              <a:defRPr/>
            </a:pPr>
            <a:r>
              <a:rPr lang="zh-TW" altLang="en-US" sz="7200" kern="0" dirty="0">
                <a:solidFill>
                  <a:srgbClr val="44546A">
                    <a:lumMod val="60000"/>
                    <a:lumOff val="40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超研澤顏楷" panose="02010609010101010101" pitchFamily="49" charset="-120"/>
              </a:rPr>
              <a:t>美芳的</a:t>
            </a:r>
            <a:r>
              <a:rPr kumimoji="0" lang="zh-TW" altLang="en-US" sz="8000" b="0" i="0" u="none" strike="noStrike" kern="0" cap="none" spc="0" normalizeH="0" baseline="0" noProof="0" dirty="0" smtClean="0">
                <a:ln>
                  <a:noFill/>
                </a:ln>
                <a:solidFill>
                  <a:srgbClr val="44546A">
                    <a:lumMod val="60000"/>
                    <a:lumOff val="40000"/>
                  </a:srgb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超研澤顏楷" panose="02010609010101010101" pitchFamily="49" charset="-120"/>
                <a:sym typeface="Vidaloka"/>
              </a:rPr>
              <a:t>價值觀</a:t>
            </a:r>
            <a:endParaRPr kumimoji="0" lang="en-US" sz="8000" b="0" i="0" u="none" strike="noStrike" kern="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超研澤顏楷" panose="02010609010101010101" pitchFamily="49" charset="-120"/>
              <a:ea typeface="超研澤顏楷" panose="02010609010101010101" pitchFamily="49" charset="-120"/>
              <a:cs typeface="超研澤顏楷" panose="02010609010101010101" pitchFamily="49" charset="-120"/>
              <a:sym typeface="Vidaloka"/>
            </a:endParaRPr>
          </a:p>
        </p:txBody>
      </p:sp>
    </p:spTree>
    <p:extLst>
      <p:ext uri="{BB962C8B-B14F-4D97-AF65-F5344CB8AC3E}">
        <p14:creationId xmlns:p14="http://schemas.microsoft.com/office/powerpoint/2010/main" val="28074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93148" y="235765"/>
            <a:ext cx="6129300" cy="1296144"/>
          </a:xfrm>
        </p:spPr>
        <p:txBody>
          <a:bodyPr>
            <a:normAutofit/>
          </a:bodyPr>
          <a:lstStyle/>
          <a:p>
            <a:pPr algn="l"/>
            <a:r>
              <a:rPr lang="en-US" altLang="zh-TW" sz="6000" b="1" dirty="0" smtClean="0"/>
              <a:t>1.”</a:t>
            </a:r>
            <a:r>
              <a:rPr lang="zh-TW" altLang="en-US" sz="6000" b="1" dirty="0" smtClean="0"/>
              <a:t>觀</a:t>
            </a:r>
            <a:r>
              <a:rPr lang="en-US" altLang="zh-TW" sz="6000" b="1" dirty="0" smtClean="0"/>
              <a:t>”</a:t>
            </a:r>
            <a:r>
              <a:rPr lang="zh-TW" altLang="en-US" sz="6000" b="1" dirty="0"/>
              <a:t>照</a:t>
            </a:r>
            <a:r>
              <a:rPr lang="zh-TW" altLang="en-US" sz="6000" b="1" dirty="0" smtClean="0"/>
              <a:t>身體</a:t>
            </a:r>
            <a:endParaRPr lang="zh-TW" altLang="en-US" sz="3375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48614" y="1588810"/>
            <a:ext cx="10084256" cy="1273264"/>
          </a:xfrm>
        </p:spPr>
        <p:txBody>
          <a:bodyPr>
            <a:noAutofit/>
          </a:bodyPr>
          <a:lstStyle/>
          <a:p>
            <a:r>
              <a:rPr lang="zh-TW" altLang="en-US" sz="4400" dirty="0"/>
              <a:t>覺察身體狀態並運動健身，進食健康的食物</a:t>
            </a:r>
            <a:r>
              <a:rPr lang="zh-TW" altLang="en-US" sz="4400" dirty="0" smtClean="0"/>
              <a:t>。</a:t>
            </a:r>
            <a:endParaRPr lang="en-US" altLang="zh-TW" sz="4800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1384588" y="3035523"/>
            <a:ext cx="8229600" cy="1273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4400" dirty="0" smtClean="0">
                <a:solidFill>
                  <a:prstClr val="black"/>
                </a:solidFill>
              </a:rPr>
              <a:t>瑜珈伸展持續練習。</a:t>
            </a:r>
            <a:endParaRPr lang="en-US" altLang="zh-TW" sz="4400" dirty="0">
              <a:solidFill>
                <a:prstClr val="black"/>
              </a:solidFill>
            </a:endParaRPr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1384588" y="3854275"/>
            <a:ext cx="8229600" cy="1273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4400" dirty="0">
                <a:solidFill>
                  <a:prstClr val="black"/>
                </a:solidFill>
              </a:rPr>
              <a:t>晚餐飯後散步</a:t>
            </a:r>
            <a:r>
              <a:rPr lang="en-US" altLang="zh-TW" sz="4400" dirty="0" smtClean="0">
                <a:solidFill>
                  <a:prstClr val="black"/>
                </a:solidFill>
              </a:rPr>
              <a:t>(</a:t>
            </a:r>
            <a:r>
              <a:rPr lang="zh-TW" altLang="en-US" sz="4400" dirty="0" smtClean="0">
                <a:solidFill>
                  <a:prstClr val="black"/>
                </a:solidFill>
              </a:rPr>
              <a:t>每週三次以上</a:t>
            </a:r>
            <a:r>
              <a:rPr lang="en-US" altLang="zh-TW" sz="4400" dirty="0" smtClean="0">
                <a:solidFill>
                  <a:prstClr val="black"/>
                </a:solidFill>
              </a:rPr>
              <a:t>)</a:t>
            </a:r>
            <a:r>
              <a:rPr lang="zh-TW" altLang="en-US" sz="4400" dirty="0" smtClean="0">
                <a:solidFill>
                  <a:prstClr val="black"/>
                </a:solidFill>
              </a:rPr>
              <a:t>。</a:t>
            </a:r>
            <a:endParaRPr lang="en-US" altLang="zh-TW" sz="4400" dirty="0">
              <a:solidFill>
                <a:prstClr val="black"/>
              </a:solidFill>
            </a:endParaRPr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1384588" y="4734103"/>
            <a:ext cx="8229600" cy="1273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4400" dirty="0">
                <a:solidFill>
                  <a:prstClr val="black"/>
                </a:solidFill>
              </a:rPr>
              <a:t>學習蔬食料理。</a:t>
            </a:r>
            <a:endParaRPr lang="en-US" altLang="zh-TW" sz="4400" dirty="0">
              <a:solidFill>
                <a:prstClr val="black"/>
              </a:solidFill>
            </a:endParaRPr>
          </a:p>
        </p:txBody>
      </p:sp>
      <p:sp>
        <p:nvSpPr>
          <p:cNvPr id="7" name="內容版面配置區 2"/>
          <p:cNvSpPr txBox="1">
            <a:spLocks/>
          </p:cNvSpPr>
          <p:nvPr/>
        </p:nvSpPr>
        <p:spPr>
          <a:xfrm>
            <a:off x="1384588" y="5584736"/>
            <a:ext cx="8399492" cy="1273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4400" dirty="0">
                <a:solidFill>
                  <a:prstClr val="black"/>
                </a:solidFill>
              </a:rPr>
              <a:t>選擇健康食材，注意營養均衡。</a:t>
            </a:r>
            <a:endParaRPr lang="en-US" altLang="zh-TW" sz="4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336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93148" y="235765"/>
            <a:ext cx="6129300" cy="1296144"/>
          </a:xfrm>
        </p:spPr>
        <p:txBody>
          <a:bodyPr>
            <a:normAutofit/>
          </a:bodyPr>
          <a:lstStyle/>
          <a:p>
            <a:pPr algn="l"/>
            <a:r>
              <a:rPr lang="en-US" altLang="zh-TW" sz="6000" b="1" dirty="0" smtClean="0"/>
              <a:t>2.</a:t>
            </a:r>
            <a:r>
              <a:rPr lang="zh-TW" altLang="en-US" sz="6000" b="1" dirty="0" smtClean="0"/>
              <a:t> 身心平衡</a:t>
            </a:r>
            <a:endParaRPr lang="zh-TW" altLang="en-US" sz="3375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48614" y="1588810"/>
            <a:ext cx="10084256" cy="1273264"/>
          </a:xfrm>
        </p:spPr>
        <p:txBody>
          <a:bodyPr>
            <a:noAutofit/>
          </a:bodyPr>
          <a:lstStyle/>
          <a:p>
            <a:r>
              <a:rPr lang="zh-TW" altLang="en-US" sz="4400" dirty="0"/>
              <a:t>正念融入行住坐臥</a:t>
            </a:r>
            <a:r>
              <a:rPr lang="zh-TW" altLang="en-US" sz="4400" dirty="0" smtClean="0"/>
              <a:t>，覺察吐納於舉手投足間，修練動中禪。</a:t>
            </a:r>
            <a:endParaRPr lang="en-US" altLang="zh-TW" sz="4800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1384588" y="3035523"/>
            <a:ext cx="8229600" cy="1273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zh-TW" altLang="en-US" sz="4400" dirty="0" smtClean="0">
                <a:solidFill>
                  <a:prstClr val="black"/>
                </a:solidFill>
              </a:rPr>
              <a:t>每日</a:t>
            </a:r>
            <a:r>
              <a:rPr lang="zh-TW" altLang="en-US" sz="4400" dirty="0">
                <a:solidFill>
                  <a:prstClr val="black"/>
                </a:solidFill>
              </a:rPr>
              <a:t>靜坐</a:t>
            </a:r>
            <a:r>
              <a:rPr lang="en-US" altLang="zh-TW" sz="4400" dirty="0" smtClean="0">
                <a:solidFill>
                  <a:prstClr val="black"/>
                </a:solidFill>
              </a:rPr>
              <a:t>30-50</a:t>
            </a:r>
            <a:r>
              <a:rPr lang="zh-TW" altLang="en-US" sz="4400" dirty="0" smtClean="0">
                <a:solidFill>
                  <a:prstClr val="black"/>
                </a:solidFill>
              </a:rPr>
              <a:t>分鐘</a:t>
            </a:r>
            <a:r>
              <a:rPr kumimoji="0" lang="zh-TW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。</a:t>
            </a:r>
            <a:endParaRPr kumimoji="0" lang="en-US" altLang="zh-TW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1384588" y="3854275"/>
            <a:ext cx="8229600" cy="1273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zh-TW" altLang="en-US" sz="4400" dirty="0">
                <a:solidFill>
                  <a:prstClr val="black"/>
                </a:solidFill>
              </a:rPr>
              <a:t>每日課誦經</a:t>
            </a:r>
            <a:r>
              <a:rPr lang="zh-TW" altLang="en-US" sz="4400" smtClean="0">
                <a:solidFill>
                  <a:prstClr val="black"/>
                </a:solidFill>
              </a:rPr>
              <a:t>文</a:t>
            </a:r>
            <a:r>
              <a:rPr lang="en-US" altLang="zh-TW" sz="4400" dirty="0" smtClean="0">
                <a:solidFill>
                  <a:prstClr val="black"/>
                </a:solidFill>
              </a:rPr>
              <a:t>10-20</a:t>
            </a:r>
            <a:r>
              <a:rPr lang="zh-TW" altLang="en-US" sz="4400" dirty="0" smtClean="0">
                <a:solidFill>
                  <a:prstClr val="black"/>
                </a:solidFill>
              </a:rPr>
              <a:t>分鐘</a:t>
            </a:r>
            <a:r>
              <a:rPr kumimoji="0" lang="zh-TW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。</a:t>
            </a:r>
            <a:endParaRPr kumimoji="0" lang="en-US" altLang="zh-TW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1384588" y="4734103"/>
            <a:ext cx="8229600" cy="1273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zh-TW" altLang="en-US" sz="4400">
                <a:solidFill>
                  <a:prstClr val="black"/>
                </a:solidFill>
              </a:rPr>
              <a:t>精進禪修與身心靈學習</a:t>
            </a:r>
            <a:r>
              <a:rPr kumimoji="0" lang="zh-TW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。</a:t>
            </a:r>
            <a:endParaRPr kumimoji="0" lang="en-US" altLang="zh-TW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7" name="內容版面配置區 2"/>
          <p:cNvSpPr txBox="1">
            <a:spLocks/>
          </p:cNvSpPr>
          <p:nvPr/>
        </p:nvSpPr>
        <p:spPr>
          <a:xfrm>
            <a:off x="1384588" y="5584736"/>
            <a:ext cx="8399492" cy="1273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zh-TW" altLang="en-US" sz="4400" dirty="0">
                <a:solidFill>
                  <a:prstClr val="black"/>
                </a:solidFill>
              </a:rPr>
              <a:t>專注而放鬆</a:t>
            </a:r>
            <a:r>
              <a:rPr kumimoji="0" lang="zh-TW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。</a:t>
            </a:r>
            <a:endParaRPr kumimoji="0" lang="en-US" altLang="zh-TW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5440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78898" y="205942"/>
            <a:ext cx="6129300" cy="1296144"/>
          </a:xfrm>
        </p:spPr>
        <p:txBody>
          <a:bodyPr>
            <a:normAutofit/>
          </a:bodyPr>
          <a:lstStyle/>
          <a:p>
            <a:pPr algn="l"/>
            <a:r>
              <a:rPr lang="en-US" altLang="zh-TW" sz="6000" b="1" dirty="0"/>
              <a:t>3</a:t>
            </a:r>
            <a:r>
              <a:rPr lang="en-US" altLang="zh-TW" sz="6000" b="1" dirty="0" smtClean="0"/>
              <a:t>. </a:t>
            </a:r>
            <a:r>
              <a:rPr lang="zh-TW" altLang="en-US" sz="6000" b="1" dirty="0" smtClean="0"/>
              <a:t>學習成長</a:t>
            </a:r>
            <a:endParaRPr lang="zh-TW" altLang="en-US" sz="3375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48614" y="1588810"/>
            <a:ext cx="10743386" cy="1273264"/>
          </a:xfrm>
        </p:spPr>
        <p:txBody>
          <a:bodyPr>
            <a:noAutofit/>
          </a:bodyPr>
          <a:lstStyle/>
          <a:p>
            <a:r>
              <a:rPr lang="zh-TW" altLang="en-US" sz="4400" dirty="0"/>
              <a:t>持續不間斷的學習， 學習帶來快樂</a:t>
            </a:r>
            <a:r>
              <a:rPr lang="zh-TW" altLang="en-US" sz="4400" dirty="0" smtClean="0"/>
              <a:t>，也帶來成長與活力。</a:t>
            </a:r>
            <a:endParaRPr lang="en-US" altLang="zh-TW" sz="4800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1384588" y="3035523"/>
            <a:ext cx="8229600" cy="1273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zh-TW" altLang="en-US" sz="4400" dirty="0" smtClean="0">
                <a:solidFill>
                  <a:prstClr val="black"/>
                </a:solidFill>
              </a:rPr>
              <a:t>進修有興趣</a:t>
            </a:r>
            <a:r>
              <a:rPr lang="zh-TW" altLang="en-US" sz="4400" dirty="0">
                <a:solidFill>
                  <a:prstClr val="black"/>
                </a:solidFill>
              </a:rPr>
              <a:t>的主題課程</a:t>
            </a:r>
            <a:r>
              <a:rPr kumimoji="0" lang="zh-TW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。</a:t>
            </a:r>
            <a:endParaRPr kumimoji="0" lang="en-US" altLang="zh-TW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1384588" y="3854275"/>
            <a:ext cx="8229600" cy="1273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zh-TW" altLang="en-US" sz="4400" dirty="0">
                <a:solidFill>
                  <a:prstClr val="black"/>
                </a:solidFill>
              </a:rPr>
              <a:t>佛法的精進</a:t>
            </a:r>
            <a:r>
              <a:rPr kumimoji="0" lang="zh-TW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。</a:t>
            </a:r>
            <a:endParaRPr kumimoji="0" lang="en-US" altLang="zh-TW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1384588" y="4734103"/>
            <a:ext cx="8229600" cy="1273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zh-TW" altLang="en-US" sz="4400" dirty="0">
                <a:solidFill>
                  <a:prstClr val="black"/>
                </a:solidFill>
              </a:rPr>
              <a:t>每週固定排出閱讀時間</a:t>
            </a:r>
            <a:r>
              <a:rPr kumimoji="0" lang="zh-TW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。</a:t>
            </a:r>
            <a:endParaRPr kumimoji="0" lang="en-US" altLang="zh-TW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7" name="內容版面配置區 2"/>
          <p:cNvSpPr txBox="1">
            <a:spLocks/>
          </p:cNvSpPr>
          <p:nvPr/>
        </p:nvSpPr>
        <p:spPr>
          <a:xfrm>
            <a:off x="1384588" y="5584736"/>
            <a:ext cx="8399492" cy="1273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zh-TW" altLang="en-US" sz="4400" dirty="0">
                <a:solidFill>
                  <a:prstClr val="black"/>
                </a:solidFill>
              </a:rPr>
              <a:t>培養英語會話能</a:t>
            </a:r>
            <a:r>
              <a:rPr lang="zh-TW" altLang="en-US" sz="4400" dirty="0">
                <a:solidFill>
                  <a:prstClr val="black"/>
                </a:solidFill>
              </a:rPr>
              <a:t>力</a:t>
            </a:r>
            <a:r>
              <a:rPr kumimoji="0" lang="zh-TW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。</a:t>
            </a:r>
            <a:endParaRPr kumimoji="0" lang="en-US" altLang="zh-TW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6358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93148" y="235765"/>
            <a:ext cx="6129300" cy="1296144"/>
          </a:xfrm>
        </p:spPr>
        <p:txBody>
          <a:bodyPr>
            <a:normAutofit/>
          </a:bodyPr>
          <a:lstStyle/>
          <a:p>
            <a:pPr algn="l"/>
            <a:r>
              <a:rPr lang="en-US" altLang="zh-TW" sz="6000" b="1" dirty="0" smtClean="0"/>
              <a:t>4</a:t>
            </a:r>
            <a:r>
              <a:rPr lang="en-US" altLang="zh-TW" sz="6000" b="1" dirty="0" smtClean="0"/>
              <a:t>. </a:t>
            </a:r>
            <a:r>
              <a:rPr lang="zh-TW" altLang="en-US" sz="6000" b="1" dirty="0" smtClean="0"/>
              <a:t>珍惜家人</a:t>
            </a:r>
            <a:endParaRPr lang="zh-TW" altLang="en-US" sz="3375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48614" y="1588810"/>
            <a:ext cx="10084256" cy="1273264"/>
          </a:xfrm>
        </p:spPr>
        <p:txBody>
          <a:bodyPr>
            <a:noAutofit/>
          </a:bodyPr>
          <a:lstStyle/>
          <a:p>
            <a:r>
              <a:rPr lang="zh-TW" altLang="en-US" sz="4400" dirty="0"/>
              <a:t>珍惜夫妻、親子、親友間情分，維繫彼此間關係，營造快樂氛圍</a:t>
            </a:r>
            <a:r>
              <a:rPr lang="zh-TW" altLang="en-US" sz="4400" dirty="0" smtClean="0"/>
              <a:t>。</a:t>
            </a:r>
            <a:endParaRPr lang="en-US" altLang="zh-TW" sz="4800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1384588" y="3035523"/>
            <a:ext cx="8229600" cy="1273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zh-TW" altLang="en-US" sz="4400" dirty="0" smtClean="0">
                <a:solidFill>
                  <a:prstClr val="black"/>
                </a:solidFill>
              </a:rPr>
              <a:t>夫妻 </a:t>
            </a:r>
            <a:r>
              <a:rPr lang="en-US" altLang="zh-TW" sz="4400" dirty="0" smtClean="0">
                <a:solidFill>
                  <a:prstClr val="black"/>
                </a:solidFill>
              </a:rPr>
              <a:t>: </a:t>
            </a:r>
            <a:r>
              <a:rPr lang="zh-TW" altLang="en-US" sz="4400" dirty="0">
                <a:solidFill>
                  <a:prstClr val="black"/>
                </a:solidFill>
              </a:rPr>
              <a:t>互賴與尊重</a:t>
            </a:r>
            <a:r>
              <a:rPr kumimoji="0" lang="zh-TW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。</a:t>
            </a:r>
            <a:endParaRPr kumimoji="0" lang="en-US" altLang="zh-TW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1384588" y="3854275"/>
            <a:ext cx="8229600" cy="1273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zh-TW" altLang="en-US" sz="4400" dirty="0">
                <a:solidFill>
                  <a:prstClr val="black"/>
                </a:solidFill>
              </a:rPr>
              <a:t>親子 </a:t>
            </a:r>
            <a:r>
              <a:rPr lang="en-US" altLang="zh-TW" sz="4400" dirty="0">
                <a:solidFill>
                  <a:prstClr val="black"/>
                </a:solidFill>
              </a:rPr>
              <a:t>: </a:t>
            </a:r>
            <a:r>
              <a:rPr lang="zh-TW" altLang="en-US" sz="4400" dirty="0">
                <a:solidFill>
                  <a:prstClr val="black"/>
                </a:solidFill>
              </a:rPr>
              <a:t>支持與放手</a:t>
            </a:r>
            <a:r>
              <a:rPr kumimoji="0" lang="zh-TW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。</a:t>
            </a:r>
            <a:endParaRPr kumimoji="0" lang="en-US" altLang="zh-TW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1384588" y="4734103"/>
            <a:ext cx="8229600" cy="1273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zh-TW" altLang="en-US" sz="4400" dirty="0">
                <a:solidFill>
                  <a:prstClr val="black"/>
                </a:solidFill>
              </a:rPr>
              <a:t>父母 </a:t>
            </a:r>
            <a:r>
              <a:rPr lang="en-US" altLang="zh-TW" sz="4400" dirty="0">
                <a:solidFill>
                  <a:prstClr val="black"/>
                </a:solidFill>
              </a:rPr>
              <a:t>: </a:t>
            </a:r>
            <a:r>
              <a:rPr lang="zh-TW" altLang="en-US" sz="4400" dirty="0">
                <a:solidFill>
                  <a:prstClr val="black"/>
                </a:solidFill>
              </a:rPr>
              <a:t>關懷與陪伴</a:t>
            </a:r>
            <a:r>
              <a:rPr kumimoji="0" lang="zh-TW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。</a:t>
            </a:r>
            <a:endParaRPr kumimoji="0" lang="en-US" altLang="zh-TW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7" name="內容版面配置區 2"/>
          <p:cNvSpPr txBox="1">
            <a:spLocks/>
          </p:cNvSpPr>
          <p:nvPr/>
        </p:nvSpPr>
        <p:spPr>
          <a:xfrm>
            <a:off x="1384588" y="5584736"/>
            <a:ext cx="8399492" cy="1273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zh-TW" altLang="en-US" sz="4400" dirty="0">
                <a:solidFill>
                  <a:prstClr val="black"/>
                </a:solidFill>
              </a:rPr>
              <a:t>親戚 </a:t>
            </a:r>
            <a:r>
              <a:rPr lang="en-US" altLang="zh-TW" sz="4400" dirty="0">
                <a:solidFill>
                  <a:prstClr val="black"/>
                </a:solidFill>
              </a:rPr>
              <a:t>: </a:t>
            </a:r>
            <a:r>
              <a:rPr lang="zh-TW" altLang="en-US" sz="4400" dirty="0">
                <a:solidFill>
                  <a:prstClr val="black"/>
                </a:solidFill>
              </a:rPr>
              <a:t>關心與禮尚往來</a:t>
            </a:r>
            <a:r>
              <a:rPr kumimoji="0" lang="zh-TW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。</a:t>
            </a:r>
            <a:endParaRPr kumimoji="0" lang="en-US" altLang="zh-TW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4301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93148" y="235765"/>
            <a:ext cx="6129300" cy="1296144"/>
          </a:xfrm>
        </p:spPr>
        <p:txBody>
          <a:bodyPr>
            <a:normAutofit/>
          </a:bodyPr>
          <a:lstStyle/>
          <a:p>
            <a:pPr algn="l"/>
            <a:r>
              <a:rPr lang="en-US" altLang="zh-TW" sz="6000" b="1" dirty="0"/>
              <a:t>5</a:t>
            </a:r>
            <a:r>
              <a:rPr lang="en-US" altLang="zh-TW" sz="6000" b="1" dirty="0" smtClean="0"/>
              <a:t>.</a:t>
            </a:r>
            <a:r>
              <a:rPr lang="zh-TW" altLang="en-US" sz="6000" b="1" dirty="0" smtClean="0"/>
              <a:t> 陪伴孩子</a:t>
            </a:r>
            <a:endParaRPr lang="zh-TW" altLang="en-US" sz="3375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93148" y="1531909"/>
            <a:ext cx="10084256" cy="1273264"/>
          </a:xfrm>
        </p:spPr>
        <p:txBody>
          <a:bodyPr>
            <a:noAutofit/>
          </a:bodyPr>
          <a:lstStyle/>
          <a:p>
            <a:r>
              <a:rPr lang="zh-TW" altLang="en-US" sz="4400" dirty="0"/>
              <a:t>教育現場陪伴與鼓勵學生，不放棄任何一個孩子，教育志業發揮良能</a:t>
            </a:r>
            <a:r>
              <a:rPr lang="zh-TW" altLang="en-US" sz="4400" dirty="0" smtClean="0"/>
              <a:t>。</a:t>
            </a:r>
            <a:endParaRPr lang="en-US" altLang="zh-TW" sz="4800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1293148" y="3049321"/>
            <a:ext cx="9656792" cy="1273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zh-TW" altLang="en-US" sz="4400" dirty="0">
                <a:solidFill>
                  <a:prstClr val="black"/>
                </a:solidFill>
              </a:rPr>
              <a:t>穩定身心內在，平等心與孩子互動</a:t>
            </a:r>
            <a:r>
              <a:rPr kumimoji="0" lang="zh-TW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。</a:t>
            </a:r>
            <a:endParaRPr kumimoji="0" lang="en-US" altLang="zh-TW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1293148" y="4088430"/>
            <a:ext cx="8913842" cy="1273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zh-TW" altLang="en-US" sz="4400" dirty="0">
                <a:solidFill>
                  <a:prstClr val="black"/>
                </a:solidFill>
              </a:rPr>
              <a:t>正向好奇對話，帶給孩子正能量</a:t>
            </a:r>
            <a:r>
              <a:rPr kumimoji="0" lang="zh-TW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。</a:t>
            </a:r>
            <a:endParaRPr kumimoji="0" lang="en-US" altLang="zh-TW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1293148" y="5127539"/>
            <a:ext cx="8229600" cy="1273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zh-TW" altLang="en-US" sz="4400" dirty="0">
                <a:solidFill>
                  <a:prstClr val="black"/>
                </a:solidFill>
              </a:rPr>
              <a:t>吸收教育新知</a:t>
            </a:r>
            <a:r>
              <a:rPr kumimoji="0" lang="zh-TW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。</a:t>
            </a:r>
            <a:endParaRPr kumimoji="0" lang="en-US" altLang="zh-TW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5318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93148" y="235765"/>
            <a:ext cx="6129300" cy="1296144"/>
          </a:xfrm>
        </p:spPr>
        <p:txBody>
          <a:bodyPr>
            <a:normAutofit/>
          </a:bodyPr>
          <a:lstStyle/>
          <a:p>
            <a:pPr algn="l"/>
            <a:r>
              <a:rPr lang="en-US" altLang="zh-TW" sz="6000" b="1" dirty="0"/>
              <a:t>6</a:t>
            </a:r>
            <a:r>
              <a:rPr lang="en-US" altLang="zh-TW" sz="6000" b="1" dirty="0" smtClean="0"/>
              <a:t>.</a:t>
            </a:r>
            <a:r>
              <a:rPr lang="zh-TW" altLang="en-US" sz="6000" b="1" dirty="0" smtClean="0"/>
              <a:t> 人際和諧</a:t>
            </a:r>
            <a:endParaRPr lang="zh-TW" altLang="en-US" sz="3375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48614" y="1588810"/>
            <a:ext cx="10084256" cy="1273264"/>
          </a:xfrm>
        </p:spPr>
        <p:txBody>
          <a:bodyPr>
            <a:noAutofit/>
          </a:bodyPr>
          <a:lstStyle/>
          <a:p>
            <a:r>
              <a:rPr lang="zh-TW" altLang="en-US" sz="4400" dirty="0"/>
              <a:t>結交知己益友，珍惜法親情誼，保持接觸人群</a:t>
            </a:r>
            <a:r>
              <a:rPr lang="zh-TW" altLang="en-US" sz="4400" dirty="0" smtClean="0"/>
              <a:t>。</a:t>
            </a:r>
            <a:endParaRPr lang="en-US" altLang="zh-TW" sz="4800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1384588" y="3035523"/>
            <a:ext cx="10148282" cy="1273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zh-TW" altLang="en-US" sz="4400" dirty="0">
                <a:solidFill>
                  <a:prstClr val="black"/>
                </a:solidFill>
              </a:rPr>
              <a:t>知己老友</a:t>
            </a:r>
            <a:r>
              <a:rPr lang="en-US" altLang="zh-TW" sz="4400" dirty="0" smtClean="0">
                <a:solidFill>
                  <a:prstClr val="black"/>
                </a:solidFill>
              </a:rPr>
              <a:t>(</a:t>
            </a:r>
            <a:r>
              <a:rPr lang="zh-TW" altLang="en-US" sz="4400" dirty="0" smtClean="0">
                <a:solidFill>
                  <a:prstClr val="black"/>
                </a:solidFill>
              </a:rPr>
              <a:t>好友、老家長、老會員、老同事、老同學</a:t>
            </a:r>
            <a:r>
              <a:rPr lang="en-US" altLang="zh-TW" sz="4400" dirty="0" smtClean="0">
                <a:solidFill>
                  <a:prstClr val="black"/>
                </a:solidFill>
              </a:rPr>
              <a:t>)</a:t>
            </a:r>
            <a:r>
              <a:rPr lang="zh-TW" altLang="en-US" sz="4400" dirty="0" smtClean="0">
                <a:solidFill>
                  <a:prstClr val="black"/>
                </a:solidFill>
              </a:rPr>
              <a:t>要定期關懷聯繫</a:t>
            </a:r>
            <a:r>
              <a:rPr kumimoji="0" lang="zh-TW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。</a:t>
            </a:r>
            <a:endParaRPr kumimoji="0" lang="en-US" altLang="zh-TW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1307546" y="4482236"/>
            <a:ext cx="8229600" cy="1273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zh-TW" altLang="en-US" sz="4400" dirty="0">
                <a:solidFill>
                  <a:prstClr val="black"/>
                </a:solidFill>
              </a:rPr>
              <a:t>法親情誼要珍惜與延續</a:t>
            </a:r>
            <a:r>
              <a:rPr kumimoji="0" lang="zh-TW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。</a:t>
            </a:r>
            <a:endParaRPr kumimoji="0" lang="en-US" altLang="zh-TW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1384588" y="5397043"/>
            <a:ext cx="8229600" cy="1273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zh-TW" altLang="en-US" sz="4400" dirty="0">
                <a:solidFill>
                  <a:prstClr val="black"/>
                </a:solidFill>
              </a:rPr>
              <a:t>與人群接觸</a:t>
            </a:r>
            <a:r>
              <a:rPr kumimoji="0" lang="zh-TW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。</a:t>
            </a:r>
            <a:endParaRPr kumimoji="0" lang="en-US" altLang="zh-TW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2334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58858" y="119217"/>
            <a:ext cx="6129300" cy="1296144"/>
          </a:xfrm>
        </p:spPr>
        <p:txBody>
          <a:bodyPr>
            <a:normAutofit/>
          </a:bodyPr>
          <a:lstStyle/>
          <a:p>
            <a:pPr algn="l"/>
            <a:r>
              <a:rPr lang="en-US" altLang="zh-TW" sz="6000" b="1" dirty="0"/>
              <a:t>7</a:t>
            </a:r>
            <a:r>
              <a:rPr lang="en-US" altLang="zh-TW" sz="6000" b="1" dirty="0" smtClean="0"/>
              <a:t>.</a:t>
            </a:r>
            <a:r>
              <a:rPr lang="zh-TW" altLang="en-US" sz="6000" b="1" dirty="0" smtClean="0"/>
              <a:t> 開創能量</a:t>
            </a:r>
            <a:endParaRPr lang="zh-TW" altLang="en-US" sz="3375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07398" y="1413441"/>
            <a:ext cx="10084256" cy="1273264"/>
          </a:xfrm>
        </p:spPr>
        <p:txBody>
          <a:bodyPr>
            <a:noAutofit/>
          </a:bodyPr>
          <a:lstStyle/>
          <a:p>
            <a:r>
              <a:rPr lang="zh-TW" altLang="en-US" sz="4400" dirty="0"/>
              <a:t>維持穩定生活狀態的同時</a:t>
            </a:r>
            <a:r>
              <a:rPr lang="zh-TW" altLang="en-US" sz="4400" dirty="0" smtClean="0"/>
              <a:t>，發揮創造力，開發潛能，能量開展。</a:t>
            </a:r>
            <a:endParaRPr lang="en-US" altLang="zh-TW" sz="4800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1007398" y="2867412"/>
            <a:ext cx="10262582" cy="1273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zh-TW" altLang="en-US" sz="4400" dirty="0">
                <a:solidFill>
                  <a:prstClr val="black"/>
                </a:solidFill>
              </a:rPr>
              <a:t>保持財務穩定，不投機、不亂花錢，並學習投資理財、儲蓄累積</a:t>
            </a:r>
            <a:r>
              <a:rPr kumimoji="0" lang="zh-TW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。</a:t>
            </a:r>
            <a:endParaRPr kumimoji="0" lang="en-US" altLang="zh-TW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1007398" y="4346605"/>
            <a:ext cx="10628342" cy="1273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zh-TW" altLang="en-US" sz="4400" dirty="0">
                <a:solidFill>
                  <a:prstClr val="black"/>
                </a:solidFill>
              </a:rPr>
              <a:t>一段時間安排適當的旅行，增進生活情趣，注入學習與創造力的養分</a:t>
            </a:r>
            <a:r>
              <a:rPr kumimoji="0" lang="zh-TW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。</a:t>
            </a:r>
            <a:endParaRPr kumimoji="0" lang="en-US" altLang="zh-TW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1007398" y="5825798"/>
            <a:ext cx="10807412" cy="1273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zh-TW" altLang="en-US" sz="4400" dirty="0">
                <a:solidFill>
                  <a:prstClr val="black"/>
                </a:solidFill>
              </a:rPr>
              <a:t>做自己喜歡做的</a:t>
            </a:r>
            <a:r>
              <a:rPr lang="zh-TW" altLang="en-US" sz="4400" dirty="0" smtClean="0">
                <a:solidFill>
                  <a:prstClr val="black"/>
                </a:solidFill>
              </a:rPr>
              <a:t>事，嘗試較少接觸的事物</a:t>
            </a:r>
            <a:r>
              <a:rPr kumimoji="0" lang="zh-TW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。</a:t>
            </a:r>
            <a:endParaRPr kumimoji="0" lang="en-US" altLang="zh-TW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1520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4_201505-信服-分站活動(二)歡喜傳幸福-附件一   簡報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01505-信服-分站活動(二)歡喜傳幸福-附件一   簡報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462</Words>
  <Application>Microsoft Office PowerPoint</Application>
  <PresentationFormat>寬螢幕</PresentationFormat>
  <Paragraphs>64</Paragraphs>
  <Slides>12</Slides>
  <Notes>9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12</vt:i4>
      </vt:variant>
    </vt:vector>
  </HeadingPairs>
  <TitlesOfParts>
    <vt:vector size="22" baseType="lpstr">
      <vt:lpstr>Vidaloka</vt:lpstr>
      <vt:lpstr>超研澤顏楷</vt:lpstr>
      <vt:lpstr>微軟正黑體</vt:lpstr>
      <vt:lpstr>新細明體</vt:lpstr>
      <vt:lpstr>Arial</vt:lpstr>
      <vt:lpstr>Calibri</vt:lpstr>
      <vt:lpstr>Calibri Light</vt:lpstr>
      <vt:lpstr>Office 佈景主題</vt:lpstr>
      <vt:lpstr>4_201505-信服-分站活動(二)歡喜傳幸福-附件一   簡報</vt:lpstr>
      <vt:lpstr>201505-信服-分站活動(二)歡喜傳幸福-附件一   簡報</vt:lpstr>
      <vt:lpstr>PowerPoint 簡報</vt:lpstr>
      <vt:lpstr>PowerPoint 簡報</vt:lpstr>
      <vt:lpstr>1.”觀”照身體</vt:lpstr>
      <vt:lpstr>2. 身心平衡</vt:lpstr>
      <vt:lpstr>3. 學習成長</vt:lpstr>
      <vt:lpstr>4. 珍惜家人</vt:lpstr>
      <vt:lpstr>5. 陪伴孩子</vt:lpstr>
      <vt:lpstr>6. 人際和諧</vt:lpstr>
      <vt:lpstr>7. 開創能量</vt:lpstr>
      <vt:lpstr>8. 利益人間</vt:lpstr>
      <vt:lpstr>PowerPoint 簡報</vt:lpstr>
      <vt:lpstr>生命愛奇蹟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時間管理 使命宣言</dc:title>
  <dc:creator>美芳</dc:creator>
  <cp:lastModifiedBy>美芳</cp:lastModifiedBy>
  <cp:revision>15</cp:revision>
  <dcterms:created xsi:type="dcterms:W3CDTF">2024-03-12T12:58:30Z</dcterms:created>
  <dcterms:modified xsi:type="dcterms:W3CDTF">2024-03-13T12:44:37Z</dcterms:modified>
</cp:coreProperties>
</file>