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5" r:id="rId2"/>
  </p:sldMasterIdLst>
  <p:notesMasterIdLst>
    <p:notesMasterId r:id="rId42"/>
  </p:notesMasterIdLst>
  <p:sldIdLst>
    <p:sldId id="256" r:id="rId3"/>
    <p:sldId id="295" r:id="rId4"/>
    <p:sldId id="258" r:id="rId5"/>
    <p:sldId id="259" r:id="rId6"/>
    <p:sldId id="260" r:id="rId7"/>
    <p:sldId id="261" r:id="rId8"/>
    <p:sldId id="262" r:id="rId9"/>
    <p:sldId id="279" r:id="rId10"/>
    <p:sldId id="281" r:id="rId11"/>
    <p:sldId id="282" r:id="rId12"/>
    <p:sldId id="270" r:id="rId13"/>
    <p:sldId id="283" r:id="rId14"/>
    <p:sldId id="285" r:id="rId15"/>
    <p:sldId id="265" r:id="rId16"/>
    <p:sldId id="266" r:id="rId17"/>
    <p:sldId id="263" r:id="rId18"/>
    <p:sldId id="264" r:id="rId19"/>
    <p:sldId id="269" r:id="rId20"/>
    <p:sldId id="294" r:id="rId21"/>
    <p:sldId id="267" r:id="rId22"/>
    <p:sldId id="268" r:id="rId23"/>
    <p:sldId id="271" r:id="rId24"/>
    <p:sldId id="284" r:id="rId25"/>
    <p:sldId id="287" r:id="rId26"/>
    <p:sldId id="272" r:id="rId27"/>
    <p:sldId id="288" r:id="rId28"/>
    <p:sldId id="291" r:id="rId29"/>
    <p:sldId id="273" r:id="rId30"/>
    <p:sldId id="289" r:id="rId31"/>
    <p:sldId id="290" r:id="rId32"/>
    <p:sldId id="276" r:id="rId33"/>
    <p:sldId id="274" r:id="rId34"/>
    <p:sldId id="292" r:id="rId35"/>
    <p:sldId id="275" r:id="rId36"/>
    <p:sldId id="277" r:id="rId37"/>
    <p:sldId id="278" r:id="rId38"/>
    <p:sldId id="293" r:id="rId39"/>
    <p:sldId id="280" r:id="rId40"/>
    <p:sldId id="296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2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-1240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C805F-85C8-4977-9405-33DB85D28BD6}" type="datetimeFigureOut">
              <a:rPr lang="zh-TW" altLang="en-US" smtClean="0"/>
              <a:pPr/>
              <a:t>2019/1/30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C3243-57A4-49A6-BA5A-C6C3F8739D8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62800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ctr">
            <a:normAutofit/>
          </a:bodyPr>
          <a:lstStyle>
            <a:lvl1pPr algn="ctr">
              <a:defRPr sz="5400"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latin typeface="華康中圓體" pitchFamily="49" charset="-120"/>
                <a:ea typeface="華康中圓體" pitchFamily="49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86D0-73F5-4312-A96A-3739E091CB18}" type="datetime1">
              <a:rPr lang="zh-TW" altLang="en-US" smtClean="0"/>
              <a:pPr/>
              <a:t>2019/1/30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161250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4CC07-252A-4258-BF39-A3D4F837522D}" type="datetime1">
              <a:rPr lang="zh-TW" altLang="en-US" smtClean="0"/>
              <a:pPr/>
              <a:t>2019/1/30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881524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E540-B2D7-4508-B391-32D643647087}" type="datetime1">
              <a:rPr lang="zh-TW" altLang="en-US" smtClean="0"/>
              <a:pPr/>
              <a:t>2019/1/30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37959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F4833-24A6-4B69-91AD-BF91AA54A86A}" type="datetime1">
              <a:rPr lang="zh-TW" altLang="en-US" smtClean="0"/>
              <a:pPr/>
              <a:t>2019/1/30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4333-E958-4F4F-A83D-43B45B1BFDB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02712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18836"/>
            <a:ext cx="7886700" cy="5558127"/>
          </a:xfrm>
        </p:spPr>
        <p:txBody>
          <a:bodyPr anchor="t"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BA029-F04B-4253-8BEF-1EC35CECC03D}" type="datetime1">
              <a:rPr lang="zh-TW" altLang="en-US" smtClean="0"/>
              <a:pPr/>
              <a:t>2019/1/30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523479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29790"/>
            <a:ext cx="7772400" cy="147066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0CC4-338E-4857-A1B1-808A55969F5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4CE5-7F63-4DA3-9363-96F6A76837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glow rad="101600">
                    <a:srgbClr val="922300">
                      <a:alpha val="40000"/>
                    </a:srgbClr>
                  </a:glow>
                </a:effectLst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0CC4-338E-4857-A1B1-808A55969F5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4CE5-7F63-4DA3-9363-96F6A76837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266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7030"/>
            <a:ext cx="7772400" cy="149923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0CC4-338E-4857-A1B1-808A55969F5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4CE5-7F63-4DA3-9363-96F6A76837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0CC4-338E-4857-A1B1-808A55969F5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4CE5-7F63-4DA3-9363-96F6A76837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430"/>
            <a:ext cx="4040188" cy="64008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5511"/>
            <a:ext cx="4040188" cy="395097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535430"/>
            <a:ext cx="4041775" cy="64008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2175511"/>
            <a:ext cx="4041775" cy="395097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0CC4-338E-4857-A1B1-808A55969F5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4CE5-7F63-4DA3-9363-96F6A76837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0CC4-338E-4857-A1B1-808A55969F5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4CE5-7F63-4DA3-9363-96F6A76837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6FB9-C480-4B18-8490-8D02DB8EC2DD}" type="datetime1">
              <a:rPr lang="zh-TW" altLang="en-US" smtClean="0"/>
              <a:pPr/>
              <a:t>2019/1/30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8116823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0CC4-338E-4857-A1B1-808A55969F5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4CE5-7F63-4DA3-9363-96F6A76837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2416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2416"/>
            <a:ext cx="5111750" cy="58540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4466"/>
            <a:ext cx="3008313" cy="469201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0CC4-338E-4857-A1B1-808A55969F5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4CE5-7F63-4DA3-9363-96F6A76837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769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341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8291"/>
            <a:ext cx="5486400" cy="80391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0CC4-338E-4857-A1B1-808A55969F5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4CE5-7F63-4DA3-9363-96F6A76837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0CC4-338E-4857-A1B1-808A55969F5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4CE5-7F63-4DA3-9363-96F6A76837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320"/>
            <a:ext cx="2057400" cy="585216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320"/>
            <a:ext cx="6019800" cy="585216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0CC4-338E-4857-A1B1-808A55969F5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4CE5-7F63-4DA3-9363-96F6A76837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726DD-1D03-4913-AC82-DB210DAAF591}" type="datetime1">
              <a:rPr lang="zh-TW" altLang="en-US" smtClean="0"/>
              <a:pPr/>
              <a:t>2019/1/30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8597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84169-49B0-455F-B079-D858352CABDD}" type="datetime1">
              <a:rPr lang="zh-TW" altLang="en-US" smtClean="0"/>
              <a:pPr/>
              <a:t>2019/1/30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19143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EC025-0382-4506-8EDA-A37698DCB6DB}" type="datetime1">
              <a:rPr lang="zh-TW" altLang="en-US" smtClean="0"/>
              <a:pPr/>
              <a:t>2019/1/30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424273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2739-840C-4032-ABE1-0DC8D11CF642}" type="datetime1">
              <a:rPr lang="zh-TW" altLang="en-US" smtClean="0"/>
              <a:pPr/>
              <a:t>2019/1/30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903105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BEB39-8A47-40AF-B708-5B7356AE9A12}" type="datetime1">
              <a:rPr lang="zh-TW" altLang="en-US" smtClean="0"/>
              <a:pPr/>
              <a:t>2019/1/30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123006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8E259-5410-4981-967C-680E55EEA59E}" type="datetime1">
              <a:rPr lang="zh-TW" altLang="en-US" smtClean="0"/>
              <a:pPr/>
              <a:t>2019/1/30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0163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17245-A74F-4D80-8685-99AA5AD411F2}" type="datetime1">
              <a:rPr lang="zh-TW" altLang="en-US" smtClean="0"/>
              <a:pPr/>
              <a:t>2019/1/30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753825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BAE2CCFD-D8DC-49A3-B2F2-F39529866DB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effectLst>
            <a:glow rad="127000">
              <a:srgbClr val="922300"/>
            </a:glo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3857" y="6485655"/>
            <a:ext cx="8676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C58A9-051C-42A5-9D52-1CED96A6BE94}" type="datetime1">
              <a:rPr lang="zh-TW" altLang="en-US" smtClean="0"/>
              <a:pPr/>
              <a:t>2019/1/30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7687" y="6485655"/>
            <a:ext cx="475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2302" y="6485655"/>
            <a:ext cx="46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80B6CE23-7593-4A88-935C-E5356027EF88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738027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effectLst>
            <a:glow rad="127000">
              <a:srgbClr val="922300"/>
            </a:glow>
          </a:effectLst>
          <a:latin typeface="標楷體" pitchFamily="65" charset="-120"/>
          <a:ea typeface="標楷體" pitchFamily="65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華康中圓體" pitchFamily="49" charset="-120"/>
          <a:ea typeface="華康中圓體" pitchFamily="49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華康中圓體" pitchFamily="49" charset="-120"/>
          <a:ea typeface="華康中圓體" pitchFamily="49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華康中圓體" pitchFamily="49" charset="-120"/>
          <a:ea typeface="華康中圓體" pitchFamily="49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華康中圓體" pitchFamily="49" charset="-120"/>
          <a:ea typeface="華康中圓體" pitchFamily="49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華康中圓體" pitchFamily="49" charset="-120"/>
          <a:ea typeface="華康中圓體" pitchFamily="49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ocuments\智者大師\簡報底圖\擷取_2019_01_25_22_34_29_605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194107"/>
          </a:xfrm>
          <a:prstGeom prst="rect">
            <a:avLst/>
          </a:prstGeom>
          <a:noFill/>
        </p:spPr>
      </p:pic>
      <p:pic>
        <p:nvPicPr>
          <p:cNvPr id="8" name="Picture 2" descr="C:\Users\ASUS\Documents\智者大師\簡報底圖\擷取_2019_01_25_22_34_29_605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63893"/>
            <a:ext cx="9144000" cy="6194107"/>
          </a:xfrm>
          <a:prstGeom prst="rect">
            <a:avLst/>
          </a:prstGeom>
          <a:noFill/>
        </p:spPr>
      </p:pic>
      <p:pic>
        <p:nvPicPr>
          <p:cNvPr id="9" name="Picture 2" descr="C:\Users\ASUS\Documents\智者大師\簡報底圖\擷取_2019_01_25_22_34_29_605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404664"/>
            <a:ext cx="9144000" cy="6194107"/>
          </a:xfrm>
          <a:prstGeom prst="rect">
            <a:avLst/>
          </a:prstGeom>
          <a:noFill/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986"/>
            <a:ext cx="21336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AF90CC4-338E-4857-A1B1-808A55969F5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2019/1/30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986"/>
            <a:ext cx="28956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986"/>
            <a:ext cx="21336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BAF4CE5-7F63-4DA3-9363-96F6A76837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bg1"/>
          </a:solidFill>
          <a:effectLst>
            <a:glow rad="101600">
              <a:srgbClr val="922300">
                <a:alpha val="40000"/>
              </a:srgbClr>
            </a:glow>
          </a:effectLst>
          <a:latin typeface="標楷體" pitchFamily="65" charset="-120"/>
          <a:ea typeface="標楷體" pitchFamily="65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effectLst>
            <a:glow rad="63500">
              <a:schemeClr val="tx1">
                <a:alpha val="40000"/>
              </a:schemeClr>
            </a:glow>
          </a:effectLst>
          <a:latin typeface="標楷體" pitchFamily="65" charset="-120"/>
          <a:ea typeface="標楷體" pitchFamily="65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bg1"/>
          </a:solidFill>
          <a:effectLst>
            <a:glow rad="63500">
              <a:schemeClr val="tx1">
                <a:alpha val="40000"/>
              </a:schemeClr>
            </a:glow>
          </a:effectLst>
          <a:latin typeface="標楷體" pitchFamily="65" charset="-120"/>
          <a:ea typeface="標楷體" pitchFamily="65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effectLst>
            <a:glow rad="63500">
              <a:schemeClr val="tx1">
                <a:alpha val="40000"/>
              </a:schemeClr>
            </a:glow>
          </a:effectLst>
          <a:latin typeface="標楷體" pitchFamily="65" charset="-120"/>
          <a:ea typeface="標楷體" pitchFamily="65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bg1"/>
          </a:solidFill>
          <a:effectLst>
            <a:glow rad="63500">
              <a:schemeClr val="tx1">
                <a:alpha val="40000"/>
              </a:schemeClr>
            </a:glow>
          </a:effectLst>
          <a:latin typeface="標楷體" pitchFamily="65" charset="-120"/>
          <a:ea typeface="標楷體" pitchFamily="65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bg1"/>
          </a:solidFill>
          <a:effectLst>
            <a:glow rad="63500">
              <a:schemeClr val="tx1">
                <a:alpha val="40000"/>
              </a:schemeClr>
            </a:glow>
          </a:effectLst>
          <a:latin typeface="標楷體" pitchFamily="65" charset="-120"/>
          <a:ea typeface="標楷體" pitchFamily="65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&#24535;&#24037;&#26089;&#26371;&#65306;&#24107;&#24466;&#20849;&#20276;%20&#35258;&#26377;&#24773;&#20154;%20-.mp4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&#20711;&#35738;&#20711;%20&#24935;&#24605;&#31146;&#24107;&#33287;&#24935;&#26336;&#24459;&#24107;.mp4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20%20&#23567;&#29275;&#30340;&#25215;&#25812;.mp4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&#31680;&#37636;&#12298;&#38748;&#24605;&#22937;&#34030;&#33775;&#12299;1311.&#24344;&#32147;&#23526;&#38627;%20&#30070;&#30332;&#22823;&#39000;20180323.mp4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&#24107;&#24466;&#20043;&#38291;&#20114;&#30456;&#25104;&#23601;.mp4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&#24503;&#24904;&#24107;&#29238;-&#24107;&#24466;&#20043;&#38291;05-&#25945;&#32946;&#24351;&#23376;&#30433;&#24515;&#21147;%20-%20YouTube%20(480p).mp4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&#20195;&#24107;&#35498;&#27861;%20&#24107;&#20804;&#24351;&#35703;&#25345;.mp4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&#23567;&#29275;&#33287;&#23567;&#32769;&#40736;&#23565;&#35527;(4)%20&#26495;&#27211;&#22580;%20-%20&#36681;&#24515;&#24565;%20-%20YouTube%20(720p).mp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第</a:t>
            </a:r>
            <a:r>
              <a:rPr lang="zh-TW" altLang="en-US" dirty="0"/>
              <a:t>九</a:t>
            </a:r>
            <a:r>
              <a:rPr lang="zh-TW" altLang="zh-TW" dirty="0"/>
              <a:t>集：愛徒說法 </a:t>
            </a:r>
            <a:endParaRPr lang="en-US" altLang="zh-TW" dirty="0"/>
          </a:p>
          <a:p>
            <a:r>
              <a:rPr lang="zh-TW" altLang="zh-TW" dirty="0"/>
              <a:t>師父喜當聞法人</a:t>
            </a:r>
          </a:p>
          <a:p>
            <a:endParaRPr lang="en-US" altLang="zh-TW" dirty="0"/>
          </a:p>
          <a:p>
            <a:endParaRPr lang="zh-TW" altLang="zh-TW" dirty="0"/>
          </a:p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高僧傳</a:t>
            </a:r>
            <a:r>
              <a:rPr lang="en-US" altLang="zh-TW" dirty="0"/>
              <a:t>—</a:t>
            </a:r>
            <a:r>
              <a:rPr lang="zh-TW" altLang="zh-TW" dirty="0"/>
              <a:t>智者大師</a:t>
            </a:r>
            <a:r>
              <a:rPr lang="zh-TW" altLang="en-US" dirty="0"/>
              <a:t>導讀</a:t>
            </a:r>
          </a:p>
        </p:txBody>
      </p:sp>
    </p:spTree>
    <p:extLst>
      <p:ext uri="{BB962C8B-B14F-4D97-AF65-F5344CB8AC3E}">
        <p14:creationId xmlns:p14="http://schemas.microsoft.com/office/powerpoint/2010/main" xmlns="" val="2628991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9451" y="365126"/>
            <a:ext cx="8488219" cy="1325563"/>
          </a:xfrm>
        </p:spPr>
        <p:txBody>
          <a:bodyPr>
            <a:normAutofit/>
          </a:bodyPr>
          <a:lstStyle/>
          <a:p>
            <a:r>
              <a:rPr lang="zh-TW" altLang="en-US" sz="3600" dirty="0"/>
              <a:t>有弟子能替師傳法，當師父的心情是？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/>
              <a:t>(</a:t>
            </a:r>
            <a:r>
              <a:rPr lang="zh-TW" altLang="zh-TW" sz="3600" dirty="0"/>
              <a:t>慧思禪師</a:t>
            </a:r>
            <a:r>
              <a:rPr lang="en-US" altLang="zh-TW" sz="3600" dirty="0"/>
              <a:t>)</a:t>
            </a:r>
            <a:r>
              <a:rPr lang="zh-TW" altLang="zh-TW" sz="3600" dirty="0"/>
              <a:t>：吾門有幸，正法有望</a:t>
            </a:r>
            <a:r>
              <a:rPr lang="zh-TW" altLang="en-US" sz="3600" dirty="0"/>
              <a:t>。</a:t>
            </a:r>
            <a:endParaRPr lang="en-US" altLang="zh-TW" sz="3600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494E9E69-1364-4814-88E5-72665E081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1B380E04-BDAF-4203-A737-F7A4980A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02978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智顗</a:t>
            </a:r>
            <a:r>
              <a:rPr lang="zh-TW" altLang="en-US" dirty="0"/>
              <a:t>開講，眾人輔助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(</a:t>
            </a:r>
            <a:r>
              <a:rPr lang="zh-TW" altLang="zh-TW" dirty="0"/>
              <a:t>慧思禪師</a:t>
            </a:r>
            <a:r>
              <a:rPr lang="en-US" altLang="zh-TW" dirty="0"/>
              <a:t>)</a:t>
            </a:r>
            <a:r>
              <a:rPr lang="zh-TW" altLang="zh-TW" dirty="0"/>
              <a:t>：在齊光寺開講之前，為師打算讓智顗，開始在大蘇山講經，希望與智顗緣分深厚的你們，可以發揮所長追隨他、輔助他。</a:t>
            </a:r>
          </a:p>
          <a:p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C31C28EE-F0C1-41CB-9B5A-0BFAC24A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87F78173-A3F7-4610-9BD5-598347A2A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849238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rgbClr val="FFFF00"/>
                </a:solidFill>
              </a:rPr>
              <a:t>問題省思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zh-TW" dirty="0"/>
              <a:t>在慈濟大家庭裡，如何做到合和互協</a:t>
            </a:r>
            <a:r>
              <a:rPr lang="en-US" altLang="zh-TW" dirty="0"/>
              <a:t>?</a:t>
            </a:r>
            <a:r>
              <a:rPr lang="zh-TW" altLang="zh-TW" dirty="0"/>
              <a:t>為什麼一個人做事終究會失敗；團體共同做事才能永久</a:t>
            </a:r>
            <a:r>
              <a:rPr lang="en-US" altLang="zh-TW" dirty="0"/>
              <a:t>?</a:t>
            </a:r>
            <a:endParaRPr lang="zh-TW" altLang="zh-TW" dirty="0"/>
          </a:p>
          <a:p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01B13EAC-D7E1-4632-87E3-3FB914514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CEF38602-5BB5-4EA0-9C39-8912FF74C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04002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 </a:t>
            </a:r>
            <a:r>
              <a:rPr lang="zh-TW" altLang="en-US" dirty="0">
                <a:solidFill>
                  <a:srgbClr val="FFFF00"/>
                </a:solidFill>
              </a:rPr>
              <a:t>合和互協補正氣</a:t>
            </a:r>
          </a:p>
        </p:txBody>
      </p:sp>
      <p:pic>
        <p:nvPicPr>
          <p:cNvPr id="2050" name="Picture 2" descr="C:\Users\ACER\Desktop\合和互協補正氣 節錄自【人間菩提】20180802 -_Mome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04144" y="1825625"/>
            <a:ext cx="7735712" cy="435133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B1C1574E-85E8-4484-84B7-D009EE1A0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【</a:t>
            </a:r>
            <a:r>
              <a:rPr lang="zh-TW" altLang="en-US" dirty="0"/>
              <a:t>人間菩提</a:t>
            </a:r>
            <a:r>
              <a:rPr lang="en-US" altLang="zh-TW" dirty="0"/>
              <a:t>】20180802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BFB96E68-3D23-4763-A153-6BE45D716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692941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智顗</a:t>
            </a:r>
            <a:r>
              <a:rPr lang="zh-TW" altLang="en-US" dirty="0"/>
              <a:t>開講 </a:t>
            </a:r>
            <a:r>
              <a:rPr lang="zh-TW" altLang="zh-TW" dirty="0"/>
              <a:t>寺庭若市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3823277" cy="4351338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zh-TW" dirty="0"/>
              <a:t>金字般若寶函裝 </a:t>
            </a:r>
            <a:endParaRPr lang="en-US" altLang="zh-TW" dirty="0"/>
          </a:p>
          <a:p>
            <a:pPr marL="0" indent="0" algn="ctr">
              <a:buNone/>
            </a:pPr>
            <a:r>
              <a:rPr lang="zh-TW" altLang="zh-TW" dirty="0"/>
              <a:t>僧俗爭見匯八方</a:t>
            </a:r>
          </a:p>
          <a:p>
            <a:pPr marL="0" indent="0" algn="ctr">
              <a:buNone/>
            </a:pPr>
            <a:r>
              <a:rPr lang="zh-TW" altLang="zh-TW" dirty="0"/>
              <a:t>法筵廣邀今開講 </a:t>
            </a:r>
            <a:endParaRPr lang="en-US" altLang="zh-TW" dirty="0"/>
          </a:p>
          <a:p>
            <a:pPr marL="0" indent="0" algn="ctr">
              <a:buNone/>
            </a:pPr>
            <a:r>
              <a:rPr lang="zh-TW" altLang="zh-TW" dirty="0"/>
              <a:t>寺庭若市香火旺</a:t>
            </a:r>
          </a:p>
          <a:p>
            <a:endParaRPr lang="zh-TW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3281" y="2491648"/>
            <a:ext cx="4090987" cy="2298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0BEBED4A-1A79-47FE-9CAE-2C4BA5361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40354C93-E202-4FAA-8912-BAD53F5B9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0193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altLang="zh-TW" sz="3600" dirty="0"/>
              <a:t>(</a:t>
            </a:r>
            <a:r>
              <a:rPr lang="zh-TW" altLang="zh-TW" sz="3600" dirty="0"/>
              <a:t>信眾甲</a:t>
            </a:r>
            <a:r>
              <a:rPr lang="en-US" altLang="zh-TW" sz="3600" dirty="0"/>
              <a:t>)</a:t>
            </a:r>
            <a:r>
              <a:rPr lang="zh-TW" altLang="zh-TW" sz="3600" dirty="0"/>
              <a:t>：你知道嗎？雖然是慧思禪師造金字般若，但今日是由他的弟子，智顗法師來主講。</a:t>
            </a:r>
          </a:p>
          <a:p>
            <a:pPr marL="0" indent="0">
              <a:buNone/>
            </a:pPr>
            <a:endParaRPr lang="zh-TW" altLang="en-US" sz="2000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685DC717-DA9E-4857-84C8-63F09FD19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D4B06628-AAB3-4DF4-B785-F69229188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731410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zh-TW" altLang="zh-TW" sz="3600" dirty="0"/>
              <a:t>慧曠律師是智顗法師</a:t>
            </a:r>
            <a:r>
              <a:rPr lang="zh-TW" altLang="en-US" sz="3600" dirty="0"/>
              <a:t>之前</a:t>
            </a:r>
            <a:r>
              <a:rPr lang="zh-TW" altLang="zh-TW" sz="3600" dirty="0"/>
              <a:t>的師父</a:t>
            </a:r>
            <a:r>
              <a:rPr lang="zh-TW" altLang="en-US" sz="3600" dirty="0"/>
              <a:t>，</a:t>
            </a:r>
            <a:r>
              <a:rPr lang="zh-TW" altLang="zh-TW" sz="3600" dirty="0"/>
              <a:t>遠道而來聽弟子上課。</a:t>
            </a:r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8093B0B8-2C93-499D-BB7B-6E2FF78E6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E6C85FC4-E6DD-4ABC-8798-012195AEF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7063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(</a:t>
            </a:r>
            <a:r>
              <a:rPr lang="zh-TW" altLang="zh-TW" dirty="0"/>
              <a:t>慧曠律師</a:t>
            </a:r>
            <a:r>
              <a:rPr lang="en-US" altLang="zh-TW" dirty="0"/>
              <a:t>)</a:t>
            </a:r>
            <a:r>
              <a:rPr lang="zh-TW" altLang="zh-TW" dirty="0"/>
              <a:t>：我和大家一樣，是來聽課的。</a:t>
            </a:r>
            <a:r>
              <a:rPr lang="en-US" altLang="zh-TW" dirty="0"/>
              <a:t> </a:t>
            </a:r>
            <a:endParaRPr lang="zh-TW" altLang="zh-TW" dirty="0"/>
          </a:p>
          <a:p>
            <a:r>
              <a:rPr lang="en-US" altLang="zh-TW" dirty="0"/>
              <a:t>(</a:t>
            </a:r>
            <a:r>
              <a:rPr lang="zh-TW" altLang="zh-TW" dirty="0"/>
              <a:t>信眾乙</a:t>
            </a:r>
            <a:r>
              <a:rPr lang="en-US" altLang="zh-TW" dirty="0"/>
              <a:t>)</a:t>
            </a:r>
            <a:r>
              <a:rPr lang="zh-TW" altLang="zh-TW" dirty="0"/>
              <a:t>：好像不太對，師父來聽弟子上課，怎麼感覺怪怪。</a:t>
            </a:r>
            <a:r>
              <a:rPr lang="en-US" altLang="zh-TW" dirty="0"/>
              <a:t> </a:t>
            </a:r>
            <a:endParaRPr lang="zh-TW" altLang="zh-TW" dirty="0"/>
          </a:p>
          <a:p>
            <a:r>
              <a:rPr lang="en-US" altLang="zh-TW" dirty="0"/>
              <a:t>(</a:t>
            </a:r>
            <a:r>
              <a:rPr lang="zh-TW" altLang="zh-TW" dirty="0"/>
              <a:t>慧曠律師</a:t>
            </a:r>
            <a:r>
              <a:rPr lang="en-US" altLang="zh-TW" dirty="0"/>
              <a:t>)</a:t>
            </a:r>
            <a:r>
              <a:rPr lang="zh-TW" altLang="zh-TW" dirty="0"/>
              <a:t>：自古師度徒徒度師的美談，不正是如此嗎？</a:t>
            </a:r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36AAF45B-9E72-4D88-B1E5-5D5F6A67D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E6EC2A8E-E1EF-4097-A7DE-FA7AFDDB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720463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 </a:t>
            </a:r>
            <a:r>
              <a:rPr lang="zh-TW" altLang="en-US" sz="5400" dirty="0">
                <a:solidFill>
                  <a:srgbClr val="FFFF00"/>
                </a:solidFill>
              </a:rPr>
              <a:t>省思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/>
              <a:t>上人每日主持志工早會，聽弟子們分享，是否也有這樣的用意呢？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1383E264-DDD0-4CE3-A207-6E68CE704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CFF1DB02-41A5-4633-A23B-8983993F7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37282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dirty="0">
                <a:solidFill>
                  <a:srgbClr val="FFFF00"/>
                </a:solidFill>
              </a:rPr>
              <a:t>志工早會：師徒共伴 覺有情人 </a:t>
            </a:r>
          </a:p>
        </p:txBody>
      </p:sp>
      <p:pic>
        <p:nvPicPr>
          <p:cNvPr id="1026" name="Picture 2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04144" y="1690689"/>
            <a:ext cx="7735712" cy="4351338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5A743D44-4D0A-4A16-8B8C-9347C405F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A17809A4-99E9-4C8B-B751-D829A4427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69011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effectLst>
                  <a:glow rad="101600">
                    <a:schemeClr val="accent6">
                      <a:lumMod val="50000"/>
                      <a:alpha val="40000"/>
                    </a:schemeClr>
                  </a:glow>
                </a:effectLst>
              </a:rPr>
              <a:t>前</a:t>
            </a:r>
            <a:r>
              <a:rPr lang="zh-TW" altLang="en-US" dirty="0">
                <a:effectLst>
                  <a:glow rad="101600">
                    <a:schemeClr val="accent6">
                      <a:lumMod val="50000"/>
                      <a:alpha val="40000"/>
                    </a:schemeClr>
                  </a:glow>
                </a:effectLst>
              </a:rPr>
              <a:t>情提要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zh-TW" dirty="0" smtClean="0"/>
              <a:t>智顗提早出關，又得師父真傳，但</a:t>
            </a:r>
            <a:r>
              <a:rPr lang="zh-TW" altLang="zh-TW" dirty="0" smtClean="0"/>
              <a:t>此刻慧</a:t>
            </a:r>
            <a:r>
              <a:rPr lang="zh-TW" altLang="zh-TW" dirty="0" smtClean="0"/>
              <a:t>邈法師來下戰書，論辯街頭，說</a:t>
            </a:r>
            <a:r>
              <a:rPr lang="zh-TW" altLang="zh-TW" dirty="0" smtClean="0"/>
              <a:t>自己才</a:t>
            </a:r>
            <a:r>
              <a:rPr lang="zh-TW" altLang="zh-TW" dirty="0" smtClean="0"/>
              <a:t>是獅子吼。僧團威儀不得破壞，慧思禪師決定讓智顗代師論經。慧邈法師</a:t>
            </a:r>
            <a:r>
              <a:rPr lang="zh-TW" altLang="zh-TW" dirty="0" smtClean="0"/>
              <a:t>譏諷</a:t>
            </a:r>
            <a:r>
              <a:rPr lang="zh-TW" altLang="zh-TW" dirty="0" smtClean="0"/>
              <a:t>慧思禪師偏讀法華，但智顗陳述</a:t>
            </a:r>
            <a:r>
              <a:rPr lang="zh-TW" altLang="zh-TW" dirty="0" smtClean="0"/>
              <a:t>讀法華</a:t>
            </a:r>
            <a:r>
              <a:rPr lang="zh-TW" altLang="zh-TW" dirty="0" smtClean="0"/>
              <a:t>如見大千，當場讓慧邈法師折服，</a:t>
            </a:r>
            <a:r>
              <a:rPr lang="zh-TW" altLang="zh-TW" dirty="0" smtClean="0"/>
              <a:t>從此</a:t>
            </a:r>
            <a:r>
              <a:rPr lang="zh-TW" altLang="zh-TW" dirty="0" smtClean="0"/>
              <a:t>一辯成名，替師父與大蘇山揚名，</a:t>
            </a:r>
            <a:r>
              <a:rPr lang="zh-TW" altLang="zh-TW" dirty="0" smtClean="0"/>
              <a:t>信眾</a:t>
            </a:r>
            <a:r>
              <a:rPr lang="zh-TW" altLang="zh-TW" dirty="0" smtClean="0"/>
              <a:t>蜂擁而來，大蘇山寺務頓時忙得</a:t>
            </a:r>
            <a:r>
              <a:rPr lang="zh-TW" altLang="zh-TW" dirty="0" smtClean="0"/>
              <a:t>不可開交</a:t>
            </a:r>
            <a:r>
              <a:rPr lang="zh-TW" altLang="zh-TW" dirty="0" smtClean="0"/>
              <a:t>，慧思禪師甚至要他代師說法，辦金字大品般若經法會。</a:t>
            </a:r>
            <a:endParaRPr lang="zh-TW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zh-TW" altLang="zh-TW" sz="3600" dirty="0"/>
              <a:t>聞法不必問先後 </a:t>
            </a:r>
            <a:endParaRPr lang="en-US" altLang="zh-TW" sz="3600" dirty="0"/>
          </a:p>
          <a:p>
            <a:pPr algn="ctr"/>
            <a:r>
              <a:rPr lang="zh-TW" altLang="zh-TW" sz="3600" dirty="0"/>
              <a:t>證道何需要年老</a:t>
            </a:r>
          </a:p>
          <a:p>
            <a:pPr algn="ctr"/>
            <a:r>
              <a:rPr lang="zh-TW" altLang="zh-TW" sz="3600" dirty="0"/>
              <a:t>弟子識心法普照 </a:t>
            </a:r>
            <a:endParaRPr lang="en-US" altLang="zh-TW" sz="3600" dirty="0"/>
          </a:p>
          <a:p>
            <a:pPr algn="ctr"/>
            <a:r>
              <a:rPr lang="zh-TW" altLang="zh-TW" sz="3600" dirty="0"/>
              <a:t>貧僧喜樂上眉頭</a:t>
            </a:r>
          </a:p>
          <a:p>
            <a:endParaRPr lang="zh-TW" altLang="en-US" sz="3600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3CF4C03C-31FA-4B20-B503-9871DE5CB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EA318259-3656-4ABF-819B-6025A466F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760673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sz="4000" dirty="0">
                <a:solidFill>
                  <a:srgbClr val="FFFF00"/>
                </a:solidFill>
              </a:rPr>
              <a:t>慧曠律師</a:t>
            </a:r>
            <a:r>
              <a:rPr lang="zh-TW" altLang="en-US" sz="4000" dirty="0">
                <a:solidFill>
                  <a:srgbClr val="FFFF00"/>
                </a:solidFill>
              </a:rPr>
              <a:t>與</a:t>
            </a:r>
            <a:r>
              <a:rPr lang="zh-TW" altLang="zh-TW" sz="4000" dirty="0">
                <a:solidFill>
                  <a:srgbClr val="FFFF00"/>
                </a:solidFill>
              </a:rPr>
              <a:t>慧思禪師</a:t>
            </a:r>
            <a:r>
              <a:rPr lang="zh-TW" altLang="en-US" sz="4000" dirty="0">
                <a:solidFill>
                  <a:srgbClr val="FFFF00"/>
                </a:solidFill>
              </a:rPr>
              <a:t>的寬大胸襟</a:t>
            </a:r>
          </a:p>
        </p:txBody>
      </p:sp>
      <p:pic>
        <p:nvPicPr>
          <p:cNvPr id="2050" name="Picture 2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04144" y="1825625"/>
            <a:ext cx="7735712" cy="404870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C951C1AE-CACB-4AE8-834C-37F4DDD5F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BF7EAC69-33F5-4A53-A4AF-D8A1464E8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92387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zh-TW" altLang="zh-TW" sz="3600" dirty="0"/>
              <a:t>徒兒高座宣妙音 </a:t>
            </a:r>
            <a:endParaRPr lang="en-US" altLang="zh-TW" sz="3600" dirty="0"/>
          </a:p>
          <a:p>
            <a:pPr algn="ctr"/>
            <a:r>
              <a:rPr lang="zh-TW" altLang="zh-TW" sz="3600" dirty="0"/>
              <a:t>師父謙退做嘉賓</a:t>
            </a:r>
          </a:p>
          <a:p>
            <a:pPr algn="ctr"/>
            <a:r>
              <a:rPr lang="zh-TW" altLang="zh-TW" sz="3600" dirty="0"/>
              <a:t>昭告傳承法權柄 </a:t>
            </a:r>
            <a:endParaRPr lang="en-US" altLang="zh-TW" sz="3600" dirty="0"/>
          </a:p>
          <a:p>
            <a:pPr algn="ctr"/>
            <a:r>
              <a:rPr lang="zh-TW" altLang="zh-TW" sz="3600" dirty="0"/>
              <a:t>妙蓮心燈在此人</a:t>
            </a:r>
          </a:p>
          <a:p>
            <a:endParaRPr lang="zh-TW" altLang="en-US" sz="3600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6FE9EA05-ABFB-4579-B946-934AF30DE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8BAC0D4F-D03D-4161-8086-93A86855E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59181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rgbClr val="FFFF00"/>
                </a:solidFill>
              </a:rPr>
              <a:t>小牛的承擔</a:t>
            </a:r>
          </a:p>
        </p:txBody>
      </p:sp>
      <p:pic>
        <p:nvPicPr>
          <p:cNvPr id="4" name="Picture 2" descr="C:\Users\ACER\Desktop\20 小牛的承擔 - YouTube (480p)_Moment.jpg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671108" y="1690689"/>
            <a:ext cx="5801784" cy="389731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2D8B4663-034F-4035-8AC0-5EC89E946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9BC8D573-0628-4C9D-8FA4-64F8557F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208930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rgbClr val="FFFF00"/>
                </a:solidFill>
              </a:rPr>
              <a:t>省思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資深慈濟人是否也能無私的傳承</a:t>
            </a:r>
            <a:r>
              <a:rPr lang="en-US" altLang="zh-TW" dirty="0"/>
              <a:t>? </a:t>
            </a:r>
            <a:r>
              <a:rPr lang="zh-TW" altLang="zh-TW" dirty="0"/>
              <a:t>資深慈濟人應有怎樣的心態</a:t>
            </a:r>
            <a:r>
              <a:rPr lang="en-US" altLang="zh-TW" dirty="0"/>
              <a:t>?</a:t>
            </a:r>
          </a:p>
          <a:p>
            <a:pPr marL="514350" lvl="0" indent="-514350">
              <a:buFont typeface="+mj-lt"/>
              <a:buAutoNum type="arabicPeriod"/>
            </a:pPr>
            <a:r>
              <a:rPr lang="zh-TW" altLang="zh-TW" dirty="0"/>
              <a:t>資深慈濟人如何規劃培養訓練新進人才而不藏私</a:t>
            </a:r>
            <a:r>
              <a:rPr lang="zh-TW" altLang="en-US" dirty="0"/>
              <a:t>？</a:t>
            </a:r>
            <a:endParaRPr lang="zh-TW" altLang="zh-TW" dirty="0"/>
          </a:p>
          <a:p>
            <a:pPr marL="514350" indent="-514350">
              <a:buFont typeface="+mj-lt"/>
              <a:buAutoNum type="arabicPeriod"/>
            </a:pPr>
            <a:endParaRPr lang="zh-TW" altLang="zh-TW" dirty="0"/>
          </a:p>
          <a:p>
            <a:pPr marL="514350" indent="-514350">
              <a:buFont typeface="+mj-lt"/>
              <a:buAutoNum type="arabicPeriod"/>
            </a:pP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A0F35722-FB6F-4BEC-9C32-61335B6FD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D6837C81-B45B-4D73-9940-5EAC8F808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716060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造經目的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(</a:t>
            </a:r>
            <a:r>
              <a:rPr lang="zh-TW" altLang="zh-TW" dirty="0"/>
              <a:t>智顗大師</a:t>
            </a:r>
            <a:r>
              <a:rPr lang="en-US" altLang="zh-TW" dirty="0"/>
              <a:t>)</a:t>
            </a:r>
            <a:r>
              <a:rPr lang="zh-TW" altLang="zh-TW" dirty="0"/>
              <a:t>：各位大德施主，吾師造金字妙經，是為了在末法時期利益眾生，一者迴向外道惡僧，正知正見，二者迴向護持信眾，福慧圓滿，</a:t>
            </a:r>
            <a:r>
              <a:rPr lang="zh-TW" altLang="zh-TW" b="1" dirty="0">
                <a:solidFill>
                  <a:srgbClr val="922300"/>
                </a:solidFill>
              </a:rPr>
              <a:t>三者迴向佛陀正法，綿遠流長。</a:t>
            </a:r>
          </a:p>
          <a:p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097F9FD1-83BB-4D6C-99D9-626BC00EF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F255E913-B531-41EF-B026-F0398AB77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9492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618836"/>
            <a:ext cx="3881625" cy="5558127"/>
          </a:xfrm>
        </p:spPr>
        <p:txBody>
          <a:bodyPr anchor="ctr"/>
          <a:lstStyle/>
          <a:p>
            <a:r>
              <a:rPr lang="zh-TW" altLang="zh-TW" dirty="0"/>
              <a:t>妙法靈藥救眾苦 </a:t>
            </a:r>
            <a:endParaRPr lang="en-US" altLang="zh-TW" dirty="0"/>
          </a:p>
          <a:p>
            <a:r>
              <a:rPr lang="zh-TW" altLang="zh-TW" dirty="0"/>
              <a:t>佛陀悲智度娑婆</a:t>
            </a:r>
          </a:p>
          <a:p>
            <a:r>
              <a:rPr lang="zh-TW" altLang="zh-TW" dirty="0"/>
              <a:t>普願有情識珍寶 </a:t>
            </a:r>
            <a:endParaRPr lang="en-US" altLang="zh-TW" dirty="0"/>
          </a:p>
          <a:p>
            <a:r>
              <a:rPr lang="zh-TW" altLang="zh-TW" dirty="0"/>
              <a:t>離邪返正同守護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BC99F0BC-79F9-455C-B0ED-2748E5C1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D4E133C7-CD1C-4B8E-8EDC-EAD95D517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26</a:t>
            </a:fld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03547"/>
            <a:ext cx="3881625" cy="2183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86641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末世弘經難 當發大願</a:t>
            </a:r>
          </a:p>
        </p:txBody>
      </p:sp>
      <p:pic>
        <p:nvPicPr>
          <p:cNvPr id="5122" name="Picture 2" descr="C:\Users\ACER\Desktop\【靜思妙蓮華】20180323 - 弘經實難 當發大願 - 第1311集 - YouTube (720p)_Moment.jpg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04144" y="1825625"/>
            <a:ext cx="7735712" cy="435133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385A5C49-8ABD-4F22-9D27-16AFE688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485655"/>
            <a:ext cx="5933687" cy="365125"/>
          </a:xfrm>
        </p:spPr>
        <p:txBody>
          <a:bodyPr/>
          <a:lstStyle/>
          <a:p>
            <a:r>
              <a:rPr lang="zh-TW" altLang="en-US" dirty="0"/>
              <a:t>節錄</a:t>
            </a:r>
            <a:r>
              <a:rPr lang="en-US" altLang="zh-TW" dirty="0"/>
              <a:t>《</a:t>
            </a:r>
            <a:r>
              <a:rPr lang="zh-TW" altLang="en-US" dirty="0"/>
              <a:t>靜思妙蓮華</a:t>
            </a:r>
            <a:r>
              <a:rPr lang="en-US" altLang="zh-TW" dirty="0"/>
              <a:t>》1311.</a:t>
            </a:r>
            <a:r>
              <a:rPr lang="zh-TW" altLang="en-US" dirty="0"/>
              <a:t>弘經實難 當發大願</a:t>
            </a:r>
            <a:r>
              <a:rPr lang="en-US" altLang="zh-TW" dirty="0"/>
              <a:t>20180323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4DE095A7-9C80-49D2-8EE5-0C0FA8E30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647535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zh-TW" altLang="zh-TW" sz="3600" dirty="0"/>
              <a:t>妙法薪火若相傳 </a:t>
            </a:r>
          </a:p>
          <a:p>
            <a:pPr algn="ctr"/>
            <a:r>
              <a:rPr lang="zh-TW" altLang="zh-TW" sz="3600" dirty="0"/>
              <a:t>蓮華心燈耀塵寰 </a:t>
            </a:r>
          </a:p>
          <a:p>
            <a:pPr algn="ctr"/>
            <a:r>
              <a:rPr lang="zh-TW" altLang="zh-TW" sz="3600" dirty="0"/>
              <a:t>止觀雙運修圓滿 </a:t>
            </a:r>
          </a:p>
          <a:p>
            <a:pPr algn="ctr"/>
            <a:r>
              <a:rPr lang="zh-TW" altLang="zh-TW" sz="3600" dirty="0"/>
              <a:t>解行相應慧周全 </a:t>
            </a:r>
          </a:p>
          <a:p>
            <a:endParaRPr lang="zh-TW" altLang="en-US" sz="3600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74C3DC03-EACF-4E03-86DA-F4FF56C4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0F0CF8F1-EF24-4A98-B056-DE1E6A4F6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89104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>
                <a:solidFill>
                  <a:srgbClr val="FFFF00"/>
                </a:solidFill>
              </a:rPr>
              <a:t>省思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zh-TW" sz="3600" dirty="0"/>
              <a:t>慈濟人應有怎樣的認知</a:t>
            </a:r>
            <a:r>
              <a:rPr lang="en-US" altLang="zh-TW" sz="3600" dirty="0"/>
              <a:t>?</a:t>
            </a:r>
          </a:p>
          <a:p>
            <a:r>
              <a:rPr lang="zh-TW" altLang="zh-TW" sz="3600" dirty="0"/>
              <a:t>如何把上人的法永遠傳留下去</a:t>
            </a:r>
            <a:r>
              <a:rPr lang="en-US" altLang="zh-TW" sz="3600" dirty="0"/>
              <a:t>?</a:t>
            </a:r>
            <a:endParaRPr lang="zh-TW" altLang="zh-TW" sz="3600" dirty="0"/>
          </a:p>
          <a:p>
            <a:endParaRPr lang="zh-TW" altLang="en-US" sz="2000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B579A232-4715-41D1-84A1-5757D5AF2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8EE71929-98AF-4699-A872-C33B30586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088510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本集提要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zh-TW" dirty="0"/>
              <a:t>民眾慕名來聞道，慧思禪師決意讓其他弟子追隨並輔助智顗，此時慧曠律師也來了，喜聞昔日弟子已成名師，慧思、慧曠兩位法師為識才愛才相見歡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TW" altLang="zh-TW" dirty="0"/>
              <a:t>智顗開講大品般若經，兩位師父台下聆聽傳為佳話！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99A05E3B-F2DB-447D-AF17-6149F7866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F09A8567-5AB2-450B-AD77-1D03D3992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01167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rgbClr val="FFFF00"/>
                </a:solidFill>
              </a:rPr>
              <a:t>師徒之間相互成就</a:t>
            </a:r>
          </a:p>
        </p:txBody>
      </p:sp>
      <p:pic>
        <p:nvPicPr>
          <p:cNvPr id="4098" name="Picture 2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04144" y="1825625"/>
            <a:ext cx="7735712" cy="4351338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881A8E99-6007-4786-A617-EE4A8ACBF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6F4E4E5A-045D-486E-8B41-00953076F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482448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algn="ctr"/>
            <a:r>
              <a:rPr lang="zh-TW" altLang="zh-TW" dirty="0"/>
              <a:t>身在末劫心懷憂 </a:t>
            </a:r>
            <a:endParaRPr lang="en-US" altLang="zh-TW" dirty="0"/>
          </a:p>
          <a:p>
            <a:pPr algn="ctr"/>
            <a:r>
              <a:rPr lang="zh-TW" altLang="zh-TW" dirty="0"/>
              <a:t>正法滅失不敢想</a:t>
            </a:r>
          </a:p>
          <a:p>
            <a:pPr algn="ctr"/>
            <a:r>
              <a:rPr lang="zh-TW" altLang="zh-TW" dirty="0"/>
              <a:t>天賜智顗來傳續 </a:t>
            </a:r>
            <a:endParaRPr lang="en-US" altLang="zh-TW" dirty="0"/>
          </a:p>
          <a:p>
            <a:pPr algn="ctr"/>
            <a:r>
              <a:rPr lang="zh-TW" altLang="zh-TW" dirty="0"/>
              <a:t>妙蓮遍開志能酬</a:t>
            </a:r>
          </a:p>
          <a:p>
            <a:pPr algn="ctr"/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C8518C9A-1C13-4A2F-A1F9-67BB3EC91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B0FB20E0-3EFA-4101-A626-B981064B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12939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問題討論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靜思弟子如何接法傳法，甚至代師說法？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上人如何教育弟子？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上人講經說法不曾間斷，至今講了哪些經典？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DDCD579E-E9F1-47B3-AA3B-74D5966E0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D459BCFB-62AD-4CCF-8E21-161504BA2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887857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師徒之間</a:t>
            </a:r>
            <a:r>
              <a:rPr lang="en-US" altLang="zh-TW" dirty="0"/>
              <a:t>–</a:t>
            </a:r>
            <a:r>
              <a:rPr lang="zh-TW" altLang="en-US" dirty="0"/>
              <a:t>上人教育弟子</a:t>
            </a:r>
          </a:p>
        </p:txBody>
      </p:sp>
      <p:pic>
        <p:nvPicPr>
          <p:cNvPr id="7170" name="Picture 2" descr="C:\Users\ACER\Desktop\德慈師父-師徒之間05-教育弟子盡心力 - YouTube (480p)_Moment.jpg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01122" y="1825625"/>
            <a:ext cx="7741755" cy="435133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34A151ED-501E-4280-B079-540CBC19B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/>
              <a:t>德慈師父</a:t>
            </a:r>
            <a:r>
              <a:rPr lang="en-US" altLang="zh-TW" dirty="0"/>
              <a:t>-</a:t>
            </a:r>
            <a:r>
              <a:rPr lang="zh-TW" altLang="en-US" dirty="0"/>
              <a:t>師徒之間</a:t>
            </a:r>
            <a:r>
              <a:rPr lang="en-US" altLang="zh-TW" dirty="0"/>
              <a:t>05-</a:t>
            </a:r>
            <a:r>
              <a:rPr lang="zh-TW" altLang="en-US" dirty="0"/>
              <a:t>教育弟子盡心力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9522EBF6-4441-4475-975F-05415E6B6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32199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zh-TW" altLang="zh-TW" sz="3600" dirty="0"/>
              <a:t>暮來朝去八寒暑 </a:t>
            </a:r>
            <a:endParaRPr lang="en-US" altLang="zh-TW" sz="3600" dirty="0"/>
          </a:p>
          <a:p>
            <a:pPr algn="ctr"/>
            <a:r>
              <a:rPr lang="zh-TW" altLang="zh-TW" sz="3600" dirty="0"/>
              <a:t>尊上授證得為師</a:t>
            </a:r>
          </a:p>
          <a:p>
            <a:pPr algn="ctr"/>
            <a:r>
              <a:rPr lang="zh-TW" altLang="zh-TW" sz="3600" dirty="0"/>
              <a:t>大蘇道場宣法語 </a:t>
            </a:r>
            <a:endParaRPr lang="en-US" altLang="zh-TW" sz="3600" dirty="0"/>
          </a:p>
          <a:p>
            <a:pPr algn="ctr"/>
            <a:r>
              <a:rPr lang="zh-TW" altLang="zh-TW" sz="3600" dirty="0"/>
              <a:t>韜光養晦行佛事</a:t>
            </a:r>
          </a:p>
          <a:p>
            <a:endParaRPr lang="zh-TW" altLang="en-US" sz="3600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4CD8A861-EC17-4F00-BF63-12CAD7FA0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38692F27-6167-4642-8E4C-F5B9F774B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926210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智顗在大蘇山修習八年</a:t>
            </a:r>
            <a:r>
              <a:rPr lang="zh-TW" altLang="en-US" dirty="0"/>
              <a:t>，</a:t>
            </a:r>
            <a:r>
              <a:rPr lang="zh-TW" altLang="zh-TW" dirty="0"/>
              <a:t>其師慧思有「南岳第一高僧」之美譽</a:t>
            </a:r>
            <a:r>
              <a:rPr lang="zh-TW" altLang="en-US" dirty="0"/>
              <a:t>，</a:t>
            </a:r>
            <a:r>
              <a:rPr lang="zh-TW" altLang="zh-TW" dirty="0"/>
              <a:t>在慧思《南岳思大師立誓願文中》：「我今入山修習苦行</a:t>
            </a:r>
            <a:r>
              <a:rPr lang="zh-TW" altLang="en-US" dirty="0"/>
              <a:t>，</a:t>
            </a:r>
            <a:r>
              <a:rPr lang="zh-TW" altLang="zh-TW" dirty="0"/>
              <a:t>懺悔破戒障道重罪</a:t>
            </a:r>
            <a:r>
              <a:rPr lang="zh-TW" altLang="en-US" dirty="0"/>
              <a:t>，</a:t>
            </a:r>
            <a:r>
              <a:rPr lang="zh-TW" altLang="zh-TW" dirty="0"/>
              <a:t>今身及先身是罪悉懺悔」慧思一生「懺悔思想」有著強烈的苦行色彩</a:t>
            </a:r>
            <a:r>
              <a:rPr lang="zh-TW" altLang="en-US" dirty="0"/>
              <a:t>。</a:t>
            </a:r>
            <a:endParaRPr lang="zh-TW" altLang="zh-TW" dirty="0"/>
          </a:p>
          <a:p>
            <a:pPr marL="0" indent="0">
              <a:buNone/>
            </a:pPr>
            <a:endParaRPr lang="zh-TW" altLang="zh-TW" dirty="0"/>
          </a:p>
          <a:p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D0F8EF10-A39D-4096-A079-659F365B4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3388E903-015F-40B9-A06C-3A1D3C3B1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690810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zh-TW" altLang="zh-TW" dirty="0"/>
              <a:t>師徒二人心心相印</a:t>
            </a:r>
            <a:r>
              <a:rPr lang="zh-TW" altLang="en-US" dirty="0"/>
              <a:t>，</a:t>
            </a:r>
            <a:endParaRPr lang="zh-TW" altLang="zh-TW" dirty="0"/>
          </a:p>
          <a:p>
            <a:pPr marL="0" indent="0" algn="ctr">
              <a:buNone/>
            </a:pPr>
            <a:r>
              <a:rPr lang="zh-TW" altLang="zh-TW" dirty="0"/>
              <a:t>智者將使其思想發揚光大</a:t>
            </a:r>
            <a:r>
              <a:rPr lang="zh-TW" altLang="en-US" dirty="0"/>
              <a:t>，</a:t>
            </a:r>
            <a:endParaRPr lang="zh-TW" altLang="zh-TW" dirty="0"/>
          </a:p>
          <a:p>
            <a:pPr marL="0" indent="0" algn="ctr">
              <a:buNone/>
            </a:pPr>
            <a:r>
              <a:rPr lang="zh-TW" altLang="zh-TW" dirty="0"/>
              <a:t>具有中國特色的佛教天台宗</a:t>
            </a:r>
            <a:r>
              <a:rPr lang="zh-TW" altLang="en-US" dirty="0"/>
              <a:t>，</a:t>
            </a:r>
            <a:endParaRPr lang="zh-TW" altLang="zh-TW" dirty="0"/>
          </a:p>
          <a:p>
            <a:pPr marL="0" indent="0" algn="ctr">
              <a:buNone/>
            </a:pPr>
            <a:r>
              <a:rPr lang="zh-TW" altLang="zh-TW" dirty="0"/>
              <a:t>才能挺立於東土之上</a:t>
            </a:r>
            <a:r>
              <a:rPr lang="zh-TW" altLang="en-US" dirty="0"/>
              <a:t>。</a:t>
            </a:r>
            <a:endParaRPr lang="zh-TW" altLang="zh-TW" dirty="0"/>
          </a:p>
          <a:p>
            <a:pPr algn="ctr"/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8924CDBA-1711-438A-9D64-B496F2CA6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77BD77CA-6B7D-4BC1-9E47-1CDA21439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838566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rgbClr val="FFFF00"/>
                </a:solidFill>
              </a:rPr>
              <a:t>片尾</a:t>
            </a:r>
          </a:p>
        </p:txBody>
      </p:sp>
      <p:pic>
        <p:nvPicPr>
          <p:cNvPr id="8194" name="Picture 2" descr="D:\2019智者大師讀書會\智者大師圖卡\S1-Ep09 二師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04144" y="1825625"/>
            <a:ext cx="7735712" cy="435133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500A5BF7-E89E-4362-8738-F4234BBE9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0901F977-1E0B-4E3F-9D17-DB1DF56D6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713466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註一：旋陀羅尼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zh-TW" altLang="zh-TW" dirty="0"/>
              <a:t>（名數）法華經勸發品所說三陀羅尼。陀羅尼者。智慧之總持力也。天台以之配於三諦而解之：一、旋陀羅尼，旋轉凡夫心執著於諸法之有相，而達於空理之智力也。是故為空諦。二、百千萬億旋陀羅尼，旋轉空而出於假，通達於百千萬億法之智力也。是故為假諦。三、法音方便陀羅尼，更一轉而入中道，於法音說法得自在方便之智力也。是故為中諦。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E6E65236-177D-4032-99B1-F7FF75A6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zh-TW" dirty="0"/>
              <a:t>【</a:t>
            </a:r>
            <a:r>
              <a:rPr lang="zh-TW" altLang="zh-TW" b="1" dirty="0"/>
              <a:t>三陀羅尼</a:t>
            </a:r>
            <a:r>
              <a:rPr lang="zh-TW" altLang="zh-TW" dirty="0"/>
              <a:t>】維基百科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C3814872-F954-44F4-9D24-9ACBC5AB5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383225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429208" y="4049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下週</a:t>
            </a:r>
            <a:r>
              <a:rPr lang="zh-TW" altLang="zh-TW" dirty="0" smtClean="0"/>
              <a:t>智者</a:t>
            </a:r>
            <a:r>
              <a:rPr lang="zh-TW" altLang="zh-TW" dirty="0"/>
              <a:t>大師</a:t>
            </a:r>
            <a:r>
              <a:rPr lang="en-US" altLang="zh-TW" dirty="0"/>
              <a:t> -</a:t>
            </a:r>
            <a:r>
              <a:rPr lang="zh-TW" altLang="zh-TW" dirty="0" smtClean="0"/>
              <a:t>第</a:t>
            </a:r>
            <a:r>
              <a:rPr lang="zh-TW" altLang="en-US" dirty="0" smtClean="0"/>
              <a:t>十</a:t>
            </a:r>
            <a:r>
              <a:rPr lang="zh-TW" altLang="zh-TW" dirty="0" smtClean="0"/>
              <a:t>集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zh-TW" dirty="0" smtClean="0"/>
              <a:t>莫做最後斷種人 下大蘇山赴金陵</a:t>
            </a:r>
            <a:endParaRPr lang="zh-TW" altLang="en-US" dirty="0"/>
          </a:p>
        </p:txBody>
      </p:sp>
      <p:pic>
        <p:nvPicPr>
          <p:cNvPr id="8" name="內容版面配置區 7" descr="擷取_2019_01_30_13_32_17_83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18638" y="1922114"/>
            <a:ext cx="7503566" cy="4434206"/>
          </a:xfrm>
        </p:spPr>
      </p:pic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zh-TW" altLang="zh-TW" dirty="0"/>
              <a:t>智顗在大蘇山八年，一身苦修的慧思禪師決定在晚年南下禪修，將身處末法時代的傳法重任，託付給智顗，讓他自立收徒。</a:t>
            </a: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CDC0D2CC-A3FA-490F-889D-F1B396F01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575ADAB5-803C-48C9-A5F9-89A90381D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5366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慧思禪師</a:t>
            </a:r>
            <a:r>
              <a:rPr lang="zh-TW" altLang="en-US" dirty="0"/>
              <a:t>認可</a:t>
            </a:r>
            <a:r>
              <a:rPr lang="zh-TW" altLang="zh-TW" dirty="0"/>
              <a:t>智顗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dirty="0"/>
              <a:t>      </a:t>
            </a:r>
            <a:r>
              <a:rPr lang="zh-TW" altLang="zh-TW" dirty="0"/>
              <a:t>證得初旋陀羅尼</a:t>
            </a:r>
            <a:r>
              <a:rPr lang="zh-TW" altLang="en-US" dirty="0"/>
              <a:t>（註一）</a:t>
            </a:r>
            <a:r>
              <a:rPr lang="zh-TW" altLang="zh-TW" dirty="0"/>
              <a:t> </a:t>
            </a:r>
            <a:endParaRPr lang="en-US" altLang="zh-TW" dirty="0"/>
          </a:p>
          <a:p>
            <a:pPr marL="0" indent="0" algn="ctr">
              <a:buNone/>
            </a:pPr>
            <a:r>
              <a:rPr lang="zh-TW" altLang="zh-TW" dirty="0"/>
              <a:t>門下弟子稱第一</a:t>
            </a:r>
          </a:p>
          <a:p>
            <a:pPr marL="0" indent="0" algn="ctr">
              <a:buNone/>
            </a:pPr>
            <a:r>
              <a:rPr lang="zh-TW" altLang="zh-TW" dirty="0"/>
              <a:t>講經無礙自如意 </a:t>
            </a:r>
            <a:endParaRPr lang="en-US" altLang="zh-TW" dirty="0"/>
          </a:p>
          <a:p>
            <a:pPr marL="0" indent="0" algn="ctr">
              <a:buNone/>
            </a:pPr>
            <a:r>
              <a:rPr lang="zh-TW" altLang="zh-TW" dirty="0"/>
              <a:t>妙音蓮香法三昧</a:t>
            </a:r>
          </a:p>
          <a:p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DC98F082-A5EE-4249-9736-5D65919A6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D2C5ABEE-0BC7-4F48-83E6-1BED1F3F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02745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rgbClr val="FFFF00"/>
                </a:solidFill>
              </a:rPr>
              <a:t>準備請他代師說法</a:t>
            </a:r>
            <a:endParaRPr lang="zh-TW" altLang="en-US" dirty="0"/>
          </a:p>
        </p:txBody>
      </p:sp>
      <p:pic>
        <p:nvPicPr>
          <p:cNvPr id="1026" name="Picture 2" descr="C:\Users\ACER\Desktop\代師說法 師兄弟護持_Moment.jpg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14400" y="1943894"/>
            <a:ext cx="7315200" cy="41148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97F5B8AB-F22E-47D7-80A0-9A108323B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077D6997-6FBC-4CFF-8498-B3BC28B6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876712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僧眾和諧僧讚僧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慧思禪師</a:t>
            </a:r>
            <a:r>
              <a:rPr lang="zh-TW" altLang="zh-TW" dirty="0"/>
              <a:t>打算讓智顗開始在大蘇山講經，</a:t>
            </a:r>
            <a:r>
              <a:rPr lang="zh-TW" altLang="en-US" dirty="0"/>
              <a:t>師兄弟們皆願接受護持。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EDE5008C-D830-4DBC-BEA3-07654A06B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57C231B1-50AF-446A-87DC-5C6A71EE6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359677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rgbClr val="FFFF00"/>
                </a:solidFill>
              </a:rPr>
              <a:t>問題省思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dirty="0"/>
              <a:t>慈濟人</a:t>
            </a:r>
            <a:r>
              <a:rPr lang="zh-TW" altLang="en-US" dirty="0"/>
              <a:t>能否</a:t>
            </a:r>
            <a:r>
              <a:rPr lang="zh-TW" altLang="zh-TW" dirty="0"/>
              <a:t>在社區</a:t>
            </a:r>
            <a:r>
              <a:rPr lang="zh-TW" altLang="en-US" dirty="0"/>
              <a:t>替上人</a:t>
            </a:r>
            <a:r>
              <a:rPr lang="zh-TW" altLang="zh-TW" dirty="0"/>
              <a:t>說法、傳法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2FAAFE7A-E56A-4328-911C-8E67C5602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A58B73B2-ADE1-4079-9A7B-A8C9ACDDD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035445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solidFill>
                  <a:srgbClr val="FFFF00"/>
                </a:solidFill>
              </a:rPr>
              <a:t>小牛與小老鼠對談板橋場 </a:t>
            </a:r>
            <a:r>
              <a:rPr lang="en-US" altLang="zh-TW" sz="4000" dirty="0">
                <a:solidFill>
                  <a:srgbClr val="FFFF00"/>
                </a:solidFill>
              </a:rPr>
              <a:t>- </a:t>
            </a:r>
            <a:r>
              <a:rPr lang="zh-TW" altLang="en-US" sz="4000" dirty="0">
                <a:solidFill>
                  <a:srgbClr val="FFFF00"/>
                </a:solidFill>
              </a:rPr>
              <a:t>轉心念 </a:t>
            </a:r>
          </a:p>
        </p:txBody>
      </p:sp>
      <p:pic>
        <p:nvPicPr>
          <p:cNvPr id="1027" name="Picture 3" descr="C:\Users\ACER\Desktop\小牛與小老鼠對談(4) 板橋場 - 轉心念 - YouTube (720p)_Moment.jpg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04144" y="1825625"/>
            <a:ext cx="7735712" cy="435133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EE329BA4-7E67-41E1-A0CA-CCFA69A31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C40330B6-2CAF-4CC5-BC79-163D1BB01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71935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</TotalTime>
  <Words>1287</Words>
  <Application>Microsoft Office PowerPoint</Application>
  <PresentationFormat>如螢幕大小 (4:3)</PresentationFormat>
  <Paragraphs>132</Paragraphs>
  <Slides>39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39</vt:i4>
      </vt:variant>
    </vt:vector>
  </HeadingPairs>
  <TitlesOfParts>
    <vt:vector size="41" baseType="lpstr">
      <vt:lpstr>Office 佈景主題</vt:lpstr>
      <vt:lpstr>自訂設計</vt:lpstr>
      <vt:lpstr>高僧傳—智者大師導讀</vt:lpstr>
      <vt:lpstr>前情提要</vt:lpstr>
      <vt:lpstr>本集提要</vt:lpstr>
      <vt:lpstr>投影片 4</vt:lpstr>
      <vt:lpstr>慧思禪師認可智顗</vt:lpstr>
      <vt:lpstr>準備請他代師說法</vt:lpstr>
      <vt:lpstr>僧眾和諧僧讚僧</vt:lpstr>
      <vt:lpstr>問題省思</vt:lpstr>
      <vt:lpstr>小牛與小老鼠對談板橋場 - 轉心念 </vt:lpstr>
      <vt:lpstr>有弟子能替師傳法，當師父的心情是？</vt:lpstr>
      <vt:lpstr>智顗開講，眾人輔助</vt:lpstr>
      <vt:lpstr>問題省思</vt:lpstr>
      <vt:lpstr> 合和互協補正氣</vt:lpstr>
      <vt:lpstr>智顗開講 寺庭若市</vt:lpstr>
      <vt:lpstr>投影片 15</vt:lpstr>
      <vt:lpstr>投影片 16</vt:lpstr>
      <vt:lpstr>投影片 17</vt:lpstr>
      <vt:lpstr> 省思</vt:lpstr>
      <vt:lpstr>志工早會：師徒共伴 覺有情人 </vt:lpstr>
      <vt:lpstr>投影片 20</vt:lpstr>
      <vt:lpstr>慧曠律師與慧思禪師的寬大胸襟</vt:lpstr>
      <vt:lpstr>投影片 22</vt:lpstr>
      <vt:lpstr>小牛的承擔</vt:lpstr>
      <vt:lpstr>省思</vt:lpstr>
      <vt:lpstr>造經目的</vt:lpstr>
      <vt:lpstr>投影片 26</vt:lpstr>
      <vt:lpstr>末世弘經難 當發大願</vt:lpstr>
      <vt:lpstr>投影片 28</vt:lpstr>
      <vt:lpstr>省思</vt:lpstr>
      <vt:lpstr>師徒之間相互成就</vt:lpstr>
      <vt:lpstr>投影片 31</vt:lpstr>
      <vt:lpstr>問題討論</vt:lpstr>
      <vt:lpstr>師徒之間–上人教育弟子</vt:lpstr>
      <vt:lpstr>投影片 34</vt:lpstr>
      <vt:lpstr>投影片 35</vt:lpstr>
      <vt:lpstr>投影片 36</vt:lpstr>
      <vt:lpstr>片尾</vt:lpstr>
      <vt:lpstr>註一：旋陀羅尼</vt:lpstr>
      <vt:lpstr>下週智者大師 -第十集 莫做最後斷種人 下大蘇山赴金陵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先生 黃</dc:creator>
  <cp:lastModifiedBy>ASUS</cp:lastModifiedBy>
  <cp:revision>17</cp:revision>
  <dcterms:created xsi:type="dcterms:W3CDTF">2019-01-30T03:57:02Z</dcterms:created>
  <dcterms:modified xsi:type="dcterms:W3CDTF">2019-01-30T07:20:51Z</dcterms:modified>
</cp:coreProperties>
</file>