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sldIdLst>
    <p:sldId id="256" r:id="rId2"/>
    <p:sldId id="641" r:id="rId3"/>
    <p:sldId id="565" r:id="rId4"/>
    <p:sldId id="567" r:id="rId5"/>
    <p:sldId id="562" r:id="rId6"/>
    <p:sldId id="568" r:id="rId7"/>
    <p:sldId id="633" r:id="rId8"/>
    <p:sldId id="571" r:id="rId9"/>
    <p:sldId id="601" r:id="rId10"/>
    <p:sldId id="563" r:id="rId11"/>
    <p:sldId id="564" r:id="rId12"/>
    <p:sldId id="638" r:id="rId13"/>
    <p:sldId id="569" r:id="rId14"/>
    <p:sldId id="634" r:id="rId15"/>
    <p:sldId id="602" r:id="rId16"/>
    <p:sldId id="609" r:id="rId17"/>
    <p:sldId id="603" r:id="rId18"/>
    <p:sldId id="604" r:id="rId19"/>
    <p:sldId id="605" r:id="rId20"/>
    <p:sldId id="573" r:id="rId21"/>
    <p:sldId id="606" r:id="rId22"/>
    <p:sldId id="576" r:id="rId23"/>
    <p:sldId id="608" r:id="rId24"/>
    <p:sldId id="635" r:id="rId25"/>
    <p:sldId id="610" r:id="rId26"/>
    <p:sldId id="577" r:id="rId27"/>
    <p:sldId id="612" r:id="rId28"/>
    <p:sldId id="579" r:id="rId29"/>
    <p:sldId id="580" r:id="rId30"/>
    <p:sldId id="584" r:id="rId31"/>
    <p:sldId id="585" r:id="rId32"/>
    <p:sldId id="597" r:id="rId33"/>
    <p:sldId id="487" r:id="rId34"/>
    <p:sldId id="581" r:id="rId35"/>
    <p:sldId id="595" r:id="rId36"/>
    <p:sldId id="598" r:id="rId37"/>
    <p:sldId id="586" r:id="rId38"/>
    <p:sldId id="587" r:id="rId39"/>
    <p:sldId id="588" r:id="rId40"/>
    <p:sldId id="599" r:id="rId41"/>
    <p:sldId id="591" r:id="rId42"/>
    <p:sldId id="623" r:id="rId43"/>
    <p:sldId id="592" r:id="rId44"/>
    <p:sldId id="474" r:id="rId45"/>
    <p:sldId id="590" r:id="rId46"/>
    <p:sldId id="619" r:id="rId47"/>
    <p:sldId id="620" r:id="rId48"/>
    <p:sldId id="621" r:id="rId49"/>
    <p:sldId id="618" r:id="rId50"/>
    <p:sldId id="624" r:id="rId51"/>
    <p:sldId id="613" r:id="rId52"/>
    <p:sldId id="626" r:id="rId53"/>
    <p:sldId id="637" r:id="rId54"/>
    <p:sldId id="625" r:id="rId55"/>
    <p:sldId id="629" r:id="rId56"/>
    <p:sldId id="631" r:id="rId57"/>
    <p:sldId id="630" r:id="rId58"/>
    <p:sldId id="642" r:id="rId59"/>
    <p:sldId id="639" r:id="rId60"/>
    <p:sldId id="287" r:id="rId61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91" autoAdjust="0"/>
    <p:restoredTop sz="87918" autoAdjust="0"/>
  </p:normalViewPr>
  <p:slideViewPr>
    <p:cSldViewPr snapToGrid="0">
      <p:cViewPr varScale="1">
        <p:scale>
          <a:sx n="111" d="100"/>
          <a:sy n="111" d="100"/>
        </p:scale>
        <p:origin x="49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淑雲 郭" userId="3b31eb9a1d430496" providerId="LiveId" clId="{A82E12AA-28C0-47F7-8F45-B9CCC88B1096}"/>
    <pc:docChg chg="modSld">
      <pc:chgData name="淑雲 郭" userId="3b31eb9a1d430496" providerId="LiveId" clId="{A82E12AA-28C0-47F7-8F45-B9CCC88B1096}" dt="2020-06-19T11:15:30.007" v="1" actId="1076"/>
      <pc:docMkLst>
        <pc:docMk/>
      </pc:docMkLst>
      <pc:sldChg chg="modSp mod">
        <pc:chgData name="淑雲 郭" userId="3b31eb9a1d430496" providerId="LiveId" clId="{A82E12AA-28C0-47F7-8F45-B9CCC88B1096}" dt="2020-06-19T11:15:30.007" v="1" actId="1076"/>
        <pc:sldMkLst>
          <pc:docMk/>
          <pc:sldMk cId="829252196" sldId="632"/>
        </pc:sldMkLst>
        <pc:picChg chg="mod">
          <ac:chgData name="淑雲 郭" userId="3b31eb9a1d430496" providerId="LiveId" clId="{A82E12AA-28C0-47F7-8F45-B9CCC88B1096}" dt="2020-06-19T11:15:30.007" v="1" actId="1076"/>
          <ac:picMkLst>
            <pc:docMk/>
            <pc:sldMk cId="829252196" sldId="632"/>
            <ac:picMk id="4" creationId="{DC4610B5-521C-4535-8021-D39C92590F2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D82695-57DE-4667-946B-344CA227A366}" type="datetimeFigureOut">
              <a:rPr lang="zh-TW" altLang="en-US" smtClean="0"/>
              <a:t>2020/6/22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4F4B3-DB49-48FC-80E2-A9DD3A6FF51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680529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4F4B3-DB49-48FC-80E2-A9DD3A6FF511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624439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殺賊</a:t>
            </a:r>
            <a:endParaRPr lang="en-US" altLang="zh-TW" dirty="0"/>
          </a:p>
          <a:p>
            <a:r>
              <a:rPr lang="zh-TW" altLang="en-US" dirty="0"/>
              <a:t>不生</a:t>
            </a:r>
            <a:endParaRPr lang="en-US" altLang="zh-TW" dirty="0"/>
          </a:p>
          <a:p>
            <a:r>
              <a:rPr lang="zh-TW" altLang="en-US" dirty="0"/>
              <a:t>應供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4F4B3-DB49-48FC-80E2-A9DD3A6FF511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235356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4F4B3-DB49-48FC-80E2-A9DD3A6FF511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511415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4F4B3-DB49-48FC-80E2-A9DD3A6FF511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241987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無生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4F4B3-DB49-48FC-80E2-A9DD3A6FF511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937108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4F4B3-DB49-48FC-80E2-A9DD3A6FF511}" type="slidenum">
              <a:rPr lang="zh-TW" altLang="en-US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355541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4F4B3-DB49-48FC-80E2-A9DD3A6FF511}" type="slidenum">
              <a:rPr lang="zh-TW" altLang="en-US" smtClean="0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504032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4F4B3-DB49-48FC-80E2-A9DD3A6FF511}" type="slidenum">
              <a:rPr lang="zh-TW" altLang="en-US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810421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但從外面打破是荷包蛋</a:t>
            </a:r>
            <a:r>
              <a:rPr lang="en-US" altLang="zh-TW" dirty="0"/>
              <a:t>,</a:t>
            </a:r>
            <a:r>
              <a:rPr lang="zh-TW" altLang="en-US" dirty="0"/>
              <a:t>從內破殼而出才是有生命的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4F4B3-DB49-48FC-80E2-A9DD3A6FF511}" type="slidenum">
              <a:rPr lang="zh-TW" altLang="en-US" smtClean="0"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04201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4F4B3-DB49-48FC-80E2-A9DD3A6FF511}" type="slidenum">
              <a:rPr lang="zh-TW" altLang="en-US" smtClean="0"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837813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4F4B3-DB49-48FC-80E2-A9DD3A6FF511}" type="slidenum">
              <a:rPr lang="zh-TW" altLang="en-US" smtClean="0"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75512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4F4B3-DB49-48FC-80E2-A9DD3A6FF511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79489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P254-3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4F4B3-DB49-48FC-80E2-A9DD3A6FF511}" type="slidenum">
              <a:rPr lang="zh-TW" altLang="en-US" smtClean="0"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686667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何日生</a:t>
            </a:r>
            <a:r>
              <a:rPr lang="en-US" altLang="zh-TW" dirty="0"/>
              <a:t>46</a:t>
            </a:r>
            <a:r>
              <a:rPr lang="zh-TW" altLang="en-US" dirty="0"/>
              <a:t>：</a:t>
            </a:r>
            <a:r>
              <a:rPr lang="en-US" altLang="zh-TW" dirty="0"/>
              <a:t>35</a:t>
            </a:r>
            <a:r>
              <a:rPr lang="zh-TW" altLang="en-US" dirty="0"/>
              <a:t>～阿羅漢</a:t>
            </a:r>
          </a:p>
          <a:p>
            <a:r>
              <a:rPr lang="zh-TW" altLang="en-US" dirty="0"/>
              <a:t>斷煩惱，清淨阿羅漢</a:t>
            </a:r>
          </a:p>
          <a:p>
            <a:r>
              <a:rPr lang="zh-TW" altLang="en-US" dirty="0"/>
              <a:t>清淨智慧圓滿就是涅槃。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4F4B3-DB49-48FC-80E2-A9DD3A6FF511}" type="slidenum">
              <a:rPr lang="zh-TW" altLang="en-US" smtClean="0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6200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殺賊</a:t>
            </a:r>
            <a:endParaRPr lang="en-US" altLang="zh-TW" dirty="0"/>
          </a:p>
          <a:p>
            <a:r>
              <a:rPr lang="zh-TW" altLang="en-US" dirty="0"/>
              <a:t>不生</a:t>
            </a:r>
            <a:endParaRPr lang="en-US" altLang="zh-TW" dirty="0"/>
          </a:p>
          <a:p>
            <a:r>
              <a:rPr lang="zh-TW" altLang="en-US" dirty="0"/>
              <a:t>應供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4F4B3-DB49-48FC-80E2-A9DD3A6FF511}" type="slidenum">
              <a:rPr lang="zh-TW" altLang="en-US" smtClean="0"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708968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影片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4F4B3-DB49-48FC-80E2-A9DD3A6FF511}" type="slidenum">
              <a:rPr lang="zh-TW" altLang="en-US" smtClean="0"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267183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4F4B3-DB49-48FC-80E2-A9DD3A6FF511}" type="slidenum">
              <a:rPr lang="zh-TW" altLang="en-US" smtClean="0"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7602808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哈維博士</a:t>
            </a:r>
            <a:r>
              <a:rPr lang="en-US" altLang="zh-TW" dirty="0"/>
              <a:t>~</a:t>
            </a:r>
            <a:r>
              <a:rPr lang="zh-TW" altLang="en-US" dirty="0"/>
              <a:t>何日生師兄分享</a:t>
            </a:r>
            <a:r>
              <a:rPr lang="en-US" altLang="zh-TW" dirty="0"/>
              <a:t>2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4F4B3-DB49-48FC-80E2-A9DD3A6FF511}" type="slidenum">
              <a:rPr lang="zh-TW" altLang="en-US" smtClean="0"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754778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4F4B3-DB49-48FC-80E2-A9DD3A6FF511}" type="slidenum">
              <a:rPr lang="zh-TW" altLang="en-US" smtClean="0"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93113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僧乃三寶之一</a:t>
            </a:r>
            <a:r>
              <a:rPr lang="en-US" altLang="zh-TW" dirty="0"/>
              <a:t>,</a:t>
            </a:r>
            <a:r>
              <a:rPr lang="zh-TW" altLang="en-US" dirty="0"/>
              <a:t>示福田僧</a:t>
            </a:r>
            <a:r>
              <a:rPr lang="en-US" altLang="zh-TW" dirty="0"/>
              <a:t>,</a:t>
            </a:r>
            <a:r>
              <a:rPr lang="zh-TW" altLang="en-US" dirty="0"/>
              <a:t>傳佛教法</a:t>
            </a:r>
            <a:r>
              <a:rPr lang="en-US" altLang="zh-TW" dirty="0"/>
              <a:t>,</a:t>
            </a:r>
            <a:r>
              <a:rPr lang="zh-TW" altLang="en-US" dirty="0"/>
              <a:t>領導在家眾修行</a:t>
            </a:r>
            <a:r>
              <a:rPr lang="en-US" altLang="zh-TW" dirty="0"/>
              <a:t>,</a:t>
            </a:r>
            <a:r>
              <a:rPr lang="zh-TW" altLang="en-US" dirty="0"/>
              <a:t>在家信眾則立志供養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4F4B3-DB49-48FC-80E2-A9DD3A6FF511}" type="slidenum">
              <a:rPr lang="zh-TW" altLang="en-US" smtClean="0"/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518233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4F4B3-DB49-48FC-80E2-A9DD3A6FF511}" type="slidenum">
              <a:rPr lang="zh-TW" altLang="en-US" smtClean="0"/>
              <a:t>34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5495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/>
              <a:t>配樂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4F4B3-DB49-48FC-80E2-A9DD3A6FF511}" type="slidenum">
              <a:rPr lang="zh-TW" altLang="en-US" smtClean="0"/>
              <a:t>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565690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4F4B3-DB49-48FC-80E2-A9DD3A6FF511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364342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4F4B3-DB49-48FC-80E2-A9DD3A6FF511}" type="slidenum">
              <a:rPr lang="zh-TW" altLang="en-US" smtClean="0"/>
              <a:t>36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5235858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4F4B3-DB49-48FC-80E2-A9DD3A6FF511}" type="slidenum">
              <a:rPr lang="zh-TW" altLang="en-US" smtClean="0"/>
              <a:t>38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0203059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接</a:t>
            </a:r>
            <a:r>
              <a:rPr lang="en-US" altLang="zh-TW" dirty="0"/>
              <a:t>266+5~</a:t>
            </a:r>
            <a:r>
              <a:rPr lang="zh-TW" altLang="en-US" dirty="0"/>
              <a:t>若遠離無明</a:t>
            </a:r>
            <a:r>
              <a:rPr lang="en-US" altLang="zh-TW" dirty="0"/>
              <a:t>&gt;&gt;&gt;&gt;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4F4B3-DB49-48FC-80E2-A9DD3A6FF511}" type="slidenum">
              <a:rPr lang="zh-TW" altLang="en-US" smtClean="0"/>
              <a:t>39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0914111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4F4B3-DB49-48FC-80E2-A9DD3A6FF511}" type="slidenum">
              <a:rPr lang="zh-TW" altLang="en-US" smtClean="0"/>
              <a:t>40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1490052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p271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4F4B3-DB49-48FC-80E2-A9DD3A6FF511}" type="slidenum">
              <a:rPr lang="zh-TW" altLang="en-US" smtClean="0"/>
              <a:t>41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3949621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p271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4F4B3-DB49-48FC-80E2-A9DD3A6FF511}" type="slidenum">
              <a:rPr lang="zh-TW" altLang="en-US" smtClean="0"/>
              <a:t>42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7891336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4F4B3-DB49-48FC-80E2-A9DD3A6FF511}" type="slidenum">
              <a:rPr lang="zh-TW" altLang="en-US" smtClean="0"/>
              <a:t>43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2618645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4F4B3-DB49-48FC-80E2-A9DD3A6FF511}" type="slidenum">
              <a:rPr lang="zh-TW" altLang="en-US" smtClean="0"/>
              <a:t>45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8779910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5</a:t>
            </a:r>
            <a:r>
              <a:rPr lang="zh-TW" altLang="en-US" dirty="0"/>
              <a:t>如粘版有病毒</a:t>
            </a:r>
            <a:r>
              <a:rPr lang="en-US" altLang="zh-TW" dirty="0"/>
              <a:t>,</a:t>
            </a:r>
            <a:r>
              <a:rPr lang="zh-TW" altLang="en-US" dirty="0"/>
              <a:t>如果沒經過消毒清洗</a:t>
            </a:r>
            <a:r>
              <a:rPr lang="en-US" altLang="zh-TW" dirty="0"/>
              <a:t>,</a:t>
            </a:r>
            <a:r>
              <a:rPr lang="zh-TW" altLang="en-US" dirty="0"/>
              <a:t>再放下去的食物也會沾染病毒</a:t>
            </a:r>
            <a:r>
              <a:rPr lang="en-US" altLang="zh-TW" dirty="0"/>
              <a:t>,</a:t>
            </a:r>
            <a:r>
              <a:rPr lang="zh-TW" altLang="en-US" dirty="0"/>
              <a:t>心若有習氣</a:t>
            </a:r>
            <a:r>
              <a:rPr lang="en-US" altLang="zh-TW" dirty="0"/>
              <a:t>,</a:t>
            </a:r>
            <a:r>
              <a:rPr lang="zh-TW" altLang="en-US" dirty="0"/>
              <a:t>我們做任何事都會依習氣而行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4F4B3-DB49-48FC-80E2-A9DD3A6FF511}" type="slidenum">
              <a:rPr lang="zh-TW" altLang="en-US" smtClean="0"/>
              <a:t>47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3400659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P268-4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4F4B3-DB49-48FC-80E2-A9DD3A6FF511}" type="slidenum">
              <a:rPr lang="zh-TW" altLang="en-US" smtClean="0"/>
              <a:t>48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309265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4F4B3-DB49-48FC-80E2-A9DD3A6FF511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607022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4F4B3-DB49-48FC-80E2-A9DD3A6FF511}" type="slidenum">
              <a:rPr lang="zh-TW" altLang="en-US" smtClean="0"/>
              <a:t>49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3669915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p271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4F4B3-DB49-48FC-80E2-A9DD3A6FF511}" type="slidenum">
              <a:rPr lang="zh-TW" altLang="en-US" smtClean="0"/>
              <a:t>50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2884363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4F4B3-DB49-48FC-80E2-A9DD3A6FF511}" type="slidenum">
              <a:rPr lang="zh-TW" altLang="en-US" smtClean="0"/>
              <a:t>51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7391579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zh-TW" sz="1200" kern="100" dirty="0">
                <a:solidFill>
                  <a:schemeClr val="bg2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每個人都是一個籃子</a:t>
            </a:r>
            <a:endParaRPr lang="zh-TW" altLang="zh-TW" sz="1200" kern="100" dirty="0">
              <a:solidFill>
                <a:schemeClr val="bg2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4F4B3-DB49-48FC-80E2-A9DD3A6FF511}" type="slidenum">
              <a:rPr lang="zh-TW" altLang="en-US" smtClean="0"/>
              <a:t>52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1489348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4F4B3-DB49-48FC-80E2-A9DD3A6FF511}" type="slidenum">
              <a:rPr lang="zh-TW" altLang="en-US" smtClean="0"/>
              <a:t>53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923650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p271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4F4B3-DB49-48FC-80E2-A9DD3A6FF511}" type="slidenum">
              <a:rPr lang="zh-TW" altLang="en-US" smtClean="0"/>
              <a:t>54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4202991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P271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4F4B3-DB49-48FC-80E2-A9DD3A6FF511}" type="slidenum">
              <a:rPr lang="zh-TW" altLang="en-US" smtClean="0"/>
              <a:t>55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2694108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20200620</a:t>
            </a:r>
            <a:r>
              <a:rPr lang="zh-TW" altLang="en-US" dirty="0"/>
              <a:t>佛智須歷經一步步修行而來</a:t>
            </a:r>
            <a:r>
              <a:rPr lang="en-US" altLang="zh-TW" dirty="0"/>
              <a:t>,</a:t>
            </a:r>
            <a:r>
              <a:rPr lang="zh-TW" altLang="en-US" dirty="0"/>
              <a:t>脈絡相通</a:t>
            </a:r>
            <a:r>
              <a:rPr lang="en-US" altLang="zh-TW" dirty="0"/>
              <a:t>,</a:t>
            </a:r>
            <a:r>
              <a:rPr lang="zh-TW" altLang="en-US" dirty="0"/>
              <a:t>阿羅是小乘的極果</a:t>
            </a:r>
            <a:r>
              <a:rPr lang="en-US" altLang="zh-TW" dirty="0"/>
              <a:t>,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在權教中讓大家暫時證個小果，告訴阿羅漢：「你們已經得到阿羅漢果了，初果、二果、三果、四果，你們已經到達阿羅漢，小乘頂級的果位，所以你這樣一段一段修，能夠見思惑完全斷除，這就是證果了。」這就是用方便假設，不斷鼓勵、鼓勵，使令修行者在權教中先證小果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4F4B3-DB49-48FC-80E2-A9DD3A6FF511}" type="slidenum">
              <a:rPr lang="zh-TW" altLang="en-US" smtClean="0"/>
              <a:t>57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5162283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4F4B3-DB49-48FC-80E2-A9DD3A6FF511}" type="slidenum">
              <a:rPr lang="zh-TW" altLang="en-US" smtClean="0"/>
              <a:t>58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4214763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4F4B3-DB49-48FC-80E2-A9DD3A6FF511}" type="slidenum">
              <a:rPr lang="zh-TW" altLang="en-US" smtClean="0"/>
              <a:t>59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480159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破惡比較容易被看見</a:t>
            </a:r>
            <a:r>
              <a:rPr lang="zh-TW" altLang="en-US" dirty="0">
                <a:latin typeface="PMingLiU" panose="02020500000000000000" pitchFamily="18" charset="-120"/>
                <a:ea typeface="PMingLiU" panose="02020500000000000000" pitchFamily="18" charset="-120"/>
              </a:rPr>
              <a:t>，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會表現於聲、色、行為</a:t>
            </a:r>
            <a:r>
              <a:rPr lang="zh-TW" altLang="en-US" dirty="0">
                <a:latin typeface="PMingLiU" panose="02020500000000000000" pitchFamily="18" charset="-120"/>
                <a:ea typeface="PMingLiU" panose="02020500000000000000" pitchFamily="18" charset="-120"/>
              </a:rPr>
              <a:t>，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殺賊則是隱於思想、習氣或內心深處。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有一則小故事跟大家做分享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一位師父要弟子在一公尺外沿路撿回幾粒大石頭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弟子撿回來之後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師父要他再將大石頭放回原來的地方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弟子雖然不明白師父的用意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但也照著師父所說的做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回來之後師父要弟子再到一公尺外沿路撿回一些小石頭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師父再要求弟子將小石頭放回原來的地方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但弟子卻面有難色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因為小石頭很難再找到他原來所放的地方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這就是告訴我們大的錯誤我們比較容易看到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要改掉習氣是比較困難的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因為我們很難去覺察到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4F4B3-DB49-48FC-80E2-A9DD3A6FF511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368094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4F4B3-DB49-48FC-80E2-A9DD3A6FF511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519715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4F4B3-DB49-48FC-80E2-A9DD3A6FF511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518553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4F4B3-DB49-48FC-80E2-A9DD3A6FF511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145393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4F4B3-DB49-48FC-80E2-A9DD3A6FF511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616996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457EF-B57E-4724-A731-1248462E0BE9}" type="datetimeFigureOut">
              <a:rPr lang="zh-TW" altLang="en-US" smtClean="0"/>
              <a:t>2020/6/22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DB70C-92FE-44E9-963B-43A1C3210E87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7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546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457EF-B57E-4724-A731-1248462E0BE9}" type="datetimeFigureOut">
              <a:rPr lang="zh-TW" altLang="en-US" smtClean="0"/>
              <a:t>2020/6/22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DB70C-92FE-44E9-963B-43A1C3210E8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24024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457EF-B57E-4724-A731-1248462E0BE9}" type="datetimeFigureOut">
              <a:rPr lang="zh-TW" altLang="en-US" smtClean="0"/>
              <a:t>2020/6/22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DB70C-92FE-44E9-963B-43A1C3210E8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692822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457EF-B57E-4724-A731-1248462E0BE9}" type="datetimeFigureOut">
              <a:rPr lang="zh-TW" altLang="en-US" smtClean="0"/>
              <a:t>2020/6/22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DB70C-92FE-44E9-963B-43A1C3210E8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472016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延伸引導1">
    <p:bg>
      <p:bgPr>
        <a:gradFill rotWithShape="0">
          <a:gsLst>
            <a:gs pos="0">
              <a:srgbClr val="E9D9BE"/>
            </a:gs>
            <a:gs pos="64999">
              <a:srgbClr val="F0EBD5"/>
            </a:gs>
            <a:gs pos="97000">
              <a:srgbClr val="D1C39F"/>
            </a:gs>
            <a:gs pos="100000">
              <a:srgbClr val="D1C39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版面配置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5" name="文字版面配置區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zh-TW" altLang="en-US" noProof="0" dirty="0"/>
              <a:t>按一下以編輯母片文字樣式</a:t>
            </a:r>
          </a:p>
          <a:p>
            <a:pPr lvl="1"/>
            <a:r>
              <a:rPr lang="zh-TW" altLang="en-US" noProof="0" dirty="0"/>
              <a:t>第二層</a:t>
            </a:r>
          </a:p>
          <a:p>
            <a:pPr lvl="2"/>
            <a:r>
              <a:rPr lang="zh-TW" altLang="en-US" noProof="0" dirty="0"/>
              <a:t>第三層</a:t>
            </a:r>
          </a:p>
          <a:p>
            <a:pPr lvl="3"/>
            <a:r>
              <a:rPr lang="zh-TW" altLang="en-US" noProof="0" dirty="0"/>
              <a:t>第四層</a:t>
            </a:r>
          </a:p>
          <a:p>
            <a:pPr lvl="4"/>
            <a:r>
              <a:rPr lang="zh-TW" altLang="en-US" noProof="0" dirty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7662115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延伸引導2">
    <p:bg>
      <p:bgPr>
        <a:gradFill rotWithShape="0">
          <a:gsLst>
            <a:gs pos="0">
              <a:srgbClr val="DEC59E"/>
            </a:gs>
            <a:gs pos="64999">
              <a:srgbClr val="F0EBD5"/>
            </a:gs>
            <a:gs pos="97000">
              <a:srgbClr val="D1C39F"/>
            </a:gs>
            <a:gs pos="100000">
              <a:srgbClr val="D1C39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38118" y="4437063"/>
            <a:ext cx="3543300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標題版面配置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9" name="文字版面配置區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zh-TW" altLang="en-US" noProof="0" dirty="0"/>
              <a:t>按一下以編輯母片文字樣式</a:t>
            </a:r>
          </a:p>
          <a:p>
            <a:pPr lvl="1"/>
            <a:r>
              <a:rPr lang="zh-TW" altLang="en-US" noProof="0" dirty="0"/>
              <a:t>第二層</a:t>
            </a:r>
          </a:p>
          <a:p>
            <a:pPr lvl="2"/>
            <a:r>
              <a:rPr lang="zh-TW" altLang="en-US" noProof="0" dirty="0"/>
              <a:t>第三層</a:t>
            </a:r>
          </a:p>
          <a:p>
            <a:pPr lvl="3"/>
            <a:r>
              <a:rPr lang="zh-TW" altLang="en-US" noProof="0" dirty="0"/>
              <a:t>第四層</a:t>
            </a:r>
          </a:p>
          <a:p>
            <a:pPr lvl="4"/>
            <a:r>
              <a:rPr lang="zh-TW" altLang="en-US" noProof="0" dirty="0"/>
              <a:t>第五層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A02B1D-75FF-438E-B9D8-01E99B2DA50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24642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457EF-B57E-4724-A731-1248462E0BE9}" type="datetimeFigureOut">
              <a:rPr lang="zh-TW" altLang="en-US" smtClean="0"/>
              <a:t>2020/6/22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DB70C-92FE-44E9-963B-43A1C3210E87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3500"/>
            <a:ext cx="12192000" cy="692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737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457EF-B57E-4724-A731-1248462E0BE9}" type="datetimeFigureOut">
              <a:rPr lang="zh-TW" altLang="en-US" smtClean="0"/>
              <a:t>2020/6/22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DB70C-92FE-44E9-963B-43A1C3210E87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2FA35437-1FF5-4123-9216-757825588B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706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342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457EF-B57E-4724-A731-1248462E0BE9}" type="datetimeFigureOut">
              <a:rPr lang="zh-TW" altLang="en-US" smtClean="0"/>
              <a:t>2020/6/22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DB70C-92FE-44E9-963B-43A1C3210E8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2281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457EF-B57E-4724-A731-1248462E0BE9}" type="datetimeFigureOut">
              <a:rPr lang="zh-TW" altLang="en-US" smtClean="0"/>
              <a:t>2020/6/22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DB70C-92FE-44E9-963B-43A1C3210E8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08440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457EF-B57E-4724-A731-1248462E0BE9}" type="datetimeFigureOut">
              <a:rPr lang="zh-TW" altLang="en-US" smtClean="0"/>
              <a:t>2020/6/22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DB70C-92FE-44E9-963B-43A1C3210E87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433" r="1996" b="3040"/>
          <a:stretch/>
        </p:blipFill>
        <p:spPr>
          <a:xfrm>
            <a:off x="0" y="0"/>
            <a:ext cx="12192000" cy="693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122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457EF-B57E-4724-A731-1248462E0BE9}" type="datetimeFigureOut">
              <a:rPr lang="zh-TW" altLang="en-US" smtClean="0"/>
              <a:t>2020/6/22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DB70C-92FE-44E9-963B-43A1C3210E87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0"/>
            <a:ext cx="12192000" cy="7213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68082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457EF-B57E-4724-A731-1248462E0BE9}" type="datetimeFigureOut">
              <a:rPr lang="zh-TW" altLang="en-US" smtClean="0"/>
              <a:t>2020/6/22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DB70C-92FE-44E9-963B-43A1C3210E87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839" r="4627" b="5265"/>
          <a:stretch/>
        </p:blipFill>
        <p:spPr>
          <a:xfrm>
            <a:off x="100208" y="45846"/>
            <a:ext cx="12091792" cy="681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844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457EF-B57E-4724-A731-1248462E0BE9}" type="datetimeFigureOut">
              <a:rPr lang="zh-TW" altLang="en-US" smtClean="0"/>
              <a:t>2020/6/22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DB70C-92FE-44E9-963B-43A1C3210E8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36558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3457EF-B57E-4724-A731-1248462E0BE9}" type="datetimeFigureOut">
              <a:rPr lang="zh-TW" altLang="en-US" smtClean="0"/>
              <a:t>2020/6/22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9DB70C-92FE-44E9-963B-43A1C3210E87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 userDrawn="1"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427" r="782" b="4427"/>
          <a:stretch/>
        </p:blipFill>
        <p:spPr>
          <a:xfrm>
            <a:off x="0" y="0"/>
            <a:ext cx="12096750" cy="701040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 userDrawn="1"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981" r="3598" b="3025"/>
          <a:stretch/>
        </p:blipFill>
        <p:spPr>
          <a:xfrm>
            <a:off x="94989" y="-13570"/>
            <a:ext cx="12097011" cy="680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875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0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35-1&#27604;&#19992;&#26159;&#22240;&#32645;&#28450;&#26159;&#26524;2'11''.mp4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&#19978;&#20154;&#29992;&#36523;&#39636;&#21147;&#34892;&#24118;&#38936;&#24351;&#23376;.mp4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8.sv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&#32047;&#31309;&#31119;&#24503;&#33287;&#26234;&#24935;(&#21151;&#24503;)~&#25130;&#33258;20190417&#20154;&#38291;&#33769;&#25552;.mp4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sv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&#27946;&#27494;&#27491;&#24107;&#20804;&#20961;&#22827;&#36681;&#24565;.mp4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5" Type="http://schemas.openxmlformats.org/officeDocument/2006/relationships/hyperlink" Target="07&#20154;&#29983;&#23451;&#22914;&#19968;&#26781;&#27827;-&#21809;&#38924;.webm" TargetMode="External"/><Relationship Id="rId4" Type="http://schemas.openxmlformats.org/officeDocument/2006/relationships/image" Target="../media/image3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17&#36852;&#21521;.mp4" TargetMode="Externa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78011" y="1267576"/>
            <a:ext cx="9144000" cy="1011237"/>
          </a:xfrm>
        </p:spPr>
        <p:txBody>
          <a:bodyPr>
            <a:noAutofit/>
          </a:bodyPr>
          <a:lstStyle/>
          <a:p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靜思法髓妙蓮華序品</a:t>
            </a:r>
            <a:r>
              <a:rPr lang="en-US" altLang="zh-TW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(12)</a:t>
            </a:r>
            <a:br>
              <a:rPr lang="en-US" altLang="zh-TW" sz="48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480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4800">
                <a:latin typeface="標楷體" panose="03000509000000000000" pitchFamily="65" charset="-120"/>
                <a:ea typeface="標楷體" panose="03000509000000000000" pitchFamily="65" charset="-120"/>
              </a:rPr>
              <a:t>P252-P279</a:t>
            </a: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5115718"/>
            <a:ext cx="9144000" cy="949411"/>
          </a:xfrm>
        </p:spPr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分享人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郭淑雲師姊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法號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慈僎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024481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0D3DA938-1EDE-4FDB-A4CF-58A878CA82CE}"/>
              </a:ext>
            </a:extLst>
          </p:cNvPr>
          <p:cNvSpPr/>
          <p:nvPr/>
        </p:nvSpPr>
        <p:spPr>
          <a:xfrm>
            <a:off x="542878" y="6349999"/>
            <a:ext cx="8418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/>
              <a:t>P252-2</a:t>
            </a:r>
            <a:endParaRPr lang="zh-TW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AD18ED11-D6D9-4FD1-8363-7A388DA475AA}"/>
              </a:ext>
            </a:extLst>
          </p:cNvPr>
          <p:cNvSpPr/>
          <p:nvPr/>
        </p:nvSpPr>
        <p:spPr>
          <a:xfrm>
            <a:off x="1384776" y="700216"/>
            <a:ext cx="966216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zh-TW" altLang="zh-TW" sz="4800" dirty="0">
                <a:highlight>
                  <a:srgbClr val="FFFF00"/>
                </a:highlight>
                <a:latin typeface="標楷體" pitchFamily="65" charset="-120"/>
                <a:ea typeface="標楷體" pitchFamily="65" charset="-120"/>
              </a:rPr>
              <a:t>殺賊</a:t>
            </a:r>
            <a:r>
              <a:rPr lang="zh-TW" altLang="zh-TW" sz="4800" dirty="0">
                <a:solidFill>
                  <a:schemeClr val="bg1">
                    <a:lumMod val="95000"/>
                  </a:schemeClr>
                </a:solidFill>
                <a:latin typeface="標楷體" pitchFamily="65" charset="-120"/>
                <a:ea typeface="標楷體" pitchFamily="65" charset="-120"/>
              </a:rPr>
              <a:t>，就是</a:t>
            </a:r>
            <a:r>
              <a:rPr lang="zh-TW" altLang="en-US" sz="4800" dirty="0">
                <a:solidFill>
                  <a:schemeClr val="bg1">
                    <a:lumMod val="95000"/>
                  </a:schemeClr>
                </a:solidFill>
                <a:latin typeface="標楷體" pitchFamily="65" charset="-120"/>
                <a:ea typeface="標楷體" pitchFamily="65" charset="-120"/>
              </a:rPr>
              <a:t>要「殺</a:t>
            </a:r>
            <a:r>
              <a:rPr lang="zh-TW" altLang="zh-TW" sz="4800" dirty="0">
                <a:solidFill>
                  <a:schemeClr val="bg1">
                    <a:lumMod val="95000"/>
                  </a:schemeClr>
                </a:solidFill>
                <a:latin typeface="標楷體" pitchFamily="65" charset="-120"/>
                <a:ea typeface="標楷體" pitchFamily="65" charset="-120"/>
              </a:rPr>
              <a:t>九十八使</a:t>
            </a:r>
            <a:r>
              <a:rPr lang="zh-TW" altLang="en-US" sz="4800" dirty="0">
                <a:solidFill>
                  <a:schemeClr val="bg1">
                    <a:lumMod val="95000"/>
                  </a:schemeClr>
                </a:solidFill>
                <a:latin typeface="標楷體" pitchFamily="65" charset="-120"/>
                <a:ea typeface="標楷體" pitchFamily="65" charset="-120"/>
              </a:rPr>
              <a:t>煩惱之賊</a:t>
            </a:r>
            <a:r>
              <a:rPr lang="zh-TW" altLang="zh-TW" sz="4800" dirty="0">
                <a:solidFill>
                  <a:schemeClr val="bg1">
                    <a:lumMod val="95000"/>
                  </a:schemeClr>
                </a:solidFill>
                <a:latin typeface="標楷體" pitchFamily="65" charset="-120"/>
                <a:ea typeface="標楷體" pitchFamily="65" charset="-120"/>
              </a:rPr>
              <a:t>」</a:t>
            </a:r>
            <a:r>
              <a:rPr lang="zh-TW" altLang="en-US" sz="4800" dirty="0">
                <a:solidFill>
                  <a:schemeClr val="bg1">
                    <a:lumMod val="9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，也就是去除九十八種很微細的煩惱。</a:t>
            </a:r>
            <a:endParaRPr lang="zh-TW" altLang="en-US" sz="48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6344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C1A000C-7954-40AD-90F4-C0F4B9031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4427" y="307067"/>
            <a:ext cx="4734091" cy="1325563"/>
          </a:xfrm>
        </p:spPr>
        <p:txBody>
          <a:bodyPr>
            <a:noAutofit/>
          </a:bodyPr>
          <a:lstStyle/>
          <a:p>
            <a:r>
              <a:rPr lang="zh-TW" altLang="en-US" sz="6000" dirty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要多用心</a:t>
            </a:r>
            <a:r>
              <a:rPr lang="en-US" altLang="zh-TW" sz="6000" dirty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!</a:t>
            </a:r>
            <a:endParaRPr lang="zh-TW" altLang="en-US" sz="6000" dirty="0">
              <a:solidFill>
                <a:schemeClr val="bg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FEE86E1-FE7D-4EBD-ACFE-F07C7AE0BB8C}"/>
              </a:ext>
            </a:extLst>
          </p:cNvPr>
          <p:cNvSpPr/>
          <p:nvPr/>
        </p:nvSpPr>
        <p:spPr>
          <a:xfrm>
            <a:off x="849086" y="1905506"/>
            <a:ext cx="1049382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800" dirty="0">
                <a:solidFill>
                  <a:schemeClr val="bg1">
                    <a:lumMod val="8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時時顧好自己的心</a:t>
            </a:r>
            <a:r>
              <a:rPr lang="zh-TW" altLang="en-US" sz="4800" dirty="0">
                <a:solidFill>
                  <a:schemeClr val="bg1">
                    <a:lumMod val="85000"/>
                  </a:schemeClr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，</a:t>
            </a:r>
            <a:r>
              <a:rPr lang="zh-TW" altLang="en-US" sz="4800" dirty="0">
                <a:solidFill>
                  <a:schemeClr val="bg1">
                    <a:lumMod val="8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遠離垢染不讓煩惱汙染心地</a:t>
            </a:r>
            <a:r>
              <a:rPr lang="zh-TW" altLang="en-US" sz="4800" dirty="0">
                <a:solidFill>
                  <a:schemeClr val="bg1">
                    <a:lumMod val="85000"/>
                  </a:schemeClr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。</a:t>
            </a:r>
            <a:endParaRPr lang="en-US" altLang="zh-TW" sz="4800" dirty="0">
              <a:solidFill>
                <a:schemeClr val="bg1">
                  <a:lumMod val="85000"/>
                </a:schemeClr>
              </a:solidFill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r>
              <a:rPr lang="zh-TW" altLang="en-US" sz="4800" dirty="0">
                <a:solidFill>
                  <a:schemeClr val="bg1">
                    <a:lumMod val="8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需要先殺賊</a:t>
            </a:r>
            <a:r>
              <a:rPr lang="zh-TW" altLang="en-US" sz="4800" dirty="0">
                <a:solidFill>
                  <a:schemeClr val="bg1">
                    <a:lumMod val="85000"/>
                  </a:schemeClr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，</a:t>
            </a:r>
            <a:r>
              <a:rPr lang="zh-TW" altLang="en-US" sz="4800" dirty="0">
                <a:solidFill>
                  <a:schemeClr val="bg1">
                    <a:lumMod val="8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清掃心地</a:t>
            </a:r>
            <a:r>
              <a:rPr lang="zh-TW" altLang="en-US" sz="4800" dirty="0">
                <a:solidFill>
                  <a:schemeClr val="bg1">
                    <a:lumMod val="85000"/>
                  </a:schemeClr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，</a:t>
            </a:r>
            <a:r>
              <a:rPr lang="zh-TW" altLang="en-US" sz="4800" dirty="0">
                <a:solidFill>
                  <a:schemeClr val="bg1">
                    <a:lumMod val="8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才能讓法住在心中。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3CC4874D-F459-484B-BF20-EB3956834033}"/>
              </a:ext>
            </a:extLst>
          </p:cNvPr>
          <p:cNvSpPr/>
          <p:nvPr/>
        </p:nvSpPr>
        <p:spPr>
          <a:xfrm>
            <a:off x="6582032" y="6308209"/>
            <a:ext cx="8867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/>
              <a:t>P253+1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632314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2BB2131-2A36-4177-BDEE-93C7FB9EB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161612"/>
          </a:xfrm>
        </p:spPr>
        <p:txBody>
          <a:bodyPr>
            <a:noAutofit/>
          </a:bodyPr>
          <a:lstStyle/>
          <a:p>
            <a:pPr algn="ctr"/>
            <a:r>
              <a:rPr lang="zh-TW" altLang="en-US" sz="6000" dirty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心田不長無明草</a:t>
            </a:r>
            <a:br>
              <a:rPr lang="en-US" altLang="zh-TW" sz="6000" dirty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6000" dirty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覺苑常開智慧花</a:t>
            </a:r>
            <a:b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6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模型 2" descr="Yellow flower patch">
                <a:extLst>
                  <a:ext uri="{FF2B5EF4-FFF2-40B4-BE49-F238E27FC236}">
                    <a16:creationId xmlns:a16="http://schemas.microsoft.com/office/drawing/2014/main" id="{6E01FE97-CE1F-40E7-8903-E73CF1E3291D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131593" y="2924988"/>
              <a:ext cx="2904557" cy="4161612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904557" cy="4161612"/>
                    </a:xfrm>
                    <a:prstGeom prst="rect">
                      <a:avLst/>
                    </a:prstGeom>
                  </am3d:spPr>
                  <am3d:camera>
                    <am3d:pos x="0" y="0" z="6250555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183574" d="1000000"/>
                    <am3d:preTrans dx="1797082" dy="-18008490" dz="2640676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41866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模型 2" descr="Yellow flower patch">
                <a:extLst>
                  <a:ext uri="{FF2B5EF4-FFF2-40B4-BE49-F238E27FC236}">
                    <a16:creationId xmlns:a16="http://schemas.microsoft.com/office/drawing/2014/main" id="{6E01FE97-CE1F-40E7-8903-E73CF1E3291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31593" y="2924988"/>
                <a:ext cx="2904557" cy="4161612"/>
              </a:xfrm>
              <a:prstGeom prst="rect">
                <a:avLst/>
              </a:prstGeom>
            </p:spPr>
          </p:pic>
        </mc:Fallback>
      </mc:AlternateContent>
      <p:sp>
        <p:nvSpPr>
          <p:cNvPr id="5" name="矩形 4">
            <a:extLst>
              <a:ext uri="{FF2B5EF4-FFF2-40B4-BE49-F238E27FC236}">
                <a16:creationId xmlns:a16="http://schemas.microsoft.com/office/drawing/2014/main" id="{8C0210B2-C4A7-43CD-8836-5EF0565EEB48}"/>
              </a:ext>
            </a:extLst>
          </p:cNvPr>
          <p:cNvSpPr/>
          <p:nvPr/>
        </p:nvSpPr>
        <p:spPr>
          <a:xfrm>
            <a:off x="7409697" y="4265127"/>
            <a:ext cx="23391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en-US" sz="2800" dirty="0">
                <a:solidFill>
                  <a:schemeClr val="bg1">
                    <a:lumMod val="9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石屋清玒禪師</a:t>
            </a:r>
          </a:p>
        </p:txBody>
      </p:sp>
    </p:spTree>
    <p:extLst>
      <p:ext uri="{BB962C8B-B14F-4D97-AF65-F5344CB8AC3E}">
        <p14:creationId xmlns:p14="http://schemas.microsoft.com/office/powerpoint/2010/main" val="28327438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A89BFE6-6E18-40B5-990F-AC8CD9F6E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48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魔來殺魔 佛來佛斬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F6CFB636-9B10-40BC-A61F-7C3014DF2B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horz">
            <a:normAutofit/>
          </a:bodyPr>
          <a:lstStyle/>
          <a:p>
            <a:pPr marL="0" indent="0">
              <a:buNone/>
            </a:pPr>
            <a:r>
              <a:rPr lang="zh-TW" altLang="en-US" sz="4400" dirty="0">
                <a:solidFill>
                  <a:schemeClr val="bg1">
                    <a:lumMod val="8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無論歡喜、不歡喜的事</a:t>
            </a:r>
            <a:r>
              <a:rPr lang="zh-TW" altLang="en-US" sz="4400" dirty="0">
                <a:solidFill>
                  <a:schemeClr val="bg1">
                    <a:lumMod val="85000"/>
                  </a:schemeClr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，</a:t>
            </a:r>
            <a:r>
              <a:rPr lang="zh-TW" altLang="en-US" sz="4400" dirty="0">
                <a:solidFill>
                  <a:schemeClr val="bg1">
                    <a:lumMod val="8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都要及時從內心清除</a:t>
            </a:r>
            <a:r>
              <a:rPr lang="zh-TW" altLang="en-US" sz="4400" dirty="0">
                <a:solidFill>
                  <a:schemeClr val="bg1">
                    <a:lumMod val="85000"/>
                  </a:schemeClr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，</a:t>
            </a:r>
            <a:r>
              <a:rPr lang="zh-TW" altLang="en-US" sz="4400" dirty="0">
                <a:solidFill>
                  <a:schemeClr val="bg1">
                    <a:lumMod val="8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讓心不受外境染污</a:t>
            </a:r>
            <a:r>
              <a:rPr lang="zh-TW" altLang="en-US" sz="4400" dirty="0">
                <a:solidFill>
                  <a:schemeClr val="bg1">
                    <a:lumMod val="85000"/>
                  </a:schemeClr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，</a:t>
            </a:r>
            <a:r>
              <a:rPr lang="zh-TW" altLang="en-US" sz="4400" dirty="0">
                <a:solidFill>
                  <a:schemeClr val="bg1">
                    <a:lumMod val="8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對任何事物都不要有</a:t>
            </a:r>
            <a:r>
              <a:rPr lang="zh-TW" altLang="en-US" sz="54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執著</a:t>
            </a:r>
            <a:r>
              <a:rPr lang="zh-TW" altLang="en-US" sz="4400" dirty="0">
                <a:solidFill>
                  <a:schemeClr val="bg1">
                    <a:lumMod val="85000"/>
                  </a:schemeClr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，</a:t>
            </a:r>
            <a:r>
              <a:rPr lang="zh-TW" altLang="en-US" sz="4400" dirty="0">
                <a:solidFill>
                  <a:schemeClr val="bg1">
                    <a:lumMod val="8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才能清淨無染著</a:t>
            </a:r>
            <a:r>
              <a:rPr lang="zh-TW" altLang="en-US" sz="4400" dirty="0">
                <a:solidFill>
                  <a:schemeClr val="bg1">
                    <a:lumMod val="85000"/>
                  </a:schemeClr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，</a:t>
            </a:r>
            <a:r>
              <a:rPr lang="zh-TW" altLang="en-US" sz="4400" dirty="0">
                <a:solidFill>
                  <a:schemeClr val="bg1">
                    <a:lumMod val="8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這就是 「殺賊」。</a:t>
            </a:r>
            <a:r>
              <a:rPr lang="en-US" altLang="zh-TW" sz="4400" dirty="0">
                <a:solidFill>
                  <a:schemeClr val="bg1">
                    <a:lumMod val="8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en-US" altLang="zh-TW" dirty="0">
                <a:solidFill>
                  <a:schemeClr val="bg1">
                    <a:lumMod val="8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P253+5)</a:t>
            </a:r>
            <a:endParaRPr lang="zh-TW" altLang="en-US" dirty="0">
              <a:solidFill>
                <a:schemeClr val="bg1">
                  <a:lumMod val="8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30934389-CF5E-4249-9923-E676171E4B97}"/>
              </a:ext>
            </a:extLst>
          </p:cNvPr>
          <p:cNvSpPr/>
          <p:nvPr/>
        </p:nvSpPr>
        <p:spPr>
          <a:xfrm>
            <a:off x="5946172" y="6308209"/>
            <a:ext cx="20938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如目法師</a:t>
            </a:r>
            <a:r>
              <a:rPr lang="en-US" altLang="zh-TW" dirty="0"/>
              <a:t>:</a:t>
            </a:r>
            <a:r>
              <a:rPr lang="zh-TW" altLang="en-US" dirty="0"/>
              <a:t>地球證詞</a:t>
            </a:r>
          </a:p>
        </p:txBody>
      </p:sp>
    </p:spTree>
    <p:extLst>
      <p:ext uri="{BB962C8B-B14F-4D97-AF65-F5344CB8AC3E}">
        <p14:creationId xmlns:p14="http://schemas.microsoft.com/office/powerpoint/2010/main" val="22268334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2057400"/>
            <a:ext cx="3619500" cy="2743200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zh-TW" altLang="en-US" sz="3600" kern="1200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阿羅漢有三種意義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D3DA938-1EDE-4FDB-A4CF-58A878CA82CE}"/>
              </a:ext>
            </a:extLst>
          </p:cNvPr>
          <p:cNvSpPr/>
          <p:nvPr/>
        </p:nvSpPr>
        <p:spPr>
          <a:xfrm>
            <a:off x="9243546" y="3710781"/>
            <a:ext cx="7232650" cy="2179638"/>
          </a:xfrm>
          <a:prstGeom prst="rect">
            <a:avLst/>
          </a:prstGeo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US" altLang="zh-TW" sz="2800" dirty="0">
                <a:solidFill>
                  <a:schemeClr val="bg1"/>
                </a:solidFill>
              </a:rPr>
              <a:t>P252-2</a:t>
            </a:r>
            <a:endParaRPr lang="zh-TW" altLang="en-US" sz="2800" dirty="0">
              <a:solidFill>
                <a:schemeClr val="bg1"/>
              </a:solidFill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3D88C33-42AC-409C-82FD-33EB20AD06DD}"/>
              </a:ext>
            </a:extLst>
          </p:cNvPr>
          <p:cNvSpPr/>
          <p:nvPr/>
        </p:nvSpPr>
        <p:spPr>
          <a:xfrm>
            <a:off x="4079875" y="1208088"/>
            <a:ext cx="5737225" cy="2179638"/>
          </a:xfrm>
          <a:prstGeom prst="rect">
            <a:avLst/>
          </a:prstGeom>
        </p:spPr>
        <p:txBody>
          <a:bodyPr wrap="square" anchor="t">
            <a:noAutofit/>
          </a:bodyPr>
          <a:lstStyle/>
          <a:p>
            <a:pPr algn="ctr">
              <a:spcAft>
                <a:spcPts val="600"/>
              </a:spcAft>
            </a:pPr>
            <a:r>
              <a:rPr lang="zh-TW" altLang="en-US" sz="60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殺賊</a:t>
            </a:r>
            <a:endParaRPr lang="en-US" altLang="zh-TW" sz="60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  <a:p>
            <a:pPr algn="ctr">
              <a:spcAft>
                <a:spcPts val="600"/>
              </a:spcAft>
            </a:pPr>
            <a:r>
              <a:rPr lang="zh-TW" altLang="en-US" sz="6000" b="1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不生</a:t>
            </a:r>
            <a:endParaRPr lang="en-US" altLang="zh-TW" sz="6000" b="1" dirty="0">
              <a:solidFill>
                <a:srgbClr val="FFFF00"/>
              </a:solidFill>
              <a:latin typeface="標楷體" pitchFamily="65" charset="-120"/>
              <a:ea typeface="標楷體" pitchFamily="65" charset="-120"/>
            </a:endParaRPr>
          </a:p>
          <a:p>
            <a:pPr algn="ctr">
              <a:spcAft>
                <a:spcPts val="600"/>
              </a:spcAft>
            </a:pPr>
            <a:r>
              <a:rPr lang="zh-TW" altLang="en-US" sz="6000" b="1" dirty="0">
                <a:solidFill>
                  <a:schemeClr val="bg1">
                    <a:lumMod val="95000"/>
                  </a:schemeClr>
                </a:solidFill>
                <a:latin typeface="標楷體" pitchFamily="65" charset="-120"/>
                <a:ea typeface="標楷體" pitchFamily="65" charset="-120"/>
              </a:rPr>
              <a:t>應供</a:t>
            </a:r>
            <a:endParaRPr lang="zh-TW" altLang="en-US" sz="60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2376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6C13522-BF40-448F-8009-160EE63D7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7024" y="621031"/>
            <a:ext cx="2000249" cy="4808219"/>
          </a:xfrm>
          <a:noFill/>
        </p:spPr>
        <p:txBody>
          <a:bodyPr vert="eaVert" lIns="91440" tIns="45720" rIns="91440" bIns="45720" rtlCol="0" anchor="b">
            <a:normAutofit/>
          </a:bodyPr>
          <a:lstStyle/>
          <a:p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不生怖魔果</a:t>
            </a:r>
            <a:endParaRPr lang="en-US" altLang="zh-TW" sz="5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FB6C3DC-9621-4E46-AF32-28B51D1613CF}"/>
              </a:ext>
            </a:extLst>
          </p:cNvPr>
          <p:cNvSpPr/>
          <p:nvPr/>
        </p:nvSpPr>
        <p:spPr>
          <a:xfrm>
            <a:off x="1068867" y="6278074"/>
            <a:ext cx="9188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P255</a:t>
            </a:r>
            <a:endParaRPr lang="zh-TW" altLang="en-US" sz="2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AF5C7233-EB56-40A4-9D3D-799A99D99F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304" t="3175" r="18281"/>
          <a:stretch/>
        </p:blipFill>
        <p:spPr>
          <a:xfrm>
            <a:off x="3056574" y="220981"/>
            <a:ext cx="8716325" cy="6637019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3AFE428E-9E52-4105-91EF-D98660550735}"/>
              </a:ext>
            </a:extLst>
          </p:cNvPr>
          <p:cNvSpPr/>
          <p:nvPr/>
        </p:nvSpPr>
        <p:spPr>
          <a:xfrm>
            <a:off x="3802744" y="1843314"/>
            <a:ext cx="1254080" cy="17271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破惡</a:t>
            </a:r>
            <a:endParaRPr lang="en-US" altLang="zh-TW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怖魔</a:t>
            </a:r>
            <a:endParaRPr lang="en-US" altLang="zh-TW" sz="36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乞士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B8527D5F-CF34-40F2-B00A-9652765F54F7}"/>
              </a:ext>
            </a:extLst>
          </p:cNvPr>
          <p:cNvSpPr/>
          <p:nvPr/>
        </p:nvSpPr>
        <p:spPr>
          <a:xfrm>
            <a:off x="8643258" y="1843314"/>
            <a:ext cx="1254080" cy="17271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殺賊</a:t>
            </a:r>
            <a:endParaRPr lang="en-US" altLang="zh-TW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不生</a:t>
            </a:r>
            <a:endParaRPr lang="en-US" altLang="zh-TW" sz="36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應供</a:t>
            </a:r>
          </a:p>
        </p:txBody>
      </p:sp>
    </p:spTree>
    <p:extLst>
      <p:ext uri="{BB962C8B-B14F-4D97-AF65-F5344CB8AC3E}">
        <p14:creationId xmlns:p14="http://schemas.microsoft.com/office/powerpoint/2010/main" val="17373887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4A84CB8-CFD7-4B31-8B4A-3E4F122BD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971675"/>
          </a:xfrm>
        </p:spPr>
        <p:txBody>
          <a:bodyPr>
            <a:norm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不受魔軍誘惑、威脅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78636CB-92C6-4F7F-A288-3BAE83AFE893}"/>
              </a:ext>
            </a:extLst>
          </p:cNvPr>
          <p:cNvSpPr/>
          <p:nvPr/>
        </p:nvSpPr>
        <p:spPr>
          <a:xfrm>
            <a:off x="2156460" y="2834251"/>
            <a:ext cx="7879080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見思惑等一切煩惱源頭</a:t>
            </a:r>
            <a:endParaRPr lang="en-US" altLang="zh-TW" sz="6000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6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全斷除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ECC79ED9-E3B4-486B-B4ED-4F9135C02C4E}"/>
              </a:ext>
            </a:extLst>
          </p:cNvPr>
          <p:cNvSpPr/>
          <p:nvPr/>
        </p:nvSpPr>
        <p:spPr>
          <a:xfrm>
            <a:off x="9260080" y="5969655"/>
            <a:ext cx="12121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dirty="0">
                <a:solidFill>
                  <a:schemeClr val="bg1"/>
                </a:solidFill>
              </a:rPr>
              <a:t>P264-4</a:t>
            </a:r>
            <a:endParaRPr lang="zh-TW" alt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23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2FF652C-50E6-4070-AB2E-79A7FF0D6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>
                <a:solidFill>
                  <a:schemeClr val="bg1"/>
                </a:solidFill>
              </a:rPr>
              <a:t> </a:t>
            </a:r>
            <a:r>
              <a:rPr lang="zh-TW" altLang="en-US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不生怖魔果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E451BE3-5D7A-4133-AD2A-202BE62B54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zh-TW" altLang="en-US" sz="44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「今證無生</a:t>
            </a:r>
            <a:r>
              <a:rPr lang="zh-TW" altLang="en-US" sz="4400" dirty="0">
                <a:solidFill>
                  <a:srgbClr val="FFFF0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，</a:t>
            </a:r>
            <a:r>
              <a:rPr lang="zh-TW" altLang="en-US" sz="44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不受後有</a:t>
            </a:r>
            <a:r>
              <a:rPr lang="zh-TW" altLang="en-US" sz="4400" dirty="0">
                <a:solidFill>
                  <a:srgbClr val="FFFF0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，</a:t>
            </a:r>
            <a:r>
              <a:rPr lang="zh-TW" altLang="en-US" sz="44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不生乃怖魔的果。」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FD34D6C-9DBB-49C0-A496-6EC05B40BBA2}"/>
              </a:ext>
            </a:extLst>
          </p:cNvPr>
          <p:cNvSpPr/>
          <p:nvPr/>
        </p:nvSpPr>
        <p:spPr>
          <a:xfrm>
            <a:off x="2633637" y="6214030"/>
            <a:ext cx="12811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dirty="0"/>
              <a:t>P263+4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2104116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2FF652C-50E6-4070-AB2E-79A7FF0D6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>
                <a:solidFill>
                  <a:schemeClr val="bg1"/>
                </a:solidFill>
              </a:rPr>
              <a:t> </a:t>
            </a:r>
            <a:r>
              <a:rPr lang="zh-TW" altLang="en-US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不生怖魔果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E451BE3-5D7A-4133-AD2A-202BE62B54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3428" y="1417639"/>
            <a:ext cx="10972800" cy="93367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zh-TW" altLang="en-US" sz="44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「今證</a:t>
            </a:r>
            <a:r>
              <a:rPr lang="zh-TW" altLang="en-US" sz="4400" dirty="0">
                <a:solidFill>
                  <a:srgbClr val="FFFF00"/>
                </a:solidFill>
                <a:highlight>
                  <a:srgbClr val="C0C0C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無生</a:t>
            </a:r>
            <a:r>
              <a:rPr lang="zh-TW" altLang="en-US" sz="4400" dirty="0">
                <a:solidFill>
                  <a:srgbClr val="FFFF0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，</a:t>
            </a:r>
            <a:r>
              <a:rPr lang="zh-TW" altLang="en-US" sz="44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不受後有</a:t>
            </a:r>
            <a:r>
              <a:rPr lang="zh-TW" altLang="en-US" sz="4400" dirty="0">
                <a:solidFill>
                  <a:srgbClr val="FFFF0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，</a:t>
            </a:r>
            <a:r>
              <a:rPr lang="zh-TW" altLang="en-US" sz="44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不生乃怖魔的果。」</a:t>
            </a:r>
          </a:p>
        </p:txBody>
      </p:sp>
    </p:spTree>
    <p:extLst>
      <p:ext uri="{BB962C8B-B14F-4D97-AF65-F5344CB8AC3E}">
        <p14:creationId xmlns:p14="http://schemas.microsoft.com/office/powerpoint/2010/main" val="1893400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4CE3737-49E3-4DF5-984D-0BE1F4FAA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>
                <a:solidFill>
                  <a:srgbClr val="002060"/>
                </a:solidFill>
                <a:highlight>
                  <a:srgbClr val="FFFF00"/>
                </a:highlight>
              </a:rPr>
              <a:t>無生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3566CCFA-9294-4138-BFAF-C19D1B60F045}"/>
              </a:ext>
            </a:extLst>
          </p:cNvPr>
          <p:cNvSpPr/>
          <p:nvPr/>
        </p:nvSpPr>
        <p:spPr>
          <a:xfrm>
            <a:off x="609600" y="1417638"/>
            <a:ext cx="109728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800" dirty="0">
                <a:solidFill>
                  <a:schemeClr val="bg1">
                    <a:lumMod val="9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無生</a:t>
            </a:r>
            <a:r>
              <a:rPr lang="zh-TW" altLang="en-US" sz="4800" dirty="0">
                <a:solidFill>
                  <a:schemeClr val="bg1">
                    <a:lumMod val="95000"/>
                  </a:schemeClr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，</a:t>
            </a:r>
            <a:r>
              <a:rPr lang="zh-TW" altLang="en-US" sz="4800" dirty="0">
                <a:solidFill>
                  <a:schemeClr val="bg1">
                    <a:lumMod val="9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就是沒再生出煩惱的因緣， 也不再因攀緣而帶來報恩或報怨等枝節，冤親債主全都沒有了 ，就像樹椏沒有再分支，沒有種惡的因，就不會有惡的果，即證「無生」。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2B60A305-E0FD-423C-813C-C66F9F0D74ED}"/>
              </a:ext>
            </a:extLst>
          </p:cNvPr>
          <p:cNvSpPr/>
          <p:nvPr/>
        </p:nvSpPr>
        <p:spPr>
          <a:xfrm>
            <a:off x="5163289" y="6161624"/>
            <a:ext cx="1197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/>
              <a:t>P263-p264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990123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8299896-6460-4A2F-AA99-8F763D5B8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0CAD4BC-028A-4586-9C5D-2103267CEE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6558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6619077-8183-45F8-8CB1-E0A24B180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54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在纏如來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32E052C7-FE0C-40F5-8817-17217CDE72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horz">
            <a:normAutofit/>
          </a:bodyPr>
          <a:lstStyle/>
          <a:p>
            <a:r>
              <a:rPr lang="zh-TW" altLang="en-US" sz="4800" dirty="0">
                <a:solidFill>
                  <a:schemeClr val="bg1">
                    <a:lumMod val="8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佛性人人本具</a:t>
            </a:r>
            <a:r>
              <a:rPr lang="zh-TW" altLang="en-US" sz="4800" dirty="0">
                <a:solidFill>
                  <a:schemeClr val="bg1">
                    <a:lumMod val="85000"/>
                  </a:schemeClr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，</a:t>
            </a:r>
            <a:r>
              <a:rPr lang="zh-TW" altLang="en-US" sz="4800" dirty="0">
                <a:solidFill>
                  <a:schemeClr val="bg1">
                    <a:lumMod val="8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卻因為受無明汙染</a:t>
            </a:r>
            <a:r>
              <a:rPr lang="zh-TW" altLang="en-US" sz="4800" dirty="0">
                <a:solidFill>
                  <a:schemeClr val="bg1">
                    <a:lumMod val="85000"/>
                  </a:schemeClr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，</a:t>
            </a:r>
            <a:r>
              <a:rPr lang="zh-TW" altLang="en-US" sz="4800" dirty="0">
                <a:solidFill>
                  <a:schemeClr val="bg1">
                    <a:lumMod val="8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不知不覺被見思惑網住</a:t>
            </a:r>
            <a:r>
              <a:rPr lang="zh-TW" altLang="en-US" sz="4800" dirty="0">
                <a:solidFill>
                  <a:schemeClr val="bg1">
                    <a:lumMod val="85000"/>
                  </a:schemeClr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，</a:t>
            </a:r>
            <a:r>
              <a:rPr lang="zh-TW" altLang="en-US" sz="4800" dirty="0">
                <a:solidFill>
                  <a:schemeClr val="bg1">
                    <a:lumMod val="8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隨之不斷的造作惡業</a:t>
            </a:r>
            <a:r>
              <a:rPr lang="zh-TW" altLang="en-US" sz="4800" dirty="0">
                <a:solidFill>
                  <a:schemeClr val="bg1">
                    <a:lumMod val="85000"/>
                  </a:schemeClr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，</a:t>
            </a:r>
            <a:r>
              <a:rPr lang="zh-TW" altLang="en-US" sz="4800" dirty="0">
                <a:solidFill>
                  <a:schemeClr val="bg1">
                    <a:lumMod val="8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才會在六道中輪迴不息。</a:t>
            </a:r>
          </a:p>
        </p:txBody>
      </p:sp>
    </p:spTree>
    <p:extLst>
      <p:ext uri="{BB962C8B-B14F-4D97-AF65-F5344CB8AC3E}">
        <p14:creationId xmlns:p14="http://schemas.microsoft.com/office/powerpoint/2010/main" val="10751484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74426AB7-D619-4515-962A-BC83909EC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B5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E47DF98-723F-4AAC-ABCF-CACBC438F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840" y="256540"/>
            <a:ext cx="11704320" cy="63652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A29FC7C-9308-4FDE-8DCA-405668055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895600" y="5768204"/>
            <a:ext cx="6400800" cy="0"/>
          </a:xfrm>
          <a:prstGeom prst="line">
            <a:avLst/>
          </a:prstGeom>
          <a:ln>
            <a:solidFill>
              <a:srgbClr val="5B5F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標題 1">
            <a:extLst>
              <a:ext uri="{FF2B5EF4-FFF2-40B4-BE49-F238E27FC236}">
                <a16:creationId xmlns:a16="http://schemas.microsoft.com/office/drawing/2014/main" id="{650D214E-44D3-4EA1-B987-2C485D340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980" y="4277356"/>
            <a:ext cx="9966960" cy="156032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zh-TW" altLang="en-US" sz="5800" dirty="0">
                <a:solidFill>
                  <a:srgbClr val="5B5F3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不會在六道中繼續輪迴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C8E777C9-995C-472D-B51C-243FD42F29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3840" y="256540"/>
            <a:ext cx="11704320" cy="3764276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466D6A9A-4D84-4C88-A68A-B87E7F1D2A24}"/>
              </a:ext>
            </a:extLst>
          </p:cNvPr>
          <p:cNvSpPr/>
          <p:nvPr/>
        </p:nvSpPr>
        <p:spPr>
          <a:xfrm>
            <a:off x="9992380" y="6094216"/>
            <a:ext cx="12811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dirty="0"/>
              <a:t>P264+3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42376632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7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FCE7536D-F865-447F-8631-AA6168FA1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972" y="1531597"/>
            <a:ext cx="4605340" cy="180363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 sz="5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從內破殼而出才會有生命力</a:t>
            </a:r>
            <a:endParaRPr lang="en-US" altLang="zh-TW" sz="5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Picture 2" descr="http://www.jitu5.com/uploads/allimg/130517/260702-13051G4243658.jpg">
            <a:extLst>
              <a:ext uri="{FF2B5EF4-FFF2-40B4-BE49-F238E27FC236}">
                <a16:creationId xmlns:a16="http://schemas.microsoft.com/office/drawing/2014/main" id="{C351DFD2-A2B3-4582-AE6E-488D200099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86240" y="1232440"/>
            <a:ext cx="5466787" cy="4427791"/>
          </a:xfrm>
          <a:prstGeom prst="rect">
            <a:avLst/>
          </a:prstGeom>
          <a:noFill/>
        </p:spPr>
      </p:pic>
      <p:sp>
        <p:nvSpPr>
          <p:cNvPr id="15" name="Rectangle 9">
            <a:extLst>
              <a:ext uri="{FF2B5EF4-FFF2-40B4-BE49-F238E27FC236}">
                <a16:creationId xmlns:a16="http://schemas.microsoft.com/office/drawing/2014/main" id="{D84C2E9E-0B5D-4B5F-9A1F-70EBDCE390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2461" y="1197769"/>
            <a:ext cx="10987078" cy="4462463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3F2C0BC-9ECF-417F-B44C-D13E988E6079}"/>
              </a:ext>
            </a:extLst>
          </p:cNvPr>
          <p:cNvSpPr/>
          <p:nvPr/>
        </p:nvSpPr>
        <p:spPr>
          <a:xfrm>
            <a:off x="6116255" y="1596572"/>
            <a:ext cx="27286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zh-TW" altLang="en-US" sz="4000" i="1" dirty="0">
                <a:latin typeface="標楷體" panose="03000509000000000000" pitchFamily="65" charset="-120"/>
                <a:ea typeface="標楷體" panose="03000509000000000000" pitchFamily="65" charset="-120"/>
              </a:rPr>
              <a:t>無明殼</a:t>
            </a:r>
          </a:p>
        </p:txBody>
      </p:sp>
    </p:spTree>
    <p:extLst>
      <p:ext uri="{BB962C8B-B14F-4D97-AF65-F5344CB8AC3E}">
        <p14:creationId xmlns:p14="http://schemas.microsoft.com/office/powerpoint/2010/main" val="25973443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3700B0CB-B556-4C18-9FF2-908D7C4440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393371" y="809624"/>
            <a:ext cx="9347200" cy="4821918"/>
          </a:xfrm>
        </p:spPr>
        <p:txBody>
          <a:bodyPr vert="horz">
            <a:normAutofit/>
          </a:bodyPr>
          <a:lstStyle/>
          <a:p>
            <a:r>
              <a:rPr lang="zh-TW" altLang="en-US" sz="4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我們要注意這一念心</a:t>
            </a:r>
            <a:r>
              <a:rPr lang="zh-TW" altLang="en-US" sz="4400" dirty="0">
                <a:solidFill>
                  <a:schemeClr val="bg1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，</a:t>
            </a:r>
            <a:r>
              <a:rPr lang="zh-TW" altLang="en-US" sz="4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不受得失心所煩惱</a:t>
            </a:r>
            <a:r>
              <a:rPr lang="zh-TW" altLang="en-US" sz="4400" dirty="0">
                <a:solidFill>
                  <a:schemeClr val="bg1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，</a:t>
            </a:r>
            <a:r>
              <a:rPr lang="zh-TW" altLang="en-US" sz="4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魔軍就不會再來糾纏</a:t>
            </a:r>
            <a:r>
              <a:rPr lang="zh-TW" altLang="en-US" sz="4400" dirty="0">
                <a:solidFill>
                  <a:schemeClr val="bg1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，</a:t>
            </a:r>
            <a:r>
              <a:rPr lang="zh-TW" altLang="en-US" sz="4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到達阿羅漢不生不滅的境界。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AE844866-DD95-4B32-B53C-A7621675AEFC}"/>
              </a:ext>
            </a:extLst>
          </p:cNvPr>
          <p:cNvSpPr/>
          <p:nvPr/>
        </p:nvSpPr>
        <p:spPr>
          <a:xfrm>
            <a:off x="2249679" y="6048376"/>
            <a:ext cx="12121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dirty="0"/>
              <a:t>P264-2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2659249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2057400"/>
            <a:ext cx="3644900" cy="2743200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zh-TW" altLang="en-US" sz="3600" kern="1200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阿羅漢有三種意義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D3DA938-1EDE-4FDB-A4CF-58A878CA82CE}"/>
              </a:ext>
            </a:extLst>
          </p:cNvPr>
          <p:cNvSpPr/>
          <p:nvPr/>
        </p:nvSpPr>
        <p:spPr>
          <a:xfrm>
            <a:off x="9243546" y="3710781"/>
            <a:ext cx="7232650" cy="2179638"/>
          </a:xfrm>
          <a:prstGeom prst="rect">
            <a:avLst/>
          </a:prstGeo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US" altLang="zh-TW" sz="2800" dirty="0">
                <a:solidFill>
                  <a:schemeClr val="bg1"/>
                </a:solidFill>
              </a:rPr>
              <a:t>P252-2</a:t>
            </a:r>
            <a:endParaRPr lang="zh-TW" altLang="en-US" sz="2800" dirty="0">
              <a:solidFill>
                <a:schemeClr val="bg1"/>
              </a:solidFill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3D88C33-42AC-409C-82FD-33EB20AD06DD}"/>
              </a:ext>
            </a:extLst>
          </p:cNvPr>
          <p:cNvSpPr/>
          <p:nvPr/>
        </p:nvSpPr>
        <p:spPr>
          <a:xfrm>
            <a:off x="4079875" y="1208088"/>
            <a:ext cx="5737225" cy="2179638"/>
          </a:xfrm>
          <a:prstGeom prst="rect">
            <a:avLst/>
          </a:prstGeom>
        </p:spPr>
        <p:txBody>
          <a:bodyPr wrap="square" anchor="t">
            <a:noAutofit/>
          </a:bodyPr>
          <a:lstStyle/>
          <a:p>
            <a:pPr algn="ctr">
              <a:spcAft>
                <a:spcPts val="600"/>
              </a:spcAft>
            </a:pPr>
            <a:r>
              <a:rPr lang="zh-TW" altLang="en-US" sz="60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殺賊</a:t>
            </a:r>
            <a:endParaRPr lang="en-US" altLang="zh-TW" sz="60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  <a:p>
            <a:pPr algn="ctr">
              <a:spcAft>
                <a:spcPts val="600"/>
              </a:spcAft>
            </a:pPr>
            <a:r>
              <a:rPr lang="zh-TW" altLang="en-US" sz="6000" b="1" dirty="0">
                <a:solidFill>
                  <a:schemeClr val="bg1">
                    <a:lumMod val="95000"/>
                  </a:schemeClr>
                </a:solidFill>
                <a:latin typeface="標楷體" pitchFamily="65" charset="-120"/>
                <a:ea typeface="標楷體" pitchFamily="65" charset="-120"/>
              </a:rPr>
              <a:t>不生</a:t>
            </a:r>
            <a:endParaRPr lang="en-US" altLang="zh-TW" sz="6000" b="1" dirty="0">
              <a:solidFill>
                <a:schemeClr val="bg1">
                  <a:lumMod val="95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 algn="ctr">
              <a:spcAft>
                <a:spcPts val="600"/>
              </a:spcAft>
            </a:pPr>
            <a:r>
              <a:rPr lang="zh-TW" altLang="en-US" sz="6000" b="1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應供</a:t>
            </a:r>
            <a:endParaRPr lang="zh-TW" altLang="en-US" sz="6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4629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6B5ED9CA-2FA7-4267-ACCB-0EFC013CC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zh-TW" altLang="en-US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應供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A6F5DE4-A9CC-4CB5-9E10-C195EB0102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9595" y="609600"/>
            <a:ext cx="7596005" cy="62484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1D7A39BE-287A-41C3-9593-4AEC7D9E2012}"/>
              </a:ext>
            </a:extLst>
          </p:cNvPr>
          <p:cNvSpPr/>
          <p:nvPr/>
        </p:nvSpPr>
        <p:spPr>
          <a:xfrm>
            <a:off x="2269679" y="5872188"/>
            <a:ext cx="147045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8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P254-3</a:t>
            </a:r>
          </a:p>
          <a:p>
            <a:endParaRPr lang="zh-TW" altLang="en-US" sz="2800" dirty="0">
              <a:solidFill>
                <a:srgbClr val="FFFF00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587ACEC8-265C-4412-BD81-A1B06FCDCDCB}"/>
              </a:ext>
            </a:extLst>
          </p:cNvPr>
          <p:cNvSpPr/>
          <p:nvPr/>
        </p:nvSpPr>
        <p:spPr>
          <a:xfrm>
            <a:off x="7427343" y="6248400"/>
            <a:ext cx="664234" cy="3163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432481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C12C9FF-7C22-4D58-B44D-55BAEEB0F47C}"/>
              </a:ext>
            </a:extLst>
          </p:cNvPr>
          <p:cNvSpPr/>
          <p:nvPr/>
        </p:nvSpPr>
        <p:spPr>
          <a:xfrm>
            <a:off x="676155" y="409884"/>
            <a:ext cx="8071706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zh-TW" altLang="en-US" sz="4800" b="1" kern="1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智德</a:t>
            </a:r>
            <a:r>
              <a:rPr lang="en-US" altLang="zh-TW" sz="4800" kern="1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:</a:t>
            </a:r>
            <a:r>
              <a:rPr lang="zh-TW" altLang="en-US" sz="4800" kern="12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明白</a:t>
            </a:r>
            <a:r>
              <a:rPr lang="zh-TW" altLang="en-US" sz="4800" kern="1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一切的真理</a:t>
            </a:r>
            <a:endParaRPr lang="en-US" altLang="zh-TW" sz="4800" kern="1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zh-TW" altLang="en-US" sz="4800" b="1" kern="1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斷德</a:t>
            </a:r>
            <a:r>
              <a:rPr lang="en-US" altLang="zh-TW" sz="4800" b="1" kern="1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:</a:t>
            </a:r>
            <a:r>
              <a:rPr lang="zh-TW" altLang="en-US" sz="4800" kern="12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斷盡</a:t>
            </a:r>
            <a:r>
              <a:rPr lang="zh-TW" altLang="en-US" sz="4800" kern="1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一切的煩惱</a:t>
            </a:r>
            <a:endParaRPr lang="en-US" altLang="zh-TW" sz="4800" kern="1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  <a:cs typeface="+mj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C4521DE-248E-440D-AAD6-FD9E7D34B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5285" y="0"/>
            <a:ext cx="0" cy="68580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42C13FA-4C0F-42D0-9626-5BA6040D8C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6252485"/>
            <a:ext cx="12192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矩形 2">
            <a:extLst>
              <a:ext uri="{FF2B5EF4-FFF2-40B4-BE49-F238E27FC236}">
                <a16:creationId xmlns:a16="http://schemas.microsoft.com/office/drawing/2014/main" id="{B1A3F2E3-9E1E-4316-890B-9D6AB0728553}"/>
              </a:ext>
            </a:extLst>
          </p:cNvPr>
          <p:cNvSpPr/>
          <p:nvPr/>
        </p:nvSpPr>
        <p:spPr>
          <a:xfrm>
            <a:off x="2826580" y="3853933"/>
            <a:ext cx="6853158" cy="14003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600"/>
              </a:spcAft>
            </a:pPr>
            <a:r>
              <a:rPr lang="zh-TW" altLang="en-US" sz="4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二德具足則能達到覺悟的菩提</a:t>
            </a:r>
            <a:endParaRPr lang="en-US" altLang="zh-TW" sz="4000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>
              <a:spcAft>
                <a:spcPts val="600"/>
              </a:spcAft>
            </a:pPr>
            <a:r>
              <a:rPr lang="zh-TW" altLang="en-US" sz="4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與無生滅的涅槃境界。</a:t>
            </a:r>
          </a:p>
        </p:txBody>
      </p:sp>
      <p:sp>
        <p:nvSpPr>
          <p:cNvPr id="6" name="箭號: 向右 5">
            <a:extLst>
              <a:ext uri="{FF2B5EF4-FFF2-40B4-BE49-F238E27FC236}">
                <a16:creationId xmlns:a16="http://schemas.microsoft.com/office/drawing/2014/main" id="{5F40E962-37A9-4014-9DD9-95578D91B343}"/>
              </a:ext>
            </a:extLst>
          </p:cNvPr>
          <p:cNvSpPr/>
          <p:nvPr/>
        </p:nvSpPr>
        <p:spPr>
          <a:xfrm>
            <a:off x="6795459" y="150085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箭號: 向右 12">
            <a:extLst>
              <a:ext uri="{FF2B5EF4-FFF2-40B4-BE49-F238E27FC236}">
                <a16:creationId xmlns:a16="http://schemas.microsoft.com/office/drawing/2014/main" id="{0C2EE86E-6B37-46D0-865F-0CEF097C57C5}"/>
              </a:ext>
            </a:extLst>
          </p:cNvPr>
          <p:cNvSpPr/>
          <p:nvPr/>
        </p:nvSpPr>
        <p:spPr>
          <a:xfrm>
            <a:off x="6795459" y="2135707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A6C09AE2-A72C-46EA-8337-E29D3E3CBBC6}"/>
              </a:ext>
            </a:extLst>
          </p:cNvPr>
          <p:cNvSpPr/>
          <p:nvPr/>
        </p:nvSpPr>
        <p:spPr>
          <a:xfrm>
            <a:off x="8104347" y="1413015"/>
            <a:ext cx="3150782" cy="6603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菩提即覺悟</a:t>
            </a: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320F882A-DFBB-4DEB-B66D-477002405E06}"/>
              </a:ext>
            </a:extLst>
          </p:cNvPr>
          <p:cNvSpPr/>
          <p:nvPr/>
        </p:nvSpPr>
        <p:spPr>
          <a:xfrm>
            <a:off x="7970625" y="2195458"/>
            <a:ext cx="3418226" cy="6603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涅槃即無生滅</a:t>
            </a:r>
          </a:p>
        </p:txBody>
      </p:sp>
    </p:spTree>
    <p:extLst>
      <p:ext uri="{BB962C8B-B14F-4D97-AF65-F5344CB8AC3E}">
        <p14:creationId xmlns:p14="http://schemas.microsoft.com/office/powerpoint/2010/main" val="10812576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6C13522-BF40-448F-8009-160EE63D7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7024" y="621031"/>
            <a:ext cx="2000249" cy="4808219"/>
          </a:xfrm>
          <a:noFill/>
        </p:spPr>
        <p:txBody>
          <a:bodyPr vert="eaVert" lIns="91440" tIns="45720" rIns="91440" bIns="45720" rtlCol="0" anchor="b">
            <a:normAutofit/>
          </a:bodyPr>
          <a:lstStyle/>
          <a:p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羅漢比丘果</a:t>
            </a:r>
            <a:endParaRPr lang="en-US" altLang="zh-TW" sz="5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FB6C3DC-9621-4E46-AF32-28B51D1613CF}"/>
              </a:ext>
            </a:extLst>
          </p:cNvPr>
          <p:cNvSpPr/>
          <p:nvPr/>
        </p:nvSpPr>
        <p:spPr>
          <a:xfrm>
            <a:off x="1068867" y="6278074"/>
            <a:ext cx="9188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P255</a:t>
            </a:r>
            <a:endParaRPr lang="zh-TW" altLang="en-US" sz="2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AF5C7233-EB56-40A4-9D3D-799A99D99F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304" t="3175" r="18281"/>
          <a:stretch/>
        </p:blipFill>
        <p:spPr>
          <a:xfrm>
            <a:off x="3056574" y="220981"/>
            <a:ext cx="8716325" cy="6637019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3AFE428E-9E52-4105-91EF-D98660550735}"/>
              </a:ext>
            </a:extLst>
          </p:cNvPr>
          <p:cNvSpPr/>
          <p:nvPr/>
        </p:nvSpPr>
        <p:spPr>
          <a:xfrm>
            <a:off x="3802744" y="1843314"/>
            <a:ext cx="1254080" cy="17271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破惡</a:t>
            </a:r>
            <a:endParaRPr lang="en-US" altLang="zh-TW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怖魔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乞士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B8527D5F-CF34-40F2-B00A-9652765F54F7}"/>
              </a:ext>
            </a:extLst>
          </p:cNvPr>
          <p:cNvSpPr/>
          <p:nvPr/>
        </p:nvSpPr>
        <p:spPr>
          <a:xfrm>
            <a:off x="8643258" y="1843314"/>
            <a:ext cx="1254080" cy="17271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殺賊</a:t>
            </a:r>
            <a:endParaRPr lang="en-US" altLang="zh-TW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不生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應供</a:t>
            </a:r>
          </a:p>
        </p:txBody>
      </p:sp>
    </p:spTree>
    <p:extLst>
      <p:ext uri="{BB962C8B-B14F-4D97-AF65-F5344CB8AC3E}">
        <p14:creationId xmlns:p14="http://schemas.microsoft.com/office/powerpoint/2010/main" val="18265814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2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D5A04B6-CD0C-4C79-861F-A9A047B36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比丘是因 羅漢是果</a:t>
            </a:r>
          </a:p>
        </p:txBody>
      </p:sp>
      <p:pic>
        <p:nvPicPr>
          <p:cNvPr id="3" name="圖片 2">
            <a:hlinkClick r:id="rId3" action="ppaction://hlinkfile"/>
            <a:extLst>
              <a:ext uri="{FF2B5EF4-FFF2-40B4-BE49-F238E27FC236}">
                <a16:creationId xmlns:a16="http://schemas.microsoft.com/office/drawing/2014/main" id="{76308827-924E-450A-85DE-F06E183AB1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90850" y="1962150"/>
            <a:ext cx="7010400" cy="362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8288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8072F1F-BE6F-47F4-B09A-E72FB297B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768349"/>
            <a:ext cx="10515600" cy="1631952"/>
          </a:xfrm>
        </p:spPr>
        <p:txBody>
          <a:bodyPr>
            <a:normAutofit/>
          </a:bodyPr>
          <a:lstStyle/>
          <a:p>
            <a:pPr algn="ctr"/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乞士是內調心、外化緣</a:t>
            </a:r>
            <a:r>
              <a:rPr lang="zh-TW" altLang="en-US" sz="5400" dirty="0">
                <a:latin typeface="PMingLiU" panose="02020500000000000000" pitchFamily="18" charset="-120"/>
                <a:ea typeface="PMingLiU" panose="02020500000000000000" pitchFamily="18" charset="-120"/>
              </a:rPr>
              <a:t>，</a:t>
            </a:r>
            <a:br>
              <a:rPr lang="en-US" altLang="zh-TW" sz="5400" dirty="0">
                <a:latin typeface="PMingLiU" panose="02020500000000000000" pitchFamily="18" charset="-120"/>
                <a:ea typeface="PMingLiU" panose="02020500000000000000" pitchFamily="18" charset="-120"/>
              </a:rPr>
            </a:br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修至應供則能領導群眾</a:t>
            </a:r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31689D42-9EFF-4DF4-AF8F-EEC8F846D03C}"/>
              </a:ext>
            </a:extLst>
          </p:cNvPr>
          <p:cNvSpPr/>
          <p:nvPr/>
        </p:nvSpPr>
        <p:spPr>
          <a:xfrm>
            <a:off x="1571625" y="3276600"/>
            <a:ext cx="9048750" cy="1485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皈依僧</a:t>
            </a:r>
            <a:r>
              <a:rPr lang="zh-TW" altLang="en-US" sz="4400" dirty="0">
                <a:latin typeface="PMingLiU" panose="02020500000000000000" pitchFamily="18" charset="-120"/>
                <a:ea typeface="PMingLiU" panose="02020500000000000000" pitchFamily="18" charset="-120"/>
              </a:rPr>
              <a:t>，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當願眾生</a:t>
            </a:r>
            <a:endParaRPr lang="en-US" altLang="zh-TW" sz="4400" dirty="0"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pPr algn="ctr"/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統理大眾</a:t>
            </a:r>
            <a:r>
              <a:rPr lang="zh-TW" altLang="en-US" sz="4400" dirty="0">
                <a:latin typeface="PMingLiU" panose="02020500000000000000" pitchFamily="18" charset="-120"/>
                <a:ea typeface="PMingLiU" panose="02020500000000000000" pitchFamily="18" charset="-120"/>
              </a:rPr>
              <a:t>，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一切無礙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173167C-FC83-4C22-8E69-EFCF2572D112}"/>
              </a:ext>
            </a:extLst>
          </p:cNvPr>
          <p:cNvSpPr/>
          <p:nvPr/>
        </p:nvSpPr>
        <p:spPr>
          <a:xfrm>
            <a:off x="5435304" y="6292334"/>
            <a:ext cx="9188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P256</a:t>
            </a: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26006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356857C-F5FB-477C-91D9-6D7ADE220E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20800" y="382134"/>
            <a:ext cx="9144000" cy="1112837"/>
          </a:xfrm>
        </p:spPr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重點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FCC30216-D61A-4189-9430-2E0F4F20FA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249714"/>
            <a:ext cx="9144000" cy="1944915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證果羅漢心無煩惱</a:t>
            </a:r>
            <a:endParaRPr lang="en-US" altLang="zh-TW" sz="5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無漏無結心得自在</a:t>
            </a:r>
            <a:endParaRPr lang="en-US" altLang="zh-TW" sz="5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altLang="zh-TW" dirty="0"/>
          </a:p>
          <a:p>
            <a:pPr marL="342900" indent="-342900">
              <a:buFont typeface="Wingdings" panose="05000000000000000000" pitchFamily="2" charset="2"/>
              <a:buChar char="u"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797255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84F0565-9964-41D8-AC0B-B63062D9F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48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出家人如何領導大眾敬與行</a:t>
            </a:r>
            <a:r>
              <a:rPr lang="en-US" altLang="zh-TW" sz="48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TW" altLang="en-US" sz="4800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13568674-9183-4CBA-A245-BCB5619184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2393043" y="2104004"/>
            <a:ext cx="7405914" cy="1205253"/>
          </a:xfrm>
        </p:spPr>
        <p:txBody>
          <a:bodyPr vert="horz">
            <a:normAutofit/>
          </a:bodyPr>
          <a:lstStyle/>
          <a:p>
            <a:pPr marL="0" indent="0" algn="ctr">
              <a:buNone/>
            </a:pPr>
            <a:r>
              <a:rPr lang="zh-TW" altLang="en-US" sz="6600" dirty="0">
                <a:solidFill>
                  <a:schemeClr val="bg1">
                    <a:lumMod val="9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自己要先有德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356511C1-1EC9-4E8B-BEA4-65D789B59F00}"/>
              </a:ext>
            </a:extLst>
          </p:cNvPr>
          <p:cNvSpPr/>
          <p:nvPr/>
        </p:nvSpPr>
        <p:spPr>
          <a:xfrm>
            <a:off x="5652609" y="6308209"/>
            <a:ext cx="12811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dirty="0"/>
              <a:t>P258+4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350732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A48E618-1AC0-4D1A-962D-55D0E3FA1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6743" y="365125"/>
            <a:ext cx="7228114" cy="1325563"/>
          </a:xfrm>
        </p:spPr>
        <p:txBody>
          <a:bodyPr>
            <a:noAutofit/>
          </a:bodyPr>
          <a:lstStyle/>
          <a:p>
            <a:r>
              <a:rPr lang="zh-TW" altLang="en-US" sz="480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上人用身體力行帶領弟子</a:t>
            </a:r>
            <a:endParaRPr lang="zh-TW" altLang="en-US" sz="4800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>
            <a:hlinkClick r:id="rId3" action="ppaction://hlinkfile"/>
            <a:extLst>
              <a:ext uri="{FF2B5EF4-FFF2-40B4-BE49-F238E27FC236}">
                <a16:creationId xmlns:a16="http://schemas.microsoft.com/office/drawing/2014/main" id="{1367AAFF-DFE4-49A7-8A1D-DE6591AD05E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6743" y="1690688"/>
            <a:ext cx="7561217" cy="4937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4954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4D80FD0-7CAB-4F08-95DC-6C914183F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319ED1E-0FFF-4D91-A389-04AB38E1F3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2869" y="728616"/>
            <a:ext cx="10043160" cy="5135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9187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書卷 (水平) 2"/>
          <p:cNvSpPr/>
          <p:nvPr/>
        </p:nvSpPr>
        <p:spPr>
          <a:xfrm>
            <a:off x="3935414" y="44450"/>
            <a:ext cx="4752975" cy="1296988"/>
          </a:xfrm>
          <a:prstGeom prst="horizontalScroll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5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供養</a:t>
            </a:r>
          </a:p>
        </p:txBody>
      </p:sp>
      <p:sp>
        <p:nvSpPr>
          <p:cNvPr id="4" name="矩形 3"/>
          <p:cNvSpPr/>
          <p:nvPr/>
        </p:nvSpPr>
        <p:spPr>
          <a:xfrm>
            <a:off x="1991544" y="1556792"/>
            <a:ext cx="2160240" cy="1008112"/>
          </a:xfrm>
          <a:prstGeom prst="rect">
            <a:avLst/>
          </a:prstGeom>
          <a:solidFill>
            <a:schemeClr val="tx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zh-TW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利供養</a:t>
            </a: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919536" y="5085184"/>
            <a:ext cx="2160240" cy="1008112"/>
          </a:xfrm>
          <a:prstGeom prst="rect">
            <a:avLst/>
          </a:prstGeom>
          <a:solidFill>
            <a:schemeClr val="tx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行</a:t>
            </a:r>
            <a:r>
              <a:rPr lang="zh-TW" altLang="zh-TW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供養</a:t>
            </a: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991544" y="3284984"/>
            <a:ext cx="2160240" cy="1008112"/>
          </a:xfrm>
          <a:prstGeom prst="rect">
            <a:avLst/>
          </a:prstGeom>
          <a:solidFill>
            <a:schemeClr val="tx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敬</a:t>
            </a:r>
            <a:r>
              <a:rPr lang="zh-TW" altLang="zh-TW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供養</a:t>
            </a: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圓角矩形 4"/>
          <p:cNvSpPr/>
          <p:nvPr/>
        </p:nvSpPr>
        <p:spPr>
          <a:xfrm>
            <a:off x="4583114" y="1484313"/>
            <a:ext cx="5761037" cy="1439862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zh-TW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對出家人供養衣食住行等物質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四事供養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圓角矩形 9"/>
          <p:cNvSpPr/>
          <p:nvPr/>
        </p:nvSpPr>
        <p:spPr>
          <a:xfrm>
            <a:off x="4583114" y="3141663"/>
            <a:ext cx="5761037" cy="1439862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zh-TW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禮敬出家人</a:t>
            </a:r>
            <a:r>
              <a:rPr lang="en-US" altLang="zh-TW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儀軌</a:t>
            </a:r>
            <a:r>
              <a:rPr lang="en-US" altLang="zh-TW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圓角矩形 10"/>
          <p:cNvSpPr/>
          <p:nvPr/>
        </p:nvSpPr>
        <p:spPr>
          <a:xfrm>
            <a:off x="4583114" y="4941888"/>
            <a:ext cx="5761037" cy="1439862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zh-TW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隨著出家人給予的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如法</a:t>
            </a:r>
            <a:r>
              <a:rPr lang="zh-TW" altLang="zh-TW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修行</a:t>
            </a: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613D670F-E836-4979-A675-190AF02B5FCB}"/>
              </a:ext>
            </a:extLst>
          </p:cNvPr>
          <p:cNvSpPr/>
          <p:nvPr/>
        </p:nvSpPr>
        <p:spPr>
          <a:xfrm>
            <a:off x="1476145" y="6381750"/>
            <a:ext cx="12811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dirty="0"/>
              <a:t>P256+4</a:t>
            </a:r>
            <a:endParaRPr lang="zh-TW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6C13655-02DA-481C-89ED-A7224F425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65125"/>
            <a:ext cx="11506200" cy="1216025"/>
          </a:xfrm>
        </p:spPr>
        <p:txBody>
          <a:bodyPr>
            <a:noAutofit/>
          </a:bodyPr>
          <a:lstStyle/>
          <a:p>
            <a:pPr algn="ctr"/>
            <a:br>
              <a:rPr lang="en-US" altLang="zh-TW" sz="5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</a:br>
            <a:br>
              <a:rPr lang="en-US" altLang="zh-TW" sz="5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8000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行的供養是最重要的</a:t>
            </a:r>
            <a:endParaRPr lang="zh-TW" altLang="en-US" sz="8000" dirty="0">
              <a:solidFill>
                <a:schemeClr val="bg1"/>
              </a:solidFill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3880E4C4-02EA-4E08-8F0C-A88AFBD7F4BF}"/>
              </a:ext>
            </a:extLst>
          </p:cNvPr>
          <p:cNvSpPr/>
          <p:nvPr/>
        </p:nvSpPr>
        <p:spPr>
          <a:xfrm>
            <a:off x="5830327" y="6194568"/>
            <a:ext cx="8418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rgbClr val="FFFF00"/>
                </a:solidFill>
              </a:rPr>
              <a:t>P256-2</a:t>
            </a:r>
            <a:endParaRPr lang="zh-TW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1746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D5EF198-2259-49C9-887A-4D68CE737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2228"/>
            <a:ext cx="10515600" cy="1088571"/>
          </a:xfrm>
        </p:spPr>
        <p:txBody>
          <a:bodyPr>
            <a:normAutofit/>
          </a:bodyPr>
          <a:lstStyle/>
          <a:p>
            <a:r>
              <a:rPr lang="zh-TW" altLang="en-US" sz="4000" dirty="0">
                <a:solidFill>
                  <a:srgbClr val="FF0000"/>
                </a:solidFill>
                <a:highlight>
                  <a:srgbClr val="C0C0C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「上人對所有出家弟子、在家弟子的最大心願</a:t>
            </a:r>
            <a:r>
              <a:rPr lang="zh-TW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BDF0B38-AC7B-4051-9D1D-44C256DEBD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59177"/>
            <a:ext cx="10515600" cy="4322309"/>
          </a:xfrm>
        </p:spPr>
        <p:txBody>
          <a:bodyPr>
            <a:noAutofit/>
          </a:bodyPr>
          <a:lstStyle/>
          <a:p>
            <a:r>
              <a:rPr lang="en-US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真的</a:t>
            </a:r>
            <a:r>
              <a:rPr lang="en-US" altLang="zh-TW" sz="1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6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要用心，</a:t>
            </a:r>
            <a:r>
              <a:rPr lang="en-US" altLang="zh-TW" sz="2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哪怕就是我</a:t>
            </a:r>
            <a:r>
              <a:rPr lang="en-US" altLang="zh-TW" sz="2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6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，在這個時候也是滿心的期待，很懇切的期待。大家有聽進去嗎？大家這</a:t>
            </a:r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部經有辦法用在日常生活嗎？這是我對所有所有的弟子很大的期待</a:t>
            </a:r>
            <a:r>
              <a:rPr lang="zh-TW" altLang="en-US" sz="36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，不是出家的弟子而已，就是在家的弟子、人間的弟子，希望人人都能夠做到這分</a:t>
            </a:r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將</a:t>
            </a:r>
            <a:r>
              <a:rPr lang="en-US" altLang="zh-TW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法華經</a:t>
            </a:r>
            <a:r>
              <a:rPr lang="en-US" altLang="zh-TW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也攬入本懷來</a:t>
            </a:r>
            <a:r>
              <a:rPr lang="zh-TW" altLang="en-US" sz="36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日常生活身體力行，走在這條道的上面，不斷鋪這一條路的平坦，能夠接引更多人走入這條路來，這也是最大的心願</a:t>
            </a:r>
            <a:r>
              <a:rPr lang="zh-TW" altLang="en-US" sz="36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2311567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D039F896-CF97-4FE8-9CA4-29F604453C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0486" y="0"/>
            <a:ext cx="10515600" cy="4351338"/>
          </a:xfrm>
        </p:spPr>
        <p:txBody>
          <a:bodyPr vert="horz">
            <a:normAutofit/>
          </a:bodyPr>
          <a:lstStyle/>
          <a:p>
            <a:pPr marL="0" indent="0">
              <a:buNone/>
            </a:pPr>
            <a:r>
              <a:rPr lang="zh-TW" altLang="en-US" sz="4400" dirty="0">
                <a:solidFill>
                  <a:schemeClr val="bg1">
                    <a:lumMod val="9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上人期待的供養</a:t>
            </a:r>
            <a:r>
              <a:rPr lang="en-US" altLang="zh-TW" sz="4400" dirty="0">
                <a:solidFill>
                  <a:schemeClr val="bg1">
                    <a:lumMod val="9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</a:p>
          <a:p>
            <a:pPr marL="0" indent="0">
              <a:buNone/>
            </a:pPr>
            <a:endParaRPr lang="zh-TW" altLang="en-US" sz="4400" dirty="0">
              <a:solidFill>
                <a:schemeClr val="bg1">
                  <a:lumMod val="9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400" dirty="0">
                <a:solidFill>
                  <a:schemeClr val="bg1">
                    <a:lumMod val="9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如是聞，如是</a:t>
            </a:r>
            <a:r>
              <a:rPr lang="zh-TW" altLang="en-US" sz="44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身體力行</a:t>
            </a:r>
            <a:r>
              <a:rPr lang="zh-TW" altLang="en-US" sz="4400" dirty="0">
                <a:solidFill>
                  <a:schemeClr val="bg1">
                    <a:lumMod val="9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，這就是最大的供養、報恩。</a:t>
            </a:r>
          </a:p>
          <a:p>
            <a:r>
              <a:rPr lang="zh-TW" altLang="en-US" sz="4400" dirty="0">
                <a:solidFill>
                  <a:schemeClr val="bg1">
                    <a:lumMod val="9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不要你們什麼供養</a:t>
            </a:r>
            <a:r>
              <a:rPr lang="zh-TW" altLang="en-US" sz="44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，大家合和互協</a:t>
            </a:r>
            <a:r>
              <a:rPr lang="zh-TW" altLang="en-US" sz="4400" dirty="0">
                <a:solidFill>
                  <a:schemeClr val="bg1">
                    <a:lumMod val="9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，這就是最大的供養。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E9D398D7-0098-4B53-BAD3-5BF850140B3F}"/>
              </a:ext>
            </a:extLst>
          </p:cNvPr>
          <p:cNvSpPr/>
          <p:nvPr/>
        </p:nvSpPr>
        <p:spPr>
          <a:xfrm>
            <a:off x="4744348" y="6176963"/>
            <a:ext cx="20056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dirty="0"/>
              <a:t>20200611</a:t>
            </a:r>
            <a:r>
              <a:rPr lang="zh-TW" altLang="en-US" sz="2800" dirty="0"/>
              <a:t>晨</a:t>
            </a:r>
          </a:p>
        </p:txBody>
      </p:sp>
    </p:spTree>
    <p:extLst>
      <p:ext uri="{BB962C8B-B14F-4D97-AF65-F5344CB8AC3E}">
        <p14:creationId xmlns:p14="http://schemas.microsoft.com/office/powerpoint/2010/main" val="11263299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223B98E-D6B7-43E7-9A04-6953802D5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289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zh-TW" altLang="en-US" sz="6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身為慈濟人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0C8AE1FA-DE7C-48BD-A099-09F96C7206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horz"/>
          <a:lstStyle/>
          <a:p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要傳靜思法脈</a:t>
            </a:r>
            <a:r>
              <a:rPr lang="zh-TW" altLang="en-US" sz="4800" dirty="0">
                <a:solidFill>
                  <a:schemeClr val="bg1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，</a:t>
            </a:r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開慈濟宗門</a:t>
            </a:r>
            <a:r>
              <a:rPr lang="zh-TW" altLang="en-US" sz="4800" dirty="0">
                <a:solidFill>
                  <a:schemeClr val="bg1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，</a:t>
            </a:r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所需要是「殺賊」</a:t>
            </a:r>
            <a:r>
              <a:rPr lang="zh-TW" altLang="en-US" sz="4800" dirty="0">
                <a:solidFill>
                  <a:schemeClr val="bg1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，</a:t>
            </a:r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也就是</a:t>
            </a:r>
            <a:r>
              <a:rPr lang="zh-TW" altLang="en-US" sz="48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去除煩惱</a:t>
            </a:r>
            <a:r>
              <a:rPr lang="zh-TW" altLang="en-US" sz="4800" dirty="0">
                <a:solidFill>
                  <a:schemeClr val="bg1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；</a:t>
            </a:r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還要「不生」</a:t>
            </a:r>
            <a:r>
              <a:rPr lang="zh-TW" altLang="en-US" sz="4800" dirty="0">
                <a:solidFill>
                  <a:schemeClr val="bg1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，</a:t>
            </a:r>
            <a:r>
              <a:rPr lang="zh-TW" altLang="en-US" sz="48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心沒顛倒、煩惱</a:t>
            </a:r>
            <a:r>
              <a:rPr lang="zh-TW" altLang="en-US" sz="4800" dirty="0">
                <a:solidFill>
                  <a:schemeClr val="bg1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，</a:t>
            </a:r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能降伏魔軍；而後「應供」</a:t>
            </a:r>
            <a:r>
              <a:rPr lang="zh-TW" altLang="en-US" sz="4800" dirty="0">
                <a:solidFill>
                  <a:schemeClr val="bg1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，</a:t>
            </a:r>
            <a:r>
              <a:rPr lang="zh-TW" altLang="en-US" sz="48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接受人人用心用愛會合供養。</a:t>
            </a:r>
            <a:endParaRPr lang="en-US" altLang="zh-TW" sz="4800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7193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841C214-4B0E-481A-B379-EFA806BE31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1771" y="347209"/>
            <a:ext cx="9144000" cy="880608"/>
          </a:xfrm>
        </p:spPr>
        <p:txBody>
          <a:bodyPr>
            <a:normAutofit/>
          </a:bodyPr>
          <a:lstStyle/>
          <a:p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上人手札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96783977-8EEB-4808-B17C-88BD5EAC5F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698171"/>
            <a:ext cx="8432800" cy="3614058"/>
          </a:xfrm>
        </p:spPr>
        <p:txBody>
          <a:bodyPr>
            <a:normAutofit/>
          </a:bodyPr>
          <a:lstStyle/>
          <a:p>
            <a:pPr algn="l">
              <a:lnSpc>
                <a:spcPts val="5800"/>
              </a:lnSpc>
              <a:spcBef>
                <a:spcPts val="600"/>
              </a:spcBef>
              <a:spcAft>
                <a:spcPts val="600"/>
              </a:spcAft>
            </a:pP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聲聞受法</a:t>
            </a:r>
            <a:r>
              <a:rPr lang="zh-TW" altLang="en-US" sz="4800" dirty="0">
                <a:latin typeface="PMingLiU" panose="02020500000000000000" pitchFamily="18" charset="-120"/>
                <a:ea typeface="PMingLiU" panose="02020500000000000000" pitchFamily="18" charset="-120"/>
              </a:rPr>
              <a:t>，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深入道心；依教智力</a:t>
            </a:r>
            <a:r>
              <a:rPr lang="zh-TW" altLang="en-US" sz="4800" dirty="0">
                <a:latin typeface="PMingLiU" panose="02020500000000000000" pitchFamily="18" charset="-120"/>
                <a:ea typeface="PMingLiU" panose="02020500000000000000" pitchFamily="18" charset="-120"/>
              </a:rPr>
              <a:t>，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除煩惱賊；遠離無明，生死自滅。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888A9574-F81C-4514-B413-73BD8E516C2D}"/>
              </a:ext>
            </a:extLst>
          </p:cNvPr>
          <p:cNvSpPr/>
          <p:nvPr/>
        </p:nvSpPr>
        <p:spPr>
          <a:xfrm>
            <a:off x="8207123" y="6033346"/>
            <a:ext cx="12811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dirty="0"/>
              <a:t>P265+1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8485506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6355AE09-61A0-4AC5-935A-1A4D1F9207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22086" y="224328"/>
            <a:ext cx="10515600" cy="4689892"/>
          </a:xfrm>
        </p:spPr>
        <p:txBody>
          <a:bodyPr vert="horz">
            <a:normAutofit fontScale="925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zh-TW" altLang="en-US" sz="4800" dirty="0">
                <a:solidFill>
                  <a:schemeClr val="bg1">
                    <a:lumMod val="9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聽聞佛法之後</a:t>
            </a:r>
            <a:r>
              <a:rPr lang="zh-TW" altLang="en-US" sz="4800" dirty="0">
                <a:solidFill>
                  <a:schemeClr val="bg1">
                    <a:lumMod val="95000"/>
                  </a:schemeClr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，</a:t>
            </a:r>
            <a:r>
              <a:rPr lang="zh-TW" altLang="en-US" sz="4800" dirty="0">
                <a:solidFill>
                  <a:schemeClr val="bg1">
                    <a:lumMod val="9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當然要「依教」</a:t>
            </a:r>
            <a:r>
              <a:rPr lang="zh-TW" altLang="en-US" sz="4800" dirty="0">
                <a:solidFill>
                  <a:schemeClr val="bg1">
                    <a:lumMod val="95000"/>
                  </a:schemeClr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，</a:t>
            </a:r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力行才能發揮「智力」。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zh-TW" altLang="en-US" sz="4800" dirty="0">
                <a:solidFill>
                  <a:schemeClr val="bg1">
                    <a:lumMod val="9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我們所行</a:t>
            </a:r>
            <a:r>
              <a:rPr lang="zh-TW" altLang="en-US" sz="4800" dirty="0">
                <a:solidFill>
                  <a:schemeClr val="bg1">
                    <a:lumMod val="95000"/>
                  </a:schemeClr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，</a:t>
            </a:r>
            <a:r>
              <a:rPr lang="zh-TW" altLang="en-US" sz="48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對準教法的方向</a:t>
            </a:r>
            <a:r>
              <a:rPr lang="zh-TW" altLang="en-US" sz="4800" dirty="0">
                <a:solidFill>
                  <a:schemeClr val="bg1">
                    <a:lumMod val="95000"/>
                  </a:schemeClr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，</a:t>
            </a:r>
            <a:r>
              <a:rPr lang="zh-TW" altLang="en-US" sz="4800" dirty="0">
                <a:solidFill>
                  <a:schemeClr val="bg1">
                    <a:lumMod val="9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如此法入於心</a:t>
            </a:r>
            <a:r>
              <a:rPr lang="zh-TW" altLang="en-US" sz="4800" dirty="0">
                <a:solidFill>
                  <a:schemeClr val="bg1">
                    <a:lumMod val="95000"/>
                  </a:schemeClr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，</a:t>
            </a:r>
            <a:r>
              <a:rPr lang="zh-TW" altLang="en-US" sz="4800" dirty="0">
                <a:solidFill>
                  <a:schemeClr val="bg1">
                    <a:lumMod val="9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走出去讓人看得到</a:t>
            </a:r>
            <a:r>
              <a:rPr lang="zh-TW" altLang="en-US" sz="4800" dirty="0">
                <a:solidFill>
                  <a:schemeClr val="bg1">
                    <a:lumMod val="95000"/>
                  </a:schemeClr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，</a:t>
            </a:r>
            <a:r>
              <a:rPr lang="zh-TW" altLang="en-US" sz="4800" dirty="0">
                <a:solidFill>
                  <a:schemeClr val="bg1">
                    <a:lumMod val="9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就是「道」</a:t>
            </a:r>
            <a:r>
              <a:rPr lang="zh-TW" altLang="en-US" sz="4800" dirty="0">
                <a:solidFill>
                  <a:schemeClr val="bg1">
                    <a:lumMod val="95000"/>
                  </a:schemeClr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，</a:t>
            </a:r>
            <a:r>
              <a:rPr lang="zh-TW" altLang="en-US" sz="48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道是從依教奉行而來，這就是智力</a:t>
            </a:r>
            <a:r>
              <a:rPr lang="zh-TW" altLang="en-US" sz="4800" dirty="0">
                <a:solidFill>
                  <a:srgbClr val="FFFF0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，</a:t>
            </a:r>
            <a:r>
              <a:rPr lang="zh-TW" altLang="en-US" sz="48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吸收法之後的力量</a:t>
            </a:r>
            <a:r>
              <a:rPr lang="zh-TW" altLang="en-US" sz="4800" dirty="0">
                <a:solidFill>
                  <a:srgbClr val="FFFF0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，</a:t>
            </a:r>
            <a:r>
              <a:rPr lang="zh-TW" altLang="en-US" sz="48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沒有漏失</a:t>
            </a:r>
          </a:p>
        </p:txBody>
      </p:sp>
      <p:pic>
        <p:nvPicPr>
          <p:cNvPr id="5" name="圖形 4" descr="教室">
            <a:extLst>
              <a:ext uri="{FF2B5EF4-FFF2-40B4-BE49-F238E27FC236}">
                <a16:creationId xmlns:a16="http://schemas.microsoft.com/office/drawing/2014/main" id="{2E3AD127-FF66-4F73-932F-E4655DA7AA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402" y="4688114"/>
            <a:ext cx="2300516" cy="2169886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12914001-CDF2-48AE-BF2E-1A1EBCCB27EB}"/>
              </a:ext>
            </a:extLst>
          </p:cNvPr>
          <p:cNvSpPr/>
          <p:nvPr/>
        </p:nvSpPr>
        <p:spPr>
          <a:xfrm>
            <a:off x="609565" y="6110452"/>
            <a:ext cx="12121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dirty="0"/>
              <a:t>P265-3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9676728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>
            <a:extLst>
              <a:ext uri="{FF2B5EF4-FFF2-40B4-BE49-F238E27FC236}">
                <a16:creationId xmlns:a16="http://schemas.microsoft.com/office/drawing/2014/main" id="{B8B542E6-F3E7-4530-8970-F69A0850C5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423886"/>
            <a:ext cx="9144000" cy="2833914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zh-TW" altLang="en-US" sz="4400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皆是阿羅漢，諸漏已盡，無復煩惱</a:t>
            </a:r>
            <a:endParaRPr lang="en-US" altLang="zh-TW" sz="4400" dirty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Aft>
                <a:spcPts val="600"/>
              </a:spcAft>
            </a:pPr>
            <a:r>
              <a:rPr lang="zh-TW" altLang="en-US" sz="4400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逮得己利</a:t>
            </a:r>
            <a:r>
              <a:rPr lang="zh-TW" altLang="en-US" sz="4400" dirty="0">
                <a:solidFill>
                  <a:sysClr val="windowText" lastClr="00000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，</a:t>
            </a:r>
            <a:r>
              <a:rPr lang="zh-TW" altLang="en-US" sz="4400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盡諸有結</a:t>
            </a:r>
            <a:r>
              <a:rPr lang="zh-TW" altLang="en-US" sz="4400" dirty="0">
                <a:solidFill>
                  <a:sysClr val="windowText" lastClr="00000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，</a:t>
            </a:r>
            <a:r>
              <a:rPr lang="zh-TW" altLang="en-US" sz="4400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心得自在</a:t>
            </a:r>
          </a:p>
          <a:p>
            <a:endParaRPr lang="zh-TW" altLang="en-US" dirty="0"/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B3FBDA9C-9528-4DFE-A5FF-0F6CEFF076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03477"/>
            <a:ext cx="9144000" cy="996723"/>
          </a:xfrm>
        </p:spPr>
        <p:txBody>
          <a:bodyPr>
            <a:normAutofit/>
          </a:bodyPr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經文</a:t>
            </a:r>
          </a:p>
        </p:txBody>
      </p:sp>
    </p:spTree>
    <p:extLst>
      <p:ext uri="{BB962C8B-B14F-4D97-AF65-F5344CB8AC3E}">
        <p14:creationId xmlns:p14="http://schemas.microsoft.com/office/powerpoint/2010/main" val="19925048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7F621F36-A100-464D-9ECC-6F951B163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zh-TW" altLang="en-US" sz="3600" dirty="0">
                <a:solidFill>
                  <a:srgbClr val="FFFFFF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  <a:hlinkClick r:id="rId3" action="ppaction://hlinkfile"/>
              </a:rPr>
              <a:t>走出去讓人看得「道</a:t>
            </a:r>
            <a:r>
              <a:rPr lang="zh-TW" altLang="en-US" sz="3600" dirty="0">
                <a:solidFill>
                  <a:srgbClr val="0070C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  <a:hlinkClick r:id="rId3" action="ppaction://hlinkfile"/>
              </a:rPr>
              <a:t>」</a:t>
            </a:r>
            <a:endParaRPr lang="zh-TW" altLang="en-US" sz="3600" dirty="0">
              <a:solidFill>
                <a:srgbClr val="0070C0"/>
              </a:solidFill>
              <a:highlight>
                <a:srgbClr val="FFFF00"/>
              </a:highlight>
            </a:endParaRPr>
          </a:p>
        </p:txBody>
      </p:sp>
      <p:pic>
        <p:nvPicPr>
          <p:cNvPr id="3" name="圖片 2" descr="一張含有 電子用品, 監視器, 顯示, 螢幕 的圖片&#10;&#10;自動產生的描述">
            <a:hlinkClick r:id="rId3" action="ppaction://hlinkfile"/>
            <a:extLst>
              <a:ext uri="{FF2B5EF4-FFF2-40B4-BE49-F238E27FC236}">
                <a16:creationId xmlns:a16="http://schemas.microsoft.com/office/drawing/2014/main" id="{4BBBB013-E41D-42A0-B483-86A9CD9BF2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7316" y="1538006"/>
            <a:ext cx="6780700" cy="377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396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841C214-4B0E-481A-B379-EFA806BE31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1771" y="347209"/>
            <a:ext cx="9144000" cy="880608"/>
          </a:xfrm>
        </p:spPr>
        <p:txBody>
          <a:bodyPr>
            <a:normAutofit/>
          </a:bodyPr>
          <a:lstStyle/>
          <a:p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上人手札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96783977-8EEB-4808-B17C-88BD5EAC5F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698171"/>
            <a:ext cx="8432800" cy="3614058"/>
          </a:xfrm>
        </p:spPr>
        <p:txBody>
          <a:bodyPr>
            <a:normAutofit/>
          </a:bodyPr>
          <a:lstStyle/>
          <a:p>
            <a:pPr algn="l">
              <a:lnSpc>
                <a:spcPts val="5800"/>
              </a:lnSpc>
              <a:spcBef>
                <a:spcPts val="600"/>
              </a:spcBef>
              <a:spcAft>
                <a:spcPts val="600"/>
              </a:spcAft>
            </a:pP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修德從心內涵</a:t>
            </a:r>
            <a:r>
              <a:rPr lang="zh-TW" altLang="en-US" sz="4800" dirty="0">
                <a:latin typeface="PMingLiU" panose="02020500000000000000" pitchFamily="18" charset="-120"/>
                <a:ea typeface="PMingLiU" panose="02020500000000000000" pitchFamily="18" charset="-120"/>
              </a:rPr>
              <a:t>，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自治勤念平衡。見思惑是煩惱源</a:t>
            </a:r>
            <a:r>
              <a:rPr lang="zh-TW" altLang="en-US" sz="4800" dirty="0">
                <a:latin typeface="PMingLiU" panose="02020500000000000000" pitchFamily="18" charset="-120"/>
                <a:ea typeface="PMingLiU" panose="02020500000000000000" pitchFamily="18" charset="-120"/>
              </a:rPr>
              <a:t>，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殺賊破惡怖魔軍</a:t>
            </a:r>
            <a:r>
              <a:rPr lang="zh-TW" altLang="en-US" sz="4800" dirty="0">
                <a:latin typeface="PMingLiU" panose="02020500000000000000" pitchFamily="18" charset="-120"/>
                <a:ea typeface="PMingLiU" panose="02020500000000000000" pitchFamily="18" charset="-120"/>
              </a:rPr>
              <a:t>，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欲漏無明都盡淨</a:t>
            </a:r>
            <a:r>
              <a:rPr lang="zh-TW" altLang="en-US" sz="4800" dirty="0">
                <a:latin typeface="PMingLiU" panose="02020500000000000000" pitchFamily="18" charset="-120"/>
                <a:ea typeface="PMingLiU" panose="02020500000000000000" pitchFamily="18" charset="-120"/>
              </a:rPr>
              <a:t>，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戒護明心定慧生。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888A9574-F81C-4514-B413-73BD8E516C2D}"/>
              </a:ext>
            </a:extLst>
          </p:cNvPr>
          <p:cNvSpPr/>
          <p:nvPr/>
        </p:nvSpPr>
        <p:spPr>
          <a:xfrm>
            <a:off x="8207123" y="6033346"/>
            <a:ext cx="12121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dirty="0"/>
              <a:t>P265-2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1732484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841C214-4B0E-481A-B379-EFA806BE31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1771" y="347209"/>
            <a:ext cx="9144000" cy="880608"/>
          </a:xfrm>
        </p:spPr>
        <p:txBody>
          <a:bodyPr>
            <a:normAutofit/>
          </a:bodyPr>
          <a:lstStyle/>
          <a:p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上人手札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96783977-8EEB-4808-B17C-88BD5EAC5F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698171"/>
            <a:ext cx="8432800" cy="3614058"/>
          </a:xfrm>
        </p:spPr>
        <p:txBody>
          <a:bodyPr>
            <a:normAutofit/>
          </a:bodyPr>
          <a:lstStyle/>
          <a:p>
            <a:pPr algn="l">
              <a:lnSpc>
                <a:spcPts val="5800"/>
              </a:lnSpc>
              <a:spcBef>
                <a:spcPts val="600"/>
              </a:spcBef>
              <a:spcAft>
                <a:spcPts val="600"/>
              </a:spcAft>
            </a:pPr>
            <a:r>
              <a:rPr lang="zh-TW" altLang="en-US" sz="48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修德從心內涵</a:t>
            </a:r>
            <a:r>
              <a:rPr lang="zh-TW" altLang="en-US" sz="4800" dirty="0">
                <a:latin typeface="PMingLiU" panose="02020500000000000000" pitchFamily="18" charset="-120"/>
                <a:ea typeface="PMingLiU" panose="02020500000000000000" pitchFamily="18" charset="-120"/>
              </a:rPr>
              <a:t>，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自治勤念平衡。見思惑是煩惱源</a:t>
            </a:r>
            <a:r>
              <a:rPr lang="zh-TW" altLang="en-US" sz="4800" dirty="0">
                <a:latin typeface="PMingLiU" panose="02020500000000000000" pitchFamily="18" charset="-120"/>
                <a:ea typeface="PMingLiU" panose="02020500000000000000" pitchFamily="18" charset="-120"/>
              </a:rPr>
              <a:t>，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殺賊破惡怖魔軍</a:t>
            </a:r>
            <a:r>
              <a:rPr lang="zh-TW" altLang="en-US" sz="4800" dirty="0">
                <a:latin typeface="PMingLiU" panose="02020500000000000000" pitchFamily="18" charset="-120"/>
                <a:ea typeface="PMingLiU" panose="02020500000000000000" pitchFamily="18" charset="-120"/>
              </a:rPr>
              <a:t>，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欲漏無明都盡淨</a:t>
            </a:r>
            <a:r>
              <a:rPr lang="zh-TW" altLang="en-US" sz="4800" dirty="0">
                <a:latin typeface="PMingLiU" panose="02020500000000000000" pitchFamily="18" charset="-120"/>
                <a:ea typeface="PMingLiU" panose="02020500000000000000" pitchFamily="18" charset="-120"/>
              </a:rPr>
              <a:t>，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戒護明心定慧生。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888A9574-F81C-4514-B413-73BD8E516C2D}"/>
              </a:ext>
            </a:extLst>
          </p:cNvPr>
          <p:cNvSpPr/>
          <p:nvPr/>
        </p:nvSpPr>
        <p:spPr>
          <a:xfrm>
            <a:off x="8207123" y="6033346"/>
            <a:ext cx="12121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dirty="0"/>
              <a:t>P265-2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2355231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8EFE305-A5A7-4889-8E76-7B46C345B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54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向內自修 從心的內涵修德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3908E03-2E59-4E7B-817F-D6E9DDA13A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4800" dirty="0">
                <a:solidFill>
                  <a:schemeClr val="bg1">
                    <a:lumMod val="9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「行」有甚麼好修</a:t>
            </a:r>
            <a:r>
              <a:rPr lang="en-US" altLang="zh-TW" sz="4800" dirty="0">
                <a:solidFill>
                  <a:schemeClr val="bg1">
                    <a:lumMod val="9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？</a:t>
            </a:r>
            <a:r>
              <a:rPr lang="zh-TW" altLang="en-US" sz="4800" dirty="0">
                <a:solidFill>
                  <a:schemeClr val="bg1">
                    <a:lumMod val="9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莫不出於一念心。</a:t>
            </a:r>
            <a:endParaRPr lang="en-US" altLang="zh-TW" sz="4800" dirty="0">
              <a:solidFill>
                <a:schemeClr val="bg1">
                  <a:lumMod val="9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4800" dirty="0">
              <a:solidFill>
                <a:schemeClr val="bg1">
                  <a:lumMod val="9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800" dirty="0">
                <a:solidFill>
                  <a:schemeClr val="bg1">
                    <a:lumMod val="9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佛陀說「一切唯心造」</a:t>
            </a:r>
            <a:r>
              <a:rPr lang="zh-TW" altLang="en-US" sz="4800" dirty="0">
                <a:solidFill>
                  <a:schemeClr val="bg1">
                    <a:lumMod val="95000"/>
                  </a:schemeClr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，</a:t>
            </a:r>
            <a:r>
              <a:rPr lang="zh-TW" altLang="en-US" sz="4800" dirty="0">
                <a:solidFill>
                  <a:schemeClr val="bg1">
                    <a:lumMod val="9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一念心可以造佛之因</a:t>
            </a:r>
            <a:r>
              <a:rPr lang="zh-TW" altLang="en-US" sz="4800" dirty="0">
                <a:solidFill>
                  <a:schemeClr val="bg1">
                    <a:lumMod val="95000"/>
                  </a:schemeClr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，</a:t>
            </a:r>
            <a:r>
              <a:rPr lang="zh-TW" altLang="en-US" sz="4800" dirty="0">
                <a:solidFill>
                  <a:schemeClr val="bg1">
                    <a:lumMod val="9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也能造六道輪迴的因。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3601D6A5-1B3D-41F5-88C7-71DCEEA463AD}"/>
              </a:ext>
            </a:extLst>
          </p:cNvPr>
          <p:cNvSpPr/>
          <p:nvPr/>
        </p:nvSpPr>
        <p:spPr>
          <a:xfrm>
            <a:off x="5399314" y="6308727"/>
            <a:ext cx="13788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800" dirty="0"/>
              <a:t>P267+3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8998278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929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3BED4172-C82D-45F8-A024-CF8E953339E4}" type="slidenum">
              <a:rPr lang="en-US" altLang="zh-TW">
                <a:solidFill>
                  <a:srgbClr val="FFFFFF"/>
                </a:solidFill>
              </a:rPr>
              <a:pPr>
                <a:spcAft>
                  <a:spcPts val="600"/>
                </a:spcAft>
                <a:defRPr/>
              </a:pPr>
              <a:t>44</a:t>
            </a:fld>
            <a:endParaRPr lang="en-US" altLang="zh-TW">
              <a:solidFill>
                <a:srgbClr val="FFFFFF"/>
              </a:solidFill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00" y="635000"/>
            <a:ext cx="2781300" cy="252730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1FFA41BF-DDD3-4BE5-B696-4EED9E5A63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000" y="3238500"/>
            <a:ext cx="2781300" cy="15494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3AE8CA4E-BC4E-433F-A97F-5E199FB3B63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5200" y="635000"/>
            <a:ext cx="3479800" cy="25400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CF489C1B-D5ED-420E-B812-E3271FE8316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5200" y="3251200"/>
            <a:ext cx="4140200" cy="2933700"/>
          </a:xfrm>
          <a:prstGeom prst="rect">
            <a:avLst/>
          </a:prstGeom>
        </p:spPr>
      </p:pic>
      <p:pic>
        <p:nvPicPr>
          <p:cNvPr id="7" name="Picture 2" descr="C:\Users\R30A\Desktop\391741.jpg">
            <a:extLst>
              <a:ext uri="{FF2B5EF4-FFF2-40B4-BE49-F238E27FC236}">
                <a16:creationId xmlns:a16="http://schemas.microsoft.com/office/drawing/2014/main" id="{9D06961D-9C64-4B7D-8F83-89AE3092D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000" y="4876800"/>
            <a:ext cx="2781300" cy="1308100"/>
          </a:xfrm>
          <a:prstGeom prst="rect">
            <a:avLst/>
          </a:prstGeom>
        </p:spPr>
      </p:pic>
      <p:pic>
        <p:nvPicPr>
          <p:cNvPr id="8" name="Picture 2" descr="C:\Users\R30A\Desktop\391740.jpg">
            <a:extLst>
              <a:ext uri="{FF2B5EF4-FFF2-40B4-BE49-F238E27FC236}">
                <a16:creationId xmlns:a16="http://schemas.microsoft.com/office/drawing/2014/main" id="{60FBD71F-6610-41E8-9D9D-6B711DE6B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1600" y="3251200"/>
            <a:ext cx="3784600" cy="293370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A27E444F-DA66-4588-9F64-FD41D9327EF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61200" y="635000"/>
            <a:ext cx="44450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6763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4AB5F64-D795-498C-9D22-FC8C3A908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1815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zh-TW" altLang="en-US" sz="6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自治以修德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1EA9EB4B-B5FC-48BD-9B19-F3AA5EFC8DB5}"/>
              </a:ext>
            </a:extLst>
          </p:cNvPr>
          <p:cNvSpPr/>
          <p:nvPr/>
        </p:nvSpPr>
        <p:spPr>
          <a:xfrm>
            <a:off x="7844370" y="6474381"/>
            <a:ext cx="9188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dirty="0">
                <a:solidFill>
                  <a:schemeClr val="bg1"/>
                </a:solidFill>
              </a:rPr>
              <a:t>P266</a:t>
            </a:r>
            <a:endParaRPr lang="zh-TW" alt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62827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8B754926-4584-43DB-BBF2-3A3D17BA49D7}"/>
              </a:ext>
            </a:extLst>
          </p:cNvPr>
          <p:cNvSpPr/>
          <p:nvPr/>
        </p:nvSpPr>
        <p:spPr>
          <a:xfrm>
            <a:off x="4354882" y="726166"/>
            <a:ext cx="522454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0000" dirty="0">
                <a:solidFill>
                  <a:schemeClr val="bg1">
                    <a:lumMod val="9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苦</a:t>
            </a:r>
          </a:p>
        </p:txBody>
      </p:sp>
      <p:sp>
        <p:nvSpPr>
          <p:cNvPr id="4" name="橢圓 3">
            <a:extLst>
              <a:ext uri="{FF2B5EF4-FFF2-40B4-BE49-F238E27FC236}">
                <a16:creationId xmlns:a16="http://schemas.microsoft.com/office/drawing/2014/main" id="{45222AD2-1C77-4CFD-939F-B261BD55126B}"/>
              </a:ext>
            </a:extLst>
          </p:cNvPr>
          <p:cNvSpPr/>
          <p:nvPr/>
        </p:nvSpPr>
        <p:spPr>
          <a:xfrm>
            <a:off x="4223657" y="2685143"/>
            <a:ext cx="4368800" cy="3338286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n w="28575">
                <a:solidFill>
                  <a:schemeClr val="tx1"/>
                </a:solidFill>
              </a:ln>
            </a:endParaRPr>
          </a:p>
        </p:txBody>
      </p:sp>
      <p:pic>
        <p:nvPicPr>
          <p:cNvPr id="5" name="圖片 4" descr="困惑的客戶服務人員">
            <a:extLst>
              <a:ext uri="{FF2B5EF4-FFF2-40B4-BE49-F238E27FC236}">
                <a16:creationId xmlns:a16="http://schemas.microsoft.com/office/drawing/2014/main" id="{2D35DE1D-8320-4A26-BE72-49C6EA89CA5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2157" y="726166"/>
            <a:ext cx="2086428" cy="1866260"/>
          </a:xfrm>
          <a:prstGeom prst="rect">
            <a:avLst/>
          </a:prstGeom>
        </p:spPr>
      </p:pic>
      <p:sp>
        <p:nvSpPr>
          <p:cNvPr id="2" name="橢圓 1">
            <a:extLst>
              <a:ext uri="{FF2B5EF4-FFF2-40B4-BE49-F238E27FC236}">
                <a16:creationId xmlns:a16="http://schemas.microsoft.com/office/drawing/2014/main" id="{13299A58-D1CB-4415-940C-50133F8BF965}"/>
              </a:ext>
            </a:extLst>
          </p:cNvPr>
          <p:cNvSpPr/>
          <p:nvPr/>
        </p:nvSpPr>
        <p:spPr>
          <a:xfrm>
            <a:off x="4354882" y="1362974"/>
            <a:ext cx="3693563" cy="1322169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71296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348F27E-BB53-4625-B350-DA858A219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314" y="1279525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TW" dirty="0"/>
              <a:t>V</a:t>
            </a:r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習氣是薰習來的</a:t>
            </a:r>
            <a:br>
              <a:rPr lang="en-US" altLang="zh-TW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薰習後變成習慣</a:t>
            </a:r>
            <a:endParaRPr lang="zh-TW" altLang="en-US" sz="6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D93F599-6306-4690-8ED7-E3627468A69C}"/>
              </a:ext>
            </a:extLst>
          </p:cNvPr>
          <p:cNvSpPr/>
          <p:nvPr/>
        </p:nvSpPr>
        <p:spPr>
          <a:xfrm>
            <a:off x="4665637" y="6190734"/>
            <a:ext cx="12811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P268+4</a:t>
            </a:r>
            <a:endParaRPr lang="zh-TW" altLang="en-US" sz="2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形 4" descr="生氣的臉部輪廓">
            <a:extLst>
              <a:ext uri="{FF2B5EF4-FFF2-40B4-BE49-F238E27FC236}">
                <a16:creationId xmlns:a16="http://schemas.microsoft.com/office/drawing/2014/main" id="{D1300F64-1167-46C7-80E9-AAF45A9867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34066" y="4135268"/>
            <a:ext cx="914400" cy="914400"/>
          </a:xfrm>
          <a:prstGeom prst="rect">
            <a:avLst/>
          </a:prstGeom>
        </p:spPr>
      </p:pic>
      <p:pic>
        <p:nvPicPr>
          <p:cNvPr id="6" name="圖片 5" descr="海灘上堆疊石頭的兒童">
            <a:extLst>
              <a:ext uri="{FF2B5EF4-FFF2-40B4-BE49-F238E27FC236}">
                <a16:creationId xmlns:a16="http://schemas.microsoft.com/office/drawing/2014/main" id="{47C905B8-0FEB-4923-92F6-D605077542F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3004" y="3786538"/>
            <a:ext cx="2982012" cy="19672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0188043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9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圖片 4" descr="傍晚的花朵草地">
            <a:extLst>
              <a:ext uri="{FF2B5EF4-FFF2-40B4-BE49-F238E27FC236}">
                <a16:creationId xmlns:a16="http://schemas.microsoft.com/office/drawing/2014/main" id="{F45BB4CD-A2B6-43ED-A556-8498C130AA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9DBC4F08-48CD-4AB5-8579-45F5595B0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 sz="4800" dirty="0">
                <a:latin typeface="思源黑体 Heavy" panose="020B0A00000000000000" pitchFamily="34" charset="-128"/>
                <a:ea typeface="思源黑体 Heavy" panose="020B0A00000000000000" pitchFamily="34" charset="-128"/>
              </a:rPr>
              <a:t>譬如走入花叢</a:t>
            </a:r>
            <a:r>
              <a:rPr lang="en-US" altLang="zh-TW" sz="4800" dirty="0">
                <a:latin typeface="思源黑体 Heavy" panose="020B0A00000000000000" pitchFamily="34" charset="-128"/>
                <a:ea typeface="思源黑体 Heavy" panose="020B0A00000000000000" pitchFamily="34" charset="-128"/>
              </a:rPr>
              <a:t>…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9FC54E0-BD3A-41A4-93B6-5DD21E5F1F8F}"/>
              </a:ext>
            </a:extLst>
          </p:cNvPr>
          <p:cNvSpPr/>
          <p:nvPr/>
        </p:nvSpPr>
        <p:spPr>
          <a:xfrm>
            <a:off x="2612537" y="6379419"/>
            <a:ext cx="12121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zh-TW" sz="2800" dirty="0"/>
              <a:t>P268-3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2882561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0AE7310-CEAD-4115-A466-69DEB83F3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696686"/>
            <a:ext cx="10972800" cy="1490210"/>
          </a:xfrm>
        </p:spPr>
        <p:txBody>
          <a:bodyPr>
            <a:noAutofit/>
          </a:bodyPr>
          <a:lstStyle/>
          <a:p>
            <a:pPr algn="ctr"/>
            <a:r>
              <a:rPr lang="zh-TW" altLang="en-US" sz="54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修行除習氣同時</a:t>
            </a:r>
            <a:r>
              <a:rPr lang="zh-TW" altLang="en-US" sz="5400" u="sng" dirty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修德</a:t>
            </a:r>
            <a:br>
              <a:rPr lang="zh-TW" altLang="en-US" sz="54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5400" dirty="0"/>
          </a:p>
        </p:txBody>
      </p:sp>
      <p:sp>
        <p:nvSpPr>
          <p:cNvPr id="5" name="想法泡泡: 雲朵 4">
            <a:extLst>
              <a:ext uri="{FF2B5EF4-FFF2-40B4-BE49-F238E27FC236}">
                <a16:creationId xmlns:a16="http://schemas.microsoft.com/office/drawing/2014/main" id="{10E73CE7-FAFC-4003-8A0D-B8D3AD5FB8E4}"/>
              </a:ext>
            </a:extLst>
          </p:cNvPr>
          <p:cNvSpPr/>
          <p:nvPr/>
        </p:nvSpPr>
        <p:spPr>
          <a:xfrm rot="249781">
            <a:off x="4852280" y="2383904"/>
            <a:ext cx="5519324" cy="2522289"/>
          </a:xfrm>
          <a:prstGeom prst="cloudCallout">
            <a:avLst>
              <a:gd name="adj1" fmla="val 12698"/>
              <a:gd name="adj2" fmla="val -74786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修除錯誤的行為而歸於正確的道行</a:t>
            </a:r>
            <a:r>
              <a:rPr lang="en-US" altLang="zh-TW" sz="3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;</a:t>
            </a:r>
            <a:r>
              <a:rPr lang="zh-TW" altLang="en-US" sz="3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明白、了解道理</a:t>
            </a:r>
            <a:r>
              <a:rPr lang="zh-TW" altLang="en-US" sz="3200" dirty="0">
                <a:solidFill>
                  <a:schemeClr val="tx1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，</a:t>
            </a:r>
            <a:r>
              <a:rPr lang="zh-TW" altLang="en-US" sz="32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找到心的本源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6F08585B-2390-4E98-B1C9-61D36387CCCA}"/>
              </a:ext>
            </a:extLst>
          </p:cNvPr>
          <p:cNvSpPr/>
          <p:nvPr/>
        </p:nvSpPr>
        <p:spPr>
          <a:xfrm>
            <a:off x="1103051" y="5976648"/>
            <a:ext cx="12121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dirty="0"/>
              <a:t>P267-2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525853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2A397E7-BF60-45B2-84C7-B074B76C3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057A608-BFF9-46BD-A149-6AD17FACE3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3902" y="10"/>
            <a:ext cx="7908098" cy="6857992"/>
          </a:xfrm>
          <a:prstGeom prst="rect">
            <a:avLst/>
          </a:prstGeom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90DEF05-784E-4B61-89E4-04C4ECF4E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6000">
                <a:schemeClr val="tx1">
                  <a:lumMod val="95000"/>
                  <a:lumOff val="5000"/>
                </a:schemeClr>
              </a:gs>
              <a:gs pos="81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41BAEC7-F7B0-4224-8B18-8F74B7D87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28585" y="3681408"/>
            <a:ext cx="1193482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矩形 2">
            <a:extLst>
              <a:ext uri="{FF2B5EF4-FFF2-40B4-BE49-F238E27FC236}">
                <a16:creationId xmlns:a16="http://schemas.microsoft.com/office/drawing/2014/main" id="{1A7DA0A7-18DD-4F28-ADEE-6316D4C27B53}"/>
              </a:ext>
            </a:extLst>
          </p:cNvPr>
          <p:cNvSpPr/>
          <p:nvPr/>
        </p:nvSpPr>
        <p:spPr>
          <a:xfrm>
            <a:off x="710556" y="714379"/>
            <a:ext cx="3262432" cy="24622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zh-TW" altLang="en-US" sz="48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皆是阿羅漢</a:t>
            </a:r>
            <a:endParaRPr lang="en-US" altLang="zh-TW" sz="4800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Aft>
                <a:spcPts val="600"/>
              </a:spcAft>
            </a:pPr>
            <a:r>
              <a:rPr lang="zh-TW" altLang="en-US" sz="48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諸漏已盡</a:t>
            </a:r>
            <a:endParaRPr lang="en-US" altLang="zh-TW" sz="4800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Aft>
                <a:spcPts val="600"/>
              </a:spcAft>
            </a:pPr>
            <a:r>
              <a:rPr lang="zh-TW" altLang="en-US" sz="48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無復煩惱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147C8B4-AD51-4CE9-AE6D-E442C9E572A5}"/>
              </a:ext>
            </a:extLst>
          </p:cNvPr>
          <p:cNvSpPr/>
          <p:nvPr/>
        </p:nvSpPr>
        <p:spPr>
          <a:xfrm>
            <a:off x="3248048" y="4076356"/>
            <a:ext cx="13388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dirty="0">
                <a:solidFill>
                  <a:schemeClr val="bg1">
                    <a:lumMod val="9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經文</a:t>
            </a:r>
            <a:r>
              <a:rPr lang="en-US" altLang="zh-TW" sz="2000" dirty="0">
                <a:solidFill>
                  <a:schemeClr val="bg1">
                    <a:lumMod val="9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.P252</a:t>
            </a:r>
            <a:endParaRPr lang="zh-TW" altLang="en-US" sz="2000" dirty="0">
              <a:solidFill>
                <a:schemeClr val="bg1">
                  <a:lumMod val="9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4096648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841C214-4B0E-481A-B379-EFA806BE31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1771" y="347209"/>
            <a:ext cx="9144000" cy="880608"/>
          </a:xfrm>
        </p:spPr>
        <p:txBody>
          <a:bodyPr>
            <a:normAutofit/>
          </a:bodyPr>
          <a:lstStyle/>
          <a:p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上人手札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96783977-8EEB-4808-B17C-88BD5EAC5F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698171"/>
            <a:ext cx="8432800" cy="3614058"/>
          </a:xfrm>
        </p:spPr>
        <p:txBody>
          <a:bodyPr>
            <a:normAutofit/>
          </a:bodyPr>
          <a:lstStyle/>
          <a:p>
            <a:pPr algn="l">
              <a:lnSpc>
                <a:spcPts val="5800"/>
              </a:lnSpc>
              <a:spcBef>
                <a:spcPts val="600"/>
              </a:spcBef>
              <a:spcAft>
                <a:spcPts val="600"/>
              </a:spcAft>
            </a:pP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修德從心內涵</a:t>
            </a:r>
            <a:r>
              <a:rPr lang="zh-TW" altLang="en-US" sz="4800" dirty="0">
                <a:latin typeface="PMingLiU" panose="02020500000000000000" pitchFamily="18" charset="-120"/>
                <a:ea typeface="PMingLiU" panose="02020500000000000000" pitchFamily="18" charset="-120"/>
              </a:rPr>
              <a:t>，</a:t>
            </a:r>
            <a:r>
              <a:rPr lang="zh-TW" altLang="en-US" sz="48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自治勤念平衡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。見思惑是煩惱源</a:t>
            </a:r>
            <a:r>
              <a:rPr lang="zh-TW" altLang="en-US" sz="4800" dirty="0">
                <a:latin typeface="PMingLiU" panose="02020500000000000000" pitchFamily="18" charset="-120"/>
                <a:ea typeface="PMingLiU" panose="02020500000000000000" pitchFamily="18" charset="-120"/>
              </a:rPr>
              <a:t>，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殺賊破惡怖魔軍</a:t>
            </a:r>
            <a:r>
              <a:rPr lang="zh-TW" altLang="en-US" sz="4800" dirty="0">
                <a:latin typeface="PMingLiU" panose="02020500000000000000" pitchFamily="18" charset="-120"/>
                <a:ea typeface="PMingLiU" panose="02020500000000000000" pitchFamily="18" charset="-120"/>
              </a:rPr>
              <a:t>，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欲漏無明都盡淨</a:t>
            </a:r>
            <a:r>
              <a:rPr lang="zh-TW" altLang="en-US" sz="4800" dirty="0">
                <a:latin typeface="PMingLiU" panose="02020500000000000000" pitchFamily="18" charset="-120"/>
                <a:ea typeface="PMingLiU" panose="02020500000000000000" pitchFamily="18" charset="-120"/>
              </a:rPr>
              <a:t>，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戒護明心定慧生。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888A9574-F81C-4514-B413-73BD8E516C2D}"/>
              </a:ext>
            </a:extLst>
          </p:cNvPr>
          <p:cNvSpPr/>
          <p:nvPr/>
        </p:nvSpPr>
        <p:spPr>
          <a:xfrm>
            <a:off x="8207123" y="6033346"/>
            <a:ext cx="12121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dirty="0"/>
              <a:t>P265-2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49120475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293A98C-1A17-4B13-B4DA-72CB99331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66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我們要自治勤念平衡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C04B9C2-51C5-4670-83A3-881F91F7B5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若自己的心常常不平衡</a:t>
            </a:r>
            <a:r>
              <a:rPr lang="zh-TW" altLang="en-US" sz="4800" dirty="0">
                <a:solidFill>
                  <a:schemeClr val="bg1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，</a:t>
            </a:r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心性起伏不定</a:t>
            </a:r>
            <a:r>
              <a:rPr lang="zh-TW" altLang="en-US" sz="4800" dirty="0">
                <a:solidFill>
                  <a:schemeClr val="bg1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，</a:t>
            </a:r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又有時候很感動</a:t>
            </a:r>
            <a:r>
              <a:rPr lang="zh-TW" altLang="en-US" sz="4800" dirty="0">
                <a:solidFill>
                  <a:schemeClr val="bg1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，</a:t>
            </a:r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卻只有短暫時間</a:t>
            </a:r>
            <a:r>
              <a:rPr lang="zh-TW" altLang="en-US" sz="4800" dirty="0">
                <a:solidFill>
                  <a:schemeClr val="bg1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，</a:t>
            </a:r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離開這個環境之後</a:t>
            </a:r>
            <a:r>
              <a:rPr lang="zh-TW" altLang="en-US" sz="4800" dirty="0">
                <a:solidFill>
                  <a:schemeClr val="bg1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，</a:t>
            </a:r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又恢復原來的習氣</a:t>
            </a:r>
            <a:r>
              <a:rPr lang="zh-TW" altLang="en-US" sz="4800" dirty="0">
                <a:solidFill>
                  <a:schemeClr val="bg1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，</a:t>
            </a:r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愛發脾氣</a:t>
            </a:r>
            <a:r>
              <a:rPr lang="zh-TW" altLang="en-US" sz="4800" dirty="0">
                <a:solidFill>
                  <a:schemeClr val="bg1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，</a:t>
            </a:r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貢高我慢</a:t>
            </a:r>
            <a:r>
              <a:rPr lang="zh-TW" altLang="en-US" sz="4800" dirty="0">
                <a:solidFill>
                  <a:schemeClr val="bg1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，</a:t>
            </a:r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無法與人相處</a:t>
            </a:r>
            <a:r>
              <a:rPr lang="zh-TW" altLang="en-US" sz="4800" dirty="0">
                <a:solidFill>
                  <a:schemeClr val="bg1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，</a:t>
            </a:r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無法包容、善解</a:t>
            </a:r>
            <a:r>
              <a:rPr lang="zh-TW" altLang="en-US" sz="4800" dirty="0">
                <a:solidFill>
                  <a:schemeClr val="bg1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，</a:t>
            </a:r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如此別人也幫不了。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F485FB3B-2156-4CC7-B680-2CC1FF25265D}"/>
              </a:ext>
            </a:extLst>
          </p:cNvPr>
          <p:cNvSpPr/>
          <p:nvPr/>
        </p:nvSpPr>
        <p:spPr>
          <a:xfrm>
            <a:off x="5209219" y="6214030"/>
            <a:ext cx="8867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/>
              <a:t>P271+1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0625549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A1DD613-24E6-4161-ADEF-B798CB486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4800" dirty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學佛後心要用悲、智來平衡</a:t>
            </a:r>
            <a:r>
              <a:rPr lang="en-US" altLang="zh-TW" sz="2800" dirty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(269-2)</a:t>
            </a:r>
            <a:endParaRPr lang="zh-TW" altLang="en-US" sz="2800" dirty="0">
              <a:solidFill>
                <a:schemeClr val="bg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310F801-5E58-4A3A-ADE8-38968F09E7A0}"/>
              </a:ext>
            </a:extLst>
          </p:cNvPr>
          <p:cNvSpPr/>
          <p:nvPr/>
        </p:nvSpPr>
        <p:spPr>
          <a:xfrm>
            <a:off x="4023360" y="2216557"/>
            <a:ext cx="4648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5400" dirty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慈悲入人群</a:t>
            </a:r>
            <a:endParaRPr lang="en-US" altLang="zh-TW" sz="5400" dirty="0">
              <a:solidFill>
                <a:schemeClr val="bg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5400" dirty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以智慧入自心</a:t>
            </a:r>
            <a:endParaRPr lang="zh-TW" altLang="en-US" dirty="0">
              <a:solidFill>
                <a:schemeClr val="bg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想法泡泡: 雲朵 4">
            <a:extLst>
              <a:ext uri="{FF2B5EF4-FFF2-40B4-BE49-F238E27FC236}">
                <a16:creationId xmlns:a16="http://schemas.microsoft.com/office/drawing/2014/main" id="{B4E5C5F6-0C6A-489B-88FD-FDED26ABD4C5}"/>
              </a:ext>
            </a:extLst>
          </p:cNvPr>
          <p:cNvSpPr/>
          <p:nvPr/>
        </p:nvSpPr>
        <p:spPr>
          <a:xfrm>
            <a:off x="9057736" y="1823969"/>
            <a:ext cx="2044460" cy="785176"/>
          </a:xfrm>
          <a:prstGeom prst="cloudCallout">
            <a:avLst>
              <a:gd name="adj1" fmla="val -71466"/>
              <a:gd name="adj2" fmla="val 4602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>
                <a:solidFill>
                  <a:srgbClr val="FFFF00"/>
                </a:solidFill>
                <a:latin typeface="思源黑体 Heavy" panose="020B0A00000000000000" pitchFamily="34" charset="-128"/>
                <a:ea typeface="思源黑体 Heavy" panose="020B0A00000000000000" pitchFamily="34" charset="-128"/>
              </a:rPr>
              <a:t>利他</a:t>
            </a:r>
          </a:p>
        </p:txBody>
      </p:sp>
      <p:sp>
        <p:nvSpPr>
          <p:cNvPr id="6" name="想法泡泡: 雲朵 5">
            <a:extLst>
              <a:ext uri="{FF2B5EF4-FFF2-40B4-BE49-F238E27FC236}">
                <a16:creationId xmlns:a16="http://schemas.microsoft.com/office/drawing/2014/main" id="{B2F409FD-C0E0-4E55-B087-79E0B83F54E0}"/>
              </a:ext>
            </a:extLst>
          </p:cNvPr>
          <p:cNvSpPr/>
          <p:nvPr/>
        </p:nvSpPr>
        <p:spPr>
          <a:xfrm rot="970268">
            <a:off x="9240448" y="3856268"/>
            <a:ext cx="2044460" cy="785176"/>
          </a:xfrm>
          <a:prstGeom prst="cloudCallout">
            <a:avLst>
              <a:gd name="adj1" fmla="val -87773"/>
              <a:gd name="adj2" fmla="val -572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>
                <a:solidFill>
                  <a:srgbClr val="FFFF00"/>
                </a:solidFill>
                <a:latin typeface="思源黑体 Heavy" panose="020B0A00000000000000" pitchFamily="34" charset="-128"/>
                <a:ea typeface="思源黑体 Heavy" panose="020B0A00000000000000" pitchFamily="34" charset="-128"/>
              </a:rPr>
              <a:t>利己</a:t>
            </a:r>
          </a:p>
        </p:txBody>
      </p:sp>
    </p:spTree>
    <p:extLst>
      <p:ext uri="{BB962C8B-B14F-4D97-AF65-F5344CB8AC3E}">
        <p14:creationId xmlns:p14="http://schemas.microsoft.com/office/powerpoint/2010/main" val="10727261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FEDF8EF-DF73-449C-8992-2F5C6FAFD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zh-TW" altLang="en-US" sz="7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從凡夫過程轉念</a:t>
            </a:r>
            <a:br>
              <a:rPr lang="en-US" altLang="zh-TW" sz="7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7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才能接近佛心大慈悲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5FFEABC-1815-4B98-B72A-4EA3CE5D6705}"/>
              </a:ext>
            </a:extLst>
          </p:cNvPr>
          <p:cNvSpPr/>
          <p:nvPr/>
        </p:nvSpPr>
        <p:spPr>
          <a:xfrm>
            <a:off x="9100144" y="6308209"/>
            <a:ext cx="12811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dirty="0">
                <a:solidFill>
                  <a:schemeClr val="bg1"/>
                </a:solidFill>
              </a:rPr>
              <a:t>P272+4</a:t>
            </a:r>
            <a:endParaRPr lang="zh-TW" altLang="en-US" sz="2800" dirty="0">
              <a:solidFill>
                <a:schemeClr val="bg1"/>
              </a:solidFill>
            </a:endParaRPr>
          </a:p>
        </p:txBody>
      </p:sp>
      <p:pic>
        <p:nvPicPr>
          <p:cNvPr id="5" name="圖片 4">
            <a:hlinkClick r:id="rId3" action="ppaction://hlinkfile"/>
            <a:extLst>
              <a:ext uri="{FF2B5EF4-FFF2-40B4-BE49-F238E27FC236}">
                <a16:creationId xmlns:a16="http://schemas.microsoft.com/office/drawing/2014/main" id="{1CA13402-A488-491B-A65A-477F97481F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6177" y="2163119"/>
            <a:ext cx="6439646" cy="3582074"/>
          </a:xfrm>
          <a:prstGeom prst="round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29160309-E29F-4694-8F06-581AA09F72F1}"/>
              </a:ext>
            </a:extLst>
          </p:cNvPr>
          <p:cNvSpPr/>
          <p:nvPr/>
        </p:nvSpPr>
        <p:spPr>
          <a:xfrm>
            <a:off x="3870286" y="6188927"/>
            <a:ext cx="48526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洪武正師兄願力與凡心的拉扯</a:t>
            </a:r>
          </a:p>
        </p:txBody>
      </p:sp>
    </p:spTree>
    <p:extLst>
      <p:ext uri="{BB962C8B-B14F-4D97-AF65-F5344CB8AC3E}">
        <p14:creationId xmlns:p14="http://schemas.microsoft.com/office/powerpoint/2010/main" val="332642941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841C214-4B0E-481A-B379-EFA806BE31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1771" y="347209"/>
            <a:ext cx="9144000" cy="880608"/>
          </a:xfrm>
        </p:spPr>
        <p:txBody>
          <a:bodyPr>
            <a:normAutofit/>
          </a:bodyPr>
          <a:lstStyle/>
          <a:p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上人手札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96783977-8EEB-4808-B17C-88BD5EAC5F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698171"/>
            <a:ext cx="8432800" cy="3614058"/>
          </a:xfrm>
        </p:spPr>
        <p:txBody>
          <a:bodyPr>
            <a:normAutofit/>
          </a:bodyPr>
          <a:lstStyle/>
          <a:p>
            <a:pPr algn="l">
              <a:lnSpc>
                <a:spcPts val="5800"/>
              </a:lnSpc>
              <a:spcBef>
                <a:spcPts val="600"/>
              </a:spcBef>
              <a:spcAft>
                <a:spcPts val="600"/>
              </a:spcAft>
            </a:pP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修德從心內涵</a:t>
            </a:r>
            <a:r>
              <a:rPr lang="zh-TW" altLang="en-US" sz="4800" dirty="0">
                <a:latin typeface="PMingLiU" panose="02020500000000000000" pitchFamily="18" charset="-120"/>
                <a:ea typeface="PMingLiU" panose="02020500000000000000" pitchFamily="18" charset="-120"/>
              </a:rPr>
              <a:t>，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自治勤念平衡。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見思惑是煩惱源</a:t>
            </a:r>
            <a:r>
              <a:rPr lang="zh-TW" altLang="en-US" sz="4800" dirty="0">
                <a:solidFill>
                  <a:srgbClr val="FF000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，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殺賊破惡怖魔軍</a:t>
            </a:r>
            <a:r>
              <a:rPr lang="zh-TW" altLang="en-US" sz="4800" dirty="0">
                <a:solidFill>
                  <a:srgbClr val="FF000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，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欲漏無明都盡淨</a:t>
            </a:r>
            <a:r>
              <a:rPr lang="zh-TW" altLang="en-US" sz="4800" dirty="0">
                <a:solidFill>
                  <a:srgbClr val="FF000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，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戒護明心定慧生。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1543A3B8-96CE-4D4D-A461-B576A1B22C4E}"/>
              </a:ext>
            </a:extLst>
          </p:cNvPr>
          <p:cNvSpPr/>
          <p:nvPr/>
        </p:nvSpPr>
        <p:spPr>
          <a:xfrm>
            <a:off x="8876184" y="5782583"/>
            <a:ext cx="15888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600" dirty="0"/>
              <a:t>P271+1</a:t>
            </a: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31527873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F4FE98B-7D20-4596-8116-AC85D0757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8880" y="1387157"/>
            <a:ext cx="7482840" cy="1325563"/>
          </a:xfrm>
        </p:spPr>
        <p:txBody>
          <a:bodyPr>
            <a:normAutofit/>
          </a:bodyPr>
          <a:lstStyle/>
          <a:p>
            <a:r>
              <a:rPr lang="zh-TW" altLang="en-US" sz="5400" dirty="0">
                <a:solidFill>
                  <a:schemeClr val="bg1">
                    <a:lumMod val="9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五、無漏無結心得自在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40FA123-01F0-499C-BC71-8E29A3F33FB7}"/>
              </a:ext>
            </a:extLst>
          </p:cNvPr>
          <p:cNvSpPr/>
          <p:nvPr/>
        </p:nvSpPr>
        <p:spPr>
          <a:xfrm>
            <a:off x="8496787" y="4753094"/>
            <a:ext cx="9188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dirty="0">
                <a:solidFill>
                  <a:schemeClr val="bg1">
                    <a:lumMod val="95000"/>
                  </a:schemeClr>
                </a:solidFill>
              </a:rPr>
              <a:t>P271</a:t>
            </a:r>
            <a:endParaRPr lang="zh-TW" altLang="en-US" sz="28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6976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>
            <a:extLst>
              <a:ext uri="{FF2B5EF4-FFF2-40B4-BE49-F238E27FC236}">
                <a16:creationId xmlns:a16="http://schemas.microsoft.com/office/drawing/2014/main" id="{B8B542E6-F3E7-4530-8970-F69A0850C5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423886"/>
            <a:ext cx="9144000" cy="2833914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zh-TW" altLang="en-US" sz="4400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皆是阿羅漢，諸漏已盡，無復煩惱</a:t>
            </a:r>
            <a:endParaRPr lang="en-US" altLang="zh-TW" sz="4400" dirty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Aft>
                <a:spcPts val="600"/>
              </a:spcAft>
            </a:pPr>
            <a:r>
              <a:rPr lang="zh-TW" altLang="en-US" sz="4400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逮得己利</a:t>
            </a:r>
            <a:r>
              <a:rPr lang="zh-TW" altLang="en-US" sz="4400" dirty="0">
                <a:solidFill>
                  <a:sysClr val="windowText" lastClr="00000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，</a:t>
            </a:r>
            <a:r>
              <a:rPr lang="zh-TW" altLang="en-US" sz="4400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盡諸有結</a:t>
            </a:r>
            <a:r>
              <a:rPr lang="zh-TW" altLang="en-US" sz="4400" dirty="0">
                <a:solidFill>
                  <a:sysClr val="windowText" lastClr="00000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，</a:t>
            </a:r>
            <a:r>
              <a:rPr lang="zh-TW" altLang="en-US" sz="4400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心得自在</a:t>
            </a:r>
          </a:p>
          <a:p>
            <a:endParaRPr lang="zh-TW" altLang="en-US" dirty="0"/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B3FBDA9C-9528-4DFE-A5FF-0F6CEFF076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03477"/>
            <a:ext cx="9144000" cy="996723"/>
          </a:xfrm>
        </p:spPr>
        <p:txBody>
          <a:bodyPr>
            <a:normAutofit/>
          </a:bodyPr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經文</a:t>
            </a:r>
          </a:p>
        </p:txBody>
      </p:sp>
      <p:sp>
        <p:nvSpPr>
          <p:cNvPr id="2" name="橢圓 1">
            <a:extLst>
              <a:ext uri="{FF2B5EF4-FFF2-40B4-BE49-F238E27FC236}">
                <a16:creationId xmlns:a16="http://schemas.microsoft.com/office/drawing/2014/main" id="{CC938C62-3DD7-4276-9848-AAC960B39C33}"/>
              </a:ext>
            </a:extLst>
          </p:cNvPr>
          <p:cNvSpPr/>
          <p:nvPr/>
        </p:nvSpPr>
        <p:spPr>
          <a:xfrm>
            <a:off x="4686300" y="2225040"/>
            <a:ext cx="6278880" cy="1203960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3729662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1ED7996-9237-454F-9E7F-D910CA4B45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396241"/>
            <a:ext cx="10972800" cy="55622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4800" dirty="0">
                <a:solidFill>
                  <a:schemeClr val="bg1">
                    <a:lumMod val="9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阿羅漢是諸漏已盡，無復煩惱，因為因果「俱亡」</a:t>
            </a:r>
            <a:r>
              <a:rPr lang="en-US" altLang="zh-TW" sz="4800" dirty="0">
                <a:solidFill>
                  <a:schemeClr val="bg1">
                    <a:lumMod val="9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 </a:t>
            </a:r>
            <a:r>
              <a:rPr lang="zh-TW" altLang="en-US" sz="4800" dirty="0">
                <a:solidFill>
                  <a:schemeClr val="bg1">
                    <a:lumMod val="9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對於因與果都十分清楚，明白不去造因、攀緣，就不會結果。</a:t>
            </a:r>
          </a:p>
          <a:p>
            <a:pPr marL="0" indent="0">
              <a:buNone/>
            </a:pPr>
            <a:r>
              <a:rPr lang="zh-TW" altLang="en-US" sz="4800" dirty="0">
                <a:solidFill>
                  <a:schemeClr val="bg1">
                    <a:lumMod val="9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所以「羅漢畏因」是由於阿羅漢很怕造因，所以不敢攀緣，只是將自心顧守得很好。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6AA1510E-9433-4EB1-9152-FCAE5763DA35}"/>
              </a:ext>
            </a:extLst>
          </p:cNvPr>
          <p:cNvSpPr/>
          <p:nvPr/>
        </p:nvSpPr>
        <p:spPr>
          <a:xfrm>
            <a:off x="5209219" y="6092427"/>
            <a:ext cx="12811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P278+2</a:t>
            </a: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2355483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D4036180-6296-4C01-9F6D-9F8F396BB9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4637226" cy="6857990"/>
          </a:xfrm>
          <a:prstGeom prst="rect">
            <a:avLst/>
          </a:prstGeom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B9951BD9-0868-4CDB-ACD6-9C4209B5E4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4637247" y="0"/>
            <a:ext cx="755475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C394A49B-71A8-426A-822D-6FBC7D637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4206" y="1007727"/>
            <a:ext cx="6274591" cy="3351602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zh-TW" altLang="en-US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佛智</a:t>
            </a:r>
            <a:r>
              <a:rPr lang="en-US" altLang="zh-TW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三大阿僧祇劫</a:t>
            </a:r>
            <a:r>
              <a:rPr lang="en-US" altLang="zh-TW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須經歷一步步修行而來</a:t>
            </a:r>
            <a:r>
              <a:rPr lang="en-US" altLang="zh-TW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脈絡相通</a:t>
            </a:r>
            <a:r>
              <a:rPr lang="en-US" altLang="zh-TW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阿羅漢是小乘的極果</a:t>
            </a:r>
            <a:r>
              <a:rPr lang="en-US" altLang="zh-TW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在權教中讓大家暫時證個小果，小乘頂級的果位，也是一個化城</a:t>
            </a:r>
            <a:r>
              <a:rPr lang="en-US" altLang="zh-TW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一這就是用方便假設，不斷鼓勵、鼓勵，使令修行者在權教中先證小果。</a:t>
            </a:r>
            <a:br>
              <a:rPr lang="zh-TW" altLang="en-US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en-US" altLang="zh-TW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199EF075-785D-4DE9-A2FB-63748FAB90D2}"/>
              </a:ext>
            </a:extLst>
          </p:cNvPr>
          <p:cNvSpPr/>
          <p:nvPr/>
        </p:nvSpPr>
        <p:spPr>
          <a:xfrm>
            <a:off x="6096000" y="5850273"/>
            <a:ext cx="41006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  <a:defRPr/>
            </a:pPr>
            <a:r>
              <a:rPr lang="zh-TW" altLang="en-US" dirty="0">
                <a:solidFill>
                  <a:srgbClr val="FFFF00"/>
                </a:solidFill>
              </a:rPr>
              <a:t>參考</a:t>
            </a:r>
            <a:r>
              <a:rPr lang="en-US" altLang="zh-TW" dirty="0">
                <a:solidFill>
                  <a:srgbClr val="FFFF00"/>
                </a:solidFill>
              </a:rPr>
              <a:t>:</a:t>
            </a:r>
            <a:r>
              <a:rPr lang="zh-TW" altLang="zh-TW" dirty="0">
                <a:solidFill>
                  <a:srgbClr val="FFFF00"/>
                </a:solidFill>
              </a:rPr>
              <a:t>【證嚴法師菩提心要】</a:t>
            </a:r>
            <a:r>
              <a:rPr lang="en-US" altLang="zh-TW" dirty="0">
                <a:solidFill>
                  <a:srgbClr val="FFFF00"/>
                </a:solidFill>
              </a:rPr>
              <a:t>20181103 - </a:t>
            </a:r>
            <a:r>
              <a:rPr lang="zh-TW" altLang="zh-TW" dirty="0">
                <a:solidFill>
                  <a:srgbClr val="FFFF00"/>
                </a:solidFill>
              </a:rPr>
              <a:t>方便權化</a:t>
            </a:r>
            <a:r>
              <a:rPr lang="en-US" altLang="zh-TW" dirty="0">
                <a:solidFill>
                  <a:srgbClr val="FFFF00"/>
                </a:solidFill>
              </a:rPr>
              <a:t> -</a:t>
            </a:r>
            <a:r>
              <a:rPr lang="zh-TW" altLang="zh-TW" dirty="0">
                <a:solidFill>
                  <a:srgbClr val="FFFF00"/>
                </a:solidFill>
              </a:rPr>
              <a:t>《法華經》化城喻品導讀</a:t>
            </a:r>
            <a:r>
              <a:rPr lang="en-US" altLang="zh-TW" dirty="0">
                <a:solidFill>
                  <a:srgbClr val="FFFF00"/>
                </a:solidFill>
              </a:rPr>
              <a:t>(</a:t>
            </a:r>
            <a:r>
              <a:rPr lang="zh-TW" altLang="zh-TW" dirty="0">
                <a:solidFill>
                  <a:srgbClr val="FFFF00"/>
                </a:solidFill>
              </a:rPr>
              <a:t>下</a:t>
            </a:r>
            <a:r>
              <a:rPr lang="en-US" altLang="zh-TW" dirty="0">
                <a:solidFill>
                  <a:srgbClr val="FFFF00"/>
                </a:solidFill>
              </a:rPr>
              <a:t>)</a:t>
            </a:r>
            <a:endParaRPr lang="zh-TW" altLang="zh-TW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08936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圖片 5" descr="洶湧的暴風雨">
            <a:extLst>
              <a:ext uri="{FF2B5EF4-FFF2-40B4-BE49-F238E27FC236}">
                <a16:creationId xmlns:a16="http://schemas.microsoft.com/office/drawing/2014/main" id="{0D80E21D-CF39-4CC5-AF2B-E679E886A3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6D03A926-FD66-4D4E-A2BD-0534E7277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739478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 sz="4800">
                <a:latin typeface="標楷體" panose="03000509000000000000" pitchFamily="65" charset="-120"/>
                <a:ea typeface="標楷體" panose="03000509000000000000" pitchFamily="65" charset="-120"/>
                <a:hlinkClick r:id="rId5" action="ppaction://hlinkfile"/>
              </a:rPr>
              <a:t>人生宛如一條河</a:t>
            </a: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06945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425A46A-4DCC-485A-83A8-538128E9E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366532"/>
          </a:xfrm>
        </p:spPr>
        <p:txBody>
          <a:bodyPr>
            <a:normAutofit/>
          </a:bodyPr>
          <a:lstStyle/>
          <a:p>
            <a:r>
              <a:rPr lang="zh-TW" altLang="en-US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凡夫 </a:t>
            </a:r>
            <a:r>
              <a:rPr lang="en-US" altLang="zh-TW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dirty="0">
                <a:solidFill>
                  <a:schemeClr val="bg1">
                    <a:lumMod val="8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六道根源未斷</a:t>
            </a:r>
            <a:r>
              <a:rPr lang="zh-TW" altLang="en-US" dirty="0">
                <a:solidFill>
                  <a:schemeClr val="bg1">
                    <a:lumMod val="85000"/>
                  </a:schemeClr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，</a:t>
            </a:r>
            <a:r>
              <a:rPr lang="zh-TW" altLang="en-US" dirty="0">
                <a:solidFill>
                  <a:schemeClr val="bg1">
                    <a:lumMod val="8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煩惱未盡</a:t>
            </a:r>
            <a:r>
              <a:rPr lang="zh-TW" altLang="en-US" dirty="0">
                <a:solidFill>
                  <a:schemeClr val="bg1">
                    <a:lumMod val="85000"/>
                  </a:schemeClr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，</a:t>
            </a:r>
            <a:r>
              <a:rPr lang="zh-TW" altLang="en-US" dirty="0">
                <a:solidFill>
                  <a:schemeClr val="bg1">
                    <a:lumMod val="8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隨業再  來六道中輪迴</a:t>
            </a:r>
            <a:br>
              <a:rPr lang="en-US" altLang="zh-TW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阿羅漢</a:t>
            </a:r>
            <a:r>
              <a:rPr lang="en-US" altLang="zh-TW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dirty="0">
                <a:solidFill>
                  <a:schemeClr val="bg1">
                    <a:lumMod val="8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是盡諸有結</a:t>
            </a:r>
            <a:r>
              <a:rPr lang="zh-TW" altLang="en-US" dirty="0">
                <a:solidFill>
                  <a:schemeClr val="bg1">
                    <a:lumMod val="85000"/>
                  </a:schemeClr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，</a:t>
            </a:r>
            <a:r>
              <a:rPr lang="zh-TW" altLang="en-US" dirty="0">
                <a:solidFill>
                  <a:schemeClr val="bg1">
                    <a:lumMod val="8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不再惹業上身 </a:t>
            </a:r>
            <a:br>
              <a:rPr lang="en-US" altLang="zh-TW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佛菩薩</a:t>
            </a:r>
            <a:r>
              <a:rPr lang="en-US" altLang="zh-TW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dirty="0">
                <a:solidFill>
                  <a:schemeClr val="bg1">
                    <a:lumMod val="8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乘願再來</a:t>
            </a:r>
            <a:r>
              <a:rPr lang="zh-TW" altLang="en-US" dirty="0">
                <a:solidFill>
                  <a:schemeClr val="bg1">
                    <a:lumMod val="85000"/>
                  </a:schemeClr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，</a:t>
            </a:r>
            <a:r>
              <a:rPr lang="zh-TW" altLang="en-US" dirty="0">
                <a:solidFill>
                  <a:schemeClr val="bg1">
                    <a:lumMod val="8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不是隨業</a:t>
            </a:r>
            <a:r>
              <a:rPr lang="zh-TW" altLang="en-US" dirty="0">
                <a:solidFill>
                  <a:schemeClr val="bg1">
                    <a:lumMod val="85000"/>
                  </a:schemeClr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，</a:t>
            </a:r>
            <a:r>
              <a:rPr lang="zh-TW" altLang="en-US" dirty="0">
                <a:solidFill>
                  <a:schemeClr val="bg1">
                    <a:lumMod val="8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而是自心與人間有約</a:t>
            </a:r>
            <a:r>
              <a:rPr lang="zh-TW" altLang="en-US" dirty="0">
                <a:solidFill>
                  <a:schemeClr val="bg1">
                    <a:lumMod val="85000"/>
                  </a:schemeClr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，</a:t>
            </a:r>
            <a:r>
              <a:rPr lang="zh-TW" altLang="en-US" dirty="0">
                <a:solidFill>
                  <a:schemeClr val="bg1">
                    <a:lumMod val="8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發願再來。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30F15F1-7B9F-4C27-BDA2-035FE0605A47}"/>
              </a:ext>
            </a:extLst>
          </p:cNvPr>
          <p:cNvSpPr/>
          <p:nvPr/>
        </p:nvSpPr>
        <p:spPr>
          <a:xfrm>
            <a:off x="3548038" y="6308209"/>
            <a:ext cx="8867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/>
              <a:t>P291+5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3702843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57201"/>
            <a:ext cx="12192000" cy="7508929"/>
          </a:xfrm>
          <a:prstGeom prst="rect">
            <a:avLst/>
          </a:prstGeom>
        </p:spPr>
      </p:pic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941927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2057400"/>
            <a:ext cx="3644900" cy="2743200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zh-TW" altLang="en-US" sz="3600" kern="1200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阿羅漢有三種意義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D3DA938-1EDE-4FDB-A4CF-58A878CA82CE}"/>
              </a:ext>
            </a:extLst>
          </p:cNvPr>
          <p:cNvSpPr/>
          <p:nvPr/>
        </p:nvSpPr>
        <p:spPr>
          <a:xfrm>
            <a:off x="9243546" y="3710781"/>
            <a:ext cx="7232650" cy="2179638"/>
          </a:xfrm>
          <a:prstGeom prst="rect">
            <a:avLst/>
          </a:prstGeo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US" altLang="zh-TW" sz="2800" dirty="0">
                <a:solidFill>
                  <a:schemeClr val="bg1"/>
                </a:solidFill>
              </a:rPr>
              <a:t>P252-2</a:t>
            </a:r>
            <a:endParaRPr lang="zh-TW" altLang="en-US" sz="2800" dirty="0">
              <a:solidFill>
                <a:schemeClr val="bg1"/>
              </a:solidFill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3D88C33-42AC-409C-82FD-33EB20AD06DD}"/>
              </a:ext>
            </a:extLst>
          </p:cNvPr>
          <p:cNvSpPr/>
          <p:nvPr/>
        </p:nvSpPr>
        <p:spPr>
          <a:xfrm>
            <a:off x="4079875" y="1208088"/>
            <a:ext cx="5737225" cy="2179638"/>
          </a:xfrm>
          <a:prstGeom prst="rect">
            <a:avLst/>
          </a:prstGeom>
        </p:spPr>
        <p:txBody>
          <a:bodyPr wrap="square" anchor="t">
            <a:noAutofit/>
          </a:bodyPr>
          <a:lstStyle/>
          <a:p>
            <a:pPr algn="ctr">
              <a:spcAft>
                <a:spcPts val="600"/>
              </a:spcAft>
            </a:pPr>
            <a:r>
              <a:rPr lang="zh-TW" altLang="en-US" sz="60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殺賊</a:t>
            </a:r>
            <a:endParaRPr lang="en-US" altLang="zh-TW" sz="60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  <a:p>
            <a:pPr algn="ctr">
              <a:spcAft>
                <a:spcPts val="600"/>
              </a:spcAft>
            </a:pPr>
            <a:r>
              <a:rPr lang="zh-TW" altLang="en-US" sz="6000" b="1" dirty="0">
                <a:solidFill>
                  <a:schemeClr val="bg1">
                    <a:lumMod val="95000"/>
                  </a:schemeClr>
                </a:solidFill>
                <a:latin typeface="標楷體" pitchFamily="65" charset="-120"/>
                <a:ea typeface="標楷體" pitchFamily="65" charset="-120"/>
              </a:rPr>
              <a:t>不生</a:t>
            </a:r>
            <a:endParaRPr lang="en-US" altLang="zh-TW" sz="6000" b="1" dirty="0">
              <a:solidFill>
                <a:schemeClr val="bg1">
                  <a:lumMod val="95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 algn="ctr">
              <a:spcAft>
                <a:spcPts val="600"/>
              </a:spcAft>
            </a:pPr>
            <a:r>
              <a:rPr lang="zh-TW" altLang="en-US" sz="6000" b="1" dirty="0">
                <a:solidFill>
                  <a:schemeClr val="bg1">
                    <a:lumMod val="95000"/>
                  </a:schemeClr>
                </a:solidFill>
                <a:latin typeface="標楷體" pitchFamily="65" charset="-120"/>
                <a:ea typeface="標楷體" pitchFamily="65" charset="-120"/>
              </a:rPr>
              <a:t>應供</a:t>
            </a:r>
            <a:endParaRPr lang="zh-TW" altLang="en-US" sz="60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9527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5316D-ED2F-4F89-B4B4-8D9240B1A3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2057400"/>
            <a:ext cx="3619500" cy="2743200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zh-TW" altLang="en-US" sz="3600" kern="1200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阿羅漢有三種意義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D3DA938-1EDE-4FDB-A4CF-58A878CA82CE}"/>
              </a:ext>
            </a:extLst>
          </p:cNvPr>
          <p:cNvSpPr/>
          <p:nvPr/>
        </p:nvSpPr>
        <p:spPr>
          <a:xfrm>
            <a:off x="9243546" y="3710781"/>
            <a:ext cx="7232650" cy="2179638"/>
          </a:xfrm>
          <a:prstGeom prst="rect">
            <a:avLst/>
          </a:prstGeo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US" altLang="zh-TW" sz="2800" dirty="0">
                <a:solidFill>
                  <a:schemeClr val="bg1"/>
                </a:solidFill>
              </a:rPr>
              <a:t>P252-2</a:t>
            </a:r>
            <a:endParaRPr lang="zh-TW" altLang="en-US" sz="2800" dirty="0">
              <a:solidFill>
                <a:schemeClr val="bg1"/>
              </a:solidFill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3D88C33-42AC-409C-82FD-33EB20AD06DD}"/>
              </a:ext>
            </a:extLst>
          </p:cNvPr>
          <p:cNvSpPr/>
          <p:nvPr/>
        </p:nvSpPr>
        <p:spPr>
          <a:xfrm>
            <a:off x="4079875" y="1208088"/>
            <a:ext cx="5737225" cy="2179638"/>
          </a:xfrm>
          <a:prstGeom prst="rect">
            <a:avLst/>
          </a:prstGeom>
        </p:spPr>
        <p:txBody>
          <a:bodyPr wrap="square" anchor="t">
            <a:noAutofit/>
          </a:bodyPr>
          <a:lstStyle/>
          <a:p>
            <a:pPr algn="ctr">
              <a:spcAft>
                <a:spcPts val="600"/>
              </a:spcAft>
            </a:pPr>
            <a:r>
              <a:rPr lang="zh-TW" altLang="en-US" sz="6000" b="1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殺賊</a:t>
            </a:r>
            <a:endParaRPr lang="en-US" altLang="zh-TW" sz="6000" b="1" dirty="0">
              <a:solidFill>
                <a:srgbClr val="FFFF00"/>
              </a:solidFill>
              <a:latin typeface="標楷體" pitchFamily="65" charset="-120"/>
              <a:ea typeface="標楷體" pitchFamily="65" charset="-120"/>
            </a:endParaRPr>
          </a:p>
          <a:p>
            <a:pPr algn="ctr">
              <a:spcAft>
                <a:spcPts val="600"/>
              </a:spcAft>
            </a:pPr>
            <a:r>
              <a:rPr lang="zh-TW" altLang="en-US" sz="6000" b="1" dirty="0">
                <a:solidFill>
                  <a:schemeClr val="bg1">
                    <a:lumMod val="95000"/>
                  </a:schemeClr>
                </a:solidFill>
                <a:latin typeface="標楷體" pitchFamily="65" charset="-120"/>
                <a:ea typeface="標楷體" pitchFamily="65" charset="-120"/>
              </a:rPr>
              <a:t>不生</a:t>
            </a:r>
            <a:endParaRPr lang="en-US" altLang="zh-TW" sz="6000" b="1" dirty="0">
              <a:solidFill>
                <a:schemeClr val="bg1">
                  <a:lumMod val="95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 algn="ctr">
              <a:spcAft>
                <a:spcPts val="600"/>
              </a:spcAft>
            </a:pPr>
            <a:r>
              <a:rPr lang="zh-TW" altLang="en-US" sz="6000" b="1" dirty="0">
                <a:solidFill>
                  <a:schemeClr val="bg1">
                    <a:lumMod val="95000"/>
                  </a:schemeClr>
                </a:solidFill>
                <a:latin typeface="標楷體" pitchFamily="65" charset="-120"/>
                <a:ea typeface="標楷體" pitchFamily="65" charset="-120"/>
              </a:rPr>
              <a:t>應供</a:t>
            </a:r>
            <a:endParaRPr lang="zh-TW" altLang="en-US" sz="60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2766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6C13522-BF40-448F-8009-160EE63D7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7024" y="621031"/>
            <a:ext cx="2000249" cy="4808219"/>
          </a:xfrm>
          <a:noFill/>
        </p:spPr>
        <p:txBody>
          <a:bodyPr vert="eaVert" lIns="91440" tIns="45720" rIns="91440" bIns="45720" rtlCol="0" anchor="b">
            <a:normAutofit/>
          </a:bodyPr>
          <a:lstStyle/>
          <a:p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羅漢比丘果</a:t>
            </a:r>
            <a:endParaRPr lang="en-US" altLang="zh-TW" sz="5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FB6C3DC-9621-4E46-AF32-28B51D1613CF}"/>
              </a:ext>
            </a:extLst>
          </p:cNvPr>
          <p:cNvSpPr/>
          <p:nvPr/>
        </p:nvSpPr>
        <p:spPr>
          <a:xfrm>
            <a:off x="1068867" y="6278074"/>
            <a:ext cx="9188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P255</a:t>
            </a:r>
            <a:endParaRPr lang="zh-TW" altLang="en-US" sz="2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AF5C7233-EB56-40A4-9D3D-799A99D99F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304" t="3175" r="18281"/>
          <a:stretch/>
        </p:blipFill>
        <p:spPr>
          <a:xfrm>
            <a:off x="3056574" y="220981"/>
            <a:ext cx="8716325" cy="6637019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3AFE428E-9E52-4105-91EF-D98660550735}"/>
              </a:ext>
            </a:extLst>
          </p:cNvPr>
          <p:cNvSpPr/>
          <p:nvPr/>
        </p:nvSpPr>
        <p:spPr>
          <a:xfrm>
            <a:off x="3802744" y="1843314"/>
            <a:ext cx="1254080" cy="17271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破惡</a:t>
            </a:r>
            <a:endParaRPr lang="en-US" altLang="zh-TW" sz="36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怖魔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乞士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B8527D5F-CF34-40F2-B00A-9652765F54F7}"/>
              </a:ext>
            </a:extLst>
          </p:cNvPr>
          <p:cNvSpPr/>
          <p:nvPr/>
        </p:nvSpPr>
        <p:spPr>
          <a:xfrm>
            <a:off x="8643258" y="1843314"/>
            <a:ext cx="1254080" cy="17271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殺賊</a:t>
            </a:r>
            <a:endParaRPr lang="en-US" altLang="zh-TW" sz="36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不生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應供</a:t>
            </a:r>
          </a:p>
        </p:txBody>
      </p:sp>
    </p:spTree>
    <p:extLst>
      <p:ext uri="{BB962C8B-B14F-4D97-AF65-F5344CB8AC3E}">
        <p14:creationId xmlns:p14="http://schemas.microsoft.com/office/powerpoint/2010/main" val="37200052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668</TotalTime>
  <Words>2174</Words>
  <Application>Microsoft Office PowerPoint</Application>
  <PresentationFormat>寬螢幕</PresentationFormat>
  <Paragraphs>259</Paragraphs>
  <Slides>60</Slides>
  <Notes>49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60</vt:i4>
      </vt:variant>
    </vt:vector>
  </HeadingPairs>
  <TitlesOfParts>
    <vt:vector size="68" baseType="lpstr">
      <vt:lpstr>思源黑体 Heavy</vt:lpstr>
      <vt:lpstr>PMingLiU</vt:lpstr>
      <vt:lpstr>標楷體</vt:lpstr>
      <vt:lpstr>Arial</vt:lpstr>
      <vt:lpstr>Calibri</vt:lpstr>
      <vt:lpstr>Calibri Light</vt:lpstr>
      <vt:lpstr>Wingdings</vt:lpstr>
      <vt:lpstr>Office 佈景主題</vt:lpstr>
      <vt:lpstr>靜思法髓妙蓮華序品(12)  P252-P279</vt:lpstr>
      <vt:lpstr>PowerPoint 簡報</vt:lpstr>
      <vt:lpstr>重點</vt:lpstr>
      <vt:lpstr>經文</vt:lpstr>
      <vt:lpstr>PowerPoint 簡報</vt:lpstr>
      <vt:lpstr>凡夫 :六道根源未斷，煩惱未盡，隨業再  來六道中輪迴  阿羅漢:是盡諸有結，不再惹業上身   佛菩薩:乘願再來，不是隨業，而是自心與人間有約，發願再來。</vt:lpstr>
      <vt:lpstr>阿羅漢有三種意義</vt:lpstr>
      <vt:lpstr>阿羅漢有三種意義</vt:lpstr>
      <vt:lpstr>羅漢比丘果</vt:lpstr>
      <vt:lpstr>PowerPoint 簡報</vt:lpstr>
      <vt:lpstr>要多用心!</vt:lpstr>
      <vt:lpstr>心田不長無明草 覺苑常開智慧花 </vt:lpstr>
      <vt:lpstr>魔來殺魔 佛來佛斬</vt:lpstr>
      <vt:lpstr>阿羅漢有三種意義</vt:lpstr>
      <vt:lpstr>不生怖魔果</vt:lpstr>
      <vt:lpstr>不受魔軍誘惑、威脅</vt:lpstr>
      <vt:lpstr> 不生怖魔果</vt:lpstr>
      <vt:lpstr> 不生怖魔果</vt:lpstr>
      <vt:lpstr>無生</vt:lpstr>
      <vt:lpstr>在纏如來</vt:lpstr>
      <vt:lpstr>不會在六道中繼續輪迴</vt:lpstr>
      <vt:lpstr>從內破殼而出才會有生命力</vt:lpstr>
      <vt:lpstr>PowerPoint 簡報</vt:lpstr>
      <vt:lpstr>阿羅漢有三種意義</vt:lpstr>
      <vt:lpstr>應供</vt:lpstr>
      <vt:lpstr>PowerPoint 簡報</vt:lpstr>
      <vt:lpstr>羅漢比丘果</vt:lpstr>
      <vt:lpstr>比丘是因 羅漢是果</vt:lpstr>
      <vt:lpstr>乞士是內調心、外化緣， 修至應供則能領導群眾</vt:lpstr>
      <vt:lpstr>出家人如何領導大眾敬與行?</vt:lpstr>
      <vt:lpstr>上人用身體力行帶領弟子</vt:lpstr>
      <vt:lpstr>PowerPoint 簡報</vt:lpstr>
      <vt:lpstr>PowerPoint 簡報</vt:lpstr>
      <vt:lpstr>  行的供養是最重要的</vt:lpstr>
      <vt:lpstr>「上人對所有出家弟子、在家弟子的最大心願，</vt:lpstr>
      <vt:lpstr>PowerPoint 簡報</vt:lpstr>
      <vt:lpstr>身為慈濟人</vt:lpstr>
      <vt:lpstr>上人手札</vt:lpstr>
      <vt:lpstr>PowerPoint 簡報</vt:lpstr>
      <vt:lpstr>走出去讓人看得「道」</vt:lpstr>
      <vt:lpstr>上人手札</vt:lpstr>
      <vt:lpstr>上人手札</vt:lpstr>
      <vt:lpstr>向內自修 從心的內涵修德</vt:lpstr>
      <vt:lpstr>PowerPoint 簡報</vt:lpstr>
      <vt:lpstr>自治以修德</vt:lpstr>
      <vt:lpstr>PowerPoint 簡報</vt:lpstr>
      <vt:lpstr>V習氣是薰習來的  薰習後變成習慣</vt:lpstr>
      <vt:lpstr>譬如走入花叢…</vt:lpstr>
      <vt:lpstr>修行除習氣同時修德 </vt:lpstr>
      <vt:lpstr>上人手札</vt:lpstr>
      <vt:lpstr>我們要自治勤念平衡</vt:lpstr>
      <vt:lpstr>學佛後心要用悲、智來平衡(269-2)</vt:lpstr>
      <vt:lpstr>從凡夫過程轉念 才能接近佛心大慈悲</vt:lpstr>
      <vt:lpstr>上人手札</vt:lpstr>
      <vt:lpstr>五、無漏無結心得自在</vt:lpstr>
      <vt:lpstr>經文</vt:lpstr>
      <vt:lpstr>PowerPoint 簡報</vt:lpstr>
      <vt:lpstr>佛智(三大阿僧祇劫)須經歷一步步修行而來,脈絡相通,阿羅漢是小乘的極果,在權教中讓大家暫時證個小果，小乘頂級的果位，也是一個化城,一這就是用方便假設，不斷鼓勵、鼓勵，使令修行者在權教中先證小果。 </vt:lpstr>
      <vt:lpstr>人生宛如一條河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靜思法髓妙蓮華序品(12)  P252-P307</dc:title>
  <dc:creator>淑雲 郭</dc:creator>
  <cp:lastModifiedBy>淑雲 郭</cp:lastModifiedBy>
  <cp:revision>95</cp:revision>
  <dcterms:created xsi:type="dcterms:W3CDTF">2020-06-14T00:04:52Z</dcterms:created>
  <dcterms:modified xsi:type="dcterms:W3CDTF">2020-06-21T21:17:02Z</dcterms:modified>
</cp:coreProperties>
</file>