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3" r:id="rId1"/>
  </p:sldMasterIdLst>
  <p:notesMasterIdLst>
    <p:notesMasterId r:id="rId22"/>
  </p:notesMasterIdLst>
  <p:sldIdLst>
    <p:sldId id="297" r:id="rId2"/>
    <p:sldId id="303" r:id="rId3"/>
    <p:sldId id="298" r:id="rId4"/>
    <p:sldId id="304" r:id="rId5"/>
    <p:sldId id="307" r:id="rId6"/>
    <p:sldId id="305" r:id="rId7"/>
    <p:sldId id="318" r:id="rId8"/>
    <p:sldId id="308" r:id="rId9"/>
    <p:sldId id="309" r:id="rId10"/>
    <p:sldId id="315" r:id="rId11"/>
    <p:sldId id="319" r:id="rId12"/>
    <p:sldId id="310" r:id="rId13"/>
    <p:sldId id="312" r:id="rId14"/>
    <p:sldId id="311" r:id="rId15"/>
    <p:sldId id="313" r:id="rId16"/>
    <p:sldId id="314" r:id="rId17"/>
    <p:sldId id="324" r:id="rId18"/>
    <p:sldId id="322" r:id="rId19"/>
    <p:sldId id="321" r:id="rId20"/>
    <p:sldId id="323" r:id="rId21"/>
  </p:sldIdLst>
  <p:sldSz cx="12192000" cy="6858000"/>
  <p:notesSz cx="6797675" cy="9926638"/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538" autoAdjust="0"/>
    <p:restoredTop sz="92806" autoAdjust="0"/>
  </p:normalViewPr>
  <p:slideViewPr>
    <p:cSldViewPr snapToGrid="0">
      <p:cViewPr varScale="1">
        <p:scale>
          <a:sx n="69" d="100"/>
          <a:sy n="69" d="100"/>
        </p:scale>
        <p:origin x="690" y="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3558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8730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830FEE68-BFFF-4638-9957-6A7E7CB05FBB}" type="datetimeFigureOut">
              <a:rPr lang="zh-TW" altLang="en-US"/>
              <a:pPr>
                <a:defRPr/>
              </a:pPr>
              <a:t>2020/4/21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TW" altLang="en-US" noProof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noProof="0"/>
              <a:t>按一下以編輯母片文字樣式</a:t>
            </a:r>
          </a:p>
          <a:p>
            <a:pPr lvl="1"/>
            <a:r>
              <a:rPr lang="zh-TW" altLang="en-US" noProof="0"/>
              <a:t>第二層</a:t>
            </a:r>
          </a:p>
          <a:p>
            <a:pPr lvl="2"/>
            <a:r>
              <a:rPr lang="zh-TW" altLang="en-US" noProof="0"/>
              <a:t>第三層</a:t>
            </a:r>
          </a:p>
          <a:p>
            <a:pPr lvl="3"/>
            <a:r>
              <a:rPr lang="zh-TW" altLang="en-US" noProof="0"/>
              <a:t>第四層</a:t>
            </a:r>
          </a:p>
          <a:p>
            <a:pPr lvl="4"/>
            <a:r>
              <a:rPr lang="zh-TW" altLang="en-US" noProof="0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84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4E298F45-ECA9-4046-8735-310263C8D14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651133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dirty="0" smtClean="0"/>
          </a:p>
        </p:txBody>
      </p:sp>
      <p:sp>
        <p:nvSpPr>
          <p:cNvPr id="2150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71B870E0-1109-4AFA-B568-58B68FF1E3E8}" type="slidenum">
              <a:rPr kumimoji="0" lang="zh-TW" altLang="en-US" smtClean="0">
                <a:latin typeface="Calibri" panose="020F0502020204030204" pitchFamily="34" charset="0"/>
              </a:rPr>
              <a:pPr/>
              <a:t>2</a:t>
            </a:fld>
            <a:endParaRPr kumimoji="0" lang="zh-TW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09331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298F45-ECA9-4046-8735-310263C8D142}" type="slidenum">
              <a:rPr lang="zh-TW" altLang="en-US" smtClean="0"/>
              <a:pPr>
                <a:defRPr/>
              </a:pPr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206163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298F45-ECA9-4046-8735-310263C8D142}" type="slidenum">
              <a:rPr lang="zh-TW" altLang="en-US" smtClean="0"/>
              <a:pPr>
                <a:defRPr/>
              </a:pPr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346773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298F45-ECA9-4046-8735-310263C8D142}" type="slidenum">
              <a:rPr lang="zh-TW" altLang="en-US" smtClean="0"/>
              <a:pPr>
                <a:defRPr/>
              </a:pPr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942777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298F45-ECA9-4046-8735-310263C8D142}" type="slidenum">
              <a:rPr lang="zh-TW" altLang="en-US" smtClean="0"/>
              <a:pPr>
                <a:defRPr/>
              </a:pPr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891207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298F45-ECA9-4046-8735-310263C8D142}" type="slidenum">
              <a:rPr lang="zh-TW" altLang="en-US" smtClean="0"/>
              <a:pPr>
                <a:defRPr/>
              </a:pPr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925271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298F45-ECA9-4046-8735-310263C8D142}" type="slidenum">
              <a:rPr lang="zh-TW" altLang="en-US" smtClean="0"/>
              <a:pPr>
                <a:defRPr/>
              </a:pPr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001135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298F45-ECA9-4046-8735-310263C8D142}" type="slidenum">
              <a:rPr lang="zh-TW" altLang="en-US" smtClean="0"/>
              <a:pPr>
                <a:defRPr/>
              </a:pPr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389644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19460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862B0EC7-D94C-425B-9598-8A5B73B071D5}" type="slidenum">
              <a:rPr lang="zh-TW" altLang="en-US" smtClean="0"/>
              <a:pPr>
                <a:spcBef>
                  <a:spcPct val="0"/>
                </a:spcBef>
              </a:pPr>
              <a:t>3</a:t>
            </a:fld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5176681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298F45-ECA9-4046-8735-310263C8D142}" type="slidenum">
              <a:rPr lang="zh-TW" altLang="en-US" smtClean="0"/>
              <a:pPr>
                <a:defRPr/>
              </a:pPr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508927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298F45-ECA9-4046-8735-310263C8D142}" type="slidenum">
              <a:rPr lang="zh-TW" altLang="en-US" smtClean="0"/>
              <a:pPr>
                <a:defRPr/>
              </a:pPr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248634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298F45-ECA9-4046-8735-310263C8D142}" type="slidenum">
              <a:rPr lang="zh-TW" altLang="en-US" smtClean="0"/>
              <a:pPr>
                <a:defRPr/>
              </a:pPr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711829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298F45-ECA9-4046-8735-310263C8D142}" type="slidenum">
              <a:rPr lang="zh-TW" altLang="en-US" smtClean="0"/>
              <a:pPr>
                <a:defRPr/>
              </a:pPr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568207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山來照山  水來照水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298F45-ECA9-4046-8735-310263C8D142}" type="slidenum">
              <a:rPr lang="zh-TW" altLang="en-US" smtClean="0"/>
              <a:pPr>
                <a:defRPr/>
              </a:pPr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055398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喻</a:t>
            </a:r>
            <a:r>
              <a:rPr lang="en-US" altLang="zh-TW" dirty="0" smtClean="0"/>
              <a:t>:</a:t>
            </a:r>
            <a:r>
              <a:rPr lang="zh-TW" altLang="en-US" dirty="0" smtClean="0"/>
              <a:t>一盆混濁的水</a:t>
            </a:r>
            <a:r>
              <a:rPr lang="en-US" altLang="zh-TW" dirty="0" smtClean="0"/>
              <a:t>(</a:t>
            </a:r>
            <a:r>
              <a:rPr lang="zh-TW" altLang="en-US" dirty="0" smtClean="0"/>
              <a:t>茶垢</a:t>
            </a:r>
            <a:r>
              <a:rPr lang="en-US" altLang="zh-TW" dirty="0" smtClean="0"/>
              <a:t>)</a:t>
            </a:r>
            <a:r>
              <a:rPr lang="zh-TW" altLang="en-US" dirty="0" smtClean="0"/>
              <a:t>時常攪動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en-US" dirty="0" smtClean="0"/>
              <a:t>讓他靜下來混濁才能往下沉澱</a:t>
            </a:r>
            <a:r>
              <a:rPr lang="en-US" altLang="zh-TW" dirty="0" smtClean="0"/>
              <a:t>,</a:t>
            </a:r>
            <a:r>
              <a:rPr lang="zh-TW" altLang="en-US" dirty="0" smtClean="0"/>
              <a:t>上面才會清澈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298F45-ECA9-4046-8735-310263C8D142}" type="slidenum">
              <a:rPr lang="zh-TW" altLang="en-US" smtClean="0"/>
              <a:pPr>
                <a:defRPr/>
              </a:pPr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388423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298F45-ECA9-4046-8735-310263C8D142}" type="slidenum">
              <a:rPr lang="zh-TW" altLang="en-US" smtClean="0"/>
              <a:pPr>
                <a:defRPr/>
              </a:pPr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455936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</a:p>
        </p:txBody>
      </p:sp>
    </p:spTree>
    <p:extLst>
      <p:ext uri="{BB962C8B-B14F-4D97-AF65-F5344CB8AC3E}">
        <p14:creationId xmlns:p14="http://schemas.microsoft.com/office/powerpoint/2010/main" val="4263702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1342760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31717307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19431957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26009108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23657071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1637486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19438634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62404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37220242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1913706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精舍底圖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145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3" r:id="rId1"/>
    <p:sldLayoutId id="2147484044" r:id="rId2"/>
    <p:sldLayoutId id="2147484045" r:id="rId3"/>
    <p:sldLayoutId id="2147484046" r:id="rId4"/>
    <p:sldLayoutId id="2147484047" r:id="rId5"/>
    <p:sldLayoutId id="2147484048" r:id="rId6"/>
    <p:sldLayoutId id="2147484049" r:id="rId7"/>
    <p:sldLayoutId id="2147484050" r:id="rId8"/>
    <p:sldLayoutId id="2147484051" r:id="rId9"/>
    <p:sldLayoutId id="2147484052" r:id="rId10"/>
    <p:sldLayoutId id="2147484053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5400" kern="1200">
          <a:solidFill>
            <a:srgbClr val="CC9900"/>
          </a:solidFill>
          <a:latin typeface="+mj-lt"/>
          <a:ea typeface="+mj-ea"/>
          <a:cs typeface="文鼎中隸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5400">
          <a:solidFill>
            <a:srgbClr val="CC9900"/>
          </a:solidFill>
          <a:latin typeface="Arial" panose="020B0604020202020204" pitchFamily="34" charset="0"/>
          <a:ea typeface="文鼎中隸" panose="020B0609010101010101" pitchFamily="49" charset="-120"/>
          <a:cs typeface="文鼎中隸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5400">
          <a:solidFill>
            <a:srgbClr val="CC9900"/>
          </a:solidFill>
          <a:latin typeface="Arial" panose="020B0604020202020204" pitchFamily="34" charset="0"/>
          <a:ea typeface="文鼎中隸" panose="020B0609010101010101" pitchFamily="49" charset="-120"/>
          <a:cs typeface="文鼎中隸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5400">
          <a:solidFill>
            <a:srgbClr val="CC9900"/>
          </a:solidFill>
          <a:latin typeface="Arial" panose="020B0604020202020204" pitchFamily="34" charset="0"/>
          <a:ea typeface="文鼎中隸" panose="020B0609010101010101" pitchFamily="49" charset="-120"/>
          <a:cs typeface="文鼎中隸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5400">
          <a:solidFill>
            <a:srgbClr val="CC9900"/>
          </a:solidFill>
          <a:latin typeface="Arial" panose="020B0604020202020204" pitchFamily="34" charset="0"/>
          <a:ea typeface="文鼎中隸" panose="020B0609010101010101" pitchFamily="49" charset="-120"/>
          <a:cs typeface="文鼎中隸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5400">
          <a:solidFill>
            <a:srgbClr val="CC9900"/>
          </a:solidFill>
          <a:latin typeface="Arial" panose="020B0604020202020204" pitchFamily="34" charset="0"/>
          <a:ea typeface="文鼎中隸" panose="020B0609010101010101" pitchFamily="49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5400">
          <a:solidFill>
            <a:srgbClr val="CC9900"/>
          </a:solidFill>
          <a:latin typeface="Arial" panose="020B0604020202020204" pitchFamily="34" charset="0"/>
          <a:ea typeface="文鼎中隸" panose="020B0609010101010101" pitchFamily="49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5400">
          <a:solidFill>
            <a:srgbClr val="CC9900"/>
          </a:solidFill>
          <a:latin typeface="Arial" panose="020B0604020202020204" pitchFamily="34" charset="0"/>
          <a:ea typeface="文鼎中隸" panose="020B0609010101010101" pitchFamily="49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5400">
          <a:solidFill>
            <a:srgbClr val="CC9900"/>
          </a:solidFill>
          <a:latin typeface="Arial" panose="020B0604020202020204" pitchFamily="34" charset="0"/>
          <a:ea typeface="文鼎中隸" panose="020B0609010101010101" pitchFamily="49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48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4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48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4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4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&#21098;&#36655;&#12304;&#20154;&#38291;&#33769;&#25552;&#12305;%2020171207%20%20%20&#20315;&#24515;&#24107;&#24535;&#20449;&#39000;&#34892;.mp4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eb.tzuchiculture.org.tw/?book=630&amp;mp=8135#.XoP_HepLgr8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03%20&#38283;&#32147;&#20552;-&#20315;&#20687;&#29256;(1'48'').wmv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&#24207;&#21697;1-&#36880;&#21477;&#21476;&#20170;&#35527;.mp4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pic>
        <p:nvPicPr>
          <p:cNvPr id="15363" name="Picture 2" descr="C:\Users\R30A\Desktop\佛像\10305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863" y="-778225"/>
            <a:ext cx="9476741" cy="7636225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FFFF00"/>
                </a:solidFill>
                <a:latin typeface="+mn-ea"/>
                <a:ea typeface="+mn-ea"/>
              </a:rPr>
              <a:t>回歸清淨心</a:t>
            </a:r>
            <a:r>
              <a:rPr lang="en-US" altLang="zh-TW" sz="3200" dirty="0" smtClean="0">
                <a:solidFill>
                  <a:srgbClr val="FFFF00"/>
                </a:solidFill>
                <a:latin typeface="+mn-ea"/>
                <a:ea typeface="+mn-ea"/>
              </a:rPr>
              <a:t>(P34)</a:t>
            </a:r>
            <a:endParaRPr lang="zh-TW" altLang="en-US" sz="3200" dirty="0">
              <a:solidFill>
                <a:srgbClr val="FFFF00"/>
              </a:solidFill>
              <a:latin typeface="+mn-ea"/>
              <a:ea typeface="+mn-ea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306781" y="1611599"/>
            <a:ext cx="8291946" cy="3223635"/>
          </a:xfrm>
        </p:spPr>
        <p:txBody>
          <a:bodyPr/>
          <a:lstStyle/>
          <a:p>
            <a:r>
              <a:rPr lang="zh-TW" altLang="en-US" dirty="0" smtClean="0"/>
              <a:t>一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dirty="0" smtClean="0"/>
              <a:t>要回歸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「</a:t>
            </a:r>
            <a:r>
              <a:rPr lang="zh-TW" altLang="en-US" dirty="0" smtClean="0"/>
              <a:t>靜寂清澄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」就必須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zh-TW" altLang="en-US" dirty="0"/>
          </a:p>
        </p:txBody>
      </p:sp>
      <p:sp>
        <p:nvSpPr>
          <p:cNvPr id="5" name="矩形 4"/>
          <p:cNvSpPr/>
          <p:nvPr/>
        </p:nvSpPr>
        <p:spPr>
          <a:xfrm>
            <a:off x="4513118" y="2662307"/>
            <a:ext cx="5430981" cy="734291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600" dirty="0" smtClean="0">
                <a:solidFill>
                  <a:srgbClr val="002060"/>
                </a:solidFill>
              </a:rPr>
              <a:t> </a:t>
            </a:r>
            <a:r>
              <a:rPr lang="zh-TW" altLang="en-US" sz="5400" dirty="0" smtClean="0">
                <a:solidFill>
                  <a:srgbClr val="002060"/>
                </a:solidFill>
              </a:rPr>
              <a:t>反省</a:t>
            </a:r>
            <a:r>
              <a:rPr lang="zh-TW" altLang="en-US" sz="5400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sz="5400" dirty="0" smtClean="0">
                <a:solidFill>
                  <a:srgbClr val="002060"/>
                </a:solidFill>
              </a:rPr>
              <a:t>思考</a:t>
            </a:r>
            <a:endParaRPr lang="zh-TW" altLang="en-US" sz="5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2262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83673" y="768927"/>
            <a:ext cx="10972800" cy="4525963"/>
          </a:xfrm>
        </p:spPr>
        <p:txBody>
          <a:bodyPr/>
          <a:lstStyle/>
          <a:p>
            <a:r>
              <a:rPr lang="zh-TW" altLang="en-US" dirty="0" smtClean="0"/>
              <a:t>二</a:t>
            </a:r>
            <a:r>
              <a:rPr lang="en-US" altLang="zh-TW" dirty="0" smtClean="0"/>
              <a:t>.</a:t>
            </a:r>
            <a:r>
              <a:rPr lang="zh-TW" altLang="en-US" dirty="0" smtClean="0"/>
              <a:t>若要進入圓融真空妙理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en-US" dirty="0" smtClean="0"/>
              <a:t>回歸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「</a:t>
            </a:r>
            <a:r>
              <a:rPr lang="zh-TW" altLang="en-US" dirty="0" smtClean="0"/>
              <a:t>靜</a:t>
            </a:r>
            <a:endParaRPr lang="en-US" altLang="zh-TW" dirty="0" smtClean="0"/>
          </a:p>
          <a:p>
            <a:pPr marL="0" indent="0">
              <a:buNone/>
            </a:pPr>
            <a:r>
              <a:rPr lang="zh-TW" altLang="en-US" dirty="0" smtClean="0"/>
              <a:t> 寂清澄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」</a:t>
            </a:r>
            <a:r>
              <a:rPr lang="zh-TW" altLang="en-US" dirty="0" smtClean="0"/>
              <a:t>的境界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en-US" dirty="0" smtClean="0"/>
              <a:t>就必須</a:t>
            </a:r>
            <a:endParaRPr lang="zh-TW" altLang="en-US" dirty="0"/>
          </a:p>
        </p:txBody>
      </p:sp>
      <p:sp>
        <p:nvSpPr>
          <p:cNvPr id="4" name="矩形 3"/>
          <p:cNvSpPr/>
          <p:nvPr/>
        </p:nvSpPr>
        <p:spPr>
          <a:xfrm>
            <a:off x="8257310" y="1801092"/>
            <a:ext cx="2133600" cy="6234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5400" dirty="0">
                <a:solidFill>
                  <a:srgbClr val="C00000"/>
                </a:solidFill>
              </a:rPr>
              <a:t>修行</a:t>
            </a: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91" b="29784"/>
          <a:stretch/>
        </p:blipFill>
        <p:spPr>
          <a:xfrm>
            <a:off x="2660073" y="3232645"/>
            <a:ext cx="2382982" cy="36253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矩形 5"/>
          <p:cNvSpPr/>
          <p:nvPr/>
        </p:nvSpPr>
        <p:spPr>
          <a:xfrm>
            <a:off x="5403271" y="6139933"/>
            <a:ext cx="16902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理菩薩的故事</a:t>
            </a: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071" y="5436789"/>
            <a:ext cx="1911929" cy="177561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70203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15636" y="0"/>
            <a:ext cx="10972800" cy="1143000"/>
          </a:xfrm>
        </p:spPr>
        <p:txBody>
          <a:bodyPr/>
          <a:lstStyle/>
          <a:p>
            <a:r>
              <a:rPr lang="zh-TW" altLang="en-US" dirty="0" smtClean="0">
                <a:solidFill>
                  <a:srgbClr val="FFFF00"/>
                </a:solidFill>
                <a:latin typeface="+mn-ea"/>
                <a:ea typeface="+mn-ea"/>
              </a:rPr>
              <a:t>內修誠</a:t>
            </a:r>
            <a:r>
              <a:rPr lang="zh-TW" altLang="en-US" dirty="0">
                <a:solidFill>
                  <a:srgbClr val="FFFF00"/>
                </a:solidFill>
                <a:latin typeface="+mn-ea"/>
                <a:ea typeface="+mn-ea"/>
              </a:rPr>
              <a:t>正信實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690254" y="891000"/>
            <a:ext cx="8160327" cy="1697181"/>
          </a:xfrm>
        </p:spPr>
        <p:txBody>
          <a:bodyPr/>
          <a:lstStyle/>
          <a:p>
            <a:pPr marL="0" indent="0">
              <a:buNone/>
            </a:pPr>
            <a:endParaRPr lang="en-US" altLang="zh-TW" sz="4000" dirty="0"/>
          </a:p>
          <a:p>
            <a:pPr marL="0" indent="0">
              <a:buNone/>
            </a:pPr>
            <a:r>
              <a:rPr lang="zh-TW" altLang="en-US" dirty="0" smtClean="0">
                <a:solidFill>
                  <a:srgbClr val="FFFF00"/>
                </a:solidFill>
              </a:rPr>
              <a:t>    誠心</a:t>
            </a:r>
            <a:r>
              <a:rPr lang="zh-TW" altLang="en-US" dirty="0"/>
              <a:t>誓願度</a:t>
            </a:r>
            <a:r>
              <a:rPr lang="zh-TW" altLang="en-US" dirty="0" smtClean="0"/>
              <a:t>眾生</a:t>
            </a:r>
            <a:endParaRPr lang="en-US" altLang="zh-TW" dirty="0" smtClean="0"/>
          </a:p>
          <a:p>
            <a:pPr marL="0" indent="0">
              <a:buNone/>
            </a:pPr>
            <a:r>
              <a:rPr lang="zh-TW" altLang="en-US" dirty="0">
                <a:solidFill>
                  <a:srgbClr val="FFFF00"/>
                </a:solidFill>
              </a:rPr>
              <a:t> </a:t>
            </a:r>
            <a:r>
              <a:rPr lang="zh-TW" altLang="en-US" dirty="0" smtClean="0">
                <a:solidFill>
                  <a:srgbClr val="FFFF00"/>
                </a:solidFill>
              </a:rPr>
              <a:t>   正</a:t>
            </a:r>
            <a:r>
              <a:rPr lang="zh-TW" altLang="en-US" dirty="0">
                <a:solidFill>
                  <a:srgbClr val="FFFF00"/>
                </a:solidFill>
              </a:rPr>
              <a:t>心</a:t>
            </a:r>
            <a:r>
              <a:rPr lang="zh-TW" altLang="en-US" dirty="0"/>
              <a:t>誓願斷</a:t>
            </a:r>
            <a:r>
              <a:rPr lang="zh-TW" altLang="en-US" dirty="0" smtClean="0"/>
              <a:t>煩惱             </a:t>
            </a:r>
            <a:endParaRPr lang="en-US" altLang="zh-TW" dirty="0" smtClean="0"/>
          </a:p>
          <a:p>
            <a:pPr marL="0" indent="0">
              <a:buNone/>
            </a:pPr>
            <a:r>
              <a:rPr lang="zh-TW" altLang="en-US" dirty="0">
                <a:solidFill>
                  <a:srgbClr val="FFFF00"/>
                </a:solidFill>
              </a:rPr>
              <a:t> </a:t>
            </a:r>
            <a:r>
              <a:rPr lang="zh-TW" altLang="en-US" dirty="0" smtClean="0">
                <a:solidFill>
                  <a:srgbClr val="FFFF00"/>
                </a:solidFill>
              </a:rPr>
              <a:t>   信心</a:t>
            </a:r>
            <a:r>
              <a:rPr lang="zh-TW" altLang="en-US" dirty="0"/>
              <a:t>誓願學</a:t>
            </a:r>
            <a:r>
              <a:rPr lang="zh-TW" altLang="en-US" dirty="0" smtClean="0"/>
              <a:t>法門</a:t>
            </a:r>
            <a:endParaRPr lang="en-US" altLang="zh-TW" dirty="0" smtClean="0"/>
          </a:p>
          <a:p>
            <a:pPr marL="0" indent="0">
              <a:buNone/>
            </a:pPr>
            <a:r>
              <a:rPr lang="zh-TW" altLang="en-US" dirty="0">
                <a:solidFill>
                  <a:srgbClr val="FFFF00"/>
                </a:solidFill>
              </a:rPr>
              <a:t> </a:t>
            </a:r>
            <a:r>
              <a:rPr lang="zh-TW" altLang="en-US" dirty="0" smtClean="0">
                <a:solidFill>
                  <a:srgbClr val="FFFF00"/>
                </a:solidFill>
              </a:rPr>
              <a:t>   實心</a:t>
            </a:r>
            <a:r>
              <a:rPr lang="zh-TW" altLang="en-US" dirty="0"/>
              <a:t>誓願成佛道</a:t>
            </a:r>
            <a:endParaRPr lang="en-US" altLang="zh-TW" dirty="0"/>
          </a:p>
          <a:p>
            <a:endParaRPr lang="zh-TW" altLang="en-US" dirty="0"/>
          </a:p>
        </p:txBody>
      </p:sp>
      <p:pic>
        <p:nvPicPr>
          <p:cNvPr id="4" name="圖片 3">
            <a:hlinkClick r:id="rId3" action="ppaction://hlinkfile"/>
          </p:cNvPr>
          <p:cNvPicPr>
            <a:picLocks noChangeAspect="1"/>
          </p:cNvPicPr>
          <p:nvPr/>
        </p:nvPicPr>
        <p:blipFill rotWithShape="1">
          <a:blip r:embed="rId4" cstate="print"/>
          <a:srcRect t="4104" r="2827" b="15436"/>
          <a:stretch/>
        </p:blipFill>
        <p:spPr>
          <a:xfrm>
            <a:off x="9497291" y="314821"/>
            <a:ext cx="2244436" cy="1550769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10" name="右中括弧 9"/>
          <p:cNvSpPr/>
          <p:nvPr/>
        </p:nvSpPr>
        <p:spPr>
          <a:xfrm>
            <a:off x="6968837" y="2057476"/>
            <a:ext cx="969818" cy="2749117"/>
          </a:xfrm>
          <a:prstGeom prst="rightBracket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8266397" y="1913347"/>
            <a:ext cx="1415772" cy="2913618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r>
              <a:rPr lang="en-US" altLang="zh-TW" sz="4000" dirty="0" smtClean="0">
                <a:solidFill>
                  <a:srgbClr val="FFFF00"/>
                </a:solidFill>
                <a:latin typeface="+mn-ea"/>
                <a:ea typeface="+mn-ea"/>
              </a:rPr>
              <a:t>(</a:t>
            </a:r>
            <a:r>
              <a:rPr lang="zh-TW" altLang="en-US" sz="4000" dirty="0" smtClean="0">
                <a:solidFill>
                  <a:srgbClr val="FFFF00"/>
                </a:solidFill>
                <a:latin typeface="+mn-ea"/>
                <a:ea typeface="+mn-ea"/>
              </a:rPr>
              <a:t>諸佛總願</a:t>
            </a:r>
            <a:r>
              <a:rPr lang="en-US" altLang="zh-TW" sz="4000" dirty="0" smtClean="0">
                <a:solidFill>
                  <a:srgbClr val="FFFF00"/>
                </a:solidFill>
                <a:latin typeface="+mn-ea"/>
                <a:ea typeface="+mn-ea"/>
              </a:rPr>
              <a:t>)</a:t>
            </a:r>
          </a:p>
          <a:p>
            <a:r>
              <a:rPr lang="zh-TW" altLang="en-US" sz="4000" dirty="0" smtClean="0">
                <a:solidFill>
                  <a:srgbClr val="FFFF00"/>
                </a:solidFill>
                <a:latin typeface="+mn-ea"/>
                <a:ea typeface="+mn-ea"/>
              </a:rPr>
              <a:t>四 弘 誓 願</a:t>
            </a:r>
            <a:endParaRPr lang="zh-TW" altLang="en-US" sz="4000" dirty="0">
              <a:solidFill>
                <a:srgbClr val="FFFF00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668802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288473" y="542789"/>
            <a:ext cx="8756073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400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我們</a:t>
            </a:r>
            <a:r>
              <a:rPr lang="zh-TW" altLang="en-US" sz="4400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不只是去除習氣自修自利、獨善其身而已，還要在此濁惡世間，讓更多人走入</a:t>
            </a:r>
            <a:r>
              <a:rPr lang="zh-TW" altLang="en-US" sz="8800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慈濟之門</a:t>
            </a:r>
            <a:r>
              <a:rPr lang="zh-TW" altLang="en-US" sz="4400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4400" dirty="0">
              <a:solidFill>
                <a:srgbClr val="FFFF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sz="4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7161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FFFF00"/>
                </a:solidFill>
                <a:latin typeface="+mn-ea"/>
                <a:ea typeface="+mn-ea"/>
              </a:rPr>
              <a:t>外行慈悲喜</a:t>
            </a:r>
            <a:r>
              <a:rPr lang="zh-TW" altLang="en-US" dirty="0">
                <a:solidFill>
                  <a:srgbClr val="FFFF00"/>
                </a:solidFill>
                <a:latin typeface="+mn-ea"/>
                <a:ea typeface="+mn-ea"/>
              </a:rPr>
              <a:t>捨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59872" y="1417638"/>
            <a:ext cx="10072255" cy="4366636"/>
          </a:xfrm>
        </p:spPr>
        <p:txBody>
          <a:bodyPr/>
          <a:lstStyle/>
          <a:p>
            <a:r>
              <a:rPr lang="zh-TW" altLang="en-US" dirty="0"/>
              <a:t>發</a:t>
            </a:r>
            <a:r>
              <a:rPr lang="zh-TW" altLang="en-US" dirty="0" smtClean="0"/>
              <a:t>大</a:t>
            </a:r>
            <a:r>
              <a:rPr lang="zh-TW" altLang="en-US" dirty="0"/>
              <a:t>心</a:t>
            </a:r>
            <a:r>
              <a:rPr lang="zh-TW" altLang="en-US" dirty="0" smtClean="0"/>
              <a:t>為</a:t>
            </a:r>
            <a:r>
              <a:rPr lang="zh-TW" altLang="en-US" dirty="0"/>
              <a:t>天下人</a:t>
            </a:r>
            <a:r>
              <a:rPr lang="zh-TW" altLang="en-US" dirty="0" smtClean="0"/>
              <a:t>付出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en-US" dirty="0" smtClean="0"/>
              <a:t>走入</a:t>
            </a:r>
            <a:r>
              <a:rPr lang="zh-TW" altLang="en-US" dirty="0"/>
              <a:t>人群行菩薩道廣度</a:t>
            </a:r>
            <a:r>
              <a:rPr lang="zh-TW" altLang="en-US" dirty="0" smtClean="0"/>
              <a:t>眾生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en-US" dirty="0" smtClean="0"/>
              <a:t>讓</a:t>
            </a:r>
            <a:r>
              <a:rPr lang="zh-TW" altLang="en-US" dirty="0"/>
              <a:t>人人能夠接觸</a:t>
            </a:r>
            <a:r>
              <a:rPr lang="zh-TW" altLang="en-US" dirty="0" smtClean="0"/>
              <a:t>佛法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dirty="0" smtClean="0"/>
              <a:t>認識佛法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dirty="0" smtClean="0"/>
              <a:t>理解</a:t>
            </a:r>
            <a:r>
              <a:rPr lang="zh-TW" altLang="en-US" dirty="0"/>
              <a:t>佛陀來人間的本</a:t>
            </a:r>
            <a:r>
              <a:rPr lang="zh-TW" altLang="en-US" dirty="0" smtClean="0"/>
              <a:t>懷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en-US" dirty="0"/>
          </a:p>
        </p:txBody>
      </p:sp>
      <p:sp>
        <p:nvSpPr>
          <p:cNvPr id="4" name="矩形 3"/>
          <p:cNvSpPr/>
          <p:nvPr/>
        </p:nvSpPr>
        <p:spPr>
          <a:xfrm>
            <a:off x="9455052" y="6153789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/>
              <a:t>p33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03257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FFFF00"/>
                </a:solidFill>
                <a:latin typeface="+mn-ea"/>
                <a:ea typeface="+mn-ea"/>
              </a:rPr>
              <a:t>行菩薩道為甚麼那麼重要呢</a:t>
            </a:r>
            <a:r>
              <a:rPr lang="en-US" altLang="zh-TW" dirty="0" smtClean="0">
                <a:solidFill>
                  <a:srgbClr val="FFFF00"/>
                </a:solidFill>
                <a:latin typeface="+mn-ea"/>
                <a:ea typeface="+mn-ea"/>
              </a:rPr>
              <a:t>?</a:t>
            </a:r>
            <a:endParaRPr lang="zh-TW" altLang="en-US" dirty="0">
              <a:solidFill>
                <a:srgbClr val="FFFF00"/>
              </a:solidFill>
              <a:latin typeface="+mn-ea"/>
              <a:ea typeface="+mn-ea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094509" y="1789747"/>
            <a:ext cx="1048789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TW" sz="4000" spc="75" dirty="0">
                <a:solidFill>
                  <a:schemeClr val="bg1">
                    <a:lumMod val="95000"/>
                  </a:schemeClr>
                </a:solidFill>
                <a:ea typeface="標楷體" panose="03000509000000000000" pitchFamily="65" charset="-120"/>
                <a:cs typeface="Arial" panose="020B0604020202020204" pitchFamily="34" charset="0"/>
              </a:rPr>
              <a:t>上人說</a:t>
            </a:r>
            <a:r>
              <a:rPr lang="zh-TW" altLang="zh-TW" sz="4000" spc="75" dirty="0" smtClean="0">
                <a:solidFill>
                  <a:schemeClr val="bg1">
                    <a:lumMod val="95000"/>
                  </a:schemeClr>
                </a:solidFill>
                <a:ea typeface="標楷體" panose="03000509000000000000" pitchFamily="65" charset="-120"/>
                <a:cs typeface="Arial" panose="020B0604020202020204" pitchFamily="34" charset="0"/>
              </a:rPr>
              <a:t>，菩薩</a:t>
            </a:r>
            <a:r>
              <a:rPr lang="zh-TW" altLang="zh-TW" sz="4000" spc="75" dirty="0">
                <a:solidFill>
                  <a:schemeClr val="bg1">
                    <a:lumMod val="95000"/>
                  </a:schemeClr>
                </a:solidFill>
                <a:ea typeface="標楷體" panose="03000509000000000000" pitchFamily="65" charset="-120"/>
                <a:cs typeface="Arial" panose="020B0604020202020204" pitchFamily="34" charset="0"/>
              </a:rPr>
              <a:t>精神源自佛陀教法，若沒有走入這一道門，就無法入佛知見。「入如來室，就好像在</a:t>
            </a:r>
            <a:r>
              <a:rPr lang="zh-TW" altLang="zh-TW" sz="4000" b="1" spc="75" dirty="0">
                <a:solidFill>
                  <a:schemeClr val="bg1">
                    <a:lumMod val="95000"/>
                  </a:schemeClr>
                </a:solidFill>
                <a:ea typeface="標楷體" panose="03000509000000000000" pitchFamily="65" charset="-120"/>
                <a:cs typeface="Arial" panose="020B0604020202020204" pitchFamily="34" charset="0"/>
              </a:rPr>
              <a:t>佛陀的教室</a:t>
            </a:r>
            <a:r>
              <a:rPr lang="zh-TW" altLang="zh-TW" sz="4000" spc="75" dirty="0">
                <a:solidFill>
                  <a:schemeClr val="bg1">
                    <a:lumMod val="95000"/>
                  </a:schemeClr>
                </a:solidFill>
                <a:ea typeface="標楷體" panose="03000509000000000000" pitchFamily="65" charset="-120"/>
                <a:cs typeface="Arial" panose="020B0604020202020204" pitchFamily="34" charset="0"/>
              </a:rPr>
              <a:t>裏，聽佛陀教導我們怎麼走菩薩</a:t>
            </a:r>
            <a:r>
              <a:rPr lang="zh-TW" altLang="zh-TW" sz="4000" spc="75" dirty="0" smtClean="0">
                <a:solidFill>
                  <a:schemeClr val="bg1">
                    <a:lumMod val="95000"/>
                  </a:schemeClr>
                </a:solidFill>
                <a:ea typeface="標楷體" panose="03000509000000000000" pitchFamily="65" charset="-120"/>
                <a:cs typeface="Arial" panose="020B0604020202020204" pitchFamily="34" charset="0"/>
              </a:rPr>
              <a:t>道</a:t>
            </a:r>
            <a:r>
              <a:rPr lang="zh-TW" altLang="en-US" sz="4000" spc="75" dirty="0" smtClean="0">
                <a:solidFill>
                  <a:schemeClr val="bg1">
                    <a:lumMod val="9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。</a:t>
            </a:r>
            <a:endParaRPr lang="zh-TW" altLang="en-US" sz="40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8746411" y="6389316"/>
            <a:ext cx="32335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zh-TW" i="1" spc="75" dirty="0" err="1">
                <a:solidFill>
                  <a:srgbClr val="0000FF"/>
                </a:solidFill>
                <a:latin typeface="標楷體" panose="03000509000000000000" pitchFamily="65" charset="-120"/>
                <a:cs typeface="Arial" panose="020B0604020202020204" pitchFamily="34" charset="0"/>
                <a:hlinkClick r:id="rId3"/>
              </a:rPr>
              <a:t>慈濟月刊</a:t>
            </a:r>
            <a:r>
              <a:rPr lang="en-US" altLang="zh-TW" i="1" spc="75" dirty="0">
                <a:solidFill>
                  <a:srgbClr val="0000FF"/>
                </a:solidFill>
                <a:latin typeface="標楷體" panose="03000509000000000000" pitchFamily="65" charset="-120"/>
                <a:cs typeface="Arial" panose="020B0604020202020204" pitchFamily="34" charset="0"/>
                <a:hlinkClick r:id="rId3"/>
              </a:rPr>
              <a:t> 衲履足跡20200310</a:t>
            </a:r>
            <a:endParaRPr lang="zh-TW" altLang="zh-TW" sz="1400" dirty="0">
              <a:latin typeface="新細明體" panose="02020500000000000000" pitchFamily="18" charset="-120"/>
              <a:cs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24124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26472" y="394854"/>
            <a:ext cx="10972800" cy="4525963"/>
          </a:xfrm>
        </p:spPr>
        <p:txBody>
          <a:bodyPr/>
          <a:lstStyle/>
          <a:p>
            <a:r>
              <a:rPr lang="zh-TW" altLang="en-US" dirty="0" smtClean="0"/>
              <a:t>眾生</a:t>
            </a:r>
            <a:r>
              <a:rPr lang="zh-TW" altLang="en-US" dirty="0"/>
              <a:t>雖然知道造業</a:t>
            </a:r>
            <a:r>
              <a:rPr lang="zh-TW" altLang="en-US" dirty="0" smtClean="0"/>
              <a:t>因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dirty="0" smtClean="0"/>
              <a:t>得苦果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en-US" dirty="0" smtClean="0"/>
              <a:t>卻</a:t>
            </a:r>
            <a:r>
              <a:rPr lang="zh-TW" altLang="en-US" dirty="0"/>
              <a:t>不知道為何造</a:t>
            </a:r>
            <a:r>
              <a:rPr lang="zh-TW" altLang="en-US" dirty="0" smtClean="0"/>
              <a:t>業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en-US" dirty="0" smtClean="0"/>
              <a:t>也</a:t>
            </a:r>
            <a:r>
              <a:rPr lang="zh-TW" altLang="en-US" dirty="0"/>
              <a:t>不知道</a:t>
            </a:r>
            <a:r>
              <a:rPr lang="zh-TW" altLang="en-US" dirty="0" smtClean="0"/>
              <a:t>是造</a:t>
            </a:r>
            <a:r>
              <a:rPr lang="zh-TW" altLang="en-US" dirty="0"/>
              <a:t>作</a:t>
            </a:r>
            <a:r>
              <a:rPr lang="zh-TW" altLang="en-US" dirty="0" smtClean="0"/>
              <a:t>什麼業因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en-US" dirty="0" smtClean="0"/>
              <a:t>只是</a:t>
            </a:r>
            <a:r>
              <a:rPr lang="zh-TW" altLang="en-US" dirty="0"/>
              <a:t>在受苦中想著如何消災</a:t>
            </a:r>
            <a:r>
              <a:rPr lang="zh-TW" altLang="en-US" dirty="0" smtClean="0"/>
              <a:t>免難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en-US" dirty="0" smtClean="0"/>
              <a:t>執著</a:t>
            </a:r>
            <a:r>
              <a:rPr lang="zh-TW" altLang="en-US" dirty="0"/>
              <a:t>於</a:t>
            </a:r>
            <a:r>
              <a:rPr lang="zh-TW" altLang="en-US" smtClean="0"/>
              <a:t>如何造功德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dirty="0" smtClean="0"/>
              <a:t>追求功德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en-US" dirty="0"/>
          </a:p>
        </p:txBody>
      </p:sp>
      <p:sp>
        <p:nvSpPr>
          <p:cNvPr id="4" name="矩形 3"/>
          <p:cNvSpPr/>
          <p:nvPr/>
        </p:nvSpPr>
        <p:spPr>
          <a:xfrm>
            <a:off x="10904237" y="6488668"/>
            <a:ext cx="5950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/>
              <a:t>P34</a:t>
            </a:r>
            <a:endParaRPr lang="zh-TW" altLang="en-US" dirty="0"/>
          </a:p>
        </p:txBody>
      </p:sp>
      <p:sp>
        <p:nvSpPr>
          <p:cNvPr id="5" name="矩形 4"/>
          <p:cNvSpPr/>
          <p:nvPr/>
        </p:nvSpPr>
        <p:spPr>
          <a:xfrm>
            <a:off x="891685" y="6119336"/>
            <a:ext cx="24929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吃齋唸佛的一對夫婦</a:t>
            </a:r>
          </a:p>
        </p:txBody>
      </p:sp>
      <p:sp>
        <p:nvSpPr>
          <p:cNvPr id="6" name="矩形 5"/>
          <p:cNvSpPr/>
          <p:nvPr/>
        </p:nvSpPr>
        <p:spPr>
          <a:xfrm>
            <a:off x="3999797" y="6150114"/>
            <a:ext cx="30059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達摩祖師與梁武帝的公案</a:t>
            </a:r>
          </a:p>
        </p:txBody>
      </p:sp>
    </p:spTree>
    <p:extLst>
      <p:ext uri="{BB962C8B-B14F-4D97-AF65-F5344CB8AC3E}">
        <p14:creationId xmlns:p14="http://schemas.microsoft.com/office/powerpoint/2010/main" val="3824181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343910"/>
            <a:ext cx="10972800" cy="1143000"/>
          </a:xfrm>
        </p:spPr>
        <p:txBody>
          <a:bodyPr/>
          <a:lstStyle/>
          <a:p>
            <a:r>
              <a:rPr lang="zh-TW" altLang="en-US" dirty="0">
                <a:solidFill>
                  <a:srgbClr val="FFFF00"/>
                </a:solidFill>
                <a:latin typeface="+mn-ea"/>
                <a:ea typeface="+mn-ea"/>
              </a:rPr>
              <a:t>心</a:t>
            </a:r>
            <a:r>
              <a:rPr lang="zh-TW" altLang="en-US" dirty="0" smtClean="0">
                <a:solidFill>
                  <a:srgbClr val="FFFF00"/>
                </a:solidFill>
                <a:latin typeface="+mn-ea"/>
                <a:ea typeface="+mn-ea"/>
              </a:rPr>
              <a:t>迷</a:t>
            </a:r>
            <a:r>
              <a:rPr lang="en-US" altLang="zh-TW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《</a:t>
            </a:r>
            <a:r>
              <a:rPr lang="zh-TW" altLang="en-US" dirty="0" smtClean="0">
                <a:solidFill>
                  <a:srgbClr val="FFFF00"/>
                </a:solidFill>
                <a:latin typeface="+mn-ea"/>
                <a:ea typeface="+mn-ea"/>
              </a:rPr>
              <a:t>法華</a:t>
            </a:r>
            <a:r>
              <a:rPr lang="en-US" altLang="zh-TW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》</a:t>
            </a:r>
            <a:r>
              <a:rPr lang="zh-TW" altLang="en-US" dirty="0" smtClean="0">
                <a:solidFill>
                  <a:srgbClr val="FFFF00"/>
                </a:solidFill>
                <a:latin typeface="+mn-ea"/>
                <a:ea typeface="+mn-ea"/>
              </a:rPr>
              <a:t>轉 </a:t>
            </a:r>
            <a:r>
              <a:rPr lang="zh-TW" altLang="en-US" dirty="0">
                <a:solidFill>
                  <a:srgbClr val="FFFF00"/>
                </a:solidFill>
                <a:latin typeface="+mn-ea"/>
                <a:ea typeface="+mn-ea"/>
              </a:rPr>
              <a:t>心悟</a:t>
            </a:r>
            <a:r>
              <a:rPr lang="zh-TW" altLang="en-US" dirty="0" smtClean="0">
                <a:solidFill>
                  <a:srgbClr val="FFFF00"/>
                </a:solidFill>
                <a:latin typeface="+mn-ea"/>
                <a:ea typeface="+mn-ea"/>
              </a:rPr>
              <a:t>轉</a:t>
            </a:r>
            <a:r>
              <a:rPr lang="en-US" altLang="zh-TW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《</a:t>
            </a:r>
            <a:r>
              <a:rPr lang="zh-TW" altLang="en-US" dirty="0" smtClean="0">
                <a:solidFill>
                  <a:srgbClr val="FFFF00"/>
                </a:solidFill>
                <a:latin typeface="+mn-ea"/>
                <a:ea typeface="+mn-ea"/>
              </a:rPr>
              <a:t>法華</a:t>
            </a:r>
            <a:r>
              <a:rPr lang="en-US" altLang="zh-TW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》</a:t>
            </a:r>
            <a:r>
              <a:rPr lang="en-US" altLang="zh-TW" dirty="0">
                <a:solidFill>
                  <a:srgbClr val="FFFF00"/>
                </a:solidFill>
                <a:latin typeface="+mn-ea"/>
                <a:ea typeface="+mn-ea"/>
              </a:rPr>
              <a:t/>
            </a:r>
            <a:br>
              <a:rPr lang="en-US" altLang="zh-TW" dirty="0">
                <a:solidFill>
                  <a:srgbClr val="FFFF00"/>
                </a:solidFill>
                <a:latin typeface="+mn-ea"/>
                <a:ea typeface="+mn-ea"/>
              </a:rPr>
            </a:br>
            <a:r>
              <a:rPr lang="zh-TW" altLang="en-US" dirty="0" smtClean="0">
                <a:solidFill>
                  <a:srgbClr val="FFFF00"/>
                </a:solidFill>
                <a:latin typeface="+mn-ea"/>
                <a:ea typeface="+mn-ea"/>
              </a:rPr>
              <a:t>  誦經久不明 </a:t>
            </a:r>
            <a:r>
              <a:rPr lang="zh-TW" altLang="en-US" dirty="0">
                <a:solidFill>
                  <a:srgbClr val="FFFF00"/>
                </a:solidFill>
                <a:latin typeface="+mn-ea"/>
                <a:ea typeface="+mn-ea"/>
              </a:rPr>
              <a:t>與義作讎</a:t>
            </a:r>
            <a:r>
              <a:rPr lang="zh-TW" altLang="en-US" dirty="0" smtClean="0">
                <a:solidFill>
                  <a:srgbClr val="FFFF00"/>
                </a:solidFill>
                <a:latin typeface="+mn-ea"/>
                <a:ea typeface="+mn-ea"/>
              </a:rPr>
              <a:t>家</a:t>
            </a:r>
            <a:endParaRPr lang="zh-TW" altLang="en-US" dirty="0">
              <a:solidFill>
                <a:srgbClr val="FFFF00"/>
              </a:solidFill>
              <a:latin typeface="+mn-ea"/>
              <a:ea typeface="+mn-ea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09600" y="2216728"/>
            <a:ext cx="10972800" cy="3493799"/>
          </a:xfrm>
        </p:spPr>
        <p:txBody>
          <a:bodyPr/>
          <a:lstStyle/>
          <a:p>
            <a:r>
              <a:rPr lang="zh-TW" altLang="en-US" dirty="0" smtClean="0">
                <a:solidFill>
                  <a:schemeClr val="bg1">
                    <a:lumMod val="95000"/>
                  </a:schemeClr>
                </a:solidFill>
                <a:latin typeface="+mn-ea"/>
              </a:rPr>
              <a:t>心迷</a:t>
            </a:r>
            <a:r>
              <a:rPr lang="en-US" altLang="zh-TW" dirty="0" smtClean="0">
                <a:solidFill>
                  <a:schemeClr val="bg1">
                    <a:lumMod val="9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《</a:t>
            </a:r>
            <a:r>
              <a:rPr lang="zh-TW" altLang="en-US" dirty="0" smtClean="0">
                <a:solidFill>
                  <a:schemeClr val="bg1">
                    <a:lumMod val="95000"/>
                  </a:schemeClr>
                </a:solidFill>
                <a:latin typeface="+mn-ea"/>
              </a:rPr>
              <a:t>法華</a:t>
            </a:r>
            <a:r>
              <a:rPr lang="en-US" altLang="zh-TW" dirty="0" smtClean="0">
                <a:solidFill>
                  <a:schemeClr val="bg1">
                    <a:lumMod val="9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》</a:t>
            </a:r>
            <a:r>
              <a:rPr lang="zh-TW" altLang="en-US" dirty="0" smtClean="0">
                <a:solidFill>
                  <a:schemeClr val="bg1">
                    <a:lumMod val="95000"/>
                  </a:schemeClr>
                </a:solidFill>
                <a:latin typeface="+mn-ea"/>
              </a:rPr>
              <a:t>轉的洪洲法達</a:t>
            </a:r>
            <a:r>
              <a:rPr lang="en-US" altLang="zh-TW" dirty="0" smtClean="0">
                <a:solidFill>
                  <a:schemeClr val="bg1">
                    <a:lumMod val="95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…</a:t>
            </a:r>
            <a:endParaRPr lang="en-US" altLang="zh-TW" dirty="0" smtClean="0">
              <a:solidFill>
                <a:schemeClr val="bg1">
                  <a:lumMod val="95000"/>
                </a:schemeClr>
              </a:solidFill>
              <a:latin typeface="+mn-ea"/>
            </a:endParaRPr>
          </a:p>
          <a:p>
            <a:pPr marL="0" indent="0">
              <a:buNone/>
            </a:pPr>
            <a:r>
              <a:rPr lang="zh-TW" altLang="en-US" sz="2800" dirty="0" smtClean="0">
                <a:solidFill>
                  <a:schemeClr val="bg1">
                    <a:lumMod val="95000"/>
                  </a:schemeClr>
                </a:solidFill>
                <a:latin typeface="+mn-ea"/>
              </a:rPr>
              <a:t>                                 </a:t>
            </a:r>
            <a:endParaRPr lang="en-US" altLang="zh-TW" sz="2800" dirty="0" smtClean="0">
              <a:solidFill>
                <a:schemeClr val="bg1">
                  <a:lumMod val="95000"/>
                </a:schemeClr>
              </a:solidFill>
              <a:latin typeface="+mn-ea"/>
            </a:endParaRPr>
          </a:p>
          <a:p>
            <a:pPr marL="0" indent="0">
              <a:buNone/>
            </a:pPr>
            <a:endParaRPr lang="en-US" altLang="zh-TW" sz="2800" dirty="0">
              <a:solidFill>
                <a:srgbClr val="FFFF00"/>
              </a:solidFill>
              <a:latin typeface="+mn-ea"/>
            </a:endParaRPr>
          </a:p>
          <a:p>
            <a:pPr marL="0" indent="0">
              <a:buNone/>
            </a:pPr>
            <a:r>
              <a:rPr lang="en-US" altLang="zh-TW" sz="2000" dirty="0" smtClean="0">
                <a:solidFill>
                  <a:srgbClr val="FFFF00"/>
                </a:solidFill>
                <a:latin typeface="+mn-ea"/>
              </a:rPr>
              <a:t>                                                            </a:t>
            </a:r>
            <a:r>
              <a:rPr lang="zh-TW" altLang="en-US" sz="2000" dirty="0" smtClean="0">
                <a:solidFill>
                  <a:srgbClr val="FFFF00"/>
                </a:solidFill>
                <a:latin typeface="+mn-ea"/>
              </a:rPr>
              <a:t>高僧傳</a:t>
            </a:r>
            <a:r>
              <a:rPr lang="en-US" altLang="zh-TW" sz="2000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《</a:t>
            </a:r>
            <a:r>
              <a:rPr lang="zh-TW" altLang="en-US" sz="2000" dirty="0" smtClean="0">
                <a:solidFill>
                  <a:srgbClr val="FFFF00"/>
                </a:solidFill>
                <a:latin typeface="+mn-ea"/>
              </a:rPr>
              <a:t>六</a:t>
            </a:r>
            <a:r>
              <a:rPr lang="zh-TW" altLang="en-US" sz="2000" dirty="0">
                <a:solidFill>
                  <a:srgbClr val="FFFF00"/>
                </a:solidFill>
                <a:latin typeface="+mn-ea"/>
              </a:rPr>
              <a:t>祖惠</a:t>
            </a:r>
            <a:r>
              <a:rPr lang="zh-TW" altLang="en-US" sz="2000" dirty="0" smtClean="0">
                <a:solidFill>
                  <a:srgbClr val="FFFF00"/>
                </a:solidFill>
                <a:latin typeface="+mn-ea"/>
              </a:rPr>
              <a:t>能</a:t>
            </a:r>
            <a:r>
              <a:rPr lang="en-US" altLang="zh-TW" sz="2000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》p213</a:t>
            </a:r>
            <a:endParaRPr lang="zh-TW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113760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矩形 3"/>
          <p:cNvSpPr/>
          <p:nvPr/>
        </p:nvSpPr>
        <p:spPr>
          <a:xfrm>
            <a:off x="0" y="-182563"/>
            <a:ext cx="12192000" cy="704056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6000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這輩子還有多少時間</a:t>
            </a:r>
            <a:r>
              <a:rPr lang="en-US" altLang="zh-TW" sz="6000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6000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6000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可以進入</a:t>
            </a:r>
            <a:r>
              <a:rPr lang="en-US" altLang="zh-TW" sz="6000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《</a:t>
            </a:r>
            <a:r>
              <a:rPr lang="zh-TW" altLang="en-US" sz="6000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法華經</a:t>
            </a:r>
            <a:r>
              <a:rPr lang="en-US" altLang="zh-TW" sz="6000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》</a:t>
            </a:r>
            <a:r>
              <a:rPr lang="zh-TW" altLang="en-US" sz="6000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的圓教呢</a:t>
            </a:r>
            <a:r>
              <a:rPr lang="en-US" altLang="zh-TW" sz="6000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  <a:endParaRPr lang="zh-TW" altLang="en-US" sz="6000" dirty="0"/>
          </a:p>
        </p:txBody>
      </p:sp>
    </p:spTree>
    <p:extLst>
      <p:ext uri="{BB962C8B-B14F-4D97-AF65-F5344CB8AC3E}">
        <p14:creationId xmlns:p14="http://schemas.microsoft.com/office/powerpoint/2010/main" val="1018696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14399" y="540328"/>
            <a:ext cx="10571018" cy="3757036"/>
          </a:xfrm>
        </p:spPr>
        <p:txBody>
          <a:bodyPr/>
          <a:lstStyle/>
          <a:p>
            <a:r>
              <a:rPr lang="zh-TW" altLang="en-US" dirty="0" smtClean="0"/>
              <a:t>趕緊把握時間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en-US" dirty="0" smtClean="0"/>
              <a:t>在自我日常生活中去除習氣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en-US" dirty="0" smtClean="0"/>
              <a:t>像出汙泥而不染的蓮花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en-US" dirty="0" smtClean="0"/>
              <a:t>心不被五濁惡世的生態汙染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en-US" dirty="0"/>
          </a:p>
        </p:txBody>
      </p:sp>
      <p:sp>
        <p:nvSpPr>
          <p:cNvPr id="4" name="矩形 3"/>
          <p:cNvSpPr/>
          <p:nvPr/>
        </p:nvSpPr>
        <p:spPr>
          <a:xfrm>
            <a:off x="9802445" y="6338804"/>
            <a:ext cx="5950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/>
              <a:t>P36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76187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3" cstate="print"/>
          <a:srcRect l="7783" t="744" r="4622"/>
          <a:stretch/>
        </p:blipFill>
        <p:spPr>
          <a:xfrm>
            <a:off x="0" y="-149883"/>
            <a:ext cx="12192000" cy="726086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323849" y="1042310"/>
            <a:ext cx="923330" cy="4026102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r>
              <a:rPr lang="zh-TW" altLang="en-US" sz="4800" b="1" dirty="0" smtClean="0">
                <a:solidFill>
                  <a:srgbClr val="FFFF00"/>
                </a:solidFill>
                <a:latin typeface="+mn-ea"/>
                <a:ea typeface="+mn-ea"/>
              </a:rPr>
              <a:t>靜心 唱誦</a:t>
            </a:r>
            <a:r>
              <a:rPr lang="zh-TW" altLang="en-US" sz="4800" b="1" dirty="0">
                <a:solidFill>
                  <a:srgbClr val="FFFF00"/>
                </a:solidFill>
                <a:latin typeface="+mn-ea"/>
                <a:ea typeface="+mn-ea"/>
              </a:rPr>
              <a:t>佛號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690279" y="256913"/>
            <a:ext cx="156966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5400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回向</a:t>
            </a:r>
            <a:endParaRPr lang="zh-TW" altLang="en-US" sz="5400" dirty="0">
              <a:solidFill>
                <a:srgbClr val="FFFF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27109" y="1471090"/>
            <a:ext cx="6096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zh-TW" altLang="en-US" sz="4800" dirty="0">
                <a:solidFill>
                  <a:srgbClr val="FFFF00"/>
                </a:solidFill>
                <a:latin typeface="+mn-ea"/>
                <a:ea typeface="+mn-ea"/>
              </a:rPr>
              <a:t>願消三障諸煩惱</a:t>
            </a:r>
            <a:endParaRPr lang="en-US" altLang="zh-TW" sz="4800" dirty="0">
              <a:solidFill>
                <a:srgbClr val="FFFF00"/>
              </a:solidFill>
              <a:latin typeface="+mn-ea"/>
              <a:ea typeface="+mn-ea"/>
            </a:endParaRPr>
          </a:p>
          <a:p>
            <a:pPr algn="ctr"/>
            <a:r>
              <a:rPr lang="zh-TW" altLang="en-US" sz="4800" dirty="0">
                <a:solidFill>
                  <a:srgbClr val="FFFF00"/>
                </a:solidFill>
                <a:latin typeface="+mn-ea"/>
                <a:ea typeface="+mn-ea"/>
              </a:rPr>
              <a:t>願得智慧真明了</a:t>
            </a:r>
            <a:endParaRPr lang="en-US" altLang="zh-TW" sz="4800" dirty="0">
              <a:solidFill>
                <a:srgbClr val="FFFF00"/>
              </a:solidFill>
              <a:latin typeface="+mn-ea"/>
              <a:ea typeface="+mn-ea"/>
            </a:endParaRPr>
          </a:p>
          <a:p>
            <a:pPr algn="ctr"/>
            <a:r>
              <a:rPr lang="zh-TW" altLang="en-US" sz="4800" dirty="0">
                <a:solidFill>
                  <a:srgbClr val="FFFF00"/>
                </a:solidFill>
                <a:latin typeface="+mn-ea"/>
                <a:ea typeface="+mn-ea"/>
              </a:rPr>
              <a:t>普願業障悉消除</a:t>
            </a:r>
            <a:endParaRPr lang="en-US" altLang="zh-TW" sz="4800" dirty="0">
              <a:solidFill>
                <a:srgbClr val="FFFF00"/>
              </a:solidFill>
              <a:latin typeface="+mn-ea"/>
              <a:ea typeface="+mn-ea"/>
            </a:endParaRPr>
          </a:p>
          <a:p>
            <a:pPr algn="ctr"/>
            <a:r>
              <a:rPr lang="zh-TW" altLang="en-US" sz="4800" dirty="0">
                <a:solidFill>
                  <a:srgbClr val="FFFF00"/>
                </a:solidFill>
                <a:latin typeface="+mn-ea"/>
                <a:ea typeface="+mn-ea"/>
              </a:rPr>
              <a:t>世世常行菩薩道</a:t>
            </a: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3109" y="256913"/>
            <a:ext cx="2908156" cy="36853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85033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-241300"/>
            <a:ext cx="12192000" cy="70993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pic>
        <p:nvPicPr>
          <p:cNvPr id="18435" name="Picture 2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4163" y="401638"/>
            <a:ext cx="7154862" cy="5983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1546225" y="854075"/>
            <a:ext cx="1539875" cy="4070350"/>
          </a:xfrm>
          <a:prstGeom prst="rect">
            <a:avLst/>
          </a:prstGeom>
        </p:spPr>
        <p:txBody>
          <a:bodyPr vert="eaVert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8800" dirty="0">
                <a:solidFill>
                  <a:srgbClr val="FFFF00"/>
                </a:solidFill>
                <a:latin typeface="+mn-ea"/>
                <a:ea typeface="+mn-ea"/>
              </a:rPr>
              <a:t>開經偈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821095" y="1261293"/>
            <a:ext cx="1248435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5400" dirty="0">
                <a:solidFill>
                  <a:srgbClr val="FFFF00"/>
                </a:solidFill>
                <a:latin typeface="+mn-ea"/>
                <a:ea typeface="+mn-ea"/>
              </a:rPr>
              <a:t>法性綿延無始終  自性清淨無汙染</a:t>
            </a:r>
            <a:endParaRPr lang="en-US" altLang="zh-TW" sz="5400" dirty="0">
              <a:solidFill>
                <a:srgbClr val="FFFF00"/>
              </a:solidFill>
              <a:latin typeface="+mn-ea"/>
              <a:ea typeface="+mn-ea"/>
            </a:endParaRPr>
          </a:p>
          <a:p>
            <a:r>
              <a:rPr lang="zh-TW" altLang="en-US" sz="5400" dirty="0">
                <a:solidFill>
                  <a:srgbClr val="FFFF00"/>
                </a:solidFill>
                <a:latin typeface="+mn-ea"/>
                <a:ea typeface="+mn-ea"/>
              </a:rPr>
              <a:t>佛</a:t>
            </a:r>
            <a:r>
              <a:rPr lang="zh-TW" altLang="en-US" sz="5400" dirty="0" smtClean="0">
                <a:solidFill>
                  <a:srgbClr val="FFFF00"/>
                </a:solidFill>
                <a:latin typeface="+mn-ea"/>
                <a:ea typeface="+mn-ea"/>
              </a:rPr>
              <a:t>佛</a:t>
            </a:r>
            <a:r>
              <a:rPr lang="zh-TW" altLang="en-US" sz="5400" dirty="0">
                <a:solidFill>
                  <a:srgbClr val="FFFF00"/>
                </a:solidFill>
                <a:latin typeface="+mn-ea"/>
                <a:ea typeface="+mn-ea"/>
              </a:rPr>
              <a:t>道</a:t>
            </a:r>
            <a:r>
              <a:rPr lang="zh-TW" altLang="en-US" sz="5400" dirty="0" smtClean="0">
                <a:solidFill>
                  <a:srgbClr val="FFFF00"/>
                </a:solidFill>
                <a:latin typeface="+mn-ea"/>
                <a:ea typeface="+mn-ea"/>
              </a:rPr>
              <a:t>同</a:t>
            </a:r>
            <a:r>
              <a:rPr lang="zh-TW" altLang="en-US" sz="5400" dirty="0">
                <a:solidFill>
                  <a:srgbClr val="FFFF00"/>
                </a:solidFill>
                <a:latin typeface="+mn-ea"/>
                <a:ea typeface="+mn-ea"/>
              </a:rPr>
              <a:t>法華經  暢佛本懷真實法</a:t>
            </a:r>
            <a:endParaRPr lang="en-US" altLang="zh-TW" sz="5400" dirty="0">
              <a:solidFill>
                <a:srgbClr val="FFFF00"/>
              </a:solidFill>
              <a:latin typeface="+mn-ea"/>
              <a:ea typeface="+mn-ea"/>
            </a:endParaRPr>
          </a:p>
          <a:p>
            <a:r>
              <a:rPr lang="zh-TW" altLang="en-US" sz="5400" dirty="0">
                <a:solidFill>
                  <a:srgbClr val="FFFF00"/>
                </a:solidFill>
                <a:latin typeface="+mn-ea"/>
                <a:ea typeface="+mn-ea"/>
              </a:rPr>
              <a:t>靜思法髓妙蓮華  真空妙有菩薩道</a:t>
            </a:r>
            <a:endParaRPr lang="en-US" altLang="zh-TW" sz="5400" dirty="0">
              <a:solidFill>
                <a:srgbClr val="FFFF00"/>
              </a:solidFill>
              <a:latin typeface="+mn-ea"/>
              <a:ea typeface="+mn-ea"/>
            </a:endParaRPr>
          </a:p>
          <a:p>
            <a:r>
              <a:rPr lang="zh-TW" altLang="en-US" sz="5400" dirty="0">
                <a:solidFill>
                  <a:srgbClr val="FFFF00"/>
                </a:solidFill>
                <a:latin typeface="+mn-ea"/>
                <a:ea typeface="+mn-ea"/>
              </a:rPr>
              <a:t>濁世應機啟圓教  靜寂清澄歸佛性</a:t>
            </a:r>
            <a:endParaRPr lang="en-US" altLang="zh-TW" sz="5400" dirty="0">
              <a:solidFill>
                <a:srgbClr val="FFFF00"/>
              </a:solidFill>
              <a:latin typeface="+mn-ea"/>
              <a:ea typeface="+mn-ea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325574" y="-53923"/>
            <a:ext cx="4416594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6600" dirty="0">
                <a:solidFill>
                  <a:schemeClr val="bg1"/>
                </a:solidFill>
                <a:latin typeface="+mn-ea"/>
                <a:ea typeface="+mn-ea"/>
              </a:rPr>
              <a:t>緣起言靜思</a:t>
            </a:r>
            <a:endParaRPr lang="en-US" altLang="zh-TW" sz="6600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0501110" y="5763598"/>
            <a:ext cx="122341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5400" dirty="0">
                <a:latin typeface="標楷體" panose="03000509000000000000" pitchFamily="65" charset="-120"/>
                <a:ea typeface="標楷體" panose="03000509000000000000" pitchFamily="65" charset="-120"/>
              </a:rPr>
              <a:t>P26</a:t>
            </a:r>
          </a:p>
        </p:txBody>
      </p:sp>
    </p:spTree>
    <p:extLst>
      <p:ext uri="{BB962C8B-B14F-4D97-AF65-F5344CB8AC3E}">
        <p14:creationId xmlns:p14="http://schemas.microsoft.com/office/powerpoint/2010/main" val="4102689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593321" y="404153"/>
            <a:ext cx="526297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400" dirty="0">
                <a:solidFill>
                  <a:srgbClr val="FFFFFF"/>
                </a:solidFill>
                <a:latin typeface="+mn-ea"/>
                <a:ea typeface="+mn-ea"/>
              </a:rPr>
              <a:t>上人講法華經的方式</a:t>
            </a:r>
          </a:p>
        </p:txBody>
      </p:sp>
      <p:pic>
        <p:nvPicPr>
          <p:cNvPr id="4" name="圖片 3">
            <a:hlinkClick r:id="rId3" action="ppaction://hlinkfile"/>
          </p:cNvPr>
          <p:cNvPicPr>
            <a:picLocks noChangeAspect="1"/>
          </p:cNvPicPr>
          <p:nvPr/>
        </p:nvPicPr>
        <p:blipFill rotWithShape="1">
          <a:blip r:embed="rId4" cstate="print"/>
          <a:srcRect l="2550" t="2502" r="3116" b="9679"/>
          <a:stretch/>
        </p:blipFill>
        <p:spPr>
          <a:xfrm>
            <a:off x="3918028" y="1671843"/>
            <a:ext cx="4613564" cy="2576946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5" name="矩形 4"/>
          <p:cNvSpPr/>
          <p:nvPr/>
        </p:nvSpPr>
        <p:spPr>
          <a:xfrm>
            <a:off x="5037743" y="4344926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>
                <a:solidFill>
                  <a:srgbClr val="FFFFFF"/>
                </a:solidFill>
                <a:latin typeface="+mn-ea"/>
                <a:ea typeface="+mn-ea"/>
              </a:rPr>
              <a:t>序品</a:t>
            </a:r>
            <a:r>
              <a:rPr lang="en-US" altLang="zh-TW" dirty="0">
                <a:solidFill>
                  <a:srgbClr val="FFFFFF"/>
                </a:solidFill>
                <a:latin typeface="+mn-ea"/>
                <a:ea typeface="+mn-ea"/>
              </a:rPr>
              <a:t>1-</a:t>
            </a:r>
            <a:r>
              <a:rPr lang="zh-TW" altLang="en-US" dirty="0">
                <a:solidFill>
                  <a:srgbClr val="FFFFFF"/>
                </a:solidFill>
                <a:latin typeface="+mn-ea"/>
                <a:ea typeface="+mn-ea"/>
              </a:rPr>
              <a:t>逐句古今談</a:t>
            </a:r>
          </a:p>
        </p:txBody>
      </p:sp>
    </p:spTree>
    <p:extLst>
      <p:ext uri="{BB962C8B-B14F-4D97-AF65-F5344CB8AC3E}">
        <p14:creationId xmlns:p14="http://schemas.microsoft.com/office/powerpoint/2010/main" val="2958759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696013" y="376443"/>
            <a:ext cx="572464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54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以</a:t>
            </a:r>
            <a:r>
              <a:rPr lang="zh-TW" altLang="en-US" sz="5400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靜思</a:t>
            </a:r>
            <a:r>
              <a:rPr lang="zh-TW" altLang="en-US" sz="54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為法華鋪路</a:t>
            </a:r>
          </a:p>
        </p:txBody>
      </p:sp>
      <p:sp>
        <p:nvSpPr>
          <p:cNvPr id="3" name="矩形 2"/>
          <p:cNvSpPr/>
          <p:nvPr/>
        </p:nvSpPr>
        <p:spPr>
          <a:xfrm>
            <a:off x="2090244" y="1704108"/>
            <a:ext cx="932590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800" dirty="0">
                <a:solidFill>
                  <a:srgbClr val="FFFF00"/>
                </a:solidFill>
                <a:latin typeface="+mn-ea"/>
                <a:ea typeface="+mn-ea"/>
              </a:rPr>
              <a:t>上人希望靜思的</a:t>
            </a:r>
            <a:r>
              <a:rPr lang="zh-TW" altLang="en-US" sz="4800" dirty="0" smtClean="0">
                <a:solidFill>
                  <a:srgbClr val="FFFF00"/>
                </a:solidFill>
                <a:latin typeface="+mn-ea"/>
                <a:ea typeface="+mn-ea"/>
              </a:rPr>
              <a:t>精神</a:t>
            </a:r>
            <a:r>
              <a:rPr lang="en-US" altLang="zh-TW" sz="4800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—</a:t>
            </a:r>
            <a:r>
              <a:rPr lang="zh-TW" altLang="en-US" sz="4800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「</a:t>
            </a:r>
            <a:r>
              <a:rPr lang="zh-TW" altLang="en-US" sz="4800" dirty="0" smtClean="0">
                <a:solidFill>
                  <a:srgbClr val="FFFF00"/>
                </a:solidFill>
                <a:latin typeface="+mn-ea"/>
                <a:ea typeface="+mn-ea"/>
              </a:rPr>
              <a:t>靜</a:t>
            </a:r>
            <a:r>
              <a:rPr lang="zh-TW" altLang="en-US" sz="4800" dirty="0">
                <a:solidFill>
                  <a:srgbClr val="FFFF00"/>
                </a:solidFill>
                <a:latin typeface="+mn-ea"/>
                <a:ea typeface="+mn-ea"/>
              </a:rPr>
              <a:t>思法脈勤</a:t>
            </a:r>
            <a:r>
              <a:rPr lang="zh-TW" altLang="en-US" sz="4800" dirty="0" smtClean="0">
                <a:solidFill>
                  <a:srgbClr val="FFFF00"/>
                </a:solidFill>
                <a:latin typeface="+mn-ea"/>
                <a:ea typeface="+mn-ea"/>
              </a:rPr>
              <a:t>行道</a:t>
            </a:r>
            <a:r>
              <a:rPr lang="zh-TW" altLang="en-US" sz="4800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en-US" sz="4800" dirty="0" smtClean="0">
                <a:solidFill>
                  <a:srgbClr val="FFFF00"/>
                </a:solidFill>
                <a:latin typeface="+mn-ea"/>
                <a:ea typeface="+mn-ea"/>
              </a:rPr>
              <a:t>慈濟宗</a:t>
            </a:r>
            <a:r>
              <a:rPr lang="zh-TW" altLang="en-US" sz="4800" dirty="0">
                <a:solidFill>
                  <a:srgbClr val="FFFF00"/>
                </a:solidFill>
                <a:latin typeface="+mn-ea"/>
                <a:ea typeface="+mn-ea"/>
              </a:rPr>
              <a:t>門</a:t>
            </a:r>
            <a:r>
              <a:rPr lang="zh-TW" altLang="en-US" sz="4800" dirty="0" smtClean="0">
                <a:solidFill>
                  <a:srgbClr val="FFFF00"/>
                </a:solidFill>
                <a:latin typeface="+mn-ea"/>
                <a:ea typeface="+mn-ea"/>
              </a:rPr>
              <a:t>人間路</a:t>
            </a:r>
            <a:r>
              <a:rPr lang="zh-TW" altLang="en-US" sz="4800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」，</a:t>
            </a:r>
            <a:r>
              <a:rPr lang="zh-TW" altLang="en-US" sz="4800" dirty="0" smtClean="0">
                <a:solidFill>
                  <a:srgbClr val="FFFF00"/>
                </a:solidFill>
                <a:latin typeface="+mn-ea"/>
                <a:ea typeface="+mn-ea"/>
              </a:rPr>
              <a:t>能為</a:t>
            </a:r>
            <a:r>
              <a:rPr lang="zh-TW" altLang="en-US" sz="4800" dirty="0">
                <a:solidFill>
                  <a:srgbClr val="FFFF00"/>
                </a:solidFill>
                <a:latin typeface="+mn-ea"/>
                <a:ea typeface="+mn-ea"/>
              </a:rPr>
              <a:t>法華</a:t>
            </a:r>
            <a:r>
              <a:rPr lang="zh-TW" altLang="en-US" sz="4800" dirty="0" smtClean="0">
                <a:solidFill>
                  <a:srgbClr val="FFFF00"/>
                </a:solidFill>
                <a:latin typeface="+mn-ea"/>
                <a:ea typeface="+mn-ea"/>
              </a:rPr>
              <a:t>鋪路</a:t>
            </a:r>
            <a:r>
              <a:rPr lang="zh-TW" altLang="en-US" sz="4800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en-US" sz="4800" dirty="0" smtClean="0">
                <a:solidFill>
                  <a:srgbClr val="FFFF00"/>
                </a:solidFill>
                <a:latin typeface="+mn-ea"/>
                <a:ea typeface="+mn-ea"/>
              </a:rPr>
              <a:t>讓</a:t>
            </a:r>
            <a:r>
              <a:rPr lang="zh-TW" altLang="en-US" sz="4800" dirty="0">
                <a:solidFill>
                  <a:srgbClr val="FFFF00"/>
                </a:solidFill>
                <a:latin typeface="+mn-ea"/>
                <a:ea typeface="+mn-ea"/>
              </a:rPr>
              <a:t>我們</a:t>
            </a:r>
            <a:r>
              <a:rPr lang="zh-TW" altLang="en-US" sz="4800" dirty="0" smtClean="0">
                <a:solidFill>
                  <a:srgbClr val="FFFF00"/>
                </a:solidFill>
                <a:latin typeface="+mn-ea"/>
                <a:ea typeface="+mn-ea"/>
              </a:rPr>
              <a:t>走入這部經</a:t>
            </a:r>
            <a:r>
              <a:rPr lang="zh-TW" altLang="en-US" sz="4800" dirty="0">
                <a:solidFill>
                  <a:srgbClr val="FFFF00"/>
                </a:solidFill>
                <a:latin typeface="+mn-ea"/>
                <a:ea typeface="+mn-ea"/>
              </a:rPr>
              <a:t>的</a:t>
            </a:r>
            <a:r>
              <a:rPr lang="zh-TW" altLang="en-US" sz="4800" dirty="0" smtClean="0">
                <a:solidFill>
                  <a:srgbClr val="FFFF00"/>
                </a:solidFill>
                <a:latin typeface="+mn-ea"/>
                <a:ea typeface="+mn-ea"/>
              </a:rPr>
              <a:t>精華</a:t>
            </a:r>
            <a:r>
              <a:rPr lang="zh-TW" altLang="en-US" sz="4800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r>
              <a:rPr lang="en-US" altLang="zh-TW" sz="4800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2400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400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教菩薩法</a:t>
            </a:r>
            <a:r>
              <a:rPr lang="en-US" altLang="zh-TW" sz="2400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2400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通往成佛路</a:t>
            </a:r>
            <a:r>
              <a:rPr lang="en-US" altLang="zh-TW" sz="2400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2400" dirty="0">
              <a:solidFill>
                <a:srgbClr val="FFFF00"/>
              </a:solidFill>
              <a:latin typeface="+mn-ea"/>
              <a:ea typeface="+mn-ea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0244761" y="6264625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/>
              <a:t>p32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22849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-166255"/>
            <a:ext cx="12192000" cy="727363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158" t="11313" r="16338" b="3434"/>
          <a:stretch/>
        </p:blipFill>
        <p:spPr>
          <a:xfrm>
            <a:off x="572651" y="429491"/>
            <a:ext cx="5135422" cy="5846618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02" t="8081" r="11886" b="7272"/>
          <a:stretch/>
        </p:blipFill>
        <p:spPr>
          <a:xfrm>
            <a:off x="6617853" y="471054"/>
            <a:ext cx="4664367" cy="5805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657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8719" y="135992"/>
            <a:ext cx="10972800" cy="1143000"/>
          </a:xfrm>
        </p:spPr>
        <p:txBody>
          <a:bodyPr/>
          <a:lstStyle/>
          <a:p>
            <a:r>
              <a:rPr lang="zh-TW" altLang="en-US" dirty="0" smtClean="0">
                <a:solidFill>
                  <a:srgbClr val="FFFF00"/>
                </a:solidFill>
                <a:latin typeface="+mn-ea"/>
                <a:ea typeface="+mn-ea"/>
              </a:rPr>
              <a:t>內修外行的慈濟道場</a:t>
            </a:r>
            <a:endParaRPr lang="zh-TW" altLang="en-US" dirty="0">
              <a:solidFill>
                <a:srgbClr val="FFFF00"/>
              </a:solidFill>
              <a:latin typeface="+mn-ea"/>
              <a:ea typeface="+mn-ea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65418" y="1600200"/>
            <a:ext cx="7716982" cy="4525963"/>
          </a:xfrm>
        </p:spPr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內修</a:t>
            </a:r>
            <a:r>
              <a:rPr lang="en-US" altLang="zh-TW" dirty="0" smtClean="0"/>
              <a:t>:</a:t>
            </a:r>
            <a:r>
              <a:rPr lang="zh-TW" altLang="en-US" dirty="0" smtClean="0"/>
              <a:t>誠正信實</a:t>
            </a:r>
            <a:endParaRPr lang="en-US" altLang="zh-TW" dirty="0" smtClean="0"/>
          </a:p>
          <a:p>
            <a:pPr marL="0" indent="0">
              <a:buNone/>
            </a:pPr>
            <a:r>
              <a:rPr lang="zh-TW" altLang="en-US" dirty="0" smtClean="0"/>
              <a:t>外行</a:t>
            </a:r>
            <a:r>
              <a:rPr lang="en-US" altLang="zh-TW" dirty="0" smtClean="0"/>
              <a:t>:</a:t>
            </a:r>
            <a:r>
              <a:rPr lang="zh-TW" altLang="en-US" dirty="0" smtClean="0"/>
              <a:t>慈悲喜捨</a:t>
            </a:r>
            <a:endParaRPr lang="zh-TW" altLang="en-US" dirty="0"/>
          </a:p>
        </p:txBody>
      </p:sp>
      <p:sp>
        <p:nvSpPr>
          <p:cNvPr id="4" name="矩形 3"/>
          <p:cNvSpPr/>
          <p:nvPr/>
        </p:nvSpPr>
        <p:spPr>
          <a:xfrm>
            <a:off x="7723909" y="6126163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/>
              <a:t>p33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20682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rgbClr val="FFFF00"/>
                </a:solidFill>
                <a:latin typeface="+mn-ea"/>
                <a:ea typeface="+mn-ea"/>
              </a:rPr>
              <a:t>內修</a:t>
            </a:r>
            <a:r>
              <a:rPr lang="en-US" altLang="zh-TW" dirty="0">
                <a:solidFill>
                  <a:srgbClr val="FFFF00"/>
                </a:solidFill>
                <a:latin typeface="+mn-ea"/>
                <a:ea typeface="+mn-ea"/>
              </a:rPr>
              <a:t>:</a:t>
            </a:r>
            <a:r>
              <a:rPr lang="zh-TW" altLang="en-US" dirty="0">
                <a:solidFill>
                  <a:srgbClr val="FFFF00"/>
                </a:solidFill>
                <a:latin typeface="+mn-ea"/>
                <a:ea typeface="+mn-ea"/>
              </a:rPr>
              <a:t>誠正信實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558636" y="1417638"/>
            <a:ext cx="9074727" cy="1658071"/>
          </a:xfrm>
        </p:spPr>
        <p:txBody>
          <a:bodyPr/>
          <a:lstStyle/>
          <a:p>
            <a:pPr marL="0" indent="0">
              <a:buNone/>
            </a:pPr>
            <a:r>
              <a:rPr lang="zh-TW" altLang="en-US" dirty="0" smtClean="0">
                <a:solidFill>
                  <a:schemeClr val="accent5"/>
                </a:solidFill>
              </a:rPr>
              <a:t>讓</a:t>
            </a:r>
            <a:r>
              <a:rPr lang="zh-TW" altLang="en-US" dirty="0">
                <a:solidFill>
                  <a:schemeClr val="accent5"/>
                </a:solidFill>
              </a:rPr>
              <a:t>心清淨至</a:t>
            </a:r>
            <a:r>
              <a:rPr lang="zh-TW" altLang="en-US" sz="6000" dirty="0">
                <a:solidFill>
                  <a:schemeClr val="accent5"/>
                </a:solidFill>
              </a:rPr>
              <a:t>靜寂清澄</a:t>
            </a:r>
            <a:r>
              <a:rPr lang="zh-TW" altLang="en-US" dirty="0">
                <a:solidFill>
                  <a:schemeClr val="accent5"/>
                </a:solidFill>
              </a:rPr>
              <a:t>的</a:t>
            </a:r>
            <a:r>
              <a:rPr lang="zh-TW" altLang="en-US" dirty="0" smtClean="0">
                <a:solidFill>
                  <a:schemeClr val="accent5"/>
                </a:solidFill>
              </a:rPr>
              <a:t>境界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r>
              <a:rPr lang="en-US" altLang="zh-TW" sz="2400" dirty="0">
                <a:solidFill>
                  <a:schemeClr val="accent5"/>
                </a:solidFill>
              </a:rPr>
              <a:t>(P33)</a:t>
            </a:r>
          </a:p>
          <a:p>
            <a:pPr marL="0" indent="0">
              <a:buNone/>
            </a:pP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en-US" altLang="zh-TW" sz="4000" dirty="0"/>
          </a:p>
          <a:p>
            <a:pPr marL="0" indent="0">
              <a:buNone/>
            </a:pPr>
            <a:r>
              <a:rPr lang="zh-TW" altLang="en-US" dirty="0" smtClean="0">
                <a:solidFill>
                  <a:srgbClr val="FFFF00"/>
                </a:solidFill>
              </a:rPr>
              <a:t>    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96602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自訂設計">
  <a:themeElements>
    <a:clrScheme name="1_自訂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自訂設計">
      <a:majorFont>
        <a:latin typeface="Arial"/>
        <a:ea typeface="文鼎中隸"/>
        <a:cs typeface=""/>
      </a:majorFont>
      <a:minorFont>
        <a:latin typeface="Arial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1_自訂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訂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訂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訂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訂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訂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訂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訂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訂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訂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訂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訂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8425</TotalTime>
  <Words>581</Words>
  <Application>Microsoft Office PowerPoint</Application>
  <PresentationFormat>寬螢幕</PresentationFormat>
  <Paragraphs>80</Paragraphs>
  <Slides>20</Slides>
  <Notes>16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20</vt:i4>
      </vt:variant>
    </vt:vector>
  </HeadingPairs>
  <TitlesOfParts>
    <vt:vector size="26" baseType="lpstr">
      <vt:lpstr>文鼎中隸</vt:lpstr>
      <vt:lpstr>新細明體</vt:lpstr>
      <vt:lpstr>標楷體</vt:lpstr>
      <vt:lpstr>Arial</vt:lpstr>
      <vt:lpstr>Calibri</vt:lpstr>
      <vt:lpstr>1_自訂設計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內修外行的慈濟道場</vt:lpstr>
      <vt:lpstr>內修:誠正信實</vt:lpstr>
      <vt:lpstr>回歸清淨心(P34)</vt:lpstr>
      <vt:lpstr>PowerPoint 簡報</vt:lpstr>
      <vt:lpstr>內修誠正信實</vt:lpstr>
      <vt:lpstr>PowerPoint 簡報</vt:lpstr>
      <vt:lpstr>外行慈悲喜捨</vt:lpstr>
      <vt:lpstr>行菩薩道為甚麼那麼重要呢?</vt:lpstr>
      <vt:lpstr>PowerPoint 簡報</vt:lpstr>
      <vt:lpstr>心迷《法華》轉 心悟轉《法華》   誦經久不明 與義作讎家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釋德宣</dc:creator>
  <cp:lastModifiedBy>R30A</cp:lastModifiedBy>
  <cp:revision>1294</cp:revision>
  <dcterms:created xsi:type="dcterms:W3CDTF">2016-07-09T02:44:13Z</dcterms:created>
  <dcterms:modified xsi:type="dcterms:W3CDTF">2020-04-20T22:33:12Z</dcterms:modified>
</cp:coreProperties>
</file>