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63"/>
  </p:notesMasterIdLst>
  <p:sldIdLst>
    <p:sldId id="261" r:id="rId3"/>
    <p:sldId id="273" r:id="rId4"/>
    <p:sldId id="260" r:id="rId5"/>
    <p:sldId id="288" r:id="rId6"/>
    <p:sldId id="289" r:id="rId7"/>
    <p:sldId id="338" r:id="rId8"/>
    <p:sldId id="291" r:id="rId9"/>
    <p:sldId id="292" r:id="rId10"/>
    <p:sldId id="290" r:id="rId11"/>
    <p:sldId id="293" r:id="rId12"/>
    <p:sldId id="339" r:id="rId13"/>
    <p:sldId id="329" r:id="rId14"/>
    <p:sldId id="295" r:id="rId15"/>
    <p:sldId id="296" r:id="rId16"/>
    <p:sldId id="297" r:id="rId17"/>
    <p:sldId id="298" r:id="rId18"/>
    <p:sldId id="300" r:id="rId19"/>
    <p:sldId id="299" r:id="rId20"/>
    <p:sldId id="301" r:id="rId21"/>
    <p:sldId id="330" r:id="rId22"/>
    <p:sldId id="342" r:id="rId23"/>
    <p:sldId id="331" r:id="rId24"/>
    <p:sldId id="302" r:id="rId25"/>
    <p:sldId id="303" r:id="rId26"/>
    <p:sldId id="304" r:id="rId27"/>
    <p:sldId id="305" r:id="rId28"/>
    <p:sldId id="332" r:id="rId29"/>
    <p:sldId id="343" r:id="rId30"/>
    <p:sldId id="306" r:id="rId31"/>
    <p:sldId id="308" r:id="rId32"/>
    <p:sldId id="309" r:id="rId33"/>
    <p:sldId id="333" r:id="rId34"/>
    <p:sldId id="344" r:id="rId35"/>
    <p:sldId id="310" r:id="rId36"/>
    <p:sldId id="318" r:id="rId37"/>
    <p:sldId id="311" r:id="rId38"/>
    <p:sldId id="312" r:id="rId39"/>
    <p:sldId id="313" r:id="rId40"/>
    <p:sldId id="314" r:id="rId41"/>
    <p:sldId id="315" r:id="rId42"/>
    <p:sldId id="341" r:id="rId43"/>
    <p:sldId id="334" r:id="rId44"/>
    <p:sldId id="347" r:id="rId45"/>
    <p:sldId id="317" r:id="rId46"/>
    <p:sldId id="316" r:id="rId47"/>
    <p:sldId id="340" r:id="rId48"/>
    <p:sldId id="335" r:id="rId49"/>
    <p:sldId id="320" r:id="rId50"/>
    <p:sldId id="322" r:id="rId51"/>
    <p:sldId id="323" r:id="rId52"/>
    <p:sldId id="324" r:id="rId53"/>
    <p:sldId id="319" r:id="rId54"/>
    <p:sldId id="336" r:id="rId55"/>
    <p:sldId id="325" r:id="rId56"/>
    <p:sldId id="337" r:id="rId57"/>
    <p:sldId id="326" r:id="rId58"/>
    <p:sldId id="327" r:id="rId59"/>
    <p:sldId id="328" r:id="rId60"/>
    <p:sldId id="278" r:id="rId61"/>
    <p:sldId id="287" r:id="rId6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00FF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0" autoAdjust="0"/>
    <p:restoredTop sz="91658" autoAdjust="0"/>
  </p:normalViewPr>
  <p:slideViewPr>
    <p:cSldViewPr snapToGrid="0">
      <p:cViewPr varScale="1">
        <p:scale>
          <a:sx n="78" d="100"/>
          <a:sy n="78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82695-57DE-4667-946B-344CA227A366}" type="datetimeFigureOut">
              <a:rPr lang="zh-TW" altLang="en-US" smtClean="0"/>
              <a:t>2020/7/25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4F4B3-DB49-48FC-80E2-A9DD3A6FF51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8052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9183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小沙彌時，一時好玩，輕弄老比丘，養成習氣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8216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我們要時時學習他，以謙卑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、恭敬的心對待每一個人。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6897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1314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92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我們要時時學習他，以謙卑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、恭敬的心對待每一個人。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4029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證嚴法師說故事</a:t>
            </a:r>
            <a:r>
              <a:rPr lang="en-US" altLang="zh-TW" dirty="0"/>
              <a:t>】20171231 - </a:t>
            </a:r>
            <a:r>
              <a:rPr lang="zh-TW" altLang="en-US" dirty="0"/>
              <a:t>鼠王與毛狸影片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2741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證嚴法師說故事</a:t>
            </a:r>
            <a:r>
              <a:rPr lang="en-US" altLang="zh-TW" dirty="0"/>
              <a:t>】20171231 - </a:t>
            </a:r>
            <a:r>
              <a:rPr lang="zh-TW" altLang="en-US" dirty="0"/>
              <a:t>鼠王與毛狸影片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2206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我們要時時學習他，以謙卑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、恭敬的心對待每一個人。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2285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志工送暖關懷大林慈院醫護 影片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9970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8557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你這麼貪睡，不如生在蛤蚌中，只要兩扇殼閉合，就可以安心睡。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02767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志工送暖關懷大林慈院醫護 影片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38772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我們要時時學習他，以謙卑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、恭敬的心對待每一個人。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27080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22860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0416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志工送暖關懷大林慈院醫護 影片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70819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證嚴法師說故事</a:t>
            </a:r>
            <a:r>
              <a:rPr lang="en-US" altLang="zh-TW" dirty="0"/>
              <a:t>】20171231 - </a:t>
            </a:r>
            <a:r>
              <a:rPr lang="zh-TW" altLang="en-US" dirty="0"/>
              <a:t>鼠王與毛狸影片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56635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我們要時時學習他，以謙卑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、恭敬的心對待每一個人。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10506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證嚴法師說故事</a:t>
            </a:r>
            <a:r>
              <a:rPr lang="en-US" altLang="zh-TW" dirty="0"/>
              <a:t>】20171231 - </a:t>
            </a:r>
            <a:r>
              <a:rPr lang="zh-TW" altLang="en-US" dirty="0"/>
              <a:t>鼠王與毛狸影片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5516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證嚴法師說故事</a:t>
            </a:r>
            <a:r>
              <a:rPr lang="en-US" altLang="zh-TW" dirty="0"/>
              <a:t>】20171231 - </a:t>
            </a:r>
            <a:r>
              <a:rPr lang="zh-TW" altLang="en-US" dirty="0"/>
              <a:t>鼠王與毛狸影片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83456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9781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法華經第</a:t>
            </a:r>
            <a:r>
              <a:rPr lang="en-US" altLang="zh-TW" dirty="0"/>
              <a:t>20</a:t>
            </a:r>
            <a:r>
              <a:rPr lang="zh-TW" altLang="en-US" dirty="0"/>
              <a:t>品，常不輕菩薩品</a:t>
            </a:r>
            <a:endParaRPr lang="en-US" altLang="zh-TW" dirty="0"/>
          </a:p>
          <a:p>
            <a:r>
              <a:rPr lang="zh-TW" altLang="en-US" dirty="0"/>
              <a:t>這是一種修行，日常生活中，對任何人都要用佛心對待，視人人都是佛，尊重自己，同時也要尊重他人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0669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志工送暖關懷大林慈院醫護 影片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869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志工送暖關懷大林慈院醫護 影片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86294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【</a:t>
            </a:r>
            <a:r>
              <a:rPr lang="zh-TW" altLang="en-US" dirty="0"/>
              <a:t>證嚴法師說故事</a:t>
            </a:r>
            <a:r>
              <a:rPr lang="en-US" altLang="zh-TW" dirty="0"/>
              <a:t>】20171231 - </a:t>
            </a:r>
            <a:r>
              <a:rPr lang="zh-TW" altLang="en-US" dirty="0"/>
              <a:t>鼠王與毛狸影片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24142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一念心　是一顆種子</a:t>
            </a:r>
          </a:p>
          <a:p>
            <a:r>
              <a:rPr lang="zh-TW" altLang="en-US" dirty="0"/>
              <a:t> 一念心　是菩薩的心 </a:t>
            </a:r>
          </a:p>
          <a:p>
            <a:r>
              <a:rPr lang="zh-TW" altLang="en-US" dirty="0"/>
              <a:t> 師父引入門　門中好修心</a:t>
            </a:r>
          </a:p>
          <a:p>
            <a:r>
              <a:rPr lang="zh-TW" altLang="en-US" dirty="0"/>
              <a:t> 心要定　心要定　不要因人亂了心</a:t>
            </a:r>
          </a:p>
          <a:p>
            <a:r>
              <a:rPr lang="zh-TW" altLang="en-US" dirty="0"/>
              <a:t> 一念心　是一顆種子</a:t>
            </a:r>
          </a:p>
          <a:p>
            <a:r>
              <a:rPr lang="zh-TW" altLang="en-US" dirty="0"/>
              <a:t> 一念心　是菩薩的心</a:t>
            </a:r>
          </a:p>
          <a:p>
            <a:r>
              <a:rPr lang="zh-TW" altLang="en-US" dirty="0"/>
              <a:t> 繫緣修心　藉事鍊心　隨處養心</a:t>
            </a:r>
          </a:p>
          <a:p>
            <a:r>
              <a:rPr lang="zh-TW" altLang="en-US" dirty="0"/>
              <a:t> 唯有一心　一心不亂　才能明心又見性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02265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5781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房宿星為二十八星宿之一，屬天蠍座，古代春天時要祭祀此星。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8724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/>
              <a:t>恭敬虔誠禮拜佛（他人）</a:t>
            </a:r>
            <a:endParaRPr lang="en-US" altLang="zh-TW" sz="1200" dirty="0"/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/>
              <a:t>佛（他人）回報以法，而悟道。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5891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8118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5090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我們要時時學習他，以謙卑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、恭敬的心對待每一個人。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4160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4F4B3-DB49-48FC-80E2-A9DD3A6FF51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258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t>2020/7/25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>
            <a:lvl1pPr>
              <a:defRPr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t>2020/7/25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9282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t>2020/7/25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7201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210769-64B0-4645-93A8-234E1B6F9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6B5B6B4-58D1-4B60-8520-F3BFA15C1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643666C-CB63-4FBA-B824-71192F1CB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FFC4-B194-40CD-B75A-E674FB452232}" type="datetimeFigureOut">
              <a:rPr lang="zh-TW" altLang="en-US" smtClean="0"/>
              <a:t>2020/7/25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E9EEE46-F1DE-4632-B8E1-9EF5BCE3F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A889E21-5FF1-4511-BD35-0E95431A3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5565-17E3-4790-B899-C063B7EBF8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9946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486F1A-CC26-4854-AF6B-482EC922A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C15AF5A-991A-4C4A-A3BF-E6FB42657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CECB563-E7CE-458D-93CF-21144E320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FFC4-B194-40CD-B75A-E674FB452232}" type="datetimeFigureOut">
              <a:rPr lang="zh-TW" altLang="en-US" smtClean="0"/>
              <a:t>2020/7/25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1A25F5F-A60F-45A0-AE43-B56FF068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7943DEA-7492-4DF0-BEAF-7A24C6053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5565-17E3-4790-B899-C063B7EBF8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2066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41D50D-2A24-4705-B482-D3361E9A8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A931CAE-1232-4708-999C-FFC2D10CB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BE29252-BDF8-4E25-A980-C9FCAF4A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FFC4-B194-40CD-B75A-E674FB452232}" type="datetimeFigureOut">
              <a:rPr lang="zh-TW" altLang="en-US" smtClean="0"/>
              <a:t>2020/7/25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BB74A37-1B87-4B7F-9287-CC86AB0D9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374DE8-6A90-4610-9D91-E5BE77B85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5565-17E3-4790-B899-C063B7EBF8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6385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CC3AA0-94DA-4552-8668-D4BF22E7B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5FA138-A189-4159-8516-CC06819DC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97AF8F7-5FDE-4C50-9A0C-A809482DD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6820B03-2D27-458E-B19C-4AE3A9DD4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FFC4-B194-40CD-B75A-E674FB452232}" type="datetimeFigureOut">
              <a:rPr lang="zh-TW" altLang="en-US" smtClean="0"/>
              <a:t>2020/7/25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F3BB610-E0DF-4A5E-AD47-26CC82C85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22517DA-0F00-47B6-AD9F-B771BF1A5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5565-17E3-4790-B899-C063B7EBF8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5217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39288F-DD95-45F0-9840-FEC0E418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E2EBDF0-DE0C-45AB-B108-024ED109D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A5E43EE-01FD-4D7A-8CE1-5855BE22E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781FB27-ED60-4388-AC1F-AB69885893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42AB764-4CF6-46AF-9457-A48786878A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44EA191-67F5-4C47-B3B0-ACF524D68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FFC4-B194-40CD-B75A-E674FB452232}" type="datetimeFigureOut">
              <a:rPr lang="zh-TW" altLang="en-US" smtClean="0"/>
              <a:t>2020/7/25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CBDADAB-6B3D-49CC-84B2-261DC4BC0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6637184-54BB-4D7B-8EDC-6E576ABC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5565-17E3-4790-B899-C063B7EBF8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2272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DA6AC3-E814-4F05-9213-4EFBD155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2495E77-2348-44A4-A854-D12F14D3F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FFC4-B194-40CD-B75A-E674FB452232}" type="datetimeFigureOut">
              <a:rPr lang="zh-TW" altLang="en-US" smtClean="0"/>
              <a:t>2020/7/25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D87E6C1-0041-4B05-918E-F02AB6930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9736D89-FCFD-46E8-B946-976D8A5A2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5565-17E3-4790-B899-C063B7EBF8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3334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A7E61A8-3F94-4128-9FC2-98F85CC4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FFC4-B194-40CD-B75A-E674FB452232}" type="datetimeFigureOut">
              <a:rPr lang="zh-TW" altLang="en-US" smtClean="0"/>
              <a:t>2020/7/25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6D105DB-07C8-4A7B-92FD-2024D40B2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2FB9999-F352-469D-BC56-B2EC1ADD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5565-17E3-4790-B899-C063B7EBF8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433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DC36C0-FAA3-4237-B7E9-0EC257B0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39B5510-2CB3-42A2-9BCE-AD7B57944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5CF27B1-1E8A-4491-A199-45B7FF401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1A6D3FF-6345-4F88-9D53-1F315FB5F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FFC4-B194-40CD-B75A-E674FB452232}" type="datetimeFigureOut">
              <a:rPr lang="zh-TW" altLang="en-US" smtClean="0"/>
              <a:t>2020/7/25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7E3BD6A-5642-4510-872E-2E298267A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232DFA2-7162-494C-8DA8-9E1CAAC16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5565-17E3-4790-B899-C063B7EBF8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9721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t>2020/7/25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2281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5FDA1C-5A15-4252-B3BC-01CB1E6F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09118F2-1E80-4356-95BC-C306A99A5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013F17E-1799-434D-AAE9-98191E82B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11D7CDB-23B2-493F-8F4A-C846EBDC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FFC4-B194-40CD-B75A-E674FB452232}" type="datetimeFigureOut">
              <a:rPr lang="zh-TW" altLang="en-US" smtClean="0"/>
              <a:t>2020/7/25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54E7F27-29B5-4A5A-8AF7-870B717CD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BDA071D-2386-44DB-8FDD-1EE090F96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5565-17E3-4790-B899-C063B7EBF8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9820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E7EE51-E15B-405C-AFD0-C515355D9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82CF3EC-EE46-4CCC-ACF5-352F5736A3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BA67C91-650A-441F-962C-59782E0A4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FFC4-B194-40CD-B75A-E674FB452232}" type="datetimeFigureOut">
              <a:rPr lang="zh-TW" altLang="en-US" smtClean="0"/>
              <a:t>2020/7/25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156750-2E4D-41D8-A489-B3FB5445C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9B1DA85-2484-4B1A-8EAA-D0804055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5565-17E3-4790-B899-C063B7EBF8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678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91FFCC5-4228-49B4-97BD-D634FDBF5E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D98E7E4-784C-4B81-B1DB-B12259DD9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E9195AE-70CD-41DC-9090-DC3A80F75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FFC4-B194-40CD-B75A-E674FB452232}" type="datetimeFigureOut">
              <a:rPr lang="zh-TW" altLang="en-US" smtClean="0"/>
              <a:t>2020/7/25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E29CF9E-EAC4-4D76-A248-C2047398F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E3E99F8-8091-4504-8BD0-60FD62C8A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5565-17E3-4790-B899-C063B7EBF8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435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t>2020/7/25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8440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t>2020/7/25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33" r="1996" b="3040"/>
          <a:stretch/>
        </p:blipFill>
        <p:spPr>
          <a:xfrm>
            <a:off x="0" y="0"/>
            <a:ext cx="12192000" cy="693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t>2020/7/25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7213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808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t>2020/7/25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839" r="4627" b="5265"/>
          <a:stretch/>
        </p:blipFill>
        <p:spPr>
          <a:xfrm>
            <a:off x="100208" y="45846"/>
            <a:ext cx="12091792" cy="681215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F2E0984-25CB-44D4-9111-AD74D6A476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066"/>
            <a:ext cx="12192000" cy="703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4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63FF8E-1190-42CB-83E9-550B2EBA9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B2A2B12-7516-496D-B446-F915721E3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t>2020/7/25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0FDC582-CB0A-4597-946D-989E01A84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10371E1-4824-46CA-B664-CA0A61E3F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709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t>2020/7/25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655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457EF-B57E-4724-A731-1248462E0BE9}" type="datetimeFigureOut">
              <a:rPr lang="zh-TW" altLang="en-US" smtClean="0"/>
              <a:t>2020/7/25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70C-92FE-44E9-963B-43A1C3210E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402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457EF-B57E-4724-A731-1248462E0BE9}" type="datetimeFigureOut">
              <a:rPr lang="zh-TW" altLang="en-US" smtClean="0"/>
              <a:t>2020/7/25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DB70C-92FE-44E9-963B-43A1C3210E8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27" r="782" b="4427"/>
          <a:stretch/>
        </p:blipFill>
        <p:spPr>
          <a:xfrm>
            <a:off x="0" y="0"/>
            <a:ext cx="12096750" cy="70104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81" r="3598" b="3025"/>
          <a:stretch/>
        </p:blipFill>
        <p:spPr>
          <a:xfrm>
            <a:off x="94989" y="-13570"/>
            <a:ext cx="12097011" cy="680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7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60" r:id="rId5"/>
    <p:sldLayoutId id="2147483655" r:id="rId6"/>
    <p:sldLayoutId id="2147483661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DEA2E2D-67C5-465A-BC6C-95A401F58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59AE159-489F-44B2-9064-4C50F32A7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7AE351C-DC1F-4F5E-A834-E59F50B782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FFFC4-B194-40CD-B75A-E674FB452232}" type="datetimeFigureOut">
              <a:rPr lang="zh-TW" altLang="en-US" smtClean="0"/>
              <a:t>2020/7/25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ED1B504-8DDF-4C2B-8217-35DADCAC12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0A8EA6E-3F69-4280-A4A4-0BE394DA0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25565-17E3-4790-B899-C063B7EBF8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68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&#12304;&#24904;&#28639;&#27468;&#36984;&#12305;&#19968;&#24565;&#24515;.mp4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17&#36852;&#21521;.mp4" TargetMode="Externa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&#30524;&#30450;&#24515;&#19981;&#30450;&#65281;%20&#39347;&#25588;&#26481;&#38750;%20&#22905;&#30465;&#21507;&#20745;&#29992;.mp4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15193" y="659039"/>
            <a:ext cx="8561614" cy="1325563"/>
          </a:xfrm>
        </p:spPr>
        <p:txBody>
          <a:bodyPr>
            <a:normAutofit/>
          </a:bodyPr>
          <a:lstStyle/>
          <a:p>
            <a:r>
              <a:rPr lang="zh-TW" altLang="en-US" sz="6600" dirty="0"/>
              <a:t>常隨弟子二十一（二）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164230" y="2416277"/>
            <a:ext cx="6172200" cy="2539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/>
              <a:t>分享者：賴裕鈴</a:t>
            </a:r>
            <a:endParaRPr lang="en-US" altLang="zh-TW" sz="4800" dirty="0"/>
          </a:p>
          <a:p>
            <a:pPr marL="0" indent="0">
              <a:buNone/>
            </a:pPr>
            <a:r>
              <a:rPr lang="zh-TW" altLang="en-US" sz="4800" dirty="0"/>
              <a:t>法　號：心裕</a:t>
            </a:r>
            <a:endParaRPr lang="en-US" altLang="zh-TW" sz="4800" dirty="0"/>
          </a:p>
          <a:p>
            <a:pPr marL="0" indent="0">
              <a:buNone/>
            </a:pPr>
            <a:r>
              <a:rPr lang="zh-TW" altLang="en-US" sz="4800" dirty="0"/>
              <a:t>日　期：</a:t>
            </a:r>
            <a:r>
              <a:rPr lang="en-US" altLang="zh-TW" sz="4800" dirty="0"/>
              <a:t>2020.07.29</a:t>
            </a:r>
          </a:p>
          <a:p>
            <a:pPr marL="0" indent="0" algn="ctr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1886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290916" y="1254676"/>
            <a:ext cx="8121447" cy="216203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6000" dirty="0">
                <a:solidFill>
                  <a:srgbClr val="00CCFF"/>
                </a:solidFill>
              </a:rPr>
              <a:t>佛心對人，謙恭待人，人皆是佛，如常不輕。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5710EE6-D7B0-4F0A-9651-C7033F722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38" y="6017683"/>
            <a:ext cx="5297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靜思法髓妙蓮華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》P.351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+5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330803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10687" y="292312"/>
            <a:ext cx="821731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6000" dirty="0"/>
              <a:t>尊重自己　尊重他人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533834" y="2013276"/>
            <a:ext cx="9613236" cy="25706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5400" dirty="0"/>
              <a:t>這也是一種修行，日常生活中，對任何人都用佛心對待，視人人都是佛。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3BB02D4-8A20-401E-9A2F-BAC785991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37" y="5969655"/>
            <a:ext cx="5297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靜思法髓妙蓮華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》P.351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-2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901195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814145" y="1216391"/>
            <a:ext cx="7391739" cy="308030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6000" dirty="0">
                <a:solidFill>
                  <a:srgbClr val="00FF00"/>
                </a:solidFill>
              </a:rPr>
              <a:t>劫賓那，此云房宿，因禱此星宿而生故，又與佛同房宿故。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5710EE6-D7B0-4F0A-9651-C7033F722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38" y="6017683"/>
            <a:ext cx="5297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靜思法髓妙蓮華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》P.352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+4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250884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92162" y="335629"/>
            <a:ext cx="9426677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/>
              <a:t>與佛同室　恭敬得法</a:t>
            </a: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298E853B-CABB-4AE9-A776-766E30494B33}"/>
              </a:ext>
            </a:extLst>
          </p:cNvPr>
          <p:cNvSpPr/>
          <p:nvPr/>
        </p:nvSpPr>
        <p:spPr>
          <a:xfrm>
            <a:off x="3283974" y="2010819"/>
            <a:ext cx="5624052" cy="283636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8252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094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/>
              <a:t>證嚴法師：四十二章經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199" y="1435049"/>
            <a:ext cx="11029335" cy="463145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5400" dirty="0"/>
              <a:t>佛陀曾說：「若能</a:t>
            </a:r>
            <a:r>
              <a:rPr lang="zh-TW" altLang="en-US" sz="5400" b="1" dirty="0">
                <a:solidFill>
                  <a:srgbClr val="FF0000"/>
                </a:solidFill>
              </a:rPr>
              <a:t>奉持我的教法</a:t>
            </a:r>
            <a:r>
              <a:rPr lang="zh-TW" altLang="en-US" sz="5400" dirty="0"/>
              <a:t>，雖離我千里亦與我</a:t>
            </a:r>
            <a:r>
              <a:rPr lang="zh-TW" altLang="en-US" sz="5400" b="1" dirty="0">
                <a:solidFill>
                  <a:srgbClr val="FF0000"/>
                </a:solidFill>
              </a:rPr>
              <a:t>同室</a:t>
            </a:r>
            <a:r>
              <a:rPr lang="zh-TW" altLang="en-US" sz="5400" dirty="0"/>
              <a:t>無異；雖離我千年亦與我</a:t>
            </a:r>
            <a:r>
              <a:rPr lang="zh-TW" altLang="en-US" sz="5400" b="1" dirty="0">
                <a:solidFill>
                  <a:srgbClr val="FF0000"/>
                </a:solidFill>
              </a:rPr>
              <a:t>同世</a:t>
            </a:r>
            <a:r>
              <a:rPr lang="zh-TW" altLang="en-US" sz="5400" dirty="0"/>
              <a:t>無異，若不深入研究聽聞佛法，縱使與我同室，也與千里距離無異。」</a:t>
            </a:r>
          </a:p>
        </p:txBody>
      </p:sp>
    </p:spTree>
    <p:extLst>
      <p:ext uri="{BB962C8B-B14F-4D97-AF65-F5344CB8AC3E}">
        <p14:creationId xmlns:p14="http://schemas.microsoft.com/office/powerpoint/2010/main" val="2694650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28365" y="749481"/>
            <a:ext cx="10203428" cy="302610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6000" dirty="0"/>
              <a:t>我們若能依照佛陀遺留的教法，腳踏實地的實行，那就與佛陀在世沒什麼差別。</a:t>
            </a:r>
          </a:p>
        </p:txBody>
      </p:sp>
    </p:spTree>
    <p:extLst>
      <p:ext uri="{BB962C8B-B14F-4D97-AF65-F5344CB8AC3E}">
        <p14:creationId xmlns:p14="http://schemas.microsoft.com/office/powerpoint/2010/main" val="2334346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91381" y="972845"/>
            <a:ext cx="9468464" cy="322552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6000" dirty="0">
                <a:solidFill>
                  <a:srgbClr val="00CCFF"/>
                </a:solidFill>
              </a:rPr>
              <a:t>阿含云：</a:t>
            </a:r>
            <a:endParaRPr lang="en-US" altLang="zh-TW" sz="6000" dirty="0">
              <a:solidFill>
                <a:srgbClr val="00CCFF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6000" dirty="0">
                <a:solidFill>
                  <a:srgbClr val="00CCFF"/>
                </a:solidFill>
              </a:rPr>
              <a:t>我佛法中，善知星宿日月者，劫賓那為第一。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9E422EF-C145-44A0-90D8-24B0E900D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41" y="6018053"/>
            <a:ext cx="5297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靜思法髓妙蓮華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》P.353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-1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133152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79421" y="1309919"/>
            <a:ext cx="9633158" cy="231818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6000" dirty="0"/>
              <a:t>我們要時時學習他，以謙卑、恭敬的心對待每一個人。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BF33B05-B9D3-42A7-B124-5E39A9E9F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41" y="6018053"/>
            <a:ext cx="5297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靜思法髓妙蓮華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》P.354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+1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897746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97900" y="1040824"/>
            <a:ext cx="9753558" cy="301989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6000" dirty="0">
                <a:solidFill>
                  <a:srgbClr val="00CCFF"/>
                </a:solidFill>
              </a:rPr>
              <a:t>累世習氣難棄捨，一時輕蔑不敬重，戲言作弄惹果報，戒愼虔誠結好緣。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5710EE6-D7B0-4F0A-9651-C7033F722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38" y="6017683"/>
            <a:ext cx="5297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靜思法髓妙蓮華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》P.351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+5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824316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923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/>
              <a:t>無心之過　五百世為牛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599" y="1553037"/>
            <a:ext cx="10668000" cy="357940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5400" dirty="0"/>
              <a:t>我們要常常提高警覺，不要有習氣，有時候無心之過，也會惹來累生累世的因果。修行是在改變我們的習氣，莫讓壞習氣出現在日常生活中。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3BB02D4-8A20-401E-9A2F-BAC785991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37" y="5969655"/>
            <a:ext cx="5297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靜思法髓妙蓮華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》P.354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-3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13975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D0BB582F-8F04-45A7-954A-57A8E6CFD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5025" y="491613"/>
            <a:ext cx="9329891" cy="6243484"/>
          </a:xfrm>
        </p:spPr>
        <p:txBody>
          <a:bodyPr>
            <a:noAutofit/>
          </a:bodyPr>
          <a:lstStyle/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4400" b="1" dirty="0">
                <a:solidFill>
                  <a:srgbClr val="99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天眼～阿那律</a:t>
            </a:r>
            <a:endParaRPr lang="en-US" altLang="zh-TW" sz="4400" b="1" dirty="0">
              <a:solidFill>
                <a:srgbClr val="99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4400" b="1" dirty="0">
                <a:solidFill>
                  <a:srgbClr val="99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房宿～劫賓那</a:t>
            </a:r>
            <a:endParaRPr lang="en-US" altLang="zh-TW" sz="4400" b="1" dirty="0">
              <a:solidFill>
                <a:srgbClr val="99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4400" b="1" dirty="0">
                <a:solidFill>
                  <a:srgbClr val="99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樂在天上～憍梵波提</a:t>
            </a:r>
            <a:endParaRPr lang="en-US" altLang="zh-TW" sz="4400" b="1" dirty="0">
              <a:solidFill>
                <a:srgbClr val="99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4400" b="1" dirty="0">
                <a:solidFill>
                  <a:srgbClr val="99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坐禪入定～離婆多</a:t>
            </a:r>
            <a:endParaRPr lang="en-US" altLang="zh-TW" sz="4400" b="1" dirty="0">
              <a:solidFill>
                <a:srgbClr val="99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4400" b="1" dirty="0">
                <a:solidFill>
                  <a:srgbClr val="99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樹下苦坐～畢陵伽婆蹉</a:t>
            </a:r>
            <a:endParaRPr lang="en-US" altLang="zh-TW" sz="4400" b="1" dirty="0">
              <a:solidFill>
                <a:srgbClr val="99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4400" b="1" dirty="0">
                <a:solidFill>
                  <a:srgbClr val="99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壽命極長～薄拘羅</a:t>
            </a:r>
            <a:endParaRPr lang="en-US" altLang="zh-TW" sz="4400" b="1" dirty="0">
              <a:solidFill>
                <a:srgbClr val="99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4400" b="1" dirty="0">
                <a:solidFill>
                  <a:srgbClr val="99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得四辯才～摩訶拘絺羅</a:t>
            </a:r>
            <a:endParaRPr lang="en-US" altLang="zh-TW" sz="4400" b="1" dirty="0">
              <a:solidFill>
                <a:srgbClr val="99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4400" b="1" dirty="0">
                <a:solidFill>
                  <a:srgbClr val="99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牧牛人之子～難陀</a:t>
            </a:r>
            <a:endParaRPr lang="en-US" altLang="zh-TW" sz="4400" b="1" dirty="0">
              <a:solidFill>
                <a:srgbClr val="99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571500" indent="-57150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4400" b="1" dirty="0">
                <a:solidFill>
                  <a:srgbClr val="99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難捨太子妃～孫陀羅難陀</a:t>
            </a:r>
          </a:p>
        </p:txBody>
      </p:sp>
    </p:spTree>
    <p:extLst>
      <p:ext uri="{BB962C8B-B14F-4D97-AF65-F5344CB8AC3E}">
        <p14:creationId xmlns:p14="http://schemas.microsoft.com/office/powerpoint/2010/main" val="406953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91422" y="317097"/>
            <a:ext cx="9753558" cy="470121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6000" dirty="0">
                <a:solidFill>
                  <a:srgbClr val="00FF00"/>
                </a:solidFill>
              </a:rPr>
              <a:t>憍梵波提，此云牛呞病。昔作沙彌時，輕弄老比丘，如牛哨。自爾已來，五百生為牛，次出為人，五百生常有牛呞病。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5710EE6-D7B0-4F0A-9651-C7033F722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38" y="6017683"/>
            <a:ext cx="5297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靜思法髓妙蓮華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》P.355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+4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897645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96FD08C-A876-4F7A-9EB2-E035E58512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55" r="9605"/>
          <a:stretch/>
        </p:blipFill>
        <p:spPr>
          <a:xfrm>
            <a:off x="2511631" y="1040523"/>
            <a:ext cx="6997516" cy="5176345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02316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19221" y="720219"/>
            <a:ext cx="9753558" cy="389110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6000" dirty="0">
                <a:solidFill>
                  <a:srgbClr val="00CCFF"/>
                </a:solidFill>
              </a:rPr>
              <a:t>佛入滅時，尊者聞之，乃云：憍梵波提頭面禮，妙眾第一大德僧，聞佛滅度我隨去，如象王去象子隨。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5710EE6-D7B0-4F0A-9651-C7033F722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38" y="6017683"/>
            <a:ext cx="5297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靜思法髓妙蓮華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》P.355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+5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771822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914537" y="972845"/>
            <a:ext cx="8645308" cy="322552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6000" dirty="0">
                <a:solidFill>
                  <a:srgbClr val="00CCFF"/>
                </a:solidFill>
              </a:rPr>
              <a:t>阿含云：</a:t>
            </a:r>
            <a:endParaRPr lang="en-US" altLang="zh-TW" sz="6000" dirty="0">
              <a:solidFill>
                <a:srgbClr val="00CCFF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6000" dirty="0">
                <a:solidFill>
                  <a:srgbClr val="00CCFF"/>
                </a:solidFill>
              </a:rPr>
              <a:t>樂在天上，不樂在人間，憍梵波提比丘為第一。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9E422EF-C145-44A0-90D8-24B0E900D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41" y="6018053"/>
            <a:ext cx="5297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靜思法髓妙蓮華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》P.353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-1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96098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06244" y="680657"/>
            <a:ext cx="10294375" cy="379302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6000" dirty="0"/>
              <a:t>警愓我們，時時用心，不要養成習氣，帶來未來人間的苦。有習氣要馬上改，要戒慎虔誠，跟人結好緣。</a:t>
            </a:r>
          </a:p>
        </p:txBody>
      </p:sp>
    </p:spTree>
    <p:extLst>
      <p:ext uri="{BB962C8B-B14F-4D97-AF65-F5344CB8AC3E}">
        <p14:creationId xmlns:p14="http://schemas.microsoft.com/office/powerpoint/2010/main" val="1375630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302795" y="1158811"/>
            <a:ext cx="9586410" cy="313788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6000" dirty="0">
                <a:solidFill>
                  <a:srgbClr val="00CCFF"/>
                </a:solidFill>
              </a:rPr>
              <a:t>心正念正除雜念，心念毫差千里偏，邪思一動入魔圈，自拔自度悟妙法。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5710EE6-D7B0-4F0A-9651-C7033F722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38" y="6017683"/>
            <a:ext cx="5297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靜思法髓妙蓮華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》P.359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+1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21514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007008" y="690488"/>
            <a:ext cx="7953070" cy="392084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6000" dirty="0"/>
              <a:t>修行無不都在一念心，心念要時時守護好，若能心正念正，自然不復煩惱。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4DDE96CC-A309-4C91-B3D9-9BDB22D56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41" y="6018053"/>
            <a:ext cx="5297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靜思法髓妙蓮華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》P.359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+3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476908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84807" y="568874"/>
            <a:ext cx="10053463" cy="39539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6000" dirty="0">
                <a:solidFill>
                  <a:srgbClr val="00FF00"/>
                </a:solidFill>
              </a:rPr>
              <a:t>離婆多，此云假和合。謂曰：此身乃他人遺體，非己有也，即悟此身，假和合而有，由此漏盡得道。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5710EE6-D7B0-4F0A-9651-C7033F722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38" y="6017683"/>
            <a:ext cx="5297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靜思法髓妙蓮華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》P.361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+3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157893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E07E006-6D31-4236-88B7-590F9F12CE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60524" y="1739683"/>
            <a:ext cx="6480175" cy="3644900"/>
          </a:xfrm>
          <a:prstGeom prst="rect">
            <a:avLst/>
          </a:prstGeom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D812CA2A-07EA-4F7D-A872-3B3AAE6060B1}"/>
              </a:ext>
            </a:extLst>
          </p:cNvPr>
          <p:cNvSpPr txBox="1">
            <a:spLocks/>
          </p:cNvSpPr>
          <p:nvPr/>
        </p:nvSpPr>
        <p:spPr>
          <a:xfrm>
            <a:off x="2912808" y="414120"/>
            <a:ext cx="5798573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dirty="0">
                <a:solidFill>
                  <a:srgbClr val="99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「假和合」而有</a:t>
            </a:r>
          </a:p>
        </p:txBody>
      </p:sp>
    </p:spTree>
    <p:extLst>
      <p:ext uri="{BB962C8B-B14F-4D97-AF65-F5344CB8AC3E}">
        <p14:creationId xmlns:p14="http://schemas.microsoft.com/office/powerpoint/2010/main" val="4101891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344561" y="973395"/>
            <a:ext cx="8821994" cy="3352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5400" dirty="0"/>
              <a:t>每一個人都是父精母血結合所生，是父母給我們的身體。人都會經過生、老、病、死的過程，身體無法永遠存在。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3BB02D4-8A20-401E-9A2F-BAC785991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37" y="5969655"/>
            <a:ext cx="5297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靜思法髓妙蓮華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》P.364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+4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409382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396182" y="667197"/>
            <a:ext cx="9586408" cy="42587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6000" dirty="0">
                <a:solidFill>
                  <a:srgbClr val="00FF00"/>
                </a:solidFill>
              </a:rPr>
              <a:t>阿㝹樓馱，亦云阿那律陀，</a:t>
            </a:r>
            <a:endParaRPr lang="en-US" altLang="zh-TW" sz="6000" dirty="0">
              <a:solidFill>
                <a:srgbClr val="00FF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6000" dirty="0">
                <a:solidFill>
                  <a:srgbClr val="00FF00"/>
                </a:solidFill>
              </a:rPr>
              <a:t>亦云阿尼盧豆。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6000" dirty="0">
                <a:solidFill>
                  <a:srgbClr val="00FF00"/>
                </a:solidFill>
              </a:rPr>
              <a:t>此云無貧，亦云如意，</a:t>
            </a:r>
            <a:endParaRPr lang="en-US" altLang="zh-TW" sz="6000" dirty="0">
              <a:solidFill>
                <a:srgbClr val="00FF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6000" dirty="0">
                <a:solidFill>
                  <a:srgbClr val="00FF00"/>
                </a:solidFill>
              </a:rPr>
              <a:t>乃白飯之子。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5710EE6-D7B0-4F0A-9651-C7033F722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38" y="6017683"/>
            <a:ext cx="5297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靜思法髓妙蓮華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》P.347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+3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370226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012859" y="884354"/>
            <a:ext cx="8615812" cy="313704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6000" dirty="0">
                <a:solidFill>
                  <a:srgbClr val="00CCFF"/>
                </a:solidFill>
              </a:rPr>
              <a:t>阿含云：</a:t>
            </a:r>
            <a:endParaRPr lang="en-US" altLang="zh-TW" sz="6000" dirty="0">
              <a:solidFill>
                <a:srgbClr val="00CCFF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6000" dirty="0">
                <a:solidFill>
                  <a:srgbClr val="00CCFF"/>
                </a:solidFill>
              </a:rPr>
              <a:t>坐禪入定，心不倒亂者，離婆多為第一。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9E422EF-C145-44A0-90D8-24B0E900D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41" y="6018053"/>
            <a:ext cx="5297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靜思法髓妙蓮華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》P.364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-1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45006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342578" y="892013"/>
            <a:ext cx="7506844" cy="285407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6000" dirty="0"/>
              <a:t>打坐時，他的心很定，不論什麼境界，他都不受動搖。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3BB02D4-8A20-401E-9A2F-BAC785991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37" y="5969655"/>
            <a:ext cx="5297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靜思法髓妙蓮華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》P.365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+2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622734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1952" y="529544"/>
            <a:ext cx="10368096" cy="489786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6000" dirty="0">
                <a:solidFill>
                  <a:srgbClr val="00FF00"/>
                </a:solidFill>
              </a:rPr>
              <a:t>畢陵伽婆蹉，此云餘習。小婢止流，令我過去，神白於佛，令向神懺悔，即合掌云：小婢莫瞋。大眾皆笑，佛言：實無慢心、乃習氣也。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5710EE6-D7B0-4F0A-9651-C7033F722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38" y="6017683"/>
            <a:ext cx="5297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靜思法髓妙蓮華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》P.365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-4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617726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80652E6-84F0-46D4-95EA-E95CBC4313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73346" y="1776248"/>
            <a:ext cx="7465247" cy="4463173"/>
          </a:xfrm>
          <a:prstGeom prst="rect">
            <a:avLst/>
          </a:prstGeom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09DBAEDA-3F3F-43DC-962D-D7E92E4A29E7}"/>
              </a:ext>
            </a:extLst>
          </p:cNvPr>
          <p:cNvSpPr txBox="1">
            <a:spLocks/>
          </p:cNvSpPr>
          <p:nvPr/>
        </p:nvSpPr>
        <p:spPr>
          <a:xfrm>
            <a:off x="1654277" y="218101"/>
            <a:ext cx="7883013" cy="10207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000" dirty="0">
                <a:solidFill>
                  <a:srgbClr val="99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餘習未除 損人不利己</a:t>
            </a:r>
          </a:p>
        </p:txBody>
      </p:sp>
    </p:spTree>
    <p:extLst>
      <p:ext uri="{BB962C8B-B14F-4D97-AF65-F5344CB8AC3E}">
        <p14:creationId xmlns:p14="http://schemas.microsoft.com/office/powerpoint/2010/main" val="438854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578077" y="658761"/>
            <a:ext cx="9035845" cy="368709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5400" dirty="0"/>
              <a:t>改習氣很困難，正因為困難，才是修行。所以不是行難修，是習氣難除，若能夠將習氣改正，對修行幫助很大。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3BB02D4-8A20-401E-9A2F-BAC785991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37" y="5969655"/>
            <a:ext cx="5297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靜思法髓妙蓮華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》P.367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-3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2075728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/>
              <a:t>不能說「那個字」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9716" y="1155288"/>
            <a:ext cx="11341509" cy="518651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4800" dirty="0"/>
              <a:t>上人說，說閩南語不僅要發音正確，且須用詞文雅，美好的語詞也表現優雅的氣質。慈濟人會相互約定不能將「不可以、不行」的閩南語發音成「賣塞（台語音與</a:t>
            </a:r>
            <a:r>
              <a:rPr lang="en-US" altLang="zh-TW" sz="4800" dirty="0"/>
              <a:t>『</a:t>
            </a:r>
            <a:r>
              <a:rPr lang="zh-TW" altLang="en-US" sz="4800" dirty="0"/>
              <a:t>糞便</a:t>
            </a:r>
            <a:r>
              <a:rPr lang="en-US" altLang="zh-TW" sz="4800" dirty="0"/>
              <a:t>』</a:t>
            </a:r>
            <a:r>
              <a:rPr lang="zh-TW" altLang="en-US" sz="4800" dirty="0"/>
              <a:t>同）」，否則要罰錢捐款。</a:t>
            </a:r>
          </a:p>
        </p:txBody>
      </p:sp>
    </p:spTree>
    <p:extLst>
      <p:ext uri="{BB962C8B-B14F-4D97-AF65-F5344CB8AC3E}">
        <p14:creationId xmlns:p14="http://schemas.microsoft.com/office/powerpoint/2010/main" val="1505104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724184" y="1179322"/>
            <a:ext cx="8743631" cy="304854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6000" dirty="0">
                <a:solidFill>
                  <a:srgbClr val="00CCFF"/>
                </a:solidFill>
              </a:rPr>
              <a:t>阿含云：</a:t>
            </a:r>
            <a:endParaRPr lang="en-US" altLang="zh-TW" sz="6000" dirty="0">
              <a:solidFill>
                <a:srgbClr val="00CCFF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6000" dirty="0">
                <a:solidFill>
                  <a:srgbClr val="00CCFF"/>
                </a:solidFill>
              </a:rPr>
              <a:t>樹下苦坐，不避風雨者，畢陵伽婆蹉比丘為第一。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9E422EF-C145-44A0-90D8-24B0E900D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41" y="6018053"/>
            <a:ext cx="5297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靜思法髓妙蓮華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》P.36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7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-1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543807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077107" y="1137818"/>
            <a:ext cx="7873138" cy="306055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6000" dirty="0"/>
              <a:t>講話或一切的動作，都是由一念心起，所以要時時顧好這念心。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3BB02D4-8A20-401E-9A2F-BAC785991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37" y="5969655"/>
            <a:ext cx="5297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靜思法髓妙蓮華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》P.368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+2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9758744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946829" y="1237469"/>
            <a:ext cx="9075132" cy="36491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6000" dirty="0">
                <a:solidFill>
                  <a:srgbClr val="00CCFF"/>
                </a:solidFill>
              </a:rPr>
              <a:t>種好因好緣好果報，施醫施藥施資糧，得延福壽命極長，逢凶化吉度人間。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5710EE6-D7B0-4F0A-9651-C7033F722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38" y="6017683"/>
            <a:ext cx="5297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靜思法髓妙蓮華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》P.3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68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+4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5948370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447842" y="1157483"/>
            <a:ext cx="8610558" cy="276558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6000" dirty="0"/>
              <a:t>學佛者必須相信因緣果報，我們每天的生活都離不開因緣果報。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3BB02D4-8A20-401E-9A2F-BAC785991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37" y="5969655"/>
            <a:ext cx="5297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靜思法髓妙蓮華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》P.368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-4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707837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199" y="1528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/>
              <a:t>恭敬供養　無貧如意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36279" y="1690688"/>
            <a:ext cx="9719441" cy="340393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4800" dirty="0"/>
              <a:t>阿那律陀在過去生中很善良，時時對窮人</a:t>
            </a:r>
            <a:r>
              <a:rPr lang="zh-TW" altLang="en-US" sz="4800" dirty="0">
                <a:solidFill>
                  <a:srgbClr val="FF0000"/>
                </a:solidFill>
              </a:rPr>
              <a:t>布施</a:t>
            </a:r>
            <a:r>
              <a:rPr lang="zh-TW" altLang="en-US" sz="4800" dirty="0"/>
              <a:t>；不只樂於布施，並很很</a:t>
            </a:r>
            <a:r>
              <a:rPr lang="zh-TW" altLang="en-US" sz="4800" dirty="0">
                <a:solidFill>
                  <a:srgbClr val="FF0000"/>
                </a:solidFill>
              </a:rPr>
              <a:t>尊敬</a:t>
            </a:r>
            <a:r>
              <a:rPr lang="zh-TW" altLang="en-US" sz="4800" dirty="0"/>
              <a:t>修行者，讓他累世的因緣果報，都生在富有人家。</a:t>
            </a:r>
          </a:p>
        </p:txBody>
      </p:sp>
      <p:sp>
        <p:nvSpPr>
          <p:cNvPr id="4" name="文字方塊 5">
            <a:extLst>
              <a:ext uri="{FF2B5EF4-FFF2-40B4-BE49-F238E27FC236}">
                <a16:creationId xmlns:a16="http://schemas.microsoft.com/office/drawing/2014/main" id="{92810A0E-80DB-4583-9E11-60783C261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55" y="5969655"/>
            <a:ext cx="5002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靜思法髓妙蓮華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》P.347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-2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5139102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63677" y="365125"/>
            <a:ext cx="10864645" cy="474764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6000" dirty="0"/>
              <a:t>因緣不僅止於現在，現在所接受的是過去因，現在所結的是未來緣，所以我們對任何人都要結好因、好緣，未來相會時的感受，就可以皆大歡喜。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3BB02D4-8A20-401E-9A2F-BAC785991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37" y="5969655"/>
            <a:ext cx="5297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靜思法髓妙蓮華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》P.369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+2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3579789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35878" y="1996966"/>
            <a:ext cx="11130454" cy="20074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6000" dirty="0"/>
              <a:t>佛法注重因果，若想延福壽，就要常常救生、護生、尊重生命。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3BB02D4-8A20-401E-9A2F-BAC785991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37" y="5969655"/>
            <a:ext cx="5297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靜思法髓妙蓮華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》P.3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70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-3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7895B13C-A36A-4149-A925-5DCE6B3A6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4338" y="351578"/>
            <a:ext cx="7538545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/>
              <a:t>茹素護生 延福壽</a:t>
            </a:r>
          </a:p>
        </p:txBody>
      </p:sp>
    </p:spTree>
    <p:extLst>
      <p:ext uri="{BB962C8B-B14F-4D97-AF65-F5344CB8AC3E}">
        <p14:creationId xmlns:p14="http://schemas.microsoft.com/office/powerpoint/2010/main" val="28809980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1445" y="205082"/>
            <a:ext cx="11021961" cy="478021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6000" dirty="0">
                <a:solidFill>
                  <a:srgbClr val="00FF00"/>
                </a:solidFill>
              </a:rPr>
              <a:t>薄拘羅，此云善容，色貌端莊故，又云重姓。付法藏經云，昔於毗婆尸佛法中，以一果施病僧，感九十一劫，人天受福，今生婆羅門家。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5710EE6-D7B0-4F0A-9651-C7033F722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38" y="6017683"/>
            <a:ext cx="5297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靜思法髓妙蓮華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》P.3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71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+1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9059920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896664BD-4A57-477A-816E-E0B70C1E9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318" y="2417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3D8DB88-7030-4FA0-8195-0E64C5CEF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318" y="53280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D6D9A7E-4F6A-4C2A-8064-D071107836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52326" y="1191062"/>
            <a:ext cx="8148419" cy="489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293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24719" y="717206"/>
            <a:ext cx="11072247" cy="318620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6000" dirty="0">
                <a:solidFill>
                  <a:srgbClr val="00CCFF"/>
                </a:solidFill>
              </a:rPr>
              <a:t>阿含云：</a:t>
            </a:r>
            <a:endParaRPr lang="en-US" altLang="zh-TW" sz="6000" dirty="0">
              <a:solidFill>
                <a:srgbClr val="00CCFF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6000" dirty="0">
                <a:solidFill>
                  <a:srgbClr val="00CCFF"/>
                </a:solidFill>
              </a:rPr>
              <a:t>壽命極長，終不中夭，端莊不茍，常樂閒居者，薄拘羅為第一。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9E422EF-C145-44A0-90D8-24B0E900D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41" y="6018053"/>
            <a:ext cx="5297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靜思法髓妙蓮華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》P.3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73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+4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6242199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63445" y="0"/>
            <a:ext cx="9286568" cy="551601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6000" dirty="0"/>
              <a:t>能夠遇五次的災難而不死，正是由於他過去生中疼惜病僧，施藥、布施水果，給予照顧，因此這一生雖然坎坷，但是他得到壽命到一百六十歲的福報。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3BB02D4-8A20-401E-9A2F-BAC785991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37" y="5969655"/>
            <a:ext cx="5297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靜思法髓妙蓮華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》P.3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73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-3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724559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AD5887-1E41-4D56-A7BC-CEA2840A957B}"/>
              </a:ext>
            </a:extLst>
          </p:cNvPr>
          <p:cNvSpPr txBox="1">
            <a:spLocks/>
          </p:cNvSpPr>
          <p:nvPr/>
        </p:nvSpPr>
        <p:spPr>
          <a:xfrm>
            <a:off x="1582047" y="-7102"/>
            <a:ext cx="7711457" cy="118574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000">
                <a:solidFill>
                  <a:srgbClr val="99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醫院志工　種健康因</a:t>
            </a:r>
            <a:endParaRPr lang="zh-TW" altLang="en-US" sz="6000" dirty="0">
              <a:solidFill>
                <a:srgbClr val="99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74FDF68-534E-4326-98FF-CB3E22E8B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909" y="4084104"/>
            <a:ext cx="3564607" cy="244936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9532998-E03E-477E-97FA-23F0EC475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851" y="1449179"/>
            <a:ext cx="2371492" cy="237149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1AE58EB-E8E4-4A29-BF99-51A70B3B40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1433" y="1449179"/>
            <a:ext cx="3563718" cy="2371492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BC832BED-4A4F-49F2-A689-AEDD25C7D083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56" b="58707"/>
          <a:stretch/>
        </p:blipFill>
        <p:spPr bwMode="auto">
          <a:xfrm>
            <a:off x="553542" y="4141836"/>
            <a:ext cx="3732219" cy="2544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0C008CB-912D-4DA4-85B7-4E59890BF3C3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56" t="50449" b="8438"/>
          <a:stretch/>
        </p:blipFill>
        <p:spPr bwMode="auto">
          <a:xfrm>
            <a:off x="553542" y="1449180"/>
            <a:ext cx="3732219" cy="23714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6B506739-FBFB-48A2-A4E7-3DA2B5277C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7851" y="4084104"/>
            <a:ext cx="2371492" cy="254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090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455174" y="509882"/>
            <a:ext cx="8947355" cy="387530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6000" dirty="0">
                <a:solidFill>
                  <a:srgbClr val="00FF00"/>
                </a:solidFill>
              </a:rPr>
              <a:t>摩訶拘絺羅，此云大膝，乃舍利弗之舅，從來論勝於姊，姊孕則論不勝，知懷智人。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5710EE6-D7B0-4F0A-9651-C7033F722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38" y="6017683"/>
            <a:ext cx="5297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靜思法髓妙蓮華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》P.3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74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+1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693580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0045" y="1783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/>
              <a:t>發奮忘食　分秒不空過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376516" y="1503876"/>
            <a:ext cx="9438968" cy="372688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5400" dirty="0"/>
              <a:t>用功讀書，但讀後面忘前面，被大家輕視，從此發奮忘食，苦修多年，未修指甲，故有「長爪梵志」之稱。</a:t>
            </a:r>
          </a:p>
        </p:txBody>
      </p:sp>
    </p:spTree>
    <p:extLst>
      <p:ext uri="{BB962C8B-B14F-4D97-AF65-F5344CB8AC3E}">
        <p14:creationId xmlns:p14="http://schemas.microsoft.com/office/powerpoint/2010/main" val="5446228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328867" y="717205"/>
            <a:ext cx="8152320" cy="318620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6000" dirty="0">
                <a:solidFill>
                  <a:srgbClr val="00CCFF"/>
                </a:solidFill>
              </a:rPr>
              <a:t>阿含云：</a:t>
            </a:r>
            <a:endParaRPr lang="en-US" altLang="zh-TW" sz="6000" dirty="0">
              <a:solidFill>
                <a:srgbClr val="00CCFF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6000" dirty="0">
                <a:solidFill>
                  <a:srgbClr val="00CCFF"/>
                </a:solidFill>
              </a:rPr>
              <a:t>得四辯才，觸難能答。拘絺羅為第一。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9E422EF-C145-44A0-90D8-24B0E900D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41" y="6018053"/>
            <a:ext cx="5297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靜思法髓妙蓮華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》P.376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+5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543411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3064" y="209179"/>
            <a:ext cx="10515600" cy="187018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6000" dirty="0"/>
              <a:t>咄咄胡為寐　螺螄蛤蚌類</a:t>
            </a:r>
            <a:br>
              <a:rPr lang="zh-TW" altLang="en-US" sz="6000" dirty="0"/>
            </a:br>
            <a:r>
              <a:rPr lang="zh-TW" altLang="en-US" sz="6000" dirty="0"/>
              <a:t>一睡一千年　不聞佛名字</a:t>
            </a:r>
          </a:p>
        </p:txBody>
      </p:sp>
      <p:sp>
        <p:nvSpPr>
          <p:cNvPr id="4" name="文字方塊 5">
            <a:extLst>
              <a:ext uri="{FF2B5EF4-FFF2-40B4-BE49-F238E27FC236}">
                <a16:creationId xmlns:a16="http://schemas.microsoft.com/office/drawing/2014/main" id="{68402403-94C2-428F-B2B4-A9CD6D7B5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78" y="5969655"/>
            <a:ext cx="5002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靜思法髓妙蓮華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》P.348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-3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030598A9-5A56-43CB-91B3-85F89C0A7A26}"/>
              </a:ext>
            </a:extLst>
          </p:cNvPr>
          <p:cNvSpPr/>
          <p:nvPr/>
        </p:nvSpPr>
        <p:spPr>
          <a:xfrm>
            <a:off x="4744186" y="2291406"/>
            <a:ext cx="2020407" cy="298851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64146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38167" y="-49621"/>
            <a:ext cx="5906729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/>
              <a:t>四辯才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887794" y="1415385"/>
            <a:ext cx="8888361" cy="361873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5400" dirty="0"/>
              <a:t>【</a:t>
            </a:r>
            <a:r>
              <a:rPr lang="zh-TW" altLang="en-US" sz="5400" dirty="0"/>
              <a:t>辯才</a:t>
            </a:r>
            <a:r>
              <a:rPr lang="en-US" altLang="zh-TW" sz="5400" dirty="0"/>
              <a:t>】</a:t>
            </a:r>
            <a:r>
              <a:rPr lang="zh-TW" altLang="en-US" sz="5400" dirty="0"/>
              <a:t>善巧說法的才能。共有四種，叫做四無礙辯。</a:t>
            </a:r>
            <a:endParaRPr lang="en-US" altLang="zh-TW" sz="5400" dirty="0"/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5400" dirty="0"/>
              <a:t>法無礙、義無礙、詞無礙、樂說無礙。</a:t>
            </a:r>
          </a:p>
          <a:p>
            <a:pPr marL="0" indent="0">
              <a:buNone/>
            </a:pP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914043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8239" y="990370"/>
            <a:ext cx="11495521" cy="372911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5400" dirty="0"/>
              <a:t>法無礙：通達諸法之諦理，分別無滯</a:t>
            </a:r>
            <a:endParaRPr lang="en-US" altLang="zh-TW" sz="5400" dirty="0"/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5400" dirty="0"/>
              <a:t>義無礙：了知一切法之理，通達無礙</a:t>
            </a:r>
            <a:endParaRPr lang="en-US" altLang="zh-TW" sz="5400" dirty="0"/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5400" dirty="0"/>
              <a:t>辭無礙：通曉各種言語，能隨意演說</a:t>
            </a:r>
            <a:endParaRPr lang="en-US" altLang="zh-TW" sz="5400" dirty="0"/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5400" kern="300" spc="-300" dirty="0"/>
              <a:t>樂說無礙：說法義圓融無滯，樂說自在</a:t>
            </a:r>
          </a:p>
        </p:txBody>
      </p:sp>
    </p:spTree>
    <p:extLst>
      <p:ext uri="{BB962C8B-B14F-4D97-AF65-F5344CB8AC3E}">
        <p14:creationId xmlns:p14="http://schemas.microsoft.com/office/powerpoint/2010/main" val="369347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61884" y="1237469"/>
            <a:ext cx="9409471" cy="305922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6000" dirty="0">
                <a:solidFill>
                  <a:srgbClr val="00CCFF"/>
                </a:solidFill>
              </a:rPr>
              <a:t>諸煩惱垢盡棄捨，於欲愛斷不亂心，奉行教戒定慧生，法髓滋養長慧命。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5710EE6-D7B0-4F0A-9651-C7033F722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38" y="6017683"/>
            <a:ext cx="5297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靜思法髓妙蓮華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》P.3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76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-2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2453970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720645" y="1421823"/>
            <a:ext cx="8750710" cy="200717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6000" dirty="0">
                <a:solidFill>
                  <a:srgbClr val="00FF00"/>
                </a:solidFill>
              </a:rPr>
              <a:t>難陀，即牧牛難陀，此云善歡喜，乃牧牛子也。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5710EE6-D7B0-4F0A-9651-C7033F722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38" y="6017683"/>
            <a:ext cx="5297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靜思法髓妙蓮華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》P.3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79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-1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5991808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1975" y="890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/>
              <a:t>專精樂器　令人歡喜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460090" y="1796211"/>
            <a:ext cx="9434052" cy="32655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5400" dirty="0"/>
              <a:t>本性善良、端莊，讓人看了很歡喜。對樂器的聲音很專精，唱歌聲音好聽，令人聽了歡喜，故稱他為「善歡喜」。</a:t>
            </a:r>
          </a:p>
        </p:txBody>
      </p:sp>
    </p:spTree>
    <p:extLst>
      <p:ext uri="{BB962C8B-B14F-4D97-AF65-F5344CB8AC3E}">
        <p14:creationId xmlns:p14="http://schemas.microsoft.com/office/powerpoint/2010/main" val="34293040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415844" y="1421823"/>
            <a:ext cx="9704439" cy="200717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6000" dirty="0">
                <a:solidFill>
                  <a:srgbClr val="00FF00"/>
                </a:solidFill>
              </a:rPr>
              <a:t>孫陀羅難陀，上三字，此云好愛，亦云端正，妻名也。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5710EE6-D7B0-4F0A-9651-C7033F722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38" y="6017683"/>
            <a:ext cx="5297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靜思法髓妙蓮華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》P.3</a:t>
            </a:r>
            <a:r>
              <a:rPr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79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-1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3489308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36058" y="92368"/>
            <a:ext cx="7234084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/>
              <a:t>天堂地獄 一念間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6588" y="1319750"/>
            <a:ext cx="11636476" cy="421849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5400" dirty="0"/>
              <a:t>一念心可以上天堂，失一念心會就會墮地獄，我們修行雖不是要上天堂，但也不願意墮地獄，而是要倒駕慈航入人群中度眾生，所以我們必定要戒、定、慧具足，才可以養我們的慧命。</a:t>
            </a:r>
          </a:p>
        </p:txBody>
      </p:sp>
    </p:spTree>
    <p:extLst>
      <p:ext uri="{BB962C8B-B14F-4D97-AF65-F5344CB8AC3E}">
        <p14:creationId xmlns:p14="http://schemas.microsoft.com/office/powerpoint/2010/main" val="38371507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AD5887-1E41-4D56-A7BC-CEA2840A957B}"/>
              </a:ext>
            </a:extLst>
          </p:cNvPr>
          <p:cNvSpPr txBox="1">
            <a:spLocks/>
          </p:cNvSpPr>
          <p:nvPr/>
        </p:nvSpPr>
        <p:spPr>
          <a:xfrm>
            <a:off x="1432543" y="0"/>
            <a:ext cx="8329448" cy="161344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000" dirty="0">
                <a:solidFill>
                  <a:srgbClr val="99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一念心</a:t>
            </a:r>
          </a:p>
        </p:txBody>
      </p:sp>
      <p:pic>
        <p:nvPicPr>
          <p:cNvPr id="5" name="圖片 4">
            <a:hlinkClick r:id="rId3" action="ppaction://hlinkfile"/>
            <a:extLst>
              <a:ext uri="{FF2B5EF4-FFF2-40B4-BE49-F238E27FC236}">
                <a16:creationId xmlns:a16="http://schemas.microsoft.com/office/drawing/2014/main" id="{48DB1D9A-D043-4F23-92CF-A8A750189D4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109094" y="1613447"/>
            <a:ext cx="6976346" cy="454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390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07805" y="473309"/>
            <a:ext cx="10043653" cy="402003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6000" dirty="0"/>
              <a:t>人生煩惱偏多，時時顧好這念心，莫讓習氣和欲念障礙了我們的修行，佛陀常隨弟子的行儀是我們學習的典範。</a:t>
            </a:r>
          </a:p>
        </p:txBody>
      </p:sp>
    </p:spTree>
    <p:extLst>
      <p:ext uri="{BB962C8B-B14F-4D97-AF65-F5344CB8AC3E}">
        <p14:creationId xmlns:p14="http://schemas.microsoft.com/office/powerpoint/2010/main" val="808116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5">
            <a:extLst>
              <a:ext uri="{FF2B5EF4-FFF2-40B4-BE49-F238E27FC236}">
                <a16:creationId xmlns:a16="http://schemas.microsoft.com/office/drawing/2014/main" id="{674A8726-BF5E-4DED-8E75-F50D8204C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798" y="1386349"/>
            <a:ext cx="4169913" cy="2509942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5E7676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54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54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54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54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54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540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ctr" eaLnBrk="1" hangingPunct="1"/>
            <a:r>
              <a:rPr lang="zh-TW" altLang="en-US" sz="9600" b="1" dirty="0">
                <a:solidFill>
                  <a:srgbClr val="9933FF"/>
                </a:solidFill>
              </a:rPr>
              <a:t>感恩</a:t>
            </a:r>
          </a:p>
        </p:txBody>
      </p:sp>
      <p:pic>
        <p:nvPicPr>
          <p:cNvPr id="4" name="Picture 6" descr="S4">
            <a:extLst>
              <a:ext uri="{FF2B5EF4-FFF2-40B4-BE49-F238E27FC236}">
                <a16:creationId xmlns:a16="http://schemas.microsoft.com/office/drawing/2014/main" id="{24A84E84-0214-4A13-A759-3AB0415FB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112" y="717754"/>
            <a:ext cx="2115776" cy="586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55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3064" y="209180"/>
            <a:ext cx="10515600" cy="143625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6000" dirty="0"/>
              <a:t>身為載道器　過猶不及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23336" y="1771463"/>
            <a:ext cx="10461524" cy="331507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5400" dirty="0"/>
              <a:t>修行需要有健康的身體，睡眠可以調理身體，就像肚子餓了需要吃飯；看東西會消耗眼力，眼睛也需要休息。</a:t>
            </a:r>
          </a:p>
        </p:txBody>
      </p:sp>
      <p:sp>
        <p:nvSpPr>
          <p:cNvPr id="4" name="文字方塊 5">
            <a:extLst>
              <a:ext uri="{FF2B5EF4-FFF2-40B4-BE49-F238E27FC236}">
                <a16:creationId xmlns:a16="http://schemas.microsoft.com/office/drawing/2014/main" id="{68402403-94C2-428F-B2B4-A9CD6D7B5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78" y="5969655"/>
            <a:ext cx="5002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靜思法髓妙蓮華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》P.349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+1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6448468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293"/>
            <a:ext cx="12192000" cy="750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92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376652" y="901900"/>
            <a:ext cx="8517489" cy="354228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6000" dirty="0">
                <a:solidFill>
                  <a:srgbClr val="00CCFF"/>
                </a:solidFill>
              </a:rPr>
              <a:t>阿含云：</a:t>
            </a:r>
            <a:endParaRPr lang="en-US" altLang="zh-TW" sz="6000" dirty="0">
              <a:solidFill>
                <a:srgbClr val="00CCFF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6000" dirty="0">
                <a:solidFill>
                  <a:srgbClr val="00CCFF"/>
                </a:solidFill>
              </a:rPr>
              <a:t>我佛法中，天眼徹視者，阿那律為第一。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9E422EF-C145-44A0-90D8-24B0E900D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41" y="6018053"/>
            <a:ext cx="5297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靜思法髓妙蓮華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》P.349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-2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664389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AD5887-1E41-4D56-A7BC-CEA2840A957B}"/>
              </a:ext>
            </a:extLst>
          </p:cNvPr>
          <p:cNvSpPr txBox="1">
            <a:spLocks/>
          </p:cNvSpPr>
          <p:nvPr/>
        </p:nvSpPr>
        <p:spPr>
          <a:xfrm>
            <a:off x="1432543" y="0"/>
            <a:ext cx="8329448" cy="161344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000" dirty="0">
                <a:solidFill>
                  <a:srgbClr val="99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眼盲心不盲　馳援東非</a:t>
            </a:r>
          </a:p>
        </p:txBody>
      </p:sp>
      <p:pic>
        <p:nvPicPr>
          <p:cNvPr id="4" name="圖片 3">
            <a:hlinkClick r:id="rId2" action="ppaction://hlinkfile"/>
            <a:extLst>
              <a:ext uri="{FF2B5EF4-FFF2-40B4-BE49-F238E27FC236}">
                <a16:creationId xmlns:a16="http://schemas.microsoft.com/office/drawing/2014/main" id="{E21EC2CA-1260-4812-9F27-3A215243D27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43" y="1613447"/>
            <a:ext cx="8329448" cy="5130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4416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10687" y="164493"/>
            <a:ext cx="8217310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6000" dirty="0"/>
              <a:t>勤修精進　成長心眼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602659" y="1490055"/>
            <a:ext cx="9613236" cy="42814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5400" dirty="0"/>
              <a:t>日常生活中，我們心眼若明，心地就善良，能與人互相尊重，自然煩惱去除，就心得自在，可見心眼比肉眼更重要，必須照顧好。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33BB02D4-8A20-401E-9A2F-BAC785991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37" y="5969655"/>
            <a:ext cx="52972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靜思法髓妙蓮華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》P.351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（</a:t>
            </a:r>
            <a:r>
              <a:rPr kumimoji="0" lang="en-US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+1</a:t>
            </a:r>
            <a:r>
              <a:rPr kumimoji="0" lang="zh-TW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728875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2757</Words>
  <Application>Microsoft Office PowerPoint</Application>
  <PresentationFormat>寬螢幕</PresentationFormat>
  <Paragraphs>198</Paragraphs>
  <Slides>60</Slides>
  <Notes>34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60</vt:i4>
      </vt:variant>
    </vt:vector>
  </HeadingPairs>
  <TitlesOfParts>
    <vt:vector size="68" baseType="lpstr">
      <vt:lpstr>標楷體</vt:lpstr>
      <vt:lpstr>Arial</vt:lpstr>
      <vt:lpstr>Calibri</vt:lpstr>
      <vt:lpstr>Calibri Light</vt:lpstr>
      <vt:lpstr>Times New Roman</vt:lpstr>
      <vt:lpstr>Wingdings</vt:lpstr>
      <vt:lpstr>Office 佈景主題</vt:lpstr>
      <vt:lpstr>自訂設計</vt:lpstr>
      <vt:lpstr>常隨弟子二十一（二）</vt:lpstr>
      <vt:lpstr>PowerPoint 簡報</vt:lpstr>
      <vt:lpstr>PowerPoint 簡報</vt:lpstr>
      <vt:lpstr>恭敬供養　無貧如意</vt:lpstr>
      <vt:lpstr>咄咄胡為寐　螺螄蛤蚌類 一睡一千年　不聞佛名字</vt:lpstr>
      <vt:lpstr>身為載道器　過猶不及</vt:lpstr>
      <vt:lpstr>PowerPoint 簡報</vt:lpstr>
      <vt:lpstr>PowerPoint 簡報</vt:lpstr>
      <vt:lpstr>勤修精進　成長心眼</vt:lpstr>
      <vt:lpstr>PowerPoint 簡報</vt:lpstr>
      <vt:lpstr>尊重自己　尊重他人</vt:lpstr>
      <vt:lpstr>PowerPoint 簡報</vt:lpstr>
      <vt:lpstr>與佛同室　恭敬得法</vt:lpstr>
      <vt:lpstr>證嚴法師：四十二章經</vt:lpstr>
      <vt:lpstr>PowerPoint 簡報</vt:lpstr>
      <vt:lpstr>PowerPoint 簡報</vt:lpstr>
      <vt:lpstr>PowerPoint 簡報</vt:lpstr>
      <vt:lpstr>PowerPoint 簡報</vt:lpstr>
      <vt:lpstr>無心之過　五百世為牛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不能說「那個字」</vt:lpstr>
      <vt:lpstr>PowerPoint 簡報</vt:lpstr>
      <vt:lpstr>PowerPoint 簡報</vt:lpstr>
      <vt:lpstr>PowerPoint 簡報</vt:lpstr>
      <vt:lpstr>PowerPoint 簡報</vt:lpstr>
      <vt:lpstr>PowerPoint 簡報</vt:lpstr>
      <vt:lpstr>茹素護生 延福壽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發奮忘食　分秒不空過</vt:lpstr>
      <vt:lpstr>PowerPoint 簡報</vt:lpstr>
      <vt:lpstr>四辯才</vt:lpstr>
      <vt:lpstr>PowerPoint 簡報</vt:lpstr>
      <vt:lpstr>PowerPoint 簡報</vt:lpstr>
      <vt:lpstr>PowerPoint 簡報</vt:lpstr>
      <vt:lpstr>專精樂器　令人歡喜</vt:lpstr>
      <vt:lpstr>PowerPoint 簡報</vt:lpstr>
      <vt:lpstr>天堂地獄 一念間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常隨弟子二十一（二）</dc:title>
  <dc:creator>yulinglai10@hotmail.com</dc:creator>
  <cp:lastModifiedBy>yulinglai10@hotmail.com</cp:lastModifiedBy>
  <cp:revision>8</cp:revision>
  <dcterms:created xsi:type="dcterms:W3CDTF">2020-07-23T16:37:24Z</dcterms:created>
  <dcterms:modified xsi:type="dcterms:W3CDTF">2020-07-25T15:56:13Z</dcterms:modified>
</cp:coreProperties>
</file>